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6.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7.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theme/themeOverride8.xml" ContentType="application/vnd.openxmlformats-officedocument.themeOverride+xml"/>
  <Override PartName="/ppt/notesSlides/notesSlide192.xml" ContentType="application/vnd.openxmlformats-officedocument.presentationml.notesSlide+xml"/>
  <Override PartName="/ppt/theme/themeOverride9.xml" ContentType="application/vnd.openxmlformats-officedocument.themeOverride+xml"/>
  <Override PartName="/ppt/notesSlides/notesSlide193.xml" ContentType="application/vnd.openxmlformats-officedocument.presentationml.notesSlide+xml"/>
  <Override PartName="/ppt/theme/themeOverride10.xml" ContentType="application/vnd.openxmlformats-officedocument.themeOverr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4"/>
  </p:notesMasterIdLst>
  <p:handoutMasterIdLst>
    <p:handoutMasterId r:id="rId205"/>
  </p:handoutMasterIdLst>
  <p:sldIdLst>
    <p:sldId id="256" r:id="rId2"/>
    <p:sldId id="408" r:id="rId3"/>
    <p:sldId id="409" r:id="rId4"/>
    <p:sldId id="410" r:id="rId5"/>
    <p:sldId id="257" r:id="rId6"/>
    <p:sldId id="411" r:id="rId7"/>
    <p:sldId id="258" r:id="rId8"/>
    <p:sldId id="259" r:id="rId9"/>
    <p:sldId id="260" r:id="rId10"/>
    <p:sldId id="261" r:id="rId11"/>
    <p:sldId id="262" r:id="rId12"/>
    <p:sldId id="263" r:id="rId13"/>
    <p:sldId id="264" r:id="rId14"/>
    <p:sldId id="265" r:id="rId15"/>
    <p:sldId id="266" r:id="rId16"/>
    <p:sldId id="267" r:id="rId17"/>
    <p:sldId id="268" r:id="rId18"/>
    <p:sldId id="424" r:id="rId19"/>
    <p:sldId id="432" r:id="rId20"/>
    <p:sldId id="531" r:id="rId21"/>
    <p:sldId id="269" r:id="rId22"/>
    <p:sldId id="270" r:id="rId23"/>
    <p:sldId id="271" r:id="rId24"/>
    <p:sldId id="272" r:id="rId25"/>
    <p:sldId id="273" r:id="rId26"/>
    <p:sldId id="274" r:id="rId27"/>
    <p:sldId id="275" r:id="rId28"/>
    <p:sldId id="426" r:id="rId29"/>
    <p:sldId id="332" r:id="rId30"/>
    <p:sldId id="427" r:id="rId31"/>
    <p:sldId id="509" r:id="rId32"/>
    <p:sldId id="533" r:id="rId33"/>
    <p:sldId id="406" r:id="rId34"/>
    <p:sldId id="428" r:id="rId35"/>
    <p:sldId id="402" r:id="rId36"/>
    <p:sldId id="407" r:id="rId37"/>
    <p:sldId id="400" r:id="rId38"/>
    <p:sldId id="510" r:id="rId39"/>
    <p:sldId id="511" r:id="rId40"/>
    <p:sldId id="433" r:id="rId41"/>
    <p:sldId id="512" r:id="rId42"/>
    <p:sldId id="397" r:id="rId43"/>
    <p:sldId id="434" r:id="rId44"/>
    <p:sldId id="435" r:id="rId45"/>
    <p:sldId id="276" r:id="rId46"/>
    <p:sldId id="513" r:id="rId47"/>
    <p:sldId id="403" r:id="rId48"/>
    <p:sldId id="277" r:id="rId49"/>
    <p:sldId id="278" r:id="rId50"/>
    <p:sldId id="436" r:id="rId51"/>
    <p:sldId id="532" r:id="rId52"/>
    <p:sldId id="518" r:id="rId53"/>
    <p:sldId id="331" r:id="rId54"/>
    <p:sldId id="412" r:id="rId55"/>
    <p:sldId id="413" r:id="rId56"/>
    <p:sldId id="281" r:id="rId57"/>
    <p:sldId id="282" r:id="rId58"/>
    <p:sldId id="404" r:id="rId59"/>
    <p:sldId id="414" r:id="rId60"/>
    <p:sldId id="283" r:id="rId61"/>
    <p:sldId id="284" r:id="rId62"/>
    <p:sldId id="524" r:id="rId63"/>
    <p:sldId id="395" r:id="rId64"/>
    <p:sldId id="438" r:id="rId65"/>
    <p:sldId id="285" r:id="rId66"/>
    <p:sldId id="439" r:id="rId67"/>
    <p:sldId id="287" r:id="rId68"/>
    <p:sldId id="288" r:id="rId69"/>
    <p:sldId id="523" r:id="rId70"/>
    <p:sldId id="333" r:id="rId71"/>
    <p:sldId id="334" r:id="rId72"/>
    <p:sldId id="335" r:id="rId73"/>
    <p:sldId id="521" r:id="rId74"/>
    <p:sldId id="289" r:id="rId75"/>
    <p:sldId id="336" r:id="rId76"/>
    <p:sldId id="522" r:id="rId77"/>
    <p:sldId id="525" r:id="rId78"/>
    <p:sldId id="345" r:id="rId79"/>
    <p:sldId id="405" r:id="rId80"/>
    <p:sldId id="347" r:id="rId81"/>
    <p:sldId id="358" r:id="rId82"/>
    <p:sldId id="534" r:id="rId83"/>
    <p:sldId id="540" r:id="rId84"/>
    <p:sldId id="419" r:id="rId85"/>
    <p:sldId id="420" r:id="rId86"/>
    <p:sldId id="479" r:id="rId87"/>
    <p:sldId id="470" r:id="rId88"/>
    <p:sldId id="471" r:id="rId89"/>
    <p:sldId id="472" r:id="rId90"/>
    <p:sldId id="480" r:id="rId91"/>
    <p:sldId id="515" r:id="rId92"/>
    <p:sldId id="514" r:id="rId93"/>
    <p:sldId id="517" r:id="rId94"/>
    <p:sldId id="544" r:id="rId95"/>
    <p:sldId id="545" r:id="rId96"/>
    <p:sldId id="516" r:id="rId97"/>
    <p:sldId id="474" r:id="rId98"/>
    <p:sldId id="473" r:id="rId99"/>
    <p:sldId id="475" r:id="rId100"/>
    <p:sldId id="437" r:id="rId101"/>
    <p:sldId id="542" r:id="rId102"/>
    <p:sldId id="444" r:id="rId103"/>
    <p:sldId id="536" r:id="rId104"/>
    <p:sldId id="543" r:id="rId105"/>
    <p:sldId id="502" r:id="rId106"/>
    <p:sldId id="497" r:id="rId107"/>
    <p:sldId id="535" r:id="rId108"/>
    <p:sldId id="528" r:id="rId109"/>
    <p:sldId id="508" r:id="rId110"/>
    <p:sldId id="541" r:id="rId111"/>
    <p:sldId id="538" r:id="rId112"/>
    <p:sldId id="530" r:id="rId113"/>
    <p:sldId id="529" r:id="rId114"/>
    <p:sldId id="539" r:id="rId115"/>
    <p:sldId id="450" r:id="rId116"/>
    <p:sldId id="458" r:id="rId117"/>
    <p:sldId id="506" r:id="rId118"/>
    <p:sldId id="463" r:id="rId119"/>
    <p:sldId id="507" r:id="rId120"/>
    <p:sldId id="462" r:id="rId121"/>
    <p:sldId id="461" r:id="rId122"/>
    <p:sldId id="488" r:id="rId123"/>
    <p:sldId id="526" r:id="rId124"/>
    <p:sldId id="451" r:id="rId125"/>
    <p:sldId id="464" r:id="rId126"/>
    <p:sldId id="465" r:id="rId127"/>
    <p:sldId id="467" r:id="rId128"/>
    <p:sldId id="468" r:id="rId129"/>
    <p:sldId id="466" r:id="rId130"/>
    <p:sldId id="476" r:id="rId131"/>
    <p:sldId id="503" r:id="rId132"/>
    <p:sldId id="494" r:id="rId133"/>
    <p:sldId id="486" r:id="rId134"/>
    <p:sldId id="487" r:id="rId135"/>
    <p:sldId id="477" r:id="rId136"/>
    <p:sldId id="519" r:id="rId137"/>
    <p:sldId id="483" r:id="rId138"/>
    <p:sldId id="484" r:id="rId139"/>
    <p:sldId id="485" r:id="rId140"/>
    <p:sldId id="478" r:id="rId141"/>
    <p:sldId id="359" r:id="rId142"/>
    <p:sldId id="440" r:id="rId143"/>
    <p:sldId id="441" r:id="rId144"/>
    <p:sldId id="442" r:id="rId145"/>
    <p:sldId id="340" r:id="rId146"/>
    <p:sldId id="341" r:id="rId147"/>
    <p:sldId id="352" r:id="rId148"/>
    <p:sldId id="469" r:id="rId149"/>
    <p:sldId id="353" r:id="rId150"/>
    <p:sldId id="380" r:id="rId151"/>
    <p:sldId id="362" r:id="rId152"/>
    <p:sldId id="342" r:id="rId153"/>
    <p:sldId id="357" r:id="rId154"/>
    <p:sldId id="377" r:id="rId155"/>
    <p:sldId id="354" r:id="rId156"/>
    <p:sldId id="372" r:id="rId157"/>
    <p:sldId id="355" r:id="rId158"/>
    <p:sldId id="356" r:id="rId159"/>
    <p:sldId id="363" r:id="rId160"/>
    <p:sldId id="389" r:id="rId161"/>
    <p:sldId id="416" r:id="rId162"/>
    <p:sldId id="388" r:id="rId163"/>
    <p:sldId id="417" r:id="rId164"/>
    <p:sldId id="415" r:id="rId165"/>
    <p:sldId id="390" r:id="rId166"/>
    <p:sldId id="364" r:id="rId167"/>
    <p:sldId id="367" r:id="rId168"/>
    <p:sldId id="365" r:id="rId169"/>
    <p:sldId id="386" r:id="rId170"/>
    <p:sldId id="366" r:id="rId171"/>
    <p:sldId id="384" r:id="rId172"/>
    <p:sldId id="387" r:id="rId173"/>
    <p:sldId id="379" r:id="rId174"/>
    <p:sldId id="385" r:id="rId175"/>
    <p:sldId id="368" r:id="rId176"/>
    <p:sldId id="383" r:id="rId177"/>
    <p:sldId id="374" r:id="rId178"/>
    <p:sldId id="369" r:id="rId179"/>
    <p:sldId id="370" r:id="rId180"/>
    <p:sldId id="371" r:id="rId181"/>
    <p:sldId id="373" r:id="rId182"/>
    <p:sldId id="382" r:id="rId183"/>
    <p:sldId id="423" r:id="rId184"/>
    <p:sldId id="430" r:id="rId185"/>
    <p:sldId id="376" r:id="rId186"/>
    <p:sldId id="443" r:id="rId187"/>
    <p:sldId id="418" r:id="rId188"/>
    <p:sldId id="378" r:id="rId189"/>
    <p:sldId id="309" r:id="rId190"/>
    <p:sldId id="314" r:id="rId191"/>
    <p:sldId id="393" r:id="rId192"/>
    <p:sldId id="315" r:id="rId193"/>
    <p:sldId id="316" r:id="rId194"/>
    <p:sldId id="317" r:id="rId195"/>
    <p:sldId id="422" r:id="rId196"/>
    <p:sldId id="381" r:id="rId197"/>
    <p:sldId id="391" r:id="rId198"/>
    <p:sldId id="546" r:id="rId199"/>
    <p:sldId id="394" r:id="rId200"/>
    <p:sldId id="392" r:id="rId201"/>
    <p:sldId id="327" r:id="rId202"/>
    <p:sldId id="429" r:id="rId203"/>
  </p:sldIdLst>
  <p:sldSz cx="9144000" cy="6858000" type="screen4x3"/>
  <p:notesSz cx="7099300" cy="102346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rgbClr val="FAFD00"/>
        </a:solidFill>
        <a:latin typeface="Times New Roman" pitchFamily="18" charset="0"/>
        <a:ea typeface="+mn-ea"/>
        <a:cs typeface="+mn-cs"/>
      </a:defRPr>
    </a:lvl5pPr>
    <a:lvl6pPr marL="2286000" algn="l" defTabSz="914400" rtl="0" eaLnBrk="1" latinLnBrk="0" hangingPunct="1">
      <a:defRPr sz="2000" kern="1200">
        <a:solidFill>
          <a:srgbClr val="FAFD00"/>
        </a:solidFill>
        <a:latin typeface="Times New Roman" pitchFamily="18" charset="0"/>
        <a:ea typeface="+mn-ea"/>
        <a:cs typeface="+mn-cs"/>
      </a:defRPr>
    </a:lvl6pPr>
    <a:lvl7pPr marL="2743200" algn="l" defTabSz="914400" rtl="0" eaLnBrk="1" latinLnBrk="0" hangingPunct="1">
      <a:defRPr sz="2000" kern="1200">
        <a:solidFill>
          <a:srgbClr val="FAFD00"/>
        </a:solidFill>
        <a:latin typeface="Times New Roman" pitchFamily="18" charset="0"/>
        <a:ea typeface="+mn-ea"/>
        <a:cs typeface="+mn-cs"/>
      </a:defRPr>
    </a:lvl7pPr>
    <a:lvl8pPr marL="3200400" algn="l" defTabSz="914400" rtl="0" eaLnBrk="1" latinLnBrk="0" hangingPunct="1">
      <a:defRPr sz="2000" kern="1200">
        <a:solidFill>
          <a:srgbClr val="FAFD00"/>
        </a:solidFill>
        <a:latin typeface="Times New Roman" pitchFamily="18" charset="0"/>
        <a:ea typeface="+mn-ea"/>
        <a:cs typeface="+mn-cs"/>
      </a:defRPr>
    </a:lvl8pPr>
    <a:lvl9pPr marL="3657600" algn="l" defTabSz="914400" rtl="0" eaLnBrk="1" latinLnBrk="0" hangingPunct="1">
      <a:defRPr sz="2000" kern="1200">
        <a:solidFill>
          <a:srgbClr val="FAFD00"/>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r LITWI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D00"/>
    <a:srgbClr val="FFFFC9"/>
    <a:srgbClr val="3135CC"/>
    <a:srgbClr val="0000FD"/>
    <a:srgbClr val="11DDED"/>
    <a:srgbClr val="00279F"/>
    <a:srgbClr val="00FF00"/>
    <a:srgbClr val="7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83" autoAdjust="0"/>
    <p:restoredTop sz="92871" autoAdjust="0"/>
  </p:normalViewPr>
  <p:slideViewPr>
    <p:cSldViewPr snapToGrid="0">
      <p:cViewPr varScale="1">
        <p:scale>
          <a:sx n="52" d="100"/>
          <a:sy n="52" d="100"/>
        </p:scale>
        <p:origin x="-786" y="-66"/>
      </p:cViewPr>
      <p:guideLst>
        <p:guide orient="horz" pos="2160"/>
        <p:guide pos="2880"/>
      </p:guideLst>
    </p:cSldViewPr>
  </p:slideViewPr>
  <p:outlineViewPr>
    <p:cViewPr>
      <p:scale>
        <a:sx n="33" d="100"/>
        <a:sy n="33" d="100"/>
      </p:scale>
      <p:origin x="0" y="54102"/>
    </p:cViewPr>
  </p:outlineViewPr>
  <p:notesTextViewPr>
    <p:cViewPr>
      <p:scale>
        <a:sx n="100" d="100"/>
        <a:sy n="100" d="100"/>
      </p:scale>
      <p:origin x="0" y="0"/>
    </p:cViewPr>
  </p:notesTextViewPr>
  <p:sorterViewPr>
    <p:cViewPr>
      <p:scale>
        <a:sx n="100" d="100"/>
        <a:sy n="100" d="100"/>
      </p:scale>
      <p:origin x="0" y="38718"/>
    </p:cViewPr>
  </p:sorterViewPr>
  <p:notesViewPr>
    <p:cSldViewPr snapToGrid="0">
      <p:cViewPr varScale="1">
        <p:scale>
          <a:sx n="61" d="100"/>
          <a:sy n="61" d="100"/>
        </p:scale>
        <p:origin x="-2002" y="-77"/>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commentAuthors" Target="commentAuthor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3"/>
          </p:nvPr>
        </p:nvSpPr>
        <p:spPr>
          <a:xfrm>
            <a:off x="4021138" y="9721851"/>
            <a:ext cx="3076575" cy="511175"/>
          </a:xfrm>
          <a:prstGeom prst="rect">
            <a:avLst/>
          </a:prstGeom>
        </p:spPr>
        <p:txBody>
          <a:bodyPr vert="horz" lIns="91440" tIns="45720" rIns="91440" bIns="45720" rtlCol="0" anchor="b"/>
          <a:lstStyle>
            <a:lvl1pPr algn="r">
              <a:defRPr sz="1200"/>
            </a:lvl1pPr>
          </a:lstStyle>
          <a:p>
            <a:fld id="{5596892A-871D-49E7-9D32-9FF811189865}" type="slidenum">
              <a:rPr lang="fr-FR" smtClean="0"/>
              <a:pPr/>
              <a:t>‹N°›</a:t>
            </a:fld>
            <a:endParaRPr lang="fr-FR"/>
          </a:p>
        </p:txBody>
      </p:sp>
      <p:sp>
        <p:nvSpPr>
          <p:cNvPr id="3" name="Espace réservé de l'en-tête 2"/>
          <p:cNvSpPr>
            <a:spLocks noGrp="1"/>
          </p:cNvSpPr>
          <p:nvPr>
            <p:ph type="hdr" sz="quarter"/>
          </p:nvPr>
        </p:nvSpPr>
        <p:spPr>
          <a:xfrm>
            <a:off x="1" y="1"/>
            <a:ext cx="3076575" cy="511175"/>
          </a:xfrm>
          <a:prstGeom prst="rect">
            <a:avLst/>
          </a:prstGeom>
        </p:spPr>
        <p:txBody>
          <a:bodyPr vert="horz" lIns="91440" tIns="45720" rIns="91440" bIns="45720" rtlCol="0"/>
          <a:lstStyle>
            <a:lvl1pPr algn="l">
              <a:defRPr sz="1200"/>
            </a:lvl1pPr>
          </a:lstStyle>
          <a:p>
            <a:endParaRPr lang="fr-FR"/>
          </a:p>
        </p:txBody>
      </p:sp>
    </p:spTree>
    <p:extLst>
      <p:ext uri="{BB962C8B-B14F-4D97-AF65-F5344CB8AC3E}">
        <p14:creationId xmlns:p14="http://schemas.microsoft.com/office/powerpoint/2010/main" val="3470444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000125" y="774700"/>
            <a:ext cx="5099050" cy="382428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46150" y="4862514"/>
            <a:ext cx="5207000" cy="4603750"/>
          </a:xfrm>
          <a:prstGeom prst="rect">
            <a:avLst/>
          </a:prstGeom>
          <a:noFill/>
          <a:ln w="12700">
            <a:noFill/>
            <a:miter lim="800000"/>
            <a:headEnd/>
            <a:tailEnd/>
          </a:ln>
          <a:effectLst/>
        </p:spPr>
        <p:txBody>
          <a:bodyPr vert="horz" wrap="square" lIns="98026" tIns="48153" rIns="98026" bIns="481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39374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fr-FR" dirty="0" smtClean="0"/>
              <a:t>Commenter que cette réponse serait correcte mais loin d’être utile (il faut LIST) </a:t>
            </a:r>
            <a:endParaRPr lang="fr-F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r>
              <a:rPr lang="fr-FR"/>
              <a:t>Statut du client comme son nom l’indique ne dépend que de C#. </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r>
              <a:rPr lang="fr-FR" dirty="0"/>
              <a:t>Un </a:t>
            </a:r>
            <a:r>
              <a:rPr lang="fr-FR" dirty="0" err="1"/>
              <a:t>tuple</a:t>
            </a:r>
            <a:r>
              <a:rPr lang="fr-FR" dirty="0"/>
              <a:t> identifie une personne avec un de ses hobbies, un de ses amis et un de ses restaurants.  Pour chaque combinaison de ces valeurs il y un </a:t>
            </a:r>
            <a:r>
              <a:rPr lang="fr-FR" dirty="0" err="1"/>
              <a:t>tuple</a:t>
            </a:r>
            <a:r>
              <a:rPr lang="fr-FR" dirty="0"/>
              <a:t>. Outre le nombre prohibitif de </a:t>
            </a:r>
            <a:r>
              <a:rPr lang="fr-FR" dirty="0" err="1"/>
              <a:t>tuples</a:t>
            </a:r>
            <a:r>
              <a:rPr lang="fr-FR" dirty="0"/>
              <a:t> (1000 dans notre cas)  il y a la redondance de Prénom et Nom (999 fois de trop). </a:t>
            </a: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fr-FR"/>
              <a:t>Ici un même couple client voiture peut avoir plusieurs accidents à des dates différentes. Donc la date devient l’attribut clé ou l’attribut multivalué. </a:t>
            </a: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fr-FR">
                <a:solidFill>
                  <a:srgbClr val="00279F"/>
                </a:solidFill>
              </a:rPr>
              <a:t>Nul ne peut pas pas être un att. clé</a:t>
            </a:r>
          </a:p>
          <a:p>
            <a:r>
              <a:rPr lang="fr-FR">
                <a:solidFill>
                  <a:srgbClr val="00279F"/>
                </a:solidFill>
              </a:rPr>
              <a:t>Nul ne peut pas pas être un att. clé</a:t>
            </a: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fr-FR">
                <a:solidFill>
                  <a:srgbClr val="00279F"/>
                </a:solidFill>
              </a:rPr>
              <a:t>Nul ne peut pas pas être un att. clé</a:t>
            </a:r>
            <a:endParaRPr lang="fr-F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fr-FR"/>
              <a:t>IR veut dire Integrité Référentielle.  Il faut s’assurer qu’une même assurance A# n’est pas dans deux sous-classes. Déclencheur est nécessaire.</a:t>
            </a: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fr-FR"/>
              <a:t>Réification en une, ou deux ou trois entités. A justifier les avantages et inconvénients.  Notamment pour les opérations (présence de nuls, jointure, count de personnes…) </a:t>
            </a: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fr-FR" baseline="0" dirty="0" smtClean="0"/>
              <a:t> Au lieu de 6 valeurs pour S1 on insère 18, puis au lieu de 8 pour S2 on insère 24! Donc 3 fois + de travail et de mémoire.  </a:t>
            </a:r>
            <a:endParaRPr lang="fr-F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fr-FR" dirty="0" smtClean="0"/>
              <a:t>Fin cours 1 Utilisation </a:t>
            </a:r>
            <a:r>
              <a:rPr lang="fr-FR" dirty="0" err="1" smtClean="0"/>
              <a:t>BDs</a:t>
            </a:r>
            <a:r>
              <a:rPr lang="fr-FR" dirty="0" smtClean="0"/>
              <a:t> 07-08</a:t>
            </a:r>
            <a:endParaRPr lang="fr-F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67500" y="609600"/>
            <a:ext cx="1943100" cy="55626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838200" y="609600"/>
            <a:ext cx="5676900" cy="55626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838200" y="609600"/>
            <a:ext cx="7772400" cy="114300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838200" y="1905000"/>
            <a:ext cx="7772400" cy="4267200"/>
          </a:xfrm>
        </p:spPr>
        <p:txBody>
          <a:bodyPr/>
          <a:lstStyle/>
          <a:p>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838200" y="19050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00600" y="19050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609600"/>
            <a:ext cx="7772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fr-FR" smtClean="0"/>
              <a:t>Click to edit Master title style</a:t>
            </a:r>
          </a:p>
        </p:txBody>
      </p:sp>
      <p:sp>
        <p:nvSpPr>
          <p:cNvPr id="1027" name="Rectangle 3"/>
          <p:cNvSpPr>
            <a:spLocks noGrp="1" noChangeArrowheads="1"/>
          </p:cNvSpPr>
          <p:nvPr>
            <p:ph type="body" idx="1"/>
          </p:nvPr>
        </p:nvSpPr>
        <p:spPr bwMode="auto">
          <a:xfrm>
            <a:off x="838200" y="1905000"/>
            <a:ext cx="7772400" cy="42672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28" name="Rectangle 4"/>
          <p:cNvSpPr>
            <a:spLocks noChangeArrowheads="1"/>
          </p:cNvSpPr>
          <p:nvPr/>
        </p:nvSpPr>
        <p:spPr bwMode="auto">
          <a:xfrm>
            <a:off x="1588" y="6450013"/>
            <a:ext cx="635000" cy="393700"/>
          </a:xfrm>
          <a:prstGeom prst="rect">
            <a:avLst/>
          </a:prstGeom>
          <a:noFill/>
          <a:ln w="12700">
            <a:noFill/>
            <a:miter lim="800000"/>
            <a:headEnd/>
            <a:tailEnd/>
          </a:ln>
          <a:effectLst/>
        </p:spPr>
        <p:txBody>
          <a:bodyPr wrap="none" lIns="90488" tIns="44450" rIns="90488" bIns="44450">
            <a:spAutoFit/>
          </a:bodyPr>
          <a:lstStyle/>
          <a:p>
            <a:fld id="{6974EF70-EAF7-454E-AFBF-6B907533D358}" type="slidenum">
              <a:rPr lang="fr-FR" b="1"/>
              <a:pPr/>
              <a:t>‹N°›</a:t>
            </a:fld>
            <a:endParaRPr lang="fr-FR" b="1"/>
          </a:p>
        </p:txBody>
      </p:sp>
      <p:sp>
        <p:nvSpPr>
          <p:cNvPr id="1029" name="Rectangle 5"/>
          <p:cNvSpPr>
            <a:spLocks noChangeArrowheads="1"/>
          </p:cNvSpPr>
          <p:nvPr/>
        </p:nvSpPr>
        <p:spPr bwMode="auto">
          <a:xfrm>
            <a:off x="12700" y="12700"/>
            <a:ext cx="9105900" cy="6770688"/>
          </a:xfrm>
          <a:prstGeom prst="rect">
            <a:avLst/>
          </a:prstGeom>
          <a:noFill/>
          <a:ln w="25400">
            <a:solidFill>
              <a:schemeClr val="accent1"/>
            </a:solidFill>
            <a:miter lim="800000"/>
            <a:headEnd/>
            <a:tailEnd/>
          </a:ln>
          <a:effectLst/>
        </p:spPr>
        <p:txBody>
          <a:bodyPr wrap="none" anchor="ctr"/>
          <a:lstStyle/>
          <a:p>
            <a:endParaRPr lang="fr-F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Monotype Sorts" pitchFamily="2" charset="2"/>
        <a:buChar char="u"/>
        <a:defRPr sz="28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Monotype Sorts"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Monotype Sorts" pitchFamily="2" charset="2"/>
        <a:buChar char="u"/>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65000"/>
        <a:buFont typeface="Monotype Sorts" pitchFamily="2" charset="2"/>
        <a:buChar char="u"/>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65000"/>
        <a:buFont typeface="Monotype Sorts" pitchFamily="2" charset="2"/>
        <a:buChar char="u"/>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65000"/>
        <a:buFont typeface="Monotype Sorts" pitchFamily="2" charset="2"/>
        <a:buChar char="u"/>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65000"/>
        <a:buFont typeface="Monotype Sorts" pitchFamily="2" charset="2"/>
        <a:buChar char="u"/>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3.vml"/><Relationship Id="rId1" Type="http://schemas.openxmlformats.org/officeDocument/2006/relationships/themeOverride" Target="../theme/themeOverride1.xml"/><Relationship Id="rId6" Type="http://schemas.openxmlformats.org/officeDocument/2006/relationships/image" Target="../media/image8.emf"/><Relationship Id="rId5" Type="http://schemas.openxmlformats.org/officeDocument/2006/relationships/oleObject" Target="../embeddings/Microsoft_Word_97_-_2003_Document1.doc"/><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www.lamsade.dauphine.fr/~litwin/cours98/CoursBD/Exercices/example%20pour%20la%20conc-norm-2011-12-5-fonte-reduite.pdf"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2.xml"/><Relationship Id="rId7" Type="http://schemas.openxmlformats.org/officeDocument/2006/relationships/oleObject" Target="../embeddings/Microsoft_Word_97_-_2003_Document3.doc"/><Relationship Id="rId2" Type="http://schemas.openxmlformats.org/officeDocument/2006/relationships/vmlDrawing" Target="../drawings/vmlDrawing4.vml"/><Relationship Id="rId1" Type="http://schemas.openxmlformats.org/officeDocument/2006/relationships/themeOverride" Target="../theme/themeOverride2.xml"/><Relationship Id="rId6" Type="http://schemas.openxmlformats.org/officeDocument/2006/relationships/image" Target="../media/image8.emf"/><Relationship Id="rId5" Type="http://schemas.openxmlformats.org/officeDocument/2006/relationships/oleObject" Target="../embeddings/Microsoft_Word_97_-_2003_Document2.doc"/><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7.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3.wmf"/><Relationship Id="rId4" Type="http://schemas.openxmlformats.org/officeDocument/2006/relationships/oleObject" Target="../embeddings/oleObject8.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3.wmf"/><Relationship Id="rId4" Type="http://schemas.openxmlformats.org/officeDocument/2006/relationships/oleObject" Target="../embeddings/oleObject9.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3.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2.xml"/><Relationship Id="rId7" Type="http://schemas.openxmlformats.org/officeDocument/2006/relationships/oleObject" Target="../embeddings/Microsoft_Word_97_-_2003_Document5.doc"/><Relationship Id="rId2" Type="http://schemas.openxmlformats.org/officeDocument/2006/relationships/vmlDrawing" Target="../drawings/vmlDrawing5.vml"/><Relationship Id="rId1" Type="http://schemas.openxmlformats.org/officeDocument/2006/relationships/themeOverride" Target="../theme/themeOverride3.xml"/><Relationship Id="rId6" Type="http://schemas.openxmlformats.org/officeDocument/2006/relationships/image" Target="../media/image10.emf"/><Relationship Id="rId5" Type="http://schemas.openxmlformats.org/officeDocument/2006/relationships/oleObject" Target="../embeddings/Microsoft_Word_97_-_2003_Document4.doc"/><Relationship Id="rId10" Type="http://schemas.openxmlformats.org/officeDocument/2006/relationships/image" Target="../media/image12.emf"/><Relationship Id="rId4" Type="http://schemas.openxmlformats.org/officeDocument/2006/relationships/notesSlide" Target="../notesSlides/notesSlide12.xml"/><Relationship Id="rId9" Type="http://schemas.openxmlformats.org/officeDocument/2006/relationships/oleObject" Target="../embeddings/Microsoft_Word_97_-_2003_Document6.doc"/></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3.wmf"/><Relationship Id="rId4" Type="http://schemas.openxmlformats.org/officeDocument/2006/relationships/oleObject" Target="../embeddings/oleObject11.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4.jpeg"/><Relationship Id="rId5" Type="http://schemas.openxmlformats.org/officeDocument/2006/relationships/image" Target="../media/image33.wmf"/><Relationship Id="rId4" Type="http://schemas.openxmlformats.org/officeDocument/2006/relationships/oleObject" Target="../embeddings/oleObject13.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3.wmf"/><Relationship Id="rId4" Type="http://schemas.openxmlformats.org/officeDocument/2006/relationships/oleObject" Target="../embeddings/oleObject14.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29.xml.rels><?xml version="1.0" encoding="UTF-8" standalone="yes"?>
<Relationships xmlns="http://schemas.openxmlformats.org/package/2006/relationships"><Relationship Id="rId8" Type="http://schemas.openxmlformats.org/officeDocument/2006/relationships/oleObject" Target="../embeddings/Microsoft_Word_97_-_2003_Document26.doc"/><Relationship Id="rId3" Type="http://schemas.openxmlformats.org/officeDocument/2006/relationships/notesSlide" Target="../notesSlides/notesSlide129.xml"/><Relationship Id="rId7" Type="http://schemas.openxmlformats.org/officeDocument/2006/relationships/image" Target="../media/image39.e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Microsoft_Word_97_-_2003_Document25.doc"/><Relationship Id="rId5" Type="http://schemas.openxmlformats.org/officeDocument/2006/relationships/image" Target="../media/image38.emf"/><Relationship Id="rId4" Type="http://schemas.openxmlformats.org/officeDocument/2006/relationships/oleObject" Target="../embeddings/Microsoft_Word_97_-_2003_Document24.doc"/><Relationship Id="rId9" Type="http://schemas.openxmlformats.org/officeDocument/2006/relationships/image" Target="../media/image40.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6.vml"/><Relationship Id="rId1" Type="http://schemas.openxmlformats.org/officeDocument/2006/relationships/themeOverride" Target="../theme/themeOverride4.xml"/><Relationship Id="rId6" Type="http://schemas.openxmlformats.org/officeDocument/2006/relationships/image" Target="../media/image13.emf"/><Relationship Id="rId5" Type="http://schemas.openxmlformats.org/officeDocument/2006/relationships/oleObject" Target="../embeddings/Microsoft_Word_97_-_2003_Document7.doc"/><Relationship Id="rId4"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slideLayout" Target="../slideLayouts/slideLayout2.xml"/><Relationship Id="rId7" Type="http://schemas.openxmlformats.org/officeDocument/2006/relationships/oleObject" Target="../embeddings/Microsoft_Word_97_-_2003_Document9.doc"/><Relationship Id="rId2" Type="http://schemas.openxmlformats.org/officeDocument/2006/relationships/vmlDrawing" Target="../drawings/vmlDrawing7.vml"/><Relationship Id="rId1" Type="http://schemas.openxmlformats.org/officeDocument/2006/relationships/themeOverride" Target="../theme/themeOverride5.xml"/><Relationship Id="rId6" Type="http://schemas.openxmlformats.org/officeDocument/2006/relationships/image" Target="../media/image13.emf"/><Relationship Id="rId5" Type="http://schemas.openxmlformats.org/officeDocument/2006/relationships/oleObject" Target="../embeddings/Microsoft_Word_97_-_2003_Document8.doc"/><Relationship Id="rId10" Type="http://schemas.openxmlformats.org/officeDocument/2006/relationships/image" Target="../media/image15.emf"/><Relationship Id="rId4" Type="http://schemas.openxmlformats.org/officeDocument/2006/relationships/notesSlide" Target="../notesSlides/notesSlide14.xml"/><Relationship Id="rId9" Type="http://schemas.openxmlformats.org/officeDocument/2006/relationships/oleObject" Target="../embeddings/Microsoft_Word_97_-_2003_Document10.doc"/></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slideLayout" Target="../slideLayouts/slideLayout12.xml"/><Relationship Id="rId7" Type="http://schemas.openxmlformats.org/officeDocument/2006/relationships/oleObject" Target="../embeddings/Microsoft_Word_97_-_2003_Document28.doc"/><Relationship Id="rId2" Type="http://schemas.openxmlformats.org/officeDocument/2006/relationships/vmlDrawing" Target="../drawings/vmlDrawing22.vml"/><Relationship Id="rId1" Type="http://schemas.openxmlformats.org/officeDocument/2006/relationships/themeOverride" Target="../theme/themeOverride8.xml"/><Relationship Id="rId6" Type="http://schemas.openxmlformats.org/officeDocument/2006/relationships/image" Target="../media/image43.emf"/><Relationship Id="rId5" Type="http://schemas.openxmlformats.org/officeDocument/2006/relationships/oleObject" Target="../embeddings/Microsoft_Word_97_-_2003_Document27.doc"/><Relationship Id="rId10" Type="http://schemas.openxmlformats.org/officeDocument/2006/relationships/image" Target="../media/image45.emf"/><Relationship Id="rId4" Type="http://schemas.openxmlformats.org/officeDocument/2006/relationships/notesSlide" Target="../notesSlides/notesSlide192.xml"/><Relationship Id="rId9" Type="http://schemas.openxmlformats.org/officeDocument/2006/relationships/oleObject" Target="../embeddings/Microsoft_Word_97_-_2003_Document29.doc"/></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93.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94.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9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http://www.lamsade.dauphine.fr/~litwin/cours98/CoursBD/Exercices/example%20pour%20la%20conc-norm-2011-12-5-fonte-reduite.pdf" TargetMode="External"/><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201.xml"/><Relationship Id="rId2" Type="http://schemas.openxmlformats.org/officeDocument/2006/relationships/slideLayout" Target="../slideLayouts/slideLayout1.xml"/><Relationship Id="rId1" Type="http://schemas.openxmlformats.org/officeDocument/2006/relationships/audio" Target="../media/audio1.wav"/><Relationship Id="rId4" Type="http://schemas.openxmlformats.org/officeDocument/2006/relationships/image" Target="../media/image47.png"/></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12.xml"/><Relationship Id="rId7" Type="http://schemas.openxmlformats.org/officeDocument/2006/relationships/oleObject" Target="../embeddings/Microsoft_Word_97_-_2003_Document12.doc"/><Relationship Id="rId2" Type="http://schemas.openxmlformats.org/officeDocument/2006/relationships/vmlDrawing" Target="../drawings/vmlDrawing8.vml"/><Relationship Id="rId1" Type="http://schemas.openxmlformats.org/officeDocument/2006/relationships/themeOverride" Target="../theme/themeOverride6.xml"/><Relationship Id="rId6" Type="http://schemas.openxmlformats.org/officeDocument/2006/relationships/image" Target="../media/image16.emf"/><Relationship Id="rId5" Type="http://schemas.openxmlformats.org/officeDocument/2006/relationships/oleObject" Target="../embeddings/Microsoft_Word_97_-_2003_Document11.doc"/><Relationship Id="rId10" Type="http://schemas.openxmlformats.org/officeDocument/2006/relationships/image" Target="../media/image17.emf"/><Relationship Id="rId4" Type="http://schemas.openxmlformats.org/officeDocument/2006/relationships/notesSlide" Target="../notesSlides/notesSlide22.xml"/><Relationship Id="rId9" Type="http://schemas.openxmlformats.org/officeDocument/2006/relationships/oleObject" Target="../embeddings/Microsoft_Word_97_-_2003_Document13.doc"/></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slideLayout" Target="../slideLayouts/slideLayout12.xml"/><Relationship Id="rId7" Type="http://schemas.openxmlformats.org/officeDocument/2006/relationships/oleObject" Target="../embeddings/Microsoft_Word_97_-_2003_Document15.doc"/><Relationship Id="rId12" Type="http://schemas.openxmlformats.org/officeDocument/2006/relationships/image" Target="../media/image21.emf"/><Relationship Id="rId2" Type="http://schemas.openxmlformats.org/officeDocument/2006/relationships/vmlDrawing" Target="../drawings/vmlDrawing9.vml"/><Relationship Id="rId1" Type="http://schemas.openxmlformats.org/officeDocument/2006/relationships/themeOverride" Target="../theme/themeOverride7.xml"/><Relationship Id="rId6" Type="http://schemas.openxmlformats.org/officeDocument/2006/relationships/image" Target="../media/image18.emf"/><Relationship Id="rId11" Type="http://schemas.openxmlformats.org/officeDocument/2006/relationships/oleObject" Target="../embeddings/Microsoft_Word_97_-_2003_Document17.doc"/><Relationship Id="rId5" Type="http://schemas.openxmlformats.org/officeDocument/2006/relationships/oleObject" Target="../embeddings/Microsoft_Word_97_-_2003_Document14.doc"/><Relationship Id="rId10" Type="http://schemas.openxmlformats.org/officeDocument/2006/relationships/image" Target="../media/image20.emf"/><Relationship Id="rId4" Type="http://schemas.openxmlformats.org/officeDocument/2006/relationships/notesSlide" Target="../notesSlides/notesSlide24.xml"/><Relationship Id="rId9" Type="http://schemas.openxmlformats.org/officeDocument/2006/relationships/oleObject" Target="../embeddings/Microsoft_Word_97_-_2003_Document16.doc"/></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Microsoft_Word_97_-_2003_Document20.doc"/><Relationship Id="rId3" Type="http://schemas.openxmlformats.org/officeDocument/2006/relationships/notesSlide" Target="../notesSlides/notesSlide30.xml"/><Relationship Id="rId7" Type="http://schemas.openxmlformats.org/officeDocument/2006/relationships/image" Target="../media/image23.e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Microsoft_Word_97_-_2003_Document19.doc"/><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embeddings/Microsoft_Word_97_-_2003_Document21.doc"/><Relationship Id="rId4" Type="http://schemas.openxmlformats.org/officeDocument/2006/relationships/oleObject" Target="../embeddings/Microsoft_Word_97_-_2003_Document18.doc"/><Relationship Id="rId9" Type="http://schemas.openxmlformats.org/officeDocument/2006/relationships/image" Target="../media/image2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Microsoft_Word_97_-_2003_Document22.doc"/><Relationship Id="rId3" Type="http://schemas.openxmlformats.org/officeDocument/2006/relationships/notesSlide" Target="../notesSlides/notesSlide3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6.bin"/><Relationship Id="rId4" Type="http://schemas.openxmlformats.org/officeDocument/2006/relationships/oleObject" Target="../embeddings/oleObject4.bin"/><Relationship Id="rId9" Type="http://schemas.openxmlformats.org/officeDocument/2006/relationships/image" Target="../media/image28.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2.emf"/><Relationship Id="rId4" Type="http://schemas.openxmlformats.org/officeDocument/2006/relationships/oleObject" Target="../embeddings/Microsoft_Word_97_-_2003_Document23.doc"/></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95648" y="353275"/>
            <a:ext cx="7772400" cy="2347913"/>
          </a:xfrm>
          <a:gradFill rotWithShape="0">
            <a:gsLst>
              <a:gs pos="0">
                <a:srgbClr val="0000FD"/>
              </a:gs>
              <a:gs pos="100000">
                <a:srgbClr val="0000FD">
                  <a:gamma/>
                  <a:shade val="29804"/>
                  <a:invGamma/>
                </a:srgbClr>
              </a:gs>
            </a:gsLst>
            <a:lin ang="5400000" scaled="1"/>
          </a:gradFill>
          <a:ln/>
        </p:spPr>
        <p:txBody>
          <a:bodyPr/>
          <a:lstStyle/>
          <a:p>
            <a:pPr algn="ctr"/>
            <a:r>
              <a:rPr lang="fr-FR" dirty="0">
                <a:solidFill>
                  <a:srgbClr val="FAFD00"/>
                </a:solidFill>
              </a:rPr>
              <a:t>Modèle </a:t>
            </a:r>
            <a:r>
              <a:rPr lang="fr-FR" dirty="0" smtClean="0">
                <a:solidFill>
                  <a:srgbClr val="FAFD00"/>
                </a:solidFill>
              </a:rPr>
              <a:t>Relationnel</a:t>
            </a:r>
            <a:br>
              <a:rPr lang="fr-FR" dirty="0" smtClean="0">
                <a:solidFill>
                  <a:srgbClr val="FAFD00"/>
                </a:solidFill>
              </a:rPr>
            </a:br>
            <a:r>
              <a:rPr lang="fr-FR" dirty="0" smtClean="0">
                <a:solidFill>
                  <a:srgbClr val="FAFD00"/>
                </a:solidFill>
              </a:rPr>
              <a:t>2013 - 14</a:t>
            </a:r>
            <a:endParaRPr lang="fr-FR" b="1" dirty="0">
              <a:solidFill>
                <a:srgbClr val="00FF00"/>
              </a:solidFill>
              <a:latin typeface="Script"/>
            </a:endParaRPr>
          </a:p>
        </p:txBody>
      </p:sp>
      <p:sp>
        <p:nvSpPr>
          <p:cNvPr id="4099" name="Rectangle 3"/>
          <p:cNvSpPr>
            <a:spLocks noGrp="1" noChangeArrowheads="1"/>
          </p:cNvSpPr>
          <p:nvPr>
            <p:ph type="subTitle" idx="1"/>
          </p:nvPr>
        </p:nvSpPr>
        <p:spPr>
          <a:xfrm>
            <a:off x="569577" y="3612234"/>
            <a:ext cx="4903944" cy="1752600"/>
          </a:xfrm>
          <a:noFill/>
          <a:ln/>
        </p:spPr>
        <p:txBody>
          <a:bodyPr/>
          <a:lstStyle/>
          <a:p>
            <a:pPr marL="342900" indent="-342900"/>
            <a:r>
              <a:rPr lang="fr-FR" dirty="0">
                <a:solidFill>
                  <a:srgbClr val="FAFD00"/>
                </a:solidFill>
              </a:rPr>
              <a:t>Witold Litwin</a:t>
            </a:r>
          </a:p>
        </p:txBody>
      </p:sp>
      <p:graphicFrame>
        <p:nvGraphicFramePr>
          <p:cNvPr id="4115" name="Object 19"/>
          <p:cNvGraphicFramePr>
            <a:graphicFrameLocks noChangeAspect="1"/>
          </p:cNvGraphicFramePr>
          <p:nvPr/>
        </p:nvGraphicFramePr>
        <p:xfrm>
          <a:off x="1787525" y="4843463"/>
          <a:ext cx="1357313" cy="1343025"/>
        </p:xfrm>
        <a:graphic>
          <a:graphicData uri="http://schemas.openxmlformats.org/presentationml/2006/ole">
            <mc:AlternateContent xmlns:mc="http://schemas.openxmlformats.org/markup-compatibility/2006">
              <mc:Choice xmlns:v="urn:schemas-microsoft-com:vml" Requires="v">
                <p:oleObj spid="_x0000_s4199" name="Clip" r:id="rId4" imgW="754126" imgH="746667" progId="">
                  <p:embed/>
                </p:oleObj>
              </mc:Choice>
              <mc:Fallback>
                <p:oleObj name="Clip" r:id="rId4" imgW="754126" imgH="746667" progId="">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525" y="4843463"/>
                        <a:ext cx="1357313"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5" descr="Database-iceberg.jpg"/>
          <p:cNvPicPr>
            <a:picLocks noChangeAspect="1"/>
          </p:cNvPicPr>
          <p:nvPr/>
        </p:nvPicPr>
        <p:blipFill>
          <a:blip r:embed="rId6" cstate="print"/>
          <a:stretch>
            <a:fillRect/>
          </a:stretch>
        </p:blipFill>
        <p:spPr>
          <a:xfrm>
            <a:off x="5131414" y="2962140"/>
            <a:ext cx="2982275" cy="3632953"/>
          </a:xfrm>
          <a:prstGeom prst="rect">
            <a:avLst/>
          </a:prstGeom>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218" name="Object 2">
            <a:hlinkClick r:id="" action="ppaction://ole?verb=0"/>
          </p:cNvPr>
          <p:cNvGraphicFramePr>
            <a:graphicFrameLocks/>
          </p:cNvGraphicFramePr>
          <p:nvPr>
            <p:extLst>
              <p:ext uri="{D42A27DB-BD31-4B8C-83A1-F6EECF244321}">
                <p14:modId xmlns:p14="http://schemas.microsoft.com/office/powerpoint/2010/main" val="2868722401"/>
              </p:ext>
            </p:extLst>
          </p:nvPr>
        </p:nvGraphicFramePr>
        <p:xfrm>
          <a:off x="531813" y="538163"/>
          <a:ext cx="4881562" cy="2719387"/>
        </p:xfrm>
        <a:graphic>
          <a:graphicData uri="http://schemas.openxmlformats.org/presentationml/2006/ole">
            <mc:AlternateContent xmlns:mc="http://schemas.openxmlformats.org/markup-compatibility/2006">
              <mc:Choice xmlns:v="urn:schemas-microsoft-com:vml" Requires="v">
                <p:oleObj spid="_x0000_s9302" name="Document" r:id="rId5" imgW="5754232" imgH="2722169" progId="Word.Document.8">
                  <p:embed/>
                </p:oleObj>
              </mc:Choice>
              <mc:Fallback>
                <p:oleObj name="Document" r:id="rId5" imgW="5754232" imgH="2722169" progId="Word.Document.8">
                  <p:embed/>
                  <p:pic>
                    <p:nvPicPr>
                      <p:cNvPr id="0" name="Picture 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3" y="538163"/>
                        <a:ext cx="4881562"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3"/>
          <p:cNvSpPr>
            <a:spLocks noChangeArrowheads="1"/>
          </p:cNvSpPr>
          <p:nvPr/>
        </p:nvSpPr>
        <p:spPr bwMode="auto">
          <a:xfrm>
            <a:off x="153988" y="5349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spTree>
  </p:cSld>
  <p:clrMapOvr>
    <a:overrideClrMapping bg1="lt1" tx1="dk1" bg2="lt2" tx2="dk2" accent1="accent1" accent2="accent2" accent3="accent3" accent4="accent4" accent5="accent5" accent6="accent6" hlink="hlink" folHlink="folHlink"/>
  </p:clrMapOvr>
  <p:transition spd="slow">
    <p:fade thruBlk="1"/>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332695"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78683"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61395"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409573" y="1862138"/>
            <a:ext cx="8353427" cy="4995862"/>
          </a:xfrm>
          <a:noFill/>
          <a:ln>
            <a:solidFill>
              <a:schemeClr val="accent1"/>
            </a:solidFill>
          </a:ln>
        </p:spPr>
        <p:txBody>
          <a:bodyPr/>
          <a:lstStyle/>
          <a:p>
            <a:r>
              <a:rPr lang="fr-FR" sz="3600" dirty="0">
                <a:solidFill>
                  <a:srgbClr val="FAFD00"/>
                </a:solidFill>
              </a:rPr>
              <a:t>Plusieurs relations</a:t>
            </a:r>
          </a:p>
          <a:p>
            <a:r>
              <a:rPr lang="fr-FR" sz="3600" dirty="0">
                <a:solidFill>
                  <a:srgbClr val="FAFD00"/>
                </a:solidFill>
              </a:rPr>
              <a:t>Chaque relation consistant</a:t>
            </a:r>
          </a:p>
          <a:p>
            <a:pPr lvl="1"/>
            <a:r>
              <a:rPr lang="fr-FR" sz="3200" dirty="0">
                <a:solidFill>
                  <a:srgbClr val="FAFD00"/>
                </a:solidFill>
              </a:rPr>
              <a:t>d’une clé</a:t>
            </a:r>
          </a:p>
          <a:p>
            <a:pPr lvl="1"/>
            <a:r>
              <a:rPr lang="fr-FR" sz="3200" dirty="0">
                <a:solidFill>
                  <a:srgbClr val="FAFD00"/>
                </a:solidFill>
              </a:rPr>
              <a:t>de max d’attributs identifi</a:t>
            </a:r>
            <a:r>
              <a:rPr lang="fr-FR" sz="3200" dirty="0">
                <a:solidFill>
                  <a:srgbClr val="FAFD00"/>
                </a:solidFill>
                <a:cs typeface="Times New Roman" pitchFamily="18" charset="0"/>
              </a:rPr>
              <a:t>é</a:t>
            </a:r>
            <a:r>
              <a:rPr lang="fr-FR" sz="3200" dirty="0">
                <a:solidFill>
                  <a:srgbClr val="FAFD00"/>
                </a:solidFill>
              </a:rPr>
              <a:t>s chacun comme </a:t>
            </a:r>
            <a:r>
              <a:rPr lang="fr-FR" sz="3200" dirty="0" smtClean="0">
                <a:solidFill>
                  <a:srgbClr val="FAFD00"/>
                </a:solidFill>
              </a:rPr>
              <a:t>fonctions de </a:t>
            </a:r>
            <a:r>
              <a:rPr lang="fr-FR" sz="3200" dirty="0">
                <a:solidFill>
                  <a:srgbClr val="FAFD00"/>
                </a:solidFill>
              </a:rPr>
              <a:t>la  </a:t>
            </a:r>
            <a:r>
              <a:rPr lang="fr-FR" sz="3200" dirty="0" smtClean="0">
                <a:solidFill>
                  <a:srgbClr val="FAFD00"/>
                </a:solidFill>
              </a:rPr>
              <a:t>clé</a:t>
            </a:r>
          </a:p>
          <a:p>
            <a:r>
              <a:rPr lang="fr-FR" sz="3600" dirty="0" smtClean="0">
                <a:solidFill>
                  <a:srgbClr val="FAFD00"/>
                </a:solidFill>
              </a:rPr>
              <a:t>On respecte aisément la condition nécessaire</a:t>
            </a:r>
          </a:p>
          <a:p>
            <a:r>
              <a:rPr lang="fr-FR" sz="3600" dirty="0" smtClean="0">
                <a:solidFill>
                  <a:srgbClr val="FAFD00"/>
                </a:solidFill>
              </a:rPr>
              <a:t>Pas celle suffisante</a:t>
            </a:r>
            <a:endParaRPr lang="fr-FR" sz="3600"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a:solidFill>
                  <a:schemeClr val="accent1"/>
                </a:solidFill>
              </a:rPr>
              <a:t>Résultat </a:t>
            </a:r>
            <a:r>
              <a:rPr lang="fr-FR" sz="3600" dirty="0" smtClean="0">
                <a:solidFill>
                  <a:schemeClr val="accent1"/>
                </a:solidFill>
              </a:rPr>
              <a:t>général</a:t>
            </a:r>
            <a:r>
              <a:rPr lang="fr-FR" sz="4000" dirty="0" smtClean="0">
                <a:solidFill>
                  <a:schemeClr val="accent1"/>
                </a:solidFill>
              </a:rPr>
              <a:t> </a:t>
            </a:r>
            <a:endParaRPr lang="fr-FR" sz="4000" dirty="0">
              <a:solidFill>
                <a:schemeClr val="accent1"/>
              </a:solidFill>
            </a:endParaRPr>
          </a:p>
        </p:txBody>
      </p:sp>
      <p:sp>
        <p:nvSpPr>
          <p:cNvPr id="165895" name="Oval 1031"/>
          <p:cNvSpPr>
            <a:spLocks noChangeArrowheads="1"/>
          </p:cNvSpPr>
          <p:nvPr/>
        </p:nvSpPr>
        <p:spPr bwMode="auto">
          <a:xfrm>
            <a:off x="6602445"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99395"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67583"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97883"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108983"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908958"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443820"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65893">
                                            <p:txEl>
                                              <p:pRg st="5" end="5"/>
                                            </p:txEl>
                                          </p:spTgt>
                                        </p:tgtEl>
                                        <p:attrNameLst>
                                          <p:attrName>style.visibility</p:attrName>
                                        </p:attrNameLst>
                                      </p:cBhvr>
                                      <p:to>
                                        <p:strVal val="visible"/>
                                      </p:to>
                                    </p:set>
                                    <p:anim to="" calcmode="lin" valueType="num">
                                      <p:cBhvr>
                                        <p:cTn id="28"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0" y="1806507"/>
            <a:ext cx="8869680" cy="4923478"/>
          </a:xfrm>
          <a:noFill/>
          <a:ln>
            <a:solidFill>
              <a:schemeClr val="accent1"/>
            </a:solidFill>
          </a:ln>
        </p:spPr>
        <p:txBody>
          <a:bodyPr/>
          <a:lstStyle/>
          <a:p>
            <a:r>
              <a:rPr lang="fr-FR" sz="3600" dirty="0" smtClean="0">
                <a:solidFill>
                  <a:srgbClr val="FAFD00"/>
                </a:solidFill>
              </a:rPr>
              <a:t>Assure la condition suffisante aussi</a:t>
            </a:r>
          </a:p>
          <a:p>
            <a:r>
              <a:rPr lang="fr-FR" sz="3600" dirty="0">
                <a:solidFill>
                  <a:srgbClr val="FAFD00"/>
                </a:solidFill>
              </a:rPr>
              <a:t> </a:t>
            </a:r>
            <a:r>
              <a:rPr lang="fr-FR" sz="3600" dirty="0" smtClean="0">
                <a:solidFill>
                  <a:srgbClr val="FAFD00"/>
                </a:solidFill>
              </a:rPr>
              <a:t>En général, mais pas toujours</a:t>
            </a:r>
          </a:p>
          <a:p>
            <a:pPr lvl="1"/>
            <a:r>
              <a:rPr lang="fr-FR" dirty="0">
                <a:solidFill>
                  <a:srgbClr val="FAFD00"/>
                </a:solidFill>
              </a:rPr>
              <a:t> </a:t>
            </a:r>
            <a:r>
              <a:rPr lang="fr-FR" sz="3200" dirty="0" smtClean="0">
                <a:solidFill>
                  <a:srgbClr val="FAFD00"/>
                </a:solidFill>
              </a:rPr>
              <a:t>5 NF n’est pas considérée</a:t>
            </a:r>
          </a:p>
          <a:p>
            <a:pPr lvl="1"/>
            <a:r>
              <a:rPr lang="fr-FR" sz="3200" dirty="0">
                <a:solidFill>
                  <a:srgbClr val="FAFD00"/>
                </a:solidFill>
              </a:rPr>
              <a:t> </a:t>
            </a:r>
            <a:r>
              <a:rPr lang="fr-FR" sz="3200" dirty="0" smtClean="0">
                <a:solidFill>
                  <a:srgbClr val="FAFD00"/>
                </a:solidFill>
              </a:rPr>
              <a:t>Apps particulières peuvent conduire à des adaptations spécifiques   </a:t>
            </a:r>
            <a:r>
              <a:rPr lang="fr-FR" dirty="0" smtClean="0">
                <a:solidFill>
                  <a:srgbClr val="FAFD00"/>
                </a:solidFill>
              </a:rPr>
              <a:t>  </a:t>
            </a:r>
          </a:p>
          <a:p>
            <a:pPr>
              <a:spcAft>
                <a:spcPts val="1200"/>
              </a:spcAft>
            </a:pPr>
            <a:r>
              <a:rPr lang="fr-FR" dirty="0" smtClean="0">
                <a:solidFill>
                  <a:srgbClr val="FAFD00"/>
                </a:solidFill>
              </a:rPr>
              <a:t>Détails </a:t>
            </a:r>
            <a:r>
              <a:rPr lang="fr-FR" dirty="0">
                <a:solidFill>
                  <a:srgbClr val="FAFD00"/>
                </a:solidFill>
              </a:rPr>
              <a:t>dans les exercices </a:t>
            </a:r>
            <a:r>
              <a:rPr lang="fr-FR" dirty="0" smtClean="0">
                <a:solidFill>
                  <a:srgbClr val="FAFD00"/>
                </a:solidFill>
              </a:rPr>
              <a:t>et </a:t>
            </a:r>
            <a:r>
              <a:rPr lang="fr-FR" dirty="0" smtClean="0">
                <a:solidFill>
                  <a:srgbClr val="FAFD00"/>
                </a:solidFill>
              </a:rPr>
              <a:t>exemples à la fin du cours et surtout dans :</a:t>
            </a:r>
          </a:p>
          <a:p>
            <a:pPr marL="0" indent="0">
              <a:spcAft>
                <a:spcPts val="1200"/>
              </a:spcAft>
              <a:buNone/>
            </a:pPr>
            <a:r>
              <a:rPr lang="en-US" sz="2000" dirty="0">
                <a:hlinkClick r:id="rId3"/>
              </a:rPr>
              <a:t>http://www.lamsade.dauphine.fr/~litwin/cours98/CoursBD/Exercices/example%20pour%20la%20conc-norm-2011-12-5-fonte-reduite.pdf</a:t>
            </a:r>
            <a:endParaRPr lang="fr-FR" sz="2000" dirty="0">
              <a:solidFill>
                <a:srgbClr val="FAFD00"/>
              </a:solidFill>
            </a:endParaRPr>
          </a:p>
          <a:p>
            <a:pPr marL="0" indent="0">
              <a:spcAft>
                <a:spcPts val="1200"/>
              </a:spcAft>
              <a:buNone/>
            </a:pPr>
            <a:endParaRPr lang="fr-FR" sz="36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313859"/>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36465" y="1428750"/>
            <a:ext cx="751848" cy="81073"/>
          </a:xfrm>
          <a:prstGeom prst="line">
            <a:avLst/>
          </a:prstGeom>
          <a:noFill/>
          <a:ln w="12700">
            <a:solidFill>
              <a:schemeClr val="tx1"/>
            </a:solidFill>
            <a:round/>
            <a:headEnd/>
            <a:tailEnd type="triangle" w="med" len="med"/>
          </a:ln>
          <a:effectLst/>
        </p:spPr>
        <p:txBody>
          <a:bodyPr wrap="none" anchor="ctr"/>
          <a:lstStyle/>
          <a:p>
            <a:endParaRPr lang="fr-FR"/>
          </a:p>
        </p:txBody>
      </p:sp>
    </p:spTree>
    <p:extLst>
      <p:ext uri="{BB962C8B-B14F-4D97-AF65-F5344CB8AC3E}">
        <p14:creationId xmlns:p14="http://schemas.microsoft.com/office/powerpoint/2010/main" val="277301562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65893">
                                            <p:txEl>
                                              <p:pRg st="5" end="5"/>
                                            </p:txEl>
                                          </p:spTgt>
                                        </p:tgtEl>
                                        <p:attrNameLst>
                                          <p:attrName>style.visibility</p:attrName>
                                        </p:attrNameLst>
                                      </p:cBhvr>
                                      <p:to>
                                        <p:strVal val="visible"/>
                                      </p:to>
                                    </p:set>
                                    <p:anim to="" calcmode="lin" valueType="num">
                                      <p:cBhvr>
                                        <p:cTn id="28"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0" y="1806507"/>
            <a:ext cx="8888819" cy="4745102"/>
          </a:xfrm>
          <a:noFill/>
          <a:ln>
            <a:solidFill>
              <a:schemeClr val="accent1"/>
            </a:solidFill>
          </a:ln>
        </p:spPr>
        <p:txBody>
          <a:bodyPr/>
          <a:lstStyle/>
          <a:p>
            <a:r>
              <a:rPr lang="fr-FR" sz="3600" dirty="0" smtClean="0">
                <a:solidFill>
                  <a:srgbClr val="FAFD00"/>
                </a:solidFill>
              </a:rPr>
              <a:t> On traduit les </a:t>
            </a:r>
            <a:r>
              <a:rPr lang="fr-FR" sz="3600" i="1" dirty="0" smtClean="0">
                <a:solidFill>
                  <a:srgbClr val="FAFD00"/>
                </a:solidFill>
              </a:rPr>
              <a:t>spécifications fonctionnelles</a:t>
            </a:r>
            <a:r>
              <a:rPr lang="fr-FR" sz="3600" dirty="0" smtClean="0">
                <a:solidFill>
                  <a:srgbClr val="FAFD00"/>
                </a:solidFill>
              </a:rPr>
              <a:t> en </a:t>
            </a:r>
            <a:r>
              <a:rPr lang="fr-FR" sz="3600" u="sng" dirty="0" smtClean="0">
                <a:solidFill>
                  <a:srgbClr val="FAFD00"/>
                </a:solidFill>
              </a:rPr>
              <a:t>une seule</a:t>
            </a:r>
            <a:r>
              <a:rPr lang="fr-FR" sz="3600" dirty="0" smtClean="0">
                <a:solidFill>
                  <a:srgbClr val="FAFD00"/>
                </a:solidFill>
              </a:rPr>
              <a:t> relation </a:t>
            </a:r>
          </a:p>
          <a:p>
            <a:r>
              <a:rPr lang="fr-FR" sz="3600" dirty="0" smtClean="0">
                <a:solidFill>
                  <a:srgbClr val="FAFD00"/>
                </a:solidFill>
              </a:rPr>
              <a:t>Dite relation </a:t>
            </a:r>
            <a:r>
              <a:rPr lang="fr-FR" sz="3600" i="1" dirty="0" smtClean="0">
                <a:solidFill>
                  <a:srgbClr val="FAFD00"/>
                </a:solidFill>
              </a:rPr>
              <a:t>universelle</a:t>
            </a:r>
          </a:p>
          <a:p>
            <a:r>
              <a:rPr lang="fr-FR" sz="3600" dirty="0">
                <a:solidFill>
                  <a:srgbClr val="FAFD00"/>
                </a:solidFill>
              </a:rPr>
              <a:t>S</a:t>
            </a:r>
            <a:r>
              <a:rPr lang="fr-FR" sz="3600" dirty="0" smtClean="0">
                <a:solidFill>
                  <a:srgbClr val="FAFD00"/>
                </a:solidFill>
              </a:rPr>
              <a:t>ouvent </a:t>
            </a:r>
            <a:r>
              <a:rPr lang="fr-FR" sz="3600" dirty="0">
                <a:solidFill>
                  <a:srgbClr val="FAFD00"/>
                </a:solidFill>
              </a:rPr>
              <a:t>notée </a:t>
            </a:r>
            <a:r>
              <a:rPr lang="fr-FR" sz="3600" dirty="0" smtClean="0">
                <a:solidFill>
                  <a:srgbClr val="FAFD00"/>
                </a:solidFill>
              </a:rPr>
              <a:t>U</a:t>
            </a:r>
          </a:p>
          <a:p>
            <a:r>
              <a:rPr lang="fr-FR" sz="3600" i="1" dirty="0">
                <a:solidFill>
                  <a:srgbClr val="FAFD00"/>
                </a:solidFill>
              </a:rPr>
              <a:t> </a:t>
            </a:r>
            <a:r>
              <a:rPr lang="fr-FR" sz="3600" i="1" dirty="0" smtClean="0">
                <a:solidFill>
                  <a:srgbClr val="FAFD00"/>
                </a:solidFill>
              </a:rPr>
              <a:t>U</a:t>
            </a:r>
            <a:r>
              <a:rPr lang="fr-FR" sz="3600" dirty="0" smtClean="0">
                <a:solidFill>
                  <a:srgbClr val="FAFD00"/>
                </a:solidFill>
              </a:rPr>
              <a:t>n </a:t>
            </a:r>
            <a:r>
              <a:rPr lang="fr-FR" sz="3600" dirty="0">
                <a:solidFill>
                  <a:srgbClr val="FAFD00"/>
                </a:solidFill>
              </a:rPr>
              <a:t>fourre-tout</a:t>
            </a:r>
          </a:p>
          <a:p>
            <a:r>
              <a:rPr lang="fr-FR" sz="3600" dirty="0">
                <a:solidFill>
                  <a:srgbClr val="FAFD00"/>
                </a:solidFill>
              </a:rPr>
              <a:t> Sans nuls </a:t>
            </a:r>
          </a:p>
          <a:p>
            <a:pPr lvl="1"/>
            <a:r>
              <a:rPr lang="fr-FR" sz="3600" dirty="0">
                <a:solidFill>
                  <a:srgbClr val="FAFD00"/>
                </a:solidFill>
              </a:rPr>
              <a:t>Selon le relationnel classique</a:t>
            </a:r>
          </a:p>
          <a:p>
            <a:endParaRPr lang="fr-FR" sz="4400" i="1" dirty="0">
              <a:solidFill>
                <a:srgbClr val="FAFD00"/>
              </a:solidFill>
            </a:endParaRPr>
          </a:p>
          <a:p>
            <a:pPr lvl="1"/>
            <a:endParaRPr lang="fr-FR" sz="4000"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313859"/>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36465" y="1428750"/>
            <a:ext cx="751848" cy="81073"/>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5893">
                                            <p:txEl>
                                              <p:pRg st="3" end="3"/>
                                            </p:txEl>
                                          </p:spTgt>
                                        </p:tgtEl>
                                        <p:attrNameLst>
                                          <p:attrName>style.visibility</p:attrName>
                                        </p:attrNameLst>
                                      </p:cBhvr>
                                      <p:to>
                                        <p:strVal val="visible"/>
                                      </p:to>
                                    </p:set>
                                    <p:anim to="" calcmode="lin" valueType="num">
                                      <p:cBhvr>
                                        <p:cTn id="22"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65893">
                                            <p:txEl>
                                              <p:pRg st="4" end="4"/>
                                            </p:txEl>
                                          </p:spTgt>
                                        </p:tgtEl>
                                        <p:attrNameLst>
                                          <p:attrName>style.visibility</p:attrName>
                                        </p:attrNameLst>
                                      </p:cBhvr>
                                      <p:to>
                                        <p:strVal val="visible"/>
                                      </p:to>
                                    </p:set>
                                    <p:anim to="" calcmode="lin" valueType="num">
                                      <p:cBhvr>
                                        <p:cTn id="27"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8" presetID="24" presetClass="entr" presetSubtype="0" fill="hold" grpId="0" nodeType="withEffect">
                                  <p:stCondLst>
                                    <p:cond delay="0"/>
                                  </p:stCondLst>
                                  <p:childTnLst>
                                    <p:set>
                                      <p:cBhvr>
                                        <p:cTn id="29" dur="1" fill="hold">
                                          <p:stCondLst>
                                            <p:cond delay="499"/>
                                          </p:stCondLst>
                                        </p:cTn>
                                        <p:tgtEl>
                                          <p:spTgt spid="165893">
                                            <p:txEl>
                                              <p:pRg st="5" end="5"/>
                                            </p:txEl>
                                          </p:spTgt>
                                        </p:tgtEl>
                                        <p:attrNameLst>
                                          <p:attrName>style.visibility</p:attrName>
                                        </p:attrNameLst>
                                      </p:cBhvr>
                                      <p:to>
                                        <p:strVal val="visible"/>
                                      </p:to>
                                    </p:set>
                                    <p:anim to="" calcmode="lin" valueType="num">
                                      <p:cBhvr>
                                        <p:cTn id="30"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0" y="1806507"/>
            <a:ext cx="8888819" cy="4745102"/>
          </a:xfrm>
          <a:noFill/>
          <a:ln>
            <a:solidFill>
              <a:schemeClr val="accent1"/>
            </a:solidFill>
          </a:ln>
        </p:spPr>
        <p:txBody>
          <a:bodyPr/>
          <a:lstStyle/>
          <a:p>
            <a:pPr>
              <a:spcBef>
                <a:spcPts val="600"/>
              </a:spcBef>
            </a:pPr>
            <a:r>
              <a:rPr lang="fr-FR" sz="3600" dirty="0" smtClean="0">
                <a:solidFill>
                  <a:srgbClr val="FAFD00"/>
                </a:solidFill>
              </a:rPr>
              <a:t> </a:t>
            </a:r>
            <a:r>
              <a:rPr lang="fr-FR" sz="3600" dirty="0">
                <a:solidFill>
                  <a:srgbClr val="FAFD00"/>
                </a:solidFill>
              </a:rPr>
              <a:t>Si U est sans anomalie et en </a:t>
            </a:r>
            <a:r>
              <a:rPr lang="fr-FR" sz="3600" dirty="0" smtClean="0">
                <a:solidFill>
                  <a:srgbClr val="FAFD00"/>
                </a:solidFill>
              </a:rPr>
              <a:t>4NF </a:t>
            </a:r>
            <a:r>
              <a:rPr lang="fr-FR" sz="3600" dirty="0">
                <a:solidFill>
                  <a:srgbClr val="FAFD00"/>
                </a:solidFill>
              </a:rPr>
              <a:t>on a fini</a:t>
            </a:r>
          </a:p>
          <a:p>
            <a:pPr lvl="1">
              <a:spcBef>
                <a:spcPts val="600"/>
              </a:spcBef>
            </a:pPr>
            <a:r>
              <a:rPr lang="fr-FR" dirty="0">
                <a:solidFill>
                  <a:srgbClr val="FAFD00"/>
                </a:solidFill>
              </a:rPr>
              <a:t> </a:t>
            </a:r>
            <a:r>
              <a:rPr lang="fr-FR" sz="3600" dirty="0">
                <a:solidFill>
                  <a:srgbClr val="FAFD00"/>
                </a:solidFill>
              </a:rPr>
              <a:t>Cas très </a:t>
            </a:r>
            <a:r>
              <a:rPr lang="fr-FR" sz="3600" dirty="0" smtClean="0">
                <a:solidFill>
                  <a:srgbClr val="FAFD00"/>
                </a:solidFill>
              </a:rPr>
              <a:t>rare</a:t>
            </a:r>
          </a:p>
          <a:p>
            <a:pPr>
              <a:spcBef>
                <a:spcPts val="600"/>
              </a:spcBef>
            </a:pPr>
            <a:r>
              <a:rPr lang="fr-FR" sz="4000" dirty="0">
                <a:solidFill>
                  <a:srgbClr val="FAFD00"/>
                </a:solidFill>
              </a:rPr>
              <a:t> </a:t>
            </a:r>
            <a:r>
              <a:rPr lang="fr-FR" sz="4000" dirty="0" smtClean="0">
                <a:solidFill>
                  <a:srgbClr val="FAFD00"/>
                </a:solidFill>
              </a:rPr>
              <a:t>Pour rappel U est en 4NF </a:t>
            </a:r>
            <a:r>
              <a:rPr lang="fr-FR" sz="4000" dirty="0" err="1" smtClean="0">
                <a:solidFill>
                  <a:srgbClr val="FAFD00"/>
                </a:solidFill>
              </a:rPr>
              <a:t>ssi</a:t>
            </a:r>
            <a:r>
              <a:rPr lang="fr-FR" sz="4000" dirty="0" smtClean="0">
                <a:solidFill>
                  <a:srgbClr val="FAFD00"/>
                </a:solidFill>
              </a:rPr>
              <a:t> pas de DM et en BCNF</a:t>
            </a:r>
          </a:p>
          <a:p>
            <a:pPr>
              <a:spcBef>
                <a:spcPts val="600"/>
              </a:spcBef>
            </a:pPr>
            <a:r>
              <a:rPr lang="fr-FR" sz="4000" dirty="0">
                <a:solidFill>
                  <a:srgbClr val="FAFD00"/>
                </a:solidFill>
              </a:rPr>
              <a:t> </a:t>
            </a:r>
            <a:r>
              <a:rPr lang="fr-FR" sz="4000" dirty="0" smtClean="0">
                <a:solidFill>
                  <a:srgbClr val="FAFD00"/>
                </a:solidFill>
              </a:rPr>
              <a:t>U est en BCNF </a:t>
            </a:r>
            <a:r>
              <a:rPr lang="fr-FR" sz="4000" dirty="0" err="1" smtClean="0">
                <a:solidFill>
                  <a:srgbClr val="FAFD00"/>
                </a:solidFill>
              </a:rPr>
              <a:t>ssi</a:t>
            </a:r>
            <a:r>
              <a:rPr lang="fr-FR" sz="4000" dirty="0" smtClean="0">
                <a:solidFill>
                  <a:srgbClr val="FAFD00"/>
                </a:solidFill>
              </a:rPr>
              <a:t> il n’y pas de déterminant fonctionnel qui ne serait pas une clé de U</a:t>
            </a:r>
            <a:endParaRPr lang="fr-FR"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313859"/>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36465" y="1428750"/>
            <a:ext cx="751848" cy="81073"/>
          </a:xfrm>
          <a:prstGeom prst="line">
            <a:avLst/>
          </a:prstGeom>
          <a:noFill/>
          <a:ln w="12700">
            <a:solidFill>
              <a:schemeClr val="tx1"/>
            </a:solidFill>
            <a:round/>
            <a:headEnd/>
            <a:tailEnd type="triangle" w="med" len="med"/>
          </a:ln>
          <a:effectLst/>
        </p:spPr>
        <p:txBody>
          <a:bodyPr wrap="none" anchor="ctr"/>
          <a:lstStyle/>
          <a:p>
            <a:endParaRPr lang="fr-FR"/>
          </a:p>
        </p:txBody>
      </p:sp>
    </p:spTree>
    <p:extLst>
      <p:ext uri="{BB962C8B-B14F-4D97-AF65-F5344CB8AC3E}">
        <p14:creationId xmlns:p14="http://schemas.microsoft.com/office/powerpoint/2010/main" val="393000665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409573" y="1794102"/>
            <a:ext cx="8305219" cy="4797198"/>
          </a:xfrm>
          <a:noFill/>
          <a:ln>
            <a:solidFill>
              <a:schemeClr val="accent1"/>
            </a:solidFill>
          </a:ln>
        </p:spPr>
        <p:txBody>
          <a:bodyPr/>
          <a:lstStyle/>
          <a:p>
            <a:pPr>
              <a:spcBef>
                <a:spcPts val="600"/>
              </a:spcBef>
            </a:pPr>
            <a:r>
              <a:rPr lang="fr-FR" sz="3600" dirty="0" smtClean="0">
                <a:solidFill>
                  <a:srgbClr val="FAFD00"/>
                </a:solidFill>
              </a:rPr>
              <a:t>Sinon on procède </a:t>
            </a:r>
            <a:r>
              <a:rPr lang="fr-FR" sz="3600" dirty="0">
                <a:solidFill>
                  <a:srgbClr val="FAFD00"/>
                </a:solidFill>
              </a:rPr>
              <a:t>en deux </a:t>
            </a:r>
            <a:r>
              <a:rPr lang="fr-FR" sz="3600" dirty="0" smtClean="0">
                <a:solidFill>
                  <a:srgbClr val="FAFD00"/>
                </a:solidFill>
              </a:rPr>
              <a:t>étapes</a:t>
            </a:r>
          </a:p>
          <a:p>
            <a:pPr lvl="1">
              <a:spcBef>
                <a:spcPts val="600"/>
              </a:spcBef>
            </a:pPr>
            <a:r>
              <a:rPr lang="fr-FR" sz="3600" dirty="0">
                <a:solidFill>
                  <a:srgbClr val="FAFD00"/>
                </a:solidFill>
              </a:rPr>
              <a:t> </a:t>
            </a:r>
            <a:r>
              <a:rPr lang="fr-FR" sz="3600" dirty="0" smtClean="0">
                <a:solidFill>
                  <a:srgbClr val="FAFD00"/>
                </a:solidFill>
              </a:rPr>
              <a:t>D’abord pour U</a:t>
            </a:r>
          </a:p>
          <a:p>
            <a:pPr lvl="1">
              <a:spcBef>
                <a:spcPts val="600"/>
              </a:spcBef>
            </a:pPr>
            <a:r>
              <a:rPr lang="fr-FR" sz="3600" dirty="0">
                <a:solidFill>
                  <a:srgbClr val="FAFD00"/>
                </a:solidFill>
              </a:rPr>
              <a:t> </a:t>
            </a:r>
            <a:r>
              <a:rPr lang="fr-FR" sz="3600" dirty="0" smtClean="0">
                <a:solidFill>
                  <a:srgbClr val="FAFD00"/>
                </a:solidFill>
              </a:rPr>
              <a:t>Puis pour toute table résultant la démarche  </a:t>
            </a:r>
            <a:endParaRPr lang="fr-FR" sz="3600" dirty="0">
              <a:solidFill>
                <a:srgbClr val="FAFD00"/>
              </a:solidFill>
            </a:endParaRPr>
          </a:p>
          <a:p>
            <a:pPr marL="742950" indent="-742950">
              <a:buFont typeface="+mj-lt"/>
              <a:buAutoNum type="arabicPeriod"/>
            </a:pPr>
            <a:r>
              <a:rPr lang="fr-FR" sz="3600" dirty="0">
                <a:solidFill>
                  <a:srgbClr val="FAFD00"/>
                </a:solidFill>
              </a:rPr>
              <a:t> Elimination </a:t>
            </a:r>
            <a:r>
              <a:rPr lang="fr-FR" sz="3600" dirty="0" smtClean="0">
                <a:solidFill>
                  <a:srgbClr val="FAFD00"/>
                </a:solidFill>
              </a:rPr>
              <a:t>d’une anomalie due à  une DM éventuelle</a:t>
            </a:r>
          </a:p>
          <a:p>
            <a:pPr lvl="2"/>
            <a:r>
              <a:rPr lang="fr-FR" sz="3600" dirty="0" smtClean="0">
                <a:solidFill>
                  <a:srgbClr val="FAFD00"/>
                </a:solidFill>
              </a:rPr>
              <a:t> Par Th</a:t>
            </a:r>
            <a:r>
              <a:rPr lang="fr-FR" sz="3600" dirty="0">
                <a:solidFill>
                  <a:srgbClr val="FAFD00"/>
                </a:solidFill>
              </a:rPr>
              <a:t>. de </a:t>
            </a:r>
            <a:r>
              <a:rPr lang="fr-FR" sz="3600" dirty="0" smtClean="0">
                <a:solidFill>
                  <a:srgbClr val="FAFD00"/>
                </a:solidFill>
              </a:rPr>
              <a:t>Fagin ou d’autres et règles d’inférence de </a:t>
            </a:r>
            <a:r>
              <a:rPr lang="fr-FR" sz="3600" dirty="0" err="1" smtClean="0">
                <a:solidFill>
                  <a:srgbClr val="FAFD00"/>
                </a:solidFill>
              </a:rPr>
              <a:t>DMs</a:t>
            </a:r>
            <a:endParaRPr lang="fr-FR" sz="3600"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extLst>
      <p:ext uri="{BB962C8B-B14F-4D97-AF65-F5344CB8AC3E}">
        <p14:creationId xmlns:p14="http://schemas.microsoft.com/office/powerpoint/2010/main" val="6196275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5893">
                                            <p:txEl>
                                              <p:pRg st="4" end="4"/>
                                            </p:txEl>
                                          </p:spTgt>
                                        </p:tgtEl>
                                        <p:attrNameLst>
                                          <p:attrName>style.visibility</p:attrName>
                                        </p:attrNameLst>
                                      </p:cBhvr>
                                      <p:to>
                                        <p:strVal val="visible"/>
                                      </p:to>
                                    </p:set>
                                    <p:anim to="" calcmode="lin" valueType="num">
                                      <p:cBhvr>
                                        <p:cTn id="21"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409573" y="1794102"/>
            <a:ext cx="8305219" cy="4797198"/>
          </a:xfrm>
          <a:noFill/>
          <a:ln>
            <a:solidFill>
              <a:schemeClr val="accent1"/>
            </a:solidFill>
          </a:ln>
        </p:spPr>
        <p:txBody>
          <a:bodyPr/>
          <a:lstStyle/>
          <a:p>
            <a:pPr marL="0" indent="0">
              <a:spcBef>
                <a:spcPts val="600"/>
              </a:spcBef>
              <a:buNone/>
            </a:pPr>
            <a:r>
              <a:rPr lang="fr-FR" sz="3200" dirty="0" smtClean="0">
                <a:solidFill>
                  <a:srgbClr val="FAFD00"/>
                </a:solidFill>
              </a:rPr>
              <a:t>2. Quand une table n’a plus de DM, alors on élimine une DF éventuelle qui feraient que la table ne soit pas en BCNF</a:t>
            </a:r>
          </a:p>
          <a:p>
            <a:pPr lvl="2"/>
            <a:r>
              <a:rPr lang="fr-FR" sz="2800" dirty="0">
                <a:solidFill>
                  <a:srgbClr val="FAFD00"/>
                </a:solidFill>
              </a:rPr>
              <a:t> </a:t>
            </a:r>
            <a:r>
              <a:rPr lang="fr-FR" sz="2800" dirty="0" smtClean="0">
                <a:solidFill>
                  <a:srgbClr val="FAFD00"/>
                </a:solidFill>
              </a:rPr>
              <a:t>Par </a:t>
            </a:r>
            <a:r>
              <a:rPr lang="fr-FR" sz="2800" dirty="0">
                <a:solidFill>
                  <a:srgbClr val="FAFD00"/>
                </a:solidFill>
              </a:rPr>
              <a:t>Th. de Heath  </a:t>
            </a:r>
            <a:endParaRPr lang="fr-FR" sz="2800" dirty="0" smtClean="0">
              <a:solidFill>
                <a:srgbClr val="FAFD00"/>
              </a:solidFill>
            </a:endParaRPr>
          </a:p>
          <a:p>
            <a:r>
              <a:rPr lang="fr-FR" sz="3600" dirty="0">
                <a:solidFill>
                  <a:srgbClr val="FAFD00"/>
                </a:solidFill>
              </a:rPr>
              <a:t> </a:t>
            </a:r>
            <a:r>
              <a:rPr lang="fr-FR" sz="3600" dirty="0" smtClean="0">
                <a:solidFill>
                  <a:srgbClr val="FAFD00"/>
                </a:solidFill>
              </a:rPr>
              <a:t>Maintenant + de détails </a:t>
            </a:r>
            <a:endParaRPr lang="fr-FR" sz="3600"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0" y="1760538"/>
            <a:ext cx="9345168" cy="4969446"/>
          </a:xfrm>
          <a:noFill/>
          <a:ln>
            <a:solidFill>
              <a:schemeClr val="accent1"/>
            </a:solidFill>
          </a:ln>
        </p:spPr>
        <p:txBody>
          <a:bodyPr/>
          <a:lstStyle/>
          <a:p>
            <a:pPr>
              <a:spcBef>
                <a:spcPts val="600"/>
              </a:spcBef>
            </a:pPr>
            <a:r>
              <a:rPr lang="fr-FR" sz="3600" dirty="0" smtClean="0">
                <a:solidFill>
                  <a:srgbClr val="FAFD00"/>
                </a:solidFill>
              </a:rPr>
              <a:t> </a:t>
            </a:r>
            <a:r>
              <a:rPr lang="fr-FR" sz="3600" dirty="0">
                <a:solidFill>
                  <a:srgbClr val="FAFD00"/>
                </a:solidFill>
              </a:rPr>
              <a:t>L</a:t>
            </a:r>
            <a:r>
              <a:rPr lang="fr-FR" sz="3600" dirty="0" smtClean="0">
                <a:solidFill>
                  <a:srgbClr val="FAFD00"/>
                </a:solidFill>
              </a:rPr>
              <a:t>e </a:t>
            </a:r>
            <a:r>
              <a:rPr lang="fr-FR" sz="3600" dirty="0">
                <a:solidFill>
                  <a:srgbClr val="FAFD00"/>
                </a:solidFill>
              </a:rPr>
              <a:t>Théorème de </a:t>
            </a:r>
            <a:r>
              <a:rPr lang="fr-FR" sz="3600" dirty="0" err="1" smtClean="0">
                <a:solidFill>
                  <a:srgbClr val="FAFD00"/>
                </a:solidFill>
              </a:rPr>
              <a:t>Fagin</a:t>
            </a:r>
            <a:r>
              <a:rPr lang="fr-FR" sz="3600" dirty="0" smtClean="0">
                <a:solidFill>
                  <a:srgbClr val="FAFD00"/>
                </a:solidFill>
              </a:rPr>
              <a:t> </a:t>
            </a:r>
            <a:r>
              <a:rPr lang="fr-FR" sz="3600" i="1" dirty="0" smtClean="0">
                <a:solidFill>
                  <a:srgbClr val="FAFD00"/>
                </a:solidFill>
              </a:rPr>
              <a:t>décompose sans pertes </a:t>
            </a:r>
            <a:r>
              <a:rPr lang="fr-FR" sz="3600" dirty="0" smtClean="0">
                <a:solidFill>
                  <a:srgbClr val="FAFD00"/>
                </a:solidFill>
              </a:rPr>
              <a:t>une table </a:t>
            </a:r>
          </a:p>
          <a:p>
            <a:pPr marL="342900" lvl="1" indent="-342900">
              <a:spcBef>
                <a:spcPts val="600"/>
              </a:spcBef>
              <a:buClr>
                <a:schemeClr val="hlink"/>
              </a:buClr>
            </a:pPr>
            <a:r>
              <a:rPr lang="fr-FR" sz="3600" dirty="0">
                <a:solidFill>
                  <a:srgbClr val="FAFD00"/>
                </a:solidFill>
              </a:rPr>
              <a:t> En commençant par </a:t>
            </a:r>
            <a:r>
              <a:rPr lang="fr-FR" sz="3600" i="1" dirty="0">
                <a:solidFill>
                  <a:srgbClr val="FAFD00"/>
                </a:solidFill>
              </a:rPr>
              <a:t>U</a:t>
            </a:r>
          </a:p>
          <a:p>
            <a:pPr>
              <a:spcBef>
                <a:spcPts val="600"/>
              </a:spcBef>
            </a:pPr>
            <a:r>
              <a:rPr lang="fr-FR" sz="3600" dirty="0" smtClean="0">
                <a:solidFill>
                  <a:srgbClr val="FAFD00"/>
                </a:solidFill>
              </a:rPr>
              <a:t>Chaque décomposition </a:t>
            </a:r>
          </a:p>
          <a:p>
            <a:pPr lvl="1"/>
            <a:r>
              <a:rPr lang="fr-FR" sz="3200" dirty="0">
                <a:solidFill>
                  <a:srgbClr val="FAFD00"/>
                </a:solidFill>
              </a:rPr>
              <a:t>L</a:t>
            </a:r>
            <a:r>
              <a:rPr lang="fr-FR" sz="3200" dirty="0" smtClean="0">
                <a:solidFill>
                  <a:srgbClr val="FAFD00"/>
                </a:solidFill>
              </a:rPr>
              <a:t>iquide une DM </a:t>
            </a:r>
          </a:p>
          <a:p>
            <a:pPr lvl="1"/>
            <a:r>
              <a:rPr lang="fr-FR" sz="3200" dirty="0">
                <a:solidFill>
                  <a:srgbClr val="FAFD00"/>
                </a:solidFill>
              </a:rPr>
              <a:t> </a:t>
            </a:r>
            <a:r>
              <a:rPr lang="fr-FR" sz="3000" dirty="0">
                <a:solidFill>
                  <a:srgbClr val="FAFD00"/>
                </a:solidFill>
              </a:rPr>
              <a:t>R</a:t>
            </a:r>
            <a:r>
              <a:rPr lang="fr-FR" sz="3000" dirty="0" smtClean="0">
                <a:solidFill>
                  <a:srgbClr val="FAFD00"/>
                </a:solidFill>
              </a:rPr>
              <a:t>emplace une table </a:t>
            </a:r>
            <a:r>
              <a:rPr lang="fr-FR" sz="3000" i="1" dirty="0" smtClean="0">
                <a:solidFill>
                  <a:srgbClr val="FAFD00"/>
                </a:solidFill>
              </a:rPr>
              <a:t>R</a:t>
            </a:r>
            <a:r>
              <a:rPr lang="fr-FR" sz="3000" dirty="0" smtClean="0">
                <a:solidFill>
                  <a:srgbClr val="FAFD00"/>
                </a:solidFill>
              </a:rPr>
              <a:t> par deux projections </a:t>
            </a:r>
            <a:r>
              <a:rPr lang="fr-FR" sz="3000" i="1" dirty="0" smtClean="0">
                <a:solidFill>
                  <a:srgbClr val="FAFD00"/>
                </a:solidFill>
              </a:rPr>
              <a:t>R</a:t>
            </a:r>
            <a:r>
              <a:rPr lang="fr-FR" sz="3000" dirty="0" smtClean="0">
                <a:solidFill>
                  <a:srgbClr val="FAFD00"/>
                </a:solidFill>
              </a:rPr>
              <a:t>1 et </a:t>
            </a:r>
            <a:r>
              <a:rPr lang="fr-FR" sz="3000" i="1" dirty="0" smtClean="0">
                <a:solidFill>
                  <a:srgbClr val="FAFD00"/>
                </a:solidFill>
              </a:rPr>
              <a:t>R</a:t>
            </a:r>
            <a:r>
              <a:rPr lang="fr-FR" sz="3000" dirty="0" smtClean="0">
                <a:solidFill>
                  <a:srgbClr val="FAFD00"/>
                </a:solidFill>
              </a:rPr>
              <a:t>2 telles </a:t>
            </a:r>
            <a:r>
              <a:rPr lang="fr-FR" sz="3000" dirty="0">
                <a:solidFill>
                  <a:srgbClr val="FAFD00"/>
                </a:solidFill>
              </a:rPr>
              <a:t>q</a:t>
            </a:r>
            <a:r>
              <a:rPr lang="fr-FR" sz="3000" dirty="0" smtClean="0">
                <a:solidFill>
                  <a:srgbClr val="FAFD00"/>
                </a:solidFill>
              </a:rPr>
              <a:t>ue </a:t>
            </a:r>
            <a:r>
              <a:rPr lang="fr-FR" sz="3000" i="1" dirty="0" smtClean="0">
                <a:solidFill>
                  <a:srgbClr val="FAFD00"/>
                </a:solidFill>
              </a:rPr>
              <a:t>R </a:t>
            </a:r>
            <a:r>
              <a:rPr lang="fr-FR" sz="3000" i="1" dirty="0">
                <a:solidFill>
                  <a:srgbClr val="FAFD00"/>
                </a:solidFill>
              </a:rPr>
              <a:t>= R</a:t>
            </a:r>
            <a:r>
              <a:rPr lang="fr-FR" sz="3000" dirty="0">
                <a:solidFill>
                  <a:srgbClr val="FAFD00"/>
                </a:solidFill>
              </a:rPr>
              <a:t>1 </a:t>
            </a:r>
            <a:r>
              <a:rPr lang="fr-FR" sz="3000" dirty="0" err="1">
                <a:solidFill>
                  <a:srgbClr val="FAFD00"/>
                </a:solidFill>
              </a:rPr>
              <a:t>Join</a:t>
            </a:r>
            <a:r>
              <a:rPr lang="fr-FR" sz="3000" dirty="0">
                <a:solidFill>
                  <a:srgbClr val="FAFD00"/>
                </a:solidFill>
              </a:rPr>
              <a:t> </a:t>
            </a:r>
            <a:r>
              <a:rPr lang="fr-FR" sz="3000" i="1" dirty="0">
                <a:solidFill>
                  <a:srgbClr val="FAFD00"/>
                </a:solidFill>
              </a:rPr>
              <a:t>R</a:t>
            </a:r>
            <a:r>
              <a:rPr lang="fr-FR" sz="3000" dirty="0">
                <a:solidFill>
                  <a:srgbClr val="FAFD00"/>
                </a:solidFill>
              </a:rPr>
              <a:t>2</a:t>
            </a:r>
          </a:p>
          <a:p>
            <a:pPr lvl="1"/>
            <a:r>
              <a:rPr lang="fr-FR" sz="3000" dirty="0" smtClean="0">
                <a:solidFill>
                  <a:srgbClr val="FAFD00"/>
                </a:solidFill>
              </a:rPr>
              <a:t>La recomposition passe donc par la jointure naturelle</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8" presetID="24" presetClass="entr" presetSubtype="0" fill="hold" grpId="0" nodeType="with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21" presetID="24" presetClass="entr" presetSubtype="0" fill="hold" grpId="0" nodeType="with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4" presetID="24" presetClass="entr" presetSubtype="0" fill="hold" grpId="0" nodeType="withEffect">
                                  <p:stCondLst>
                                    <p:cond delay="0"/>
                                  </p:stCondLst>
                                  <p:childTnLst>
                                    <p:set>
                                      <p:cBhvr>
                                        <p:cTn id="25" dur="1" fill="hold">
                                          <p:stCondLst>
                                            <p:cond delay="499"/>
                                          </p:stCondLst>
                                        </p:cTn>
                                        <p:tgtEl>
                                          <p:spTgt spid="165893">
                                            <p:txEl>
                                              <p:pRg st="5" end="5"/>
                                            </p:txEl>
                                          </p:spTgt>
                                        </p:tgtEl>
                                        <p:attrNameLst>
                                          <p:attrName>style.visibility</p:attrName>
                                        </p:attrNameLst>
                                      </p:cBhvr>
                                      <p:to>
                                        <p:strVal val="visible"/>
                                      </p:to>
                                    </p:set>
                                    <p:anim to="" calcmode="lin" valueType="num">
                                      <p:cBhvr>
                                        <p:cTn id="26"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1" y="1813152"/>
            <a:ext cx="9144000" cy="4797198"/>
          </a:xfrm>
          <a:noFill/>
          <a:ln>
            <a:solidFill>
              <a:schemeClr val="accent1"/>
            </a:solidFill>
          </a:ln>
        </p:spPr>
        <p:txBody>
          <a:bodyPr/>
          <a:lstStyle/>
          <a:p>
            <a:r>
              <a:rPr lang="fr-FR" sz="4000" dirty="0" smtClean="0">
                <a:solidFill>
                  <a:srgbClr val="FAFD00"/>
                </a:solidFill>
              </a:rPr>
              <a:t>On continue récursivement pour toute table résultante</a:t>
            </a:r>
          </a:p>
          <a:p>
            <a:r>
              <a:rPr lang="fr-FR" sz="4000" dirty="0">
                <a:solidFill>
                  <a:srgbClr val="FAFD00"/>
                </a:solidFill>
              </a:rPr>
              <a:t> </a:t>
            </a:r>
            <a:r>
              <a:rPr lang="fr-FR" sz="4000" dirty="0" smtClean="0">
                <a:solidFill>
                  <a:srgbClr val="FAFD00"/>
                </a:solidFill>
              </a:rPr>
              <a:t>Jusqu’aux tables sans </a:t>
            </a:r>
            <a:r>
              <a:rPr lang="fr-FR" sz="4000" dirty="0" err="1" smtClean="0">
                <a:solidFill>
                  <a:srgbClr val="FAFD00"/>
                </a:solidFill>
              </a:rPr>
              <a:t>DMs</a:t>
            </a:r>
            <a:endParaRPr lang="fr-FR" sz="4000" dirty="0" smtClean="0">
              <a:solidFill>
                <a:srgbClr val="FAFD00"/>
              </a:solidFill>
            </a:endParaRPr>
          </a:p>
          <a:p>
            <a:pPr lvl="1"/>
            <a:r>
              <a:rPr lang="fr-FR" sz="3600" dirty="0">
                <a:solidFill>
                  <a:srgbClr val="FAFD00"/>
                </a:solidFill>
              </a:rPr>
              <a:t> </a:t>
            </a:r>
            <a:r>
              <a:rPr lang="fr-FR" sz="3600" dirty="0" smtClean="0">
                <a:solidFill>
                  <a:srgbClr val="FAFD00"/>
                </a:solidFill>
              </a:rPr>
              <a:t>Nécessairement</a:t>
            </a:r>
            <a:endParaRPr lang="fr-FR" sz="4000" dirty="0" smtClean="0">
              <a:solidFill>
                <a:srgbClr val="FAFD00"/>
              </a:solidFill>
            </a:endParaRPr>
          </a:p>
          <a:p>
            <a:pPr marL="0" indent="0">
              <a:buNone/>
            </a:pPr>
            <a:endParaRPr lang="fr-FR" sz="4000"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extLst>
      <p:ext uri="{BB962C8B-B14F-4D97-AF65-F5344CB8AC3E}">
        <p14:creationId xmlns:p14="http://schemas.microsoft.com/office/powerpoint/2010/main" val="25712616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1" y="1813152"/>
            <a:ext cx="9144000" cy="4797198"/>
          </a:xfrm>
          <a:noFill/>
          <a:ln>
            <a:solidFill>
              <a:schemeClr val="accent1"/>
            </a:solidFill>
          </a:ln>
        </p:spPr>
        <p:txBody>
          <a:bodyPr/>
          <a:lstStyle/>
          <a:p>
            <a:pPr>
              <a:spcBef>
                <a:spcPts val="600"/>
              </a:spcBef>
            </a:pPr>
            <a:r>
              <a:rPr lang="fr-FR" sz="3600" dirty="0" smtClean="0">
                <a:solidFill>
                  <a:srgbClr val="FAFD00"/>
                </a:solidFill>
              </a:rPr>
              <a:t> </a:t>
            </a:r>
            <a:r>
              <a:rPr lang="fr-FR" sz="4000" dirty="0" smtClean="0">
                <a:solidFill>
                  <a:srgbClr val="FAFD00"/>
                </a:solidFill>
              </a:rPr>
              <a:t>Une table R  sans une DM peut présenter encore des anomalies </a:t>
            </a:r>
          </a:p>
          <a:p>
            <a:pPr>
              <a:spcBef>
                <a:spcPts val="600"/>
              </a:spcBef>
            </a:pPr>
            <a:r>
              <a:rPr lang="fr-FR" sz="4000" dirty="0">
                <a:solidFill>
                  <a:srgbClr val="FAFD00"/>
                </a:solidFill>
              </a:rPr>
              <a:t> </a:t>
            </a:r>
            <a:r>
              <a:rPr lang="fr-FR" sz="4000" dirty="0" smtClean="0">
                <a:solidFill>
                  <a:srgbClr val="FAFD00"/>
                </a:solidFill>
              </a:rPr>
              <a:t>En présence de </a:t>
            </a:r>
            <a:r>
              <a:rPr lang="fr-FR" sz="4000" dirty="0" err="1" smtClean="0">
                <a:solidFill>
                  <a:srgbClr val="FAFD00"/>
                </a:solidFill>
              </a:rPr>
              <a:t>DFs</a:t>
            </a:r>
            <a:r>
              <a:rPr lang="fr-FR" sz="4000" dirty="0" smtClean="0">
                <a:solidFill>
                  <a:srgbClr val="FAFD00"/>
                </a:solidFill>
              </a:rPr>
              <a:t> sur  des attributs que ne seraient pas des clés</a:t>
            </a:r>
          </a:p>
          <a:p>
            <a:pPr lvl="1">
              <a:spcBef>
                <a:spcPts val="600"/>
              </a:spcBef>
            </a:pPr>
            <a:r>
              <a:rPr lang="fr-FR" sz="3600" dirty="0">
                <a:solidFill>
                  <a:srgbClr val="FAFD00"/>
                </a:solidFill>
              </a:rPr>
              <a:t> </a:t>
            </a:r>
            <a:r>
              <a:rPr lang="fr-FR" sz="3600" dirty="0" smtClean="0">
                <a:solidFill>
                  <a:srgbClr val="FAFD00"/>
                </a:solidFill>
              </a:rPr>
              <a:t>Déterminants  (mono-valeur) </a:t>
            </a:r>
          </a:p>
          <a:p>
            <a:pPr>
              <a:spcBef>
                <a:spcPts val="600"/>
              </a:spcBef>
            </a:pPr>
            <a:r>
              <a:rPr lang="fr-FR" sz="4000" dirty="0">
                <a:solidFill>
                  <a:srgbClr val="FAFD00"/>
                </a:solidFill>
              </a:rPr>
              <a:t> O</a:t>
            </a:r>
            <a:r>
              <a:rPr lang="fr-FR" sz="4000" dirty="0" smtClean="0">
                <a:solidFill>
                  <a:srgbClr val="FAFD00"/>
                </a:solidFill>
              </a:rPr>
              <a:t>n passe alors a Etape 2 </a:t>
            </a:r>
          </a:p>
          <a:p>
            <a:pPr lvl="2">
              <a:spcBef>
                <a:spcPts val="600"/>
              </a:spcBef>
            </a:pPr>
            <a:r>
              <a:rPr lang="fr-FR" sz="3600" dirty="0" smtClean="0">
                <a:solidFill>
                  <a:srgbClr val="FAFD00"/>
                </a:solidFill>
              </a:rPr>
              <a:t> Y compris peut-être pour U d’emblée</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21" presetID="24" presetClass="entr" presetSubtype="0" fill="hold" grpId="0" nodeType="with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1" y="1813152"/>
            <a:ext cx="9144000" cy="4797198"/>
          </a:xfrm>
          <a:noFill/>
          <a:ln>
            <a:solidFill>
              <a:schemeClr val="accent1"/>
            </a:solidFill>
          </a:ln>
        </p:spPr>
        <p:txBody>
          <a:bodyPr/>
          <a:lstStyle/>
          <a:p>
            <a:pPr>
              <a:spcBef>
                <a:spcPts val="600"/>
              </a:spcBef>
            </a:pPr>
            <a:r>
              <a:rPr lang="fr-FR" sz="4000" dirty="0">
                <a:solidFill>
                  <a:srgbClr val="FAFD00"/>
                </a:solidFill>
              </a:rPr>
              <a:t> </a:t>
            </a:r>
            <a:r>
              <a:rPr lang="fr-FR" sz="3600" dirty="0" smtClean="0">
                <a:solidFill>
                  <a:srgbClr val="FAFD00"/>
                </a:solidFill>
              </a:rPr>
              <a:t>On applique récursivement le Th. de Heath </a:t>
            </a:r>
          </a:p>
          <a:p>
            <a:pPr>
              <a:spcBef>
                <a:spcPts val="600"/>
              </a:spcBef>
            </a:pPr>
            <a:r>
              <a:rPr lang="fr-FR" sz="3600" dirty="0">
                <a:solidFill>
                  <a:srgbClr val="FAFD00"/>
                </a:solidFill>
              </a:rPr>
              <a:t> </a:t>
            </a:r>
            <a:r>
              <a:rPr lang="fr-FR" sz="3600" dirty="0" smtClean="0">
                <a:solidFill>
                  <a:srgbClr val="FAFD00"/>
                </a:solidFill>
              </a:rPr>
              <a:t>A chaque fois on remplace une table sans pertes de données par deux projections</a:t>
            </a:r>
          </a:p>
          <a:p>
            <a:pPr>
              <a:spcBef>
                <a:spcPts val="600"/>
              </a:spcBef>
            </a:pPr>
            <a:r>
              <a:rPr lang="fr-FR" sz="3600" dirty="0">
                <a:solidFill>
                  <a:srgbClr val="FAFD00"/>
                </a:solidFill>
              </a:rPr>
              <a:t> </a:t>
            </a:r>
            <a:r>
              <a:rPr lang="fr-FR" sz="3600" dirty="0" smtClean="0">
                <a:solidFill>
                  <a:srgbClr val="FAFD00"/>
                </a:solidFill>
              </a:rPr>
              <a:t>En liquidant une DF maximale</a:t>
            </a:r>
          </a:p>
          <a:p>
            <a:pPr lvl="1">
              <a:spcBef>
                <a:spcPts val="600"/>
              </a:spcBef>
            </a:pPr>
            <a:r>
              <a:rPr lang="fr-FR" sz="3200" dirty="0">
                <a:solidFill>
                  <a:srgbClr val="FAFD00"/>
                </a:solidFill>
              </a:rPr>
              <a:t> </a:t>
            </a:r>
            <a:r>
              <a:rPr lang="fr-FR" sz="3200" dirty="0" smtClean="0">
                <a:solidFill>
                  <a:srgbClr val="FAFD00"/>
                </a:solidFill>
              </a:rPr>
              <a:t>Avec le max d’attributs cibles sur </a:t>
            </a:r>
            <a:r>
              <a:rPr lang="fr-FR" sz="3200" dirty="0" smtClean="0">
                <a:solidFill>
                  <a:srgbClr val="FAFD00"/>
                </a:solidFill>
              </a:rPr>
              <a:t>un</a:t>
            </a:r>
            <a:r>
              <a:rPr lang="fr-FR" sz="3200" dirty="0" smtClean="0">
                <a:solidFill>
                  <a:srgbClr val="FAFD00"/>
                </a:solidFill>
              </a:rPr>
              <a:t> déterminant</a:t>
            </a:r>
          </a:p>
          <a:p>
            <a:pPr lvl="1">
              <a:spcBef>
                <a:spcPts val="600"/>
              </a:spcBef>
            </a:pPr>
            <a:r>
              <a:rPr lang="fr-FR" sz="3200" dirty="0">
                <a:solidFill>
                  <a:srgbClr val="FAFD00"/>
                </a:solidFill>
              </a:rPr>
              <a:t> </a:t>
            </a:r>
            <a:r>
              <a:rPr lang="fr-FR" sz="3200" dirty="0" smtClean="0">
                <a:solidFill>
                  <a:srgbClr val="FAFD00"/>
                </a:solidFill>
              </a:rPr>
              <a:t>Qui devient une clé d’une de tables produites par la projection</a:t>
            </a:r>
            <a:endParaRPr lang="fr-FR" sz="3200" dirty="0" smtClean="0">
              <a:solidFill>
                <a:srgbClr val="FAFD00"/>
              </a:solidFill>
            </a:endParaRPr>
          </a:p>
          <a:p>
            <a:r>
              <a:rPr lang="fr-FR" sz="3600" dirty="0">
                <a:solidFill>
                  <a:srgbClr val="FAFD00"/>
                </a:solidFill>
              </a:rPr>
              <a:t> </a:t>
            </a:r>
            <a:r>
              <a:rPr lang="fr-FR" sz="3600" dirty="0" smtClean="0">
                <a:solidFill>
                  <a:srgbClr val="FAFD00"/>
                </a:solidFill>
              </a:rPr>
              <a:t>Pour le schéma avec le minimum de tables</a:t>
            </a:r>
            <a:endParaRPr lang="fr-FR" sz="32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8" presetID="24" presetClass="entr" presetSubtype="0" fill="hold" grpId="0" nodeType="with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21" presetID="24" presetClass="entr" presetSubtype="0" fill="hold" grpId="0" nodeType="with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65893">
                                            <p:txEl>
                                              <p:pRg st="5" end="5"/>
                                            </p:txEl>
                                          </p:spTgt>
                                        </p:tgtEl>
                                        <p:attrNameLst>
                                          <p:attrName>style.visibility</p:attrName>
                                        </p:attrNameLst>
                                      </p:cBhvr>
                                      <p:to>
                                        <p:strVal val="visible"/>
                                      </p:to>
                                    </p:set>
                                    <p:anim to="" calcmode="lin" valueType="num">
                                      <p:cBhvr>
                                        <p:cTn id="28"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42" name="Object 2">
            <a:hlinkClick r:id="" action="ppaction://ole?verb=0"/>
          </p:cNvPr>
          <p:cNvGraphicFramePr>
            <a:graphicFrameLocks/>
          </p:cNvGraphicFramePr>
          <p:nvPr>
            <p:extLst>
              <p:ext uri="{D42A27DB-BD31-4B8C-83A1-F6EECF244321}">
                <p14:modId xmlns:p14="http://schemas.microsoft.com/office/powerpoint/2010/main" val="2267414207"/>
              </p:ext>
            </p:extLst>
          </p:nvPr>
        </p:nvGraphicFramePr>
        <p:xfrm>
          <a:off x="533400" y="538163"/>
          <a:ext cx="4876800" cy="2717800"/>
        </p:xfrm>
        <a:graphic>
          <a:graphicData uri="http://schemas.openxmlformats.org/presentationml/2006/ole">
            <mc:AlternateContent xmlns:mc="http://schemas.openxmlformats.org/markup-compatibility/2006">
              <mc:Choice xmlns:v="urn:schemas-microsoft-com:vml" Requires="v">
                <p:oleObj spid="_x0000_s10411" name="Document" r:id="rId5" imgW="5754232" imgH="2722169" progId="Word.Document.8">
                  <p:embed/>
                </p:oleObj>
              </mc:Choice>
              <mc:Fallback>
                <p:oleObj name="Document" r:id="rId5" imgW="5754232" imgH="2722169" progId="Word.Document.8">
                  <p:embed/>
                  <p:pic>
                    <p:nvPicPr>
                      <p:cNvPr id="0" name="Picture 7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8163"/>
                        <a:ext cx="48768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3"/>
          <p:cNvSpPr>
            <a:spLocks noChangeArrowheads="1"/>
          </p:cNvSpPr>
          <p:nvPr/>
        </p:nvSpPr>
        <p:spPr bwMode="auto">
          <a:xfrm>
            <a:off x="153988" y="5349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graphicFrame>
        <p:nvGraphicFramePr>
          <p:cNvPr id="10244" name="Object 4">
            <a:hlinkClick r:id="" action="ppaction://ole?verb=0"/>
          </p:cNvPr>
          <p:cNvGraphicFramePr>
            <a:graphicFrameLocks/>
          </p:cNvGraphicFramePr>
          <p:nvPr>
            <p:extLst>
              <p:ext uri="{D42A27DB-BD31-4B8C-83A1-F6EECF244321}">
                <p14:modId xmlns:p14="http://schemas.microsoft.com/office/powerpoint/2010/main" val="1851874121"/>
              </p:ext>
            </p:extLst>
          </p:nvPr>
        </p:nvGraphicFramePr>
        <p:xfrm>
          <a:off x="6000750" y="3810000"/>
          <a:ext cx="2860675" cy="2794000"/>
        </p:xfrm>
        <a:graphic>
          <a:graphicData uri="http://schemas.openxmlformats.org/presentationml/2006/ole">
            <mc:AlternateContent xmlns:mc="http://schemas.openxmlformats.org/markup-compatibility/2006">
              <mc:Choice xmlns:v="urn:schemas-microsoft-com:vml" Requires="v">
                <p:oleObj spid="_x0000_s10412" name="Document" r:id="rId7" imgW="3394005" imgH="2798175" progId="Word.Document.8">
                  <p:embed/>
                </p:oleObj>
              </mc:Choice>
              <mc:Fallback>
                <p:oleObj name="Document" r:id="rId7" imgW="3394005" imgH="2798175" progId="Word.Document.8">
                  <p:embed/>
                  <p:pic>
                    <p:nvPicPr>
                      <p:cNvPr id="0" name="Picture 8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0" y="3810000"/>
                        <a:ext cx="2860675"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Arc 5"/>
          <p:cNvSpPr>
            <a:spLocks/>
          </p:cNvSpPr>
          <p:nvPr/>
        </p:nvSpPr>
        <p:spPr bwMode="auto">
          <a:xfrm>
            <a:off x="5715000" y="2109788"/>
            <a:ext cx="1701800" cy="1625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1600" cap="rnd">
            <a:solidFill>
              <a:schemeClr val="accent1"/>
            </a:solidFill>
            <a:round/>
            <a:headEnd/>
            <a:tailEnd type="triangle" w="med" len="med"/>
          </a:ln>
          <a:effectLst/>
        </p:spPr>
        <p:txBody>
          <a:bodyPr wrap="none" anchor="ctr"/>
          <a:lstStyle/>
          <a:p>
            <a:endParaRPr lang="fr-FR"/>
          </a:p>
        </p:txBody>
      </p:sp>
      <p:sp>
        <p:nvSpPr>
          <p:cNvPr id="10246" name="Rectangle 6"/>
          <p:cNvSpPr>
            <a:spLocks noChangeArrowheads="1"/>
          </p:cNvSpPr>
          <p:nvPr/>
        </p:nvSpPr>
        <p:spPr bwMode="auto">
          <a:xfrm>
            <a:off x="5411788" y="38877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P1</a:t>
            </a:r>
          </a:p>
        </p:txBody>
      </p:sp>
      <p:sp>
        <p:nvSpPr>
          <p:cNvPr id="10247" name="Rectangle 7"/>
          <p:cNvSpPr>
            <a:spLocks noChangeArrowheads="1"/>
          </p:cNvSpPr>
          <p:nvPr/>
        </p:nvSpPr>
        <p:spPr bwMode="auto">
          <a:xfrm>
            <a:off x="5853113" y="793750"/>
            <a:ext cx="3236912" cy="1003300"/>
          </a:xfrm>
          <a:prstGeom prst="rect">
            <a:avLst/>
          </a:prstGeom>
          <a:noFill/>
          <a:ln w="12700">
            <a:noFill/>
            <a:miter lim="800000"/>
            <a:headEnd/>
            <a:tailEnd/>
          </a:ln>
          <a:effectLst/>
        </p:spPr>
        <p:txBody>
          <a:bodyPr wrap="none" lIns="90488" tIns="44450" rIns="90488" bIns="44450">
            <a:spAutoFit/>
          </a:bodyPr>
          <a:lstStyle/>
          <a:p>
            <a:r>
              <a:rPr lang="fr-FR" b="1">
                <a:solidFill>
                  <a:srgbClr val="00FF00"/>
                </a:solidFill>
              </a:rPr>
              <a:t>Create View P1 as</a:t>
            </a:r>
          </a:p>
          <a:p>
            <a:r>
              <a:rPr lang="fr-FR" b="1">
                <a:solidFill>
                  <a:srgbClr val="00FF00"/>
                </a:solidFill>
              </a:rPr>
              <a:t>select P#, PNAME, COLOR</a:t>
            </a:r>
          </a:p>
          <a:p>
            <a:r>
              <a:rPr lang="fr-FR" b="1">
                <a:solidFill>
                  <a:srgbClr val="00FF00"/>
                </a:solidFill>
              </a:rPr>
              <a:t>from P;</a:t>
            </a:r>
          </a:p>
        </p:txBody>
      </p:sp>
    </p:spTree>
  </p:cSld>
  <p:clrMapOvr>
    <a:overrideClrMapping bg1="lt1" tx1="dk1" bg2="lt2" tx2="dk2" accent1="accent1" accent2="accent2" accent3="accent3" accent4="accent4" accent5="accent5" accent6="accent6" hlink="hlink" folHlink="folHlink"/>
  </p:clrMapOvr>
  <p:transition spd="slow">
    <p:zoom dir="in"/>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1" y="1813152"/>
            <a:ext cx="9144000" cy="4797198"/>
          </a:xfrm>
          <a:noFill/>
          <a:ln>
            <a:solidFill>
              <a:schemeClr val="accent1"/>
            </a:solidFill>
          </a:ln>
        </p:spPr>
        <p:txBody>
          <a:bodyPr/>
          <a:lstStyle/>
          <a:p>
            <a:pPr>
              <a:spcBef>
                <a:spcPts val="600"/>
              </a:spcBef>
            </a:pPr>
            <a:r>
              <a:rPr lang="fr-FR" sz="3600" dirty="0" smtClean="0">
                <a:solidFill>
                  <a:srgbClr val="FAFD00"/>
                </a:solidFill>
              </a:rPr>
              <a:t>La décomposition doit chercher des projections indépendantes</a:t>
            </a:r>
          </a:p>
          <a:p>
            <a:pPr lvl="1"/>
            <a:r>
              <a:rPr lang="fr-FR" sz="3200" dirty="0" smtClean="0">
                <a:solidFill>
                  <a:srgbClr val="FAFD00"/>
                </a:solidFill>
              </a:rPr>
              <a:t>  Pour ne pas perdre de </a:t>
            </a:r>
            <a:r>
              <a:rPr lang="fr-FR" sz="3200" dirty="0" err="1" smtClean="0">
                <a:solidFill>
                  <a:srgbClr val="FAFD00"/>
                </a:solidFill>
              </a:rPr>
              <a:t>DFs</a:t>
            </a:r>
            <a:endParaRPr lang="fr-FR" sz="3200" dirty="0" smtClean="0">
              <a:solidFill>
                <a:srgbClr val="FAFD00"/>
              </a:solidFill>
            </a:endParaRPr>
          </a:p>
          <a:p>
            <a:r>
              <a:rPr lang="fr-FR" sz="3600" dirty="0" smtClean="0">
                <a:solidFill>
                  <a:srgbClr val="FAFD00"/>
                </a:solidFill>
              </a:rPr>
              <a:t> Ce n’est pas toujours possible</a:t>
            </a:r>
          </a:p>
          <a:p>
            <a:pPr lvl="1"/>
            <a:r>
              <a:rPr lang="fr-FR" dirty="0">
                <a:solidFill>
                  <a:srgbClr val="FAFD00"/>
                </a:solidFill>
              </a:rPr>
              <a:t> </a:t>
            </a:r>
            <a:r>
              <a:rPr lang="fr-FR" sz="3200" dirty="0" smtClean="0">
                <a:solidFill>
                  <a:srgbClr val="FAFD00"/>
                </a:solidFill>
              </a:rPr>
              <a:t>Voir la discussion de la BCNF dans le cours sur la normalisation  </a:t>
            </a:r>
          </a:p>
          <a:p>
            <a:r>
              <a:rPr lang="fr-FR" sz="3600" dirty="0">
                <a:solidFill>
                  <a:srgbClr val="FAFD00"/>
                </a:solidFill>
              </a:rPr>
              <a:t>On s’arrête quand il n’y a plus de table avec une anomalie due à une DF</a:t>
            </a:r>
          </a:p>
          <a:p>
            <a:pPr lvl="1"/>
            <a:endParaRPr lang="fr-FR" sz="32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extLst>
      <p:ext uri="{BB962C8B-B14F-4D97-AF65-F5344CB8AC3E}">
        <p14:creationId xmlns:p14="http://schemas.microsoft.com/office/powerpoint/2010/main" val="36892852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1" y="1813152"/>
            <a:ext cx="9144000" cy="4797198"/>
          </a:xfrm>
          <a:noFill/>
          <a:ln>
            <a:solidFill>
              <a:schemeClr val="accent1"/>
            </a:solidFill>
          </a:ln>
        </p:spPr>
        <p:txBody>
          <a:bodyPr/>
          <a:lstStyle/>
          <a:p>
            <a:pPr>
              <a:spcBef>
                <a:spcPts val="600"/>
              </a:spcBef>
            </a:pPr>
            <a:r>
              <a:rPr lang="fr-FR" sz="3600" dirty="0" smtClean="0">
                <a:solidFill>
                  <a:srgbClr val="FAFD00"/>
                </a:solidFill>
              </a:rPr>
              <a:t>Si les nuls sont permis, alors on passe à </a:t>
            </a:r>
            <a:br>
              <a:rPr lang="fr-FR" sz="3600" dirty="0" smtClean="0">
                <a:solidFill>
                  <a:srgbClr val="FAFD00"/>
                </a:solidFill>
              </a:rPr>
            </a:br>
            <a:r>
              <a:rPr lang="fr-FR" sz="3600" dirty="0" smtClean="0">
                <a:solidFill>
                  <a:srgbClr val="FAFD00"/>
                </a:solidFill>
              </a:rPr>
              <a:t>l’étape 3</a:t>
            </a:r>
          </a:p>
          <a:p>
            <a:pPr>
              <a:spcBef>
                <a:spcPts val="600"/>
              </a:spcBef>
            </a:pPr>
            <a:r>
              <a:rPr lang="fr-FR" sz="3600" dirty="0">
                <a:solidFill>
                  <a:srgbClr val="FAFD00"/>
                </a:solidFill>
              </a:rPr>
              <a:t> </a:t>
            </a:r>
            <a:r>
              <a:rPr lang="fr-FR" sz="3600" dirty="0" smtClean="0">
                <a:solidFill>
                  <a:srgbClr val="FAFD00"/>
                </a:solidFill>
              </a:rPr>
              <a:t>On </a:t>
            </a:r>
            <a:r>
              <a:rPr lang="fr-FR" sz="3600" dirty="0">
                <a:solidFill>
                  <a:srgbClr val="FAFD00"/>
                </a:solidFill>
              </a:rPr>
              <a:t>suppose </a:t>
            </a:r>
            <a:r>
              <a:rPr lang="fr-FR" sz="3600" dirty="0" smtClean="0">
                <a:solidFill>
                  <a:srgbClr val="FAFD00"/>
                </a:solidFill>
              </a:rPr>
              <a:t>qu’une table </a:t>
            </a:r>
            <a:r>
              <a:rPr lang="fr-FR" sz="3600" dirty="0">
                <a:solidFill>
                  <a:srgbClr val="FAFD00"/>
                </a:solidFill>
              </a:rPr>
              <a:t>R dans le </a:t>
            </a:r>
            <a:r>
              <a:rPr lang="fr-FR" sz="3600" dirty="0" smtClean="0">
                <a:solidFill>
                  <a:srgbClr val="FAFD00"/>
                </a:solidFill>
              </a:rPr>
              <a:t>résultat peut </a:t>
            </a:r>
            <a:r>
              <a:rPr lang="fr-FR" sz="3600" dirty="0">
                <a:solidFill>
                  <a:srgbClr val="FAFD00"/>
                </a:solidFill>
              </a:rPr>
              <a:t>contenir de nuls</a:t>
            </a:r>
            <a:r>
              <a:rPr lang="fr-FR" sz="4000" dirty="0">
                <a:solidFill>
                  <a:srgbClr val="FAFD00"/>
                </a:solidFill>
              </a:rPr>
              <a:t> </a:t>
            </a:r>
            <a:endParaRPr lang="fr-FR" sz="4000" dirty="0" smtClean="0">
              <a:solidFill>
                <a:srgbClr val="FAFD00"/>
              </a:solidFill>
            </a:endParaRPr>
          </a:p>
          <a:p>
            <a:pPr lvl="1">
              <a:spcBef>
                <a:spcPts val="600"/>
              </a:spcBef>
            </a:pPr>
            <a:r>
              <a:rPr lang="fr-FR" sz="3600" dirty="0">
                <a:solidFill>
                  <a:srgbClr val="FAFD00"/>
                </a:solidFill>
              </a:rPr>
              <a:t> </a:t>
            </a:r>
            <a:r>
              <a:rPr lang="fr-FR" sz="3600" dirty="0" smtClean="0">
                <a:solidFill>
                  <a:srgbClr val="FAFD00"/>
                </a:solidFill>
              </a:rPr>
              <a:t>Contrairement aux relationnel classiques</a:t>
            </a:r>
          </a:p>
          <a:p>
            <a:pPr lvl="1">
              <a:spcBef>
                <a:spcPts val="600"/>
              </a:spcBef>
            </a:pPr>
            <a:r>
              <a:rPr lang="fr-FR" sz="3600" dirty="0">
                <a:solidFill>
                  <a:srgbClr val="FAFD00"/>
                </a:solidFill>
              </a:rPr>
              <a:t> </a:t>
            </a:r>
            <a:r>
              <a:rPr lang="fr-FR" sz="3600" dirty="0" smtClean="0">
                <a:solidFill>
                  <a:srgbClr val="FAFD00"/>
                </a:solidFill>
              </a:rPr>
              <a:t>Donc a la Théorie des </a:t>
            </a:r>
            <a:r>
              <a:rPr lang="fr-FR" sz="3600" dirty="0" err="1" smtClean="0">
                <a:solidFill>
                  <a:srgbClr val="FAFD00"/>
                </a:solidFill>
              </a:rPr>
              <a:t>NFs</a:t>
            </a:r>
            <a:r>
              <a:rPr lang="fr-FR" sz="3600" dirty="0" smtClean="0">
                <a:solidFill>
                  <a:srgbClr val="FAFD00"/>
                </a:solidFill>
              </a:rPr>
              <a:t> </a:t>
            </a:r>
            <a:endParaRPr lang="fr-FR" sz="3600" dirty="0">
              <a:solidFill>
                <a:srgbClr val="FAFD00"/>
              </a:solidFill>
            </a:endParaRPr>
          </a:p>
          <a:p>
            <a:pPr marL="0" indent="0">
              <a:spcBef>
                <a:spcPts val="600"/>
              </a:spcBef>
              <a:buNone/>
            </a:pPr>
            <a:endParaRPr lang="fr-FR" sz="36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dirty="0"/>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dirty="0"/>
          </a:p>
        </p:txBody>
      </p:sp>
    </p:spTree>
    <p:extLst>
      <p:ext uri="{BB962C8B-B14F-4D97-AF65-F5344CB8AC3E}">
        <p14:creationId xmlns:p14="http://schemas.microsoft.com/office/powerpoint/2010/main" val="337005971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dirty="0"/>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dirty="0"/>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dirty="0"/>
          </a:p>
        </p:txBody>
      </p:sp>
      <p:sp>
        <p:nvSpPr>
          <p:cNvPr id="165893" name="Rectangle 1029"/>
          <p:cNvSpPr>
            <a:spLocks noGrp="1" noChangeArrowheads="1"/>
          </p:cNvSpPr>
          <p:nvPr>
            <p:ph type="body" idx="1"/>
          </p:nvPr>
        </p:nvSpPr>
        <p:spPr>
          <a:xfrm>
            <a:off x="428623" y="1794102"/>
            <a:ext cx="8505827" cy="4682898"/>
          </a:xfrm>
          <a:noFill/>
          <a:ln>
            <a:solidFill>
              <a:schemeClr val="accent1"/>
            </a:solidFill>
          </a:ln>
        </p:spPr>
        <p:txBody>
          <a:bodyPr/>
          <a:lstStyle/>
          <a:p>
            <a:r>
              <a:rPr lang="fr-FR" sz="4000" dirty="0" smtClean="0">
                <a:solidFill>
                  <a:srgbClr val="FAFD00"/>
                </a:solidFill>
              </a:rPr>
              <a:t> On regarde  si R n’a pas alors « trop » de nuls</a:t>
            </a:r>
          </a:p>
          <a:p>
            <a:r>
              <a:rPr lang="fr-FR" sz="4000" dirty="0" smtClean="0">
                <a:solidFill>
                  <a:srgbClr val="FAFD00"/>
                </a:solidFill>
              </a:rPr>
              <a:t> Seul le bon sens dit si trop de nuls c’est vraiment trop</a:t>
            </a:r>
          </a:p>
          <a:p>
            <a:r>
              <a:rPr lang="fr-FR" sz="4000" dirty="0">
                <a:solidFill>
                  <a:srgbClr val="FAFD00"/>
                </a:solidFill>
              </a:rPr>
              <a:t> Ces nuls peuvent indiquer </a:t>
            </a:r>
            <a:r>
              <a:rPr lang="fr-FR" sz="4000" dirty="0" smtClean="0">
                <a:solidFill>
                  <a:srgbClr val="FAFD00"/>
                </a:solidFill>
              </a:rPr>
              <a:t>des </a:t>
            </a:r>
            <a:r>
              <a:rPr lang="fr-FR" sz="4000" i="1" dirty="0" smtClean="0">
                <a:solidFill>
                  <a:srgbClr val="FAFD00"/>
                </a:solidFill>
              </a:rPr>
              <a:t>sous-classes</a:t>
            </a:r>
          </a:p>
          <a:p>
            <a:pPr lvl="1"/>
            <a:r>
              <a:rPr lang="fr-FR" i="1" dirty="0">
                <a:solidFill>
                  <a:srgbClr val="FAFD00"/>
                </a:solidFill>
              </a:rPr>
              <a:t> </a:t>
            </a:r>
            <a:r>
              <a:rPr lang="fr-FR" sz="3600" i="1" dirty="0" smtClean="0">
                <a:solidFill>
                  <a:srgbClr val="FAFD00"/>
                </a:solidFill>
              </a:rPr>
              <a:t>Sous-types</a:t>
            </a:r>
            <a:endParaRPr lang="fr-FR" i="1" dirty="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dirty="0"/>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8" presetID="24" presetClass="entr" presetSubtype="0" fill="hold" grpId="0" nodeType="with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dirty="0"/>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dirty="0"/>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dirty="0"/>
          </a:p>
        </p:txBody>
      </p:sp>
      <p:sp>
        <p:nvSpPr>
          <p:cNvPr id="165893" name="Rectangle 1029"/>
          <p:cNvSpPr>
            <a:spLocks noGrp="1" noChangeArrowheads="1"/>
          </p:cNvSpPr>
          <p:nvPr>
            <p:ph type="body" idx="1"/>
          </p:nvPr>
        </p:nvSpPr>
        <p:spPr>
          <a:xfrm>
            <a:off x="128017" y="1794102"/>
            <a:ext cx="8806434" cy="4625359"/>
          </a:xfrm>
          <a:noFill/>
          <a:ln>
            <a:solidFill>
              <a:schemeClr val="accent1"/>
            </a:solidFill>
          </a:ln>
        </p:spPr>
        <p:txBody>
          <a:bodyPr/>
          <a:lstStyle/>
          <a:p>
            <a:r>
              <a:rPr lang="fr-FR" sz="3600" dirty="0" smtClean="0">
                <a:solidFill>
                  <a:srgbClr val="FAFD00"/>
                </a:solidFill>
              </a:rPr>
              <a:t>Il faut alors encore décomposer</a:t>
            </a:r>
          </a:p>
          <a:p>
            <a:r>
              <a:rPr lang="fr-FR" sz="3600" dirty="0" smtClean="0">
                <a:solidFill>
                  <a:srgbClr val="FAFD00"/>
                </a:solidFill>
              </a:rPr>
              <a:t>Mais comment  et sur quel base théorique ?</a:t>
            </a:r>
          </a:p>
          <a:p>
            <a:r>
              <a:rPr lang="fr-FR" sz="3600" dirty="0" smtClean="0">
                <a:solidFill>
                  <a:srgbClr val="FAFD00"/>
                </a:solidFill>
              </a:rPr>
              <a:t>On </a:t>
            </a:r>
            <a:r>
              <a:rPr lang="fr-FR" sz="3600" dirty="0">
                <a:solidFill>
                  <a:srgbClr val="FAFD00"/>
                </a:solidFill>
              </a:rPr>
              <a:t>ne peut plus employer de jointures naturelles (internes) </a:t>
            </a:r>
          </a:p>
          <a:p>
            <a:pPr lvl="1"/>
            <a:r>
              <a:rPr lang="fr-FR" sz="3200" dirty="0">
                <a:solidFill>
                  <a:srgbClr val="FAFD00"/>
                </a:solidFill>
              </a:rPr>
              <a:t>Le principe de la décomposition sans perte classique</a:t>
            </a:r>
          </a:p>
          <a:p>
            <a:r>
              <a:rPr lang="fr-FR" sz="3600" dirty="0">
                <a:solidFill>
                  <a:srgbClr val="FAFD00"/>
                </a:solidFill>
              </a:rPr>
              <a:t> Notamment des Etapes 1 et 2</a:t>
            </a:r>
          </a:p>
          <a:p>
            <a:endParaRPr lang="fr-FR" sz="40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dirty="0"/>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dirty="0"/>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8" presetID="24" presetClass="entr" presetSubtype="0" fill="hold" grpId="0" nodeType="with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165893">
                                            <p:txEl>
                                              <p:pRg st="4" end="4"/>
                                            </p:txEl>
                                          </p:spTgt>
                                        </p:tgtEl>
                                        <p:attrNameLst>
                                          <p:attrName>style.visibility</p:attrName>
                                        </p:attrNameLst>
                                      </p:cBhvr>
                                      <p:to>
                                        <p:strVal val="visible"/>
                                      </p:to>
                                    </p:set>
                                    <p:anim to="" calcmode="lin" valueType="num">
                                      <p:cBhvr>
                                        <p:cTn id="25"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dirty="0"/>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dirty="0"/>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dirty="0"/>
          </a:p>
        </p:txBody>
      </p:sp>
      <p:sp>
        <p:nvSpPr>
          <p:cNvPr id="165893" name="Rectangle 1029"/>
          <p:cNvSpPr>
            <a:spLocks noGrp="1" noChangeArrowheads="1"/>
          </p:cNvSpPr>
          <p:nvPr>
            <p:ph type="body" idx="1"/>
          </p:nvPr>
        </p:nvSpPr>
        <p:spPr>
          <a:xfrm>
            <a:off x="409573" y="1867200"/>
            <a:ext cx="8372477" cy="4990800"/>
          </a:xfrm>
          <a:noFill/>
          <a:ln>
            <a:solidFill>
              <a:schemeClr val="accent1"/>
            </a:solidFill>
          </a:ln>
        </p:spPr>
        <p:txBody>
          <a:bodyPr/>
          <a:lstStyle/>
          <a:p>
            <a:r>
              <a:rPr lang="fr-FR" sz="3600" dirty="0" smtClean="0">
                <a:solidFill>
                  <a:srgbClr val="FAFD00"/>
                </a:solidFill>
              </a:rPr>
              <a:t>On peut néanmoins décomposer  sans perte R alors en utilisant les jointures externes </a:t>
            </a:r>
          </a:p>
          <a:p>
            <a:r>
              <a:rPr lang="fr-FR" sz="3600" dirty="0" smtClean="0">
                <a:solidFill>
                  <a:srgbClr val="FAFD00"/>
                </a:solidFill>
              </a:rPr>
              <a:t> Théorème de votre prof.</a:t>
            </a:r>
          </a:p>
          <a:p>
            <a:r>
              <a:rPr lang="fr-FR" sz="3600" dirty="0">
                <a:solidFill>
                  <a:srgbClr val="FAFD00"/>
                </a:solidFill>
              </a:rPr>
              <a:t> </a:t>
            </a:r>
            <a:r>
              <a:rPr lang="fr-FR" sz="3600" dirty="0" smtClean="0">
                <a:solidFill>
                  <a:srgbClr val="FAFD00"/>
                </a:solidFill>
              </a:rPr>
              <a:t>Suivant les travaux d’autres, S. </a:t>
            </a:r>
            <a:r>
              <a:rPr lang="fr-FR" sz="3600" dirty="0" err="1" smtClean="0">
                <a:solidFill>
                  <a:srgbClr val="FAFD00"/>
                </a:solidFill>
              </a:rPr>
              <a:t>Jajodia</a:t>
            </a:r>
            <a:r>
              <a:rPr lang="fr-FR" sz="3600" dirty="0" smtClean="0">
                <a:solidFill>
                  <a:srgbClr val="FAFD00"/>
                </a:solidFill>
              </a:rPr>
              <a:t> &amp; al notamment dans les années 90</a:t>
            </a:r>
          </a:p>
          <a:p>
            <a:r>
              <a:rPr lang="fr-FR" sz="3600" dirty="0" smtClean="0">
                <a:solidFill>
                  <a:srgbClr val="FAFD00"/>
                </a:solidFill>
              </a:rPr>
              <a:t> Détails dans les exercices </a:t>
            </a:r>
          </a:p>
          <a:p>
            <a:endParaRPr lang="fr-FR" sz="32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extLst>
      <p:ext uri="{BB962C8B-B14F-4D97-AF65-F5344CB8AC3E}">
        <p14:creationId xmlns:p14="http://schemas.microsoft.com/office/powerpoint/2010/main" val="165184327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5893">
                                            <p:txEl>
                                              <p:pRg st="3" end="3"/>
                                            </p:txEl>
                                          </p:spTgt>
                                        </p:tgtEl>
                                        <p:attrNameLst>
                                          <p:attrName>style.visibility</p:attrName>
                                        </p:attrNameLst>
                                      </p:cBhvr>
                                      <p:to>
                                        <p:strVal val="visible"/>
                                      </p:to>
                                    </p:set>
                                    <p:anim to="" calcmode="lin" valueType="num">
                                      <p:cBhvr>
                                        <p:cTn id="22"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7" y="1943392"/>
            <a:ext cx="8621486" cy="4666958"/>
          </a:xfrm>
          <a:noFill/>
          <a:ln>
            <a:solidFill>
              <a:schemeClr val="accent1"/>
            </a:solidFill>
          </a:ln>
        </p:spPr>
        <p:txBody>
          <a:bodyPr/>
          <a:lstStyle/>
          <a:p>
            <a:pPr>
              <a:spcBef>
                <a:spcPts val="300"/>
              </a:spcBef>
            </a:pPr>
            <a:r>
              <a:rPr lang="fr-FR" sz="3600" dirty="0" smtClean="0">
                <a:solidFill>
                  <a:srgbClr val="FAFD00"/>
                </a:solidFill>
              </a:rPr>
              <a:t> Ensuite, on crée récursivement entre les relations  obtenues</a:t>
            </a:r>
          </a:p>
          <a:p>
            <a:pPr lvl="1">
              <a:spcBef>
                <a:spcPts val="300"/>
              </a:spcBef>
            </a:pPr>
            <a:r>
              <a:rPr lang="fr-FR" sz="3600" dirty="0" smtClean="0">
                <a:solidFill>
                  <a:srgbClr val="FAFD00"/>
                </a:solidFill>
              </a:rPr>
              <a:t>Les liens référentiels</a:t>
            </a:r>
          </a:p>
          <a:p>
            <a:pPr lvl="1">
              <a:spcBef>
                <a:spcPts val="300"/>
              </a:spcBef>
            </a:pPr>
            <a:r>
              <a:rPr lang="fr-FR" sz="3600" dirty="0" smtClean="0">
                <a:solidFill>
                  <a:srgbClr val="FAFD00"/>
                </a:solidFill>
              </a:rPr>
              <a:t> Les contraintes d’intégrité référentielle</a:t>
            </a:r>
          </a:p>
          <a:p>
            <a:pPr>
              <a:spcBef>
                <a:spcPts val="300"/>
              </a:spcBef>
            </a:pPr>
            <a:r>
              <a:rPr lang="fr-FR" sz="3600" dirty="0" smtClean="0">
                <a:solidFill>
                  <a:srgbClr val="FAFD00"/>
                </a:solidFill>
              </a:rPr>
              <a:t> Le tout selon l’application</a:t>
            </a:r>
          </a:p>
          <a:p>
            <a:pPr lvl="1">
              <a:spcBef>
                <a:spcPts val="300"/>
              </a:spcBef>
            </a:pPr>
            <a:r>
              <a:rPr lang="fr-FR" sz="3600" dirty="0" smtClean="0">
                <a:solidFill>
                  <a:srgbClr val="FAFD00"/>
                </a:solidFill>
              </a:rPr>
              <a:t> Entre les clés primaires  ou candidates  et les clés étrangères </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5893">
                                            <p:txEl>
                                              <p:pRg st="4" end="4"/>
                                            </p:txEl>
                                          </p:spTgt>
                                        </p:tgtEl>
                                        <p:attrNameLst>
                                          <p:attrName>style.visibility</p:attrName>
                                        </p:attrNameLst>
                                      </p:cBhvr>
                                      <p:to>
                                        <p:strVal val="visible"/>
                                      </p:to>
                                    </p:set>
                                    <p:anim to="" calcmode="lin" valueType="num">
                                      <p:cBhvr>
                                        <p:cTn id="21"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6" y="1847850"/>
            <a:ext cx="8602825" cy="4702240"/>
          </a:xfrm>
          <a:noFill/>
          <a:ln>
            <a:solidFill>
              <a:schemeClr val="accent1"/>
            </a:solidFill>
          </a:ln>
        </p:spPr>
        <p:txBody>
          <a:bodyPr/>
          <a:lstStyle/>
          <a:p>
            <a:r>
              <a:rPr lang="fr-FR" sz="3600" dirty="0" smtClean="0">
                <a:solidFill>
                  <a:srgbClr val="FAFD00"/>
                </a:solidFill>
              </a:rPr>
              <a:t> </a:t>
            </a:r>
            <a:r>
              <a:rPr lang="fr-FR" sz="4000" dirty="0" smtClean="0">
                <a:solidFill>
                  <a:srgbClr val="FAFD00"/>
                </a:solidFill>
              </a:rPr>
              <a:t>Enfin, on choisi pour chaque contrainte référentielle et  chaque lien référentiel sa jointure</a:t>
            </a:r>
            <a:r>
              <a:rPr lang="fr-FR" sz="4000" i="1" dirty="0" smtClean="0">
                <a:solidFill>
                  <a:srgbClr val="FAFD00"/>
                </a:solidFill>
              </a:rPr>
              <a:t> implicite</a:t>
            </a:r>
            <a:endParaRPr lang="fr-FR" sz="3600" i="1" dirty="0" smtClean="0">
              <a:solidFill>
                <a:srgbClr val="FAFD00"/>
              </a:solidFill>
            </a:endParaRPr>
          </a:p>
          <a:p>
            <a:pPr lvl="1"/>
            <a:r>
              <a:rPr lang="fr-FR" sz="3600" i="1" dirty="0" smtClean="0">
                <a:solidFill>
                  <a:srgbClr val="FAFD00"/>
                </a:solidFill>
              </a:rPr>
              <a:t> </a:t>
            </a:r>
            <a:r>
              <a:rPr lang="fr-FR" sz="4000" dirty="0" smtClean="0">
                <a:solidFill>
                  <a:srgbClr val="FAFD00"/>
                </a:solidFill>
              </a:rPr>
              <a:t>Une jointure ajoutée automatiquement à la requête en mode QBE</a:t>
            </a: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797784"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6" y="1771650"/>
            <a:ext cx="8602825" cy="4857750"/>
          </a:xfrm>
          <a:noFill/>
          <a:ln>
            <a:solidFill>
              <a:schemeClr val="accent1"/>
            </a:solidFill>
          </a:ln>
        </p:spPr>
        <p:txBody>
          <a:bodyPr/>
          <a:lstStyle/>
          <a:p>
            <a:pPr>
              <a:spcBef>
                <a:spcPts val="0"/>
              </a:spcBef>
            </a:pPr>
            <a:r>
              <a:rPr lang="fr-FR" sz="3600" dirty="0" smtClean="0">
                <a:solidFill>
                  <a:srgbClr val="FAFD00"/>
                </a:solidFill>
              </a:rPr>
              <a:t> </a:t>
            </a:r>
            <a:r>
              <a:rPr lang="fr-FR" sz="4000" dirty="0" smtClean="0">
                <a:solidFill>
                  <a:srgbClr val="FAFD00"/>
                </a:solidFill>
              </a:rPr>
              <a:t>Requêtes  courantes deviennent + simples </a:t>
            </a:r>
          </a:p>
          <a:p>
            <a:pPr lvl="2">
              <a:spcBef>
                <a:spcPts val="0"/>
              </a:spcBef>
            </a:pPr>
            <a:r>
              <a:rPr lang="fr-FR" sz="3600" dirty="0" smtClean="0">
                <a:solidFill>
                  <a:srgbClr val="FAFD00"/>
                </a:solidFill>
              </a:rPr>
              <a:t> - procédurales,</a:t>
            </a:r>
            <a:r>
              <a:rPr lang="fr-FR" sz="3200" dirty="0" smtClean="0">
                <a:solidFill>
                  <a:srgbClr val="FAFD00"/>
                </a:solidFill>
              </a:rPr>
              <a:t>  </a:t>
            </a:r>
          </a:p>
          <a:p>
            <a:pPr lvl="2">
              <a:spcBef>
                <a:spcPts val="0"/>
              </a:spcBef>
            </a:pPr>
            <a:r>
              <a:rPr lang="fr-FR" sz="3200" dirty="0" smtClean="0">
                <a:solidFill>
                  <a:srgbClr val="FAFD00"/>
                </a:solidFill>
              </a:rPr>
              <a:t> </a:t>
            </a:r>
            <a:r>
              <a:rPr lang="fr-FR" sz="3600" dirty="0" smtClean="0">
                <a:solidFill>
                  <a:srgbClr val="FAFD00"/>
                </a:solidFill>
              </a:rPr>
              <a:t>+ </a:t>
            </a:r>
            <a:r>
              <a:rPr lang="fr-FR" sz="3600" dirty="0" err="1" smtClean="0">
                <a:solidFill>
                  <a:srgbClr val="FAFD00"/>
                </a:solidFill>
              </a:rPr>
              <a:t>assertionnelles</a:t>
            </a:r>
            <a:r>
              <a:rPr lang="fr-FR" sz="3600" dirty="0" smtClean="0">
                <a:solidFill>
                  <a:srgbClr val="FAFD00"/>
                </a:solidFill>
              </a:rPr>
              <a:t>…</a:t>
            </a:r>
          </a:p>
          <a:p>
            <a:pPr>
              <a:spcBef>
                <a:spcPts val="0"/>
              </a:spcBef>
            </a:pPr>
            <a:r>
              <a:rPr lang="fr-FR" sz="5400" dirty="0" smtClean="0">
                <a:solidFill>
                  <a:srgbClr val="FAFD00"/>
                </a:solidFill>
              </a:rPr>
              <a:t> </a:t>
            </a:r>
            <a:r>
              <a:rPr lang="fr-FR" sz="4000" dirty="0" smtClean="0">
                <a:solidFill>
                  <a:srgbClr val="FAFD00"/>
                </a:solidFill>
              </a:rPr>
              <a:t>Cette  possibilité  dans les </a:t>
            </a:r>
            <a:r>
              <a:rPr lang="fr-FR" sz="4000" dirty="0" err="1" smtClean="0">
                <a:solidFill>
                  <a:srgbClr val="FAFD00"/>
                </a:solidFill>
              </a:rPr>
              <a:t>SGBDs</a:t>
            </a:r>
            <a:r>
              <a:rPr lang="fr-FR" sz="4000" dirty="0" smtClean="0">
                <a:solidFill>
                  <a:srgbClr val="FAFD00"/>
                </a:solidFill>
              </a:rPr>
              <a:t> commerciaux  vient de</a:t>
            </a:r>
            <a:r>
              <a:rPr lang="fr-FR" sz="3600" dirty="0" smtClean="0">
                <a:solidFill>
                  <a:srgbClr val="FAFD00"/>
                </a:solidFill>
              </a:rPr>
              <a:t> </a:t>
            </a:r>
            <a:r>
              <a:rPr lang="fr-FR" sz="4000" dirty="0" err="1" smtClean="0">
                <a:solidFill>
                  <a:srgbClr val="FAFD00"/>
                </a:solidFill>
              </a:rPr>
              <a:t>MsAccess</a:t>
            </a:r>
            <a:r>
              <a:rPr lang="fr-FR" sz="4000" dirty="0" smtClean="0">
                <a:solidFill>
                  <a:srgbClr val="FAFD00"/>
                </a:solidFill>
              </a:rPr>
              <a:t> </a:t>
            </a:r>
          </a:p>
          <a:p>
            <a:pPr lvl="2">
              <a:spcBef>
                <a:spcPts val="0"/>
              </a:spcBef>
            </a:pPr>
            <a:r>
              <a:rPr lang="fr-FR" sz="2800" dirty="0" smtClean="0">
                <a:solidFill>
                  <a:srgbClr val="FAFD00"/>
                </a:solidFill>
              </a:rPr>
              <a:t> </a:t>
            </a:r>
            <a:r>
              <a:rPr lang="fr-FR" sz="3600" dirty="0" smtClean="0">
                <a:solidFill>
                  <a:srgbClr val="FAFD00"/>
                </a:solidFill>
              </a:rPr>
              <a:t>Suivi par quelques autres </a:t>
            </a:r>
            <a:r>
              <a:rPr lang="fr-FR" sz="3600" dirty="0" err="1" smtClean="0">
                <a:solidFill>
                  <a:srgbClr val="FAFD00"/>
                </a:solidFill>
              </a:rPr>
              <a:t>SGBDs</a:t>
            </a:r>
            <a:r>
              <a:rPr lang="fr-FR" sz="3600" dirty="0" smtClean="0">
                <a:solidFill>
                  <a:srgbClr val="FAFD00"/>
                </a:solidFill>
              </a:rPr>
              <a:t> </a:t>
            </a:r>
          </a:p>
          <a:p>
            <a:pPr lvl="3">
              <a:spcBef>
                <a:spcPts val="0"/>
              </a:spcBef>
            </a:pPr>
            <a:r>
              <a:rPr lang="fr-FR" sz="3200" dirty="0" smtClean="0">
                <a:solidFill>
                  <a:srgbClr val="FAFD00"/>
                </a:solidFill>
              </a:rPr>
              <a:t>  </a:t>
            </a:r>
            <a:r>
              <a:rPr lang="fr-FR" sz="3600" dirty="0" smtClean="0">
                <a:solidFill>
                  <a:srgbClr val="FAFD00"/>
                </a:solidFill>
              </a:rPr>
              <a:t>SQL Server, DB2, Sybase (?)…</a:t>
            </a:r>
            <a:endParaRPr lang="fr-FR" sz="4400" dirty="0" smtClean="0">
              <a:solidFill>
                <a:srgbClr val="FAFD00"/>
              </a:solidFill>
            </a:endParaRPr>
          </a:p>
          <a:p>
            <a:endParaRPr lang="fr-FR" sz="4400" dirty="0" smtClean="0">
              <a:solidFill>
                <a:srgbClr val="FAFD00"/>
              </a:solidFill>
            </a:endParaRP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1452120"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5893">
                                            <p:txEl>
                                              <p:pRg st="4" end="4"/>
                                            </p:txEl>
                                          </p:spTgt>
                                        </p:tgtEl>
                                        <p:attrNameLst>
                                          <p:attrName>style.visibility</p:attrName>
                                        </p:attrNameLst>
                                      </p:cBhvr>
                                      <p:to>
                                        <p:strVal val="visible"/>
                                      </p:to>
                                    </p:set>
                                    <p:anim to="" calcmode="lin" valueType="num">
                                      <p:cBhvr>
                                        <p:cTn id="21"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165893">
                                            <p:txEl>
                                              <p:pRg st="5" end="5"/>
                                            </p:txEl>
                                          </p:spTgt>
                                        </p:tgtEl>
                                        <p:attrNameLst>
                                          <p:attrName>style.visibility</p:attrName>
                                        </p:attrNameLst>
                                      </p:cBhvr>
                                      <p:to>
                                        <p:strVal val="visible"/>
                                      </p:to>
                                    </p:set>
                                    <p:anim to="" calcmode="lin" valueType="num">
                                      <p:cBhvr>
                                        <p:cTn id="24"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6" y="2019592"/>
            <a:ext cx="8602825" cy="4530498"/>
          </a:xfrm>
          <a:noFill/>
          <a:ln>
            <a:solidFill>
              <a:schemeClr val="accent1"/>
            </a:solidFill>
          </a:ln>
        </p:spPr>
        <p:txBody>
          <a:bodyPr/>
          <a:lstStyle/>
          <a:p>
            <a:pPr marL="342900" lvl="1" indent="-342900">
              <a:buClr>
                <a:schemeClr val="hlink"/>
              </a:buClr>
            </a:pPr>
            <a:r>
              <a:rPr lang="fr-FR" sz="4400" dirty="0" smtClean="0">
                <a:solidFill>
                  <a:srgbClr val="FAFD00"/>
                </a:solidFill>
              </a:rPr>
              <a:t>En fait, les jointures</a:t>
            </a:r>
            <a:r>
              <a:rPr lang="fr-FR" sz="4400" i="1" dirty="0" smtClean="0">
                <a:solidFill>
                  <a:srgbClr val="FAFD00"/>
                </a:solidFill>
              </a:rPr>
              <a:t> </a:t>
            </a:r>
            <a:r>
              <a:rPr lang="fr-FR" sz="4400" dirty="0" smtClean="0">
                <a:solidFill>
                  <a:srgbClr val="FAFD00"/>
                </a:solidFill>
              </a:rPr>
              <a:t>implicite ont été proposées dans les 80</a:t>
            </a:r>
            <a:endParaRPr lang="fr-FR" sz="4000" dirty="0" smtClean="0">
              <a:solidFill>
                <a:srgbClr val="FAFD00"/>
              </a:solidFill>
            </a:endParaRPr>
          </a:p>
          <a:p>
            <a:r>
              <a:rPr lang="fr-FR" sz="4000" dirty="0" smtClean="0">
                <a:solidFill>
                  <a:srgbClr val="FAFD00"/>
                </a:solidFill>
              </a:rPr>
              <a:t>Par votre prof. et son Thésard A. Abdellatif (INRIA)</a:t>
            </a:r>
          </a:p>
          <a:p>
            <a:r>
              <a:rPr lang="fr-FR" sz="4000" dirty="0" smtClean="0">
                <a:solidFill>
                  <a:srgbClr val="FAFD00"/>
                </a:solidFill>
              </a:rPr>
              <a:t> Prof. à Tunis </a:t>
            </a: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1141848"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6" y="2019592"/>
            <a:ext cx="8602825" cy="4530498"/>
          </a:xfrm>
          <a:noFill/>
          <a:ln>
            <a:solidFill>
              <a:schemeClr val="accent1"/>
            </a:solidFill>
          </a:ln>
        </p:spPr>
        <p:txBody>
          <a:bodyPr/>
          <a:lstStyle/>
          <a:p>
            <a:pPr marL="342900" lvl="1" indent="-342900">
              <a:buClr>
                <a:schemeClr val="hlink"/>
              </a:buClr>
            </a:pPr>
            <a:r>
              <a:rPr lang="fr-FR" sz="4400" dirty="0" smtClean="0">
                <a:solidFill>
                  <a:srgbClr val="FAFD00"/>
                </a:solidFill>
              </a:rPr>
              <a:t>Développées avec Prof. G. </a:t>
            </a:r>
            <a:r>
              <a:rPr lang="fr-FR" sz="4400" dirty="0" err="1" smtClean="0">
                <a:solidFill>
                  <a:srgbClr val="FAFD00"/>
                </a:solidFill>
              </a:rPr>
              <a:t>Wiederhold</a:t>
            </a:r>
            <a:r>
              <a:rPr lang="fr-FR" sz="4400" dirty="0" smtClean="0">
                <a:solidFill>
                  <a:srgbClr val="FAFD00"/>
                </a:solidFill>
              </a:rPr>
              <a:t> </a:t>
            </a:r>
          </a:p>
          <a:p>
            <a:pPr marL="342900" lvl="1" indent="-342900">
              <a:buClr>
                <a:schemeClr val="hlink"/>
              </a:buClr>
            </a:pPr>
            <a:r>
              <a:rPr lang="fr-FR" sz="4400" dirty="0" smtClean="0">
                <a:solidFill>
                  <a:srgbClr val="FAFD00"/>
                </a:solidFill>
              </a:rPr>
              <a:t> Ont donné lieu au </a:t>
            </a:r>
            <a:r>
              <a:rPr lang="fr-FR" sz="4400" dirty="0" err="1" smtClean="0">
                <a:solidFill>
                  <a:srgbClr val="FAFD00"/>
                </a:solidFill>
              </a:rPr>
              <a:t>Ph.D</a:t>
            </a:r>
            <a:r>
              <a:rPr lang="fr-FR" sz="4400" dirty="0" smtClean="0">
                <a:solidFill>
                  <a:srgbClr val="FAFD00"/>
                </a:solidFill>
              </a:rPr>
              <a:t>. de son étudiant B. Lee (</a:t>
            </a:r>
            <a:r>
              <a:rPr lang="fr-FR" sz="4400" dirty="0" err="1" smtClean="0">
                <a:solidFill>
                  <a:srgbClr val="FAFD00"/>
                </a:solidFill>
              </a:rPr>
              <a:t>Stanford</a:t>
            </a:r>
            <a:r>
              <a:rPr lang="fr-FR" sz="4400" dirty="0" smtClean="0">
                <a:solidFill>
                  <a:srgbClr val="FAFD00"/>
                </a:solidFill>
              </a:rPr>
              <a:t>)</a:t>
            </a:r>
          </a:p>
          <a:p>
            <a:r>
              <a:rPr lang="fr-FR" sz="4400" dirty="0" smtClean="0">
                <a:solidFill>
                  <a:srgbClr val="FAFD00"/>
                </a:solidFill>
              </a:rPr>
              <a:t> Papiers sur la page Web de votre prof.   </a:t>
            </a: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1453144"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266" name="Object 2">
            <a:hlinkClick r:id="" action="ppaction://ole?verb=0"/>
          </p:cNvPr>
          <p:cNvGraphicFramePr>
            <a:graphicFrameLocks/>
          </p:cNvGraphicFramePr>
          <p:nvPr>
            <p:extLst>
              <p:ext uri="{D42A27DB-BD31-4B8C-83A1-F6EECF244321}">
                <p14:modId xmlns:p14="http://schemas.microsoft.com/office/powerpoint/2010/main" val="4189742504"/>
              </p:ext>
            </p:extLst>
          </p:nvPr>
        </p:nvGraphicFramePr>
        <p:xfrm>
          <a:off x="533400" y="538163"/>
          <a:ext cx="4876800" cy="2717800"/>
        </p:xfrm>
        <a:graphic>
          <a:graphicData uri="http://schemas.openxmlformats.org/presentationml/2006/ole">
            <mc:AlternateContent xmlns:mc="http://schemas.openxmlformats.org/markup-compatibility/2006">
              <mc:Choice xmlns:v="urn:schemas-microsoft-com:vml" Requires="v">
                <p:oleObj spid="_x0000_s11522" name="Document" r:id="rId5" imgW="5754232" imgH="2722169" progId="Word.Document.8">
                  <p:embed/>
                </p:oleObj>
              </mc:Choice>
              <mc:Fallback>
                <p:oleObj name="Document" r:id="rId5" imgW="5754232" imgH="2722169" progId="Word.Document.8">
                  <p:embed/>
                  <p:pic>
                    <p:nvPicPr>
                      <p:cNvPr id="0" name="Picture 1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8163"/>
                        <a:ext cx="48768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 name="Rectangle 3"/>
          <p:cNvSpPr>
            <a:spLocks noChangeArrowheads="1"/>
          </p:cNvSpPr>
          <p:nvPr/>
        </p:nvSpPr>
        <p:spPr bwMode="auto">
          <a:xfrm>
            <a:off x="153988" y="5349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graphicFrame>
        <p:nvGraphicFramePr>
          <p:cNvPr id="11268" name="Object 4">
            <a:hlinkClick r:id="" action="ppaction://ole?verb=0"/>
          </p:cNvPr>
          <p:cNvGraphicFramePr>
            <a:graphicFrameLocks/>
          </p:cNvGraphicFramePr>
          <p:nvPr>
            <p:extLst>
              <p:ext uri="{D42A27DB-BD31-4B8C-83A1-F6EECF244321}">
                <p14:modId xmlns:p14="http://schemas.microsoft.com/office/powerpoint/2010/main" val="2418579947"/>
              </p:ext>
            </p:extLst>
          </p:nvPr>
        </p:nvGraphicFramePr>
        <p:xfrm>
          <a:off x="6010275" y="3814763"/>
          <a:ext cx="2860675" cy="2701925"/>
        </p:xfrm>
        <a:graphic>
          <a:graphicData uri="http://schemas.openxmlformats.org/presentationml/2006/ole">
            <mc:AlternateContent xmlns:mc="http://schemas.openxmlformats.org/markup-compatibility/2006">
              <mc:Choice xmlns:v="urn:schemas-microsoft-com:vml" Requires="v">
                <p:oleObj spid="_x0000_s11523" name="Document" r:id="rId7" imgW="3394005" imgH="2706679" progId="Word.Document.8">
                  <p:embed/>
                </p:oleObj>
              </mc:Choice>
              <mc:Fallback>
                <p:oleObj name="Document" r:id="rId7" imgW="3394005" imgH="2706679" progId="Word.Document.8">
                  <p:embed/>
                  <p:pic>
                    <p:nvPicPr>
                      <p:cNvPr id="0" name="Picture 1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0275" y="3814763"/>
                        <a:ext cx="2860675"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Arc 5"/>
          <p:cNvSpPr>
            <a:spLocks/>
          </p:cNvSpPr>
          <p:nvPr/>
        </p:nvSpPr>
        <p:spPr bwMode="auto">
          <a:xfrm>
            <a:off x="5715000" y="2109788"/>
            <a:ext cx="1701800" cy="1625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1600" cap="rnd">
            <a:solidFill>
              <a:schemeClr val="accent1"/>
            </a:solidFill>
            <a:round/>
            <a:headEnd/>
            <a:tailEnd type="triangle" w="med" len="med"/>
          </a:ln>
          <a:effectLst/>
        </p:spPr>
        <p:txBody>
          <a:bodyPr wrap="none" anchor="ctr"/>
          <a:lstStyle/>
          <a:p>
            <a:endParaRPr lang="fr-FR"/>
          </a:p>
        </p:txBody>
      </p:sp>
      <p:sp>
        <p:nvSpPr>
          <p:cNvPr id="11270" name="Rectangle 6"/>
          <p:cNvSpPr>
            <a:spLocks noChangeArrowheads="1"/>
          </p:cNvSpPr>
          <p:nvPr/>
        </p:nvSpPr>
        <p:spPr bwMode="auto">
          <a:xfrm>
            <a:off x="5411788" y="38877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P1</a:t>
            </a:r>
          </a:p>
        </p:txBody>
      </p:sp>
      <p:sp>
        <p:nvSpPr>
          <p:cNvPr id="11271" name="Rectangle 7"/>
          <p:cNvSpPr>
            <a:spLocks noChangeArrowheads="1"/>
          </p:cNvSpPr>
          <p:nvPr/>
        </p:nvSpPr>
        <p:spPr bwMode="auto">
          <a:xfrm>
            <a:off x="5853113" y="793750"/>
            <a:ext cx="3236912" cy="1003300"/>
          </a:xfrm>
          <a:prstGeom prst="rect">
            <a:avLst/>
          </a:prstGeom>
          <a:noFill/>
          <a:ln w="12700">
            <a:noFill/>
            <a:miter lim="800000"/>
            <a:headEnd/>
            <a:tailEnd/>
          </a:ln>
          <a:effectLst/>
        </p:spPr>
        <p:txBody>
          <a:bodyPr wrap="none" lIns="90488" tIns="44450" rIns="90488" bIns="44450">
            <a:spAutoFit/>
          </a:bodyPr>
          <a:lstStyle/>
          <a:p>
            <a:r>
              <a:rPr lang="fr-FR" b="1">
                <a:solidFill>
                  <a:srgbClr val="00FF00"/>
                </a:solidFill>
              </a:rPr>
              <a:t>Create View P1 as</a:t>
            </a:r>
          </a:p>
          <a:p>
            <a:r>
              <a:rPr lang="fr-FR" b="1">
                <a:solidFill>
                  <a:srgbClr val="00FF00"/>
                </a:solidFill>
              </a:rPr>
              <a:t>select P#, PNAME, COLOR</a:t>
            </a:r>
          </a:p>
          <a:p>
            <a:r>
              <a:rPr lang="fr-FR" b="1">
                <a:solidFill>
                  <a:srgbClr val="00FF00"/>
                </a:solidFill>
              </a:rPr>
              <a:t>from P;</a:t>
            </a:r>
          </a:p>
        </p:txBody>
      </p:sp>
      <p:graphicFrame>
        <p:nvGraphicFramePr>
          <p:cNvPr id="11272" name="Object 8">
            <a:hlinkClick r:id="" action="ppaction://ole?verb=0"/>
          </p:cNvPr>
          <p:cNvGraphicFramePr>
            <a:graphicFrameLocks/>
          </p:cNvGraphicFramePr>
          <p:nvPr>
            <p:extLst>
              <p:ext uri="{D42A27DB-BD31-4B8C-83A1-F6EECF244321}">
                <p14:modId xmlns:p14="http://schemas.microsoft.com/office/powerpoint/2010/main" val="2843658673"/>
              </p:ext>
            </p:extLst>
          </p:nvPr>
        </p:nvGraphicFramePr>
        <p:xfrm>
          <a:off x="1062038" y="4795838"/>
          <a:ext cx="2838450" cy="1628775"/>
        </p:xfrm>
        <a:graphic>
          <a:graphicData uri="http://schemas.openxmlformats.org/presentationml/2006/ole">
            <mc:AlternateContent xmlns:mc="http://schemas.openxmlformats.org/markup-compatibility/2006">
              <mc:Choice xmlns:v="urn:schemas-microsoft-com:vml" Requires="v">
                <p:oleObj spid="_x0000_s11524" name="Document" r:id="rId9" imgW="3331040" imgH="1636111" progId="Word.Document.8">
                  <p:embed/>
                </p:oleObj>
              </mc:Choice>
              <mc:Fallback>
                <p:oleObj name="Document" r:id="rId9" imgW="3331040" imgH="1636111" progId="Word.Document.8">
                  <p:embed/>
                  <p:pic>
                    <p:nvPicPr>
                      <p:cNvPr id="0" name="Picture 12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038" y="4795838"/>
                        <a:ext cx="28384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3" name="Rectangle 9"/>
          <p:cNvSpPr>
            <a:spLocks noChangeArrowheads="1"/>
          </p:cNvSpPr>
          <p:nvPr/>
        </p:nvSpPr>
        <p:spPr bwMode="auto">
          <a:xfrm>
            <a:off x="458788" y="48783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P2</a:t>
            </a:r>
          </a:p>
        </p:txBody>
      </p:sp>
      <p:sp>
        <p:nvSpPr>
          <p:cNvPr id="11274" name="Rectangle 10"/>
          <p:cNvSpPr>
            <a:spLocks noChangeArrowheads="1"/>
          </p:cNvSpPr>
          <p:nvPr/>
        </p:nvSpPr>
        <p:spPr bwMode="auto">
          <a:xfrm>
            <a:off x="1357313" y="3460750"/>
            <a:ext cx="3705225" cy="1003300"/>
          </a:xfrm>
          <a:prstGeom prst="rect">
            <a:avLst/>
          </a:prstGeom>
          <a:noFill/>
          <a:ln w="12700">
            <a:noFill/>
            <a:miter lim="800000"/>
            <a:headEnd/>
            <a:tailEnd/>
          </a:ln>
          <a:effectLst/>
        </p:spPr>
        <p:txBody>
          <a:bodyPr wrap="none" lIns="90488" tIns="44450" rIns="90488" bIns="44450">
            <a:spAutoFit/>
          </a:bodyPr>
          <a:lstStyle/>
          <a:p>
            <a:r>
              <a:rPr lang="fr-FR" b="1">
                <a:solidFill>
                  <a:srgbClr val="00FF00"/>
                </a:solidFill>
              </a:rPr>
              <a:t>Create View P2 as</a:t>
            </a:r>
          </a:p>
          <a:p>
            <a:r>
              <a:rPr lang="fr-FR" b="1">
                <a:solidFill>
                  <a:srgbClr val="00FF00"/>
                </a:solidFill>
              </a:rPr>
              <a:t>select P#, PNAME, COLOR</a:t>
            </a:r>
          </a:p>
          <a:p>
            <a:r>
              <a:rPr lang="fr-FR" b="1">
                <a:solidFill>
                  <a:srgbClr val="00FF00"/>
                </a:solidFill>
              </a:rPr>
              <a:t>from P where CITY = 'London';</a:t>
            </a:r>
          </a:p>
        </p:txBody>
      </p:sp>
      <p:sp>
        <p:nvSpPr>
          <p:cNvPr id="11275" name="Line 11"/>
          <p:cNvSpPr>
            <a:spLocks noChangeShapeType="1"/>
          </p:cNvSpPr>
          <p:nvPr/>
        </p:nvSpPr>
        <p:spPr bwMode="auto">
          <a:xfrm>
            <a:off x="965200" y="3251200"/>
            <a:ext cx="203200" cy="1270000"/>
          </a:xfrm>
          <a:prstGeom prst="line">
            <a:avLst/>
          </a:prstGeom>
          <a:noFill/>
          <a:ln w="101600">
            <a:solidFill>
              <a:schemeClr val="accent1"/>
            </a:solidFill>
            <a:round/>
            <a:headEnd/>
            <a:tailEnd type="triangle" w="med" len="med"/>
          </a:ln>
          <a:effectLst/>
        </p:spPr>
        <p:txBody>
          <a:bodyPr wrap="none" anchor="ctr"/>
          <a:lstStyle/>
          <a:p>
            <a:endParaRPr lang="fr-FR"/>
          </a:p>
        </p:txBody>
      </p:sp>
    </p:spTree>
  </p:cSld>
  <p:clrMapOvr>
    <a:overrideClrMapping bg1="lt1" tx1="dk1" bg2="lt2" tx2="dk2" accent1="accent1" accent2="accent2" accent3="accent3" accent4="accent4" accent5="accent5" accent6="accent6" hlink="hlink" folHlink="folHlink"/>
  </p:clrMapOvr>
  <p:transition spd="slow">
    <p:zoom dir="in"/>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7" y="2019592"/>
            <a:ext cx="8621486" cy="4530498"/>
          </a:xfrm>
          <a:noFill/>
          <a:ln>
            <a:solidFill>
              <a:schemeClr val="accent1"/>
            </a:solidFill>
          </a:ln>
        </p:spPr>
        <p:txBody>
          <a:bodyPr/>
          <a:lstStyle/>
          <a:p>
            <a:r>
              <a:rPr lang="fr-FR" sz="4000" dirty="0" smtClean="0">
                <a:solidFill>
                  <a:srgbClr val="FAFD00"/>
                </a:solidFill>
              </a:rPr>
              <a:t>Type de jointure implicite pour le lien </a:t>
            </a:r>
            <a:r>
              <a:rPr lang="fr-FR" sz="4000" dirty="0" err="1" smtClean="0">
                <a:solidFill>
                  <a:srgbClr val="FAFD00"/>
                </a:solidFill>
              </a:rPr>
              <a:t>référntiel</a:t>
            </a:r>
            <a:r>
              <a:rPr lang="fr-FR" sz="4000" dirty="0" smtClean="0">
                <a:solidFill>
                  <a:srgbClr val="FAFD00"/>
                </a:solidFill>
              </a:rPr>
              <a:t> ou la contrainte d’intégrité réf. (</a:t>
            </a:r>
            <a:r>
              <a:rPr lang="fr-FR" sz="4000" dirty="0" err="1" smtClean="0">
                <a:solidFill>
                  <a:srgbClr val="FAFD00"/>
                </a:solidFill>
              </a:rPr>
              <a:t>MsAccess</a:t>
            </a:r>
            <a:r>
              <a:rPr lang="fr-FR" sz="4000" dirty="0" smtClean="0">
                <a:solidFill>
                  <a:srgbClr val="FAFD00"/>
                </a:solidFill>
              </a:rPr>
              <a:t>, DB2…) </a:t>
            </a:r>
          </a:p>
          <a:p>
            <a:pPr lvl="1"/>
            <a:r>
              <a:rPr lang="fr-FR" sz="3600" dirty="0" smtClean="0">
                <a:solidFill>
                  <a:srgbClr val="FAFD00"/>
                </a:solidFill>
              </a:rPr>
              <a:t> Interne   (défaut) </a:t>
            </a:r>
          </a:p>
          <a:p>
            <a:pPr lvl="2"/>
            <a:r>
              <a:rPr lang="fr-FR" sz="3200" dirty="0" smtClean="0">
                <a:solidFill>
                  <a:srgbClr val="FAFD00"/>
                </a:solidFill>
              </a:rPr>
              <a:t>  </a:t>
            </a:r>
            <a:r>
              <a:rPr lang="fr-FR" sz="3600" dirty="0" smtClean="0">
                <a:solidFill>
                  <a:srgbClr val="FAFD00"/>
                </a:solidFill>
              </a:rPr>
              <a:t>Produit seulement les tuples de deux tables ou les valeurs jointes sont égales</a:t>
            </a: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1139800"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7" y="1851641"/>
            <a:ext cx="8621486" cy="4530498"/>
          </a:xfrm>
          <a:noFill/>
          <a:ln>
            <a:solidFill>
              <a:schemeClr val="accent1"/>
            </a:solidFill>
          </a:ln>
        </p:spPr>
        <p:txBody>
          <a:bodyPr/>
          <a:lstStyle/>
          <a:p>
            <a:pPr>
              <a:spcBef>
                <a:spcPts val="600"/>
              </a:spcBef>
            </a:pPr>
            <a:r>
              <a:rPr lang="fr-FR" sz="4000" dirty="0" smtClean="0">
                <a:solidFill>
                  <a:srgbClr val="FAFD00"/>
                </a:solidFill>
              </a:rPr>
              <a:t>Externe</a:t>
            </a:r>
            <a:endParaRPr lang="fr-FR" sz="3600" dirty="0" smtClean="0">
              <a:solidFill>
                <a:srgbClr val="FAFD00"/>
              </a:solidFill>
            </a:endParaRPr>
          </a:p>
          <a:p>
            <a:pPr lvl="1">
              <a:spcBef>
                <a:spcPts val="600"/>
              </a:spcBef>
            </a:pPr>
            <a:r>
              <a:rPr lang="fr-FR" sz="3600" dirty="0" smtClean="0">
                <a:solidFill>
                  <a:srgbClr val="FAFD00"/>
                </a:solidFill>
              </a:rPr>
              <a:t> </a:t>
            </a:r>
            <a:r>
              <a:rPr lang="fr-FR" sz="4000" dirty="0" smtClean="0">
                <a:solidFill>
                  <a:srgbClr val="FAFD00"/>
                </a:solidFill>
              </a:rPr>
              <a:t>Préserve toutes les tuples d’une de deux tables </a:t>
            </a:r>
          </a:p>
          <a:p>
            <a:pPr lvl="1">
              <a:spcBef>
                <a:spcPts val="600"/>
              </a:spcBef>
            </a:pPr>
            <a:r>
              <a:rPr lang="fr-FR" sz="4000" dirty="0" smtClean="0">
                <a:solidFill>
                  <a:srgbClr val="FAFD00"/>
                </a:solidFill>
              </a:rPr>
              <a:t> Au choix sous </a:t>
            </a:r>
            <a:r>
              <a:rPr lang="fr-FR" sz="4000" dirty="0" err="1" smtClean="0">
                <a:solidFill>
                  <a:srgbClr val="FAFD00"/>
                </a:solidFill>
              </a:rPr>
              <a:t>MsAccess</a:t>
            </a:r>
            <a:endParaRPr lang="fr-FR" sz="4000" dirty="0" smtClean="0">
              <a:solidFill>
                <a:srgbClr val="FAFD00"/>
              </a:solidFill>
            </a:endParaRPr>
          </a:p>
          <a:p>
            <a:pPr lvl="1">
              <a:spcBef>
                <a:spcPts val="600"/>
              </a:spcBef>
            </a:pPr>
            <a:r>
              <a:rPr lang="fr-FR" sz="4000" dirty="0" smtClean="0">
                <a:solidFill>
                  <a:srgbClr val="FAFD00"/>
                </a:solidFill>
              </a:rPr>
              <a:t> Mais pas les deux  tables à la fois</a:t>
            </a:r>
          </a:p>
          <a:p>
            <a:pPr lvl="2">
              <a:spcBef>
                <a:spcPts val="600"/>
              </a:spcBef>
            </a:pPr>
            <a:r>
              <a:rPr lang="fr-FR" sz="3600" dirty="0" smtClean="0">
                <a:solidFill>
                  <a:srgbClr val="FAFD00"/>
                </a:solidFill>
              </a:rPr>
              <a:t>  Pas de jointure externe complète sous </a:t>
            </a:r>
            <a:r>
              <a:rPr lang="fr-FR" sz="3600" dirty="0" err="1" smtClean="0">
                <a:solidFill>
                  <a:srgbClr val="FAFD00"/>
                </a:solidFill>
              </a:rPr>
              <a:t>MsAccess</a:t>
            </a:r>
            <a:endParaRPr lang="fr-FR" sz="3600" dirty="0" smtClean="0">
              <a:solidFill>
                <a:srgbClr val="FAFD00"/>
              </a:solidFill>
            </a:endParaRP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970840"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65893">
                                            <p:txEl>
                                              <p:pRg st="4" end="4"/>
                                            </p:txEl>
                                          </p:spTgt>
                                        </p:tgtEl>
                                        <p:attrNameLst>
                                          <p:attrName>style.visibility</p:attrName>
                                        </p:attrNameLst>
                                      </p:cBhvr>
                                      <p:to>
                                        <p:strVal val="visible"/>
                                      </p:to>
                                    </p:set>
                                    <p:anim to="" calcmode="lin" valueType="num">
                                      <p:cBhvr>
                                        <p:cTn id="19"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18407" y="1661141"/>
            <a:ext cx="3815443" cy="4815859"/>
          </a:xfrm>
          <a:noFill/>
          <a:ln>
            <a:solidFill>
              <a:schemeClr val="accent1"/>
            </a:solidFill>
          </a:ln>
        </p:spPr>
        <p:txBody>
          <a:bodyPr/>
          <a:lstStyle/>
          <a:p>
            <a:pPr>
              <a:spcBef>
                <a:spcPts val="600"/>
              </a:spcBef>
            </a:pPr>
            <a:r>
              <a:rPr lang="fr-FR" sz="2800" dirty="0" smtClean="0">
                <a:solidFill>
                  <a:srgbClr val="FAFD00"/>
                </a:solidFill>
              </a:rPr>
              <a:t>On peut demander N°, nom, </a:t>
            </a:r>
            <a:r>
              <a:rPr lang="fr-FR" sz="2800" dirty="0" err="1" smtClean="0">
                <a:solidFill>
                  <a:srgbClr val="FAFD00"/>
                </a:solidFill>
              </a:rPr>
              <a:t>NomJF</a:t>
            </a:r>
            <a:r>
              <a:rPr lang="fr-FR" sz="2800" dirty="0" smtClean="0">
                <a:solidFill>
                  <a:srgbClr val="FAFD00"/>
                </a:solidFill>
              </a:rPr>
              <a:t>, tel, ville, email en QBE</a:t>
            </a:r>
          </a:p>
          <a:p>
            <a:pPr>
              <a:spcBef>
                <a:spcPts val="600"/>
              </a:spcBef>
            </a:pPr>
            <a:r>
              <a:rPr lang="fr-FR" sz="2800" dirty="0" smtClean="0">
                <a:solidFill>
                  <a:srgbClr val="FAFD00"/>
                </a:solidFill>
              </a:rPr>
              <a:t> Sans spécifier les jointures</a:t>
            </a:r>
          </a:p>
          <a:p>
            <a:pPr>
              <a:spcBef>
                <a:spcPts val="600"/>
              </a:spcBef>
            </a:pPr>
            <a:r>
              <a:rPr lang="fr-FR" sz="2800" dirty="0" smtClean="0">
                <a:solidFill>
                  <a:srgbClr val="FAFD00"/>
                </a:solidFill>
              </a:rPr>
              <a:t>La réponse serait OK</a:t>
            </a:r>
          </a:p>
          <a:p>
            <a:pPr>
              <a:spcBef>
                <a:spcPts val="600"/>
              </a:spcBef>
            </a:pPr>
            <a:r>
              <a:rPr lang="fr-FR" sz="2800" dirty="0" smtClean="0">
                <a:solidFill>
                  <a:srgbClr val="FAFD00"/>
                </a:solidFill>
              </a:rPr>
              <a:t> Elle serait erronée pour les jointures internes</a:t>
            </a:r>
          </a:p>
          <a:p>
            <a:pPr>
              <a:spcBef>
                <a:spcPts val="600"/>
              </a:spcBef>
            </a:pPr>
            <a:r>
              <a:rPr lang="fr-FR" sz="2800" dirty="0" smtClean="0">
                <a:solidFill>
                  <a:srgbClr val="FAFD00"/>
                </a:solidFill>
              </a:rPr>
              <a:t>Pourquoi  ?</a:t>
            </a: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1296472"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Image 14" descr="jointures externes.JPG"/>
          <p:cNvPicPr>
            <a:picLocks noChangeAspect="1"/>
          </p:cNvPicPr>
          <p:nvPr/>
        </p:nvPicPr>
        <p:blipFill>
          <a:blip r:embed="rId6" cstate="print"/>
          <a:stretch>
            <a:fillRect/>
          </a:stretch>
        </p:blipFill>
        <p:spPr>
          <a:xfrm>
            <a:off x="4743450" y="1957196"/>
            <a:ext cx="3886200" cy="4585716"/>
          </a:xfrm>
          <a:prstGeom prst="rect">
            <a:avLst/>
          </a:prstGeom>
        </p:spPr>
      </p:pic>
      <p:sp>
        <p:nvSpPr>
          <p:cNvPr id="16" name="Rectangle 15"/>
          <p:cNvSpPr/>
          <p:nvPr/>
        </p:nvSpPr>
        <p:spPr>
          <a:xfrm>
            <a:off x="4287306" y="3228945"/>
            <a:ext cx="569387" cy="400110"/>
          </a:xfrm>
          <a:prstGeom prst="rect">
            <a:avLst/>
          </a:prstGeom>
        </p:spPr>
        <p:txBody>
          <a:bodyPr wrap="none">
            <a:spAutoFit/>
          </a:bodyPr>
          <a:lstStyle/>
          <a:p>
            <a:r>
              <a:rPr lang="en-US" dirty="0" smtClean="0"/>
              <a:t>300</a:t>
            </a:r>
            <a:endParaRPr lang="en-US" dirty="0"/>
          </a:p>
        </p:txBody>
      </p:sp>
      <p:sp>
        <p:nvSpPr>
          <p:cNvPr id="17" name="Rectangle 16"/>
          <p:cNvSpPr/>
          <p:nvPr/>
        </p:nvSpPr>
        <p:spPr>
          <a:xfrm>
            <a:off x="4287306" y="3228945"/>
            <a:ext cx="569387" cy="400110"/>
          </a:xfrm>
          <a:prstGeom prst="rect">
            <a:avLst/>
          </a:prstGeom>
        </p:spPr>
        <p:txBody>
          <a:bodyPr wrap="none">
            <a:spAutoFit/>
          </a:bodyPr>
          <a:lstStyle/>
          <a:p>
            <a:r>
              <a:rPr lang="en-US" dirty="0" smtClean="0"/>
              <a:t>300</a:t>
            </a:r>
            <a:endParaRPr lang="en-US" dirty="0"/>
          </a:p>
        </p:txBody>
      </p:sp>
      <p:sp>
        <p:nvSpPr>
          <p:cNvPr id="18"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5893">
                                            <p:txEl>
                                              <p:pRg st="2" end="2"/>
                                            </p:txEl>
                                          </p:spTgt>
                                        </p:tgtEl>
                                        <p:attrNameLst>
                                          <p:attrName>style.visibility</p:attrName>
                                        </p:attrNameLst>
                                      </p:cBhvr>
                                      <p:to>
                                        <p:strVal val="visible"/>
                                      </p:to>
                                    </p:set>
                                    <p:anim to="" calcmode="lin" valueType="num">
                                      <p:cBhvr>
                                        <p:cTn id="17"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5893">
                                            <p:txEl>
                                              <p:pRg st="3" end="3"/>
                                            </p:txEl>
                                          </p:spTgt>
                                        </p:tgtEl>
                                        <p:attrNameLst>
                                          <p:attrName>style.visibility</p:attrName>
                                        </p:attrNameLst>
                                      </p:cBhvr>
                                      <p:to>
                                        <p:strVal val="visible"/>
                                      </p:to>
                                    </p:set>
                                    <p:anim to="" calcmode="lin" valueType="num">
                                      <p:cBhvr>
                                        <p:cTn id="22"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65893">
                                            <p:txEl>
                                              <p:pRg st="4" end="4"/>
                                            </p:txEl>
                                          </p:spTgt>
                                        </p:tgtEl>
                                        <p:attrNameLst>
                                          <p:attrName>style.visibility</p:attrName>
                                        </p:attrNameLst>
                                      </p:cBhvr>
                                      <p:to>
                                        <p:strVal val="visible"/>
                                      </p:to>
                                    </p:set>
                                    <p:anim to="" calcmode="lin" valueType="num">
                                      <p:cBhvr>
                                        <p:cTn id="27"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76711"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22699"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305411"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261257" y="1851641"/>
            <a:ext cx="8621486" cy="4530498"/>
          </a:xfrm>
          <a:noFill/>
          <a:ln>
            <a:solidFill>
              <a:schemeClr val="accent1"/>
            </a:solidFill>
          </a:ln>
        </p:spPr>
        <p:txBody>
          <a:bodyPr/>
          <a:lstStyle/>
          <a:p>
            <a:pPr>
              <a:spcBef>
                <a:spcPts val="600"/>
              </a:spcBef>
            </a:pPr>
            <a:r>
              <a:rPr lang="fr-FR" sz="4000" dirty="0" smtClean="0">
                <a:solidFill>
                  <a:srgbClr val="FAFD00"/>
                </a:solidFill>
              </a:rPr>
              <a:t> Jointures externes sont mal supportées par </a:t>
            </a:r>
            <a:r>
              <a:rPr lang="fr-FR" sz="4000" dirty="0" err="1" smtClean="0">
                <a:solidFill>
                  <a:srgbClr val="FAFD00"/>
                </a:solidFill>
              </a:rPr>
              <a:t>MsAccess</a:t>
            </a:r>
            <a:endParaRPr lang="fr-FR" sz="4000" dirty="0" smtClean="0">
              <a:solidFill>
                <a:srgbClr val="FAFD00"/>
              </a:solidFill>
            </a:endParaRPr>
          </a:p>
          <a:p>
            <a:pPr lvl="1">
              <a:spcBef>
                <a:spcPts val="600"/>
              </a:spcBef>
            </a:pPr>
            <a:r>
              <a:rPr lang="fr-FR" sz="3600" dirty="0" smtClean="0">
                <a:solidFill>
                  <a:srgbClr val="FAFD00"/>
                </a:solidFill>
              </a:rPr>
              <a:t> Absence de la théorie cohérente</a:t>
            </a:r>
          </a:p>
          <a:p>
            <a:pPr lvl="1">
              <a:spcBef>
                <a:spcPts val="600"/>
              </a:spcBef>
            </a:pPr>
            <a:r>
              <a:rPr lang="fr-FR" sz="3600" dirty="0" smtClean="0">
                <a:solidFill>
                  <a:srgbClr val="FAFD00"/>
                </a:solidFill>
              </a:rPr>
              <a:t> Bugs</a:t>
            </a:r>
          </a:p>
          <a:p>
            <a:pPr lvl="1">
              <a:spcBef>
                <a:spcPts val="600"/>
              </a:spcBef>
            </a:pPr>
            <a:r>
              <a:rPr lang="fr-FR" sz="3600" dirty="0" smtClean="0">
                <a:solidFill>
                  <a:srgbClr val="FAFD00"/>
                </a:solidFill>
              </a:rPr>
              <a:t> Voir + dans le cours sur SQL</a:t>
            </a:r>
          </a:p>
          <a:p>
            <a:pPr>
              <a:spcBef>
                <a:spcPts val="600"/>
              </a:spcBef>
            </a:pPr>
            <a:r>
              <a:rPr lang="fr-FR" sz="4000" dirty="0" smtClean="0">
                <a:solidFill>
                  <a:srgbClr val="FAFD00"/>
                </a:solidFill>
              </a:rPr>
              <a:t> A n’utiliser comme </a:t>
            </a:r>
            <a:r>
              <a:rPr lang="fr-FR" sz="4000" smtClean="0">
                <a:solidFill>
                  <a:srgbClr val="FAFD00"/>
                </a:solidFill>
              </a:rPr>
              <a:t>implicites que quand </a:t>
            </a:r>
            <a:r>
              <a:rPr lang="fr-FR" sz="4000" dirty="0" smtClean="0">
                <a:solidFill>
                  <a:srgbClr val="FAFD00"/>
                </a:solidFill>
              </a:rPr>
              <a:t>c’est vraiment utile et testé  </a:t>
            </a:r>
          </a:p>
        </p:txBody>
      </p:sp>
      <p:sp>
        <p:nvSpPr>
          <p:cNvPr id="165895" name="Oval 1031"/>
          <p:cNvSpPr>
            <a:spLocks noChangeArrowheads="1"/>
          </p:cNvSpPr>
          <p:nvPr/>
        </p:nvSpPr>
        <p:spPr bwMode="auto">
          <a:xfrm>
            <a:off x="6546461"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43411"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7011599"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41899"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52999"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52974"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87836"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graphicFrame>
        <p:nvGraphicFramePr>
          <p:cNvPr id="797698" name="Object 2"/>
          <p:cNvGraphicFramePr>
            <a:graphicFrameLocks noChangeAspect="1"/>
          </p:cNvGraphicFramePr>
          <p:nvPr/>
        </p:nvGraphicFramePr>
        <p:xfrm>
          <a:off x="-2165350" y="6829425"/>
          <a:ext cx="2066925" cy="485775"/>
        </p:xfrm>
        <a:graphic>
          <a:graphicData uri="http://schemas.openxmlformats.org/presentationml/2006/ole">
            <mc:AlternateContent xmlns:mc="http://schemas.openxmlformats.org/markup-compatibility/2006">
              <mc:Choice xmlns:v="urn:schemas-microsoft-com:vml" Requires="v">
                <p:oleObj spid="_x0000_s1714264" name="Package" r:id="rId4" imgW="2079057" imgH="481263" progId="Package">
                  <p:embed/>
                </p:oleObj>
              </mc:Choice>
              <mc:Fallback>
                <p:oleObj name="Package" r:id="rId4" imgW="2079057" imgH="481263" progId="Package">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5350" y="6829425"/>
                        <a:ext cx="2066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4000" dirty="0"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65893">
                                            <p:txEl>
                                              <p:pRg st="4" end="4"/>
                                            </p:txEl>
                                          </p:spTgt>
                                        </p:tgtEl>
                                        <p:attrNameLst>
                                          <p:attrName>style.visibility</p:attrName>
                                        </p:attrNameLst>
                                      </p:cBhvr>
                                      <p:to>
                                        <p:strVal val="visible"/>
                                      </p:to>
                                    </p:set>
                                    <p:anim to="" calcmode="lin" valueType="num">
                                      <p:cBhvr>
                                        <p:cTn id="21"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36366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115411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65405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409573" y="2262188"/>
            <a:ext cx="8329073" cy="4364855"/>
          </a:xfrm>
          <a:noFill/>
          <a:ln>
            <a:solidFill>
              <a:schemeClr val="accent1"/>
            </a:solidFill>
          </a:ln>
        </p:spPr>
        <p:txBody>
          <a:bodyPr/>
          <a:lstStyle/>
          <a:p>
            <a:r>
              <a:rPr lang="fr-FR" sz="4000" dirty="0" smtClean="0">
                <a:solidFill>
                  <a:srgbClr val="FAFD00"/>
                </a:solidFill>
              </a:rPr>
              <a:t>Expérience d’application</a:t>
            </a:r>
          </a:p>
          <a:p>
            <a:pPr lvl="1"/>
            <a:r>
              <a:rPr lang="fr-FR" sz="3600" dirty="0" smtClean="0">
                <a:solidFill>
                  <a:srgbClr val="FAFD00"/>
                </a:solidFill>
              </a:rPr>
              <a:t> Les exercices</a:t>
            </a:r>
          </a:p>
          <a:p>
            <a:pPr lvl="2"/>
            <a:r>
              <a:rPr lang="fr-FR" sz="2800" dirty="0" smtClean="0">
                <a:solidFill>
                  <a:srgbClr val="FAFD00"/>
                </a:solidFill>
              </a:rPr>
              <a:t> </a:t>
            </a:r>
            <a:r>
              <a:rPr lang="fr-FR" sz="3200" dirty="0" smtClean="0">
                <a:solidFill>
                  <a:srgbClr val="FAFD00"/>
                </a:solidFill>
              </a:rPr>
              <a:t>Voir ceux du cours</a:t>
            </a:r>
            <a:endParaRPr lang="fr-FR" sz="2800" dirty="0" smtClean="0">
              <a:solidFill>
                <a:srgbClr val="FAFD00"/>
              </a:solidFill>
            </a:endParaRPr>
          </a:p>
          <a:p>
            <a:pPr lvl="1"/>
            <a:r>
              <a:rPr lang="fr-FR" sz="3600" dirty="0" smtClean="0">
                <a:solidFill>
                  <a:srgbClr val="FAFD00"/>
                </a:solidFill>
              </a:rPr>
              <a:t> La pratique</a:t>
            </a:r>
          </a:p>
          <a:p>
            <a:pPr lvl="2"/>
            <a:r>
              <a:rPr lang="fr-FR" sz="2800" dirty="0" smtClean="0">
                <a:solidFill>
                  <a:srgbClr val="FAFD00"/>
                </a:solidFill>
              </a:rPr>
              <a:t> </a:t>
            </a:r>
            <a:r>
              <a:rPr lang="fr-FR" sz="3200" dirty="0" smtClean="0">
                <a:solidFill>
                  <a:srgbClr val="FAFD00"/>
                </a:solidFill>
              </a:rPr>
              <a:t>Voir la vie autour</a:t>
            </a:r>
            <a:r>
              <a:rPr lang="fr-FR" sz="2800" dirty="0" smtClean="0">
                <a:solidFill>
                  <a:srgbClr val="FAFD00"/>
                </a:solidFill>
              </a:rPr>
              <a:t> </a:t>
            </a:r>
          </a:p>
          <a:p>
            <a:pPr lvl="3"/>
            <a:r>
              <a:rPr lang="fr-FR" dirty="0" smtClean="0">
                <a:solidFill>
                  <a:srgbClr val="FAFD00"/>
                </a:solidFill>
              </a:rPr>
              <a:t> </a:t>
            </a:r>
            <a:r>
              <a:rPr lang="fr-FR" sz="2800" dirty="0" smtClean="0">
                <a:solidFill>
                  <a:srgbClr val="FAFD00"/>
                </a:solidFill>
              </a:rPr>
              <a:t>Dauphine,  Votre entreprise, </a:t>
            </a:r>
            <a:r>
              <a:rPr lang="fr-FR" sz="2800" dirty="0" err="1" smtClean="0">
                <a:solidFill>
                  <a:srgbClr val="FAFD00"/>
                </a:solidFill>
              </a:rPr>
              <a:t>Facebook</a:t>
            </a:r>
            <a:r>
              <a:rPr lang="fr-FR" sz="2800" dirty="0" smtClean="0">
                <a:solidFill>
                  <a:srgbClr val="FAFD00"/>
                </a:solidFill>
              </a:rPr>
              <a:t>,  Ecole de Conduite, vos  CDs…</a:t>
            </a:r>
            <a:r>
              <a:rPr lang="fr-FR" dirty="0" smtClean="0">
                <a:solidFill>
                  <a:srgbClr val="FAFD00"/>
                </a:solidFill>
              </a:rPr>
              <a:t> </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a:t>
            </a:r>
            <a:r>
              <a:rPr lang="fr-FR" sz="3600" dirty="0">
                <a:solidFill>
                  <a:schemeClr val="accent1"/>
                </a:solidFill>
              </a:rPr>
              <a:t>formelle</a:t>
            </a:r>
            <a:endParaRPr lang="fr-FR" sz="4000" dirty="0">
              <a:solidFill>
                <a:schemeClr val="accent1"/>
              </a:solidFill>
            </a:endParaRPr>
          </a:p>
        </p:txBody>
      </p:sp>
      <p:sp>
        <p:nvSpPr>
          <p:cNvPr id="165895" name="Oval 1031"/>
          <p:cNvSpPr>
            <a:spLocks noChangeArrowheads="1"/>
          </p:cNvSpPr>
          <p:nvPr/>
        </p:nvSpPr>
        <p:spPr bwMode="auto">
          <a:xfrm>
            <a:off x="6527800" y="10207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10652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75260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48590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3111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60960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73990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65893">
                                            <p:txEl>
                                              <p:pRg st="4" end="4"/>
                                            </p:txEl>
                                          </p:spTgt>
                                        </p:tgtEl>
                                        <p:attrNameLst>
                                          <p:attrName>style.visibility</p:attrName>
                                        </p:attrNameLst>
                                      </p:cBhvr>
                                      <p:to>
                                        <p:strVal val="visible"/>
                                      </p:to>
                                    </p:set>
                                    <p:anim to="" calcmode="lin" valueType="num">
                                      <p:cBhvr>
                                        <p:cTn id="19"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0" presetID="24" presetClass="entr" presetSubtype="0" fill="hold" grpId="0" nodeType="withEffect">
                                  <p:stCondLst>
                                    <p:cond delay="0"/>
                                  </p:stCondLst>
                                  <p:childTnLst>
                                    <p:set>
                                      <p:cBhvr>
                                        <p:cTn id="21" dur="1" fill="hold">
                                          <p:stCondLst>
                                            <p:cond delay="499"/>
                                          </p:stCondLst>
                                        </p:cTn>
                                        <p:tgtEl>
                                          <p:spTgt spid="165893">
                                            <p:txEl>
                                              <p:pRg st="5" end="5"/>
                                            </p:txEl>
                                          </p:spTgt>
                                        </p:tgtEl>
                                        <p:attrNameLst>
                                          <p:attrName>style.visibility</p:attrName>
                                        </p:attrNameLst>
                                      </p:cBhvr>
                                      <p:to>
                                        <p:strVal val="visible"/>
                                      </p:to>
                                    </p:set>
                                    <p:anim to="" calcmode="lin" valueType="num">
                                      <p:cBhvr>
                                        <p:cTn id="22"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762000"/>
            <a:ext cx="7772400" cy="1143000"/>
          </a:xfrm>
          <a:noFill/>
          <a:ln/>
        </p:spPr>
        <p:txBody>
          <a:bodyPr/>
          <a:lstStyle/>
          <a:p>
            <a:r>
              <a:rPr lang="fr-FR" sz="3200" b="1" dirty="0"/>
              <a:t>Spécifications </a:t>
            </a:r>
            <a:r>
              <a:rPr lang="fr-FR" sz="3200" b="1" dirty="0" smtClean="0"/>
              <a:t>fonctionnelles</a:t>
            </a:r>
            <a:endParaRPr lang="fr-FR" sz="3200" b="1" dirty="0"/>
          </a:p>
        </p:txBody>
      </p:sp>
      <p:sp>
        <p:nvSpPr>
          <p:cNvPr id="58371" name="Rectangle 3"/>
          <p:cNvSpPr>
            <a:spLocks noGrp="1" noChangeArrowheads="1"/>
          </p:cNvSpPr>
          <p:nvPr>
            <p:ph type="body" idx="1"/>
          </p:nvPr>
        </p:nvSpPr>
        <p:spPr>
          <a:xfrm>
            <a:off x="398463" y="2130425"/>
            <a:ext cx="8383587" cy="4111625"/>
          </a:xfrm>
          <a:noFill/>
          <a:ln/>
        </p:spPr>
        <p:txBody>
          <a:bodyPr/>
          <a:lstStyle/>
          <a:p>
            <a:r>
              <a:rPr lang="fr-FR" sz="2800">
                <a:solidFill>
                  <a:srgbClr val="FAFD00"/>
                </a:solidFill>
              </a:rPr>
              <a:t>Une entreprise a des </a:t>
            </a:r>
            <a:r>
              <a:rPr lang="fr-FR" sz="2800">
                <a:solidFill>
                  <a:srgbClr val="00FF00"/>
                </a:solidFill>
              </a:rPr>
              <a:t>fournisseurs </a:t>
            </a:r>
            <a:r>
              <a:rPr lang="fr-FR" sz="2800" i="1">
                <a:solidFill>
                  <a:srgbClr val="00FF00"/>
                </a:solidFill>
              </a:rPr>
              <a:t>S</a:t>
            </a:r>
            <a:endParaRPr lang="fr-FR" sz="2800">
              <a:solidFill>
                <a:srgbClr val="00FF00"/>
              </a:solidFill>
            </a:endParaRPr>
          </a:p>
          <a:p>
            <a:r>
              <a:rPr lang="fr-FR" sz="2800">
                <a:solidFill>
                  <a:srgbClr val="FAFD00"/>
                </a:solidFill>
              </a:rPr>
              <a:t>Un fournisseur </a:t>
            </a:r>
            <a:r>
              <a:rPr lang="fr-FR" sz="2800" i="1">
                <a:solidFill>
                  <a:srgbClr val="00FF00"/>
                </a:solidFill>
              </a:rPr>
              <a:t>f </a:t>
            </a:r>
            <a:r>
              <a:rPr lang="fr-FR" sz="2800">
                <a:solidFill>
                  <a:srgbClr val="FAFD00"/>
                </a:solidFill>
              </a:rPr>
              <a:t>a un ID, un nom, un statut, et est dans une ville</a:t>
            </a:r>
          </a:p>
          <a:p>
            <a:r>
              <a:rPr lang="fr-FR" sz="2800">
                <a:solidFill>
                  <a:srgbClr val="FAFD00"/>
                </a:solidFill>
              </a:rPr>
              <a:t>Un </a:t>
            </a:r>
            <a:r>
              <a:rPr lang="fr-FR" sz="2800" i="1">
                <a:solidFill>
                  <a:srgbClr val="00FF00"/>
                </a:solidFill>
              </a:rPr>
              <a:t>f  </a:t>
            </a:r>
            <a:r>
              <a:rPr lang="fr-FR" sz="2800">
                <a:solidFill>
                  <a:srgbClr val="FAFD00"/>
                </a:solidFill>
              </a:rPr>
              <a:t>fournit des </a:t>
            </a:r>
            <a:r>
              <a:rPr lang="fr-FR" sz="2800">
                <a:solidFill>
                  <a:srgbClr val="00FF00"/>
                </a:solidFill>
              </a:rPr>
              <a:t>fournitures</a:t>
            </a:r>
            <a:r>
              <a:rPr lang="fr-FR" sz="2800">
                <a:solidFill>
                  <a:srgbClr val="FAFD00"/>
                </a:solidFill>
              </a:rPr>
              <a:t> </a:t>
            </a:r>
            <a:r>
              <a:rPr lang="fr-FR" sz="2800" i="1">
                <a:solidFill>
                  <a:srgbClr val="00FF00"/>
                </a:solidFill>
              </a:rPr>
              <a:t>SP </a:t>
            </a:r>
            <a:r>
              <a:rPr lang="fr-FR" sz="2800">
                <a:solidFill>
                  <a:srgbClr val="FAFD00"/>
                </a:solidFill>
              </a:rPr>
              <a:t>de </a:t>
            </a:r>
            <a:r>
              <a:rPr lang="fr-FR" sz="2800">
                <a:solidFill>
                  <a:srgbClr val="00FF00"/>
                </a:solidFill>
              </a:rPr>
              <a:t>pièces </a:t>
            </a:r>
            <a:r>
              <a:rPr lang="fr-FR" sz="2800" i="1">
                <a:solidFill>
                  <a:srgbClr val="00FF00"/>
                </a:solidFill>
              </a:rPr>
              <a:t>P</a:t>
            </a:r>
            <a:endParaRPr lang="fr-FR" sz="2800">
              <a:solidFill>
                <a:srgbClr val="FAFD00"/>
              </a:solidFill>
            </a:endParaRPr>
          </a:p>
          <a:p>
            <a:r>
              <a:rPr lang="fr-FR" sz="2800">
                <a:solidFill>
                  <a:srgbClr val="FAFD00"/>
                </a:solidFill>
              </a:rPr>
              <a:t>Chaque fourniture </a:t>
            </a:r>
            <a:r>
              <a:rPr lang="fr-FR" sz="2800" i="1">
                <a:solidFill>
                  <a:srgbClr val="00FF00"/>
                </a:solidFill>
              </a:rPr>
              <a:t>fp</a:t>
            </a:r>
            <a:r>
              <a:rPr lang="fr-FR" sz="2800">
                <a:solidFill>
                  <a:srgbClr val="FAFD00"/>
                </a:solidFill>
              </a:rPr>
              <a:t> comporte une certaine quantité d'</a:t>
            </a:r>
            <a:r>
              <a:rPr lang="fr-FR" sz="2800" u="sng">
                <a:solidFill>
                  <a:srgbClr val="FAFD00"/>
                </a:solidFill>
              </a:rPr>
              <a:t>une</a:t>
            </a:r>
            <a:r>
              <a:rPr lang="fr-FR" sz="2800">
                <a:solidFill>
                  <a:srgbClr val="FAFD00"/>
                </a:solidFill>
              </a:rPr>
              <a:t> pièce</a:t>
            </a:r>
            <a:r>
              <a:rPr lang="fr-FR" sz="2800">
                <a:solidFill>
                  <a:srgbClr val="00FF00"/>
                </a:solidFill>
              </a:rPr>
              <a:t> </a:t>
            </a:r>
            <a:r>
              <a:rPr lang="fr-FR" sz="2800">
                <a:solidFill>
                  <a:srgbClr val="FAFD00"/>
                </a:solidFill>
              </a:rPr>
              <a:t> </a:t>
            </a:r>
            <a:r>
              <a:rPr lang="fr-FR" sz="2800" i="1">
                <a:solidFill>
                  <a:srgbClr val="00FF00"/>
                </a:solidFill>
              </a:rPr>
              <a:t>p</a:t>
            </a:r>
            <a:endParaRPr lang="fr-FR" sz="2800">
              <a:solidFill>
                <a:srgbClr val="FAFD00"/>
              </a:solidFill>
            </a:endParaRPr>
          </a:p>
          <a:p>
            <a:r>
              <a:rPr lang="fr-FR" sz="2800">
                <a:solidFill>
                  <a:srgbClr val="FAFD00"/>
                </a:solidFill>
              </a:rPr>
              <a:t>Chaque</a:t>
            </a:r>
            <a:r>
              <a:rPr lang="fr-FR" sz="2800" i="1">
                <a:solidFill>
                  <a:srgbClr val="FAFD00"/>
                </a:solidFill>
              </a:rPr>
              <a:t> </a:t>
            </a:r>
            <a:r>
              <a:rPr lang="fr-FR" sz="2800" i="1">
                <a:solidFill>
                  <a:srgbClr val="00FF00"/>
                </a:solidFill>
              </a:rPr>
              <a:t>p</a:t>
            </a:r>
            <a:r>
              <a:rPr lang="fr-FR" sz="2800">
                <a:solidFill>
                  <a:srgbClr val="00FF00"/>
                </a:solidFill>
              </a:rPr>
              <a:t> </a:t>
            </a:r>
            <a:r>
              <a:rPr lang="fr-FR" sz="2800">
                <a:solidFill>
                  <a:srgbClr val="FAFD00"/>
                </a:solidFill>
              </a:rPr>
              <a:t>a un ID, un nom, un poids, une couleur</a:t>
            </a:r>
          </a:p>
          <a:p>
            <a:r>
              <a:rPr lang="fr-FR" sz="2800">
                <a:solidFill>
                  <a:srgbClr val="FAFD00"/>
                </a:solidFill>
              </a:rPr>
              <a:t>Une pièce </a:t>
            </a:r>
            <a:r>
              <a:rPr lang="fr-FR" sz="2800" i="1">
                <a:solidFill>
                  <a:srgbClr val="00FF00"/>
                </a:solidFill>
              </a:rPr>
              <a:t>p</a:t>
            </a:r>
            <a:r>
              <a:rPr lang="fr-FR" sz="2800">
                <a:solidFill>
                  <a:srgbClr val="FAFD00"/>
                </a:solidFill>
              </a:rPr>
              <a:t> peut être l'objet de plusieurs fournitures </a:t>
            </a:r>
            <a:r>
              <a:rPr lang="fr-FR" sz="2800" i="1">
                <a:solidFill>
                  <a:srgbClr val="00FF00"/>
                </a:solidFill>
              </a:rPr>
              <a:t>fp</a:t>
            </a:r>
            <a:r>
              <a:rPr lang="fr-FR" sz="2800">
                <a:solidFill>
                  <a:srgbClr val="FAFD00"/>
                </a:solidFill>
              </a:rPr>
              <a:t> </a:t>
            </a:r>
          </a:p>
        </p:txBody>
      </p:sp>
      <p:sp>
        <p:nvSpPr>
          <p:cNvPr id="58372" name="Rectangle 4"/>
          <p:cNvSpPr>
            <a:spLocks noChangeArrowheads="1"/>
          </p:cNvSpPr>
          <p:nvPr/>
        </p:nvSpPr>
        <p:spPr bwMode="auto">
          <a:xfrm>
            <a:off x="4876800" y="228600"/>
            <a:ext cx="4038600"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Exemple canon</a:t>
            </a:r>
          </a:p>
        </p:txBody>
      </p:sp>
    </p:spTree>
  </p:cSld>
  <p:clrMapOvr>
    <a:masterClrMapping/>
  </p:clrMapOvr>
  <p:transition spd="slow">
    <p:fade thruBlk="1"/>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531813" y="227013"/>
            <a:ext cx="5775682"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dirty="0" smtClean="0">
                <a:solidFill>
                  <a:schemeClr val="accent1"/>
                </a:solidFill>
              </a:rPr>
              <a:t>Schéma Conceptuel</a:t>
            </a:r>
            <a:endParaRPr lang="fr-FR" sz="4400" dirty="0">
              <a:solidFill>
                <a:schemeClr val="accent1"/>
              </a:solidFill>
            </a:endParaRPr>
          </a:p>
        </p:txBody>
      </p:sp>
      <p:sp>
        <p:nvSpPr>
          <p:cNvPr id="252931" name="Rectangle 3"/>
          <p:cNvSpPr>
            <a:spLocks noChangeArrowheads="1"/>
          </p:cNvSpPr>
          <p:nvPr/>
        </p:nvSpPr>
        <p:spPr bwMode="auto">
          <a:xfrm>
            <a:off x="1751013" y="3414713"/>
            <a:ext cx="1095375" cy="1625600"/>
          </a:xfrm>
          <a:prstGeom prst="rect">
            <a:avLst/>
          </a:prstGeom>
          <a:solidFill>
            <a:srgbClr val="7FFF00"/>
          </a:solidFill>
          <a:ln w="57150">
            <a:solidFill>
              <a:srgbClr val="0066FF"/>
            </a:solidFill>
            <a:miter lim="800000"/>
            <a:headEnd/>
            <a:tailEnd/>
          </a:ln>
          <a:effectLst/>
        </p:spPr>
        <p:txBody>
          <a:bodyPr wrap="none"/>
          <a:lstStyle/>
          <a:p>
            <a:r>
              <a:rPr lang="fr-FR" dirty="0">
                <a:solidFill>
                  <a:schemeClr val="bg2"/>
                </a:solidFill>
              </a:rPr>
              <a:t>S</a:t>
            </a:r>
          </a:p>
          <a:p>
            <a:r>
              <a:rPr lang="fr-FR" sz="1800" u="sng" dirty="0">
                <a:solidFill>
                  <a:schemeClr val="bg2"/>
                </a:solidFill>
              </a:rPr>
              <a:t>S#</a:t>
            </a:r>
          </a:p>
          <a:p>
            <a:r>
              <a:rPr lang="fr-FR" sz="1800" dirty="0" err="1">
                <a:solidFill>
                  <a:schemeClr val="bg2"/>
                </a:solidFill>
              </a:rPr>
              <a:t>Sname</a:t>
            </a:r>
            <a:endParaRPr lang="fr-FR" sz="1800" dirty="0">
              <a:solidFill>
                <a:schemeClr val="bg2"/>
              </a:solidFill>
            </a:endParaRPr>
          </a:p>
          <a:p>
            <a:r>
              <a:rPr lang="fr-FR" sz="1800" dirty="0" err="1">
                <a:solidFill>
                  <a:schemeClr val="bg2"/>
                </a:solidFill>
              </a:rPr>
              <a:t>Status</a:t>
            </a:r>
            <a:endParaRPr lang="fr-FR" sz="1800" dirty="0">
              <a:solidFill>
                <a:schemeClr val="bg2"/>
              </a:solidFill>
            </a:endParaRPr>
          </a:p>
          <a:p>
            <a:r>
              <a:rPr lang="fr-FR" sz="1800" dirty="0">
                <a:solidFill>
                  <a:schemeClr val="bg2"/>
                </a:solidFill>
              </a:rPr>
              <a:t>City</a:t>
            </a:r>
          </a:p>
        </p:txBody>
      </p:sp>
      <p:sp>
        <p:nvSpPr>
          <p:cNvPr id="252932" name="Rectangle 4"/>
          <p:cNvSpPr>
            <a:spLocks noChangeArrowheads="1"/>
          </p:cNvSpPr>
          <p:nvPr/>
        </p:nvSpPr>
        <p:spPr bwMode="auto">
          <a:xfrm>
            <a:off x="7172325" y="3349625"/>
            <a:ext cx="955675" cy="1639888"/>
          </a:xfrm>
          <a:prstGeom prst="rect">
            <a:avLst/>
          </a:prstGeom>
          <a:solidFill>
            <a:srgbClr val="7FFF00"/>
          </a:solidFill>
          <a:ln w="57150">
            <a:solidFill>
              <a:srgbClr val="0066FF"/>
            </a:solidFill>
            <a:miter lim="800000"/>
            <a:headEnd/>
            <a:tailEnd/>
          </a:ln>
          <a:effectLst/>
        </p:spPr>
        <p:txBody>
          <a:bodyPr wrap="none"/>
          <a:lstStyle/>
          <a:p>
            <a:r>
              <a:rPr lang="fr-FR">
                <a:solidFill>
                  <a:schemeClr val="bg2"/>
                </a:solidFill>
              </a:rPr>
              <a:t>P</a:t>
            </a:r>
          </a:p>
          <a:p>
            <a:r>
              <a:rPr lang="fr-FR" sz="1600" u="sng">
                <a:solidFill>
                  <a:schemeClr val="bg2"/>
                </a:solidFill>
              </a:rPr>
              <a:t>P#</a:t>
            </a:r>
          </a:p>
          <a:p>
            <a:r>
              <a:rPr lang="fr-FR" sz="1600">
                <a:solidFill>
                  <a:schemeClr val="bg2"/>
                </a:solidFill>
              </a:rPr>
              <a:t>Pname</a:t>
            </a:r>
          </a:p>
          <a:p>
            <a:r>
              <a:rPr lang="fr-FR" sz="1600">
                <a:solidFill>
                  <a:schemeClr val="bg2"/>
                </a:solidFill>
              </a:rPr>
              <a:t>Color</a:t>
            </a:r>
          </a:p>
          <a:p>
            <a:r>
              <a:rPr lang="fr-FR" sz="1600">
                <a:solidFill>
                  <a:schemeClr val="bg2"/>
                </a:solidFill>
              </a:rPr>
              <a:t>Weight</a:t>
            </a:r>
          </a:p>
          <a:p>
            <a:r>
              <a:rPr lang="fr-FR" sz="1600">
                <a:solidFill>
                  <a:schemeClr val="bg2"/>
                </a:solidFill>
              </a:rPr>
              <a:t>City</a:t>
            </a:r>
          </a:p>
        </p:txBody>
      </p:sp>
      <p:sp>
        <p:nvSpPr>
          <p:cNvPr id="252933" name="Rectangle 5"/>
          <p:cNvSpPr>
            <a:spLocks noChangeArrowheads="1"/>
          </p:cNvSpPr>
          <p:nvPr/>
        </p:nvSpPr>
        <p:spPr bwMode="auto">
          <a:xfrm>
            <a:off x="4605338" y="1985963"/>
            <a:ext cx="752475" cy="1249362"/>
          </a:xfrm>
          <a:prstGeom prst="rect">
            <a:avLst/>
          </a:prstGeom>
          <a:solidFill>
            <a:srgbClr val="7FFF00"/>
          </a:solidFill>
          <a:ln w="57150">
            <a:solidFill>
              <a:srgbClr val="0066FF"/>
            </a:solidFill>
            <a:miter lim="800000"/>
            <a:headEnd/>
            <a:tailEnd/>
          </a:ln>
          <a:effectLst/>
        </p:spPr>
        <p:txBody>
          <a:bodyPr wrap="none"/>
          <a:lstStyle/>
          <a:p>
            <a:r>
              <a:rPr lang="fr-FR">
                <a:solidFill>
                  <a:schemeClr val="bg2"/>
                </a:solidFill>
              </a:rPr>
              <a:t>SP</a:t>
            </a:r>
          </a:p>
          <a:p>
            <a:r>
              <a:rPr lang="fr-FR" sz="1600" u="sng">
                <a:solidFill>
                  <a:schemeClr val="bg2"/>
                </a:solidFill>
              </a:rPr>
              <a:t>P#</a:t>
            </a:r>
          </a:p>
          <a:p>
            <a:r>
              <a:rPr lang="fr-FR" sz="1600" u="sng">
                <a:solidFill>
                  <a:schemeClr val="bg2"/>
                </a:solidFill>
              </a:rPr>
              <a:t>S#</a:t>
            </a:r>
          </a:p>
          <a:p>
            <a:r>
              <a:rPr lang="fr-FR" sz="1600">
                <a:solidFill>
                  <a:schemeClr val="bg2"/>
                </a:solidFill>
              </a:rPr>
              <a:t>Qty</a:t>
            </a:r>
          </a:p>
        </p:txBody>
      </p:sp>
      <p:sp>
        <p:nvSpPr>
          <p:cNvPr id="252934" name="Line 6"/>
          <p:cNvSpPr>
            <a:spLocks noChangeShapeType="1"/>
          </p:cNvSpPr>
          <p:nvPr/>
        </p:nvSpPr>
        <p:spPr bwMode="auto">
          <a:xfrm flipH="1" flipV="1">
            <a:off x="5330825" y="2508250"/>
            <a:ext cx="1874838" cy="1328738"/>
          </a:xfrm>
          <a:prstGeom prst="line">
            <a:avLst/>
          </a:prstGeom>
          <a:noFill/>
          <a:ln w="12700">
            <a:solidFill>
              <a:schemeClr val="tx1"/>
            </a:solidFill>
            <a:round/>
            <a:headEnd/>
            <a:tailEnd type="triangle" w="med" len="med"/>
          </a:ln>
          <a:effectLst/>
        </p:spPr>
        <p:txBody>
          <a:bodyPr/>
          <a:lstStyle/>
          <a:p>
            <a:endParaRPr lang="fr-FR"/>
          </a:p>
        </p:txBody>
      </p:sp>
      <p:sp>
        <p:nvSpPr>
          <p:cNvPr id="252935" name="Line 7"/>
          <p:cNvSpPr>
            <a:spLocks noChangeShapeType="1"/>
          </p:cNvSpPr>
          <p:nvPr/>
        </p:nvSpPr>
        <p:spPr bwMode="auto">
          <a:xfrm flipV="1">
            <a:off x="2844800" y="2743200"/>
            <a:ext cx="1766888" cy="1187450"/>
          </a:xfrm>
          <a:prstGeom prst="line">
            <a:avLst/>
          </a:prstGeom>
          <a:noFill/>
          <a:ln w="12700">
            <a:solidFill>
              <a:schemeClr val="tx1"/>
            </a:solidFill>
            <a:round/>
            <a:headEnd/>
            <a:tailEnd type="triangle" w="med" len="med"/>
          </a:ln>
          <a:effectLst/>
        </p:spPr>
        <p:txBody>
          <a:bodyPr/>
          <a:lstStyle/>
          <a:p>
            <a:endParaRPr lang="fr-FR"/>
          </a:p>
        </p:txBody>
      </p:sp>
      <p:sp>
        <p:nvSpPr>
          <p:cNvPr id="252936" name="Text Box 8"/>
          <p:cNvSpPr txBox="1">
            <a:spLocks noChangeArrowheads="1"/>
          </p:cNvSpPr>
          <p:nvPr/>
        </p:nvSpPr>
        <p:spPr bwMode="auto">
          <a:xfrm>
            <a:off x="6643688" y="3571875"/>
            <a:ext cx="404812" cy="396875"/>
          </a:xfrm>
          <a:prstGeom prst="rect">
            <a:avLst/>
          </a:prstGeom>
          <a:noFill/>
          <a:ln w="12700">
            <a:noFill/>
            <a:miter lim="800000"/>
            <a:headEnd/>
            <a:tailEnd/>
          </a:ln>
          <a:effectLst/>
        </p:spPr>
        <p:txBody>
          <a:bodyPr>
            <a:spAutoFit/>
          </a:bodyPr>
          <a:lstStyle/>
          <a:p>
            <a:pPr>
              <a:spcBef>
                <a:spcPct val="50000"/>
              </a:spcBef>
            </a:pPr>
            <a:r>
              <a:rPr lang="fr-FR" dirty="0"/>
              <a:t>1</a:t>
            </a:r>
          </a:p>
        </p:txBody>
      </p:sp>
      <p:sp>
        <p:nvSpPr>
          <p:cNvPr id="252937" name="Text Box 9"/>
          <p:cNvSpPr txBox="1">
            <a:spLocks noChangeArrowheads="1"/>
          </p:cNvSpPr>
          <p:nvPr/>
        </p:nvSpPr>
        <p:spPr bwMode="auto">
          <a:xfrm>
            <a:off x="5627688" y="2384425"/>
            <a:ext cx="404812" cy="396875"/>
          </a:xfrm>
          <a:prstGeom prst="rect">
            <a:avLst/>
          </a:prstGeom>
          <a:noFill/>
          <a:ln w="12700">
            <a:noFill/>
            <a:miter lim="800000"/>
            <a:headEnd/>
            <a:tailEnd/>
          </a:ln>
          <a:effectLst/>
        </p:spPr>
        <p:txBody>
          <a:bodyPr>
            <a:spAutoFit/>
          </a:bodyPr>
          <a:lstStyle/>
          <a:p>
            <a:pPr>
              <a:spcBef>
                <a:spcPct val="50000"/>
              </a:spcBef>
            </a:pPr>
            <a:r>
              <a:rPr lang="fr-FR" dirty="0"/>
              <a:t>*</a:t>
            </a:r>
          </a:p>
        </p:txBody>
      </p:sp>
      <p:sp>
        <p:nvSpPr>
          <p:cNvPr id="252938" name="Text Box 10"/>
          <p:cNvSpPr txBox="1">
            <a:spLocks noChangeArrowheads="1"/>
          </p:cNvSpPr>
          <p:nvPr/>
        </p:nvSpPr>
        <p:spPr bwMode="auto">
          <a:xfrm>
            <a:off x="4095750" y="2587625"/>
            <a:ext cx="404813" cy="396875"/>
          </a:xfrm>
          <a:prstGeom prst="rect">
            <a:avLst/>
          </a:prstGeom>
          <a:noFill/>
          <a:ln w="12700">
            <a:noFill/>
            <a:miter lim="800000"/>
            <a:headEnd/>
            <a:tailEnd/>
          </a:ln>
          <a:effectLst/>
        </p:spPr>
        <p:txBody>
          <a:bodyPr>
            <a:spAutoFit/>
          </a:bodyPr>
          <a:lstStyle/>
          <a:p>
            <a:pPr>
              <a:spcBef>
                <a:spcPct val="50000"/>
              </a:spcBef>
            </a:pPr>
            <a:r>
              <a:rPr lang="fr-FR" dirty="0"/>
              <a:t>*</a:t>
            </a:r>
          </a:p>
        </p:txBody>
      </p:sp>
      <p:sp>
        <p:nvSpPr>
          <p:cNvPr id="252939" name="Text Box 11"/>
          <p:cNvSpPr txBox="1">
            <a:spLocks noChangeArrowheads="1"/>
          </p:cNvSpPr>
          <p:nvPr/>
        </p:nvSpPr>
        <p:spPr bwMode="auto">
          <a:xfrm>
            <a:off x="2938463" y="3883025"/>
            <a:ext cx="404812" cy="396875"/>
          </a:xfrm>
          <a:prstGeom prst="rect">
            <a:avLst/>
          </a:prstGeom>
          <a:noFill/>
          <a:ln w="12700">
            <a:noFill/>
            <a:miter lim="800000"/>
            <a:headEnd/>
            <a:tailEnd/>
          </a:ln>
          <a:effectLst/>
        </p:spPr>
        <p:txBody>
          <a:bodyPr>
            <a:spAutoFit/>
          </a:bodyPr>
          <a:lstStyle/>
          <a:p>
            <a:pPr>
              <a:spcBef>
                <a:spcPct val="50000"/>
              </a:spcBef>
            </a:pPr>
            <a:r>
              <a:rPr lang="fr-FR" dirty="0"/>
              <a:t>1</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 calcmode="lin" valueType="num">
                                      <p:cBhvr additive="base">
                                        <p:cTn id="7" dur="500" fill="hold"/>
                                        <p:tgtEl>
                                          <p:spTgt spid="252931"/>
                                        </p:tgtEl>
                                        <p:attrNameLst>
                                          <p:attrName>ppt_x</p:attrName>
                                        </p:attrNameLst>
                                      </p:cBhvr>
                                      <p:tavLst>
                                        <p:tav tm="0">
                                          <p:val>
                                            <p:strVal val="#ppt_x"/>
                                          </p:val>
                                        </p:tav>
                                        <p:tav tm="100000">
                                          <p:val>
                                            <p:strVal val="#ppt_x"/>
                                          </p:val>
                                        </p:tav>
                                      </p:tavLst>
                                    </p:anim>
                                    <p:anim calcmode="lin" valueType="num">
                                      <p:cBhvr additive="base">
                                        <p:cTn id="8" dur="500" fill="hold"/>
                                        <p:tgtEl>
                                          <p:spTgt spid="2529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52933"/>
                                        </p:tgtEl>
                                        <p:attrNameLst>
                                          <p:attrName>style.visibility</p:attrName>
                                        </p:attrNameLst>
                                      </p:cBhvr>
                                      <p:to>
                                        <p:strVal val="visible"/>
                                      </p:to>
                                    </p:set>
                                    <p:animEffect transition="in" filter="box(in)">
                                      <p:cBhvr>
                                        <p:cTn id="13" dur="500"/>
                                        <p:tgtEl>
                                          <p:spTgt spid="25293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52932"/>
                                        </p:tgtEl>
                                        <p:attrNameLst>
                                          <p:attrName>style.visibility</p:attrName>
                                        </p:attrNameLst>
                                      </p:cBhvr>
                                      <p:to>
                                        <p:strVal val="visible"/>
                                      </p:to>
                                    </p:set>
                                    <p:animEffect transition="in" filter="box(in)">
                                      <p:cBhvr>
                                        <p:cTn id="18" dur="500"/>
                                        <p:tgtEl>
                                          <p:spTgt spid="25293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52935"/>
                                        </p:tgtEl>
                                        <p:attrNameLst>
                                          <p:attrName>style.visibility</p:attrName>
                                        </p:attrNameLst>
                                      </p:cBhvr>
                                      <p:to>
                                        <p:strVal val="visible"/>
                                      </p:to>
                                    </p:set>
                                    <p:animEffect transition="in" filter="checkerboard(across)">
                                      <p:cBhvr>
                                        <p:cTn id="23" dur="500"/>
                                        <p:tgtEl>
                                          <p:spTgt spid="25293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52939"/>
                                        </p:tgtEl>
                                        <p:attrNameLst>
                                          <p:attrName>style.visibility</p:attrName>
                                        </p:attrNameLst>
                                      </p:cBhvr>
                                      <p:to>
                                        <p:strVal val="visible"/>
                                      </p:to>
                                    </p:set>
                                    <p:animEffect transition="in" filter="box(in)">
                                      <p:cBhvr>
                                        <p:cTn id="26" dur="500"/>
                                        <p:tgtEl>
                                          <p:spTgt spid="25293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52938"/>
                                        </p:tgtEl>
                                        <p:attrNameLst>
                                          <p:attrName>style.visibility</p:attrName>
                                        </p:attrNameLst>
                                      </p:cBhvr>
                                      <p:to>
                                        <p:strVal val="visible"/>
                                      </p:to>
                                    </p:set>
                                    <p:animEffect transition="in" filter="box(in)">
                                      <p:cBhvr>
                                        <p:cTn id="29" dur="500"/>
                                        <p:tgtEl>
                                          <p:spTgt spid="252938"/>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52934"/>
                                        </p:tgtEl>
                                        <p:attrNameLst>
                                          <p:attrName>style.visibility</p:attrName>
                                        </p:attrNameLst>
                                      </p:cBhvr>
                                      <p:to>
                                        <p:strVal val="visible"/>
                                      </p:to>
                                    </p:set>
                                    <p:animEffect transition="in" filter="box(in)">
                                      <p:cBhvr>
                                        <p:cTn id="32" dur="500"/>
                                        <p:tgtEl>
                                          <p:spTgt spid="252934"/>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52936"/>
                                        </p:tgtEl>
                                        <p:attrNameLst>
                                          <p:attrName>style.visibility</p:attrName>
                                        </p:attrNameLst>
                                      </p:cBhvr>
                                      <p:to>
                                        <p:strVal val="visible"/>
                                      </p:to>
                                    </p:set>
                                    <p:animEffect transition="in" filter="box(in)">
                                      <p:cBhvr>
                                        <p:cTn id="35" dur="500"/>
                                        <p:tgtEl>
                                          <p:spTgt spid="252936"/>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52937"/>
                                        </p:tgtEl>
                                        <p:attrNameLst>
                                          <p:attrName>style.visibility</p:attrName>
                                        </p:attrNameLst>
                                      </p:cBhvr>
                                      <p:to>
                                        <p:strVal val="visible"/>
                                      </p:to>
                                    </p:set>
                                    <p:animEffect transition="in" filter="box(in)">
                                      <p:cBhvr>
                                        <p:cTn id="38" dur="500"/>
                                        <p:tgtEl>
                                          <p:spTgt spid="25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animBg="1"/>
      <p:bldP spid="252932" grpId="0" animBg="1"/>
      <p:bldP spid="252933" grpId="0" animBg="1"/>
      <p:bldP spid="252934" grpId="0" animBg="1"/>
      <p:bldP spid="252935" grpId="0" animBg="1"/>
      <p:bldP spid="252936" grpId="0"/>
      <p:bldP spid="252937" grpId="0"/>
      <p:bldP spid="252938" grpId="0"/>
      <p:bldP spid="252939"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531812" y="227013"/>
            <a:ext cx="8108335"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dirty="0" smtClean="0">
                <a:solidFill>
                  <a:schemeClr val="accent1"/>
                </a:solidFill>
              </a:rPr>
              <a:t>Jointure Implicite (S – SP)</a:t>
            </a:r>
            <a:endParaRPr lang="fr-FR" sz="4400" dirty="0">
              <a:solidFill>
                <a:schemeClr val="accent1"/>
              </a:solidFill>
            </a:endParaRPr>
          </a:p>
        </p:txBody>
      </p:sp>
      <p:pic>
        <p:nvPicPr>
          <p:cNvPr id="12" name="Image 11" descr="integrité_type_joint_S.JPG"/>
          <p:cNvPicPr>
            <a:picLocks noChangeAspect="1"/>
          </p:cNvPicPr>
          <p:nvPr/>
        </p:nvPicPr>
        <p:blipFill>
          <a:blip r:embed="rId3" cstate="print"/>
          <a:stretch>
            <a:fillRect/>
          </a:stretch>
        </p:blipFill>
        <p:spPr>
          <a:xfrm>
            <a:off x="391886" y="2034074"/>
            <a:ext cx="8210939" cy="4310743"/>
          </a:xfrm>
          <a:prstGeom prst="rect">
            <a:avLst/>
          </a:prstGeom>
        </p:spPr>
      </p:pic>
      <p:sp>
        <p:nvSpPr>
          <p:cNvPr id="13" name="ZoneTexte 12"/>
          <p:cNvSpPr txBox="1"/>
          <p:nvPr/>
        </p:nvSpPr>
        <p:spPr>
          <a:xfrm>
            <a:off x="765110" y="1175658"/>
            <a:ext cx="7426390" cy="584775"/>
          </a:xfrm>
          <a:prstGeom prst="rect">
            <a:avLst/>
          </a:prstGeom>
          <a:noFill/>
        </p:spPr>
        <p:txBody>
          <a:bodyPr wrap="square" rtlCol="0">
            <a:spAutoFit/>
          </a:bodyPr>
          <a:lstStyle/>
          <a:p>
            <a:pPr>
              <a:buFont typeface="Arial" pitchFamily="34" charset="0"/>
              <a:buChar char="•"/>
            </a:pPr>
            <a:r>
              <a:rPr lang="fr-FR" sz="3200" dirty="0" smtClean="0"/>
              <a:t>  Choix de jointure  interne </a:t>
            </a:r>
            <a:r>
              <a:rPr lang="fr-FR" sz="3200" smtClean="0"/>
              <a:t>(défaut)</a:t>
            </a:r>
            <a:endParaRPr lang="fr-FR" dirty="0"/>
          </a:p>
        </p:txBody>
      </p:sp>
    </p:spTree>
  </p:cSld>
  <p:clrMapOvr>
    <a:masterClrMapping/>
  </p:clrMapOvr>
  <p:transition spd="slow">
    <p:zoom dir="in"/>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531812" y="227013"/>
            <a:ext cx="8108335" cy="685800"/>
          </a:xfrm>
          <a:prstGeom prst="rect">
            <a:avLst/>
          </a:prstGeom>
          <a:solidFill>
            <a:srgbClr val="FAFD00"/>
          </a:solidFill>
          <a:ln w="12700">
            <a:solidFill>
              <a:schemeClr val="accent1"/>
            </a:solidFill>
            <a:miter lim="800000"/>
            <a:headEnd/>
            <a:tailEnd/>
          </a:ln>
          <a:effectLst/>
        </p:spPr>
        <p:txBody>
          <a:bodyPr lIns="90488" tIns="44450" rIns="90488" bIns="44450" anchor="ctr"/>
          <a:lstStyle/>
          <a:p>
            <a:pPr algn="ctr"/>
            <a:r>
              <a:rPr lang="fr-FR" sz="4400" dirty="0" smtClean="0">
                <a:solidFill>
                  <a:srgbClr val="FF0000"/>
                </a:solidFill>
              </a:rPr>
              <a:t>Résultat pour une requête</a:t>
            </a:r>
            <a:endParaRPr lang="fr-FR" sz="4400" dirty="0">
              <a:solidFill>
                <a:srgbClr val="FF0000"/>
              </a:solidFill>
            </a:endParaRPr>
          </a:p>
        </p:txBody>
      </p:sp>
      <p:sp>
        <p:nvSpPr>
          <p:cNvPr id="13" name="ZoneTexte 12"/>
          <p:cNvSpPr txBox="1"/>
          <p:nvPr/>
        </p:nvSpPr>
        <p:spPr>
          <a:xfrm>
            <a:off x="7427167" y="1194319"/>
            <a:ext cx="1436914" cy="584775"/>
          </a:xfrm>
          <a:prstGeom prst="rect">
            <a:avLst/>
          </a:prstGeom>
          <a:noFill/>
        </p:spPr>
        <p:txBody>
          <a:bodyPr wrap="square" rtlCol="0">
            <a:spAutoFit/>
          </a:bodyPr>
          <a:lstStyle/>
          <a:p>
            <a:r>
              <a:rPr lang="fr-FR" sz="3200" dirty="0" smtClean="0"/>
              <a:t>  QBE</a:t>
            </a:r>
            <a:endParaRPr lang="fr-FR" dirty="0"/>
          </a:p>
        </p:txBody>
      </p:sp>
      <p:pic>
        <p:nvPicPr>
          <p:cNvPr id="5" name="Image 4" descr="req-impl_QBE.JPG"/>
          <p:cNvPicPr>
            <a:picLocks noChangeAspect="1"/>
          </p:cNvPicPr>
          <p:nvPr/>
        </p:nvPicPr>
        <p:blipFill>
          <a:blip r:embed="rId3" cstate="print"/>
          <a:stretch>
            <a:fillRect/>
          </a:stretch>
        </p:blipFill>
        <p:spPr>
          <a:xfrm>
            <a:off x="339109" y="1279461"/>
            <a:ext cx="6976091" cy="3741965"/>
          </a:xfrm>
          <a:prstGeom prst="rect">
            <a:avLst/>
          </a:prstGeom>
        </p:spPr>
      </p:pic>
      <p:pic>
        <p:nvPicPr>
          <p:cNvPr id="6" name="Image 5" descr="req-impl_SQL.JPG"/>
          <p:cNvPicPr>
            <a:picLocks noChangeAspect="1"/>
          </p:cNvPicPr>
          <p:nvPr/>
        </p:nvPicPr>
        <p:blipFill>
          <a:blip r:embed="rId4" cstate="print"/>
          <a:stretch>
            <a:fillRect/>
          </a:stretch>
        </p:blipFill>
        <p:spPr>
          <a:xfrm>
            <a:off x="1609723" y="5304064"/>
            <a:ext cx="5077057" cy="1180711"/>
          </a:xfrm>
          <a:prstGeom prst="rect">
            <a:avLst/>
          </a:prstGeom>
        </p:spPr>
      </p:pic>
      <p:sp>
        <p:nvSpPr>
          <p:cNvPr id="7" name="ZoneTexte 6"/>
          <p:cNvSpPr txBox="1"/>
          <p:nvPr/>
        </p:nvSpPr>
        <p:spPr>
          <a:xfrm>
            <a:off x="6817567" y="5556769"/>
            <a:ext cx="1436914" cy="584775"/>
          </a:xfrm>
          <a:prstGeom prst="rect">
            <a:avLst/>
          </a:prstGeom>
          <a:noFill/>
        </p:spPr>
        <p:txBody>
          <a:bodyPr wrap="square" rtlCol="0">
            <a:spAutoFit/>
          </a:bodyPr>
          <a:lstStyle/>
          <a:p>
            <a:r>
              <a:rPr lang="fr-FR" sz="3200" dirty="0" smtClean="0"/>
              <a:t>  SQL</a:t>
            </a:r>
            <a:endParaRPr lang="fr-FR" dirty="0"/>
          </a:p>
        </p:txBody>
      </p:sp>
      <p:sp>
        <p:nvSpPr>
          <p:cNvPr id="8" name="Ellipse 7"/>
          <p:cNvSpPr/>
          <p:nvPr/>
        </p:nvSpPr>
        <p:spPr bwMode="auto">
          <a:xfrm>
            <a:off x="1962150" y="1657350"/>
            <a:ext cx="762000" cy="742950"/>
          </a:xfrm>
          <a:prstGeom prst="ellipse">
            <a:avLst/>
          </a:prstGeom>
          <a:noFill/>
          <a:ln w="12700" cap="flat" cmpd="sng" algn="ctr">
            <a:solidFill>
              <a:schemeClr val="accent1"/>
            </a:solidFill>
            <a:prstDash val="solid"/>
            <a:round/>
            <a:headEnd type="none" w="med" len="med"/>
            <a:tailEnd type="none" w="med" len="med"/>
          </a:ln>
          <a:effectLst>
            <a:innerShdw blurRad="63500" dist="508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smtClean="0">
              <a:ln>
                <a:noFill/>
              </a:ln>
              <a:solidFill>
                <a:srgbClr val="FAFD00"/>
              </a:solidFill>
              <a:effectLst/>
              <a:latin typeface="Times New Roman" pitchFamily="18" charset="0"/>
            </a:endParaRPr>
          </a:p>
        </p:txBody>
      </p:sp>
      <p:sp>
        <p:nvSpPr>
          <p:cNvPr id="9" name="Ellipse 8"/>
          <p:cNvSpPr/>
          <p:nvPr/>
        </p:nvSpPr>
        <p:spPr bwMode="auto">
          <a:xfrm>
            <a:off x="3657600" y="1657350"/>
            <a:ext cx="762000" cy="742950"/>
          </a:xfrm>
          <a:prstGeom prst="ellipse">
            <a:avLst/>
          </a:prstGeom>
          <a:noFill/>
          <a:ln w="12700" cap="flat" cmpd="sng" algn="ctr">
            <a:solidFill>
              <a:schemeClr val="accent1"/>
            </a:solidFill>
            <a:prstDash val="solid"/>
            <a:round/>
            <a:headEnd type="none" w="med" len="med"/>
            <a:tailEnd type="none" w="med" len="med"/>
          </a:ln>
          <a:effectLst>
            <a:innerShdw blurRad="63500" dist="508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smtClean="0">
              <a:ln>
                <a:noFill/>
              </a:ln>
              <a:solidFill>
                <a:srgbClr val="FAFD00"/>
              </a:solidFill>
              <a:effectLst/>
              <a:latin typeface="Times New Roman" pitchFamily="18" charset="0"/>
            </a:endParaRPr>
          </a:p>
        </p:txBody>
      </p:sp>
    </p:spTree>
  </p:cSld>
  <p:clrMapOvr>
    <a:masterClrMapping/>
  </p:clrMapOvr>
  <p:transition spd="slow">
    <p:zoom dir="in"/>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5" name="Object 3">
            <a:hlinkClick r:id="" action="ppaction://ole?verb=0"/>
          </p:cNvPr>
          <p:cNvGraphicFramePr>
            <a:graphicFrameLocks noGrp="1"/>
          </p:cNvGraphicFramePr>
          <p:nvPr>
            <p:ph type="tbl" idx="1"/>
          </p:nvPr>
        </p:nvGraphicFramePr>
        <p:xfrm>
          <a:off x="381000" y="1628775"/>
          <a:ext cx="5257800" cy="2246313"/>
        </p:xfrm>
        <a:graphic>
          <a:graphicData uri="http://schemas.openxmlformats.org/presentationml/2006/ole">
            <mc:AlternateContent xmlns:mc="http://schemas.openxmlformats.org/markup-compatibility/2006">
              <mc:Choice xmlns:v="urn:schemas-microsoft-com:vml" Requires="v">
                <p:oleObj spid="_x0000_s1143038" name="Document" r:id="rId4" imgW="7373880" imgH="3154680" progId="Word.Document.8">
                  <p:embed/>
                </p:oleObj>
              </mc:Choice>
              <mc:Fallback>
                <p:oleObj name="Document" r:id="rId4" imgW="7373880" imgH="3154680" progId="Word.Document.8">
                  <p:embed/>
                  <p:pic>
                    <p:nvPicPr>
                      <p:cNvPr id="0" name="Picture 116"/>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28775"/>
                        <a:ext cx="5257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64516" name="Object 4">
            <a:hlinkClick r:id="" action="ppaction://ole?verb=0"/>
          </p:cNvPr>
          <p:cNvGraphicFramePr>
            <a:graphicFrameLocks/>
          </p:cNvGraphicFramePr>
          <p:nvPr/>
        </p:nvGraphicFramePr>
        <p:xfrm>
          <a:off x="457200" y="4043363"/>
          <a:ext cx="5746750" cy="2717800"/>
        </p:xfrm>
        <a:graphic>
          <a:graphicData uri="http://schemas.openxmlformats.org/presentationml/2006/ole">
            <mc:AlternateContent xmlns:mc="http://schemas.openxmlformats.org/markup-compatibility/2006">
              <mc:Choice xmlns:v="urn:schemas-microsoft-com:vml" Requires="v">
                <p:oleObj spid="_x0000_s1143039" name="Document" r:id="rId6" imgW="7894080" imgH="3625200" progId="Word.Document.8">
                  <p:embed/>
                </p:oleObj>
              </mc:Choice>
              <mc:Fallback>
                <p:oleObj name="Document" r:id="rId6" imgW="7894080" imgH="3625200" progId="Word.Document.8">
                  <p:embed/>
                  <p:pic>
                    <p:nvPicPr>
                      <p:cNvPr id="0" name="Picture 1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043363"/>
                        <a:ext cx="57467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7" name="Object 5">
            <a:hlinkClick r:id="" action="ppaction://ole?verb=0"/>
          </p:cNvPr>
          <p:cNvGraphicFramePr>
            <a:graphicFrameLocks/>
          </p:cNvGraphicFramePr>
          <p:nvPr/>
        </p:nvGraphicFramePr>
        <p:xfrm>
          <a:off x="6553200" y="1447800"/>
          <a:ext cx="2247900" cy="4857750"/>
        </p:xfrm>
        <a:graphic>
          <a:graphicData uri="http://schemas.openxmlformats.org/presentationml/2006/ole">
            <mc:AlternateContent xmlns:mc="http://schemas.openxmlformats.org/markup-compatibility/2006">
              <mc:Choice xmlns:v="urn:schemas-microsoft-com:vml" Requires="v">
                <p:oleObj spid="_x0000_s1143040" name="Document" r:id="rId8" imgW="3236400" imgH="6487200" progId="Word.Document.8">
                  <p:embed/>
                </p:oleObj>
              </mc:Choice>
              <mc:Fallback>
                <p:oleObj name="Document" r:id="rId8" imgW="3236400" imgH="6487200" progId="Word.Document.8">
                  <p:embed/>
                  <p:pic>
                    <p:nvPicPr>
                      <p:cNvPr id="0" name="Picture 1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1447800"/>
                        <a:ext cx="22479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Rectangle 6"/>
          <p:cNvSpPr>
            <a:spLocks noChangeArrowheads="1"/>
          </p:cNvSpPr>
          <p:nvPr/>
        </p:nvSpPr>
        <p:spPr bwMode="auto">
          <a:xfrm>
            <a:off x="4876800" y="228600"/>
            <a:ext cx="4038600"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Exemple canon</a:t>
            </a:r>
          </a:p>
        </p:txBody>
      </p:sp>
      <p:sp>
        <p:nvSpPr>
          <p:cNvPr id="64519" name="Rectangle 7"/>
          <p:cNvSpPr>
            <a:spLocks noChangeArrowheads="1"/>
          </p:cNvSpPr>
          <p:nvPr/>
        </p:nvSpPr>
        <p:spPr bwMode="auto">
          <a:xfrm>
            <a:off x="1588" y="14493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a:t>
            </a:r>
          </a:p>
        </p:txBody>
      </p:sp>
      <p:sp>
        <p:nvSpPr>
          <p:cNvPr id="64520" name="Rectangle 8"/>
          <p:cNvSpPr>
            <a:spLocks noChangeArrowheads="1"/>
          </p:cNvSpPr>
          <p:nvPr/>
        </p:nvSpPr>
        <p:spPr bwMode="auto">
          <a:xfrm>
            <a:off x="1588" y="40401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sp>
        <p:nvSpPr>
          <p:cNvPr id="64521" name="Rectangle 9"/>
          <p:cNvSpPr>
            <a:spLocks noChangeArrowheads="1"/>
          </p:cNvSpPr>
          <p:nvPr/>
        </p:nvSpPr>
        <p:spPr bwMode="auto">
          <a:xfrm>
            <a:off x="5868988" y="13731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SP</a:t>
            </a:r>
          </a:p>
        </p:txBody>
      </p:sp>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2">
            <a:hlinkClick r:id="" action="ppaction://ole?verb=0"/>
          </p:cNvPr>
          <p:cNvGraphicFramePr>
            <a:graphicFrameLocks/>
          </p:cNvGraphicFramePr>
          <p:nvPr>
            <p:extLst>
              <p:ext uri="{D42A27DB-BD31-4B8C-83A1-F6EECF244321}">
                <p14:modId xmlns:p14="http://schemas.microsoft.com/office/powerpoint/2010/main" val="3884333283"/>
              </p:ext>
            </p:extLst>
          </p:nvPr>
        </p:nvGraphicFramePr>
        <p:xfrm>
          <a:off x="533400" y="538163"/>
          <a:ext cx="4876800" cy="2701925"/>
        </p:xfrm>
        <a:graphic>
          <a:graphicData uri="http://schemas.openxmlformats.org/presentationml/2006/ole">
            <mc:AlternateContent xmlns:mc="http://schemas.openxmlformats.org/markup-compatibility/2006">
              <mc:Choice xmlns:v="urn:schemas-microsoft-com:vml" Requires="v">
                <p:oleObj spid="_x0000_s12374" name="Document" r:id="rId5" imgW="5754232" imgH="2706679" progId="Word.Document.8">
                  <p:embed/>
                </p:oleObj>
              </mc:Choice>
              <mc:Fallback>
                <p:oleObj name="Document" r:id="rId5" imgW="5754232" imgH="2706679" progId="Word.Document.8">
                  <p:embed/>
                  <p:pic>
                    <p:nvPicPr>
                      <p:cNvPr id="0" name="Picture 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8163"/>
                        <a:ext cx="48768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3"/>
          <p:cNvSpPr>
            <a:spLocks noChangeArrowheads="1"/>
          </p:cNvSpPr>
          <p:nvPr/>
        </p:nvSpPr>
        <p:spPr bwMode="auto">
          <a:xfrm>
            <a:off x="153988" y="5349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sp>
        <p:nvSpPr>
          <p:cNvPr id="12292" name="Rectangle 4"/>
          <p:cNvSpPr>
            <a:spLocks noChangeArrowheads="1"/>
          </p:cNvSpPr>
          <p:nvPr/>
        </p:nvSpPr>
        <p:spPr bwMode="auto">
          <a:xfrm>
            <a:off x="2082800" y="939800"/>
            <a:ext cx="711200" cy="330200"/>
          </a:xfrm>
          <a:prstGeom prst="rect">
            <a:avLst/>
          </a:prstGeom>
          <a:noFill/>
          <a:ln w="50800">
            <a:solidFill>
              <a:schemeClr val="accent1"/>
            </a:solidFill>
            <a:miter lim="800000"/>
            <a:headEnd/>
            <a:tailEnd/>
          </a:ln>
          <a:effectLst/>
        </p:spPr>
        <p:txBody>
          <a:bodyPr wrap="none" anchor="ctr"/>
          <a:lstStyle/>
          <a:p>
            <a:endParaRPr lang="fr-FR"/>
          </a:p>
        </p:txBody>
      </p:sp>
    </p:spTree>
  </p:cSld>
  <p:clrMapOvr>
    <a:overrideClrMapping bg1="lt1" tx1="dk1" bg2="lt2" tx2="dk2" accent1="accent1" accent2="accent2" accent3="accent3" accent4="accent4" accent5="accent5" accent6="accent6" hlink="hlink" folHlink="folHlink"/>
  </p:clrMapOvr>
  <p:transition spd="slow">
    <p:zoom dir="in"/>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792936"/>
            <a:ext cx="8329073" cy="3636314"/>
          </a:xfrm>
          <a:noFill/>
          <a:ln>
            <a:solidFill>
              <a:schemeClr val="accent1"/>
            </a:solidFill>
          </a:ln>
        </p:spPr>
        <p:txBody>
          <a:bodyPr/>
          <a:lstStyle/>
          <a:p>
            <a:pPr>
              <a:spcBef>
                <a:spcPts val="300"/>
              </a:spcBef>
            </a:pPr>
            <a:r>
              <a:rPr lang="fr-FR" sz="3600" dirty="0" smtClean="0">
                <a:solidFill>
                  <a:srgbClr val="FAFD00"/>
                </a:solidFill>
              </a:rPr>
              <a:t>Cas  particulier</a:t>
            </a:r>
          </a:p>
          <a:p>
            <a:pPr lvl="1">
              <a:spcBef>
                <a:spcPts val="300"/>
              </a:spcBef>
            </a:pPr>
            <a:r>
              <a:rPr lang="fr-FR" dirty="0" smtClean="0">
                <a:solidFill>
                  <a:srgbClr val="FAFD00"/>
                </a:solidFill>
              </a:rPr>
              <a:t> </a:t>
            </a:r>
            <a:r>
              <a:rPr lang="fr-FR" sz="3200" dirty="0" smtClean="0">
                <a:solidFill>
                  <a:srgbClr val="FAFD00"/>
                </a:solidFill>
              </a:rPr>
              <a:t>Tout employé E# a un et un seul poste tél et nom </a:t>
            </a:r>
          </a:p>
          <a:p>
            <a:pPr lvl="1">
              <a:spcBef>
                <a:spcPts val="300"/>
              </a:spcBef>
            </a:pPr>
            <a:r>
              <a:rPr lang="fr-FR" sz="3200" dirty="0">
                <a:solidFill>
                  <a:srgbClr val="FAFD00"/>
                </a:solidFill>
              </a:rPr>
              <a:t> L</a:t>
            </a:r>
            <a:r>
              <a:rPr lang="fr-FR" sz="3200" dirty="0" smtClean="0">
                <a:solidFill>
                  <a:srgbClr val="FAFD00"/>
                </a:solidFill>
              </a:rPr>
              <a:t>es postes (et les noms bien sûr) peuvent être partagés</a:t>
            </a:r>
          </a:p>
          <a:p>
            <a:pPr lvl="1">
              <a:spcBef>
                <a:spcPts val="300"/>
              </a:spcBef>
            </a:pPr>
            <a:r>
              <a:rPr lang="fr-FR" sz="3200" dirty="0" smtClean="0">
                <a:solidFill>
                  <a:srgbClr val="FAFD00"/>
                </a:solidFill>
              </a:rPr>
              <a:t> Mais, il y a aussi des postes non-assignés </a:t>
            </a:r>
          </a:p>
          <a:p>
            <a:pPr>
              <a:spcBef>
                <a:spcPts val="300"/>
              </a:spcBef>
            </a:pPr>
            <a:r>
              <a:rPr lang="fr-FR" dirty="0" smtClean="0">
                <a:solidFill>
                  <a:srgbClr val="FAFD00"/>
                </a:solidFill>
              </a:rPr>
              <a:t> Dans la base créée par la démarche générale  on aurait que la table : </a:t>
            </a:r>
          </a:p>
          <a:p>
            <a:pPr lvl="1">
              <a:spcBef>
                <a:spcPts val="300"/>
              </a:spcBef>
              <a:buNone/>
            </a:pPr>
            <a:r>
              <a:rPr lang="fr-FR" sz="3200" dirty="0" err="1" smtClean="0">
                <a:solidFill>
                  <a:srgbClr val="FAFD00"/>
                </a:solidFill>
              </a:rPr>
              <a:t>Empl</a:t>
            </a:r>
            <a:r>
              <a:rPr lang="fr-FR" sz="3200" dirty="0" smtClean="0">
                <a:solidFill>
                  <a:srgbClr val="FAFD00"/>
                </a:solidFill>
              </a:rPr>
              <a:t> (</a:t>
            </a:r>
            <a:r>
              <a:rPr lang="fr-FR" sz="3200" u="sng" dirty="0" smtClean="0">
                <a:solidFill>
                  <a:srgbClr val="FAFD00"/>
                </a:solidFill>
              </a:rPr>
              <a:t>E#</a:t>
            </a:r>
            <a:r>
              <a:rPr lang="fr-FR" sz="3200" dirty="0" smtClean="0">
                <a:solidFill>
                  <a:srgbClr val="FAFD00"/>
                </a:solidFill>
              </a:rPr>
              <a:t>, </a:t>
            </a:r>
            <a:r>
              <a:rPr lang="fr-FR" sz="3200" dirty="0" err="1" smtClean="0">
                <a:solidFill>
                  <a:srgbClr val="FAFD00"/>
                </a:solidFill>
              </a:rPr>
              <a:t>PosteTel</a:t>
            </a:r>
            <a:r>
              <a:rPr lang="fr-FR" sz="3200" dirty="0">
                <a:solidFill>
                  <a:srgbClr val="FAFD00"/>
                </a:solidFill>
              </a:rPr>
              <a:t>, </a:t>
            </a:r>
            <a:r>
              <a:rPr lang="fr-FR" sz="3200" dirty="0" smtClean="0">
                <a:solidFill>
                  <a:srgbClr val="FAFD00"/>
                </a:solidFill>
              </a:rPr>
              <a:t>Nom)</a:t>
            </a:r>
          </a:p>
          <a:p>
            <a:pPr>
              <a:buNone/>
            </a:pPr>
            <a:endParaRPr lang="fr-FR" sz="2800" b="1" i="1"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65893">
                                            <p:txEl>
                                              <p:pRg st="4" end="4"/>
                                            </p:txEl>
                                          </p:spTgt>
                                        </p:tgtEl>
                                        <p:attrNameLst>
                                          <p:attrName>style.visibility</p:attrName>
                                        </p:attrNameLst>
                                      </p:cBhvr>
                                      <p:to>
                                        <p:strVal val="visible"/>
                                      </p:to>
                                    </p:set>
                                    <p:anim to="" calcmode="lin" valueType="num">
                                      <p:cBhvr>
                                        <p:cTn id="21"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165893">
                                            <p:txEl>
                                              <p:pRg st="5" end="5"/>
                                            </p:txEl>
                                          </p:spTgt>
                                        </p:tgtEl>
                                        <p:attrNameLst>
                                          <p:attrName>style.visibility</p:attrName>
                                        </p:attrNameLst>
                                      </p:cBhvr>
                                      <p:to>
                                        <p:strVal val="visible"/>
                                      </p:to>
                                    </p:set>
                                    <p:anim to="" calcmode="lin" valueType="num">
                                      <p:cBhvr>
                                        <p:cTn id="24"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792936"/>
            <a:ext cx="8329073" cy="4322114"/>
          </a:xfrm>
          <a:noFill/>
          <a:ln>
            <a:solidFill>
              <a:schemeClr val="accent1"/>
            </a:solidFill>
          </a:ln>
        </p:spPr>
        <p:txBody>
          <a:bodyPr/>
          <a:lstStyle/>
          <a:p>
            <a:pPr>
              <a:spcBef>
                <a:spcPts val="300"/>
              </a:spcBef>
            </a:pPr>
            <a:r>
              <a:rPr lang="fr-FR" sz="4000" dirty="0" smtClean="0">
                <a:solidFill>
                  <a:srgbClr val="FAFD00"/>
                </a:solidFill>
              </a:rPr>
              <a:t>On a une anomalie d’insertion </a:t>
            </a:r>
          </a:p>
          <a:p>
            <a:pPr lvl="1">
              <a:spcBef>
                <a:spcPts val="300"/>
              </a:spcBef>
            </a:pPr>
            <a:r>
              <a:rPr lang="fr-FR" sz="3200" dirty="0" smtClean="0">
                <a:solidFill>
                  <a:srgbClr val="FAFD00"/>
                </a:solidFill>
              </a:rPr>
              <a:t> </a:t>
            </a:r>
            <a:r>
              <a:rPr lang="fr-FR" sz="3600" dirty="0" smtClean="0">
                <a:solidFill>
                  <a:srgbClr val="FAFD00"/>
                </a:solidFill>
              </a:rPr>
              <a:t>Laquelle ?</a:t>
            </a:r>
            <a:endParaRPr lang="fr-FR" sz="3200" dirty="0" smtClean="0">
              <a:solidFill>
                <a:srgbClr val="FAFD00"/>
              </a:solidFill>
            </a:endParaRPr>
          </a:p>
          <a:p>
            <a:pPr>
              <a:spcBef>
                <a:spcPts val="300"/>
              </a:spcBef>
            </a:pPr>
            <a:r>
              <a:rPr lang="fr-FR" sz="3600" dirty="0" smtClean="0">
                <a:solidFill>
                  <a:srgbClr val="FAFD00"/>
                </a:solidFill>
              </a:rPr>
              <a:t> </a:t>
            </a:r>
            <a:r>
              <a:rPr lang="fr-FR" sz="4000" dirty="0" smtClean="0">
                <a:solidFill>
                  <a:srgbClr val="FAFD00"/>
                </a:solidFill>
              </a:rPr>
              <a:t>On  ajoute la table </a:t>
            </a:r>
            <a:endParaRPr lang="fr-FR" sz="3600" dirty="0" smtClean="0">
              <a:solidFill>
                <a:srgbClr val="FAFD00"/>
              </a:solidFill>
            </a:endParaRPr>
          </a:p>
          <a:p>
            <a:pPr lvl="2">
              <a:spcBef>
                <a:spcPts val="300"/>
              </a:spcBef>
              <a:buNone/>
            </a:pPr>
            <a:r>
              <a:rPr lang="fr-FR" sz="3600" dirty="0" smtClean="0">
                <a:solidFill>
                  <a:srgbClr val="FAFD00"/>
                </a:solidFill>
              </a:rPr>
              <a:t>Postes (</a:t>
            </a:r>
            <a:r>
              <a:rPr lang="fr-FR" sz="3600" u="sng" dirty="0" err="1" smtClean="0">
                <a:solidFill>
                  <a:srgbClr val="FAFD00"/>
                </a:solidFill>
              </a:rPr>
              <a:t>PosteTel</a:t>
            </a:r>
            <a:r>
              <a:rPr lang="fr-FR" sz="3600" u="sng" dirty="0" smtClean="0">
                <a:solidFill>
                  <a:srgbClr val="FAFD00"/>
                </a:solidFill>
              </a:rPr>
              <a:t>)</a:t>
            </a:r>
          </a:p>
          <a:p>
            <a:pPr>
              <a:spcBef>
                <a:spcPts val="300"/>
              </a:spcBef>
            </a:pPr>
            <a:r>
              <a:rPr lang="fr-FR" sz="4400" dirty="0" smtClean="0">
                <a:solidFill>
                  <a:srgbClr val="FAFD00"/>
                </a:solidFill>
              </a:rPr>
              <a:t> </a:t>
            </a:r>
            <a:r>
              <a:rPr lang="fr-FR" sz="4000" dirty="0" smtClean="0">
                <a:solidFill>
                  <a:srgbClr val="FAFD00"/>
                </a:solidFill>
              </a:rPr>
              <a:t> Avec une contrainte d’intégrité</a:t>
            </a:r>
          </a:p>
          <a:p>
            <a:pPr marL="742950" lvl="2" indent="-342900">
              <a:spcBef>
                <a:spcPts val="300"/>
              </a:spcBef>
              <a:buClr>
                <a:schemeClr val="hlink"/>
              </a:buClr>
            </a:pPr>
            <a:r>
              <a:rPr lang="fr-FR" sz="3600" dirty="0" smtClean="0">
                <a:solidFill>
                  <a:srgbClr val="FAFD00"/>
                </a:solidFill>
              </a:rPr>
              <a:t> </a:t>
            </a:r>
            <a:r>
              <a:rPr lang="fr-FR" dirty="0" smtClean="0">
                <a:solidFill>
                  <a:srgbClr val="FAFD00"/>
                </a:solidFill>
              </a:rPr>
              <a:t> </a:t>
            </a:r>
            <a:r>
              <a:rPr lang="fr-FR" sz="4000" dirty="0" smtClean="0">
                <a:solidFill>
                  <a:srgbClr val="FAFD00"/>
                </a:solidFill>
              </a:rPr>
              <a:t>Laquelle ?</a:t>
            </a:r>
            <a:endParaRPr lang="fr-FR" sz="3600" dirty="0" smtClean="0">
              <a:solidFill>
                <a:srgbClr val="FAFD00"/>
              </a:solidFill>
            </a:endParaRPr>
          </a:p>
          <a:p>
            <a:pPr>
              <a:spcBef>
                <a:spcPts val="300"/>
              </a:spcBef>
            </a:pPr>
            <a:r>
              <a:rPr lang="fr-FR" sz="3600" dirty="0" smtClean="0">
                <a:solidFill>
                  <a:srgbClr val="FAFD00"/>
                </a:solidFill>
              </a:rPr>
              <a:t> En fait cette </a:t>
            </a:r>
            <a:r>
              <a:rPr lang="fr-FR" sz="3600" smtClean="0">
                <a:solidFill>
                  <a:srgbClr val="FAFD00"/>
                </a:solidFill>
              </a:rPr>
              <a:t>table simule le </a:t>
            </a:r>
            <a:r>
              <a:rPr lang="fr-FR" sz="3600" i="1" dirty="0" smtClean="0">
                <a:solidFill>
                  <a:srgbClr val="FAFD00"/>
                </a:solidFill>
              </a:rPr>
              <a:t>domaine</a:t>
            </a:r>
            <a:r>
              <a:rPr lang="fr-FR" sz="3600" dirty="0" smtClean="0">
                <a:solidFill>
                  <a:srgbClr val="FAFD00"/>
                </a:solidFill>
              </a:rPr>
              <a:t> de </a:t>
            </a:r>
            <a:r>
              <a:rPr lang="fr-FR" sz="3600" dirty="0" err="1" smtClean="0">
                <a:solidFill>
                  <a:srgbClr val="FAFD00"/>
                </a:solidFill>
              </a:rPr>
              <a:t>PosteTel</a:t>
            </a:r>
            <a:endParaRPr lang="fr-FR" sz="3600" dirty="0" smtClean="0">
              <a:solidFill>
                <a:srgbClr val="FAFD00"/>
              </a:solidFill>
            </a:endParaRPr>
          </a:p>
          <a:p>
            <a:pPr lvl="1">
              <a:spcBef>
                <a:spcPts val="300"/>
              </a:spcBef>
              <a:buNone/>
            </a:pPr>
            <a:endParaRPr lang="fr-FR" sz="3200" u="sng" dirty="0" smtClean="0">
              <a:solidFill>
                <a:srgbClr val="FAFD00"/>
              </a:solidFill>
            </a:endParaRPr>
          </a:p>
          <a:p>
            <a:pPr lvl="1">
              <a:buNone/>
            </a:pPr>
            <a:endParaRPr lang="fr-FR" sz="3200" dirty="0" smtClean="0">
              <a:solidFill>
                <a:srgbClr val="FAFD00"/>
              </a:solidFill>
            </a:endParaRPr>
          </a:p>
          <a:p>
            <a:pPr>
              <a:buNone/>
            </a:pPr>
            <a:endParaRPr lang="fr-FR" sz="2800" b="1" i="1"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926286"/>
            <a:ext cx="8329073" cy="4679787"/>
          </a:xfrm>
          <a:noFill/>
          <a:ln>
            <a:solidFill>
              <a:schemeClr val="accent1"/>
            </a:solidFill>
          </a:ln>
        </p:spPr>
        <p:txBody>
          <a:bodyPr/>
          <a:lstStyle/>
          <a:p>
            <a:r>
              <a:rPr lang="fr-FR" sz="3600" dirty="0" smtClean="0">
                <a:solidFill>
                  <a:srgbClr val="FAFD00"/>
                </a:solidFill>
              </a:rPr>
              <a:t>Cas  particulier</a:t>
            </a:r>
          </a:p>
          <a:p>
            <a:pPr lvl="1">
              <a:buNone/>
            </a:pPr>
            <a:r>
              <a:rPr lang="fr-FR" sz="3200" dirty="0" smtClean="0">
                <a:solidFill>
                  <a:srgbClr val="FAFD00"/>
                </a:solidFill>
              </a:rPr>
              <a:t>Pers (</a:t>
            </a:r>
            <a:r>
              <a:rPr lang="fr-FR" sz="3200" u="sng" dirty="0" smtClean="0">
                <a:solidFill>
                  <a:srgbClr val="FAFD00"/>
                </a:solidFill>
              </a:rPr>
              <a:t>P#</a:t>
            </a:r>
            <a:r>
              <a:rPr lang="fr-FR" sz="3200" dirty="0" smtClean="0">
                <a:solidFill>
                  <a:srgbClr val="FAFD00"/>
                </a:solidFill>
              </a:rPr>
              <a:t>, Nom, </a:t>
            </a:r>
            <a:r>
              <a:rPr lang="fr-FR" sz="3200" dirty="0" err="1" smtClean="0">
                <a:solidFill>
                  <a:srgbClr val="FAFD00"/>
                </a:solidFill>
              </a:rPr>
              <a:t>Pnom</a:t>
            </a:r>
            <a:r>
              <a:rPr lang="fr-FR" sz="3200" dirty="0" smtClean="0">
                <a:solidFill>
                  <a:srgbClr val="FAFD00"/>
                </a:solidFill>
              </a:rPr>
              <a:t>, </a:t>
            </a:r>
            <a:r>
              <a:rPr lang="fr-FR" sz="3200" dirty="0" err="1" smtClean="0">
                <a:solidFill>
                  <a:srgbClr val="FAFD00"/>
                </a:solidFill>
              </a:rPr>
              <a:t>DNaiss</a:t>
            </a:r>
            <a:r>
              <a:rPr lang="fr-FR" sz="3200" dirty="0" smtClean="0">
                <a:solidFill>
                  <a:srgbClr val="FAFD00"/>
                </a:solidFill>
              </a:rPr>
              <a:t>, CP,…)</a:t>
            </a:r>
          </a:p>
          <a:p>
            <a:pPr lvl="1">
              <a:buNone/>
            </a:pPr>
            <a:r>
              <a:rPr lang="fr-FR" sz="3200" dirty="0" smtClean="0">
                <a:solidFill>
                  <a:srgbClr val="FAFD00"/>
                </a:solidFill>
              </a:rPr>
              <a:t>CV (</a:t>
            </a:r>
            <a:r>
              <a:rPr lang="fr-FR" sz="3200" u="sng" dirty="0" smtClean="0">
                <a:solidFill>
                  <a:srgbClr val="FAFD00"/>
                </a:solidFill>
              </a:rPr>
              <a:t>CP</a:t>
            </a:r>
            <a:r>
              <a:rPr lang="fr-FR" sz="3200" dirty="0" smtClean="0">
                <a:solidFill>
                  <a:srgbClr val="FAFD00"/>
                </a:solidFill>
              </a:rPr>
              <a:t>, Ville)</a:t>
            </a:r>
            <a:endParaRPr lang="fr-FR" sz="3200" u="sng" dirty="0" smtClean="0">
              <a:solidFill>
                <a:srgbClr val="FAFD00"/>
              </a:solidFill>
            </a:endParaRPr>
          </a:p>
          <a:p>
            <a:r>
              <a:rPr lang="fr-FR" dirty="0" smtClean="0">
                <a:solidFill>
                  <a:srgbClr val="FAFD00"/>
                </a:solidFill>
              </a:rPr>
              <a:t> Que faire si l’on sait que P1 est à Paris, mais l’on ne connaît pas CP ?  </a:t>
            </a:r>
            <a:r>
              <a:rPr lang="fr-FR" i="1" dirty="0" smtClean="0">
                <a:solidFill>
                  <a:srgbClr val="FAFD00"/>
                </a:solidFill>
              </a:rPr>
              <a:t> </a:t>
            </a:r>
          </a:p>
          <a:p>
            <a:r>
              <a:rPr lang="fr-FR" dirty="0" smtClean="0">
                <a:solidFill>
                  <a:srgbClr val="FAFD00"/>
                </a:solidFill>
              </a:rPr>
              <a:t> Pas de problème par contre avec la conception </a:t>
            </a:r>
            <a:r>
              <a:rPr lang="fr-FR" i="1" dirty="0" err="1" smtClean="0">
                <a:solidFill>
                  <a:srgbClr val="FAFD00"/>
                </a:solidFill>
              </a:rPr>
              <a:t>dénormalisée</a:t>
            </a:r>
            <a:endParaRPr lang="fr-FR" i="1" dirty="0" smtClean="0">
              <a:solidFill>
                <a:srgbClr val="FAFD00"/>
              </a:solidFill>
            </a:endParaRPr>
          </a:p>
          <a:p>
            <a:pPr marL="342900" lvl="1" indent="-342900">
              <a:buClr>
                <a:schemeClr val="hlink"/>
              </a:buClr>
              <a:buNone/>
            </a:pPr>
            <a:r>
              <a:rPr lang="fr-FR" i="1" dirty="0" smtClean="0">
                <a:solidFill>
                  <a:srgbClr val="FAFD00"/>
                </a:solidFill>
              </a:rPr>
              <a:t>    </a:t>
            </a:r>
            <a:r>
              <a:rPr lang="fr-FR" sz="3200" dirty="0" smtClean="0">
                <a:solidFill>
                  <a:srgbClr val="FAFD00"/>
                </a:solidFill>
              </a:rPr>
              <a:t>Pers (</a:t>
            </a:r>
            <a:r>
              <a:rPr lang="fr-FR" sz="3200" u="sng" dirty="0" smtClean="0">
                <a:solidFill>
                  <a:srgbClr val="FAFD00"/>
                </a:solidFill>
              </a:rPr>
              <a:t>P#</a:t>
            </a:r>
            <a:r>
              <a:rPr lang="fr-FR" sz="3200" dirty="0" smtClean="0">
                <a:solidFill>
                  <a:srgbClr val="FAFD00"/>
                </a:solidFill>
              </a:rPr>
              <a:t>, Nom, </a:t>
            </a:r>
            <a:r>
              <a:rPr lang="fr-FR" sz="3200" dirty="0" err="1" smtClean="0">
                <a:solidFill>
                  <a:srgbClr val="FAFD00"/>
                </a:solidFill>
              </a:rPr>
              <a:t>Pnom</a:t>
            </a:r>
            <a:r>
              <a:rPr lang="fr-FR" sz="3200" dirty="0" smtClean="0">
                <a:solidFill>
                  <a:srgbClr val="FAFD00"/>
                </a:solidFill>
              </a:rPr>
              <a:t>, </a:t>
            </a:r>
            <a:r>
              <a:rPr lang="fr-FR" sz="3200" dirty="0" err="1" smtClean="0">
                <a:solidFill>
                  <a:srgbClr val="FAFD00"/>
                </a:solidFill>
              </a:rPr>
              <a:t>DNaiss</a:t>
            </a:r>
            <a:r>
              <a:rPr lang="fr-FR" sz="3200" dirty="0" smtClean="0">
                <a:solidFill>
                  <a:srgbClr val="FAFD00"/>
                </a:solidFill>
              </a:rPr>
              <a:t>, CP, Ville)</a:t>
            </a:r>
          </a:p>
          <a:p>
            <a:pPr>
              <a:buNone/>
            </a:pPr>
            <a:endParaRPr lang="fr-FR" sz="2800" b="1" i="1"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4000" dirty="0" err="1" smtClean="0">
                <a:solidFill>
                  <a:schemeClr val="accent1"/>
                </a:solidFill>
              </a:rPr>
              <a:t>Toute</a:t>
            </a:r>
            <a:r>
              <a:rPr lang="en-US" sz="4000" dirty="0" smtClean="0">
                <a:solidFill>
                  <a:schemeClr val="accent1"/>
                </a:solidFill>
              </a:rPr>
              <a:t> </a:t>
            </a:r>
            <a:r>
              <a:rPr lang="fr-FR" sz="3600" dirty="0" smtClean="0">
                <a:solidFill>
                  <a:schemeClr val="accent1"/>
                </a:solidFill>
              </a:rPr>
              <a:t>Démarche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409961" y="1869136"/>
            <a:ext cx="8329073" cy="4679787"/>
          </a:xfrm>
          <a:noFill/>
          <a:ln>
            <a:solidFill>
              <a:schemeClr val="accent1"/>
            </a:solidFill>
          </a:ln>
        </p:spPr>
        <p:txBody>
          <a:bodyPr/>
          <a:lstStyle/>
          <a:p>
            <a:r>
              <a:rPr lang="fr-FR" sz="3600" dirty="0" smtClean="0">
                <a:solidFill>
                  <a:srgbClr val="FAFD00"/>
                </a:solidFill>
              </a:rPr>
              <a:t>Cas  particulier</a:t>
            </a:r>
          </a:p>
          <a:p>
            <a:pPr lvl="1">
              <a:buNone/>
            </a:pPr>
            <a:r>
              <a:rPr lang="fr-FR" sz="3200" dirty="0" smtClean="0">
                <a:solidFill>
                  <a:srgbClr val="FAFD00"/>
                </a:solidFill>
              </a:rPr>
              <a:t>VRP (</a:t>
            </a:r>
            <a:r>
              <a:rPr lang="fr-FR" sz="3200" u="sng" dirty="0" smtClean="0">
                <a:solidFill>
                  <a:srgbClr val="FAFD00"/>
                </a:solidFill>
              </a:rPr>
              <a:t>P#</a:t>
            </a:r>
            <a:r>
              <a:rPr lang="fr-FR" sz="3200" dirty="0" smtClean="0">
                <a:solidFill>
                  <a:srgbClr val="FAFD00"/>
                </a:solidFill>
              </a:rPr>
              <a:t>, Nom, </a:t>
            </a:r>
            <a:r>
              <a:rPr lang="fr-FR" sz="3200" dirty="0" err="1" smtClean="0">
                <a:solidFill>
                  <a:srgbClr val="FAFD00"/>
                </a:solidFill>
              </a:rPr>
              <a:t>Pnom</a:t>
            </a:r>
            <a:r>
              <a:rPr lang="fr-FR" sz="3200" dirty="0" smtClean="0">
                <a:solidFill>
                  <a:srgbClr val="FAFD00"/>
                </a:solidFill>
              </a:rPr>
              <a:t>,…)</a:t>
            </a:r>
          </a:p>
          <a:p>
            <a:pPr lvl="1">
              <a:buNone/>
            </a:pPr>
            <a:r>
              <a:rPr lang="fr-FR" sz="3200" dirty="0" smtClean="0">
                <a:solidFill>
                  <a:srgbClr val="FAFD00"/>
                </a:solidFill>
              </a:rPr>
              <a:t>Planning (</a:t>
            </a:r>
            <a:r>
              <a:rPr lang="fr-FR" sz="3200" u="sng" dirty="0" smtClean="0">
                <a:solidFill>
                  <a:srgbClr val="FAFD00"/>
                </a:solidFill>
              </a:rPr>
              <a:t>P#</a:t>
            </a:r>
            <a:r>
              <a:rPr lang="fr-FR" sz="3200" dirty="0" smtClean="0">
                <a:solidFill>
                  <a:srgbClr val="FAFD00"/>
                </a:solidFill>
              </a:rPr>
              <a:t>, </a:t>
            </a:r>
            <a:r>
              <a:rPr lang="fr-FR" sz="3200" u="sng" dirty="0" smtClean="0">
                <a:solidFill>
                  <a:srgbClr val="FAFD00"/>
                </a:solidFill>
              </a:rPr>
              <a:t>Ville</a:t>
            </a:r>
            <a:r>
              <a:rPr lang="fr-FR" sz="3200" dirty="0" smtClean="0">
                <a:solidFill>
                  <a:srgbClr val="FAFD00"/>
                </a:solidFill>
              </a:rPr>
              <a:t>, </a:t>
            </a:r>
            <a:r>
              <a:rPr lang="fr-FR" sz="3200" u="sng" dirty="0" err="1" smtClean="0">
                <a:solidFill>
                  <a:srgbClr val="FAFD00"/>
                </a:solidFill>
              </a:rPr>
              <a:t>JourSem</a:t>
            </a:r>
            <a:r>
              <a:rPr lang="fr-FR" sz="3200" dirty="0" smtClean="0">
                <a:solidFill>
                  <a:srgbClr val="FAFD00"/>
                </a:solidFill>
              </a:rPr>
              <a:t>)</a:t>
            </a:r>
            <a:endParaRPr lang="fr-FR" sz="3200" u="sng" dirty="0" smtClean="0">
              <a:solidFill>
                <a:srgbClr val="FAFD00"/>
              </a:solidFill>
            </a:endParaRPr>
          </a:p>
          <a:p>
            <a:r>
              <a:rPr lang="fr-FR" dirty="0" smtClean="0">
                <a:solidFill>
                  <a:srgbClr val="FAFD00"/>
                </a:solidFill>
              </a:rPr>
              <a:t> Un VRP fait plusieurs villes avec des jours spécifiques pour chaque</a:t>
            </a:r>
          </a:p>
          <a:p>
            <a:r>
              <a:rPr lang="fr-FR" sz="3200" dirty="0" smtClean="0">
                <a:solidFill>
                  <a:srgbClr val="FAFD00"/>
                </a:solidFill>
              </a:rPr>
              <a:t> Les deux attributs Ville et </a:t>
            </a:r>
            <a:r>
              <a:rPr lang="fr-FR" sz="3200" dirty="0" err="1" smtClean="0">
                <a:solidFill>
                  <a:srgbClr val="FAFD00"/>
                </a:solidFill>
              </a:rPr>
              <a:t>JourSem</a:t>
            </a:r>
            <a:r>
              <a:rPr lang="fr-FR" sz="3200" dirty="0" smtClean="0">
                <a:solidFill>
                  <a:srgbClr val="FAFD00"/>
                </a:solidFill>
              </a:rPr>
              <a:t> seraient en DM avec P# ? </a:t>
            </a:r>
          </a:p>
          <a:p>
            <a:r>
              <a:rPr lang="fr-FR" dirty="0" smtClean="0">
                <a:solidFill>
                  <a:srgbClr val="FAFD00"/>
                </a:solidFill>
              </a:rPr>
              <a:t> Il sont pourtant dans la même table </a:t>
            </a:r>
            <a:endParaRPr lang="fr-FR" sz="3200" dirty="0" smtClean="0">
              <a:solidFill>
                <a:srgbClr val="FAFD00"/>
              </a:solidFill>
            </a:endParaRPr>
          </a:p>
          <a:p>
            <a:pPr>
              <a:buNone/>
            </a:pPr>
            <a:endParaRPr lang="fr-FR" sz="2800" b="1" i="1"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409961" y="1869136"/>
            <a:ext cx="8329073" cy="4679787"/>
          </a:xfrm>
          <a:noFill/>
          <a:ln>
            <a:solidFill>
              <a:schemeClr val="accent1"/>
            </a:solidFill>
          </a:ln>
        </p:spPr>
        <p:txBody>
          <a:bodyPr/>
          <a:lstStyle/>
          <a:p>
            <a:r>
              <a:rPr lang="fr-FR" sz="3600" dirty="0" smtClean="0">
                <a:solidFill>
                  <a:srgbClr val="FAFD00"/>
                </a:solidFill>
              </a:rPr>
              <a:t> </a:t>
            </a:r>
            <a:r>
              <a:rPr lang="fr-FR" sz="3600" dirty="0">
                <a:solidFill>
                  <a:srgbClr val="FAFD00"/>
                </a:solidFill>
              </a:rPr>
              <a:t>I</a:t>
            </a:r>
            <a:r>
              <a:rPr lang="fr-FR" sz="3600" dirty="0" smtClean="0">
                <a:solidFill>
                  <a:srgbClr val="FAFD00"/>
                </a:solidFill>
              </a:rPr>
              <a:t>l s’agit d’une association ternaire </a:t>
            </a:r>
          </a:p>
          <a:p>
            <a:r>
              <a:rPr lang="fr-FR" sz="3600" dirty="0" smtClean="0">
                <a:solidFill>
                  <a:srgbClr val="FAFD00"/>
                </a:solidFill>
              </a:rPr>
              <a:t> Les  valeurs de ces attributs ne sont pas indépendantes</a:t>
            </a:r>
          </a:p>
          <a:p>
            <a:pPr lvl="1"/>
            <a:r>
              <a:rPr lang="fr-FR" dirty="0" smtClean="0">
                <a:solidFill>
                  <a:srgbClr val="FAFD00"/>
                </a:solidFill>
              </a:rPr>
              <a:t> VRP X visite Ville Y le </a:t>
            </a:r>
            <a:r>
              <a:rPr lang="fr-FR" dirty="0" err="1" smtClean="0">
                <a:solidFill>
                  <a:srgbClr val="FAFD00"/>
                </a:solidFill>
              </a:rPr>
              <a:t>JourSem</a:t>
            </a:r>
            <a:r>
              <a:rPr lang="fr-FR" dirty="0" smtClean="0">
                <a:solidFill>
                  <a:srgbClr val="FAFD00"/>
                </a:solidFill>
              </a:rPr>
              <a:t> Z</a:t>
            </a:r>
            <a:endParaRPr lang="fr-FR" sz="3200" dirty="0" smtClean="0">
              <a:solidFill>
                <a:srgbClr val="FAFD00"/>
              </a:solidFill>
            </a:endParaRPr>
          </a:p>
          <a:p>
            <a:r>
              <a:rPr lang="fr-FR" dirty="0" smtClean="0">
                <a:solidFill>
                  <a:srgbClr val="FAFD00"/>
                </a:solidFill>
              </a:rPr>
              <a:t> </a:t>
            </a:r>
            <a:r>
              <a:rPr lang="fr-FR" sz="3600" dirty="0" smtClean="0">
                <a:solidFill>
                  <a:srgbClr val="FAFD00"/>
                </a:solidFill>
              </a:rPr>
              <a:t>Le même principe s’applique à toute association de dégrée + élevé</a:t>
            </a:r>
          </a:p>
          <a:p>
            <a:pPr lvl="1"/>
            <a:r>
              <a:rPr lang="fr-FR" sz="3200" dirty="0" smtClean="0">
                <a:solidFill>
                  <a:srgbClr val="FAFD00"/>
                </a:solidFill>
              </a:rPr>
              <a:t> Rares</a:t>
            </a:r>
            <a:endParaRPr lang="fr-FR" sz="2800" b="1" i="1"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65893">
                                            <p:txEl>
                                              <p:pRg st="3" end="3"/>
                                            </p:txEl>
                                          </p:spTgt>
                                        </p:tgtEl>
                                        <p:attrNameLst>
                                          <p:attrName>style.visibility</p:attrName>
                                        </p:attrNameLst>
                                      </p:cBhvr>
                                      <p:to>
                                        <p:strVal val="visible"/>
                                      </p:to>
                                    </p:set>
                                    <p:anim to="" calcmode="lin" valueType="num">
                                      <p:cBhvr>
                                        <p:cTn id="20"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21" presetID="24" presetClass="entr" presetSubtype="0" fill="hold" grpId="0" nodeType="withEffect">
                                  <p:stCondLst>
                                    <p:cond delay="0"/>
                                  </p:stCondLst>
                                  <p:childTnLst>
                                    <p:set>
                                      <p:cBhvr>
                                        <p:cTn id="22" dur="1" fill="hold">
                                          <p:stCondLst>
                                            <p:cond delay="499"/>
                                          </p:stCondLst>
                                        </p:cTn>
                                        <p:tgtEl>
                                          <p:spTgt spid="165893">
                                            <p:txEl>
                                              <p:pRg st="4" end="4"/>
                                            </p:txEl>
                                          </p:spTgt>
                                        </p:tgtEl>
                                        <p:attrNameLst>
                                          <p:attrName>style.visibility</p:attrName>
                                        </p:attrNameLst>
                                      </p:cBhvr>
                                      <p:to>
                                        <p:strVal val="visible"/>
                                      </p:to>
                                    </p:set>
                                    <p:anim to="" calcmode="lin" valueType="num">
                                      <p:cBhvr>
                                        <p:cTn id="23"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926286"/>
            <a:ext cx="8329073" cy="4679787"/>
          </a:xfrm>
          <a:noFill/>
          <a:ln>
            <a:solidFill>
              <a:schemeClr val="accent1"/>
            </a:solidFill>
          </a:ln>
        </p:spPr>
        <p:txBody>
          <a:bodyPr/>
          <a:lstStyle/>
          <a:p>
            <a:r>
              <a:rPr lang="fr-FR" sz="3600" dirty="0" smtClean="0">
                <a:solidFill>
                  <a:srgbClr val="FAFD00"/>
                </a:solidFill>
              </a:rPr>
              <a:t>Cas  particulier</a:t>
            </a:r>
          </a:p>
          <a:p>
            <a:pPr lvl="1">
              <a:buNone/>
            </a:pPr>
            <a:r>
              <a:rPr lang="fr-FR" sz="3200" dirty="0" smtClean="0">
                <a:solidFill>
                  <a:srgbClr val="FAFD00"/>
                </a:solidFill>
              </a:rPr>
              <a:t>Pers (</a:t>
            </a:r>
            <a:r>
              <a:rPr lang="fr-FR" sz="3200" u="sng" dirty="0" smtClean="0">
                <a:solidFill>
                  <a:srgbClr val="FAFD00"/>
                </a:solidFill>
              </a:rPr>
              <a:t>P#</a:t>
            </a:r>
            <a:r>
              <a:rPr lang="fr-FR" sz="3200" dirty="0" smtClean="0">
                <a:solidFill>
                  <a:srgbClr val="FAFD00"/>
                </a:solidFill>
              </a:rPr>
              <a:t>, Nom, </a:t>
            </a:r>
            <a:r>
              <a:rPr lang="fr-FR" sz="3200" dirty="0" err="1" smtClean="0">
                <a:solidFill>
                  <a:srgbClr val="FAFD00"/>
                </a:solidFill>
              </a:rPr>
              <a:t>Pnom</a:t>
            </a:r>
            <a:r>
              <a:rPr lang="fr-FR" sz="3200" dirty="0" smtClean="0">
                <a:solidFill>
                  <a:srgbClr val="FAFD00"/>
                </a:solidFill>
              </a:rPr>
              <a:t>, </a:t>
            </a:r>
            <a:r>
              <a:rPr lang="fr-FR" sz="3200" dirty="0" err="1" smtClean="0">
                <a:solidFill>
                  <a:srgbClr val="FAFD00"/>
                </a:solidFill>
              </a:rPr>
              <a:t>Sex</a:t>
            </a:r>
            <a:r>
              <a:rPr lang="fr-FR" sz="3200" dirty="0" smtClean="0">
                <a:solidFill>
                  <a:srgbClr val="FAFD00"/>
                </a:solidFill>
              </a:rPr>
              <a:t>, </a:t>
            </a:r>
            <a:r>
              <a:rPr lang="fr-FR" sz="3200" dirty="0" err="1" smtClean="0">
                <a:solidFill>
                  <a:srgbClr val="FAFD00"/>
                </a:solidFill>
              </a:rPr>
              <a:t>Célib</a:t>
            </a:r>
            <a:r>
              <a:rPr lang="fr-FR" sz="3200" dirty="0" smtClean="0">
                <a:solidFill>
                  <a:srgbClr val="FAFD00"/>
                </a:solidFill>
              </a:rPr>
              <a:t>,…)</a:t>
            </a:r>
          </a:p>
          <a:p>
            <a:pPr lvl="1">
              <a:buNone/>
            </a:pPr>
            <a:r>
              <a:rPr lang="fr-FR" sz="3200" dirty="0" err="1" smtClean="0">
                <a:solidFill>
                  <a:srgbClr val="FAFD00"/>
                </a:solidFill>
              </a:rPr>
              <a:t>PJf</a:t>
            </a:r>
            <a:r>
              <a:rPr lang="fr-FR" sz="3200" dirty="0" smtClean="0">
                <a:solidFill>
                  <a:srgbClr val="FAFD00"/>
                </a:solidFill>
              </a:rPr>
              <a:t> (</a:t>
            </a:r>
            <a:r>
              <a:rPr lang="fr-FR" sz="3200" u="sng" dirty="0" smtClean="0">
                <a:solidFill>
                  <a:srgbClr val="FAFD00"/>
                </a:solidFill>
              </a:rPr>
              <a:t>P#</a:t>
            </a:r>
            <a:r>
              <a:rPr lang="fr-FR" sz="3200" dirty="0" smtClean="0">
                <a:solidFill>
                  <a:srgbClr val="FAFD00"/>
                </a:solidFill>
              </a:rPr>
              <a:t>, </a:t>
            </a:r>
            <a:r>
              <a:rPr lang="fr-FR" sz="3200" dirty="0" err="1" smtClean="0">
                <a:solidFill>
                  <a:srgbClr val="FAFD00"/>
                </a:solidFill>
              </a:rPr>
              <a:t>NJf</a:t>
            </a:r>
            <a:r>
              <a:rPr lang="fr-FR" sz="3200" dirty="0" smtClean="0">
                <a:solidFill>
                  <a:srgbClr val="FAFD00"/>
                </a:solidFill>
              </a:rPr>
              <a:t>)</a:t>
            </a:r>
          </a:p>
          <a:p>
            <a:pPr lvl="1"/>
            <a:r>
              <a:rPr lang="fr-FR" sz="3200" dirty="0" smtClean="0">
                <a:solidFill>
                  <a:srgbClr val="FAFD00"/>
                </a:solidFill>
              </a:rPr>
              <a:t> </a:t>
            </a:r>
            <a:r>
              <a:rPr lang="fr-FR" sz="3200" dirty="0" err="1" smtClean="0">
                <a:solidFill>
                  <a:srgbClr val="FAFD00"/>
                </a:solidFill>
              </a:rPr>
              <a:t>NJf</a:t>
            </a:r>
            <a:r>
              <a:rPr lang="fr-FR" sz="3200" dirty="0" smtClean="0">
                <a:solidFill>
                  <a:srgbClr val="FAFD00"/>
                </a:solidFill>
              </a:rPr>
              <a:t>  existe seulement pour  les dames mariées</a:t>
            </a:r>
          </a:p>
          <a:p>
            <a:r>
              <a:rPr lang="fr-FR" dirty="0" smtClean="0">
                <a:solidFill>
                  <a:srgbClr val="FAFD00"/>
                </a:solidFill>
              </a:rPr>
              <a:t> Si les Jeunes Filles sont rares, la conception </a:t>
            </a:r>
            <a:r>
              <a:rPr lang="fr-FR" i="1" dirty="0" smtClean="0">
                <a:solidFill>
                  <a:srgbClr val="FAFD00"/>
                </a:solidFill>
              </a:rPr>
              <a:t>normalisée</a:t>
            </a:r>
            <a:r>
              <a:rPr lang="fr-FR" dirty="0" smtClean="0">
                <a:solidFill>
                  <a:srgbClr val="FAFD00"/>
                </a:solidFill>
              </a:rPr>
              <a:t> est fortement redondante sur P#  </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926286"/>
            <a:ext cx="8329073" cy="4679787"/>
          </a:xfrm>
          <a:noFill/>
          <a:ln>
            <a:solidFill>
              <a:schemeClr val="accent1"/>
            </a:solidFill>
          </a:ln>
        </p:spPr>
        <p:txBody>
          <a:bodyPr/>
          <a:lstStyle/>
          <a:p>
            <a:r>
              <a:rPr lang="fr-FR" dirty="0" smtClean="0">
                <a:solidFill>
                  <a:srgbClr val="FAFD00"/>
                </a:solidFill>
              </a:rPr>
              <a:t>En + il faut une jointure systématique pour voir </a:t>
            </a:r>
            <a:r>
              <a:rPr lang="fr-FR" dirty="0" err="1" smtClean="0">
                <a:solidFill>
                  <a:srgbClr val="FAFD00"/>
                </a:solidFill>
              </a:rPr>
              <a:t>NJf</a:t>
            </a:r>
            <a:r>
              <a:rPr lang="fr-FR" dirty="0" smtClean="0">
                <a:solidFill>
                  <a:srgbClr val="FAFD00"/>
                </a:solidFill>
              </a:rPr>
              <a:t> avec le reste du dossier</a:t>
            </a:r>
          </a:p>
          <a:p>
            <a:r>
              <a:rPr lang="fr-FR" dirty="0" smtClean="0">
                <a:solidFill>
                  <a:srgbClr val="FAFD00"/>
                </a:solidFill>
              </a:rPr>
              <a:t>La conception  </a:t>
            </a:r>
            <a:r>
              <a:rPr lang="fr-FR" dirty="0" err="1" smtClean="0">
                <a:solidFill>
                  <a:srgbClr val="FAFD00"/>
                </a:solidFill>
              </a:rPr>
              <a:t>dénormalisée</a:t>
            </a:r>
            <a:r>
              <a:rPr lang="fr-FR" sz="3600" dirty="0" smtClean="0">
                <a:solidFill>
                  <a:srgbClr val="FAFD00"/>
                </a:solidFill>
              </a:rPr>
              <a:t> </a:t>
            </a:r>
            <a:r>
              <a:rPr lang="fr-FR" dirty="0" smtClean="0">
                <a:solidFill>
                  <a:srgbClr val="FAFD00"/>
                </a:solidFill>
              </a:rPr>
              <a:t>n’a pas ceux problèmes </a:t>
            </a:r>
            <a:endParaRPr lang="fr-FR" i="1" dirty="0" smtClean="0">
              <a:solidFill>
                <a:srgbClr val="FAFD00"/>
              </a:solidFill>
            </a:endParaRPr>
          </a:p>
          <a:p>
            <a:pPr lvl="1">
              <a:buNone/>
            </a:pPr>
            <a:r>
              <a:rPr lang="fr-FR" i="1" dirty="0" smtClean="0">
                <a:solidFill>
                  <a:srgbClr val="FAFD00"/>
                </a:solidFill>
              </a:rPr>
              <a:t>    </a:t>
            </a:r>
            <a:r>
              <a:rPr lang="fr-FR" sz="3200" dirty="0" smtClean="0">
                <a:solidFill>
                  <a:srgbClr val="FAFD00"/>
                </a:solidFill>
              </a:rPr>
              <a:t>Pers (</a:t>
            </a:r>
            <a:r>
              <a:rPr lang="fr-FR" sz="3200" u="sng" dirty="0" smtClean="0">
                <a:solidFill>
                  <a:srgbClr val="FAFD00"/>
                </a:solidFill>
              </a:rPr>
              <a:t>P#</a:t>
            </a:r>
            <a:r>
              <a:rPr lang="fr-FR" sz="3200" dirty="0" smtClean="0">
                <a:solidFill>
                  <a:srgbClr val="FAFD00"/>
                </a:solidFill>
              </a:rPr>
              <a:t>, Nom, </a:t>
            </a:r>
            <a:r>
              <a:rPr lang="fr-FR" sz="3200" dirty="0" err="1" smtClean="0">
                <a:solidFill>
                  <a:srgbClr val="FAFD00"/>
                </a:solidFill>
              </a:rPr>
              <a:t>Pnom</a:t>
            </a:r>
            <a:r>
              <a:rPr lang="fr-FR" sz="3200" dirty="0" smtClean="0">
                <a:solidFill>
                  <a:srgbClr val="FAFD00"/>
                </a:solidFill>
              </a:rPr>
              <a:t>, </a:t>
            </a:r>
            <a:r>
              <a:rPr lang="fr-FR" sz="3200" dirty="0" err="1" smtClean="0">
                <a:solidFill>
                  <a:srgbClr val="FAFD00"/>
                </a:solidFill>
              </a:rPr>
              <a:t>Sex</a:t>
            </a:r>
            <a:r>
              <a:rPr lang="fr-FR" sz="3200" dirty="0" smtClean="0">
                <a:solidFill>
                  <a:srgbClr val="FAFD00"/>
                </a:solidFill>
              </a:rPr>
              <a:t>, </a:t>
            </a:r>
            <a:r>
              <a:rPr lang="fr-FR" sz="3200" dirty="0" err="1" smtClean="0">
                <a:solidFill>
                  <a:srgbClr val="FAFD00"/>
                </a:solidFill>
              </a:rPr>
              <a:t>Célib</a:t>
            </a:r>
            <a:r>
              <a:rPr lang="fr-FR" sz="3200" dirty="0" smtClean="0">
                <a:solidFill>
                  <a:srgbClr val="FAFD00"/>
                </a:solidFill>
              </a:rPr>
              <a:t>, </a:t>
            </a:r>
            <a:r>
              <a:rPr lang="fr-FR" sz="3200" dirty="0" err="1" smtClean="0">
                <a:solidFill>
                  <a:srgbClr val="FAFD00"/>
                </a:solidFill>
              </a:rPr>
              <a:t>NJf</a:t>
            </a:r>
            <a:r>
              <a:rPr lang="fr-FR" sz="3200" dirty="0" smtClean="0">
                <a:solidFill>
                  <a:srgbClr val="FAFD00"/>
                </a:solidFill>
              </a:rPr>
              <a:t>…)</a:t>
            </a:r>
          </a:p>
          <a:p>
            <a:r>
              <a:rPr lang="fr-FR" dirty="0" smtClean="0">
                <a:solidFill>
                  <a:srgbClr val="FAFD00"/>
                </a:solidFill>
              </a:rPr>
              <a:t>Elle est alors préférable en pratique</a:t>
            </a:r>
            <a:endParaRPr lang="fr-FR" sz="3600"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926286"/>
            <a:ext cx="8329073" cy="4679787"/>
          </a:xfrm>
          <a:noFill/>
          <a:ln>
            <a:solidFill>
              <a:schemeClr val="accent1"/>
            </a:solidFill>
          </a:ln>
        </p:spPr>
        <p:txBody>
          <a:bodyPr/>
          <a:lstStyle/>
          <a:p>
            <a:r>
              <a:rPr lang="fr-FR" sz="3600" dirty="0" smtClean="0">
                <a:solidFill>
                  <a:srgbClr val="FAFD00"/>
                </a:solidFill>
              </a:rPr>
              <a:t>En pratique</a:t>
            </a:r>
          </a:p>
          <a:p>
            <a:pPr lvl="1"/>
            <a:r>
              <a:rPr lang="fr-FR" dirty="0" smtClean="0">
                <a:solidFill>
                  <a:srgbClr val="FAFD00"/>
                </a:solidFill>
              </a:rPr>
              <a:t> Un attribut seul avec nuls fréquents tel que </a:t>
            </a:r>
            <a:r>
              <a:rPr lang="fr-FR" dirty="0" err="1" smtClean="0">
                <a:solidFill>
                  <a:srgbClr val="FAFD00"/>
                </a:solidFill>
              </a:rPr>
              <a:t>NomJF</a:t>
            </a:r>
            <a:r>
              <a:rPr lang="fr-FR" sz="3200" dirty="0" smtClean="0">
                <a:solidFill>
                  <a:srgbClr val="FAFD00"/>
                </a:solidFill>
              </a:rPr>
              <a:t> reste en général dans « sa » table, p.ex., Pers</a:t>
            </a:r>
          </a:p>
          <a:p>
            <a:pPr lvl="1"/>
            <a:r>
              <a:rPr lang="fr-FR" sz="3200" dirty="0" smtClean="0">
                <a:solidFill>
                  <a:srgbClr val="FAFD00"/>
                </a:solidFill>
              </a:rPr>
              <a:t> Attribut à quelques </a:t>
            </a:r>
            <a:r>
              <a:rPr lang="fr-FR" sz="3200" dirty="0">
                <a:solidFill>
                  <a:srgbClr val="FAFD00"/>
                </a:solidFill>
              </a:rPr>
              <a:t> </a:t>
            </a:r>
            <a:r>
              <a:rPr lang="fr-FR" sz="3200" dirty="0" smtClean="0">
                <a:solidFill>
                  <a:srgbClr val="FAFD00"/>
                </a:solidFill>
              </a:rPr>
              <a:t>valeurs, p.ex. </a:t>
            </a:r>
            <a:r>
              <a:rPr lang="fr-FR" sz="3200" dirty="0" err="1" smtClean="0">
                <a:solidFill>
                  <a:srgbClr val="FAFD00"/>
                </a:solidFill>
              </a:rPr>
              <a:t>N°Tels</a:t>
            </a:r>
            <a:r>
              <a:rPr lang="fr-FR" sz="3200" dirty="0" smtClean="0">
                <a:solidFill>
                  <a:srgbClr val="FAFD00"/>
                </a:solidFill>
              </a:rPr>
              <a:t>, donne lieu à un nombre </a:t>
            </a:r>
            <a:r>
              <a:rPr lang="fr-FR" sz="3200" u="sng" dirty="0" smtClean="0">
                <a:solidFill>
                  <a:srgbClr val="FAFD00"/>
                </a:solidFill>
              </a:rPr>
              <a:t>fixe</a:t>
            </a:r>
            <a:r>
              <a:rPr lang="fr-FR" sz="3200" dirty="0" smtClean="0">
                <a:solidFill>
                  <a:srgbClr val="FAFD00"/>
                </a:solidFill>
              </a:rPr>
              <a:t> d’attributs atomiques   dans « sa » table</a:t>
            </a:r>
          </a:p>
          <a:p>
            <a:pPr lvl="2"/>
            <a:r>
              <a:rPr lang="fr-FR" sz="2000" i="1" dirty="0" smtClean="0">
                <a:solidFill>
                  <a:srgbClr val="FAFD00"/>
                </a:solidFill>
              </a:rPr>
              <a:t> </a:t>
            </a:r>
            <a:r>
              <a:rPr lang="fr-FR" sz="2800" b="1" dirty="0" err="1" smtClean="0">
                <a:solidFill>
                  <a:srgbClr val="FAFD00"/>
                </a:solidFill>
              </a:rPr>
              <a:t>Tel_M</a:t>
            </a:r>
            <a:r>
              <a:rPr lang="fr-FR" sz="2800" b="1" dirty="0" smtClean="0">
                <a:solidFill>
                  <a:srgbClr val="FAFD00"/>
                </a:solidFill>
              </a:rPr>
              <a:t>, </a:t>
            </a:r>
            <a:r>
              <a:rPr lang="fr-FR" sz="2800" b="1" dirty="0" err="1" smtClean="0">
                <a:solidFill>
                  <a:srgbClr val="FAFD00"/>
                </a:solidFill>
              </a:rPr>
              <a:t>Tel_B</a:t>
            </a:r>
            <a:r>
              <a:rPr lang="fr-FR" sz="2800" b="1" dirty="0" smtClean="0">
                <a:solidFill>
                  <a:srgbClr val="FAFD00"/>
                </a:solidFill>
              </a:rPr>
              <a:t>, </a:t>
            </a:r>
            <a:r>
              <a:rPr lang="fr-FR" sz="2800" b="1" dirty="0" err="1" smtClean="0">
                <a:solidFill>
                  <a:srgbClr val="FAFD00"/>
                </a:solidFill>
              </a:rPr>
              <a:t>Tel_P</a:t>
            </a:r>
            <a:endParaRPr lang="fr-FR" sz="2800" b="1" dirty="0" smtClean="0">
              <a:solidFill>
                <a:srgbClr val="FAFD00"/>
              </a:solidFill>
            </a:endParaRPr>
          </a:p>
          <a:p>
            <a:pPr lvl="2"/>
            <a:r>
              <a:rPr lang="fr-FR" sz="2800" b="1" dirty="0" smtClean="0">
                <a:solidFill>
                  <a:srgbClr val="FAFD00"/>
                </a:solidFill>
              </a:rPr>
              <a:t> Email1, Email2, Email3 </a:t>
            </a:r>
            <a:r>
              <a:rPr lang="fr-FR" sz="2000" b="1" dirty="0" smtClean="0">
                <a:solidFill>
                  <a:srgbClr val="FAFD00"/>
                </a:solidFill>
              </a:rPr>
              <a:t>	</a:t>
            </a:r>
            <a:r>
              <a:rPr lang="fr-FR" sz="2000" b="1" i="1" dirty="0" smtClean="0">
                <a:solidFill>
                  <a:srgbClr val="FAFD00"/>
                </a:solidFill>
              </a:rPr>
              <a:t>	</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65893">
                                            <p:txEl>
                                              <p:pRg st="4" end="4"/>
                                            </p:txEl>
                                          </p:spTgt>
                                        </p:tgtEl>
                                        <p:attrNameLst>
                                          <p:attrName>style.visibility</p:attrName>
                                        </p:attrNameLst>
                                      </p:cBhvr>
                                      <p:to>
                                        <p:strVal val="visible"/>
                                      </p:to>
                                    </p:set>
                                    <p:anim to="" calcmode="lin" valueType="num">
                                      <p:cBhvr>
                                        <p:cTn id="19"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926286"/>
            <a:ext cx="8329073" cy="4679787"/>
          </a:xfrm>
          <a:noFill/>
          <a:ln>
            <a:solidFill>
              <a:schemeClr val="accent1"/>
            </a:solidFill>
          </a:ln>
        </p:spPr>
        <p:txBody>
          <a:bodyPr/>
          <a:lstStyle/>
          <a:p>
            <a:r>
              <a:rPr lang="fr-FR" sz="3600" dirty="0" smtClean="0">
                <a:solidFill>
                  <a:srgbClr val="FAFD00"/>
                </a:solidFill>
              </a:rPr>
              <a:t>En pratique</a:t>
            </a:r>
          </a:p>
          <a:p>
            <a:pPr lvl="1"/>
            <a:r>
              <a:rPr lang="fr-FR" dirty="0" smtClean="0">
                <a:solidFill>
                  <a:srgbClr val="FAFD00"/>
                </a:solidFill>
              </a:rPr>
              <a:t> </a:t>
            </a:r>
            <a:r>
              <a:rPr lang="fr-FR" sz="3200" dirty="0" smtClean="0">
                <a:solidFill>
                  <a:srgbClr val="FAFD00"/>
                </a:solidFill>
              </a:rPr>
              <a:t> On complète éventuellement la table par une « extension » pour les autres valeurs si besoin</a:t>
            </a:r>
          </a:p>
          <a:p>
            <a:pPr lvl="2"/>
            <a:r>
              <a:rPr lang="fr-FR" b="1" i="1" dirty="0" smtClean="0">
                <a:solidFill>
                  <a:srgbClr val="FAFD00"/>
                </a:solidFill>
              </a:rPr>
              <a:t> </a:t>
            </a:r>
            <a:r>
              <a:rPr lang="fr-FR" sz="2800" b="1" dirty="0" smtClean="0">
                <a:solidFill>
                  <a:srgbClr val="FAFD00"/>
                </a:solidFill>
              </a:rPr>
              <a:t>Pers (</a:t>
            </a:r>
            <a:r>
              <a:rPr lang="fr-FR" sz="2800" b="1" u="sng" dirty="0" smtClean="0">
                <a:solidFill>
                  <a:srgbClr val="FAFD00"/>
                </a:solidFill>
              </a:rPr>
              <a:t>P#</a:t>
            </a:r>
            <a:r>
              <a:rPr lang="fr-FR" sz="2800" b="1" dirty="0" smtClean="0">
                <a:solidFill>
                  <a:srgbClr val="FAFD00"/>
                </a:solidFill>
              </a:rPr>
              <a:t>, </a:t>
            </a:r>
            <a:r>
              <a:rPr lang="fr-FR" sz="2800" b="1" dirty="0" err="1" smtClean="0">
                <a:solidFill>
                  <a:srgbClr val="FAFD00"/>
                </a:solidFill>
              </a:rPr>
              <a:t>Tel_M</a:t>
            </a:r>
            <a:r>
              <a:rPr lang="fr-FR" sz="2800" b="1" dirty="0" smtClean="0">
                <a:solidFill>
                  <a:srgbClr val="FAFD00"/>
                </a:solidFill>
              </a:rPr>
              <a:t>, </a:t>
            </a:r>
            <a:r>
              <a:rPr lang="fr-FR" sz="2800" b="1" dirty="0" err="1" smtClean="0">
                <a:solidFill>
                  <a:srgbClr val="FAFD00"/>
                </a:solidFill>
              </a:rPr>
              <a:t>Tel_B</a:t>
            </a:r>
            <a:r>
              <a:rPr lang="fr-FR" sz="2800" b="1" dirty="0" smtClean="0">
                <a:solidFill>
                  <a:srgbClr val="FAFD00"/>
                </a:solidFill>
              </a:rPr>
              <a:t>, </a:t>
            </a:r>
            <a:r>
              <a:rPr lang="fr-FR" sz="2800" b="1" dirty="0" err="1" smtClean="0">
                <a:solidFill>
                  <a:srgbClr val="FAFD00"/>
                </a:solidFill>
              </a:rPr>
              <a:t>Tel_P</a:t>
            </a:r>
            <a:r>
              <a:rPr lang="fr-FR" sz="2800" b="1" dirty="0" smtClean="0">
                <a:solidFill>
                  <a:srgbClr val="FAFD00"/>
                </a:solidFill>
              </a:rPr>
              <a:t>…..)</a:t>
            </a:r>
          </a:p>
          <a:p>
            <a:pPr lvl="2"/>
            <a:r>
              <a:rPr lang="fr-FR" sz="2800" b="1" dirty="0" smtClean="0">
                <a:solidFill>
                  <a:srgbClr val="FAFD00"/>
                </a:solidFill>
              </a:rPr>
              <a:t> </a:t>
            </a:r>
            <a:r>
              <a:rPr lang="fr-FR" sz="2800" b="1" dirty="0" err="1" smtClean="0">
                <a:solidFill>
                  <a:srgbClr val="FAFD00"/>
                </a:solidFill>
              </a:rPr>
              <a:t>AutresTels</a:t>
            </a:r>
            <a:r>
              <a:rPr lang="fr-FR" sz="2800" b="1" dirty="0" smtClean="0">
                <a:solidFill>
                  <a:srgbClr val="FAFD00"/>
                </a:solidFill>
              </a:rPr>
              <a:t> (</a:t>
            </a:r>
            <a:r>
              <a:rPr lang="fr-FR" sz="2800" b="1" u="sng" dirty="0" smtClean="0">
                <a:solidFill>
                  <a:srgbClr val="FAFD00"/>
                </a:solidFill>
              </a:rPr>
              <a:t>P#</a:t>
            </a:r>
            <a:r>
              <a:rPr lang="fr-FR" sz="2800" b="1" dirty="0" smtClean="0">
                <a:solidFill>
                  <a:srgbClr val="FAFD00"/>
                </a:solidFill>
              </a:rPr>
              <a:t>, </a:t>
            </a:r>
            <a:r>
              <a:rPr lang="fr-FR" sz="2800" b="1" u="sng" dirty="0" smtClean="0">
                <a:solidFill>
                  <a:srgbClr val="FAFD00"/>
                </a:solidFill>
              </a:rPr>
              <a:t>Tel)</a:t>
            </a:r>
          </a:p>
          <a:p>
            <a:pPr lvl="1"/>
            <a:r>
              <a:rPr lang="fr-FR" b="1" dirty="0" smtClean="0">
                <a:solidFill>
                  <a:srgbClr val="FAFD00"/>
                </a:solidFill>
              </a:rPr>
              <a:t> </a:t>
            </a:r>
            <a:r>
              <a:rPr lang="fr-FR" dirty="0" smtClean="0">
                <a:solidFill>
                  <a:srgbClr val="FAFD00"/>
                </a:solidFill>
              </a:rPr>
              <a:t>Quel type de jointures implicite serait approprié alors  ?</a:t>
            </a: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65893">
                                            <p:txEl>
                                              <p:pRg st="4" end="4"/>
                                            </p:txEl>
                                          </p:spTgt>
                                        </p:tgtEl>
                                        <p:attrNameLst>
                                          <p:attrName>style.visibility</p:attrName>
                                        </p:attrNameLst>
                                      </p:cBhvr>
                                      <p:to>
                                        <p:strVal val="visible"/>
                                      </p:to>
                                    </p:set>
                                    <p:anim to="" calcmode="lin" valueType="num">
                                      <p:cBhvr>
                                        <p:cTn id="19"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831036"/>
            <a:ext cx="8329073" cy="4679787"/>
          </a:xfrm>
          <a:noFill/>
          <a:ln>
            <a:solidFill>
              <a:schemeClr val="accent1"/>
            </a:solidFill>
          </a:ln>
        </p:spPr>
        <p:txBody>
          <a:bodyPr/>
          <a:lstStyle/>
          <a:p>
            <a:pPr>
              <a:spcBef>
                <a:spcPts val="300"/>
              </a:spcBef>
            </a:pPr>
            <a:r>
              <a:rPr lang="fr-FR" sz="3600" dirty="0" smtClean="0">
                <a:solidFill>
                  <a:srgbClr val="FAFD00"/>
                </a:solidFill>
              </a:rPr>
              <a:t>En pratique</a:t>
            </a:r>
          </a:p>
          <a:p>
            <a:pPr lvl="1">
              <a:spcBef>
                <a:spcPts val="300"/>
              </a:spcBef>
            </a:pPr>
            <a:r>
              <a:rPr lang="fr-FR" dirty="0" smtClean="0">
                <a:solidFill>
                  <a:srgbClr val="FAFD00"/>
                </a:solidFill>
              </a:rPr>
              <a:t> </a:t>
            </a:r>
            <a:r>
              <a:rPr lang="fr-FR" sz="3200" dirty="0" smtClean="0">
                <a:solidFill>
                  <a:srgbClr val="FAFD00"/>
                </a:solidFill>
              </a:rPr>
              <a:t>On s’écarte de la démarche générale pour pas mal de raisons hors de celle-ci, internes surtout</a:t>
            </a:r>
          </a:p>
          <a:p>
            <a:pPr lvl="1">
              <a:spcBef>
                <a:spcPts val="300"/>
              </a:spcBef>
            </a:pPr>
            <a:r>
              <a:rPr lang="fr-FR" sz="3200" dirty="0" smtClean="0">
                <a:solidFill>
                  <a:srgbClr val="FAFD00"/>
                </a:solidFill>
              </a:rPr>
              <a:t> Coût de traitement de jointures</a:t>
            </a:r>
          </a:p>
          <a:p>
            <a:pPr lvl="1">
              <a:spcBef>
                <a:spcPts val="300"/>
              </a:spcBef>
            </a:pPr>
            <a:r>
              <a:rPr lang="fr-FR" sz="3200" dirty="0" smtClean="0">
                <a:solidFill>
                  <a:srgbClr val="FAFD00"/>
                </a:solidFill>
              </a:rPr>
              <a:t> Coût mémoire des indexes pour rendre les jointures rapides</a:t>
            </a:r>
          </a:p>
          <a:p>
            <a:pPr lvl="1">
              <a:spcBef>
                <a:spcPts val="300"/>
              </a:spcBef>
            </a:pPr>
            <a:r>
              <a:rPr lang="fr-FR" sz="3200" dirty="0" smtClean="0">
                <a:solidFill>
                  <a:srgbClr val="FAFD00"/>
                </a:solidFill>
              </a:rPr>
              <a:t> Problèmes théoriques avec jointures externes</a:t>
            </a:r>
          </a:p>
          <a:p>
            <a:pPr lvl="1">
              <a:spcBef>
                <a:spcPts val="300"/>
              </a:spcBef>
            </a:pPr>
            <a:r>
              <a:rPr lang="fr-FR" sz="3200" dirty="0" smtClean="0">
                <a:solidFill>
                  <a:srgbClr val="FAFD00"/>
                </a:solidFill>
              </a:rPr>
              <a:t> …. </a:t>
            </a:r>
            <a:endParaRPr lang="fr-FR"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5893">
                                            <p:txEl>
                                              <p:pRg st="1" end="1"/>
                                            </p:txEl>
                                          </p:spTgt>
                                        </p:tgtEl>
                                        <p:attrNameLst>
                                          <p:attrName>style.visibility</p:attrName>
                                        </p:attrNameLst>
                                      </p:cBhvr>
                                      <p:to>
                                        <p:strVal val="visible"/>
                                      </p:to>
                                    </p:set>
                                    <p:anim to="" calcmode="lin" valueType="num">
                                      <p:cBhvr>
                                        <p:cTn id="10"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5893">
                                            <p:txEl>
                                              <p:pRg st="2" end="2"/>
                                            </p:txEl>
                                          </p:spTgt>
                                        </p:tgtEl>
                                        <p:attrNameLst>
                                          <p:attrName>style.visibility</p:attrName>
                                        </p:attrNameLst>
                                      </p:cBhvr>
                                      <p:to>
                                        <p:strVal val="visible"/>
                                      </p:to>
                                    </p:set>
                                    <p:anim to="" calcmode="lin" valueType="num">
                                      <p:cBhvr>
                                        <p:cTn id="13"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5893">
                                            <p:txEl>
                                              <p:pRg st="3" end="3"/>
                                            </p:txEl>
                                          </p:spTgt>
                                        </p:tgtEl>
                                        <p:attrNameLst>
                                          <p:attrName>style.visibility</p:attrName>
                                        </p:attrNameLst>
                                      </p:cBhvr>
                                      <p:to>
                                        <p:strVal val="visible"/>
                                      </p:to>
                                    </p:set>
                                    <p:anim to="" calcmode="lin" valueType="num">
                                      <p:cBhvr>
                                        <p:cTn id="16"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65893">
                                            <p:txEl>
                                              <p:pRg st="4" end="4"/>
                                            </p:txEl>
                                          </p:spTgt>
                                        </p:tgtEl>
                                        <p:attrNameLst>
                                          <p:attrName>style.visibility</p:attrName>
                                        </p:attrNameLst>
                                      </p:cBhvr>
                                      <p:to>
                                        <p:strVal val="visible"/>
                                      </p:to>
                                    </p:set>
                                    <p:anim to="" calcmode="lin" valueType="num">
                                      <p:cBhvr>
                                        <p:cTn id="19"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0" presetID="24" presetClass="entr" presetSubtype="0" fill="hold" grpId="0" nodeType="withEffect">
                                  <p:stCondLst>
                                    <p:cond delay="0"/>
                                  </p:stCondLst>
                                  <p:childTnLst>
                                    <p:set>
                                      <p:cBhvr>
                                        <p:cTn id="21" dur="1" fill="hold">
                                          <p:stCondLst>
                                            <p:cond delay="499"/>
                                          </p:stCondLst>
                                        </p:cTn>
                                        <p:tgtEl>
                                          <p:spTgt spid="165893">
                                            <p:txEl>
                                              <p:pRg st="5" end="5"/>
                                            </p:txEl>
                                          </p:spTgt>
                                        </p:tgtEl>
                                        <p:attrNameLst>
                                          <p:attrName>style.visibility</p:attrName>
                                        </p:attrNameLst>
                                      </p:cBhvr>
                                      <p:to>
                                        <p:strVal val="visible"/>
                                      </p:to>
                                    </p:set>
                                    <p:anim to="" calcmode="lin" valueType="num">
                                      <p:cBhvr>
                                        <p:cTn id="22"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314" name="Object 2">
            <a:hlinkClick r:id="" action="ppaction://ole?verb=0"/>
          </p:cNvPr>
          <p:cNvGraphicFramePr>
            <a:graphicFrameLocks/>
          </p:cNvGraphicFramePr>
          <p:nvPr>
            <p:extLst>
              <p:ext uri="{D42A27DB-BD31-4B8C-83A1-F6EECF244321}">
                <p14:modId xmlns:p14="http://schemas.microsoft.com/office/powerpoint/2010/main" val="3726933531"/>
              </p:ext>
            </p:extLst>
          </p:nvPr>
        </p:nvGraphicFramePr>
        <p:xfrm>
          <a:off x="533400" y="538163"/>
          <a:ext cx="4876800" cy="2701925"/>
        </p:xfrm>
        <a:graphic>
          <a:graphicData uri="http://schemas.openxmlformats.org/presentationml/2006/ole">
            <mc:AlternateContent xmlns:mc="http://schemas.openxmlformats.org/markup-compatibility/2006">
              <mc:Choice xmlns:v="urn:schemas-microsoft-com:vml" Requires="v">
                <p:oleObj spid="_x0000_s13572" name="Document" r:id="rId5" imgW="5754232" imgH="2706679" progId="Word.Document.8">
                  <p:embed/>
                </p:oleObj>
              </mc:Choice>
              <mc:Fallback>
                <p:oleObj name="Document" r:id="rId5" imgW="5754232" imgH="2706679" progId="Word.Document.8">
                  <p:embed/>
                  <p:pic>
                    <p:nvPicPr>
                      <p:cNvPr id="0" name="Picture 1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8163"/>
                        <a:ext cx="4876800" cy="2701925"/>
                      </a:xfrm>
                      <a:prstGeom prst="rect">
                        <a:avLst/>
                      </a:prstGeom>
                      <a:solidFill>
                        <a:srgbClr val="B9CAFF"/>
                      </a:solidFill>
                    </p:spPr>
                  </p:pic>
                </p:oleObj>
              </mc:Fallback>
            </mc:AlternateContent>
          </a:graphicData>
        </a:graphic>
      </p:graphicFrame>
      <p:sp>
        <p:nvSpPr>
          <p:cNvPr id="13315" name="Rectangle 3"/>
          <p:cNvSpPr>
            <a:spLocks noChangeArrowheads="1"/>
          </p:cNvSpPr>
          <p:nvPr/>
        </p:nvSpPr>
        <p:spPr bwMode="auto">
          <a:xfrm>
            <a:off x="153988" y="5349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graphicFrame>
        <p:nvGraphicFramePr>
          <p:cNvPr id="13316" name="Object 4">
            <a:hlinkClick r:id="" action="ppaction://ole?verb=0"/>
          </p:cNvPr>
          <p:cNvGraphicFramePr>
            <a:graphicFrameLocks/>
          </p:cNvGraphicFramePr>
          <p:nvPr>
            <p:extLst>
              <p:ext uri="{D42A27DB-BD31-4B8C-83A1-F6EECF244321}">
                <p14:modId xmlns:p14="http://schemas.microsoft.com/office/powerpoint/2010/main" val="2805287689"/>
              </p:ext>
            </p:extLst>
          </p:nvPr>
        </p:nvGraphicFramePr>
        <p:xfrm>
          <a:off x="6010275" y="3814763"/>
          <a:ext cx="2860675" cy="2701925"/>
        </p:xfrm>
        <a:graphic>
          <a:graphicData uri="http://schemas.openxmlformats.org/presentationml/2006/ole">
            <mc:AlternateContent xmlns:mc="http://schemas.openxmlformats.org/markup-compatibility/2006">
              <mc:Choice xmlns:v="urn:schemas-microsoft-com:vml" Requires="v">
                <p:oleObj spid="_x0000_s13573" name="Document" r:id="rId7" imgW="3394005" imgH="2706679" progId="Word.Document.8">
                  <p:embed/>
                </p:oleObj>
              </mc:Choice>
              <mc:Fallback>
                <p:oleObj name="Document" r:id="rId7" imgW="3394005" imgH="2706679" progId="Word.Document.8">
                  <p:embed/>
                  <p:pic>
                    <p:nvPicPr>
                      <p:cNvPr id="0" name="Picture 1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0275" y="3814763"/>
                        <a:ext cx="2860675"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Arc 5"/>
          <p:cNvSpPr>
            <a:spLocks/>
          </p:cNvSpPr>
          <p:nvPr/>
        </p:nvSpPr>
        <p:spPr bwMode="auto">
          <a:xfrm>
            <a:off x="5715000" y="2109788"/>
            <a:ext cx="1701800" cy="1625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01600" cap="rnd">
            <a:solidFill>
              <a:schemeClr val="accent1"/>
            </a:solidFill>
            <a:round/>
            <a:headEnd/>
            <a:tailEnd type="triangle" w="med" len="med"/>
          </a:ln>
          <a:effectLst/>
        </p:spPr>
        <p:txBody>
          <a:bodyPr wrap="none" anchor="ctr"/>
          <a:lstStyle/>
          <a:p>
            <a:endParaRPr lang="fr-FR"/>
          </a:p>
        </p:txBody>
      </p:sp>
      <p:sp>
        <p:nvSpPr>
          <p:cNvPr id="13318" name="Rectangle 6"/>
          <p:cNvSpPr>
            <a:spLocks noChangeArrowheads="1"/>
          </p:cNvSpPr>
          <p:nvPr/>
        </p:nvSpPr>
        <p:spPr bwMode="auto">
          <a:xfrm>
            <a:off x="5411788" y="38877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P1</a:t>
            </a:r>
          </a:p>
        </p:txBody>
      </p:sp>
      <p:graphicFrame>
        <p:nvGraphicFramePr>
          <p:cNvPr id="13319" name="Object 7">
            <a:hlinkClick r:id="" action="ppaction://ole?verb=0"/>
          </p:cNvPr>
          <p:cNvGraphicFramePr>
            <a:graphicFrameLocks/>
          </p:cNvGraphicFramePr>
          <p:nvPr>
            <p:extLst>
              <p:ext uri="{D42A27DB-BD31-4B8C-83A1-F6EECF244321}">
                <p14:modId xmlns:p14="http://schemas.microsoft.com/office/powerpoint/2010/main" val="270500703"/>
              </p:ext>
            </p:extLst>
          </p:nvPr>
        </p:nvGraphicFramePr>
        <p:xfrm>
          <a:off x="1062038" y="4795838"/>
          <a:ext cx="2838450" cy="1628775"/>
        </p:xfrm>
        <a:graphic>
          <a:graphicData uri="http://schemas.openxmlformats.org/presentationml/2006/ole">
            <mc:AlternateContent xmlns:mc="http://schemas.openxmlformats.org/markup-compatibility/2006">
              <mc:Choice xmlns:v="urn:schemas-microsoft-com:vml" Requires="v">
                <p:oleObj spid="_x0000_s13574" name="Document" r:id="rId9" imgW="3331040" imgH="1636111" progId="Word.Document.8">
                  <p:embed/>
                </p:oleObj>
              </mc:Choice>
              <mc:Fallback>
                <p:oleObj name="Document" r:id="rId9" imgW="3331040" imgH="1636111" progId="Word.Document.8">
                  <p:embed/>
                  <p:pic>
                    <p:nvPicPr>
                      <p:cNvPr id="0" name="Picture 1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038" y="4795838"/>
                        <a:ext cx="28384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Rectangle 8"/>
          <p:cNvSpPr>
            <a:spLocks noChangeArrowheads="1"/>
          </p:cNvSpPr>
          <p:nvPr/>
        </p:nvSpPr>
        <p:spPr bwMode="auto">
          <a:xfrm>
            <a:off x="458788" y="48783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P2</a:t>
            </a:r>
          </a:p>
        </p:txBody>
      </p:sp>
      <p:sp>
        <p:nvSpPr>
          <p:cNvPr id="13321" name="Line 9"/>
          <p:cNvSpPr>
            <a:spLocks noChangeShapeType="1"/>
          </p:cNvSpPr>
          <p:nvPr/>
        </p:nvSpPr>
        <p:spPr bwMode="auto">
          <a:xfrm>
            <a:off x="965200" y="3251200"/>
            <a:ext cx="203200" cy="1270000"/>
          </a:xfrm>
          <a:prstGeom prst="line">
            <a:avLst/>
          </a:prstGeom>
          <a:noFill/>
          <a:ln w="101600">
            <a:solidFill>
              <a:schemeClr val="accent1"/>
            </a:solidFill>
            <a:round/>
            <a:headEnd/>
            <a:tailEnd type="triangle" w="med" len="med"/>
          </a:ln>
          <a:effectLst/>
        </p:spPr>
        <p:txBody>
          <a:bodyPr wrap="none" anchor="ctr"/>
          <a:lstStyle/>
          <a:p>
            <a:endParaRPr lang="fr-FR"/>
          </a:p>
        </p:txBody>
      </p:sp>
      <p:sp>
        <p:nvSpPr>
          <p:cNvPr id="13322" name="Rectangle 10"/>
          <p:cNvSpPr>
            <a:spLocks noChangeArrowheads="1"/>
          </p:cNvSpPr>
          <p:nvPr/>
        </p:nvSpPr>
        <p:spPr bwMode="auto">
          <a:xfrm>
            <a:off x="2082800" y="939800"/>
            <a:ext cx="711200" cy="330200"/>
          </a:xfrm>
          <a:prstGeom prst="rect">
            <a:avLst/>
          </a:prstGeom>
          <a:noFill/>
          <a:ln w="50800">
            <a:solidFill>
              <a:schemeClr val="accent1"/>
            </a:solidFill>
            <a:miter lim="800000"/>
            <a:headEnd/>
            <a:tailEnd/>
          </a:ln>
          <a:effectLst/>
        </p:spPr>
        <p:txBody>
          <a:bodyPr wrap="none" anchor="ctr"/>
          <a:lstStyle/>
          <a:p>
            <a:endParaRPr lang="fr-FR"/>
          </a:p>
        </p:txBody>
      </p:sp>
      <p:sp>
        <p:nvSpPr>
          <p:cNvPr id="13323" name="Rectangle 11"/>
          <p:cNvSpPr>
            <a:spLocks noChangeArrowheads="1"/>
          </p:cNvSpPr>
          <p:nvPr/>
        </p:nvSpPr>
        <p:spPr bwMode="auto">
          <a:xfrm>
            <a:off x="7493000" y="4140200"/>
            <a:ext cx="787400" cy="406400"/>
          </a:xfrm>
          <a:prstGeom prst="rect">
            <a:avLst/>
          </a:prstGeom>
          <a:noFill/>
          <a:ln w="50800">
            <a:solidFill>
              <a:schemeClr val="accent1"/>
            </a:solidFill>
            <a:miter lim="800000"/>
            <a:headEnd/>
            <a:tailEnd/>
          </a:ln>
          <a:effectLst/>
        </p:spPr>
        <p:txBody>
          <a:bodyPr wrap="none" anchor="ctr"/>
          <a:lstStyle/>
          <a:p>
            <a:endParaRPr lang="fr-FR"/>
          </a:p>
        </p:txBody>
      </p:sp>
      <p:sp>
        <p:nvSpPr>
          <p:cNvPr id="13324" name="Rectangle 12"/>
          <p:cNvSpPr>
            <a:spLocks noChangeArrowheads="1"/>
          </p:cNvSpPr>
          <p:nvPr/>
        </p:nvSpPr>
        <p:spPr bwMode="auto">
          <a:xfrm>
            <a:off x="2616200" y="5130800"/>
            <a:ext cx="711200" cy="330200"/>
          </a:xfrm>
          <a:prstGeom prst="rect">
            <a:avLst/>
          </a:prstGeom>
          <a:noFill/>
          <a:ln w="50800">
            <a:solidFill>
              <a:schemeClr val="accent1"/>
            </a:solidFill>
            <a:miter lim="800000"/>
            <a:headEnd/>
            <a:tailEnd/>
          </a:ln>
          <a:effectLst/>
        </p:spPr>
        <p:txBody>
          <a:bodyPr wrap="none" anchor="ctr"/>
          <a:lstStyle/>
          <a:p>
            <a:endParaRPr lang="fr-FR"/>
          </a:p>
        </p:txBody>
      </p:sp>
    </p:spTree>
  </p:cSld>
  <p:clrMapOvr>
    <a:overrideClrMapping bg1="lt1" tx1="dk1" bg2="lt2" tx2="dk2" accent1="accent1" accent2="accent2" accent3="accent3" accent4="accent4" accent5="accent5" accent6="accent6" hlink="hlink" folHlink="folHlink"/>
  </p:clrMapOvr>
  <p:transition spd="slow">
    <p:zoom dir="in"/>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Line 1026"/>
          <p:cNvSpPr>
            <a:spLocks noChangeShapeType="1"/>
          </p:cNvSpPr>
          <p:nvPr/>
        </p:nvSpPr>
        <p:spPr bwMode="auto">
          <a:xfrm flipV="1">
            <a:off x="7258050"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1" name="Line 1027"/>
          <p:cNvSpPr>
            <a:spLocks noChangeShapeType="1"/>
          </p:cNvSpPr>
          <p:nvPr/>
        </p:nvSpPr>
        <p:spPr bwMode="auto">
          <a:xfrm>
            <a:off x="6904038" y="842963"/>
            <a:ext cx="719137"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5892" name="Line 1028"/>
          <p:cNvSpPr>
            <a:spLocks noChangeShapeType="1"/>
          </p:cNvSpPr>
          <p:nvPr/>
        </p:nvSpPr>
        <p:spPr bwMode="auto">
          <a:xfrm flipH="1" flipV="1">
            <a:off x="8286750"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893" name="Rectangle 1029"/>
          <p:cNvSpPr>
            <a:spLocks noGrp="1" noChangeArrowheads="1"/>
          </p:cNvSpPr>
          <p:nvPr>
            <p:ph type="body" idx="1"/>
          </p:nvPr>
        </p:nvSpPr>
        <p:spPr>
          <a:xfrm>
            <a:off x="390911" y="1926286"/>
            <a:ext cx="8329073" cy="4679787"/>
          </a:xfrm>
          <a:noFill/>
          <a:ln>
            <a:solidFill>
              <a:schemeClr val="accent1"/>
            </a:solidFill>
          </a:ln>
        </p:spPr>
        <p:txBody>
          <a:bodyPr/>
          <a:lstStyle/>
          <a:p>
            <a:r>
              <a:rPr lang="fr-FR" sz="4000" b="1" dirty="0" smtClean="0">
                <a:solidFill>
                  <a:srgbClr val="FAFD00"/>
                </a:solidFill>
              </a:rPr>
              <a:t>Conclusion</a:t>
            </a:r>
          </a:p>
          <a:p>
            <a:r>
              <a:rPr lang="fr-FR" sz="4000" dirty="0" smtClean="0">
                <a:solidFill>
                  <a:srgbClr val="FAFD00"/>
                </a:solidFill>
              </a:rPr>
              <a:t> Il y a ceux et d’autres cas spéciaux</a:t>
            </a:r>
          </a:p>
          <a:p>
            <a:pPr marL="342900" lvl="1" indent="-342900">
              <a:buClr>
                <a:schemeClr val="hlink"/>
              </a:buClr>
            </a:pPr>
            <a:r>
              <a:rPr lang="fr-FR" sz="3600" dirty="0" smtClean="0">
                <a:solidFill>
                  <a:srgbClr val="FAFD00"/>
                </a:solidFill>
              </a:rPr>
              <a:t> Il faut commencer par la démarche </a:t>
            </a:r>
            <a:r>
              <a:rPr lang="fr-FR" sz="3600" dirty="0" smtClean="0">
                <a:solidFill>
                  <a:srgbClr val="FFFF00"/>
                </a:solidFill>
              </a:rPr>
              <a:t>générale</a:t>
            </a:r>
          </a:p>
          <a:p>
            <a:pPr marL="342900" lvl="1" indent="-342900">
              <a:buClr>
                <a:schemeClr val="hlink"/>
              </a:buClr>
            </a:pPr>
            <a:r>
              <a:rPr lang="fr-FR" sz="3600" dirty="0" smtClean="0">
                <a:solidFill>
                  <a:srgbClr val="FAFD00"/>
                </a:solidFill>
              </a:rPr>
              <a:t> </a:t>
            </a:r>
            <a:r>
              <a:rPr lang="fr-FR" sz="3600" dirty="0" smtClean="0">
                <a:solidFill>
                  <a:srgbClr val="FFFFC9"/>
                </a:solidFill>
              </a:rPr>
              <a:t>Après il faut exercer son bon sens</a:t>
            </a:r>
          </a:p>
          <a:p>
            <a:pPr marL="742950" lvl="2" indent="-342900">
              <a:buClr>
                <a:schemeClr val="hlink"/>
              </a:buClr>
            </a:pPr>
            <a:r>
              <a:rPr lang="fr-FR" sz="3200" dirty="0" smtClean="0">
                <a:solidFill>
                  <a:srgbClr val="FFFFC9"/>
                </a:solidFill>
              </a:rPr>
              <a:t> Selon les contraintes spécifiques de la base </a:t>
            </a:r>
          </a:p>
          <a:p>
            <a:pPr marL="342900" lvl="1" indent="-342900">
              <a:buClr>
                <a:schemeClr val="hlink"/>
              </a:buClr>
            </a:pPr>
            <a:r>
              <a:rPr lang="fr-FR" sz="3600" dirty="0" smtClean="0">
                <a:solidFill>
                  <a:srgbClr val="FFFFC9"/>
                </a:solidFill>
              </a:rPr>
              <a:t> </a:t>
            </a:r>
            <a:r>
              <a:rPr lang="fr-FR" sz="3600" dirty="0" err="1" smtClean="0">
                <a:solidFill>
                  <a:srgbClr val="FFFFC9"/>
                </a:solidFill>
              </a:rPr>
              <a:t>Dénormaliser</a:t>
            </a:r>
            <a:r>
              <a:rPr lang="fr-FR" sz="3600" dirty="0" smtClean="0">
                <a:solidFill>
                  <a:srgbClr val="FFFFC9"/>
                </a:solidFill>
              </a:rPr>
              <a:t> si utile </a:t>
            </a:r>
          </a:p>
          <a:p>
            <a:pPr>
              <a:buNone/>
            </a:pPr>
            <a:endParaRPr lang="fr-FR" sz="2800" b="1" i="1" dirty="0" smtClean="0">
              <a:solidFill>
                <a:srgbClr val="FAFD00"/>
              </a:solidFill>
            </a:endParaRPr>
          </a:p>
        </p:txBody>
      </p:sp>
      <p:sp>
        <p:nvSpPr>
          <p:cNvPr id="165894" name="Rectangle 1030"/>
          <p:cNvSpPr>
            <a:spLocks noChangeArrowheads="1"/>
          </p:cNvSpPr>
          <p:nvPr/>
        </p:nvSpPr>
        <p:spPr bwMode="auto">
          <a:xfrm>
            <a:off x="0" y="0"/>
            <a:ext cx="6037263"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fr-FR" sz="3600" dirty="0" smtClean="0">
                <a:solidFill>
                  <a:schemeClr val="accent1"/>
                </a:solidFill>
              </a:rPr>
              <a:t>Démarche générale</a:t>
            </a:r>
            <a:endParaRPr lang="fr-FR" sz="4000" dirty="0">
              <a:solidFill>
                <a:schemeClr val="accent1"/>
              </a:solidFill>
            </a:endParaRPr>
          </a:p>
        </p:txBody>
      </p:sp>
      <p:sp>
        <p:nvSpPr>
          <p:cNvPr id="165895" name="Oval 1031"/>
          <p:cNvSpPr>
            <a:spLocks noChangeArrowheads="1"/>
          </p:cNvSpPr>
          <p:nvPr/>
        </p:nvSpPr>
        <p:spPr bwMode="auto">
          <a:xfrm>
            <a:off x="6527800" y="70961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6" name="Oval 1032"/>
          <p:cNvSpPr>
            <a:spLocks noChangeArrowheads="1"/>
          </p:cNvSpPr>
          <p:nvPr/>
        </p:nvSpPr>
        <p:spPr bwMode="auto">
          <a:xfrm>
            <a:off x="7524750" y="754063"/>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7" name="Oval 1033"/>
          <p:cNvSpPr>
            <a:spLocks noChangeArrowheads="1"/>
          </p:cNvSpPr>
          <p:nvPr/>
        </p:nvSpPr>
        <p:spPr bwMode="auto">
          <a:xfrm>
            <a:off x="6992938" y="14414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8" name="Oval 1034"/>
          <p:cNvSpPr>
            <a:spLocks noChangeArrowheads="1"/>
          </p:cNvSpPr>
          <p:nvPr/>
        </p:nvSpPr>
        <p:spPr bwMode="auto">
          <a:xfrm>
            <a:off x="8123238" y="117475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899" name="Oval 1035"/>
          <p:cNvSpPr>
            <a:spLocks noChangeArrowheads="1"/>
          </p:cNvSpPr>
          <p:nvPr/>
        </p:nvSpPr>
        <p:spPr bwMode="auto">
          <a:xfrm>
            <a:off x="8034338" y="0"/>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5900" name="Line 1036"/>
          <p:cNvSpPr>
            <a:spLocks noChangeShapeType="1"/>
          </p:cNvSpPr>
          <p:nvPr/>
        </p:nvSpPr>
        <p:spPr bwMode="auto">
          <a:xfrm flipV="1">
            <a:off x="7834313"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5901" name="Line 1037"/>
          <p:cNvSpPr>
            <a:spLocks noChangeShapeType="1"/>
          </p:cNvSpPr>
          <p:nvPr/>
        </p:nvSpPr>
        <p:spPr bwMode="auto">
          <a:xfrm flipV="1">
            <a:off x="7369175" y="1428750"/>
            <a:ext cx="719138" cy="166688"/>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anim to="" calcmode="lin" valueType="num">
                                      <p:cBhvr>
                                        <p:cTn id="7" dur="1" fill="hold"/>
                                        <p:tgtEl>
                                          <p:spTgt spid="165893">
                                            <p:txEl>
                                              <p:pRg st="0" end="0"/>
                                            </p:txEl>
                                          </p:spTgt>
                                        </p:tgtEl>
                                        <p:attrNameLst>
                                          <p:attrName/>
                                        </p:attrNameLst>
                                      </p:cBhvr>
                                    </p:anim>
                                  </p:childTnLst>
                                  <p:subTnLst>
                                    <p:animClr clrSpc="rgb" dir="cw">
                                      <p:cBhvr override="childStyle">
                                        <p:cTn dur="1" fill="hold" display="0" masterRel="nextClick" afterEffect="1"/>
                                        <p:tgtEl>
                                          <p:spTgt spid="16589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5893">
                                            <p:txEl>
                                              <p:pRg st="1" end="1"/>
                                            </p:txEl>
                                          </p:spTgt>
                                        </p:tgtEl>
                                        <p:attrNameLst>
                                          <p:attrName>style.visibility</p:attrName>
                                        </p:attrNameLst>
                                      </p:cBhvr>
                                      <p:to>
                                        <p:strVal val="visible"/>
                                      </p:to>
                                    </p:set>
                                    <p:anim to="" calcmode="lin" valueType="num">
                                      <p:cBhvr>
                                        <p:cTn id="12" dur="1" fill="hold"/>
                                        <p:tgtEl>
                                          <p:spTgt spid="165893">
                                            <p:txEl>
                                              <p:pRg st="1" end="1"/>
                                            </p:txEl>
                                          </p:spTgt>
                                        </p:tgtEl>
                                        <p:attrNameLst>
                                          <p:attrName/>
                                        </p:attrNameLst>
                                      </p:cBhvr>
                                    </p:anim>
                                  </p:childTnLst>
                                  <p:subTnLst>
                                    <p:animClr clrSpc="rgb" dir="cw">
                                      <p:cBhvr override="childStyle">
                                        <p:cTn dur="1" fill="hold" display="0" masterRel="nextClick" afterEffect="1"/>
                                        <p:tgtEl>
                                          <p:spTgt spid="165893">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anim to="" calcmode="lin" valueType="num">
                                      <p:cBhvr>
                                        <p:cTn id="15" dur="1" fill="hold"/>
                                        <p:tgtEl>
                                          <p:spTgt spid="165893">
                                            <p:txEl>
                                              <p:pRg st="2" end="2"/>
                                            </p:txEl>
                                          </p:spTgt>
                                        </p:tgtEl>
                                        <p:attrNameLst>
                                          <p:attrName/>
                                        </p:attrNameLst>
                                      </p:cBhvr>
                                    </p:anim>
                                  </p:childTnLst>
                                  <p:subTnLst>
                                    <p:animClr clrSpc="rgb" dir="cw">
                                      <p:cBhvr override="childStyle">
                                        <p:cTn dur="1" fill="hold" display="0" masterRel="nextClick" afterEffect="1"/>
                                        <p:tgtEl>
                                          <p:spTgt spid="165893">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5893">
                                            <p:txEl>
                                              <p:pRg st="3" end="3"/>
                                            </p:txEl>
                                          </p:spTgt>
                                        </p:tgtEl>
                                        <p:attrNameLst>
                                          <p:attrName>style.visibility</p:attrName>
                                        </p:attrNameLst>
                                      </p:cBhvr>
                                      <p:to>
                                        <p:strVal val="visible"/>
                                      </p:to>
                                    </p:set>
                                    <p:anim to="" calcmode="lin" valueType="num">
                                      <p:cBhvr>
                                        <p:cTn id="18" dur="1" fill="hold"/>
                                        <p:tgtEl>
                                          <p:spTgt spid="165893">
                                            <p:txEl>
                                              <p:pRg st="3" end="3"/>
                                            </p:txEl>
                                          </p:spTgt>
                                        </p:tgtEl>
                                        <p:attrNameLst>
                                          <p:attrName/>
                                        </p:attrNameLst>
                                      </p:cBhvr>
                                    </p:anim>
                                  </p:childTnLst>
                                  <p:subTnLst>
                                    <p:animClr clrSpc="rgb" dir="cw">
                                      <p:cBhvr override="childStyle">
                                        <p:cTn dur="1" fill="hold" display="0" masterRel="nextClick" afterEffect="1"/>
                                        <p:tgtEl>
                                          <p:spTgt spid="165893">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5893">
                                            <p:txEl>
                                              <p:pRg st="4" end="4"/>
                                            </p:txEl>
                                          </p:spTgt>
                                        </p:tgtEl>
                                        <p:attrNameLst>
                                          <p:attrName>style.visibility</p:attrName>
                                        </p:attrNameLst>
                                      </p:cBhvr>
                                      <p:to>
                                        <p:strVal val="visible"/>
                                      </p:to>
                                    </p:set>
                                    <p:anim to="" calcmode="lin" valueType="num">
                                      <p:cBhvr>
                                        <p:cTn id="21" dur="1" fill="hold"/>
                                        <p:tgtEl>
                                          <p:spTgt spid="165893">
                                            <p:txEl>
                                              <p:pRg st="4" end="4"/>
                                            </p:txEl>
                                          </p:spTgt>
                                        </p:tgtEl>
                                        <p:attrNameLst>
                                          <p:attrName/>
                                        </p:attrNameLst>
                                      </p:cBhvr>
                                    </p:anim>
                                  </p:childTnLst>
                                  <p:subTnLst>
                                    <p:animClr clrSpc="rgb" dir="cw">
                                      <p:cBhvr override="childStyle">
                                        <p:cTn dur="1" fill="hold" display="0" masterRel="nextClick" afterEffect="1"/>
                                        <p:tgtEl>
                                          <p:spTgt spid="165893">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165893">
                                            <p:txEl>
                                              <p:pRg st="5" end="5"/>
                                            </p:txEl>
                                          </p:spTgt>
                                        </p:tgtEl>
                                        <p:attrNameLst>
                                          <p:attrName>style.visibility</p:attrName>
                                        </p:attrNameLst>
                                      </p:cBhvr>
                                      <p:to>
                                        <p:strVal val="visible"/>
                                      </p:to>
                                    </p:set>
                                    <p:anim to="" calcmode="lin" valueType="num">
                                      <p:cBhvr>
                                        <p:cTn id="24" dur="1" fill="hold"/>
                                        <p:tgtEl>
                                          <p:spTgt spid="165893">
                                            <p:txEl>
                                              <p:pRg st="5" end="5"/>
                                            </p:txEl>
                                          </p:spTgt>
                                        </p:tgtEl>
                                        <p:attrNameLst>
                                          <p:attrName/>
                                        </p:attrNameLst>
                                      </p:cBhvr>
                                    </p:anim>
                                  </p:childTnLst>
                                  <p:subTnLst>
                                    <p:animClr clrSpc="rgb" dir="cw">
                                      <p:cBhvr override="childStyle">
                                        <p:cTn dur="1" fill="hold" display="0" masterRel="nextClick" afterEffect="1"/>
                                        <p:tgtEl>
                                          <p:spTgt spid="165893">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838200" y="964164"/>
            <a:ext cx="7772400" cy="901959"/>
          </a:xfrm>
          <a:solidFill>
            <a:schemeClr val="tx1"/>
          </a:solidFill>
        </p:spPr>
        <p:txBody>
          <a:bodyPr/>
          <a:lstStyle/>
          <a:p>
            <a:pPr algn="ctr"/>
            <a:r>
              <a:rPr lang="fr-FR" dirty="0">
                <a:solidFill>
                  <a:schemeClr val="accent1"/>
                </a:solidFill>
              </a:rPr>
              <a:t>Modèle Conceptuel</a:t>
            </a:r>
            <a:endParaRPr lang="fr-FR" dirty="0">
              <a:solidFill>
                <a:srgbClr val="0000FD"/>
              </a:solidFill>
            </a:endParaRPr>
          </a:p>
        </p:txBody>
      </p:sp>
      <p:sp>
        <p:nvSpPr>
          <p:cNvPr id="203779" name="AutoShape 3"/>
          <p:cNvSpPr>
            <a:spLocks noChangeArrowheads="1"/>
          </p:cNvSpPr>
          <p:nvPr/>
        </p:nvSpPr>
        <p:spPr bwMode="auto">
          <a:xfrm>
            <a:off x="322263" y="2384425"/>
            <a:ext cx="4017962" cy="2884488"/>
          </a:xfrm>
          <a:prstGeom prst="irregularSeal2">
            <a:avLst/>
          </a:prstGeom>
          <a:solidFill>
            <a:schemeClr val="accent1"/>
          </a:solidFill>
          <a:ln w="12700">
            <a:solidFill>
              <a:schemeClr val="tx1"/>
            </a:solidFill>
            <a:miter lim="800000"/>
            <a:headEnd/>
            <a:tailEnd/>
          </a:ln>
          <a:effectLst/>
        </p:spPr>
        <p:txBody>
          <a:bodyPr wrap="none" anchor="ctr"/>
          <a:lstStyle/>
          <a:p>
            <a:pPr algn="ctr"/>
            <a:r>
              <a:rPr lang="fr-FR"/>
              <a:t>An mille sept cent </a:t>
            </a:r>
          </a:p>
          <a:p>
            <a:pPr algn="ctr"/>
            <a:r>
              <a:rPr lang="fr-FR"/>
              <a:t>quatre-vingt-dix-neuf</a:t>
            </a:r>
          </a:p>
        </p:txBody>
      </p:sp>
      <p:sp>
        <p:nvSpPr>
          <p:cNvPr id="203780" name="AutoShape 4"/>
          <p:cNvSpPr>
            <a:spLocks noChangeArrowheads="1"/>
          </p:cNvSpPr>
          <p:nvPr/>
        </p:nvSpPr>
        <p:spPr bwMode="auto">
          <a:xfrm rot="-1792451">
            <a:off x="4722813" y="2462213"/>
            <a:ext cx="1236662" cy="1157287"/>
          </a:xfrm>
          <a:prstGeom prst="rightArrow">
            <a:avLst>
              <a:gd name="adj1" fmla="val 50000"/>
              <a:gd name="adj2" fmla="val 26715"/>
            </a:avLst>
          </a:prstGeom>
          <a:solidFill>
            <a:schemeClr val="accent1"/>
          </a:solidFill>
          <a:ln w="12700">
            <a:solidFill>
              <a:schemeClr val="tx1"/>
            </a:solidFill>
            <a:miter lim="800000"/>
            <a:headEnd/>
            <a:tailEnd/>
          </a:ln>
          <a:effectLst/>
        </p:spPr>
        <p:txBody>
          <a:bodyPr wrap="none" anchor="ctr"/>
          <a:lstStyle/>
          <a:p>
            <a:pPr algn="ctr"/>
            <a:r>
              <a:rPr lang="fr-FR"/>
              <a:t>?</a:t>
            </a:r>
          </a:p>
        </p:txBody>
      </p:sp>
      <p:sp>
        <p:nvSpPr>
          <p:cNvPr id="203792" name="Rectangle 16"/>
          <p:cNvSpPr>
            <a:spLocks noChangeArrowheads="1"/>
          </p:cNvSpPr>
          <p:nvPr/>
        </p:nvSpPr>
        <p:spPr bwMode="auto">
          <a:xfrm>
            <a:off x="6467475" y="2089150"/>
            <a:ext cx="2368550" cy="538163"/>
          </a:xfrm>
          <a:prstGeom prst="rect">
            <a:avLst/>
          </a:prstGeom>
          <a:solidFill>
            <a:schemeClr val="accent1"/>
          </a:solidFill>
          <a:ln w="12700">
            <a:solidFill>
              <a:schemeClr val="tx1"/>
            </a:solidFill>
            <a:miter lim="800000"/>
            <a:headEnd/>
            <a:tailEnd/>
          </a:ln>
          <a:effectLst/>
        </p:spPr>
        <p:txBody>
          <a:bodyPr wrap="none" anchor="ctr"/>
          <a:lstStyle/>
          <a:p>
            <a:pPr algn="ctr"/>
            <a:r>
              <a:rPr lang="fr-FR"/>
              <a:t>MDCCXCIX</a:t>
            </a:r>
          </a:p>
        </p:txBody>
      </p:sp>
      <p:sp>
        <p:nvSpPr>
          <p:cNvPr id="203793" name="AutoShape 17"/>
          <p:cNvSpPr>
            <a:spLocks noChangeArrowheads="1"/>
          </p:cNvSpPr>
          <p:nvPr/>
        </p:nvSpPr>
        <p:spPr bwMode="auto">
          <a:xfrm rot="1197827">
            <a:off x="4621213" y="4071938"/>
            <a:ext cx="1452562" cy="849312"/>
          </a:xfrm>
          <a:prstGeom prst="rightArrow">
            <a:avLst>
              <a:gd name="adj1" fmla="val 50000"/>
              <a:gd name="adj2" fmla="val 42757"/>
            </a:avLst>
          </a:prstGeom>
          <a:solidFill>
            <a:schemeClr val="accent1"/>
          </a:solidFill>
          <a:ln w="12700">
            <a:solidFill>
              <a:schemeClr val="tx1"/>
            </a:solidFill>
            <a:miter lim="800000"/>
            <a:headEnd/>
            <a:tailEnd/>
          </a:ln>
          <a:effectLst/>
        </p:spPr>
        <p:txBody>
          <a:bodyPr wrap="none" anchor="ctr"/>
          <a:lstStyle/>
          <a:p>
            <a:pPr algn="ctr"/>
            <a:r>
              <a:rPr lang="fr-FR"/>
              <a:t>?</a:t>
            </a:r>
          </a:p>
        </p:txBody>
      </p:sp>
      <p:sp>
        <p:nvSpPr>
          <p:cNvPr id="203794" name="Rectangle 18"/>
          <p:cNvSpPr>
            <a:spLocks noChangeArrowheads="1"/>
          </p:cNvSpPr>
          <p:nvPr/>
        </p:nvSpPr>
        <p:spPr bwMode="auto">
          <a:xfrm>
            <a:off x="6505575" y="4456113"/>
            <a:ext cx="1290638" cy="596900"/>
          </a:xfrm>
          <a:prstGeom prst="rect">
            <a:avLst/>
          </a:prstGeom>
          <a:solidFill>
            <a:schemeClr val="accent1"/>
          </a:solidFill>
          <a:ln w="12700">
            <a:solidFill>
              <a:schemeClr val="tx1"/>
            </a:solidFill>
            <a:miter lim="800000"/>
            <a:headEnd/>
            <a:tailEnd/>
          </a:ln>
          <a:effectLst/>
        </p:spPr>
        <p:txBody>
          <a:bodyPr wrap="none" anchor="ctr"/>
          <a:lstStyle/>
          <a:p>
            <a:pPr algn="ctr"/>
            <a:r>
              <a:rPr lang="fr-FR"/>
              <a:t>1799</a:t>
            </a:r>
          </a:p>
        </p:txBody>
      </p:sp>
      <p:sp>
        <p:nvSpPr>
          <p:cNvPr id="203795" name="Text Box 19"/>
          <p:cNvSpPr txBox="1">
            <a:spLocks noChangeArrowheads="1"/>
          </p:cNvSpPr>
          <p:nvPr/>
        </p:nvSpPr>
        <p:spPr bwMode="auto">
          <a:xfrm>
            <a:off x="539750" y="5802313"/>
            <a:ext cx="4656138" cy="469900"/>
          </a:xfrm>
          <a:prstGeom prst="rect">
            <a:avLst/>
          </a:prstGeom>
          <a:noFill/>
          <a:ln w="12700">
            <a:solidFill>
              <a:schemeClr val="accent1"/>
            </a:solidFill>
            <a:miter lim="800000"/>
            <a:headEnd/>
            <a:tailEnd/>
          </a:ln>
          <a:effectLst/>
        </p:spPr>
        <p:txBody>
          <a:bodyPr>
            <a:spAutoFit/>
          </a:bodyPr>
          <a:lstStyle/>
          <a:p>
            <a:pPr>
              <a:spcBef>
                <a:spcPct val="50000"/>
              </a:spcBef>
              <a:buFontTx/>
              <a:buChar char="•"/>
            </a:pPr>
            <a:r>
              <a:rPr lang="fr-FR" sz="2400"/>
              <a:t>Votre modèle / standard préféré ?</a:t>
            </a:r>
          </a:p>
        </p:txBody>
      </p:sp>
      <p:sp>
        <p:nvSpPr>
          <p:cNvPr id="203796" name="Rectangle 20"/>
          <p:cNvSpPr>
            <a:spLocks noChangeArrowheads="1"/>
          </p:cNvSpPr>
          <p:nvPr/>
        </p:nvSpPr>
        <p:spPr bwMode="auto">
          <a:xfrm>
            <a:off x="6178550" y="2781300"/>
            <a:ext cx="2657475" cy="519113"/>
          </a:xfrm>
          <a:prstGeom prst="rect">
            <a:avLst/>
          </a:prstGeom>
          <a:solidFill>
            <a:schemeClr val="accent1"/>
          </a:solidFill>
          <a:ln w="12700">
            <a:solidFill>
              <a:schemeClr val="tx1"/>
            </a:solidFill>
            <a:miter lim="800000"/>
            <a:headEnd/>
            <a:tailEnd/>
          </a:ln>
          <a:effectLst/>
        </p:spPr>
        <p:txBody>
          <a:bodyPr wrap="none" anchor="ctr"/>
          <a:lstStyle/>
          <a:p>
            <a:pPr algn="ctr"/>
            <a:r>
              <a:rPr lang="fr-FR"/>
              <a:t>MDCCLXXXXVXXXX</a:t>
            </a:r>
          </a:p>
        </p:txBody>
      </p:sp>
      <p:sp>
        <p:nvSpPr>
          <p:cNvPr id="10" name="Rectangle 1030"/>
          <p:cNvSpPr>
            <a:spLocks noChangeArrowheads="1"/>
          </p:cNvSpPr>
          <p:nvPr/>
        </p:nvSpPr>
        <p:spPr bwMode="auto">
          <a:xfrm>
            <a:off x="0" y="1"/>
            <a:ext cx="9144000" cy="727787"/>
          </a:xfrm>
          <a:prstGeom prst="rect">
            <a:avLst/>
          </a:prstGeom>
          <a:solidFill>
            <a:srgbClr val="FAFD00"/>
          </a:solidFill>
          <a:ln w="12700">
            <a:noFill/>
            <a:miter lim="800000"/>
            <a:headEnd/>
            <a:tailEnd/>
          </a:ln>
          <a:effectLst/>
        </p:spPr>
        <p:txBody>
          <a:bodyPr lIns="90488" tIns="44450" rIns="90488" bIns="44450" anchor="ctr"/>
          <a:lstStyle/>
          <a:p>
            <a:pPr algn="ctr"/>
            <a:r>
              <a:rPr lang="fr-FR" sz="3600" dirty="0">
                <a:solidFill>
                  <a:schemeClr val="accent1"/>
                </a:solidFill>
              </a:rPr>
              <a:t>Modélisation </a:t>
            </a:r>
            <a:r>
              <a:rPr lang="fr-FR" sz="3600" dirty="0" smtClean="0">
                <a:solidFill>
                  <a:schemeClr val="accent1"/>
                </a:solidFill>
              </a:rPr>
              <a:t>Relationnelle</a:t>
            </a:r>
            <a:r>
              <a:rPr lang="en-US" sz="3600" dirty="0" smtClean="0">
                <a:solidFill>
                  <a:schemeClr val="accent1"/>
                </a:solidFill>
              </a:rPr>
              <a:t> </a:t>
            </a:r>
            <a:r>
              <a:rPr lang="fr-FR" sz="3600" dirty="0" smtClean="0">
                <a:solidFill>
                  <a:schemeClr val="accent1"/>
                </a:solidFill>
              </a:rPr>
              <a:t>Avancée</a:t>
            </a:r>
            <a:endParaRPr lang="fr-FR" sz="3600" dirty="0">
              <a:solidFill>
                <a:schemeClr val="accent1"/>
              </a:solidFill>
            </a:endParaRP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54075" y="207963"/>
            <a:ext cx="7772400" cy="820737"/>
          </a:xfrm>
          <a:solidFill>
            <a:schemeClr val="tx1"/>
          </a:solidFill>
        </p:spPr>
        <p:txBody>
          <a:bodyPr/>
          <a:lstStyle/>
          <a:p>
            <a:pPr algn="ctr"/>
            <a:r>
              <a:rPr lang="fr-FR" dirty="0">
                <a:solidFill>
                  <a:schemeClr val="accent1"/>
                </a:solidFill>
              </a:rPr>
              <a:t>Modélisation Conceptuelle</a:t>
            </a:r>
          </a:p>
        </p:txBody>
      </p:sp>
      <p:sp>
        <p:nvSpPr>
          <p:cNvPr id="189443" name="Rectangle 3"/>
          <p:cNvSpPr>
            <a:spLocks noGrp="1" noChangeArrowheads="1"/>
          </p:cNvSpPr>
          <p:nvPr>
            <p:ph type="body" idx="1"/>
          </p:nvPr>
        </p:nvSpPr>
        <p:spPr>
          <a:xfrm>
            <a:off x="743932" y="1327804"/>
            <a:ext cx="8400068" cy="5282546"/>
          </a:xfrm>
        </p:spPr>
        <p:txBody>
          <a:bodyPr/>
          <a:lstStyle/>
          <a:p>
            <a:pPr marL="590550" indent="-533400">
              <a:lnSpc>
                <a:spcPct val="80000"/>
              </a:lnSpc>
              <a:spcAft>
                <a:spcPts val="600"/>
              </a:spcAft>
            </a:pPr>
            <a:r>
              <a:rPr lang="fr-FR" sz="4000" dirty="0" smtClean="0"/>
              <a:t>Univers </a:t>
            </a:r>
            <a:endParaRPr lang="fr-FR" sz="4000" dirty="0"/>
          </a:p>
          <a:p>
            <a:pPr marL="971550" lvl="1" indent="-457200">
              <a:lnSpc>
                <a:spcPct val="80000"/>
              </a:lnSpc>
              <a:spcAft>
                <a:spcPts val="600"/>
              </a:spcAft>
            </a:pPr>
            <a:r>
              <a:rPr lang="fr-FR" sz="3600" dirty="0" smtClean="0"/>
              <a:t>Objets  </a:t>
            </a:r>
          </a:p>
          <a:p>
            <a:pPr marL="1371600" lvl="2" indent="-457200">
              <a:lnSpc>
                <a:spcPct val="80000"/>
              </a:lnSpc>
              <a:spcAft>
                <a:spcPts val="600"/>
              </a:spcAft>
            </a:pPr>
            <a:r>
              <a:rPr lang="fr-FR" sz="3200" dirty="0" smtClean="0"/>
              <a:t>Entités </a:t>
            </a:r>
          </a:p>
          <a:p>
            <a:pPr marL="971550" lvl="1" indent="-457200">
              <a:lnSpc>
                <a:spcPct val="80000"/>
              </a:lnSpc>
              <a:spcAft>
                <a:spcPts val="600"/>
              </a:spcAft>
            </a:pPr>
            <a:r>
              <a:rPr lang="fr-FR" sz="3600" dirty="0" smtClean="0"/>
              <a:t>Propriétés </a:t>
            </a:r>
          </a:p>
          <a:p>
            <a:pPr marL="1371600" lvl="2" indent="-457200">
              <a:lnSpc>
                <a:spcPct val="80000"/>
              </a:lnSpc>
              <a:spcAft>
                <a:spcPts val="600"/>
              </a:spcAft>
            </a:pPr>
            <a:r>
              <a:rPr lang="fr-FR" sz="3200" dirty="0" smtClean="0"/>
              <a:t>Associations </a:t>
            </a:r>
            <a:r>
              <a:rPr lang="fr-FR" sz="3200" dirty="0"/>
              <a:t>entre les objets </a:t>
            </a:r>
            <a:endParaRPr lang="fr-FR" sz="3200" dirty="0" smtClean="0"/>
          </a:p>
          <a:p>
            <a:pPr marL="971550" lvl="1" indent="-457200">
              <a:lnSpc>
                <a:spcPct val="80000"/>
              </a:lnSpc>
              <a:spcAft>
                <a:spcPts val="600"/>
              </a:spcAft>
            </a:pPr>
            <a:r>
              <a:rPr lang="fr-FR" sz="3200" dirty="0" smtClean="0"/>
              <a:t>Fonctions…</a:t>
            </a:r>
          </a:p>
          <a:p>
            <a:pPr marL="971550" lvl="1" indent="-457200">
              <a:lnSpc>
                <a:spcPct val="80000"/>
              </a:lnSpc>
              <a:spcAft>
                <a:spcPts val="600"/>
              </a:spcAft>
            </a:pPr>
            <a:r>
              <a:rPr lang="fr-FR" sz="3200" dirty="0" smtClean="0"/>
              <a:t> </a:t>
            </a:r>
            <a:r>
              <a:rPr lang="fr-FR" sz="3600" dirty="0" smtClean="0"/>
              <a:t>Ensembles spécifiques d’objets</a:t>
            </a:r>
          </a:p>
          <a:p>
            <a:pPr marL="1371600" lvl="2" indent="-457200">
              <a:lnSpc>
                <a:spcPct val="80000"/>
              </a:lnSpc>
              <a:spcAft>
                <a:spcPts val="600"/>
              </a:spcAft>
            </a:pPr>
            <a:r>
              <a:rPr lang="fr-FR" sz="3200" dirty="0" smtClean="0"/>
              <a:t>Types</a:t>
            </a:r>
          </a:p>
          <a:p>
            <a:pPr marL="1371600" lvl="2" indent="-457200">
              <a:lnSpc>
                <a:spcPct val="80000"/>
              </a:lnSpc>
              <a:spcAft>
                <a:spcPts val="600"/>
              </a:spcAft>
            </a:pPr>
            <a:r>
              <a:rPr lang="fr-FR" sz="3200" dirty="0" smtClean="0"/>
              <a:t> Classes...</a:t>
            </a:r>
          </a:p>
          <a:p>
            <a:pPr marL="1371600" lvl="2" indent="-457200">
              <a:lnSpc>
                <a:spcPct val="80000"/>
              </a:lnSpc>
              <a:spcAft>
                <a:spcPts val="600"/>
              </a:spcAft>
            </a:pPr>
            <a:endParaRPr lang="fr-FR" sz="3200" dirty="0"/>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54075" y="207963"/>
            <a:ext cx="7772400" cy="1143000"/>
          </a:xfrm>
          <a:solidFill>
            <a:schemeClr val="tx1"/>
          </a:solidFill>
        </p:spPr>
        <p:txBody>
          <a:bodyPr/>
          <a:lstStyle/>
          <a:p>
            <a:pPr algn="ctr"/>
            <a:r>
              <a:rPr lang="fr-FR">
                <a:solidFill>
                  <a:schemeClr val="accent1"/>
                </a:solidFill>
              </a:rPr>
              <a:t>Modélisation Conceptuelle</a:t>
            </a:r>
          </a:p>
        </p:txBody>
      </p:sp>
      <p:sp>
        <p:nvSpPr>
          <p:cNvPr id="189443" name="Rectangle 3"/>
          <p:cNvSpPr>
            <a:spLocks noGrp="1" noChangeArrowheads="1"/>
          </p:cNvSpPr>
          <p:nvPr>
            <p:ph type="body" idx="1"/>
          </p:nvPr>
        </p:nvSpPr>
        <p:spPr>
          <a:xfrm>
            <a:off x="743932" y="1537355"/>
            <a:ext cx="8108950" cy="3881438"/>
          </a:xfrm>
        </p:spPr>
        <p:txBody>
          <a:bodyPr/>
          <a:lstStyle/>
          <a:p>
            <a:pPr marL="590550" indent="-533400">
              <a:lnSpc>
                <a:spcPct val="80000"/>
              </a:lnSpc>
              <a:spcBef>
                <a:spcPts val="600"/>
              </a:spcBef>
              <a:spcAft>
                <a:spcPts val="600"/>
              </a:spcAft>
            </a:pPr>
            <a:r>
              <a:rPr lang="en-US" sz="4000" dirty="0" smtClean="0"/>
              <a:t>Universal Modeling Language</a:t>
            </a:r>
          </a:p>
          <a:p>
            <a:pPr marL="971550" lvl="1" indent="-457200">
              <a:lnSpc>
                <a:spcPct val="80000"/>
              </a:lnSpc>
              <a:spcBef>
                <a:spcPts val="600"/>
              </a:spcBef>
              <a:spcAft>
                <a:spcPts val="600"/>
              </a:spcAft>
            </a:pPr>
            <a:r>
              <a:rPr lang="fr-FR" sz="3600" dirty="0" smtClean="0"/>
              <a:t>Standard </a:t>
            </a:r>
            <a:r>
              <a:rPr lang="fr-FR" sz="3600" dirty="0" err="1" smtClean="0"/>
              <a:t>Intl</a:t>
            </a:r>
            <a:r>
              <a:rPr lang="fr-FR" sz="3600" dirty="0" smtClean="0"/>
              <a:t>. </a:t>
            </a:r>
            <a:r>
              <a:rPr lang="fr-FR" sz="3600" dirty="0"/>
              <a:t>de OMG</a:t>
            </a:r>
          </a:p>
          <a:p>
            <a:pPr marL="971550" lvl="1" indent="-457200">
              <a:lnSpc>
                <a:spcPct val="80000"/>
              </a:lnSpc>
              <a:spcBef>
                <a:spcPts val="600"/>
              </a:spcBef>
              <a:spcAft>
                <a:spcPts val="600"/>
              </a:spcAft>
            </a:pPr>
            <a:r>
              <a:rPr lang="fr-FR" sz="3600" dirty="0"/>
              <a:t>Une variante de EER </a:t>
            </a:r>
            <a:endParaRPr lang="fr-FR" sz="3600" dirty="0" smtClean="0"/>
          </a:p>
          <a:p>
            <a:pPr marL="1371600" lvl="2" indent="-457200">
              <a:lnSpc>
                <a:spcPct val="80000"/>
              </a:lnSpc>
              <a:spcBef>
                <a:spcPts val="600"/>
              </a:spcBef>
              <a:spcAft>
                <a:spcPts val="600"/>
              </a:spcAft>
            </a:pPr>
            <a:r>
              <a:rPr lang="en-US" sz="3200" dirty="0" smtClean="0"/>
              <a:t>Extended </a:t>
            </a:r>
            <a:r>
              <a:rPr lang="en-US" sz="3200" dirty="0" err="1" smtClean="0"/>
              <a:t>Entit</a:t>
            </a:r>
            <a:r>
              <a:rPr lang="fr-FR" sz="3200" dirty="0" smtClean="0"/>
              <a:t>y Relationship  Model</a:t>
            </a:r>
            <a:endParaRPr lang="fr-FR" sz="3200" dirty="0"/>
          </a:p>
          <a:p>
            <a:pPr marL="971550" lvl="1" indent="-457200">
              <a:lnSpc>
                <a:spcPct val="80000"/>
              </a:lnSpc>
              <a:spcBef>
                <a:spcPts val="600"/>
              </a:spcBef>
              <a:spcAft>
                <a:spcPts val="600"/>
              </a:spcAft>
            </a:pPr>
            <a:r>
              <a:rPr lang="fr-FR" sz="3600" dirty="0"/>
              <a:t>ER avait été proposé par Peter </a:t>
            </a:r>
            <a:r>
              <a:rPr lang="fr-FR" sz="3600" dirty="0" smtClean="0"/>
              <a:t>Chen</a:t>
            </a:r>
          </a:p>
          <a:p>
            <a:pPr marL="1371600" lvl="2" indent="-457200">
              <a:lnSpc>
                <a:spcPct val="80000"/>
              </a:lnSpc>
              <a:spcBef>
                <a:spcPts val="600"/>
              </a:spcBef>
              <a:spcAft>
                <a:spcPts val="600"/>
              </a:spcAft>
            </a:pPr>
            <a:r>
              <a:rPr lang="fr-FR" sz="3200" dirty="0" smtClean="0"/>
              <a:t>Prof. à U. de </a:t>
            </a:r>
            <a:r>
              <a:rPr lang="fr-FR" sz="3200" dirty="0" err="1" smtClean="0"/>
              <a:t>Baton</a:t>
            </a:r>
            <a:r>
              <a:rPr lang="fr-FR" sz="3200" dirty="0" smtClean="0"/>
              <a:t> Rouge (LU)  </a:t>
            </a:r>
          </a:p>
          <a:p>
            <a:pPr marL="1371600" lvl="2" indent="-457200">
              <a:lnSpc>
                <a:spcPct val="80000"/>
              </a:lnSpc>
              <a:spcBef>
                <a:spcPts val="600"/>
              </a:spcBef>
              <a:spcAft>
                <a:spcPts val="600"/>
              </a:spcAft>
            </a:pPr>
            <a:r>
              <a:rPr lang="fr-FR" sz="3200" dirty="0" smtClean="0"/>
              <a:t>Il </a:t>
            </a:r>
            <a:r>
              <a:rPr lang="fr-FR" sz="3200" dirty="0"/>
              <a:t>y a une </a:t>
            </a:r>
            <a:r>
              <a:rPr lang="fr-FR" sz="3200" dirty="0" smtClean="0"/>
              <a:t>trentaine </a:t>
            </a:r>
            <a:r>
              <a:rPr lang="fr-FR" sz="3200" dirty="0"/>
              <a:t>d’années </a:t>
            </a:r>
          </a:p>
          <a:p>
            <a:pPr marL="1295400" lvl="2" indent="-381000">
              <a:lnSpc>
                <a:spcPct val="80000"/>
              </a:lnSpc>
              <a:spcBef>
                <a:spcPts val="600"/>
              </a:spcBef>
              <a:spcAft>
                <a:spcPts val="600"/>
              </a:spcAft>
            </a:pPr>
            <a:r>
              <a:rPr lang="fr-FR" sz="3200" dirty="0" smtClean="0"/>
              <a:t>Très populaire dans </a:t>
            </a:r>
            <a:r>
              <a:rPr lang="fr-FR" sz="3200" dirty="0"/>
              <a:t>le temps</a:t>
            </a:r>
          </a:p>
          <a:p>
            <a:pPr marL="1752600" lvl="3" indent="-381000">
              <a:lnSpc>
                <a:spcPct val="80000"/>
              </a:lnSpc>
              <a:spcBef>
                <a:spcPts val="600"/>
              </a:spcBef>
              <a:spcAft>
                <a:spcPts val="600"/>
              </a:spcAft>
            </a:pPr>
            <a:r>
              <a:rPr lang="fr-FR" sz="2800" dirty="0"/>
              <a:t>Un </a:t>
            </a:r>
            <a:r>
              <a:rPr lang="fr-FR" sz="2800" dirty="0" smtClean="0"/>
              <a:t>peu </a:t>
            </a:r>
            <a:r>
              <a:rPr lang="fr-FR" sz="2800" dirty="0"/>
              <a:t>à tort peut-être</a:t>
            </a:r>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854075" y="207963"/>
            <a:ext cx="7772400" cy="1143000"/>
          </a:xfrm>
          <a:solidFill>
            <a:schemeClr val="tx1"/>
          </a:solidFill>
        </p:spPr>
        <p:txBody>
          <a:bodyPr/>
          <a:lstStyle/>
          <a:p>
            <a:pPr algn="ctr"/>
            <a:r>
              <a:rPr lang="fr-FR">
                <a:solidFill>
                  <a:schemeClr val="accent1"/>
                </a:solidFill>
              </a:rPr>
              <a:t>Passage UML - Relationnel</a:t>
            </a:r>
          </a:p>
        </p:txBody>
      </p:sp>
      <p:sp>
        <p:nvSpPr>
          <p:cNvPr id="205827" name="Rectangle 3"/>
          <p:cNvSpPr>
            <a:spLocks noGrp="1" noChangeArrowheads="1"/>
          </p:cNvSpPr>
          <p:nvPr>
            <p:ph type="body" idx="1"/>
          </p:nvPr>
        </p:nvSpPr>
        <p:spPr>
          <a:xfrm>
            <a:off x="838200" y="1905000"/>
            <a:ext cx="8108950" cy="3881438"/>
          </a:xfrm>
        </p:spPr>
        <p:txBody>
          <a:bodyPr/>
          <a:lstStyle/>
          <a:p>
            <a:pPr marL="609600" indent="-609600"/>
            <a:r>
              <a:rPr lang="fr-FR" sz="4000" dirty="0"/>
              <a:t> Entités et Associations doivent devenir</a:t>
            </a:r>
          </a:p>
          <a:p>
            <a:pPr marL="990600" lvl="1" indent="-533400"/>
            <a:r>
              <a:rPr lang="fr-FR" sz="3600" dirty="0"/>
              <a:t>Tables du CS ou des ES</a:t>
            </a:r>
          </a:p>
          <a:p>
            <a:pPr marL="990600" lvl="1" indent="-533400"/>
            <a:r>
              <a:rPr lang="fr-FR" sz="3600" dirty="0"/>
              <a:t>Liens sémantiques</a:t>
            </a:r>
          </a:p>
          <a:p>
            <a:pPr marL="990600" lvl="1" indent="-533400"/>
            <a:r>
              <a:rPr lang="fr-FR" sz="3600" dirty="0"/>
              <a:t>Contraintes d’IR</a:t>
            </a:r>
          </a:p>
          <a:p>
            <a:pPr marL="990600" lvl="1" indent="-533400"/>
            <a:r>
              <a:rPr lang="fr-FR" sz="3600" dirty="0"/>
              <a:t>Opérations sur les tables</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857250" y="247650"/>
            <a:ext cx="7772400" cy="838200"/>
          </a:xfrm>
        </p:spPr>
        <p:txBody>
          <a:bodyPr/>
          <a:lstStyle/>
          <a:p>
            <a:pPr algn="ctr"/>
            <a:r>
              <a:rPr lang="fr-FR" sz="5400" dirty="0"/>
              <a:t>UML</a:t>
            </a:r>
          </a:p>
        </p:txBody>
      </p:sp>
      <p:sp>
        <p:nvSpPr>
          <p:cNvPr id="177155" name="Rectangle 3"/>
          <p:cNvSpPr>
            <a:spLocks noGrp="1" noChangeArrowheads="1"/>
          </p:cNvSpPr>
          <p:nvPr>
            <p:ph type="body" idx="1"/>
          </p:nvPr>
        </p:nvSpPr>
        <p:spPr>
          <a:xfrm>
            <a:off x="742950" y="1333500"/>
            <a:ext cx="8058150" cy="4267200"/>
          </a:xfrm>
        </p:spPr>
        <p:txBody>
          <a:bodyPr/>
          <a:lstStyle/>
          <a:p>
            <a:pPr>
              <a:lnSpc>
                <a:spcPct val="90000"/>
              </a:lnSpc>
            </a:pPr>
            <a:r>
              <a:rPr lang="fr-FR" sz="3600" dirty="0"/>
              <a:t>Des diagrammes  standard proposées par OMG</a:t>
            </a:r>
          </a:p>
          <a:p>
            <a:pPr lvl="1">
              <a:lnSpc>
                <a:spcPct val="90000"/>
              </a:lnSpc>
            </a:pPr>
            <a:r>
              <a:rPr lang="fr-FR" sz="3200" dirty="0"/>
              <a:t> Données, Opérations, Messages…</a:t>
            </a:r>
          </a:p>
          <a:p>
            <a:pPr lvl="1">
              <a:lnSpc>
                <a:spcPct val="90000"/>
              </a:lnSpc>
            </a:pPr>
            <a:r>
              <a:rPr lang="fr-FR" sz="3200" dirty="0"/>
              <a:t> Notamment pour les </a:t>
            </a:r>
            <a:r>
              <a:rPr lang="fr-FR" sz="3200" dirty="0" err="1"/>
              <a:t>BDs</a:t>
            </a:r>
            <a:endParaRPr lang="fr-FR" sz="3200" dirty="0"/>
          </a:p>
          <a:p>
            <a:pPr lvl="1">
              <a:lnSpc>
                <a:spcPct val="90000"/>
              </a:lnSpc>
            </a:pPr>
            <a:r>
              <a:rPr lang="fr-FR" sz="3200" dirty="0"/>
              <a:t> Une adaptation dans de dernier but du modèle ER</a:t>
            </a:r>
          </a:p>
          <a:p>
            <a:pPr lvl="2">
              <a:lnSpc>
                <a:spcPct val="90000"/>
              </a:lnSpc>
            </a:pPr>
            <a:r>
              <a:rPr lang="fr-FR" sz="3200" dirty="0"/>
              <a:t>Une autre présentation de certains diagrammes</a:t>
            </a:r>
          </a:p>
          <a:p>
            <a:pPr lvl="2">
              <a:lnSpc>
                <a:spcPct val="90000"/>
              </a:lnSpc>
            </a:pPr>
            <a:r>
              <a:rPr lang="fr-FR" sz="3200" dirty="0"/>
              <a:t>Les concepts OO</a:t>
            </a:r>
          </a:p>
          <a:p>
            <a:pPr lvl="3">
              <a:lnSpc>
                <a:spcPct val="90000"/>
              </a:lnSpc>
            </a:pPr>
            <a:r>
              <a:rPr lang="fr-FR" sz="2800" dirty="0"/>
              <a:t>Composition, Agrégation</a:t>
            </a:r>
          </a:p>
          <a:p>
            <a:pPr lvl="2">
              <a:lnSpc>
                <a:spcPct val="90000"/>
              </a:lnSpc>
            </a:pPr>
            <a:endParaRPr lang="fr-FR" dirty="0"/>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57250" y="247650"/>
            <a:ext cx="7772400" cy="1143000"/>
          </a:xfrm>
        </p:spPr>
        <p:txBody>
          <a:bodyPr/>
          <a:lstStyle/>
          <a:p>
            <a:pPr algn="ctr"/>
            <a:r>
              <a:rPr lang="fr-FR" sz="5400"/>
              <a:t>UML</a:t>
            </a:r>
          </a:p>
        </p:txBody>
      </p:sp>
      <p:sp>
        <p:nvSpPr>
          <p:cNvPr id="178179" name="Rectangle 3"/>
          <p:cNvSpPr>
            <a:spLocks noGrp="1" noChangeArrowheads="1"/>
          </p:cNvSpPr>
          <p:nvPr>
            <p:ph type="body" idx="1"/>
          </p:nvPr>
        </p:nvSpPr>
        <p:spPr>
          <a:xfrm>
            <a:off x="762000" y="1657350"/>
            <a:ext cx="8058150" cy="4267200"/>
          </a:xfrm>
        </p:spPr>
        <p:txBody>
          <a:bodyPr/>
          <a:lstStyle/>
          <a:p>
            <a:r>
              <a:rPr lang="fr-FR" dirty="0"/>
              <a:t> Objet = Entité (</a:t>
            </a:r>
            <a:r>
              <a:rPr lang="fr-FR" dirty="0" err="1"/>
              <a:t>Entity</a:t>
            </a:r>
            <a:r>
              <a:rPr lang="fr-FR" dirty="0"/>
              <a:t>) ou Occurrence d’entité</a:t>
            </a:r>
          </a:p>
          <a:p>
            <a:r>
              <a:rPr lang="fr-FR" dirty="0"/>
              <a:t>Entité faible</a:t>
            </a:r>
          </a:p>
          <a:p>
            <a:pPr lvl="1"/>
            <a:r>
              <a:rPr lang="fr-FR" sz="3200" dirty="0"/>
              <a:t>Identifiable seulement dans une autre entité (forte)</a:t>
            </a:r>
          </a:p>
          <a:p>
            <a:r>
              <a:rPr lang="fr-FR" dirty="0"/>
              <a:t> Type d’objets = Type ou classe</a:t>
            </a:r>
          </a:p>
          <a:p>
            <a:r>
              <a:rPr lang="fr-FR" dirty="0"/>
              <a:t> Propriété = Association (Relationship)</a:t>
            </a:r>
          </a:p>
          <a:p>
            <a:pPr lvl="2"/>
            <a:endParaRPr lang="fr-FR" dirty="0"/>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857250" y="0"/>
            <a:ext cx="7772400" cy="1143000"/>
          </a:xfrm>
        </p:spPr>
        <p:txBody>
          <a:bodyPr/>
          <a:lstStyle/>
          <a:p>
            <a:pPr algn="ctr"/>
            <a:r>
              <a:rPr lang="fr-FR" sz="5400" dirty="0"/>
              <a:t>UML : Type d’Entité</a:t>
            </a:r>
          </a:p>
        </p:txBody>
      </p:sp>
      <p:sp>
        <p:nvSpPr>
          <p:cNvPr id="193541" name="Rectangle 5"/>
          <p:cNvSpPr>
            <a:spLocks noChangeArrowheads="1"/>
          </p:cNvSpPr>
          <p:nvPr/>
        </p:nvSpPr>
        <p:spPr bwMode="auto">
          <a:xfrm>
            <a:off x="3702050" y="2316163"/>
            <a:ext cx="1957388"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sz="2800" dirty="0"/>
              <a:t>Nom</a:t>
            </a:r>
          </a:p>
        </p:txBody>
      </p:sp>
      <p:sp>
        <p:nvSpPr>
          <p:cNvPr id="193542" name="Rectangle 6"/>
          <p:cNvSpPr>
            <a:spLocks noChangeArrowheads="1"/>
          </p:cNvSpPr>
          <p:nvPr/>
        </p:nvSpPr>
        <p:spPr bwMode="auto">
          <a:xfrm>
            <a:off x="3702050" y="3038475"/>
            <a:ext cx="1957388" cy="1019175"/>
          </a:xfrm>
          <a:prstGeom prst="rect">
            <a:avLst/>
          </a:prstGeom>
          <a:solidFill>
            <a:schemeClr val="accent1"/>
          </a:solidFill>
          <a:ln w="12700">
            <a:solidFill>
              <a:schemeClr val="tx1"/>
            </a:solidFill>
            <a:miter lim="800000"/>
            <a:headEnd/>
            <a:tailEnd/>
          </a:ln>
          <a:effectLst/>
        </p:spPr>
        <p:txBody>
          <a:bodyPr wrap="none" anchor="ctr"/>
          <a:lstStyle/>
          <a:p>
            <a:pPr algn="ctr"/>
            <a:r>
              <a:rPr lang="fr-FR" sz="2800" dirty="0"/>
              <a:t>Attributs clé </a:t>
            </a:r>
          </a:p>
          <a:p>
            <a:pPr algn="ctr"/>
            <a:r>
              <a:rPr lang="fr-FR" sz="2800" dirty="0"/>
              <a:t>et non-clé</a:t>
            </a:r>
          </a:p>
        </p:txBody>
      </p:sp>
      <p:sp>
        <p:nvSpPr>
          <p:cNvPr id="193543" name="Rectangle 7"/>
          <p:cNvSpPr>
            <a:spLocks noChangeArrowheads="1"/>
          </p:cNvSpPr>
          <p:nvPr/>
        </p:nvSpPr>
        <p:spPr bwMode="auto">
          <a:xfrm>
            <a:off x="3702050" y="4083050"/>
            <a:ext cx="1974850" cy="908050"/>
          </a:xfrm>
          <a:prstGeom prst="rect">
            <a:avLst/>
          </a:prstGeom>
          <a:solidFill>
            <a:schemeClr val="accent1"/>
          </a:solidFill>
          <a:ln w="12700">
            <a:solidFill>
              <a:schemeClr val="tx1"/>
            </a:solidFill>
            <a:prstDash val="dashDot"/>
            <a:miter lim="800000"/>
            <a:headEnd/>
            <a:tailEnd/>
          </a:ln>
          <a:effectLst/>
        </p:spPr>
        <p:txBody>
          <a:bodyPr wrap="none" anchor="ctr"/>
          <a:lstStyle/>
          <a:p>
            <a:pPr algn="ctr"/>
            <a:r>
              <a:rPr lang="fr-FR" sz="2800" dirty="0"/>
              <a:t>Opérations</a:t>
            </a: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857250" y="0"/>
            <a:ext cx="7772400" cy="1143000"/>
          </a:xfrm>
        </p:spPr>
        <p:txBody>
          <a:bodyPr/>
          <a:lstStyle/>
          <a:p>
            <a:pPr algn="ctr"/>
            <a:r>
              <a:rPr lang="fr-FR" sz="5400" dirty="0"/>
              <a:t>UML : Type d’Entité</a:t>
            </a:r>
          </a:p>
        </p:txBody>
      </p:sp>
      <p:sp>
        <p:nvSpPr>
          <p:cNvPr id="193547" name="Text Box 11"/>
          <p:cNvSpPr txBox="1">
            <a:spLocks noChangeArrowheads="1"/>
          </p:cNvSpPr>
          <p:nvPr/>
        </p:nvSpPr>
        <p:spPr bwMode="auto">
          <a:xfrm>
            <a:off x="304800" y="1803803"/>
            <a:ext cx="8439150" cy="4662815"/>
          </a:xfrm>
          <a:prstGeom prst="rect">
            <a:avLst/>
          </a:prstGeom>
          <a:noFill/>
          <a:ln w="12700">
            <a:noFill/>
            <a:miter lim="800000"/>
            <a:headEnd/>
            <a:tailEnd/>
          </a:ln>
          <a:effectLst/>
        </p:spPr>
        <p:txBody>
          <a:bodyPr wrap="square">
            <a:spAutoFit/>
          </a:bodyPr>
          <a:lstStyle/>
          <a:p>
            <a:pPr>
              <a:lnSpc>
                <a:spcPct val="65000"/>
              </a:lnSpc>
              <a:spcBef>
                <a:spcPct val="45000"/>
              </a:spcBef>
              <a:buFontTx/>
              <a:buChar char="•"/>
            </a:pPr>
            <a:r>
              <a:rPr lang="fr-FR" sz="2800" dirty="0"/>
              <a:t> </a:t>
            </a:r>
            <a:r>
              <a:rPr lang="fr-FR" sz="3600" dirty="0"/>
              <a:t>Pour le relationnel</a:t>
            </a:r>
            <a:r>
              <a:rPr lang="fr-FR" sz="2800" dirty="0"/>
              <a:t> </a:t>
            </a:r>
          </a:p>
          <a:p>
            <a:pPr lvl="1">
              <a:lnSpc>
                <a:spcPct val="65000"/>
              </a:lnSpc>
              <a:spcBef>
                <a:spcPct val="45000"/>
              </a:spcBef>
              <a:buFontTx/>
              <a:buChar char="•"/>
            </a:pPr>
            <a:r>
              <a:rPr lang="fr-FR" sz="2800" dirty="0"/>
              <a:t>  </a:t>
            </a:r>
            <a:r>
              <a:rPr lang="fr-FR" sz="3200" dirty="0"/>
              <a:t>Attributs </a:t>
            </a:r>
            <a:r>
              <a:rPr lang="fr-FR" sz="3200" u="sng" dirty="0"/>
              <a:t>atomiques</a:t>
            </a:r>
            <a:r>
              <a:rPr lang="fr-FR" sz="3200" dirty="0"/>
              <a:t> ou dérivés seulement</a:t>
            </a:r>
          </a:p>
          <a:p>
            <a:pPr lvl="2">
              <a:lnSpc>
                <a:spcPct val="65000"/>
              </a:lnSpc>
              <a:spcBef>
                <a:spcPct val="45000"/>
              </a:spcBef>
              <a:buFontTx/>
              <a:buChar char="•"/>
            </a:pPr>
            <a:r>
              <a:rPr lang="fr-FR" sz="3200" i="1" dirty="0"/>
              <a:t> Tout attribut atomique est fonctionnellement dépendants sur la clé</a:t>
            </a:r>
          </a:p>
          <a:p>
            <a:pPr lvl="3">
              <a:lnSpc>
                <a:spcPct val="65000"/>
              </a:lnSpc>
              <a:spcBef>
                <a:spcPct val="45000"/>
              </a:spcBef>
              <a:buFontTx/>
              <a:buChar char="•"/>
            </a:pPr>
            <a:r>
              <a:rPr lang="fr-FR" sz="3200" i="1" dirty="0"/>
              <a:t> </a:t>
            </a:r>
            <a:r>
              <a:rPr lang="fr-FR" sz="3200" dirty="0"/>
              <a:t>On note une dépendance fonctionnelle (FD) de B sur A comme A -&gt; B</a:t>
            </a:r>
          </a:p>
          <a:p>
            <a:pPr lvl="2">
              <a:lnSpc>
                <a:spcPct val="65000"/>
              </a:lnSpc>
              <a:spcBef>
                <a:spcPct val="45000"/>
              </a:spcBef>
              <a:buFontTx/>
              <a:buChar char="•"/>
            </a:pPr>
            <a:r>
              <a:rPr lang="fr-FR" sz="3200" dirty="0"/>
              <a:t> Pas d’attributs </a:t>
            </a:r>
            <a:r>
              <a:rPr lang="fr-FR" sz="3200" dirty="0" err="1"/>
              <a:t>multivalués</a:t>
            </a:r>
            <a:r>
              <a:rPr lang="fr-FR" sz="3200" dirty="0"/>
              <a:t> ou composés</a:t>
            </a:r>
          </a:p>
          <a:p>
            <a:pPr lvl="2">
              <a:lnSpc>
                <a:spcPct val="65000"/>
              </a:lnSpc>
              <a:spcBef>
                <a:spcPct val="45000"/>
              </a:spcBef>
              <a:buFontTx/>
              <a:buChar char="•"/>
            </a:pPr>
            <a:r>
              <a:rPr lang="fr-FR" sz="3200" dirty="0"/>
              <a:t>  Attributs dérivés sont pour les schémas externes </a:t>
            </a:r>
            <a:r>
              <a:rPr lang="fr-FR" sz="3200" dirty="0" smtClean="0"/>
              <a:t> et les  sous-tables (Access)</a:t>
            </a:r>
            <a:endParaRPr lang="fr-FR" sz="3200" dirty="0"/>
          </a:p>
          <a:p>
            <a:pPr lvl="1">
              <a:lnSpc>
                <a:spcPct val="65000"/>
              </a:lnSpc>
              <a:spcBef>
                <a:spcPct val="45000"/>
              </a:spcBef>
              <a:buFontTx/>
              <a:buChar char="•"/>
            </a:pPr>
            <a:r>
              <a:rPr lang="fr-FR" sz="3200" dirty="0"/>
              <a:t>  Les spécifs des opérations sont rares</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822325" y="0"/>
            <a:ext cx="7772400" cy="1143000"/>
          </a:xfrm>
        </p:spPr>
        <p:txBody>
          <a:bodyPr/>
          <a:lstStyle/>
          <a:p>
            <a:pPr algn="ctr"/>
            <a:r>
              <a:rPr lang="fr-FR" dirty="0"/>
              <a:t>UML </a:t>
            </a:r>
            <a:r>
              <a:rPr lang="fr-FR" sz="5400" dirty="0"/>
              <a:t>: </a:t>
            </a:r>
            <a:r>
              <a:rPr lang="fr-FR" sz="4800" dirty="0"/>
              <a:t>Type d’Entité</a:t>
            </a:r>
          </a:p>
        </p:txBody>
      </p:sp>
      <p:sp>
        <p:nvSpPr>
          <p:cNvPr id="195588" name="Rectangle 4"/>
          <p:cNvSpPr>
            <a:spLocks noChangeArrowheads="1"/>
          </p:cNvSpPr>
          <p:nvPr/>
        </p:nvSpPr>
        <p:spPr bwMode="auto">
          <a:xfrm>
            <a:off x="3778250" y="1516063"/>
            <a:ext cx="2470150"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Personne</a:t>
            </a:r>
          </a:p>
        </p:txBody>
      </p:sp>
      <p:sp>
        <p:nvSpPr>
          <p:cNvPr id="195589" name="Rectangle 5"/>
          <p:cNvSpPr>
            <a:spLocks noChangeArrowheads="1"/>
          </p:cNvSpPr>
          <p:nvPr/>
        </p:nvSpPr>
        <p:spPr bwMode="auto">
          <a:xfrm>
            <a:off x="3778250" y="2238375"/>
            <a:ext cx="2470150" cy="2309813"/>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Nom</a:t>
            </a:r>
          </a:p>
          <a:p>
            <a:r>
              <a:rPr lang="fr-FR"/>
              <a:t>   Prénom</a:t>
            </a:r>
          </a:p>
          <a:p>
            <a:r>
              <a:rPr lang="fr-FR"/>
              <a:t>   Nom de famille</a:t>
            </a:r>
          </a:p>
          <a:p>
            <a:r>
              <a:rPr lang="fr-FR"/>
              <a:t>Hobbies</a:t>
            </a:r>
            <a:r>
              <a:rPr lang="fr-FR" i="1"/>
              <a:t> </a:t>
            </a:r>
            <a:r>
              <a:rPr lang="fr-FR"/>
              <a:t>0..10</a:t>
            </a:r>
          </a:p>
          <a:p>
            <a:r>
              <a:rPr lang="fr-FR"/>
              <a:t>Amis 0..10</a:t>
            </a:r>
          </a:p>
          <a:p>
            <a:r>
              <a:rPr lang="fr-FR"/>
              <a:t>Restaurants 0..10</a:t>
            </a:r>
            <a:endParaRPr lang="fr-FR" i="1"/>
          </a:p>
          <a:p>
            <a:r>
              <a:rPr lang="fr-FR"/>
              <a:t>   </a:t>
            </a:r>
          </a:p>
        </p:txBody>
      </p:sp>
      <p:sp>
        <p:nvSpPr>
          <p:cNvPr id="195591" name="Text Box 7"/>
          <p:cNvSpPr txBox="1">
            <a:spLocks noChangeArrowheads="1"/>
          </p:cNvSpPr>
          <p:nvPr/>
        </p:nvSpPr>
        <p:spPr bwMode="auto">
          <a:xfrm>
            <a:off x="787400" y="4689824"/>
            <a:ext cx="5180013" cy="1920526"/>
          </a:xfrm>
          <a:prstGeom prst="rect">
            <a:avLst/>
          </a:prstGeom>
          <a:noFill/>
          <a:ln w="12700">
            <a:solidFill>
              <a:schemeClr val="accent1"/>
            </a:solidFill>
            <a:miter lim="800000"/>
            <a:headEnd/>
            <a:tailEnd/>
          </a:ln>
          <a:effectLst/>
        </p:spPr>
        <p:txBody>
          <a:bodyPr>
            <a:spAutoFit/>
          </a:bodyPr>
          <a:lstStyle/>
          <a:p>
            <a:pPr>
              <a:lnSpc>
                <a:spcPct val="85000"/>
              </a:lnSpc>
              <a:spcBef>
                <a:spcPct val="35000"/>
              </a:spcBef>
              <a:buFontTx/>
              <a:buChar char="•"/>
            </a:pPr>
            <a:r>
              <a:rPr lang="fr-FR" sz="2400" dirty="0"/>
              <a:t> Valide pour XML</a:t>
            </a:r>
          </a:p>
          <a:p>
            <a:pPr>
              <a:lnSpc>
                <a:spcPct val="85000"/>
              </a:lnSpc>
              <a:spcBef>
                <a:spcPct val="35000"/>
              </a:spcBef>
              <a:buFontTx/>
              <a:buChar char="•"/>
            </a:pPr>
            <a:r>
              <a:rPr lang="fr-FR" sz="2400" dirty="0"/>
              <a:t> Pas pour le relationnel</a:t>
            </a:r>
          </a:p>
          <a:p>
            <a:pPr>
              <a:lnSpc>
                <a:spcPct val="85000"/>
              </a:lnSpc>
              <a:spcBef>
                <a:spcPct val="35000"/>
              </a:spcBef>
              <a:buFontTx/>
              <a:buChar char="•"/>
            </a:pPr>
            <a:r>
              <a:rPr lang="fr-FR" sz="2400" dirty="0"/>
              <a:t> Il faut mettre tout composite ou </a:t>
            </a:r>
            <a:r>
              <a:rPr lang="fr-FR" sz="2400" dirty="0" err="1"/>
              <a:t>multivalué</a:t>
            </a:r>
            <a:r>
              <a:rPr lang="fr-FR" sz="2400" dirty="0"/>
              <a:t> en type d’entité séparé (en principe)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0" y="76200"/>
            <a:ext cx="4495800" cy="1143000"/>
          </a:xfrm>
          <a:noFill/>
          <a:ln/>
        </p:spPr>
        <p:txBody>
          <a:bodyPr/>
          <a:lstStyle/>
          <a:p>
            <a:r>
              <a:rPr lang="fr-FR">
                <a:solidFill>
                  <a:srgbClr val="00FF00"/>
                </a:solidFill>
              </a:rPr>
              <a:t>Base relationnelle</a:t>
            </a:r>
          </a:p>
        </p:txBody>
      </p:sp>
      <p:sp>
        <p:nvSpPr>
          <p:cNvPr id="14339" name="Oval 3"/>
          <p:cNvSpPr>
            <a:spLocks noChangeArrowheads="1"/>
          </p:cNvSpPr>
          <p:nvPr/>
        </p:nvSpPr>
        <p:spPr bwMode="auto">
          <a:xfrm>
            <a:off x="1473200" y="2082800"/>
            <a:ext cx="5816600" cy="4140200"/>
          </a:xfrm>
          <a:prstGeom prst="ellipse">
            <a:avLst/>
          </a:prstGeom>
          <a:noFill/>
          <a:ln w="50800">
            <a:solidFill>
              <a:schemeClr val="accent1"/>
            </a:solidFill>
            <a:round/>
            <a:headEnd/>
            <a:tailEnd/>
          </a:ln>
          <a:effectLst/>
        </p:spPr>
        <p:txBody>
          <a:bodyPr wrap="none" anchor="ctr"/>
          <a:lstStyle/>
          <a:p>
            <a:endParaRPr lang="fr-FR"/>
          </a:p>
        </p:txBody>
      </p:sp>
      <p:sp>
        <p:nvSpPr>
          <p:cNvPr id="14340" name="Rectangle 4"/>
          <p:cNvSpPr>
            <a:spLocks noChangeArrowheads="1"/>
          </p:cNvSpPr>
          <p:nvPr/>
        </p:nvSpPr>
        <p:spPr bwMode="auto">
          <a:xfrm>
            <a:off x="2901950" y="2825750"/>
            <a:ext cx="368300" cy="901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4341" name="Rectangle 5"/>
          <p:cNvSpPr>
            <a:spLocks noChangeArrowheads="1"/>
          </p:cNvSpPr>
          <p:nvPr/>
        </p:nvSpPr>
        <p:spPr bwMode="auto">
          <a:xfrm>
            <a:off x="3968750" y="2444750"/>
            <a:ext cx="520700" cy="825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4342" name="Rectangle 6"/>
          <p:cNvSpPr>
            <a:spLocks noChangeArrowheads="1"/>
          </p:cNvSpPr>
          <p:nvPr/>
        </p:nvSpPr>
        <p:spPr bwMode="auto">
          <a:xfrm>
            <a:off x="5187950" y="2825750"/>
            <a:ext cx="520700" cy="13589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4343" name="Rectangle 7"/>
          <p:cNvSpPr>
            <a:spLocks noChangeArrowheads="1"/>
          </p:cNvSpPr>
          <p:nvPr/>
        </p:nvSpPr>
        <p:spPr bwMode="auto">
          <a:xfrm>
            <a:off x="2063750" y="4349750"/>
            <a:ext cx="520700" cy="901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4344" name="Rectangle 8"/>
          <p:cNvSpPr>
            <a:spLocks noChangeArrowheads="1"/>
          </p:cNvSpPr>
          <p:nvPr/>
        </p:nvSpPr>
        <p:spPr bwMode="auto">
          <a:xfrm>
            <a:off x="4578350" y="4959350"/>
            <a:ext cx="520700" cy="9779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4345" name="Rectangle 9"/>
          <p:cNvSpPr>
            <a:spLocks noChangeArrowheads="1"/>
          </p:cNvSpPr>
          <p:nvPr/>
        </p:nvSpPr>
        <p:spPr bwMode="auto">
          <a:xfrm>
            <a:off x="366713" y="930275"/>
            <a:ext cx="2239962" cy="515938"/>
          </a:xfrm>
          <a:prstGeom prst="rect">
            <a:avLst/>
          </a:prstGeom>
          <a:noFill/>
          <a:ln w="12700">
            <a:noFill/>
            <a:miter lim="800000"/>
            <a:headEnd/>
            <a:tailEnd/>
          </a:ln>
          <a:effectLst/>
        </p:spPr>
        <p:txBody>
          <a:bodyPr wrap="none" lIns="90488" tIns="44450" rIns="90488" bIns="44450">
            <a:spAutoFit/>
          </a:bodyPr>
          <a:lstStyle/>
          <a:p>
            <a:r>
              <a:rPr lang="fr-FR" sz="2800" b="1">
                <a:solidFill>
                  <a:schemeClr val="accent1"/>
                </a:solidFill>
              </a:rPr>
              <a:t>Tables réelles</a:t>
            </a:r>
          </a:p>
        </p:txBody>
      </p:sp>
      <p:sp>
        <p:nvSpPr>
          <p:cNvPr id="14346" name="AutoShape 10"/>
          <p:cNvSpPr>
            <a:spLocks noChangeArrowheads="1"/>
          </p:cNvSpPr>
          <p:nvPr/>
        </p:nvSpPr>
        <p:spPr bwMode="auto">
          <a:xfrm rot="1980000">
            <a:off x="1073150" y="1758950"/>
            <a:ext cx="1435100" cy="596900"/>
          </a:xfrm>
          <a:prstGeom prst="rightArrow">
            <a:avLst>
              <a:gd name="adj1" fmla="val 50000"/>
              <a:gd name="adj2" fmla="val 120224"/>
            </a:avLst>
          </a:prstGeom>
          <a:solidFill>
            <a:schemeClr val="accent1"/>
          </a:solidFill>
          <a:ln w="12700">
            <a:solidFill>
              <a:schemeClr val="tx1"/>
            </a:solidFill>
            <a:miter lim="800000"/>
            <a:headEnd/>
            <a:tailEnd/>
          </a:ln>
          <a:effectLst/>
        </p:spPr>
        <p:txBody>
          <a:bodyPr wrap="none" anchor="ctr"/>
          <a:lstStyle/>
          <a:p>
            <a:endParaRPr lang="fr-FR"/>
          </a:p>
        </p:txBody>
      </p:sp>
    </p:spTree>
  </p:cSld>
  <p:clrMapOvr>
    <a:masterClrMapping/>
  </p:clrMapOvr>
  <p:transition spd="slow">
    <p:random/>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22325" y="288925"/>
            <a:ext cx="7772400" cy="1143000"/>
          </a:xfrm>
        </p:spPr>
        <p:txBody>
          <a:bodyPr/>
          <a:lstStyle/>
          <a:p>
            <a:pPr algn="ctr"/>
            <a:r>
              <a:rPr lang="fr-FR"/>
              <a:t>UML </a:t>
            </a:r>
            <a:r>
              <a:rPr lang="fr-FR" sz="5400"/>
              <a:t>: </a:t>
            </a:r>
            <a:r>
              <a:rPr lang="fr-FR" sz="4800"/>
              <a:t>Type d’Entité</a:t>
            </a:r>
          </a:p>
        </p:txBody>
      </p:sp>
      <p:sp>
        <p:nvSpPr>
          <p:cNvPr id="234502" name="Rectangle 6"/>
          <p:cNvSpPr>
            <a:spLocks noChangeArrowheads="1"/>
          </p:cNvSpPr>
          <p:nvPr/>
        </p:nvSpPr>
        <p:spPr bwMode="auto">
          <a:xfrm>
            <a:off x="987425" y="1782763"/>
            <a:ext cx="1546225"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Personne</a:t>
            </a:r>
          </a:p>
        </p:txBody>
      </p:sp>
      <p:sp>
        <p:nvSpPr>
          <p:cNvPr id="234503" name="Rectangle 7"/>
          <p:cNvSpPr>
            <a:spLocks noChangeArrowheads="1"/>
          </p:cNvSpPr>
          <p:nvPr/>
        </p:nvSpPr>
        <p:spPr bwMode="auto">
          <a:xfrm>
            <a:off x="987425" y="2505075"/>
            <a:ext cx="1546225" cy="500063"/>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   </a:t>
            </a:r>
          </a:p>
        </p:txBody>
      </p:sp>
      <p:sp>
        <p:nvSpPr>
          <p:cNvPr id="234504" name="Rectangle 8"/>
          <p:cNvSpPr>
            <a:spLocks noChangeArrowheads="1"/>
          </p:cNvSpPr>
          <p:nvPr/>
        </p:nvSpPr>
        <p:spPr bwMode="auto">
          <a:xfrm>
            <a:off x="4010025" y="1628775"/>
            <a:ext cx="2425700" cy="722313"/>
          </a:xfrm>
          <a:prstGeom prst="rect">
            <a:avLst/>
          </a:prstGeom>
          <a:solidFill>
            <a:schemeClr val="accent1"/>
          </a:solidFill>
          <a:ln w="12700">
            <a:solidFill>
              <a:schemeClr val="tx1"/>
            </a:solidFill>
            <a:miter lim="800000"/>
            <a:headEnd/>
            <a:tailEnd/>
          </a:ln>
          <a:effectLst/>
        </p:spPr>
        <p:txBody>
          <a:bodyPr wrap="none" anchor="ctr"/>
          <a:lstStyle/>
          <a:p>
            <a:pPr algn="ctr"/>
            <a:r>
              <a:rPr lang="fr-FR"/>
              <a:t>Nom</a:t>
            </a:r>
          </a:p>
        </p:txBody>
      </p:sp>
      <p:sp>
        <p:nvSpPr>
          <p:cNvPr id="234505" name="Rectangle 9"/>
          <p:cNvSpPr>
            <a:spLocks noChangeArrowheads="1"/>
          </p:cNvSpPr>
          <p:nvPr/>
        </p:nvSpPr>
        <p:spPr bwMode="auto">
          <a:xfrm>
            <a:off x="4010025" y="2351088"/>
            <a:ext cx="2425700" cy="808037"/>
          </a:xfrm>
          <a:prstGeom prst="rect">
            <a:avLst/>
          </a:prstGeom>
          <a:solidFill>
            <a:schemeClr val="accent1"/>
          </a:solidFill>
          <a:ln w="12700">
            <a:solidFill>
              <a:schemeClr val="tx1"/>
            </a:solidFill>
            <a:miter lim="800000"/>
            <a:headEnd/>
            <a:tailEnd/>
          </a:ln>
          <a:effectLst/>
        </p:spPr>
        <p:txBody>
          <a:bodyPr wrap="none"/>
          <a:lstStyle/>
          <a:p>
            <a:r>
              <a:rPr lang="fr-FR"/>
              <a:t>&lt;PK&gt; Prénom</a:t>
            </a:r>
          </a:p>
          <a:p>
            <a:r>
              <a:rPr lang="fr-FR"/>
              <a:t>&lt;PK&gt; Nom de famille</a:t>
            </a:r>
          </a:p>
          <a:p>
            <a:r>
              <a:rPr lang="fr-FR"/>
              <a:t>   </a:t>
            </a:r>
          </a:p>
        </p:txBody>
      </p:sp>
      <p:sp>
        <p:nvSpPr>
          <p:cNvPr id="234506" name="Rectangle 10"/>
          <p:cNvSpPr>
            <a:spLocks noChangeArrowheads="1"/>
          </p:cNvSpPr>
          <p:nvPr/>
        </p:nvSpPr>
        <p:spPr bwMode="auto">
          <a:xfrm>
            <a:off x="4202113" y="4843463"/>
            <a:ext cx="1546225"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Hobbies</a:t>
            </a:r>
          </a:p>
        </p:txBody>
      </p:sp>
      <p:sp>
        <p:nvSpPr>
          <p:cNvPr id="234507" name="Rectangle 11"/>
          <p:cNvSpPr>
            <a:spLocks noChangeArrowheads="1"/>
          </p:cNvSpPr>
          <p:nvPr/>
        </p:nvSpPr>
        <p:spPr bwMode="auto">
          <a:xfrm>
            <a:off x="4202113" y="5565775"/>
            <a:ext cx="1546225" cy="500063"/>
          </a:xfrm>
          <a:prstGeom prst="rect">
            <a:avLst/>
          </a:prstGeom>
          <a:solidFill>
            <a:schemeClr val="accent1"/>
          </a:solidFill>
          <a:ln w="12700">
            <a:solidFill>
              <a:schemeClr val="tx1"/>
            </a:solidFill>
            <a:miter lim="800000"/>
            <a:headEnd/>
            <a:tailEnd/>
          </a:ln>
          <a:effectLst/>
        </p:spPr>
        <p:txBody>
          <a:bodyPr wrap="none"/>
          <a:lstStyle/>
          <a:p>
            <a:r>
              <a:rPr lang="fr-FR"/>
              <a:t>&lt;PK&gt; Hobby</a:t>
            </a:r>
          </a:p>
          <a:p>
            <a:r>
              <a:rPr lang="fr-FR"/>
              <a:t>   </a:t>
            </a:r>
          </a:p>
        </p:txBody>
      </p:sp>
      <p:sp>
        <p:nvSpPr>
          <p:cNvPr id="234508" name="Rectangle 12"/>
          <p:cNvSpPr>
            <a:spLocks noChangeArrowheads="1"/>
          </p:cNvSpPr>
          <p:nvPr/>
        </p:nvSpPr>
        <p:spPr bwMode="auto">
          <a:xfrm>
            <a:off x="6511925" y="3187700"/>
            <a:ext cx="1546225" cy="722313"/>
          </a:xfrm>
          <a:prstGeom prst="rect">
            <a:avLst/>
          </a:prstGeom>
          <a:solidFill>
            <a:schemeClr val="accent1"/>
          </a:solidFill>
          <a:ln w="12700">
            <a:solidFill>
              <a:schemeClr val="tx1"/>
            </a:solidFill>
            <a:miter lim="800000"/>
            <a:headEnd/>
            <a:tailEnd/>
          </a:ln>
          <a:effectLst/>
        </p:spPr>
        <p:txBody>
          <a:bodyPr wrap="none" anchor="ctr"/>
          <a:lstStyle/>
          <a:p>
            <a:pPr algn="ctr"/>
            <a:r>
              <a:rPr lang="fr-FR"/>
              <a:t>Amies</a:t>
            </a:r>
          </a:p>
        </p:txBody>
      </p:sp>
      <p:sp>
        <p:nvSpPr>
          <p:cNvPr id="234509" name="Rectangle 13"/>
          <p:cNvSpPr>
            <a:spLocks noChangeArrowheads="1"/>
          </p:cNvSpPr>
          <p:nvPr/>
        </p:nvSpPr>
        <p:spPr bwMode="auto">
          <a:xfrm>
            <a:off x="6511925" y="3910013"/>
            <a:ext cx="1546225" cy="500062"/>
          </a:xfrm>
          <a:prstGeom prst="rect">
            <a:avLst/>
          </a:prstGeom>
          <a:solidFill>
            <a:schemeClr val="accent1"/>
          </a:solidFill>
          <a:ln w="12700">
            <a:solidFill>
              <a:schemeClr val="tx1"/>
            </a:solidFill>
            <a:miter lim="800000"/>
            <a:headEnd/>
            <a:tailEnd/>
          </a:ln>
          <a:effectLst/>
        </p:spPr>
        <p:txBody>
          <a:bodyPr wrap="none"/>
          <a:lstStyle/>
          <a:p>
            <a:r>
              <a:rPr lang="fr-FR"/>
              <a:t>&lt;PK&gt; Ami</a:t>
            </a:r>
          </a:p>
          <a:p>
            <a:r>
              <a:rPr lang="fr-FR"/>
              <a:t>   </a:t>
            </a:r>
          </a:p>
        </p:txBody>
      </p:sp>
      <p:sp>
        <p:nvSpPr>
          <p:cNvPr id="234510" name="Rectangle 14"/>
          <p:cNvSpPr>
            <a:spLocks noChangeArrowheads="1"/>
          </p:cNvSpPr>
          <p:nvPr/>
        </p:nvSpPr>
        <p:spPr bwMode="auto">
          <a:xfrm>
            <a:off x="1373188" y="4535488"/>
            <a:ext cx="2028825"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Restaurants</a:t>
            </a:r>
          </a:p>
        </p:txBody>
      </p:sp>
      <p:sp>
        <p:nvSpPr>
          <p:cNvPr id="234511" name="Rectangle 15"/>
          <p:cNvSpPr>
            <a:spLocks noChangeArrowheads="1"/>
          </p:cNvSpPr>
          <p:nvPr/>
        </p:nvSpPr>
        <p:spPr bwMode="auto">
          <a:xfrm>
            <a:off x="1373188" y="5257800"/>
            <a:ext cx="2028825" cy="500063"/>
          </a:xfrm>
          <a:prstGeom prst="rect">
            <a:avLst/>
          </a:prstGeom>
          <a:solidFill>
            <a:schemeClr val="accent1"/>
          </a:solidFill>
          <a:ln w="12700">
            <a:solidFill>
              <a:schemeClr val="tx1"/>
            </a:solidFill>
            <a:miter lim="800000"/>
            <a:headEnd/>
            <a:tailEnd/>
          </a:ln>
          <a:effectLst/>
        </p:spPr>
        <p:txBody>
          <a:bodyPr wrap="none"/>
          <a:lstStyle/>
          <a:p>
            <a:r>
              <a:rPr lang="fr-FR"/>
              <a:t>&lt;PK&gt; Restaurant</a:t>
            </a:r>
          </a:p>
          <a:p>
            <a:r>
              <a:rPr lang="fr-FR"/>
              <a:t>   </a:t>
            </a:r>
          </a:p>
        </p:txBody>
      </p:sp>
      <p:sp>
        <p:nvSpPr>
          <p:cNvPr id="234512" name="Line 16"/>
          <p:cNvSpPr>
            <a:spLocks noChangeShapeType="1"/>
          </p:cNvSpPr>
          <p:nvPr/>
        </p:nvSpPr>
        <p:spPr bwMode="auto">
          <a:xfrm flipV="1">
            <a:off x="2551113" y="2136775"/>
            <a:ext cx="1462087" cy="211138"/>
          </a:xfrm>
          <a:prstGeom prst="line">
            <a:avLst/>
          </a:prstGeom>
          <a:noFill/>
          <a:ln w="12700">
            <a:solidFill>
              <a:schemeClr val="tx1"/>
            </a:solidFill>
            <a:round/>
            <a:headEnd/>
            <a:tailEnd/>
          </a:ln>
          <a:effectLst/>
        </p:spPr>
        <p:txBody>
          <a:bodyPr/>
          <a:lstStyle/>
          <a:p>
            <a:endParaRPr lang="fr-FR"/>
          </a:p>
        </p:txBody>
      </p:sp>
      <p:sp>
        <p:nvSpPr>
          <p:cNvPr id="234513" name="Text Box 17"/>
          <p:cNvSpPr txBox="1">
            <a:spLocks noChangeArrowheads="1"/>
          </p:cNvSpPr>
          <p:nvPr/>
        </p:nvSpPr>
        <p:spPr bwMode="auto">
          <a:xfrm>
            <a:off x="2627313" y="1905000"/>
            <a:ext cx="693737" cy="396875"/>
          </a:xfrm>
          <a:prstGeom prst="rect">
            <a:avLst/>
          </a:prstGeom>
          <a:noFill/>
          <a:ln w="12700">
            <a:noFill/>
            <a:miter lim="800000"/>
            <a:headEnd/>
            <a:tailEnd/>
          </a:ln>
          <a:effectLst/>
        </p:spPr>
        <p:txBody>
          <a:bodyPr>
            <a:spAutoFit/>
          </a:bodyPr>
          <a:lstStyle/>
          <a:p>
            <a:pPr>
              <a:spcBef>
                <a:spcPct val="50000"/>
              </a:spcBef>
            </a:pPr>
            <a:r>
              <a:rPr lang="fr-FR" dirty="0" smtClean="0"/>
              <a:t>1..*</a:t>
            </a:r>
            <a:endParaRPr lang="fr-FR" dirty="0"/>
          </a:p>
        </p:txBody>
      </p:sp>
      <p:sp>
        <p:nvSpPr>
          <p:cNvPr id="234514" name="Text Box 18"/>
          <p:cNvSpPr txBox="1">
            <a:spLocks noChangeArrowheads="1"/>
          </p:cNvSpPr>
          <p:nvPr/>
        </p:nvSpPr>
        <p:spPr bwMode="auto">
          <a:xfrm>
            <a:off x="3532188" y="1731963"/>
            <a:ext cx="404812"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4515" name="Line 19"/>
          <p:cNvSpPr>
            <a:spLocks noChangeShapeType="1"/>
          </p:cNvSpPr>
          <p:nvPr/>
        </p:nvSpPr>
        <p:spPr bwMode="auto">
          <a:xfrm>
            <a:off x="2541588" y="3003550"/>
            <a:ext cx="3984625" cy="808038"/>
          </a:xfrm>
          <a:prstGeom prst="line">
            <a:avLst/>
          </a:prstGeom>
          <a:noFill/>
          <a:ln w="12700">
            <a:solidFill>
              <a:schemeClr val="tx1"/>
            </a:solidFill>
            <a:round/>
            <a:headEnd/>
            <a:tailEnd/>
          </a:ln>
          <a:effectLst/>
        </p:spPr>
        <p:txBody>
          <a:bodyPr/>
          <a:lstStyle/>
          <a:p>
            <a:endParaRPr lang="fr-FR"/>
          </a:p>
        </p:txBody>
      </p:sp>
      <p:sp>
        <p:nvSpPr>
          <p:cNvPr id="234516" name="Text Box 20"/>
          <p:cNvSpPr txBox="1">
            <a:spLocks noChangeArrowheads="1"/>
          </p:cNvSpPr>
          <p:nvPr/>
        </p:nvSpPr>
        <p:spPr bwMode="auto">
          <a:xfrm>
            <a:off x="2724150" y="2655888"/>
            <a:ext cx="701630" cy="400110"/>
          </a:xfrm>
          <a:prstGeom prst="rect">
            <a:avLst/>
          </a:prstGeom>
          <a:noFill/>
          <a:ln w="12700">
            <a:noFill/>
            <a:miter lim="800000"/>
            <a:headEnd/>
            <a:tailEnd/>
          </a:ln>
          <a:effectLst/>
        </p:spPr>
        <p:txBody>
          <a:bodyPr wrap="square">
            <a:spAutoFit/>
          </a:bodyPr>
          <a:lstStyle/>
          <a:p>
            <a:pPr>
              <a:spcBef>
                <a:spcPct val="50000"/>
              </a:spcBef>
            </a:pPr>
            <a:r>
              <a:rPr lang="fr-FR" dirty="0" smtClean="0"/>
              <a:t>1..*</a:t>
            </a:r>
            <a:endParaRPr lang="fr-FR" dirty="0"/>
          </a:p>
        </p:txBody>
      </p:sp>
      <p:sp>
        <p:nvSpPr>
          <p:cNvPr id="234517" name="Text Box 21"/>
          <p:cNvSpPr txBox="1">
            <a:spLocks noChangeArrowheads="1"/>
          </p:cNvSpPr>
          <p:nvPr/>
        </p:nvSpPr>
        <p:spPr bwMode="auto">
          <a:xfrm>
            <a:off x="5743977" y="3792538"/>
            <a:ext cx="715561" cy="396875"/>
          </a:xfrm>
          <a:prstGeom prst="rect">
            <a:avLst/>
          </a:prstGeom>
          <a:noFill/>
          <a:ln w="12700">
            <a:noFill/>
            <a:miter lim="800000"/>
            <a:headEnd/>
            <a:tailEnd/>
          </a:ln>
          <a:effectLst/>
        </p:spPr>
        <p:txBody>
          <a:bodyPr wrap="square">
            <a:spAutoFit/>
          </a:bodyPr>
          <a:lstStyle/>
          <a:p>
            <a:pPr>
              <a:spcBef>
                <a:spcPct val="50000"/>
              </a:spcBef>
            </a:pPr>
            <a:r>
              <a:rPr lang="fr-FR" dirty="0" smtClean="0"/>
              <a:t>0..10</a:t>
            </a:r>
            <a:endParaRPr lang="fr-FR" dirty="0"/>
          </a:p>
        </p:txBody>
      </p:sp>
      <p:sp>
        <p:nvSpPr>
          <p:cNvPr id="234518" name="Line 22"/>
          <p:cNvSpPr>
            <a:spLocks noChangeShapeType="1"/>
          </p:cNvSpPr>
          <p:nvPr/>
        </p:nvSpPr>
        <p:spPr bwMode="auto">
          <a:xfrm>
            <a:off x="1655763" y="3022600"/>
            <a:ext cx="442912" cy="1520825"/>
          </a:xfrm>
          <a:prstGeom prst="line">
            <a:avLst/>
          </a:prstGeom>
          <a:noFill/>
          <a:ln w="12700">
            <a:solidFill>
              <a:schemeClr val="tx1"/>
            </a:solidFill>
            <a:round/>
            <a:headEnd/>
            <a:tailEnd/>
          </a:ln>
          <a:effectLst/>
        </p:spPr>
        <p:txBody>
          <a:bodyPr/>
          <a:lstStyle/>
          <a:p>
            <a:endParaRPr lang="fr-FR"/>
          </a:p>
        </p:txBody>
      </p:sp>
      <p:sp>
        <p:nvSpPr>
          <p:cNvPr id="234521" name="Line 25"/>
          <p:cNvSpPr>
            <a:spLocks noChangeShapeType="1"/>
          </p:cNvSpPr>
          <p:nvPr/>
        </p:nvSpPr>
        <p:spPr bwMode="auto">
          <a:xfrm>
            <a:off x="2079625" y="3003550"/>
            <a:ext cx="3001963" cy="1847850"/>
          </a:xfrm>
          <a:prstGeom prst="line">
            <a:avLst/>
          </a:prstGeom>
          <a:noFill/>
          <a:ln w="12700">
            <a:solidFill>
              <a:schemeClr val="tx1"/>
            </a:solidFill>
            <a:round/>
            <a:headEnd/>
            <a:tailEnd/>
          </a:ln>
          <a:effectLst/>
        </p:spPr>
        <p:txBody>
          <a:bodyPr/>
          <a:lstStyle/>
          <a:p>
            <a:endParaRPr lang="fr-FR"/>
          </a:p>
        </p:txBody>
      </p:sp>
      <p:sp>
        <p:nvSpPr>
          <p:cNvPr id="234522" name="Text Box 26"/>
          <p:cNvSpPr txBox="1">
            <a:spLocks noChangeArrowheads="1"/>
          </p:cNvSpPr>
          <p:nvPr/>
        </p:nvSpPr>
        <p:spPr bwMode="auto">
          <a:xfrm>
            <a:off x="4956174" y="4429125"/>
            <a:ext cx="890833" cy="861774"/>
          </a:xfrm>
          <a:prstGeom prst="rect">
            <a:avLst/>
          </a:prstGeom>
          <a:noFill/>
          <a:ln w="12700">
            <a:noFill/>
            <a:miter lim="800000"/>
            <a:headEnd/>
            <a:tailEnd/>
          </a:ln>
          <a:effectLst/>
        </p:spPr>
        <p:txBody>
          <a:bodyPr wrap="square">
            <a:spAutoFit/>
          </a:bodyPr>
          <a:lstStyle/>
          <a:p>
            <a:pPr>
              <a:spcBef>
                <a:spcPct val="50000"/>
              </a:spcBef>
            </a:pPr>
            <a:r>
              <a:rPr lang="fr-FR" dirty="0" smtClean="0"/>
              <a:t>0..10</a:t>
            </a:r>
          </a:p>
          <a:p>
            <a:pPr>
              <a:spcBef>
                <a:spcPct val="50000"/>
              </a:spcBef>
            </a:pPr>
            <a:endParaRPr lang="fr-FR" dirty="0"/>
          </a:p>
        </p:txBody>
      </p:sp>
      <p:sp>
        <p:nvSpPr>
          <p:cNvPr id="234523" name="Text Box 27"/>
          <p:cNvSpPr txBox="1">
            <a:spLocks noChangeArrowheads="1"/>
          </p:cNvSpPr>
          <p:nvPr/>
        </p:nvSpPr>
        <p:spPr bwMode="auto">
          <a:xfrm>
            <a:off x="1946408" y="3227053"/>
            <a:ext cx="796791" cy="396875"/>
          </a:xfrm>
          <a:prstGeom prst="rect">
            <a:avLst/>
          </a:prstGeom>
          <a:noFill/>
          <a:ln w="12700">
            <a:noFill/>
            <a:miter lim="800000"/>
            <a:headEnd/>
            <a:tailEnd/>
          </a:ln>
          <a:effectLst/>
        </p:spPr>
        <p:txBody>
          <a:bodyPr wrap="square">
            <a:spAutoFit/>
          </a:bodyPr>
          <a:lstStyle/>
          <a:p>
            <a:pPr>
              <a:spcBef>
                <a:spcPct val="50000"/>
              </a:spcBef>
            </a:pPr>
            <a:r>
              <a:rPr lang="fr-FR" dirty="0" smtClean="0"/>
              <a:t>1..*</a:t>
            </a:r>
            <a:endParaRPr lang="fr-FR" dirty="0"/>
          </a:p>
        </p:txBody>
      </p:sp>
      <p:sp>
        <p:nvSpPr>
          <p:cNvPr id="26" name="Text Box 21"/>
          <p:cNvSpPr txBox="1">
            <a:spLocks noChangeArrowheads="1"/>
          </p:cNvSpPr>
          <p:nvPr/>
        </p:nvSpPr>
        <p:spPr bwMode="auto">
          <a:xfrm>
            <a:off x="2097110" y="4047969"/>
            <a:ext cx="715561" cy="396875"/>
          </a:xfrm>
          <a:prstGeom prst="rect">
            <a:avLst/>
          </a:prstGeom>
          <a:noFill/>
          <a:ln w="12700">
            <a:noFill/>
            <a:miter lim="800000"/>
            <a:headEnd/>
            <a:tailEnd/>
          </a:ln>
          <a:effectLst/>
        </p:spPr>
        <p:txBody>
          <a:bodyPr wrap="square">
            <a:spAutoFit/>
          </a:bodyPr>
          <a:lstStyle/>
          <a:p>
            <a:pPr>
              <a:spcBef>
                <a:spcPct val="50000"/>
              </a:spcBef>
            </a:pPr>
            <a:r>
              <a:rPr lang="fr-FR" dirty="0" smtClean="0"/>
              <a:t>0..10</a:t>
            </a:r>
            <a:endParaRPr lang="fr-FR" dirty="0"/>
          </a:p>
        </p:txBody>
      </p:sp>
      <p:sp>
        <p:nvSpPr>
          <p:cNvPr id="27" name="Text Box 27"/>
          <p:cNvSpPr txBox="1">
            <a:spLocks noChangeArrowheads="1"/>
          </p:cNvSpPr>
          <p:nvPr/>
        </p:nvSpPr>
        <p:spPr bwMode="auto">
          <a:xfrm>
            <a:off x="1081378" y="3108996"/>
            <a:ext cx="796791" cy="396875"/>
          </a:xfrm>
          <a:prstGeom prst="rect">
            <a:avLst/>
          </a:prstGeom>
          <a:noFill/>
          <a:ln w="12700">
            <a:noFill/>
            <a:miter lim="800000"/>
            <a:headEnd/>
            <a:tailEnd/>
          </a:ln>
          <a:effectLst/>
        </p:spPr>
        <p:txBody>
          <a:bodyPr wrap="square">
            <a:spAutoFit/>
          </a:bodyPr>
          <a:lstStyle/>
          <a:p>
            <a:pPr>
              <a:spcBef>
                <a:spcPct val="50000"/>
              </a:spcBef>
            </a:pPr>
            <a:r>
              <a:rPr lang="fr-FR" dirty="0" smtClean="0"/>
              <a:t>1..*</a:t>
            </a:r>
            <a:endParaRPr lang="fr-FR" dirty="0"/>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22325" y="288925"/>
            <a:ext cx="7772400" cy="1143000"/>
          </a:xfrm>
        </p:spPr>
        <p:txBody>
          <a:bodyPr/>
          <a:lstStyle/>
          <a:p>
            <a:pPr algn="ctr"/>
            <a:r>
              <a:rPr lang="fr-FR"/>
              <a:t>UML</a:t>
            </a:r>
          </a:p>
        </p:txBody>
      </p:sp>
      <p:sp>
        <p:nvSpPr>
          <p:cNvPr id="206851" name="Rectangle 3"/>
          <p:cNvSpPr>
            <a:spLocks noChangeArrowheads="1"/>
          </p:cNvSpPr>
          <p:nvPr/>
        </p:nvSpPr>
        <p:spPr bwMode="auto">
          <a:xfrm>
            <a:off x="3778249" y="1706563"/>
            <a:ext cx="2957401"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Assuré</a:t>
            </a:r>
          </a:p>
        </p:txBody>
      </p:sp>
      <p:sp>
        <p:nvSpPr>
          <p:cNvPr id="206852" name="Rectangle 4"/>
          <p:cNvSpPr>
            <a:spLocks noChangeArrowheads="1"/>
          </p:cNvSpPr>
          <p:nvPr/>
        </p:nvSpPr>
        <p:spPr bwMode="auto">
          <a:xfrm>
            <a:off x="3778249" y="2428875"/>
            <a:ext cx="2957401" cy="1384300"/>
          </a:xfrm>
          <a:prstGeom prst="rect">
            <a:avLst/>
          </a:prstGeom>
          <a:solidFill>
            <a:schemeClr val="accent1"/>
          </a:solidFill>
          <a:ln w="12700">
            <a:solidFill>
              <a:schemeClr val="tx1"/>
            </a:solidFill>
            <a:miter lim="800000"/>
            <a:headEnd/>
            <a:tailEnd/>
          </a:ln>
          <a:effectLst/>
        </p:spPr>
        <p:txBody>
          <a:bodyPr wrap="none"/>
          <a:lstStyle/>
          <a:p>
            <a:r>
              <a:rPr lang="fr-FR" dirty="0"/>
              <a:t>&lt;PK&gt; Client#</a:t>
            </a:r>
          </a:p>
          <a:p>
            <a:r>
              <a:rPr lang="fr-FR" dirty="0"/>
              <a:t>&lt;PK&gt; Produit d’</a:t>
            </a:r>
            <a:r>
              <a:rPr lang="fr-FR" dirty="0" err="1"/>
              <a:t>ass</a:t>
            </a:r>
            <a:r>
              <a:rPr lang="fr-FR" dirty="0"/>
              <a:t>.#</a:t>
            </a:r>
          </a:p>
          <a:p>
            <a:r>
              <a:rPr lang="fr-FR" dirty="0"/>
              <a:t>Prix</a:t>
            </a:r>
          </a:p>
          <a:p>
            <a:r>
              <a:rPr lang="fr-FR" dirty="0" smtClean="0"/>
              <a:t>Prix/Prix </a:t>
            </a:r>
            <a:r>
              <a:rPr lang="fr-FR" dirty="0"/>
              <a:t>total </a:t>
            </a:r>
            <a:r>
              <a:rPr lang="fr-FR" dirty="0" smtClean="0"/>
              <a:t> per </a:t>
            </a:r>
            <a:r>
              <a:rPr lang="fr-FR" dirty="0"/>
              <a:t>client</a:t>
            </a:r>
          </a:p>
          <a:p>
            <a:endParaRPr lang="fr-FR" i="1" dirty="0"/>
          </a:p>
          <a:p>
            <a:r>
              <a:rPr lang="fr-FR" dirty="0"/>
              <a:t>   </a:t>
            </a:r>
          </a:p>
        </p:txBody>
      </p:sp>
      <p:sp>
        <p:nvSpPr>
          <p:cNvPr id="206853" name="Text Box 5"/>
          <p:cNvSpPr txBox="1">
            <a:spLocks noChangeArrowheads="1"/>
          </p:cNvSpPr>
          <p:nvPr/>
        </p:nvSpPr>
        <p:spPr bwMode="auto">
          <a:xfrm>
            <a:off x="673100" y="5286375"/>
            <a:ext cx="4492625" cy="1382713"/>
          </a:xfrm>
          <a:prstGeom prst="rect">
            <a:avLst/>
          </a:prstGeom>
          <a:noFill/>
          <a:ln w="12700">
            <a:solidFill>
              <a:schemeClr val="accent1"/>
            </a:solidFill>
            <a:miter lim="800000"/>
            <a:headEnd/>
            <a:tailEnd/>
          </a:ln>
          <a:effectLst/>
        </p:spPr>
        <p:txBody>
          <a:bodyPr>
            <a:spAutoFit/>
          </a:bodyPr>
          <a:lstStyle/>
          <a:p>
            <a:pPr>
              <a:spcBef>
                <a:spcPct val="50000"/>
              </a:spcBef>
              <a:buFontTx/>
              <a:buChar char="•"/>
            </a:pPr>
            <a:r>
              <a:rPr lang="fr-FR" sz="2400"/>
              <a:t> Valide pour le relationnel</a:t>
            </a:r>
          </a:p>
          <a:p>
            <a:pPr>
              <a:spcBef>
                <a:spcPct val="50000"/>
              </a:spcBef>
              <a:buFontTx/>
              <a:buChar char="•"/>
            </a:pPr>
            <a:r>
              <a:rPr lang="fr-FR" sz="2400"/>
              <a:t> Mais réalisable seulement comme une table </a:t>
            </a:r>
            <a:r>
              <a:rPr lang="fr-FR" sz="2400" u="sng"/>
              <a:t>et une vue</a:t>
            </a:r>
          </a:p>
        </p:txBody>
      </p:sp>
      <p:sp>
        <p:nvSpPr>
          <p:cNvPr id="206854" name="AutoShape 6"/>
          <p:cNvSpPr>
            <a:spLocks noChangeArrowheads="1"/>
          </p:cNvSpPr>
          <p:nvPr/>
        </p:nvSpPr>
        <p:spPr bwMode="auto">
          <a:xfrm>
            <a:off x="1482725" y="2722563"/>
            <a:ext cx="1290638" cy="887412"/>
          </a:xfrm>
          <a:prstGeom prst="foldedCorner">
            <a:avLst>
              <a:gd name="adj" fmla="val 12500"/>
            </a:avLst>
          </a:prstGeom>
          <a:solidFill>
            <a:srgbClr val="C3E4F5"/>
          </a:solidFill>
          <a:ln w="12700">
            <a:solidFill>
              <a:srgbClr val="C3E4F5"/>
            </a:solidFill>
            <a:round/>
            <a:headEnd/>
            <a:tailEnd/>
          </a:ln>
          <a:effectLst/>
        </p:spPr>
        <p:txBody>
          <a:bodyPr wrap="none" anchor="ctr"/>
          <a:lstStyle/>
          <a:p>
            <a:pPr algn="ctr"/>
            <a:r>
              <a:rPr lang="fr-FR">
                <a:solidFill>
                  <a:schemeClr val="bg2"/>
                </a:solidFill>
              </a:rPr>
              <a:t>Attribut </a:t>
            </a:r>
          </a:p>
          <a:p>
            <a:pPr algn="ctr"/>
            <a:r>
              <a:rPr lang="fr-FR">
                <a:solidFill>
                  <a:schemeClr val="bg2"/>
                </a:solidFill>
              </a:rPr>
              <a:t>dérivé</a:t>
            </a:r>
          </a:p>
        </p:txBody>
      </p:sp>
      <p:sp>
        <p:nvSpPr>
          <p:cNvPr id="206855" name="Line 7"/>
          <p:cNvSpPr>
            <a:spLocks noChangeShapeType="1"/>
          </p:cNvSpPr>
          <p:nvPr/>
        </p:nvSpPr>
        <p:spPr bwMode="auto">
          <a:xfrm>
            <a:off x="2771775" y="3378200"/>
            <a:ext cx="1020763" cy="173038"/>
          </a:xfrm>
          <a:prstGeom prst="line">
            <a:avLst/>
          </a:prstGeom>
          <a:noFill/>
          <a:ln w="12700">
            <a:solidFill>
              <a:schemeClr val="tx1"/>
            </a:solidFill>
            <a:round/>
            <a:headEnd/>
            <a:tailEnd type="triangle" w="med" len="med"/>
          </a:ln>
          <a:effectLst/>
        </p:spPr>
        <p:txBody>
          <a:bodyPr/>
          <a:lstStyle/>
          <a:p>
            <a:endParaRPr lang="fr-FR"/>
          </a:p>
        </p:txBody>
      </p:sp>
      <p:sp>
        <p:nvSpPr>
          <p:cNvPr id="9" name="ZoneTexte 8"/>
          <p:cNvSpPr txBox="1"/>
          <p:nvPr/>
        </p:nvSpPr>
        <p:spPr>
          <a:xfrm>
            <a:off x="3296991" y="4572000"/>
            <a:ext cx="4958366" cy="400110"/>
          </a:xfrm>
          <a:prstGeom prst="rect">
            <a:avLst/>
          </a:prstGeom>
          <a:noFill/>
          <a:ln>
            <a:solidFill>
              <a:schemeClr val="accent1"/>
            </a:solidFill>
          </a:ln>
        </p:spPr>
        <p:txBody>
          <a:bodyPr wrap="square" rtlCol="0">
            <a:spAutoFit/>
          </a:bodyPr>
          <a:lstStyle/>
          <a:p>
            <a:r>
              <a:rPr lang="fr-FR" dirty="0" smtClean="0"/>
              <a:t>Prix total  = Prix de tous les produits du client</a:t>
            </a:r>
            <a:endParaRPr lang="fr-FR" dirty="0"/>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4"/>
          <p:cNvSpPr>
            <a:spLocks noGrp="1" noChangeArrowheads="1"/>
          </p:cNvSpPr>
          <p:nvPr>
            <p:ph type="title"/>
          </p:nvPr>
        </p:nvSpPr>
        <p:spPr>
          <a:xfrm>
            <a:off x="190500" y="209550"/>
            <a:ext cx="2000250" cy="1143000"/>
          </a:xfrm>
        </p:spPr>
        <p:txBody>
          <a:bodyPr/>
          <a:lstStyle/>
          <a:p>
            <a:pPr algn="ctr"/>
            <a:r>
              <a:rPr lang="fr-FR" dirty="0" smtClean="0"/>
              <a:t>UML</a:t>
            </a:r>
            <a:br>
              <a:rPr lang="fr-FR" dirty="0" smtClean="0"/>
            </a:br>
            <a:r>
              <a:rPr lang="fr-FR" sz="2800" dirty="0" smtClean="0"/>
              <a:t>Associations</a:t>
            </a:r>
            <a:endParaRPr lang="fr-FR" dirty="0"/>
          </a:p>
        </p:txBody>
      </p:sp>
      <p:pic>
        <p:nvPicPr>
          <p:cNvPr id="179205" name="Picture 5" descr="schema UML"/>
          <p:cNvPicPr>
            <a:picLocks noChangeAspect="1" noChangeArrowheads="1"/>
          </p:cNvPicPr>
          <p:nvPr/>
        </p:nvPicPr>
        <p:blipFill>
          <a:blip r:embed="rId3" cstate="print"/>
          <a:srcRect/>
          <a:stretch>
            <a:fillRect/>
          </a:stretch>
        </p:blipFill>
        <p:spPr bwMode="auto">
          <a:xfrm>
            <a:off x="2319539" y="360608"/>
            <a:ext cx="4492625" cy="6292850"/>
          </a:xfrm>
          <a:prstGeom prst="rect">
            <a:avLst/>
          </a:prstGeom>
          <a:noFill/>
        </p:spPr>
      </p:pic>
      <p:sp>
        <p:nvSpPr>
          <p:cNvPr id="179206" name="Text Box 6"/>
          <p:cNvSpPr txBox="1">
            <a:spLocks noChangeArrowheads="1"/>
          </p:cNvSpPr>
          <p:nvPr/>
        </p:nvSpPr>
        <p:spPr bwMode="auto">
          <a:xfrm>
            <a:off x="220663" y="4964113"/>
            <a:ext cx="1800225" cy="1325562"/>
          </a:xfrm>
          <a:prstGeom prst="rect">
            <a:avLst/>
          </a:prstGeom>
          <a:noFill/>
          <a:ln w="12700">
            <a:solidFill>
              <a:schemeClr val="accent1"/>
            </a:solidFill>
            <a:miter lim="800000"/>
            <a:headEnd/>
            <a:tailEnd/>
          </a:ln>
          <a:effectLst/>
        </p:spPr>
        <p:txBody>
          <a:bodyPr>
            <a:spAutoFit/>
          </a:bodyPr>
          <a:lstStyle/>
          <a:p>
            <a:pPr>
              <a:spcBef>
                <a:spcPct val="50000"/>
              </a:spcBef>
            </a:pPr>
            <a:r>
              <a:rPr lang="fr-FR" dirty="0"/>
              <a:t>Modèle d’une auto-école</a:t>
            </a:r>
          </a:p>
          <a:p>
            <a:pPr>
              <a:spcBef>
                <a:spcPct val="50000"/>
              </a:spcBef>
            </a:pPr>
            <a:r>
              <a:rPr lang="fr-FR" sz="1600" dirty="0"/>
              <a:t>basé sur l’ex. de M. Manouvrier</a:t>
            </a:r>
          </a:p>
        </p:txBody>
      </p:sp>
      <p:sp>
        <p:nvSpPr>
          <p:cNvPr id="179207" name="AutoShape 7"/>
          <p:cNvSpPr>
            <a:spLocks noChangeArrowheads="1"/>
          </p:cNvSpPr>
          <p:nvPr/>
        </p:nvSpPr>
        <p:spPr bwMode="auto">
          <a:xfrm>
            <a:off x="3480717" y="3513138"/>
            <a:ext cx="1157288" cy="876300"/>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r>
              <a:rPr lang="fr-FR" sz="1000">
                <a:solidFill>
                  <a:schemeClr val="accent1"/>
                </a:solidFill>
              </a:rPr>
              <a:t>L’école peut </a:t>
            </a:r>
          </a:p>
          <a:p>
            <a:pPr algn="ctr"/>
            <a:r>
              <a:rPr lang="fr-FR" sz="1000">
                <a:solidFill>
                  <a:schemeClr val="accent1"/>
                </a:solidFill>
              </a:rPr>
              <a:t>envoyer entre </a:t>
            </a:r>
          </a:p>
          <a:p>
            <a:pPr algn="ctr"/>
            <a:r>
              <a:rPr lang="fr-FR" sz="1000">
                <a:solidFill>
                  <a:schemeClr val="accent1"/>
                </a:solidFill>
              </a:rPr>
              <a:t>0 et 8 étudiants </a:t>
            </a:r>
          </a:p>
          <a:p>
            <a:pPr algn="ctr"/>
            <a:r>
              <a:rPr lang="fr-FR" sz="1000">
                <a:solidFill>
                  <a:schemeClr val="accent1"/>
                </a:solidFill>
              </a:rPr>
              <a:t>à un exam</a:t>
            </a:r>
          </a:p>
        </p:txBody>
      </p:sp>
      <p:sp>
        <p:nvSpPr>
          <p:cNvPr id="179208" name="Line 8"/>
          <p:cNvSpPr>
            <a:spLocks noChangeShapeType="1"/>
          </p:cNvSpPr>
          <p:nvPr/>
        </p:nvSpPr>
        <p:spPr bwMode="auto">
          <a:xfrm flipH="1" flipV="1">
            <a:off x="3095625" y="2282825"/>
            <a:ext cx="639763" cy="1233488"/>
          </a:xfrm>
          <a:prstGeom prst="line">
            <a:avLst/>
          </a:prstGeom>
          <a:noFill/>
          <a:ln w="12700">
            <a:solidFill>
              <a:schemeClr val="accent1"/>
            </a:solidFill>
            <a:round/>
            <a:headEnd/>
            <a:tailEnd type="triangle" w="med" len="med"/>
          </a:ln>
          <a:effectLst/>
        </p:spPr>
        <p:txBody>
          <a:bodyPr/>
          <a:lstStyle/>
          <a:p>
            <a:endParaRPr lang="fr-FR"/>
          </a:p>
        </p:txBody>
      </p:sp>
      <p:sp>
        <p:nvSpPr>
          <p:cNvPr id="179209" name="AutoShape 9"/>
          <p:cNvSpPr>
            <a:spLocks noChangeArrowheads="1"/>
          </p:cNvSpPr>
          <p:nvPr/>
        </p:nvSpPr>
        <p:spPr bwMode="auto">
          <a:xfrm>
            <a:off x="277813" y="2341563"/>
            <a:ext cx="1047750" cy="563562"/>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r>
              <a:rPr lang="fr-FR" sz="1000" b="1">
                <a:solidFill>
                  <a:schemeClr val="accent1"/>
                </a:solidFill>
              </a:rPr>
              <a:t>Diagramme de note</a:t>
            </a:r>
          </a:p>
          <a:p>
            <a:pPr algn="ctr"/>
            <a:r>
              <a:rPr lang="fr-FR" sz="1000" b="1">
                <a:solidFill>
                  <a:schemeClr val="accent1"/>
                </a:solidFill>
              </a:rPr>
              <a:t>en UML</a:t>
            </a:r>
          </a:p>
        </p:txBody>
      </p:sp>
      <p:sp>
        <p:nvSpPr>
          <p:cNvPr id="179210" name="AutoShape 10"/>
          <p:cNvSpPr>
            <a:spLocks noChangeArrowheads="1"/>
          </p:cNvSpPr>
          <p:nvPr/>
        </p:nvSpPr>
        <p:spPr bwMode="auto">
          <a:xfrm>
            <a:off x="6424613" y="2517775"/>
            <a:ext cx="219075" cy="280988"/>
          </a:xfrm>
          <a:prstGeom prst="upArrow">
            <a:avLst>
              <a:gd name="adj1" fmla="val 50000"/>
              <a:gd name="adj2" fmla="val 32065"/>
            </a:avLst>
          </a:prstGeom>
          <a:solidFill>
            <a:schemeClr val="accent1"/>
          </a:solidFill>
          <a:ln w="12700">
            <a:solidFill>
              <a:schemeClr val="tx1"/>
            </a:solidFill>
            <a:miter lim="800000"/>
            <a:headEnd/>
            <a:tailEnd/>
          </a:ln>
          <a:effectLst/>
        </p:spPr>
        <p:txBody>
          <a:bodyPr wrap="none" anchor="ctr"/>
          <a:lstStyle/>
          <a:p>
            <a:endParaRPr lang="fr-FR"/>
          </a:p>
        </p:txBody>
      </p:sp>
      <p:sp>
        <p:nvSpPr>
          <p:cNvPr id="179211" name="AutoShape 11"/>
          <p:cNvSpPr>
            <a:spLocks noChangeArrowheads="1"/>
          </p:cNvSpPr>
          <p:nvPr/>
        </p:nvSpPr>
        <p:spPr bwMode="auto">
          <a:xfrm>
            <a:off x="3924300" y="4946650"/>
            <a:ext cx="265113" cy="155575"/>
          </a:xfrm>
          <a:prstGeom prst="leftArrow">
            <a:avLst>
              <a:gd name="adj1" fmla="val 50000"/>
              <a:gd name="adj2" fmla="val 42602"/>
            </a:avLst>
          </a:prstGeom>
          <a:solidFill>
            <a:schemeClr val="accent1"/>
          </a:solidFill>
          <a:ln w="12700">
            <a:solidFill>
              <a:schemeClr val="tx1"/>
            </a:solidFill>
            <a:miter lim="800000"/>
            <a:headEnd/>
            <a:tailEnd/>
          </a:ln>
          <a:effectLst/>
        </p:spPr>
        <p:txBody>
          <a:bodyPr wrap="none" anchor="ctr"/>
          <a:lstStyle/>
          <a:p>
            <a:endParaRPr lang="fr-FR"/>
          </a:p>
        </p:txBody>
      </p:sp>
      <p:sp>
        <p:nvSpPr>
          <p:cNvPr id="179212" name="Text Box 12"/>
          <p:cNvSpPr txBox="1">
            <a:spLocks noChangeArrowheads="1"/>
          </p:cNvSpPr>
          <p:nvPr/>
        </p:nvSpPr>
        <p:spPr bwMode="auto">
          <a:xfrm>
            <a:off x="4486275" y="5149850"/>
            <a:ext cx="1000125" cy="274638"/>
          </a:xfrm>
          <a:prstGeom prst="rect">
            <a:avLst/>
          </a:prstGeom>
          <a:noFill/>
          <a:ln w="12700">
            <a:noFill/>
            <a:miter lim="800000"/>
            <a:headEnd/>
            <a:tailEnd/>
          </a:ln>
          <a:effectLst/>
        </p:spPr>
        <p:txBody>
          <a:bodyPr>
            <a:spAutoFit/>
          </a:bodyPr>
          <a:lstStyle/>
          <a:p>
            <a:pPr>
              <a:spcBef>
                <a:spcPct val="50000"/>
              </a:spcBef>
            </a:pPr>
            <a:r>
              <a:rPr lang="fr-FR" sz="1200">
                <a:solidFill>
                  <a:schemeClr val="bg2"/>
                </a:solidFill>
              </a:rPr>
              <a:t>Appartient à</a:t>
            </a:r>
          </a:p>
        </p:txBody>
      </p:sp>
      <p:sp>
        <p:nvSpPr>
          <p:cNvPr id="179213" name="AutoShape 13"/>
          <p:cNvSpPr>
            <a:spLocks noChangeArrowheads="1"/>
          </p:cNvSpPr>
          <p:nvPr/>
        </p:nvSpPr>
        <p:spPr bwMode="auto">
          <a:xfrm>
            <a:off x="5376863" y="5229225"/>
            <a:ext cx="155575" cy="171450"/>
          </a:xfrm>
          <a:prstGeom prst="rightArrow">
            <a:avLst>
              <a:gd name="adj1" fmla="val 50000"/>
              <a:gd name="adj2" fmla="val 25000"/>
            </a:avLst>
          </a:prstGeom>
          <a:solidFill>
            <a:schemeClr val="accent1"/>
          </a:solidFill>
          <a:ln w="12700">
            <a:solidFill>
              <a:schemeClr val="tx1"/>
            </a:solidFill>
            <a:miter lim="800000"/>
            <a:headEnd/>
            <a:tailEnd/>
          </a:ln>
          <a:effectLst/>
        </p:spPr>
        <p:txBody>
          <a:bodyPr wrap="none" anchor="ctr"/>
          <a:lstStyle/>
          <a:p>
            <a:endParaRPr lang="fr-FR"/>
          </a:p>
        </p:txBody>
      </p:sp>
      <p:sp>
        <p:nvSpPr>
          <p:cNvPr id="179214" name="AutoShape 14"/>
          <p:cNvSpPr>
            <a:spLocks noChangeArrowheads="1"/>
          </p:cNvSpPr>
          <p:nvPr/>
        </p:nvSpPr>
        <p:spPr bwMode="auto">
          <a:xfrm>
            <a:off x="6119813" y="5886450"/>
            <a:ext cx="1047750" cy="563563"/>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r>
              <a:rPr lang="fr-FR" sz="1000" b="1">
                <a:solidFill>
                  <a:schemeClr val="accent1"/>
                </a:solidFill>
              </a:rPr>
              <a:t>Rôle de l’associon </a:t>
            </a:r>
          </a:p>
          <a:p>
            <a:pPr algn="ctr"/>
            <a:r>
              <a:rPr lang="fr-FR" sz="1000" b="1">
                <a:solidFill>
                  <a:schemeClr val="accent1"/>
                </a:solidFill>
              </a:rPr>
              <a:t>(directionnelle)</a:t>
            </a:r>
          </a:p>
        </p:txBody>
      </p:sp>
      <p:sp>
        <p:nvSpPr>
          <p:cNvPr id="179215" name="Line 15"/>
          <p:cNvSpPr>
            <a:spLocks noChangeShapeType="1"/>
          </p:cNvSpPr>
          <p:nvPr/>
        </p:nvSpPr>
        <p:spPr bwMode="auto">
          <a:xfrm flipH="1" flipV="1">
            <a:off x="5267325" y="5384800"/>
            <a:ext cx="781050" cy="454025"/>
          </a:xfrm>
          <a:prstGeom prst="line">
            <a:avLst/>
          </a:prstGeom>
          <a:noFill/>
          <a:ln w="12700">
            <a:solidFill>
              <a:schemeClr val="accent1"/>
            </a:solidFill>
            <a:round/>
            <a:headEnd/>
            <a:tailEnd type="triangle" w="med" len="med"/>
          </a:ln>
          <a:effectLst/>
        </p:spPr>
        <p:txBody>
          <a:bodyPr/>
          <a:lstStyle/>
          <a:p>
            <a:endParaRPr lang="fr-FR"/>
          </a:p>
        </p:txBody>
      </p:sp>
      <p:sp>
        <p:nvSpPr>
          <p:cNvPr id="179216" name="AutoShape 16"/>
          <p:cNvSpPr>
            <a:spLocks noChangeArrowheads="1"/>
          </p:cNvSpPr>
          <p:nvPr/>
        </p:nvSpPr>
        <p:spPr bwMode="auto">
          <a:xfrm>
            <a:off x="7402513" y="1635125"/>
            <a:ext cx="876300" cy="531813"/>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r>
              <a:rPr lang="fr-FR" sz="1000" b="1">
                <a:solidFill>
                  <a:schemeClr val="accent1"/>
                </a:solidFill>
              </a:rPr>
              <a:t>Nom de</a:t>
            </a:r>
          </a:p>
          <a:p>
            <a:pPr algn="ctr"/>
            <a:r>
              <a:rPr lang="fr-FR" sz="1000" b="1">
                <a:solidFill>
                  <a:schemeClr val="accent1"/>
                </a:solidFill>
              </a:rPr>
              <a:t> l’association</a:t>
            </a:r>
          </a:p>
        </p:txBody>
      </p:sp>
      <p:sp>
        <p:nvSpPr>
          <p:cNvPr id="179217" name="Line 17"/>
          <p:cNvSpPr>
            <a:spLocks noChangeShapeType="1"/>
          </p:cNvSpPr>
          <p:nvPr/>
        </p:nvSpPr>
        <p:spPr bwMode="auto">
          <a:xfrm flipH="1">
            <a:off x="5095875" y="1789113"/>
            <a:ext cx="2281238" cy="438150"/>
          </a:xfrm>
          <a:prstGeom prst="line">
            <a:avLst/>
          </a:prstGeom>
          <a:noFill/>
          <a:ln w="12700">
            <a:solidFill>
              <a:schemeClr val="accent1"/>
            </a:solidFill>
            <a:round/>
            <a:headEnd/>
            <a:tailEnd type="triangle" w="med" len="med"/>
          </a:ln>
          <a:effectLst/>
        </p:spPr>
        <p:txBody>
          <a:bodyPr/>
          <a:lstStyle/>
          <a:p>
            <a:endParaRPr lang="fr-FR"/>
          </a:p>
        </p:txBody>
      </p:sp>
      <p:sp>
        <p:nvSpPr>
          <p:cNvPr id="179221" name="Line 21"/>
          <p:cNvSpPr>
            <a:spLocks noChangeShapeType="1"/>
          </p:cNvSpPr>
          <p:nvPr/>
        </p:nvSpPr>
        <p:spPr bwMode="auto">
          <a:xfrm flipH="1">
            <a:off x="5314950" y="679450"/>
            <a:ext cx="1906588" cy="15875"/>
          </a:xfrm>
          <a:prstGeom prst="line">
            <a:avLst/>
          </a:prstGeom>
          <a:noFill/>
          <a:ln w="12700">
            <a:solidFill>
              <a:schemeClr val="accent1"/>
            </a:solidFill>
            <a:round/>
            <a:headEnd/>
            <a:tailEnd/>
          </a:ln>
          <a:effectLst/>
        </p:spPr>
        <p:txBody>
          <a:bodyPr/>
          <a:lstStyle/>
          <a:p>
            <a:endParaRPr lang="fr-FR"/>
          </a:p>
        </p:txBody>
      </p:sp>
      <p:sp>
        <p:nvSpPr>
          <p:cNvPr id="179222" name="Line 22"/>
          <p:cNvSpPr>
            <a:spLocks noChangeShapeType="1"/>
          </p:cNvSpPr>
          <p:nvPr/>
        </p:nvSpPr>
        <p:spPr bwMode="auto">
          <a:xfrm>
            <a:off x="5314950" y="679450"/>
            <a:ext cx="30163" cy="688975"/>
          </a:xfrm>
          <a:prstGeom prst="line">
            <a:avLst/>
          </a:prstGeom>
          <a:noFill/>
          <a:ln w="12700">
            <a:solidFill>
              <a:schemeClr val="accent1"/>
            </a:solidFill>
            <a:round/>
            <a:headEnd/>
            <a:tailEnd type="triangle" w="med" len="med"/>
          </a:ln>
          <a:effectLst/>
        </p:spPr>
        <p:txBody>
          <a:bodyPr/>
          <a:lstStyle/>
          <a:p>
            <a:endParaRPr lang="fr-FR"/>
          </a:p>
        </p:txBody>
      </p:sp>
      <p:sp>
        <p:nvSpPr>
          <p:cNvPr id="179218" name="AutoShape 18"/>
          <p:cNvSpPr>
            <a:spLocks noChangeArrowheads="1"/>
          </p:cNvSpPr>
          <p:nvPr/>
        </p:nvSpPr>
        <p:spPr bwMode="auto">
          <a:xfrm>
            <a:off x="7175500" y="446088"/>
            <a:ext cx="828675" cy="501650"/>
          </a:xfrm>
          <a:prstGeom prst="foldedCorner">
            <a:avLst>
              <a:gd name="adj" fmla="val 12500"/>
            </a:avLst>
          </a:prstGeom>
          <a:solidFill>
            <a:srgbClr val="C3E4F5"/>
          </a:solidFill>
          <a:ln w="12700">
            <a:solidFill>
              <a:schemeClr val="tx1"/>
            </a:solidFill>
            <a:round/>
            <a:headEnd/>
            <a:tailEnd/>
          </a:ln>
          <a:effectLst/>
        </p:spPr>
        <p:txBody>
          <a:bodyPr wrap="none"/>
          <a:lstStyle/>
          <a:p>
            <a:pPr algn="ctr"/>
            <a:r>
              <a:rPr lang="fr-FR" sz="1000" b="1">
                <a:solidFill>
                  <a:schemeClr val="accent1"/>
                </a:solidFill>
              </a:rPr>
              <a:t>Abréviation </a:t>
            </a:r>
          </a:p>
          <a:p>
            <a:pPr algn="ctr"/>
            <a:r>
              <a:rPr lang="fr-FR" sz="1000" b="1">
                <a:solidFill>
                  <a:schemeClr val="accent1"/>
                </a:solidFill>
              </a:rPr>
              <a:t>de  0..*</a:t>
            </a:r>
            <a:r>
              <a:rPr lang="fr-FR" sz="1800" b="1">
                <a:solidFill>
                  <a:schemeClr val="accent1"/>
                </a:solidFill>
              </a:rPr>
              <a:t> </a:t>
            </a:r>
          </a:p>
        </p:txBody>
      </p:sp>
      <p:sp>
        <p:nvSpPr>
          <p:cNvPr id="179223" name="AutoShape 23"/>
          <p:cNvSpPr>
            <a:spLocks noChangeArrowheads="1"/>
          </p:cNvSpPr>
          <p:nvPr/>
        </p:nvSpPr>
        <p:spPr bwMode="auto">
          <a:xfrm>
            <a:off x="7407275" y="4148138"/>
            <a:ext cx="828675" cy="501650"/>
          </a:xfrm>
          <a:prstGeom prst="foldedCorner">
            <a:avLst>
              <a:gd name="adj" fmla="val 12500"/>
            </a:avLst>
          </a:prstGeom>
          <a:solidFill>
            <a:srgbClr val="C3E4F5"/>
          </a:solidFill>
          <a:ln w="12700">
            <a:solidFill>
              <a:schemeClr val="tx1"/>
            </a:solidFill>
            <a:round/>
            <a:headEnd/>
            <a:tailEnd/>
          </a:ln>
          <a:effectLst/>
        </p:spPr>
        <p:txBody>
          <a:bodyPr wrap="none"/>
          <a:lstStyle/>
          <a:p>
            <a:pPr algn="ctr"/>
            <a:r>
              <a:rPr lang="fr-FR" sz="1000" b="1">
                <a:solidFill>
                  <a:schemeClr val="accent1"/>
                </a:solidFill>
              </a:rPr>
              <a:t>Exactement</a:t>
            </a:r>
          </a:p>
          <a:p>
            <a:pPr algn="ctr"/>
            <a:r>
              <a:rPr lang="fr-FR" sz="1000" b="1">
                <a:solidFill>
                  <a:schemeClr val="accent1"/>
                </a:solidFill>
              </a:rPr>
              <a:t>6 séries / CD</a:t>
            </a:r>
            <a:endParaRPr lang="fr-FR" sz="1800" b="1">
              <a:solidFill>
                <a:schemeClr val="accent1"/>
              </a:solidFill>
            </a:endParaRPr>
          </a:p>
        </p:txBody>
      </p:sp>
      <p:sp>
        <p:nvSpPr>
          <p:cNvPr id="179224" name="Line 24"/>
          <p:cNvSpPr>
            <a:spLocks noChangeShapeType="1"/>
          </p:cNvSpPr>
          <p:nvPr/>
        </p:nvSpPr>
        <p:spPr bwMode="auto">
          <a:xfrm flipH="1">
            <a:off x="6080125" y="4400550"/>
            <a:ext cx="1328738" cy="422275"/>
          </a:xfrm>
          <a:prstGeom prst="line">
            <a:avLst/>
          </a:prstGeom>
          <a:noFill/>
          <a:ln w="12700">
            <a:solidFill>
              <a:schemeClr val="accent1"/>
            </a:solidFill>
            <a:round/>
            <a:headEnd/>
            <a:tailEnd type="triangle" w="med" len="med"/>
          </a:ln>
          <a:effectLst/>
        </p:spPr>
        <p:txBody>
          <a:bodyPr/>
          <a:lstStyle/>
          <a:p>
            <a:endParaRPr lang="fr-F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665288" y="288925"/>
            <a:ext cx="5938837" cy="1143000"/>
          </a:xfrm>
          <a:noFill/>
          <a:ln/>
        </p:spPr>
        <p:txBody>
          <a:bodyPr/>
          <a:lstStyle/>
          <a:p>
            <a:r>
              <a:rPr lang="fr-FR" sz="4000"/>
              <a:t>UML : Association n-aire</a:t>
            </a:r>
          </a:p>
        </p:txBody>
      </p:sp>
      <p:sp>
        <p:nvSpPr>
          <p:cNvPr id="200707" name="Rectangle 3"/>
          <p:cNvSpPr>
            <a:spLocks noGrp="1" noChangeArrowheads="1"/>
          </p:cNvSpPr>
          <p:nvPr>
            <p:ph type="body" idx="1"/>
          </p:nvPr>
        </p:nvSpPr>
        <p:spPr>
          <a:xfrm>
            <a:off x="704850" y="1595438"/>
            <a:ext cx="7772400" cy="4267200"/>
          </a:xfrm>
          <a:noFill/>
          <a:ln/>
        </p:spPr>
        <p:txBody>
          <a:bodyPr/>
          <a:lstStyle/>
          <a:p>
            <a:r>
              <a:rPr lang="fr-FR"/>
              <a:t>Les </a:t>
            </a:r>
            <a:r>
              <a:rPr lang="fr-FR">
                <a:solidFill>
                  <a:schemeClr val="accent2"/>
                </a:solidFill>
              </a:rPr>
              <a:t>patients</a:t>
            </a:r>
            <a:r>
              <a:rPr lang="fr-FR"/>
              <a:t> P sont </a:t>
            </a:r>
            <a:r>
              <a:rPr lang="fr-FR">
                <a:solidFill>
                  <a:schemeClr val="accent2"/>
                </a:solidFill>
              </a:rPr>
              <a:t>soignés</a:t>
            </a:r>
            <a:r>
              <a:rPr lang="fr-FR"/>
              <a:t> par des </a:t>
            </a:r>
            <a:r>
              <a:rPr lang="fr-FR">
                <a:solidFill>
                  <a:schemeClr val="accent2"/>
                </a:solidFill>
              </a:rPr>
              <a:t>médecins M</a:t>
            </a:r>
            <a:r>
              <a:rPr lang="fr-FR"/>
              <a:t>, dans des </a:t>
            </a:r>
            <a:r>
              <a:rPr lang="fr-FR">
                <a:solidFill>
                  <a:schemeClr val="accent2"/>
                </a:solidFill>
              </a:rPr>
              <a:t>services S</a:t>
            </a:r>
          </a:p>
          <a:p>
            <a:r>
              <a:rPr lang="fr-FR"/>
              <a:t>Un médecin peut être partagé entre plusieurs patients et services</a:t>
            </a:r>
          </a:p>
        </p:txBody>
      </p:sp>
      <p:sp>
        <p:nvSpPr>
          <p:cNvPr id="200708" name="Rectangle 4"/>
          <p:cNvSpPr>
            <a:spLocks noChangeArrowheads="1"/>
          </p:cNvSpPr>
          <p:nvPr/>
        </p:nvSpPr>
        <p:spPr bwMode="auto">
          <a:xfrm>
            <a:off x="6330950" y="4354513"/>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00712" name="Line 8"/>
          <p:cNvSpPr>
            <a:spLocks noChangeShapeType="1"/>
          </p:cNvSpPr>
          <p:nvPr/>
        </p:nvSpPr>
        <p:spPr bwMode="auto">
          <a:xfrm>
            <a:off x="2028825" y="4518025"/>
            <a:ext cx="2141538" cy="80963"/>
          </a:xfrm>
          <a:prstGeom prst="line">
            <a:avLst/>
          </a:prstGeom>
          <a:noFill/>
          <a:ln w="50800">
            <a:solidFill>
              <a:schemeClr val="bg2"/>
            </a:solidFill>
            <a:round/>
            <a:headEnd/>
            <a:tailEnd type="triangle" w="med" len="med"/>
          </a:ln>
          <a:effectLst/>
        </p:spPr>
        <p:txBody>
          <a:bodyPr wrap="none" anchor="ctr"/>
          <a:lstStyle/>
          <a:p>
            <a:endParaRPr lang="fr-FR"/>
          </a:p>
        </p:txBody>
      </p:sp>
      <p:sp>
        <p:nvSpPr>
          <p:cNvPr id="200713" name="Line 9"/>
          <p:cNvSpPr>
            <a:spLocks noChangeShapeType="1"/>
          </p:cNvSpPr>
          <p:nvPr/>
        </p:nvSpPr>
        <p:spPr bwMode="auto">
          <a:xfrm flipH="1" flipV="1">
            <a:off x="4864100" y="4568825"/>
            <a:ext cx="1803400" cy="203200"/>
          </a:xfrm>
          <a:prstGeom prst="line">
            <a:avLst/>
          </a:prstGeom>
          <a:noFill/>
          <a:ln w="50800">
            <a:solidFill>
              <a:schemeClr val="bg2"/>
            </a:solidFill>
            <a:round/>
            <a:headEnd/>
            <a:tailEnd type="triangle" w="med" len="med"/>
          </a:ln>
          <a:effectLst/>
        </p:spPr>
        <p:txBody>
          <a:bodyPr wrap="none" anchor="ctr"/>
          <a:lstStyle/>
          <a:p>
            <a:endParaRPr lang="fr-FR"/>
          </a:p>
        </p:txBody>
      </p:sp>
      <p:sp>
        <p:nvSpPr>
          <p:cNvPr id="200714" name="Rectangle 10"/>
          <p:cNvSpPr>
            <a:spLocks noChangeArrowheads="1"/>
          </p:cNvSpPr>
          <p:nvPr/>
        </p:nvSpPr>
        <p:spPr bwMode="auto">
          <a:xfrm>
            <a:off x="1462088" y="4367213"/>
            <a:ext cx="606425" cy="454025"/>
          </a:xfrm>
          <a:prstGeom prst="rect">
            <a:avLst/>
          </a:prstGeom>
          <a:solidFill>
            <a:schemeClr val="accent1"/>
          </a:solidFill>
          <a:ln w="12700">
            <a:noFill/>
            <a:miter lim="800000"/>
            <a:headEnd/>
            <a:tailEnd/>
          </a:ln>
          <a:effectLst/>
        </p:spPr>
        <p:txBody>
          <a:bodyPr lIns="90488" tIns="44450" rIns="90488" bIns="44450">
            <a:spAutoFit/>
          </a:bodyPr>
          <a:lstStyle/>
          <a:p>
            <a:pPr algn="ctr">
              <a:spcBef>
                <a:spcPct val="50000"/>
              </a:spcBef>
            </a:pPr>
            <a:r>
              <a:rPr lang="fr-FR" sz="2400" b="1"/>
              <a:t>P</a:t>
            </a:r>
          </a:p>
        </p:txBody>
      </p:sp>
      <p:sp>
        <p:nvSpPr>
          <p:cNvPr id="200715" name="Rectangle 11"/>
          <p:cNvSpPr>
            <a:spLocks noChangeArrowheads="1"/>
          </p:cNvSpPr>
          <p:nvPr/>
        </p:nvSpPr>
        <p:spPr bwMode="auto">
          <a:xfrm>
            <a:off x="6680200" y="4559300"/>
            <a:ext cx="606425" cy="454025"/>
          </a:xfrm>
          <a:prstGeom prst="rect">
            <a:avLst/>
          </a:prstGeom>
          <a:solidFill>
            <a:schemeClr val="accent1"/>
          </a:solidFill>
          <a:ln w="12700">
            <a:noFill/>
            <a:miter lim="800000"/>
            <a:headEnd/>
            <a:tailEnd/>
          </a:ln>
          <a:effectLst/>
        </p:spPr>
        <p:txBody>
          <a:bodyPr lIns="90488" tIns="44450" rIns="90488" bIns="44450">
            <a:spAutoFit/>
          </a:bodyPr>
          <a:lstStyle/>
          <a:p>
            <a:pPr algn="ctr">
              <a:spcBef>
                <a:spcPct val="50000"/>
              </a:spcBef>
            </a:pPr>
            <a:r>
              <a:rPr lang="fr-FR" sz="2400" b="1"/>
              <a:t>S</a:t>
            </a:r>
          </a:p>
        </p:txBody>
      </p:sp>
      <p:sp>
        <p:nvSpPr>
          <p:cNvPr id="200717" name="Rectangle 13"/>
          <p:cNvSpPr>
            <a:spLocks noChangeArrowheads="1"/>
          </p:cNvSpPr>
          <p:nvPr/>
        </p:nvSpPr>
        <p:spPr bwMode="auto">
          <a:xfrm>
            <a:off x="1978025" y="4108450"/>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00718" name="Rectangle 14"/>
          <p:cNvSpPr>
            <a:spLocks noChangeArrowheads="1"/>
          </p:cNvSpPr>
          <p:nvPr/>
        </p:nvSpPr>
        <p:spPr bwMode="auto">
          <a:xfrm>
            <a:off x="3540125" y="4198938"/>
            <a:ext cx="561975" cy="393700"/>
          </a:xfrm>
          <a:prstGeom prst="rect">
            <a:avLst/>
          </a:prstGeom>
          <a:noFill/>
          <a:ln w="12700">
            <a:noFill/>
            <a:miter lim="800000"/>
            <a:headEnd/>
            <a:tailEnd/>
          </a:ln>
          <a:effectLst/>
        </p:spPr>
        <p:txBody>
          <a:bodyPr wrap="none" lIns="90488" tIns="44450" rIns="90488" bIns="44450">
            <a:spAutoFit/>
          </a:bodyPr>
          <a:lstStyle/>
          <a:p>
            <a:r>
              <a:rPr lang="fr-FR" b="1" dirty="0"/>
              <a:t>1..4</a:t>
            </a:r>
          </a:p>
        </p:txBody>
      </p:sp>
      <p:sp>
        <p:nvSpPr>
          <p:cNvPr id="200719" name="Rectangle 15"/>
          <p:cNvSpPr>
            <a:spLocks noChangeArrowheads="1"/>
          </p:cNvSpPr>
          <p:nvPr/>
        </p:nvSpPr>
        <p:spPr bwMode="auto">
          <a:xfrm>
            <a:off x="4992688" y="4221163"/>
            <a:ext cx="561975" cy="393700"/>
          </a:xfrm>
          <a:prstGeom prst="rect">
            <a:avLst/>
          </a:prstGeom>
          <a:noFill/>
          <a:ln w="12700">
            <a:noFill/>
            <a:miter lim="800000"/>
            <a:headEnd/>
            <a:tailEnd/>
          </a:ln>
          <a:effectLst/>
        </p:spPr>
        <p:txBody>
          <a:bodyPr wrap="none" lIns="90488" tIns="44450" rIns="90488" bIns="44450">
            <a:spAutoFit/>
          </a:bodyPr>
          <a:lstStyle/>
          <a:p>
            <a:r>
              <a:rPr lang="fr-FR" b="1"/>
              <a:t>100</a:t>
            </a:r>
          </a:p>
        </p:txBody>
      </p:sp>
      <p:sp>
        <p:nvSpPr>
          <p:cNvPr id="200721" name="Line 17"/>
          <p:cNvSpPr>
            <a:spLocks noChangeShapeType="1"/>
          </p:cNvSpPr>
          <p:nvPr/>
        </p:nvSpPr>
        <p:spPr bwMode="auto">
          <a:xfrm flipV="1">
            <a:off x="4495800" y="4906963"/>
            <a:ext cx="26988" cy="925512"/>
          </a:xfrm>
          <a:prstGeom prst="line">
            <a:avLst/>
          </a:prstGeom>
          <a:noFill/>
          <a:ln w="50800">
            <a:solidFill>
              <a:schemeClr val="bg2"/>
            </a:solidFill>
            <a:round/>
            <a:headEnd/>
            <a:tailEnd type="triangle" w="med" len="med"/>
          </a:ln>
          <a:effectLst/>
        </p:spPr>
        <p:txBody>
          <a:bodyPr wrap="none" anchor="ctr"/>
          <a:lstStyle/>
          <a:p>
            <a:endParaRPr lang="fr-FR"/>
          </a:p>
        </p:txBody>
      </p:sp>
      <p:sp>
        <p:nvSpPr>
          <p:cNvPr id="200722" name="Rectangle 18"/>
          <p:cNvSpPr>
            <a:spLocks noChangeArrowheads="1"/>
          </p:cNvSpPr>
          <p:nvPr/>
        </p:nvSpPr>
        <p:spPr bwMode="auto">
          <a:xfrm>
            <a:off x="4581525" y="4916488"/>
            <a:ext cx="561975" cy="393700"/>
          </a:xfrm>
          <a:prstGeom prst="rect">
            <a:avLst/>
          </a:prstGeom>
          <a:noFill/>
          <a:ln w="12700">
            <a:noFill/>
            <a:miter lim="800000"/>
            <a:headEnd/>
            <a:tailEnd/>
          </a:ln>
          <a:effectLst/>
        </p:spPr>
        <p:txBody>
          <a:bodyPr wrap="none" lIns="90488" tIns="44450" rIns="90488" bIns="44450">
            <a:spAutoFit/>
          </a:bodyPr>
          <a:lstStyle/>
          <a:p>
            <a:r>
              <a:rPr lang="fr-FR" b="1"/>
              <a:t>1..5</a:t>
            </a:r>
          </a:p>
        </p:txBody>
      </p:sp>
      <p:sp>
        <p:nvSpPr>
          <p:cNvPr id="200723" name="Rectangle 19"/>
          <p:cNvSpPr>
            <a:spLocks noChangeArrowheads="1"/>
          </p:cNvSpPr>
          <p:nvPr/>
        </p:nvSpPr>
        <p:spPr bwMode="auto">
          <a:xfrm>
            <a:off x="4572000" y="5492750"/>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00725" name="AutoShape 21"/>
          <p:cNvSpPr>
            <a:spLocks noChangeArrowheads="1"/>
          </p:cNvSpPr>
          <p:nvPr/>
        </p:nvSpPr>
        <p:spPr bwMode="auto">
          <a:xfrm>
            <a:off x="4175125" y="4187825"/>
            <a:ext cx="731838" cy="693738"/>
          </a:xfrm>
          <a:prstGeom prst="diamond">
            <a:avLst/>
          </a:prstGeom>
          <a:solidFill>
            <a:schemeClr val="accent1"/>
          </a:solidFill>
          <a:ln w="12700">
            <a:solidFill>
              <a:schemeClr val="tx1"/>
            </a:solidFill>
            <a:miter lim="800000"/>
            <a:headEnd/>
            <a:tailEnd/>
          </a:ln>
          <a:effectLst/>
        </p:spPr>
        <p:txBody>
          <a:bodyPr wrap="none" anchor="ctr"/>
          <a:lstStyle/>
          <a:p>
            <a:pPr algn="ctr"/>
            <a:r>
              <a:rPr lang="fr-FR" sz="1800" b="1"/>
              <a:t>Soin</a:t>
            </a:r>
          </a:p>
        </p:txBody>
      </p:sp>
      <p:sp>
        <p:nvSpPr>
          <p:cNvPr id="200726" name="Rectangle 22"/>
          <p:cNvSpPr>
            <a:spLocks noChangeArrowheads="1"/>
          </p:cNvSpPr>
          <p:nvPr/>
        </p:nvSpPr>
        <p:spPr bwMode="auto">
          <a:xfrm>
            <a:off x="4143375" y="5834063"/>
            <a:ext cx="606425" cy="454025"/>
          </a:xfrm>
          <a:prstGeom prst="rect">
            <a:avLst/>
          </a:prstGeom>
          <a:solidFill>
            <a:schemeClr val="accent1"/>
          </a:solidFill>
          <a:ln w="12700">
            <a:noFill/>
            <a:miter lim="800000"/>
            <a:headEnd/>
            <a:tailEnd/>
          </a:ln>
          <a:effectLst/>
        </p:spPr>
        <p:txBody>
          <a:bodyPr lIns="90488" tIns="44450" rIns="90488" bIns="44450">
            <a:spAutoFit/>
          </a:bodyPr>
          <a:lstStyle/>
          <a:p>
            <a:pPr algn="ctr">
              <a:spcBef>
                <a:spcPct val="50000"/>
              </a:spcBef>
            </a:pPr>
            <a:r>
              <a:rPr lang="fr-FR" sz="2400" b="1"/>
              <a:t>M</a:t>
            </a:r>
          </a:p>
        </p:txBody>
      </p:sp>
      <p:sp>
        <p:nvSpPr>
          <p:cNvPr id="200727" name="Text Box 23"/>
          <p:cNvSpPr txBox="1">
            <a:spLocks noChangeArrowheads="1"/>
          </p:cNvSpPr>
          <p:nvPr/>
        </p:nvSpPr>
        <p:spPr bwMode="auto">
          <a:xfrm>
            <a:off x="134938" y="5399088"/>
            <a:ext cx="2714625" cy="409575"/>
          </a:xfrm>
          <a:prstGeom prst="rect">
            <a:avLst/>
          </a:prstGeom>
          <a:noFill/>
          <a:ln w="12700">
            <a:solidFill>
              <a:schemeClr val="accent1"/>
            </a:solidFill>
            <a:miter lim="800000"/>
            <a:headEnd/>
            <a:tailEnd/>
          </a:ln>
          <a:effectLst/>
        </p:spPr>
        <p:txBody>
          <a:bodyPr>
            <a:spAutoFit/>
          </a:bodyPr>
          <a:lstStyle/>
          <a:p>
            <a:pPr>
              <a:spcBef>
                <a:spcPct val="50000"/>
              </a:spcBef>
            </a:pPr>
            <a:r>
              <a:rPr lang="fr-FR"/>
              <a:t>Que disent les chiffres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00714"/>
                                        </p:tgtEl>
                                        <p:attrNameLst>
                                          <p:attrName>style.visibility</p:attrName>
                                        </p:attrNameLst>
                                      </p:cBhvr>
                                      <p:to>
                                        <p:strVal val="visible"/>
                                      </p:to>
                                    </p:set>
                                    <p:anim calcmode="lin" valueType="num">
                                      <p:cBhvr additive="base">
                                        <p:cTn id="18" dur="500" fill="hold"/>
                                        <p:tgtEl>
                                          <p:spTgt spid="200714"/>
                                        </p:tgtEl>
                                        <p:attrNameLst>
                                          <p:attrName>ppt_x</p:attrName>
                                        </p:attrNameLst>
                                      </p:cBhvr>
                                      <p:tavLst>
                                        <p:tav tm="0">
                                          <p:val>
                                            <p:strVal val="0-#ppt_w/2"/>
                                          </p:val>
                                        </p:tav>
                                        <p:tav tm="100000">
                                          <p:val>
                                            <p:strVal val="#ppt_x"/>
                                          </p:val>
                                        </p:tav>
                                      </p:tavLst>
                                    </p:anim>
                                    <p:anim calcmode="lin" valueType="num">
                                      <p:cBhvr additive="base">
                                        <p:cTn id="19" dur="500" fill="hold"/>
                                        <p:tgtEl>
                                          <p:spTgt spid="200714"/>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200715"/>
                                        </p:tgtEl>
                                        <p:attrNameLst>
                                          <p:attrName>style.visibility</p:attrName>
                                        </p:attrNameLst>
                                      </p:cBhvr>
                                      <p:to>
                                        <p:strVal val="visible"/>
                                      </p:to>
                                    </p:set>
                                    <p:anim calcmode="lin" valueType="num">
                                      <p:cBhvr additive="base">
                                        <p:cTn id="23" dur="500" fill="hold"/>
                                        <p:tgtEl>
                                          <p:spTgt spid="200715"/>
                                        </p:tgtEl>
                                        <p:attrNameLst>
                                          <p:attrName>ppt_x</p:attrName>
                                        </p:attrNameLst>
                                      </p:cBhvr>
                                      <p:tavLst>
                                        <p:tav tm="0">
                                          <p:val>
                                            <p:strVal val="0-#ppt_w/2"/>
                                          </p:val>
                                        </p:tav>
                                        <p:tav tm="100000">
                                          <p:val>
                                            <p:strVal val="#ppt_x"/>
                                          </p:val>
                                        </p:tav>
                                      </p:tavLst>
                                    </p:anim>
                                    <p:anim calcmode="lin" valueType="num">
                                      <p:cBhvr additive="base">
                                        <p:cTn id="24" dur="500" fill="hold"/>
                                        <p:tgtEl>
                                          <p:spTgt spid="2007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0712"/>
                                        </p:tgtEl>
                                        <p:attrNameLst>
                                          <p:attrName>style.visibility</p:attrName>
                                        </p:attrNameLst>
                                      </p:cBhvr>
                                      <p:to>
                                        <p:strVal val="visible"/>
                                      </p:to>
                                    </p:set>
                                    <p:anim calcmode="lin" valueType="num">
                                      <p:cBhvr additive="base">
                                        <p:cTn id="29" dur="500" fill="hold"/>
                                        <p:tgtEl>
                                          <p:spTgt spid="200712"/>
                                        </p:tgtEl>
                                        <p:attrNameLst>
                                          <p:attrName>ppt_x</p:attrName>
                                        </p:attrNameLst>
                                      </p:cBhvr>
                                      <p:tavLst>
                                        <p:tav tm="0">
                                          <p:val>
                                            <p:strVal val="0-#ppt_w/2"/>
                                          </p:val>
                                        </p:tav>
                                        <p:tav tm="100000">
                                          <p:val>
                                            <p:strVal val="#ppt_x"/>
                                          </p:val>
                                        </p:tav>
                                      </p:tavLst>
                                    </p:anim>
                                    <p:anim calcmode="lin" valueType="num">
                                      <p:cBhvr additive="base">
                                        <p:cTn id="30" dur="500" fill="hold"/>
                                        <p:tgtEl>
                                          <p:spTgt spid="2007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00713"/>
                                        </p:tgtEl>
                                        <p:attrNameLst>
                                          <p:attrName>style.visibility</p:attrName>
                                        </p:attrNameLst>
                                      </p:cBhvr>
                                      <p:to>
                                        <p:strVal val="visible"/>
                                      </p:to>
                                    </p:set>
                                    <p:anim calcmode="lin" valueType="num">
                                      <p:cBhvr additive="base">
                                        <p:cTn id="35" dur="500" fill="hold"/>
                                        <p:tgtEl>
                                          <p:spTgt spid="200713"/>
                                        </p:tgtEl>
                                        <p:attrNameLst>
                                          <p:attrName>ppt_x</p:attrName>
                                        </p:attrNameLst>
                                      </p:cBhvr>
                                      <p:tavLst>
                                        <p:tav tm="0">
                                          <p:val>
                                            <p:strVal val="0-#ppt_w/2"/>
                                          </p:val>
                                        </p:tav>
                                        <p:tav tm="100000">
                                          <p:val>
                                            <p:strVal val="#ppt_x"/>
                                          </p:val>
                                        </p:tav>
                                      </p:tavLst>
                                    </p:anim>
                                    <p:anim calcmode="lin" valueType="num">
                                      <p:cBhvr additive="base">
                                        <p:cTn id="36" dur="500" fill="hold"/>
                                        <p:tgtEl>
                                          <p:spTgt spid="200713"/>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00721"/>
                                        </p:tgtEl>
                                        <p:attrNameLst>
                                          <p:attrName>style.visibility</p:attrName>
                                        </p:attrNameLst>
                                      </p:cBhvr>
                                      <p:to>
                                        <p:strVal val="visible"/>
                                      </p:to>
                                    </p:set>
                                    <p:anim calcmode="lin" valueType="num">
                                      <p:cBhvr additive="base">
                                        <p:cTn id="40" dur="500" fill="hold"/>
                                        <p:tgtEl>
                                          <p:spTgt spid="200721"/>
                                        </p:tgtEl>
                                        <p:attrNameLst>
                                          <p:attrName>ppt_x</p:attrName>
                                        </p:attrNameLst>
                                      </p:cBhvr>
                                      <p:tavLst>
                                        <p:tav tm="0">
                                          <p:val>
                                            <p:strVal val="0-#ppt_w/2"/>
                                          </p:val>
                                        </p:tav>
                                        <p:tav tm="100000">
                                          <p:val>
                                            <p:strVal val="#ppt_x"/>
                                          </p:val>
                                        </p:tav>
                                      </p:tavLst>
                                    </p:anim>
                                    <p:anim calcmode="lin" valueType="num">
                                      <p:cBhvr additive="base">
                                        <p:cTn id="41" dur="500" fill="hold"/>
                                        <p:tgtEl>
                                          <p:spTgt spid="20072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00717"/>
                                        </p:tgtEl>
                                        <p:attrNameLst>
                                          <p:attrName>style.visibility</p:attrName>
                                        </p:attrNameLst>
                                      </p:cBhvr>
                                      <p:to>
                                        <p:strVal val="visible"/>
                                      </p:to>
                                    </p:set>
                                    <p:anim calcmode="lin" valueType="num">
                                      <p:cBhvr additive="base">
                                        <p:cTn id="46" dur="500" fill="hold"/>
                                        <p:tgtEl>
                                          <p:spTgt spid="200717"/>
                                        </p:tgtEl>
                                        <p:attrNameLst>
                                          <p:attrName>ppt_x</p:attrName>
                                        </p:attrNameLst>
                                      </p:cBhvr>
                                      <p:tavLst>
                                        <p:tav tm="0">
                                          <p:val>
                                            <p:strVal val="0-#ppt_w/2"/>
                                          </p:val>
                                        </p:tav>
                                        <p:tav tm="100000">
                                          <p:val>
                                            <p:strVal val="#ppt_x"/>
                                          </p:val>
                                        </p:tav>
                                      </p:tavLst>
                                    </p:anim>
                                    <p:anim calcmode="lin" valueType="num">
                                      <p:cBhvr additive="base">
                                        <p:cTn id="47" dur="500" fill="hold"/>
                                        <p:tgtEl>
                                          <p:spTgt spid="200717"/>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200718"/>
                                        </p:tgtEl>
                                        <p:attrNameLst>
                                          <p:attrName>style.visibility</p:attrName>
                                        </p:attrNameLst>
                                      </p:cBhvr>
                                      <p:to>
                                        <p:strVal val="visible"/>
                                      </p:to>
                                    </p:set>
                                    <p:anim calcmode="lin" valueType="num">
                                      <p:cBhvr additive="base">
                                        <p:cTn id="51" dur="500" fill="hold"/>
                                        <p:tgtEl>
                                          <p:spTgt spid="200718"/>
                                        </p:tgtEl>
                                        <p:attrNameLst>
                                          <p:attrName>ppt_x</p:attrName>
                                        </p:attrNameLst>
                                      </p:cBhvr>
                                      <p:tavLst>
                                        <p:tav tm="0">
                                          <p:val>
                                            <p:strVal val="0-#ppt_w/2"/>
                                          </p:val>
                                        </p:tav>
                                        <p:tav tm="100000">
                                          <p:val>
                                            <p:strVal val="#ppt_x"/>
                                          </p:val>
                                        </p:tav>
                                      </p:tavLst>
                                    </p:anim>
                                    <p:anim calcmode="lin" valueType="num">
                                      <p:cBhvr additive="base">
                                        <p:cTn id="52" dur="500" fill="hold"/>
                                        <p:tgtEl>
                                          <p:spTgt spid="200718"/>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 presetClass="entr" presetSubtype="8" fill="hold" grpId="0" nodeType="afterEffect">
                                  <p:stCondLst>
                                    <p:cond delay="0"/>
                                  </p:stCondLst>
                                  <p:childTnLst>
                                    <p:set>
                                      <p:cBhvr>
                                        <p:cTn id="55" dur="1" fill="hold">
                                          <p:stCondLst>
                                            <p:cond delay="0"/>
                                          </p:stCondLst>
                                        </p:cTn>
                                        <p:tgtEl>
                                          <p:spTgt spid="200719"/>
                                        </p:tgtEl>
                                        <p:attrNameLst>
                                          <p:attrName>style.visibility</p:attrName>
                                        </p:attrNameLst>
                                      </p:cBhvr>
                                      <p:to>
                                        <p:strVal val="visible"/>
                                      </p:to>
                                    </p:set>
                                    <p:anim calcmode="lin" valueType="num">
                                      <p:cBhvr additive="base">
                                        <p:cTn id="56" dur="500" fill="hold"/>
                                        <p:tgtEl>
                                          <p:spTgt spid="200719"/>
                                        </p:tgtEl>
                                        <p:attrNameLst>
                                          <p:attrName>ppt_x</p:attrName>
                                        </p:attrNameLst>
                                      </p:cBhvr>
                                      <p:tavLst>
                                        <p:tav tm="0">
                                          <p:val>
                                            <p:strVal val="0-#ppt_w/2"/>
                                          </p:val>
                                        </p:tav>
                                        <p:tav tm="100000">
                                          <p:val>
                                            <p:strVal val="#ppt_x"/>
                                          </p:val>
                                        </p:tav>
                                      </p:tavLst>
                                    </p:anim>
                                    <p:anim calcmode="lin" valueType="num">
                                      <p:cBhvr additive="base">
                                        <p:cTn id="57" dur="500" fill="hold"/>
                                        <p:tgtEl>
                                          <p:spTgt spid="200719"/>
                                        </p:tgtEl>
                                        <p:attrNameLst>
                                          <p:attrName>ppt_y</p:attrName>
                                        </p:attrNameLst>
                                      </p:cBhvr>
                                      <p:tavLst>
                                        <p:tav tm="0">
                                          <p:val>
                                            <p:strVal val="#ppt_y"/>
                                          </p:val>
                                        </p:tav>
                                        <p:tav tm="100000">
                                          <p:val>
                                            <p:strVal val="#ppt_y"/>
                                          </p:val>
                                        </p:tav>
                                      </p:tavLst>
                                    </p:anim>
                                  </p:childTnLst>
                                </p:cTn>
                              </p:par>
                            </p:childTnLst>
                          </p:cTn>
                        </p:par>
                        <p:par>
                          <p:cTn id="58" fill="hold">
                            <p:stCondLst>
                              <p:cond delay="1500"/>
                            </p:stCondLst>
                            <p:childTnLst>
                              <p:par>
                                <p:cTn id="59" presetID="2" presetClass="entr" presetSubtype="8" fill="hold" grpId="0" nodeType="afterEffect">
                                  <p:stCondLst>
                                    <p:cond delay="0"/>
                                  </p:stCondLst>
                                  <p:childTnLst>
                                    <p:set>
                                      <p:cBhvr>
                                        <p:cTn id="60" dur="1" fill="hold">
                                          <p:stCondLst>
                                            <p:cond delay="0"/>
                                          </p:stCondLst>
                                        </p:cTn>
                                        <p:tgtEl>
                                          <p:spTgt spid="200708"/>
                                        </p:tgtEl>
                                        <p:attrNameLst>
                                          <p:attrName>style.visibility</p:attrName>
                                        </p:attrNameLst>
                                      </p:cBhvr>
                                      <p:to>
                                        <p:strVal val="visible"/>
                                      </p:to>
                                    </p:set>
                                    <p:anim calcmode="lin" valueType="num">
                                      <p:cBhvr additive="base">
                                        <p:cTn id="61" dur="500" fill="hold"/>
                                        <p:tgtEl>
                                          <p:spTgt spid="200708"/>
                                        </p:tgtEl>
                                        <p:attrNameLst>
                                          <p:attrName>ppt_x</p:attrName>
                                        </p:attrNameLst>
                                      </p:cBhvr>
                                      <p:tavLst>
                                        <p:tav tm="0">
                                          <p:val>
                                            <p:strVal val="0-#ppt_w/2"/>
                                          </p:val>
                                        </p:tav>
                                        <p:tav tm="100000">
                                          <p:val>
                                            <p:strVal val="#ppt_x"/>
                                          </p:val>
                                        </p:tav>
                                      </p:tavLst>
                                    </p:anim>
                                    <p:anim calcmode="lin" valueType="num">
                                      <p:cBhvr additive="base">
                                        <p:cTn id="62" dur="500" fill="hold"/>
                                        <p:tgtEl>
                                          <p:spTgt spid="200708"/>
                                        </p:tgtEl>
                                        <p:attrNameLst>
                                          <p:attrName>ppt_y</p:attrName>
                                        </p:attrNameLst>
                                      </p:cBhvr>
                                      <p:tavLst>
                                        <p:tav tm="0">
                                          <p:val>
                                            <p:strVal val="#ppt_y"/>
                                          </p:val>
                                        </p:tav>
                                        <p:tav tm="100000">
                                          <p:val>
                                            <p:strVal val="#ppt_y"/>
                                          </p:val>
                                        </p:tav>
                                      </p:tavLst>
                                    </p:anim>
                                  </p:childTnLst>
                                </p:cTn>
                              </p:par>
                            </p:childTnLst>
                          </p:cTn>
                        </p:par>
                        <p:par>
                          <p:cTn id="63" fill="hold">
                            <p:stCondLst>
                              <p:cond delay="2000"/>
                            </p:stCondLst>
                            <p:childTnLst>
                              <p:par>
                                <p:cTn id="64" presetID="2" presetClass="entr" presetSubtype="8" fill="hold" grpId="0" nodeType="afterEffect">
                                  <p:stCondLst>
                                    <p:cond delay="0"/>
                                  </p:stCondLst>
                                  <p:childTnLst>
                                    <p:set>
                                      <p:cBhvr>
                                        <p:cTn id="65" dur="1" fill="hold">
                                          <p:stCondLst>
                                            <p:cond delay="0"/>
                                          </p:stCondLst>
                                        </p:cTn>
                                        <p:tgtEl>
                                          <p:spTgt spid="200722"/>
                                        </p:tgtEl>
                                        <p:attrNameLst>
                                          <p:attrName>style.visibility</p:attrName>
                                        </p:attrNameLst>
                                      </p:cBhvr>
                                      <p:to>
                                        <p:strVal val="visible"/>
                                      </p:to>
                                    </p:set>
                                    <p:anim calcmode="lin" valueType="num">
                                      <p:cBhvr additive="base">
                                        <p:cTn id="66" dur="500" fill="hold"/>
                                        <p:tgtEl>
                                          <p:spTgt spid="200722"/>
                                        </p:tgtEl>
                                        <p:attrNameLst>
                                          <p:attrName>ppt_x</p:attrName>
                                        </p:attrNameLst>
                                      </p:cBhvr>
                                      <p:tavLst>
                                        <p:tav tm="0">
                                          <p:val>
                                            <p:strVal val="0-#ppt_w/2"/>
                                          </p:val>
                                        </p:tav>
                                        <p:tav tm="100000">
                                          <p:val>
                                            <p:strVal val="#ppt_x"/>
                                          </p:val>
                                        </p:tav>
                                      </p:tavLst>
                                    </p:anim>
                                    <p:anim calcmode="lin" valueType="num">
                                      <p:cBhvr additive="base">
                                        <p:cTn id="67" dur="500" fill="hold"/>
                                        <p:tgtEl>
                                          <p:spTgt spid="200722"/>
                                        </p:tgtEl>
                                        <p:attrNameLst>
                                          <p:attrName>ppt_y</p:attrName>
                                        </p:attrNameLst>
                                      </p:cBhvr>
                                      <p:tavLst>
                                        <p:tav tm="0">
                                          <p:val>
                                            <p:strVal val="#ppt_y"/>
                                          </p:val>
                                        </p:tav>
                                        <p:tav tm="100000">
                                          <p:val>
                                            <p:strVal val="#ppt_y"/>
                                          </p:val>
                                        </p:tav>
                                      </p:tavLst>
                                    </p:anim>
                                  </p:childTnLst>
                                </p:cTn>
                              </p:par>
                            </p:childTnLst>
                          </p:cTn>
                        </p:par>
                        <p:par>
                          <p:cTn id="68" fill="hold">
                            <p:stCondLst>
                              <p:cond delay="2500"/>
                            </p:stCondLst>
                            <p:childTnLst>
                              <p:par>
                                <p:cTn id="69" presetID="2" presetClass="entr" presetSubtype="8" fill="hold" grpId="0" nodeType="afterEffect">
                                  <p:stCondLst>
                                    <p:cond delay="0"/>
                                  </p:stCondLst>
                                  <p:childTnLst>
                                    <p:set>
                                      <p:cBhvr>
                                        <p:cTn id="70" dur="1" fill="hold">
                                          <p:stCondLst>
                                            <p:cond delay="0"/>
                                          </p:stCondLst>
                                        </p:cTn>
                                        <p:tgtEl>
                                          <p:spTgt spid="200723"/>
                                        </p:tgtEl>
                                        <p:attrNameLst>
                                          <p:attrName>style.visibility</p:attrName>
                                        </p:attrNameLst>
                                      </p:cBhvr>
                                      <p:to>
                                        <p:strVal val="visible"/>
                                      </p:to>
                                    </p:set>
                                    <p:anim calcmode="lin" valueType="num">
                                      <p:cBhvr additive="base">
                                        <p:cTn id="71" dur="500" fill="hold"/>
                                        <p:tgtEl>
                                          <p:spTgt spid="200723"/>
                                        </p:tgtEl>
                                        <p:attrNameLst>
                                          <p:attrName>ppt_x</p:attrName>
                                        </p:attrNameLst>
                                      </p:cBhvr>
                                      <p:tavLst>
                                        <p:tav tm="0">
                                          <p:val>
                                            <p:strVal val="0-#ppt_w/2"/>
                                          </p:val>
                                        </p:tav>
                                        <p:tav tm="100000">
                                          <p:val>
                                            <p:strVal val="#ppt_x"/>
                                          </p:val>
                                        </p:tav>
                                      </p:tavLst>
                                    </p:anim>
                                    <p:anim calcmode="lin" valueType="num">
                                      <p:cBhvr additive="base">
                                        <p:cTn id="72" dur="500" fill="hold"/>
                                        <p:tgtEl>
                                          <p:spTgt spid="200723"/>
                                        </p:tgtEl>
                                        <p:attrNameLst>
                                          <p:attrName>ppt_y</p:attrName>
                                        </p:attrNameLst>
                                      </p:cBhvr>
                                      <p:tavLst>
                                        <p:tav tm="0">
                                          <p:val>
                                            <p:strVal val="#ppt_y"/>
                                          </p:val>
                                        </p:tav>
                                        <p:tav tm="100000">
                                          <p:val>
                                            <p:strVal val="#ppt_y"/>
                                          </p:val>
                                        </p:tav>
                                      </p:tavLst>
                                    </p:anim>
                                  </p:childTnLst>
                                </p:cTn>
                              </p:par>
                            </p:childTnLst>
                          </p:cTn>
                        </p:par>
                        <p:par>
                          <p:cTn id="73" fill="hold">
                            <p:stCondLst>
                              <p:cond delay="3000"/>
                            </p:stCondLst>
                            <p:childTnLst>
                              <p:par>
                                <p:cTn id="74" presetID="2" presetClass="entr" presetSubtype="8" fill="hold" grpId="0" nodeType="afterEffect">
                                  <p:stCondLst>
                                    <p:cond delay="0"/>
                                  </p:stCondLst>
                                  <p:childTnLst>
                                    <p:set>
                                      <p:cBhvr>
                                        <p:cTn id="75" dur="1" fill="hold">
                                          <p:stCondLst>
                                            <p:cond delay="0"/>
                                          </p:stCondLst>
                                        </p:cTn>
                                        <p:tgtEl>
                                          <p:spTgt spid="200726"/>
                                        </p:tgtEl>
                                        <p:attrNameLst>
                                          <p:attrName>style.visibility</p:attrName>
                                        </p:attrNameLst>
                                      </p:cBhvr>
                                      <p:to>
                                        <p:strVal val="visible"/>
                                      </p:to>
                                    </p:set>
                                    <p:anim calcmode="lin" valueType="num">
                                      <p:cBhvr additive="base">
                                        <p:cTn id="76" dur="500" fill="hold"/>
                                        <p:tgtEl>
                                          <p:spTgt spid="200726"/>
                                        </p:tgtEl>
                                        <p:attrNameLst>
                                          <p:attrName>ppt_x</p:attrName>
                                        </p:attrNameLst>
                                      </p:cBhvr>
                                      <p:tavLst>
                                        <p:tav tm="0">
                                          <p:val>
                                            <p:strVal val="0-#ppt_w/2"/>
                                          </p:val>
                                        </p:tav>
                                        <p:tav tm="100000">
                                          <p:val>
                                            <p:strVal val="#ppt_x"/>
                                          </p:val>
                                        </p:tav>
                                      </p:tavLst>
                                    </p:anim>
                                    <p:anim calcmode="lin" valueType="num">
                                      <p:cBhvr additive="base">
                                        <p:cTn id="77" dur="500" fill="hold"/>
                                        <p:tgtEl>
                                          <p:spTgt spid="200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P spid="200708" grpId="0" autoUpdateAnimBg="0"/>
      <p:bldP spid="200712" grpId="0" animBg="1"/>
      <p:bldP spid="200713" grpId="0" animBg="1"/>
      <p:bldP spid="200714" grpId="0" animBg="1" autoUpdateAnimBg="0"/>
      <p:bldP spid="200715" grpId="0" animBg="1" autoUpdateAnimBg="0"/>
      <p:bldP spid="200717" grpId="0" autoUpdateAnimBg="0"/>
      <p:bldP spid="200718" grpId="0" autoUpdateAnimBg="0"/>
      <p:bldP spid="200719" grpId="0" autoUpdateAnimBg="0"/>
      <p:bldP spid="200721" grpId="0" animBg="1"/>
      <p:bldP spid="200722" grpId="0" autoUpdateAnimBg="0"/>
      <p:bldP spid="200723" grpId="0" autoUpdateAnimBg="0"/>
      <p:bldP spid="200726" grpId="0" animBg="1"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665288" y="288925"/>
            <a:ext cx="5938837" cy="1143000"/>
          </a:xfrm>
          <a:noFill/>
          <a:ln/>
        </p:spPr>
        <p:txBody>
          <a:bodyPr/>
          <a:lstStyle/>
          <a:p>
            <a:r>
              <a:rPr lang="fr-FR" sz="4000"/>
              <a:t>UML : Association 1-aire</a:t>
            </a:r>
          </a:p>
        </p:txBody>
      </p:sp>
      <p:sp>
        <p:nvSpPr>
          <p:cNvPr id="227346" name="Rectangle 18"/>
          <p:cNvSpPr>
            <a:spLocks noChangeArrowheads="1"/>
          </p:cNvSpPr>
          <p:nvPr/>
        </p:nvSpPr>
        <p:spPr bwMode="auto">
          <a:xfrm>
            <a:off x="2662238" y="2187575"/>
            <a:ext cx="1468437" cy="722313"/>
          </a:xfrm>
          <a:prstGeom prst="rect">
            <a:avLst/>
          </a:prstGeom>
          <a:solidFill>
            <a:schemeClr val="accent1"/>
          </a:solidFill>
          <a:ln w="12700">
            <a:solidFill>
              <a:schemeClr val="tx1"/>
            </a:solidFill>
            <a:miter lim="800000"/>
            <a:headEnd/>
            <a:tailEnd/>
          </a:ln>
          <a:effectLst/>
        </p:spPr>
        <p:txBody>
          <a:bodyPr wrap="none" anchor="ctr"/>
          <a:lstStyle/>
          <a:p>
            <a:r>
              <a:rPr lang="fr-FR"/>
              <a:t>Personne</a:t>
            </a:r>
          </a:p>
        </p:txBody>
      </p:sp>
      <p:sp>
        <p:nvSpPr>
          <p:cNvPr id="227347" name="Rectangle 19"/>
          <p:cNvSpPr>
            <a:spLocks noChangeArrowheads="1"/>
          </p:cNvSpPr>
          <p:nvPr/>
        </p:nvSpPr>
        <p:spPr bwMode="auto">
          <a:xfrm>
            <a:off x="2662238" y="2909888"/>
            <a:ext cx="1468437" cy="1363662"/>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Nom</a:t>
            </a:r>
          </a:p>
          <a:p>
            <a:r>
              <a:rPr lang="fr-FR"/>
              <a:t>Prénom</a:t>
            </a:r>
          </a:p>
          <a:p>
            <a:r>
              <a:rPr lang="fr-FR"/>
              <a:t>  </a:t>
            </a:r>
          </a:p>
        </p:txBody>
      </p:sp>
      <p:sp>
        <p:nvSpPr>
          <p:cNvPr id="227348" name="Line 20"/>
          <p:cNvSpPr>
            <a:spLocks noChangeShapeType="1"/>
          </p:cNvSpPr>
          <p:nvPr/>
        </p:nvSpPr>
        <p:spPr bwMode="auto">
          <a:xfrm>
            <a:off x="4148138" y="3570288"/>
            <a:ext cx="1347787" cy="0"/>
          </a:xfrm>
          <a:prstGeom prst="line">
            <a:avLst/>
          </a:prstGeom>
          <a:noFill/>
          <a:ln w="12700">
            <a:solidFill>
              <a:schemeClr val="tx1"/>
            </a:solidFill>
            <a:round/>
            <a:headEnd type="triangle" w="med" len="med"/>
            <a:tailEnd/>
          </a:ln>
          <a:effectLst/>
        </p:spPr>
        <p:txBody>
          <a:bodyPr/>
          <a:lstStyle/>
          <a:p>
            <a:endParaRPr lang="fr-FR"/>
          </a:p>
        </p:txBody>
      </p:sp>
      <p:sp>
        <p:nvSpPr>
          <p:cNvPr id="227350" name="Line 22"/>
          <p:cNvSpPr>
            <a:spLocks noChangeShapeType="1"/>
          </p:cNvSpPr>
          <p:nvPr/>
        </p:nvSpPr>
        <p:spPr bwMode="auto">
          <a:xfrm flipV="1">
            <a:off x="5457825" y="2551113"/>
            <a:ext cx="0" cy="654050"/>
          </a:xfrm>
          <a:prstGeom prst="line">
            <a:avLst/>
          </a:prstGeom>
          <a:noFill/>
          <a:ln w="12700">
            <a:solidFill>
              <a:schemeClr val="tx1"/>
            </a:solidFill>
            <a:round/>
            <a:headEnd/>
            <a:tailEnd/>
          </a:ln>
          <a:effectLst/>
        </p:spPr>
        <p:txBody>
          <a:bodyPr/>
          <a:lstStyle/>
          <a:p>
            <a:endParaRPr lang="fr-FR"/>
          </a:p>
        </p:txBody>
      </p:sp>
      <p:sp>
        <p:nvSpPr>
          <p:cNvPr id="227352" name="Line 24"/>
          <p:cNvSpPr>
            <a:spLocks noChangeShapeType="1"/>
          </p:cNvSpPr>
          <p:nvPr/>
        </p:nvSpPr>
        <p:spPr bwMode="auto">
          <a:xfrm>
            <a:off x="4129088" y="2551113"/>
            <a:ext cx="1347787" cy="0"/>
          </a:xfrm>
          <a:prstGeom prst="line">
            <a:avLst/>
          </a:prstGeom>
          <a:noFill/>
          <a:ln w="12700">
            <a:solidFill>
              <a:schemeClr val="tx1"/>
            </a:solidFill>
            <a:round/>
            <a:headEnd type="triangle" w="med" len="med"/>
            <a:tailEnd/>
          </a:ln>
          <a:effectLst/>
        </p:spPr>
        <p:txBody>
          <a:bodyPr/>
          <a:lstStyle/>
          <a:p>
            <a:endParaRPr lang="fr-FR"/>
          </a:p>
        </p:txBody>
      </p:sp>
      <p:sp>
        <p:nvSpPr>
          <p:cNvPr id="227353" name="Text Box 25"/>
          <p:cNvSpPr txBox="1">
            <a:spLocks noChangeArrowheads="1"/>
          </p:cNvSpPr>
          <p:nvPr/>
        </p:nvSpPr>
        <p:spPr bwMode="auto">
          <a:xfrm>
            <a:off x="4330700" y="2182813"/>
            <a:ext cx="749300" cy="396875"/>
          </a:xfrm>
          <a:prstGeom prst="rect">
            <a:avLst/>
          </a:prstGeom>
          <a:noFill/>
          <a:ln w="12700">
            <a:noFill/>
            <a:miter lim="800000"/>
            <a:headEnd/>
            <a:tailEnd/>
          </a:ln>
          <a:effectLst/>
        </p:spPr>
        <p:txBody>
          <a:bodyPr>
            <a:spAutoFit/>
          </a:bodyPr>
          <a:lstStyle/>
          <a:p>
            <a:pPr>
              <a:spcBef>
                <a:spcPct val="50000"/>
              </a:spcBef>
            </a:pPr>
            <a:r>
              <a:rPr lang="fr-FR"/>
              <a:t>Père</a:t>
            </a:r>
          </a:p>
        </p:txBody>
      </p:sp>
      <p:sp>
        <p:nvSpPr>
          <p:cNvPr id="227354" name="Line 26"/>
          <p:cNvSpPr>
            <a:spLocks noChangeShapeType="1"/>
          </p:cNvSpPr>
          <p:nvPr/>
        </p:nvSpPr>
        <p:spPr bwMode="auto">
          <a:xfrm>
            <a:off x="1341438" y="3382963"/>
            <a:ext cx="1347787" cy="0"/>
          </a:xfrm>
          <a:prstGeom prst="line">
            <a:avLst/>
          </a:prstGeom>
          <a:noFill/>
          <a:ln w="12700">
            <a:solidFill>
              <a:schemeClr val="tx1"/>
            </a:solidFill>
            <a:round/>
            <a:headEnd/>
            <a:tailEnd/>
          </a:ln>
          <a:effectLst/>
        </p:spPr>
        <p:txBody>
          <a:bodyPr/>
          <a:lstStyle/>
          <a:p>
            <a:endParaRPr lang="fr-FR"/>
          </a:p>
        </p:txBody>
      </p:sp>
      <p:sp>
        <p:nvSpPr>
          <p:cNvPr id="227355" name="Line 27"/>
          <p:cNvSpPr>
            <a:spLocks noChangeShapeType="1"/>
          </p:cNvSpPr>
          <p:nvPr/>
        </p:nvSpPr>
        <p:spPr bwMode="auto">
          <a:xfrm flipV="1">
            <a:off x="1341438" y="2613025"/>
            <a:ext cx="0" cy="769938"/>
          </a:xfrm>
          <a:prstGeom prst="line">
            <a:avLst/>
          </a:prstGeom>
          <a:noFill/>
          <a:ln w="12700">
            <a:solidFill>
              <a:schemeClr val="tx1"/>
            </a:solidFill>
            <a:round/>
            <a:headEnd/>
            <a:tailEnd/>
          </a:ln>
          <a:effectLst/>
        </p:spPr>
        <p:txBody>
          <a:bodyPr/>
          <a:lstStyle/>
          <a:p>
            <a:endParaRPr lang="fr-FR"/>
          </a:p>
        </p:txBody>
      </p:sp>
      <p:sp>
        <p:nvSpPr>
          <p:cNvPr id="227356" name="Line 28"/>
          <p:cNvSpPr>
            <a:spLocks noChangeShapeType="1"/>
          </p:cNvSpPr>
          <p:nvPr/>
        </p:nvSpPr>
        <p:spPr bwMode="auto">
          <a:xfrm>
            <a:off x="1341438" y="2613025"/>
            <a:ext cx="1347787" cy="0"/>
          </a:xfrm>
          <a:prstGeom prst="line">
            <a:avLst/>
          </a:prstGeom>
          <a:noFill/>
          <a:ln w="12700">
            <a:solidFill>
              <a:schemeClr val="tx1"/>
            </a:solidFill>
            <a:round/>
            <a:headEnd/>
            <a:tailEnd type="triangle" w="med" len="med"/>
          </a:ln>
          <a:effectLst/>
        </p:spPr>
        <p:txBody>
          <a:bodyPr/>
          <a:lstStyle/>
          <a:p>
            <a:endParaRPr lang="fr-FR"/>
          </a:p>
        </p:txBody>
      </p:sp>
      <p:sp>
        <p:nvSpPr>
          <p:cNvPr id="227357" name="Text Box 29"/>
          <p:cNvSpPr txBox="1">
            <a:spLocks noChangeArrowheads="1"/>
          </p:cNvSpPr>
          <p:nvPr/>
        </p:nvSpPr>
        <p:spPr bwMode="auto">
          <a:xfrm>
            <a:off x="1833563" y="2266950"/>
            <a:ext cx="749300" cy="396875"/>
          </a:xfrm>
          <a:prstGeom prst="rect">
            <a:avLst/>
          </a:prstGeom>
          <a:noFill/>
          <a:ln w="12700">
            <a:noFill/>
            <a:miter lim="800000"/>
            <a:headEnd/>
            <a:tailEnd/>
          </a:ln>
          <a:effectLst/>
        </p:spPr>
        <p:txBody>
          <a:bodyPr>
            <a:spAutoFit/>
          </a:bodyPr>
          <a:lstStyle/>
          <a:p>
            <a:pPr>
              <a:spcBef>
                <a:spcPct val="50000"/>
              </a:spcBef>
            </a:pPr>
            <a:r>
              <a:rPr lang="fr-FR"/>
              <a:t>Mère</a:t>
            </a:r>
          </a:p>
        </p:txBody>
      </p:sp>
      <p:sp>
        <p:nvSpPr>
          <p:cNvPr id="227358" name="Line 30"/>
          <p:cNvSpPr>
            <a:spLocks noChangeShapeType="1"/>
          </p:cNvSpPr>
          <p:nvPr/>
        </p:nvSpPr>
        <p:spPr bwMode="auto">
          <a:xfrm>
            <a:off x="4151313" y="4287838"/>
            <a:ext cx="1347787" cy="0"/>
          </a:xfrm>
          <a:prstGeom prst="line">
            <a:avLst/>
          </a:prstGeom>
          <a:noFill/>
          <a:ln w="12700">
            <a:solidFill>
              <a:schemeClr val="tx1"/>
            </a:solidFill>
            <a:round/>
            <a:headEnd/>
            <a:tailEnd/>
          </a:ln>
          <a:effectLst/>
        </p:spPr>
        <p:txBody>
          <a:bodyPr/>
          <a:lstStyle/>
          <a:p>
            <a:endParaRPr lang="fr-FR"/>
          </a:p>
        </p:txBody>
      </p:sp>
      <p:sp>
        <p:nvSpPr>
          <p:cNvPr id="227359" name="Line 31"/>
          <p:cNvSpPr>
            <a:spLocks noChangeShapeType="1"/>
          </p:cNvSpPr>
          <p:nvPr/>
        </p:nvSpPr>
        <p:spPr bwMode="auto">
          <a:xfrm flipV="1">
            <a:off x="5499100" y="3536950"/>
            <a:ext cx="0" cy="769938"/>
          </a:xfrm>
          <a:prstGeom prst="line">
            <a:avLst/>
          </a:prstGeom>
          <a:noFill/>
          <a:ln w="12700">
            <a:solidFill>
              <a:schemeClr val="tx1"/>
            </a:solidFill>
            <a:round/>
            <a:headEnd/>
            <a:tailEnd/>
          </a:ln>
          <a:effectLst/>
        </p:spPr>
        <p:txBody>
          <a:bodyPr/>
          <a:lstStyle/>
          <a:p>
            <a:endParaRPr lang="fr-FR"/>
          </a:p>
        </p:txBody>
      </p:sp>
      <p:sp>
        <p:nvSpPr>
          <p:cNvPr id="227360" name="Line 32"/>
          <p:cNvSpPr>
            <a:spLocks noChangeShapeType="1"/>
          </p:cNvSpPr>
          <p:nvPr/>
        </p:nvSpPr>
        <p:spPr bwMode="auto">
          <a:xfrm>
            <a:off x="4094163" y="3209925"/>
            <a:ext cx="1347787" cy="0"/>
          </a:xfrm>
          <a:prstGeom prst="line">
            <a:avLst/>
          </a:prstGeom>
          <a:noFill/>
          <a:ln w="12700">
            <a:solidFill>
              <a:schemeClr val="tx1"/>
            </a:solidFill>
            <a:round/>
            <a:headEnd/>
            <a:tailEnd/>
          </a:ln>
          <a:effectLst/>
        </p:spPr>
        <p:txBody>
          <a:bodyPr/>
          <a:lstStyle/>
          <a:p>
            <a:endParaRPr lang="fr-FR"/>
          </a:p>
        </p:txBody>
      </p:sp>
      <p:sp>
        <p:nvSpPr>
          <p:cNvPr id="227361" name="Text Box 33"/>
          <p:cNvSpPr txBox="1">
            <a:spLocks noChangeArrowheads="1"/>
          </p:cNvSpPr>
          <p:nvPr/>
        </p:nvSpPr>
        <p:spPr bwMode="auto">
          <a:xfrm>
            <a:off x="4217988" y="3536950"/>
            <a:ext cx="1462087" cy="396875"/>
          </a:xfrm>
          <a:prstGeom prst="rect">
            <a:avLst/>
          </a:prstGeom>
          <a:noFill/>
          <a:ln w="12700">
            <a:noFill/>
            <a:miter lim="800000"/>
            <a:headEnd/>
            <a:tailEnd/>
          </a:ln>
          <a:effectLst/>
        </p:spPr>
        <p:txBody>
          <a:bodyPr>
            <a:spAutoFit/>
          </a:bodyPr>
          <a:lstStyle/>
          <a:p>
            <a:pPr>
              <a:spcBef>
                <a:spcPct val="50000"/>
              </a:spcBef>
            </a:pPr>
            <a:r>
              <a:rPr lang="fr-FR"/>
              <a:t>Ancêtre</a:t>
            </a:r>
          </a:p>
        </p:txBody>
      </p:sp>
    </p:spTree>
  </p:cSld>
  <p:clrMapOvr>
    <a:masterClrMapping/>
  </p:clrMapOvr>
  <p:transition spd="slow">
    <p:zoom/>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57250" y="590550"/>
            <a:ext cx="7772400" cy="1143000"/>
          </a:xfrm>
        </p:spPr>
        <p:txBody>
          <a:bodyPr/>
          <a:lstStyle/>
          <a:p>
            <a:pPr algn="ctr"/>
            <a:r>
              <a:rPr lang="fr-FR"/>
              <a:t>UML </a:t>
            </a:r>
          </a:p>
        </p:txBody>
      </p:sp>
      <p:sp>
        <p:nvSpPr>
          <p:cNvPr id="197635" name="Rectangle 3"/>
          <p:cNvSpPr>
            <a:spLocks noGrp="1" noChangeArrowheads="1"/>
          </p:cNvSpPr>
          <p:nvPr>
            <p:ph type="body" idx="1"/>
          </p:nvPr>
        </p:nvSpPr>
        <p:spPr>
          <a:xfrm>
            <a:off x="341099" y="1732011"/>
            <a:ext cx="4023511" cy="3971205"/>
          </a:xfrm>
          <a:ln>
            <a:solidFill>
              <a:schemeClr val="accent1"/>
            </a:solidFill>
          </a:ln>
        </p:spPr>
        <p:txBody>
          <a:bodyPr/>
          <a:lstStyle/>
          <a:p>
            <a:pPr>
              <a:lnSpc>
                <a:spcPct val="80000"/>
              </a:lnSpc>
            </a:pPr>
            <a:r>
              <a:rPr lang="fr-FR" sz="2400" dirty="0"/>
              <a:t>Concept de composition</a:t>
            </a:r>
          </a:p>
          <a:p>
            <a:pPr lvl="1">
              <a:lnSpc>
                <a:spcPct val="80000"/>
              </a:lnSpc>
            </a:pPr>
            <a:r>
              <a:rPr lang="fr-FR" sz="2000" dirty="0"/>
              <a:t> Les entités composantes n’ont pas d’existence propre</a:t>
            </a:r>
          </a:p>
          <a:p>
            <a:pPr lvl="1">
              <a:lnSpc>
                <a:spcPct val="80000"/>
              </a:lnSpc>
            </a:pPr>
            <a:r>
              <a:rPr lang="fr-FR" sz="2000" dirty="0"/>
              <a:t> Ex. Les salles d’un bâtiment</a:t>
            </a:r>
          </a:p>
          <a:p>
            <a:pPr lvl="1">
              <a:lnSpc>
                <a:spcPct val="80000"/>
              </a:lnSpc>
            </a:pPr>
            <a:r>
              <a:rPr lang="fr-FR" sz="2000" dirty="0"/>
              <a:t> La suppression de la composition supprime aussi les composantes</a:t>
            </a:r>
          </a:p>
          <a:p>
            <a:pPr lvl="2">
              <a:lnSpc>
                <a:spcPct val="80000"/>
              </a:lnSpc>
            </a:pPr>
            <a:r>
              <a:rPr lang="fr-FR" sz="1800" i="1" dirty="0"/>
              <a:t>Contrainte d’intégrité référentielle</a:t>
            </a:r>
          </a:p>
          <a:p>
            <a:pPr lvl="1">
              <a:lnSpc>
                <a:spcPct val="80000"/>
              </a:lnSpc>
            </a:pPr>
            <a:r>
              <a:rPr lang="fr-FR" sz="2000" dirty="0"/>
              <a:t> Symbolisée par losange noir</a:t>
            </a:r>
          </a:p>
          <a:p>
            <a:pPr lvl="1">
              <a:lnSpc>
                <a:spcPct val="80000"/>
              </a:lnSpc>
            </a:pPr>
            <a:r>
              <a:rPr lang="fr-FR" sz="2000" dirty="0"/>
              <a:t>Les entités composées peuvent être agrégées par </a:t>
            </a:r>
            <a:r>
              <a:rPr lang="fr-FR" sz="2000" dirty="0" smtClean="0"/>
              <a:t>ailleurs</a:t>
            </a:r>
          </a:p>
          <a:p>
            <a:pPr lvl="2">
              <a:lnSpc>
                <a:spcPct val="80000"/>
              </a:lnSpc>
            </a:pPr>
            <a:r>
              <a:rPr lang="fr-FR" sz="1600" dirty="0" smtClean="0"/>
              <a:t>Losange transparent</a:t>
            </a:r>
            <a:endParaRPr lang="fr-FR" sz="1600" dirty="0"/>
          </a:p>
        </p:txBody>
      </p:sp>
      <p:sp>
        <p:nvSpPr>
          <p:cNvPr id="197636" name="Rectangle 4"/>
          <p:cNvSpPr>
            <a:spLocks noChangeArrowheads="1"/>
          </p:cNvSpPr>
          <p:nvPr/>
        </p:nvSpPr>
        <p:spPr bwMode="auto">
          <a:xfrm>
            <a:off x="6697663" y="2357438"/>
            <a:ext cx="175260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Batiment</a:t>
            </a:r>
          </a:p>
        </p:txBody>
      </p:sp>
      <p:sp>
        <p:nvSpPr>
          <p:cNvPr id="197637" name="Rectangle 5"/>
          <p:cNvSpPr>
            <a:spLocks noChangeArrowheads="1"/>
          </p:cNvSpPr>
          <p:nvPr/>
        </p:nvSpPr>
        <p:spPr bwMode="auto">
          <a:xfrm>
            <a:off x="6697663" y="4302125"/>
            <a:ext cx="175260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Salle</a:t>
            </a:r>
          </a:p>
        </p:txBody>
      </p:sp>
      <p:sp>
        <p:nvSpPr>
          <p:cNvPr id="197638" name="AutoShape 6"/>
          <p:cNvSpPr>
            <a:spLocks noChangeArrowheads="1"/>
          </p:cNvSpPr>
          <p:nvPr/>
        </p:nvSpPr>
        <p:spPr bwMode="auto">
          <a:xfrm>
            <a:off x="7410450" y="2897188"/>
            <a:ext cx="461963" cy="557212"/>
          </a:xfrm>
          <a:prstGeom prst="diamond">
            <a:avLst/>
          </a:prstGeom>
          <a:solidFill>
            <a:schemeClr val="bg2"/>
          </a:solidFill>
          <a:ln w="12700">
            <a:solidFill>
              <a:schemeClr val="tx1"/>
            </a:solidFill>
            <a:miter lim="800000"/>
            <a:headEnd/>
            <a:tailEnd/>
          </a:ln>
          <a:effectLst/>
        </p:spPr>
        <p:txBody>
          <a:bodyPr wrap="none" anchor="ctr"/>
          <a:lstStyle/>
          <a:p>
            <a:endParaRPr lang="fr-FR"/>
          </a:p>
        </p:txBody>
      </p:sp>
      <p:sp>
        <p:nvSpPr>
          <p:cNvPr id="197640" name="Line 8"/>
          <p:cNvSpPr>
            <a:spLocks noChangeShapeType="1"/>
          </p:cNvSpPr>
          <p:nvPr/>
        </p:nvSpPr>
        <p:spPr bwMode="auto">
          <a:xfrm>
            <a:off x="7642225" y="3435350"/>
            <a:ext cx="19050" cy="866775"/>
          </a:xfrm>
          <a:prstGeom prst="line">
            <a:avLst/>
          </a:prstGeom>
          <a:noFill/>
          <a:ln w="12700">
            <a:solidFill>
              <a:schemeClr val="tx1"/>
            </a:solidFill>
            <a:round/>
            <a:headEnd/>
            <a:tailEnd/>
          </a:ln>
          <a:effectLst/>
        </p:spPr>
        <p:txBody>
          <a:bodyPr/>
          <a:lstStyle/>
          <a:p>
            <a:endParaRPr lang="fr-FR"/>
          </a:p>
        </p:txBody>
      </p:sp>
      <p:sp>
        <p:nvSpPr>
          <p:cNvPr id="197641" name="Rectangle 9"/>
          <p:cNvSpPr>
            <a:spLocks noChangeArrowheads="1"/>
          </p:cNvSpPr>
          <p:nvPr/>
        </p:nvSpPr>
        <p:spPr bwMode="auto">
          <a:xfrm>
            <a:off x="5211763" y="2341563"/>
            <a:ext cx="104775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Conf</a:t>
            </a:r>
          </a:p>
        </p:txBody>
      </p:sp>
      <p:sp>
        <p:nvSpPr>
          <p:cNvPr id="197642" name="AutoShape 10"/>
          <p:cNvSpPr>
            <a:spLocks noChangeArrowheads="1"/>
          </p:cNvSpPr>
          <p:nvPr/>
        </p:nvSpPr>
        <p:spPr bwMode="auto">
          <a:xfrm rot="-1804666">
            <a:off x="5562600" y="2798763"/>
            <a:ext cx="461963" cy="557212"/>
          </a:xfrm>
          <a:prstGeom prst="diamond">
            <a:avLst/>
          </a:prstGeom>
          <a:noFill/>
          <a:ln w="12700">
            <a:solidFill>
              <a:schemeClr val="tx1"/>
            </a:solidFill>
            <a:miter lim="800000"/>
            <a:headEnd/>
            <a:tailEnd/>
          </a:ln>
          <a:effectLst/>
        </p:spPr>
        <p:txBody>
          <a:bodyPr wrap="none" anchor="ctr"/>
          <a:lstStyle/>
          <a:p>
            <a:endParaRPr lang="fr-FR"/>
          </a:p>
        </p:txBody>
      </p:sp>
      <p:sp>
        <p:nvSpPr>
          <p:cNvPr id="197643" name="Line 11"/>
          <p:cNvSpPr>
            <a:spLocks noChangeShapeType="1"/>
          </p:cNvSpPr>
          <p:nvPr/>
        </p:nvSpPr>
        <p:spPr bwMode="auto">
          <a:xfrm>
            <a:off x="5951538" y="3322638"/>
            <a:ext cx="1065212" cy="976312"/>
          </a:xfrm>
          <a:prstGeom prst="line">
            <a:avLst/>
          </a:prstGeom>
          <a:noFill/>
          <a:ln w="12700">
            <a:solidFill>
              <a:schemeClr val="tx1"/>
            </a:solidFill>
            <a:round/>
            <a:headEnd/>
            <a:tailEnd/>
          </a:ln>
          <a:effectLst/>
        </p:spPr>
        <p:txBody>
          <a:bodyPr/>
          <a:lstStyle/>
          <a:p>
            <a:endParaRPr lang="fr-FR"/>
          </a:p>
        </p:txBody>
      </p:sp>
      <p:sp>
        <p:nvSpPr>
          <p:cNvPr id="11" name="Rectangle 14"/>
          <p:cNvSpPr>
            <a:spLocks noChangeArrowheads="1"/>
          </p:cNvSpPr>
          <p:nvPr/>
        </p:nvSpPr>
        <p:spPr bwMode="auto">
          <a:xfrm>
            <a:off x="7735052" y="3331673"/>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
        <p:nvSpPr>
          <p:cNvPr id="12" name="Rectangle 14"/>
          <p:cNvSpPr>
            <a:spLocks noChangeArrowheads="1"/>
          </p:cNvSpPr>
          <p:nvPr/>
        </p:nvSpPr>
        <p:spPr bwMode="auto">
          <a:xfrm>
            <a:off x="7716199" y="3859573"/>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endParaRPr lang="fr-FR" b="1" dirty="0"/>
          </a:p>
        </p:txBody>
      </p:sp>
      <p:sp>
        <p:nvSpPr>
          <p:cNvPr id="13" name="Rectangle 14"/>
          <p:cNvSpPr>
            <a:spLocks noChangeArrowheads="1"/>
          </p:cNvSpPr>
          <p:nvPr/>
        </p:nvSpPr>
        <p:spPr bwMode="auto">
          <a:xfrm>
            <a:off x="6123070" y="3972694"/>
            <a:ext cx="561975" cy="393700"/>
          </a:xfrm>
          <a:prstGeom prst="rect">
            <a:avLst/>
          </a:prstGeom>
          <a:noFill/>
          <a:ln w="12700">
            <a:noFill/>
            <a:miter lim="800000"/>
            <a:headEnd/>
            <a:tailEnd/>
          </a:ln>
          <a:effectLst/>
        </p:spPr>
        <p:txBody>
          <a:bodyPr wrap="none" lIns="90488" tIns="44450" rIns="90488" bIns="44450">
            <a:spAutoFit/>
          </a:bodyPr>
          <a:lstStyle/>
          <a:p>
            <a:r>
              <a:rPr lang="fr-FR" b="1" dirty="0"/>
              <a:t>1..4</a:t>
            </a:r>
          </a:p>
        </p:txBody>
      </p:sp>
      <p:sp>
        <p:nvSpPr>
          <p:cNvPr id="14" name="Rectangle 14"/>
          <p:cNvSpPr>
            <a:spLocks noChangeArrowheads="1"/>
          </p:cNvSpPr>
          <p:nvPr/>
        </p:nvSpPr>
        <p:spPr bwMode="auto">
          <a:xfrm>
            <a:off x="5387779" y="3322245"/>
            <a:ext cx="567464" cy="397545"/>
          </a:xfrm>
          <a:prstGeom prst="rect">
            <a:avLst/>
          </a:prstGeom>
          <a:noFill/>
          <a:ln w="12700">
            <a:noFill/>
            <a:miter lim="800000"/>
            <a:headEnd/>
            <a:tailEnd/>
          </a:ln>
          <a:effectLst/>
        </p:spPr>
        <p:txBody>
          <a:bodyPr wrap="none" lIns="90488" tIns="44450" rIns="90488" bIns="44450">
            <a:spAutoFit/>
          </a:bodyPr>
          <a:lstStyle/>
          <a:p>
            <a:r>
              <a:rPr lang="fr-FR" b="1" dirty="0"/>
              <a:t>1</a:t>
            </a:r>
            <a:r>
              <a:rPr lang="fr-FR" b="1" dirty="0" smtClean="0"/>
              <a:t>..7</a:t>
            </a:r>
            <a:endParaRPr lang="fr-FR" b="1" dirty="0"/>
          </a:p>
        </p:txBody>
      </p:sp>
      <p:sp>
        <p:nvSpPr>
          <p:cNvPr id="15" name="ZoneTexte 14"/>
          <p:cNvSpPr txBox="1"/>
          <p:nvPr/>
        </p:nvSpPr>
        <p:spPr>
          <a:xfrm>
            <a:off x="4675694" y="5561815"/>
            <a:ext cx="4298623" cy="400110"/>
          </a:xfrm>
          <a:prstGeom prst="rect">
            <a:avLst/>
          </a:prstGeom>
          <a:solidFill>
            <a:schemeClr val="bg1">
              <a:lumMod val="60000"/>
              <a:lumOff val="40000"/>
            </a:schemeClr>
          </a:solidFill>
        </p:spPr>
        <p:txBody>
          <a:bodyPr wrap="square" rtlCol="0">
            <a:spAutoFit/>
          </a:bodyPr>
          <a:lstStyle/>
          <a:p>
            <a:r>
              <a:rPr lang="fr-FR" dirty="0" smtClean="0"/>
              <a:t>Les cardinalités x..y sont des exemples</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P spid="14"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57250" y="590550"/>
            <a:ext cx="7772400" cy="1143000"/>
          </a:xfrm>
        </p:spPr>
        <p:txBody>
          <a:bodyPr/>
          <a:lstStyle/>
          <a:p>
            <a:pPr algn="ctr"/>
            <a:r>
              <a:rPr lang="fr-FR" dirty="0"/>
              <a:t>UML : Classe / Sous-classe</a:t>
            </a:r>
          </a:p>
        </p:txBody>
      </p:sp>
      <p:sp>
        <p:nvSpPr>
          <p:cNvPr id="222211" name="Rectangle 3"/>
          <p:cNvSpPr>
            <a:spLocks noGrp="1" noChangeArrowheads="1"/>
          </p:cNvSpPr>
          <p:nvPr>
            <p:ph type="body" idx="1"/>
          </p:nvPr>
        </p:nvSpPr>
        <p:spPr>
          <a:xfrm>
            <a:off x="176213" y="2241550"/>
            <a:ext cx="4171950" cy="3632200"/>
          </a:xfrm>
          <a:ln>
            <a:solidFill>
              <a:schemeClr val="accent1"/>
            </a:solidFill>
          </a:ln>
        </p:spPr>
        <p:txBody>
          <a:bodyPr/>
          <a:lstStyle/>
          <a:p>
            <a:r>
              <a:rPr lang="fr-FR" sz="2400" dirty="0"/>
              <a:t>Concept de sous-classes</a:t>
            </a:r>
          </a:p>
          <a:p>
            <a:pPr lvl="1"/>
            <a:r>
              <a:rPr lang="fr-FR" sz="2000" dirty="0"/>
              <a:t>Spécialisation/généralisation</a:t>
            </a:r>
          </a:p>
          <a:p>
            <a:pPr lvl="1"/>
            <a:r>
              <a:rPr lang="fr-FR" sz="2000" dirty="0"/>
              <a:t>Symbolisées par la flèche</a:t>
            </a:r>
          </a:p>
          <a:p>
            <a:pPr lvl="1"/>
            <a:r>
              <a:rPr lang="fr-FR" sz="2000" dirty="0" err="1"/>
              <a:t>Mandatory</a:t>
            </a:r>
            <a:r>
              <a:rPr lang="fr-FR" sz="2000" dirty="0"/>
              <a:t>/</a:t>
            </a:r>
            <a:r>
              <a:rPr lang="fr-FR" sz="2000" dirty="0" err="1">
                <a:solidFill>
                  <a:srgbClr val="FFFFC9"/>
                </a:solidFill>
              </a:rPr>
              <a:t>Optional</a:t>
            </a:r>
            <a:endParaRPr lang="fr-FR" sz="2000" dirty="0">
              <a:solidFill>
                <a:srgbClr val="FFFFC9"/>
              </a:solidFill>
            </a:endParaRPr>
          </a:p>
          <a:p>
            <a:pPr lvl="2"/>
            <a:r>
              <a:rPr lang="fr-FR" sz="1800" dirty="0"/>
              <a:t>Tout membre de la classe est obligatoirement dans une sous-classe</a:t>
            </a:r>
          </a:p>
          <a:p>
            <a:pPr lvl="1"/>
            <a:r>
              <a:rPr lang="fr-FR" sz="2000" dirty="0">
                <a:solidFill>
                  <a:srgbClr val="FAFD00"/>
                </a:solidFill>
              </a:rPr>
              <a:t>And</a:t>
            </a:r>
            <a:r>
              <a:rPr lang="fr-FR" sz="2000" dirty="0"/>
              <a:t>/</a:t>
            </a:r>
            <a:r>
              <a:rPr lang="fr-FR" sz="2000" dirty="0">
                <a:solidFill>
                  <a:srgbClr val="FFFFC9"/>
                </a:solidFill>
              </a:rPr>
              <a:t>Or</a:t>
            </a:r>
          </a:p>
          <a:p>
            <a:pPr lvl="2"/>
            <a:r>
              <a:rPr lang="fr-FR" sz="1800" dirty="0"/>
              <a:t>Il peut être dans plusieurs sous-classes ou </a:t>
            </a:r>
            <a:r>
              <a:rPr lang="fr-FR" sz="1800" dirty="0" smtClean="0">
                <a:solidFill>
                  <a:srgbClr val="FFFFC9"/>
                </a:solidFill>
              </a:rPr>
              <a:t>pas </a:t>
            </a:r>
            <a:endParaRPr lang="fr-FR" sz="1800" dirty="0">
              <a:solidFill>
                <a:srgbClr val="FFFFC9"/>
              </a:solidFill>
            </a:endParaRPr>
          </a:p>
        </p:txBody>
      </p:sp>
      <p:sp>
        <p:nvSpPr>
          <p:cNvPr id="222212" name="Rectangle 4"/>
          <p:cNvSpPr>
            <a:spLocks noChangeArrowheads="1"/>
          </p:cNvSpPr>
          <p:nvPr/>
        </p:nvSpPr>
        <p:spPr bwMode="auto">
          <a:xfrm>
            <a:off x="6510338" y="1719263"/>
            <a:ext cx="175260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Assurance</a:t>
            </a:r>
          </a:p>
        </p:txBody>
      </p:sp>
      <p:sp>
        <p:nvSpPr>
          <p:cNvPr id="222213" name="Rectangle 5"/>
          <p:cNvSpPr>
            <a:spLocks noChangeArrowheads="1"/>
          </p:cNvSpPr>
          <p:nvPr/>
        </p:nvSpPr>
        <p:spPr bwMode="auto">
          <a:xfrm>
            <a:off x="4622800" y="4376738"/>
            <a:ext cx="1214438"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Ass-maison</a:t>
            </a:r>
          </a:p>
        </p:txBody>
      </p:sp>
      <p:sp>
        <p:nvSpPr>
          <p:cNvPr id="222215" name="Line 7"/>
          <p:cNvSpPr>
            <a:spLocks noChangeShapeType="1"/>
          </p:cNvSpPr>
          <p:nvPr/>
        </p:nvSpPr>
        <p:spPr bwMode="auto">
          <a:xfrm flipH="1">
            <a:off x="5202238" y="2873375"/>
            <a:ext cx="1558925" cy="1519238"/>
          </a:xfrm>
          <a:prstGeom prst="line">
            <a:avLst/>
          </a:prstGeom>
          <a:noFill/>
          <a:ln w="12700">
            <a:solidFill>
              <a:schemeClr val="tx1"/>
            </a:solidFill>
            <a:round/>
            <a:headEnd type="arrow" w="lg" len="lg"/>
            <a:tailEnd/>
          </a:ln>
          <a:effectLst/>
        </p:spPr>
        <p:txBody>
          <a:bodyPr/>
          <a:lstStyle/>
          <a:p>
            <a:endParaRPr lang="fr-FR"/>
          </a:p>
        </p:txBody>
      </p:sp>
      <p:sp>
        <p:nvSpPr>
          <p:cNvPr id="222216" name="Rectangle 8"/>
          <p:cNvSpPr>
            <a:spLocks noChangeArrowheads="1"/>
          </p:cNvSpPr>
          <p:nvPr/>
        </p:nvSpPr>
        <p:spPr bwMode="auto">
          <a:xfrm>
            <a:off x="6124575" y="4376738"/>
            <a:ext cx="1214438"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Ass-voiture</a:t>
            </a:r>
          </a:p>
        </p:txBody>
      </p:sp>
      <p:sp>
        <p:nvSpPr>
          <p:cNvPr id="222217" name="Rectangle 9"/>
          <p:cNvSpPr>
            <a:spLocks noChangeArrowheads="1"/>
          </p:cNvSpPr>
          <p:nvPr/>
        </p:nvSpPr>
        <p:spPr bwMode="auto">
          <a:xfrm>
            <a:off x="7529513" y="4376738"/>
            <a:ext cx="1427162"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Ass-maladie</a:t>
            </a:r>
          </a:p>
        </p:txBody>
      </p:sp>
      <p:sp>
        <p:nvSpPr>
          <p:cNvPr id="222218" name="Line 10"/>
          <p:cNvSpPr>
            <a:spLocks noChangeShapeType="1"/>
          </p:cNvSpPr>
          <p:nvPr/>
        </p:nvSpPr>
        <p:spPr bwMode="auto">
          <a:xfrm flipH="1">
            <a:off x="6726238" y="2878138"/>
            <a:ext cx="423862" cy="1519237"/>
          </a:xfrm>
          <a:prstGeom prst="line">
            <a:avLst/>
          </a:prstGeom>
          <a:noFill/>
          <a:ln w="12700">
            <a:solidFill>
              <a:schemeClr val="tx1"/>
            </a:solidFill>
            <a:round/>
            <a:headEnd type="arrow" w="lg" len="lg"/>
            <a:tailEnd/>
          </a:ln>
          <a:effectLst/>
        </p:spPr>
        <p:txBody>
          <a:bodyPr/>
          <a:lstStyle/>
          <a:p>
            <a:endParaRPr lang="fr-FR"/>
          </a:p>
        </p:txBody>
      </p:sp>
      <p:sp>
        <p:nvSpPr>
          <p:cNvPr id="222219" name="Line 11"/>
          <p:cNvSpPr>
            <a:spLocks noChangeShapeType="1"/>
          </p:cNvSpPr>
          <p:nvPr/>
        </p:nvSpPr>
        <p:spPr bwMode="auto">
          <a:xfrm>
            <a:off x="8112125" y="2897188"/>
            <a:ext cx="153988" cy="1462087"/>
          </a:xfrm>
          <a:prstGeom prst="line">
            <a:avLst/>
          </a:prstGeom>
          <a:noFill/>
          <a:ln w="12700">
            <a:solidFill>
              <a:schemeClr val="tx1"/>
            </a:solidFill>
            <a:round/>
            <a:headEnd type="arrow" w="lg" len="lg"/>
            <a:tailEnd/>
          </a:ln>
          <a:effectLst/>
        </p:spPr>
        <p:txBody>
          <a:bodyPr/>
          <a:lstStyle/>
          <a:p>
            <a:endParaRPr lang="fr-FR"/>
          </a:p>
        </p:txBody>
      </p:sp>
      <p:sp>
        <p:nvSpPr>
          <p:cNvPr id="222220" name="Rectangle 12"/>
          <p:cNvSpPr>
            <a:spLocks noChangeArrowheads="1"/>
          </p:cNvSpPr>
          <p:nvPr/>
        </p:nvSpPr>
        <p:spPr bwMode="auto">
          <a:xfrm>
            <a:off x="6510338" y="2257425"/>
            <a:ext cx="1752600" cy="598488"/>
          </a:xfrm>
          <a:prstGeom prst="rect">
            <a:avLst/>
          </a:prstGeom>
          <a:solidFill>
            <a:schemeClr val="accent1"/>
          </a:solidFill>
          <a:ln w="12700">
            <a:solidFill>
              <a:schemeClr val="tx1"/>
            </a:solidFill>
            <a:miter lim="800000"/>
            <a:headEnd/>
            <a:tailEnd/>
          </a:ln>
          <a:effectLst/>
        </p:spPr>
        <p:txBody>
          <a:bodyPr wrap="none" anchor="ctr"/>
          <a:lstStyle/>
          <a:p>
            <a:pPr algn="ctr"/>
            <a:r>
              <a:rPr lang="fr-FR" sz="1600"/>
              <a:t>&lt;PK&gt; A#</a:t>
            </a:r>
          </a:p>
          <a:p>
            <a:pPr algn="ctr"/>
            <a:r>
              <a:rPr lang="fr-FR" sz="1800"/>
              <a:t>Montant</a:t>
            </a:r>
          </a:p>
        </p:txBody>
      </p:sp>
      <p:sp>
        <p:nvSpPr>
          <p:cNvPr id="222221" name="Rectangle 13"/>
          <p:cNvSpPr>
            <a:spLocks noChangeArrowheads="1"/>
          </p:cNvSpPr>
          <p:nvPr/>
        </p:nvSpPr>
        <p:spPr bwMode="auto">
          <a:xfrm>
            <a:off x="4622800" y="4878388"/>
            <a:ext cx="1214438"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sz="1800"/>
              <a:t>Val-maison</a:t>
            </a:r>
          </a:p>
        </p:txBody>
      </p:sp>
      <p:sp>
        <p:nvSpPr>
          <p:cNvPr id="222222" name="Rectangle 14"/>
          <p:cNvSpPr>
            <a:spLocks noChangeArrowheads="1"/>
          </p:cNvSpPr>
          <p:nvPr/>
        </p:nvSpPr>
        <p:spPr bwMode="auto">
          <a:xfrm>
            <a:off x="6119813" y="4897438"/>
            <a:ext cx="1214437" cy="379412"/>
          </a:xfrm>
          <a:prstGeom prst="rect">
            <a:avLst/>
          </a:prstGeom>
          <a:solidFill>
            <a:schemeClr val="accent1"/>
          </a:solidFill>
          <a:ln w="12700">
            <a:solidFill>
              <a:schemeClr val="tx1"/>
            </a:solidFill>
            <a:miter lim="800000"/>
            <a:headEnd/>
            <a:tailEnd/>
          </a:ln>
          <a:effectLst/>
        </p:spPr>
        <p:txBody>
          <a:bodyPr wrap="none"/>
          <a:lstStyle/>
          <a:p>
            <a:pPr algn="ctr"/>
            <a:r>
              <a:rPr lang="fr-FR" sz="1800"/>
              <a:t>Bonus</a:t>
            </a:r>
          </a:p>
        </p:txBody>
      </p:sp>
      <p:sp>
        <p:nvSpPr>
          <p:cNvPr id="222223" name="Rectangle 15"/>
          <p:cNvSpPr>
            <a:spLocks noChangeArrowheads="1"/>
          </p:cNvSpPr>
          <p:nvPr/>
        </p:nvSpPr>
        <p:spPr bwMode="auto">
          <a:xfrm>
            <a:off x="7529513" y="4892675"/>
            <a:ext cx="1427162"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sz="1800"/>
              <a:t>Complément</a:t>
            </a:r>
          </a:p>
        </p:txBody>
      </p:sp>
      <p:sp>
        <p:nvSpPr>
          <p:cNvPr id="222224" name="Text Box 16"/>
          <p:cNvSpPr txBox="1">
            <a:spLocks noChangeArrowheads="1"/>
          </p:cNvSpPr>
          <p:nvPr/>
        </p:nvSpPr>
        <p:spPr bwMode="auto">
          <a:xfrm>
            <a:off x="6361113" y="3219450"/>
            <a:ext cx="1844675" cy="396875"/>
          </a:xfrm>
          <a:prstGeom prst="rect">
            <a:avLst/>
          </a:prstGeom>
          <a:solidFill>
            <a:srgbClr val="C3E4F5"/>
          </a:solidFill>
          <a:ln w="12700">
            <a:noFill/>
            <a:miter lim="800000"/>
            <a:headEnd/>
            <a:tailEnd/>
          </a:ln>
          <a:effectLst/>
        </p:spPr>
        <p:txBody>
          <a:bodyPr>
            <a:spAutoFit/>
          </a:bodyPr>
          <a:lstStyle/>
          <a:p>
            <a:pPr>
              <a:spcBef>
                <a:spcPct val="50000"/>
              </a:spcBef>
            </a:pPr>
            <a:r>
              <a:rPr lang="fr-FR">
                <a:solidFill>
                  <a:schemeClr val="bg2"/>
                </a:solidFill>
              </a:rPr>
              <a:t>Optional / OR</a:t>
            </a:r>
          </a:p>
        </p:txBody>
      </p:sp>
      <p:sp>
        <p:nvSpPr>
          <p:cNvPr id="16" name="Rectangle 14"/>
          <p:cNvSpPr>
            <a:spLocks noChangeArrowheads="1"/>
          </p:cNvSpPr>
          <p:nvPr/>
        </p:nvSpPr>
        <p:spPr bwMode="auto">
          <a:xfrm>
            <a:off x="6189057" y="2784918"/>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
        <p:nvSpPr>
          <p:cNvPr id="17" name="Rectangle 14"/>
          <p:cNvSpPr>
            <a:spLocks noChangeArrowheads="1"/>
          </p:cNvSpPr>
          <p:nvPr/>
        </p:nvSpPr>
        <p:spPr bwMode="auto">
          <a:xfrm>
            <a:off x="7150591" y="2822624"/>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
        <p:nvSpPr>
          <p:cNvPr id="18" name="Rectangle 14"/>
          <p:cNvSpPr>
            <a:spLocks noChangeArrowheads="1"/>
          </p:cNvSpPr>
          <p:nvPr/>
        </p:nvSpPr>
        <p:spPr bwMode="auto">
          <a:xfrm>
            <a:off x="8178112" y="2822624"/>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
        <p:nvSpPr>
          <p:cNvPr id="19" name="Rectangle 14"/>
          <p:cNvSpPr>
            <a:spLocks noChangeArrowheads="1"/>
          </p:cNvSpPr>
          <p:nvPr/>
        </p:nvSpPr>
        <p:spPr bwMode="auto">
          <a:xfrm>
            <a:off x="4793890" y="3916134"/>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r>
              <a:rPr lang="fr-FR" b="1" dirty="0"/>
              <a:t>1</a:t>
            </a:r>
          </a:p>
        </p:txBody>
      </p:sp>
      <p:sp>
        <p:nvSpPr>
          <p:cNvPr id="20" name="Rectangle 14"/>
          <p:cNvSpPr>
            <a:spLocks noChangeArrowheads="1"/>
          </p:cNvSpPr>
          <p:nvPr/>
        </p:nvSpPr>
        <p:spPr bwMode="auto">
          <a:xfrm>
            <a:off x="6283325" y="3916134"/>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r>
              <a:rPr lang="fr-FR" b="1" dirty="0"/>
              <a:t>1</a:t>
            </a:r>
          </a:p>
        </p:txBody>
      </p:sp>
      <p:sp>
        <p:nvSpPr>
          <p:cNvPr id="21" name="Rectangle 14"/>
          <p:cNvSpPr>
            <a:spLocks noChangeArrowheads="1"/>
          </p:cNvSpPr>
          <p:nvPr/>
        </p:nvSpPr>
        <p:spPr bwMode="auto">
          <a:xfrm>
            <a:off x="7687919" y="3906708"/>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r>
              <a:rPr lang="fr-FR" b="1" dirty="0"/>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0-#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22325" y="288925"/>
            <a:ext cx="7772400" cy="1143000"/>
          </a:xfrm>
        </p:spPr>
        <p:txBody>
          <a:bodyPr/>
          <a:lstStyle/>
          <a:p>
            <a:pPr algn="ctr"/>
            <a:r>
              <a:rPr lang="fr-FR"/>
              <a:t>UML / Relationnel</a:t>
            </a:r>
          </a:p>
        </p:txBody>
      </p:sp>
      <p:sp>
        <p:nvSpPr>
          <p:cNvPr id="198659" name="Rectangle 3"/>
          <p:cNvSpPr>
            <a:spLocks noChangeArrowheads="1"/>
          </p:cNvSpPr>
          <p:nvPr/>
        </p:nvSpPr>
        <p:spPr bwMode="auto">
          <a:xfrm>
            <a:off x="1004888" y="1668463"/>
            <a:ext cx="2484437"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Client</a:t>
            </a:r>
          </a:p>
        </p:txBody>
      </p:sp>
      <p:sp>
        <p:nvSpPr>
          <p:cNvPr id="198660" name="Rectangle 4"/>
          <p:cNvSpPr>
            <a:spLocks noChangeArrowheads="1"/>
          </p:cNvSpPr>
          <p:nvPr/>
        </p:nvSpPr>
        <p:spPr bwMode="auto">
          <a:xfrm>
            <a:off x="1004888" y="2390775"/>
            <a:ext cx="2489200" cy="1963738"/>
          </a:xfrm>
          <a:prstGeom prst="rect">
            <a:avLst/>
          </a:prstGeom>
          <a:solidFill>
            <a:schemeClr val="accent1"/>
          </a:solidFill>
          <a:ln w="12700">
            <a:solidFill>
              <a:schemeClr val="tx1"/>
            </a:solidFill>
            <a:miter lim="800000"/>
            <a:headEnd/>
            <a:tailEnd/>
          </a:ln>
          <a:effectLst/>
        </p:spPr>
        <p:txBody>
          <a:bodyPr wrap="none"/>
          <a:lstStyle/>
          <a:p>
            <a:r>
              <a:rPr lang="fr-FR"/>
              <a:t>&lt;PK&gt; C#</a:t>
            </a:r>
          </a:p>
          <a:p>
            <a:r>
              <a:rPr lang="fr-FR"/>
              <a:t>Prénom</a:t>
            </a:r>
          </a:p>
          <a:p>
            <a:r>
              <a:rPr lang="fr-FR"/>
              <a:t>Nom de famille</a:t>
            </a:r>
          </a:p>
          <a:p>
            <a:r>
              <a:rPr lang="fr-FR"/>
              <a:t>Ville</a:t>
            </a:r>
          </a:p>
          <a:p>
            <a:r>
              <a:rPr lang="fr-FR"/>
              <a:t>CP</a:t>
            </a:r>
          </a:p>
          <a:p>
            <a:r>
              <a:rPr lang="fr-FR"/>
              <a:t> …</a:t>
            </a:r>
            <a:endParaRPr lang="fr-FR" i="1"/>
          </a:p>
          <a:p>
            <a:r>
              <a:rPr lang="fr-FR"/>
              <a:t>   </a:t>
            </a:r>
          </a:p>
        </p:txBody>
      </p:sp>
      <p:sp>
        <p:nvSpPr>
          <p:cNvPr id="198661" name="Text Box 5"/>
          <p:cNvSpPr txBox="1">
            <a:spLocks noChangeArrowheads="1"/>
          </p:cNvSpPr>
          <p:nvPr/>
        </p:nvSpPr>
        <p:spPr bwMode="auto">
          <a:xfrm>
            <a:off x="605306" y="4739425"/>
            <a:ext cx="8100812" cy="1908215"/>
          </a:xfrm>
          <a:prstGeom prst="rect">
            <a:avLst/>
          </a:prstGeom>
          <a:noFill/>
          <a:ln w="12700">
            <a:solidFill>
              <a:schemeClr val="accent1"/>
            </a:solidFill>
            <a:miter lim="800000"/>
            <a:headEnd/>
            <a:tailEnd/>
          </a:ln>
          <a:effectLst/>
        </p:spPr>
        <p:txBody>
          <a:bodyPr wrap="square">
            <a:spAutoFit/>
          </a:bodyPr>
          <a:lstStyle/>
          <a:p>
            <a:pPr>
              <a:spcBef>
                <a:spcPct val="50000"/>
              </a:spcBef>
              <a:buFontTx/>
              <a:buChar char="•"/>
            </a:pPr>
            <a:r>
              <a:rPr lang="fr-FR" sz="2400" dirty="0"/>
              <a:t> </a:t>
            </a:r>
            <a:r>
              <a:rPr lang="fr-FR" sz="2800" dirty="0"/>
              <a:t>Acceptable pour le relationnel</a:t>
            </a:r>
          </a:p>
          <a:p>
            <a:pPr>
              <a:spcBef>
                <a:spcPct val="50000"/>
              </a:spcBef>
              <a:buFontTx/>
              <a:buChar char="•"/>
            </a:pPr>
            <a:r>
              <a:rPr lang="fr-FR" sz="2800" dirty="0"/>
              <a:t> Mais une </a:t>
            </a:r>
            <a:r>
              <a:rPr lang="fr-FR" sz="2800" i="1" dirty="0"/>
              <a:t>mauvaise</a:t>
            </a:r>
            <a:r>
              <a:rPr lang="fr-FR" sz="2800" dirty="0"/>
              <a:t> conception </a:t>
            </a:r>
          </a:p>
          <a:p>
            <a:pPr lvl="1">
              <a:buFontTx/>
              <a:buChar char="•"/>
            </a:pPr>
            <a:r>
              <a:rPr lang="fr-FR" dirty="0"/>
              <a:t> </a:t>
            </a:r>
            <a:r>
              <a:rPr lang="fr-FR" dirty="0" smtClean="0"/>
              <a:t>Si  </a:t>
            </a:r>
            <a:r>
              <a:rPr lang="fr-FR" sz="2400" dirty="0" smtClean="0"/>
              <a:t>statut, comme son nom l’indique </a:t>
            </a:r>
            <a:r>
              <a:rPr lang="fr-FR" sz="2400" dirty="0"/>
              <a:t>ne dépend que de C#</a:t>
            </a:r>
          </a:p>
          <a:p>
            <a:pPr lvl="1">
              <a:buFontTx/>
              <a:buChar char="•"/>
            </a:pPr>
            <a:r>
              <a:rPr lang="fr-FR" sz="2400" dirty="0"/>
              <a:t> </a:t>
            </a:r>
            <a:r>
              <a:rPr lang="fr-FR" sz="2400" dirty="0" smtClean="0"/>
              <a:t>Si </a:t>
            </a:r>
            <a:r>
              <a:rPr lang="fr-FR" sz="2400" dirty="0"/>
              <a:t>CP implique la ville</a:t>
            </a:r>
          </a:p>
        </p:txBody>
      </p:sp>
      <p:sp>
        <p:nvSpPr>
          <p:cNvPr id="198663" name="Rectangle 7"/>
          <p:cNvSpPr>
            <a:spLocks noChangeArrowheads="1"/>
          </p:cNvSpPr>
          <p:nvPr/>
        </p:nvSpPr>
        <p:spPr bwMode="auto">
          <a:xfrm>
            <a:off x="5316538" y="1611313"/>
            <a:ext cx="1816100"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Assurance</a:t>
            </a:r>
          </a:p>
        </p:txBody>
      </p:sp>
      <p:sp>
        <p:nvSpPr>
          <p:cNvPr id="198664" name="Rectangle 8"/>
          <p:cNvSpPr>
            <a:spLocks noChangeArrowheads="1"/>
          </p:cNvSpPr>
          <p:nvPr/>
        </p:nvSpPr>
        <p:spPr bwMode="auto">
          <a:xfrm>
            <a:off x="5316538" y="2333625"/>
            <a:ext cx="1816100" cy="2309813"/>
          </a:xfrm>
          <a:prstGeom prst="rect">
            <a:avLst/>
          </a:prstGeom>
          <a:solidFill>
            <a:schemeClr val="accent1"/>
          </a:solidFill>
          <a:ln w="12700">
            <a:solidFill>
              <a:schemeClr val="tx1"/>
            </a:solidFill>
            <a:miter lim="800000"/>
            <a:headEnd/>
            <a:tailEnd/>
          </a:ln>
          <a:effectLst/>
        </p:spPr>
        <p:txBody>
          <a:bodyPr wrap="none"/>
          <a:lstStyle/>
          <a:p>
            <a:r>
              <a:rPr lang="fr-FR"/>
              <a:t>&lt;PK&gt; A#</a:t>
            </a:r>
          </a:p>
          <a:p>
            <a:r>
              <a:rPr lang="fr-FR"/>
              <a:t>&lt;PK&gt; C#</a:t>
            </a:r>
          </a:p>
          <a:p>
            <a:r>
              <a:rPr lang="fr-FR" i="1"/>
              <a:t>Statut du client</a:t>
            </a:r>
          </a:p>
          <a:p>
            <a:r>
              <a:rPr lang="fr-FR"/>
              <a:t>Prime</a:t>
            </a:r>
          </a:p>
          <a:p>
            <a:r>
              <a:rPr lang="fr-FR"/>
              <a:t> …</a:t>
            </a:r>
            <a:endParaRPr lang="fr-FR" i="1"/>
          </a:p>
          <a:p>
            <a:r>
              <a:rPr lang="fr-FR"/>
              <a:t>   </a:t>
            </a:r>
          </a:p>
        </p:txBody>
      </p:sp>
      <p:sp>
        <p:nvSpPr>
          <p:cNvPr id="198665" name="Line 9"/>
          <p:cNvSpPr>
            <a:spLocks noChangeShapeType="1"/>
          </p:cNvSpPr>
          <p:nvPr/>
        </p:nvSpPr>
        <p:spPr bwMode="auto">
          <a:xfrm>
            <a:off x="3484563" y="1992313"/>
            <a:ext cx="1866900" cy="0"/>
          </a:xfrm>
          <a:prstGeom prst="line">
            <a:avLst/>
          </a:prstGeom>
          <a:noFill/>
          <a:ln w="12700">
            <a:solidFill>
              <a:schemeClr val="tx1"/>
            </a:solidFill>
            <a:round/>
            <a:headEnd/>
            <a:tailEnd/>
          </a:ln>
          <a:effectLst/>
        </p:spPr>
        <p:txBody>
          <a:bodyPr/>
          <a:lstStyle/>
          <a:p>
            <a:endParaRPr lang="fr-FR"/>
          </a:p>
        </p:txBody>
      </p:sp>
      <p:sp>
        <p:nvSpPr>
          <p:cNvPr id="198666" name="Rectangle 10"/>
          <p:cNvSpPr>
            <a:spLocks noChangeArrowheads="1"/>
          </p:cNvSpPr>
          <p:nvPr/>
        </p:nvSpPr>
        <p:spPr bwMode="auto">
          <a:xfrm>
            <a:off x="3482975" y="1549400"/>
            <a:ext cx="481013" cy="442913"/>
          </a:xfrm>
          <a:prstGeom prst="rect">
            <a:avLst/>
          </a:prstGeom>
          <a:noFill/>
          <a:ln w="12700">
            <a:noFill/>
            <a:miter lim="800000"/>
            <a:headEnd/>
            <a:tailEnd/>
          </a:ln>
          <a:effectLst/>
        </p:spPr>
        <p:txBody>
          <a:bodyPr wrap="none" anchor="ctr"/>
          <a:lstStyle/>
          <a:p>
            <a:pPr algn="ctr"/>
            <a:r>
              <a:rPr lang="fr-FR"/>
              <a:t>1</a:t>
            </a:r>
          </a:p>
        </p:txBody>
      </p:sp>
      <p:sp>
        <p:nvSpPr>
          <p:cNvPr id="198667" name="Rectangle 11"/>
          <p:cNvSpPr>
            <a:spLocks noChangeArrowheads="1"/>
          </p:cNvSpPr>
          <p:nvPr/>
        </p:nvSpPr>
        <p:spPr bwMode="auto">
          <a:xfrm>
            <a:off x="4811713" y="1530350"/>
            <a:ext cx="481012" cy="442913"/>
          </a:xfrm>
          <a:prstGeom prst="rect">
            <a:avLst/>
          </a:prstGeom>
          <a:noFill/>
          <a:ln w="12700">
            <a:noFill/>
            <a:miter lim="800000"/>
            <a:headEnd/>
            <a:tailEnd/>
          </a:ln>
          <a:effectLst/>
        </p:spPr>
        <p:txBody>
          <a:bodyPr wrap="none" anchor="ctr"/>
          <a:lstStyle/>
          <a:p>
            <a:pPr algn="ctr"/>
            <a:r>
              <a:rPr lang="fr-FR"/>
              <a:t>*</a:t>
            </a: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822325" y="288925"/>
            <a:ext cx="7772400" cy="1143000"/>
          </a:xfrm>
        </p:spPr>
        <p:txBody>
          <a:bodyPr/>
          <a:lstStyle/>
          <a:p>
            <a:pPr algn="ctr"/>
            <a:r>
              <a:rPr lang="fr-FR"/>
              <a:t>UML / Relationnel</a:t>
            </a:r>
          </a:p>
        </p:txBody>
      </p:sp>
      <p:sp>
        <p:nvSpPr>
          <p:cNvPr id="199685" name="Text Box 5"/>
          <p:cNvSpPr txBox="1">
            <a:spLocks noChangeArrowheads="1"/>
          </p:cNvSpPr>
          <p:nvPr/>
        </p:nvSpPr>
        <p:spPr bwMode="auto">
          <a:xfrm>
            <a:off x="673100" y="5286375"/>
            <a:ext cx="5753458" cy="1169551"/>
          </a:xfrm>
          <a:prstGeom prst="rect">
            <a:avLst/>
          </a:prstGeom>
          <a:noFill/>
          <a:ln w="12700">
            <a:solidFill>
              <a:schemeClr val="accent1"/>
            </a:solidFill>
            <a:miter lim="800000"/>
            <a:headEnd/>
            <a:tailEnd/>
          </a:ln>
          <a:effectLst/>
        </p:spPr>
        <p:txBody>
          <a:bodyPr wrap="square">
            <a:spAutoFit/>
          </a:bodyPr>
          <a:lstStyle/>
          <a:p>
            <a:pPr>
              <a:spcBef>
                <a:spcPct val="50000"/>
              </a:spcBef>
              <a:buFontTx/>
              <a:buChar char="•"/>
            </a:pPr>
            <a:r>
              <a:rPr lang="fr-FR" sz="2400" dirty="0"/>
              <a:t> </a:t>
            </a:r>
            <a:r>
              <a:rPr lang="fr-FR" sz="2800" dirty="0"/>
              <a:t>Acceptable pour le relationnel</a:t>
            </a:r>
          </a:p>
          <a:p>
            <a:pPr>
              <a:spcBef>
                <a:spcPct val="50000"/>
              </a:spcBef>
              <a:buFontTx/>
              <a:buChar char="•"/>
            </a:pPr>
            <a:r>
              <a:rPr lang="fr-FR" sz="2800" dirty="0"/>
              <a:t> Mais une </a:t>
            </a:r>
            <a:r>
              <a:rPr lang="fr-FR" sz="2800" i="1" dirty="0"/>
              <a:t>très</a:t>
            </a:r>
            <a:r>
              <a:rPr lang="fr-FR" sz="2800" dirty="0"/>
              <a:t> mauvaise conception</a:t>
            </a:r>
          </a:p>
        </p:txBody>
      </p:sp>
      <p:sp>
        <p:nvSpPr>
          <p:cNvPr id="199691" name="Rectangle 11"/>
          <p:cNvSpPr>
            <a:spLocks noChangeArrowheads="1"/>
          </p:cNvSpPr>
          <p:nvPr/>
        </p:nvSpPr>
        <p:spPr bwMode="auto">
          <a:xfrm>
            <a:off x="3778250" y="1706563"/>
            <a:ext cx="2470150"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Personne</a:t>
            </a:r>
          </a:p>
        </p:txBody>
      </p:sp>
      <p:sp>
        <p:nvSpPr>
          <p:cNvPr id="199692" name="Rectangle 12"/>
          <p:cNvSpPr>
            <a:spLocks noChangeArrowheads="1"/>
          </p:cNvSpPr>
          <p:nvPr/>
        </p:nvSpPr>
        <p:spPr bwMode="auto">
          <a:xfrm>
            <a:off x="3778250" y="2428875"/>
            <a:ext cx="2470150" cy="2309813"/>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&lt;PK&gt; Hobby</a:t>
            </a:r>
          </a:p>
          <a:p>
            <a:r>
              <a:rPr lang="fr-FR"/>
              <a:t>&lt;PK&gt; Ami</a:t>
            </a:r>
          </a:p>
          <a:p>
            <a:r>
              <a:rPr lang="fr-FR"/>
              <a:t>&lt;PK&gt; Restaurant </a:t>
            </a:r>
          </a:p>
          <a:p>
            <a:r>
              <a:rPr lang="fr-FR"/>
              <a:t>Prénom</a:t>
            </a:r>
          </a:p>
          <a:p>
            <a:r>
              <a:rPr lang="fr-FR"/>
              <a:t>Nom de famille</a:t>
            </a: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822325" y="187325"/>
            <a:ext cx="7772400" cy="1143000"/>
          </a:xfrm>
        </p:spPr>
        <p:txBody>
          <a:bodyPr/>
          <a:lstStyle/>
          <a:p>
            <a:r>
              <a:rPr lang="fr-FR"/>
              <a:t>Passage UML - Relationnel</a:t>
            </a:r>
          </a:p>
        </p:txBody>
      </p:sp>
      <p:sp>
        <p:nvSpPr>
          <p:cNvPr id="207875" name="Rectangle 3"/>
          <p:cNvSpPr>
            <a:spLocks noGrp="1" noChangeArrowheads="1"/>
          </p:cNvSpPr>
          <p:nvPr>
            <p:ph type="body" idx="1"/>
          </p:nvPr>
        </p:nvSpPr>
        <p:spPr>
          <a:xfrm>
            <a:off x="808038" y="1512888"/>
            <a:ext cx="7866062" cy="4737100"/>
          </a:xfrm>
        </p:spPr>
        <p:txBody>
          <a:bodyPr/>
          <a:lstStyle/>
          <a:p>
            <a:r>
              <a:rPr lang="fr-FR" sz="2800" dirty="0"/>
              <a:t>Entités et associations doivent devenir</a:t>
            </a:r>
          </a:p>
          <a:p>
            <a:pPr lvl="1"/>
            <a:r>
              <a:rPr lang="fr-FR" sz="2400" dirty="0"/>
              <a:t> Tables</a:t>
            </a:r>
          </a:p>
          <a:p>
            <a:pPr lvl="1"/>
            <a:r>
              <a:rPr lang="fr-FR" sz="2400" dirty="0"/>
              <a:t> Liens sémantiques et contraintes IR</a:t>
            </a:r>
          </a:p>
          <a:p>
            <a:pPr lvl="1"/>
            <a:r>
              <a:rPr lang="fr-FR" sz="2400" dirty="0"/>
              <a:t> Opérations sur les tables</a:t>
            </a:r>
          </a:p>
          <a:p>
            <a:r>
              <a:rPr lang="fr-FR" sz="2800" dirty="0"/>
              <a:t>Dans le modèle UML la représentation des associations n’est pas spécifiée</a:t>
            </a:r>
          </a:p>
          <a:p>
            <a:pPr lvl="1"/>
            <a:r>
              <a:rPr lang="fr-FR" sz="2400" dirty="0"/>
              <a:t>Pourrait être les listes de pointeurs (références)</a:t>
            </a:r>
          </a:p>
          <a:p>
            <a:pPr lvl="1"/>
            <a:r>
              <a:rPr lang="fr-FR" sz="2400" dirty="0"/>
              <a:t>Manipulées alors différemment dans un langage de programmation que les valeurs directes de données</a:t>
            </a:r>
          </a:p>
          <a:p>
            <a:r>
              <a:rPr lang="fr-FR" sz="2800" i="1" dirty="0"/>
              <a:t>Principe rejeté par le modèle relationnel</a:t>
            </a:r>
          </a:p>
          <a:p>
            <a:pPr lvl="1">
              <a:buFont typeface="Monotype Sorts" pitchFamily="2" charset="2"/>
              <a:buNone/>
            </a:pPr>
            <a:endParaRPr lang="fr-FR" sz="2400" b="1"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0" y="0"/>
            <a:ext cx="4495800" cy="1143000"/>
          </a:xfrm>
          <a:noFill/>
          <a:ln/>
        </p:spPr>
        <p:txBody>
          <a:bodyPr/>
          <a:lstStyle/>
          <a:p>
            <a:r>
              <a:rPr lang="fr-FR">
                <a:solidFill>
                  <a:srgbClr val="00FF00"/>
                </a:solidFill>
              </a:rPr>
              <a:t>Base relationnelle</a:t>
            </a:r>
          </a:p>
        </p:txBody>
      </p:sp>
      <p:sp>
        <p:nvSpPr>
          <p:cNvPr id="15363" name="Oval 3"/>
          <p:cNvSpPr>
            <a:spLocks noChangeArrowheads="1"/>
          </p:cNvSpPr>
          <p:nvPr/>
        </p:nvSpPr>
        <p:spPr bwMode="auto">
          <a:xfrm>
            <a:off x="1473200" y="2082800"/>
            <a:ext cx="5816600" cy="4140200"/>
          </a:xfrm>
          <a:prstGeom prst="ellipse">
            <a:avLst/>
          </a:prstGeom>
          <a:noFill/>
          <a:ln w="50800">
            <a:solidFill>
              <a:schemeClr val="accent1"/>
            </a:solidFill>
            <a:round/>
            <a:headEnd/>
            <a:tailEnd/>
          </a:ln>
          <a:effectLst/>
        </p:spPr>
        <p:txBody>
          <a:bodyPr wrap="none" anchor="ctr"/>
          <a:lstStyle/>
          <a:p>
            <a:endParaRPr lang="fr-FR"/>
          </a:p>
        </p:txBody>
      </p:sp>
      <p:sp>
        <p:nvSpPr>
          <p:cNvPr id="15364" name="Rectangle 4"/>
          <p:cNvSpPr>
            <a:spLocks noChangeArrowheads="1"/>
          </p:cNvSpPr>
          <p:nvPr/>
        </p:nvSpPr>
        <p:spPr bwMode="auto">
          <a:xfrm>
            <a:off x="2901950" y="2825750"/>
            <a:ext cx="368300" cy="901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365" name="Rectangle 5"/>
          <p:cNvSpPr>
            <a:spLocks noChangeArrowheads="1"/>
          </p:cNvSpPr>
          <p:nvPr/>
        </p:nvSpPr>
        <p:spPr bwMode="auto">
          <a:xfrm>
            <a:off x="3968750" y="2444750"/>
            <a:ext cx="520700" cy="825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366" name="Rectangle 6"/>
          <p:cNvSpPr>
            <a:spLocks noChangeArrowheads="1"/>
          </p:cNvSpPr>
          <p:nvPr/>
        </p:nvSpPr>
        <p:spPr bwMode="auto">
          <a:xfrm>
            <a:off x="5187950" y="2825750"/>
            <a:ext cx="520700" cy="13589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367" name="Rectangle 7"/>
          <p:cNvSpPr>
            <a:spLocks noChangeArrowheads="1"/>
          </p:cNvSpPr>
          <p:nvPr/>
        </p:nvSpPr>
        <p:spPr bwMode="auto">
          <a:xfrm>
            <a:off x="2063750" y="4349750"/>
            <a:ext cx="520700" cy="901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368" name="Rectangle 8"/>
          <p:cNvSpPr>
            <a:spLocks noChangeArrowheads="1"/>
          </p:cNvSpPr>
          <p:nvPr/>
        </p:nvSpPr>
        <p:spPr bwMode="auto">
          <a:xfrm>
            <a:off x="4578350" y="4959350"/>
            <a:ext cx="520700" cy="9779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369" name="Rectangle 9"/>
          <p:cNvSpPr>
            <a:spLocks noChangeArrowheads="1"/>
          </p:cNvSpPr>
          <p:nvPr/>
        </p:nvSpPr>
        <p:spPr bwMode="auto">
          <a:xfrm>
            <a:off x="6330950" y="3282950"/>
            <a:ext cx="444500" cy="901700"/>
          </a:xfrm>
          <a:prstGeom prst="rect">
            <a:avLst/>
          </a:prstGeom>
          <a:solidFill>
            <a:schemeClr val="hlink"/>
          </a:solidFill>
          <a:ln w="12700">
            <a:solidFill>
              <a:schemeClr val="tx1"/>
            </a:solidFill>
            <a:miter lim="800000"/>
            <a:headEnd/>
            <a:tailEnd/>
          </a:ln>
          <a:effectLst/>
        </p:spPr>
        <p:txBody>
          <a:bodyPr wrap="none" anchor="ctr"/>
          <a:lstStyle/>
          <a:p>
            <a:endParaRPr lang="fr-FR"/>
          </a:p>
        </p:txBody>
      </p:sp>
      <p:sp>
        <p:nvSpPr>
          <p:cNvPr id="15370" name="Rectangle 10"/>
          <p:cNvSpPr>
            <a:spLocks noChangeArrowheads="1"/>
          </p:cNvSpPr>
          <p:nvPr/>
        </p:nvSpPr>
        <p:spPr bwMode="auto">
          <a:xfrm>
            <a:off x="3892550" y="3816350"/>
            <a:ext cx="596900" cy="901700"/>
          </a:xfrm>
          <a:prstGeom prst="rect">
            <a:avLst/>
          </a:prstGeom>
          <a:solidFill>
            <a:schemeClr val="hlink"/>
          </a:solidFill>
          <a:ln w="12700">
            <a:solidFill>
              <a:schemeClr val="tx1"/>
            </a:solidFill>
            <a:miter lim="800000"/>
            <a:headEnd/>
            <a:tailEnd/>
          </a:ln>
          <a:effectLst/>
        </p:spPr>
        <p:txBody>
          <a:bodyPr wrap="none" anchor="ctr"/>
          <a:lstStyle/>
          <a:p>
            <a:endParaRPr lang="fr-FR"/>
          </a:p>
        </p:txBody>
      </p:sp>
      <p:sp>
        <p:nvSpPr>
          <p:cNvPr id="15371" name="Rectangle 11"/>
          <p:cNvSpPr>
            <a:spLocks noChangeArrowheads="1"/>
          </p:cNvSpPr>
          <p:nvPr/>
        </p:nvSpPr>
        <p:spPr bwMode="auto">
          <a:xfrm>
            <a:off x="3130550" y="4883150"/>
            <a:ext cx="368300" cy="901700"/>
          </a:xfrm>
          <a:prstGeom prst="rect">
            <a:avLst/>
          </a:prstGeom>
          <a:solidFill>
            <a:schemeClr val="hlink"/>
          </a:solidFill>
          <a:ln w="12700">
            <a:solidFill>
              <a:schemeClr val="tx1"/>
            </a:solidFill>
            <a:miter lim="800000"/>
            <a:headEnd/>
            <a:tailEnd/>
          </a:ln>
          <a:effectLst/>
        </p:spPr>
        <p:txBody>
          <a:bodyPr wrap="none" anchor="ctr"/>
          <a:lstStyle/>
          <a:p>
            <a:endParaRPr lang="fr-FR"/>
          </a:p>
        </p:txBody>
      </p:sp>
      <p:sp>
        <p:nvSpPr>
          <p:cNvPr id="15372" name="Rectangle 12"/>
          <p:cNvSpPr>
            <a:spLocks noChangeArrowheads="1"/>
          </p:cNvSpPr>
          <p:nvPr/>
        </p:nvSpPr>
        <p:spPr bwMode="auto">
          <a:xfrm>
            <a:off x="5797550" y="4806950"/>
            <a:ext cx="368300" cy="901700"/>
          </a:xfrm>
          <a:prstGeom prst="rect">
            <a:avLst/>
          </a:prstGeom>
          <a:solidFill>
            <a:schemeClr val="hlink"/>
          </a:solidFill>
          <a:ln w="12700">
            <a:solidFill>
              <a:schemeClr val="tx1"/>
            </a:solidFill>
            <a:miter lim="800000"/>
            <a:headEnd/>
            <a:tailEnd/>
          </a:ln>
          <a:effectLst/>
        </p:spPr>
        <p:txBody>
          <a:bodyPr wrap="none" anchor="ctr"/>
          <a:lstStyle/>
          <a:p>
            <a:endParaRPr lang="fr-FR"/>
          </a:p>
        </p:txBody>
      </p:sp>
      <p:sp>
        <p:nvSpPr>
          <p:cNvPr id="15373" name="AutoShape 13"/>
          <p:cNvSpPr>
            <a:spLocks noChangeArrowheads="1"/>
          </p:cNvSpPr>
          <p:nvPr/>
        </p:nvSpPr>
        <p:spPr bwMode="auto">
          <a:xfrm>
            <a:off x="5797550" y="3511550"/>
            <a:ext cx="520700" cy="368300"/>
          </a:xfrm>
          <a:prstGeom prst="rightArrow">
            <a:avLst>
              <a:gd name="adj1" fmla="val 50000"/>
              <a:gd name="adj2" fmla="val 70696"/>
            </a:avLst>
          </a:prstGeom>
          <a:solidFill>
            <a:srgbClr val="FAFD00"/>
          </a:solidFill>
          <a:ln w="12700">
            <a:solidFill>
              <a:schemeClr val="tx1"/>
            </a:solidFill>
            <a:miter lim="800000"/>
            <a:headEnd/>
            <a:tailEnd/>
          </a:ln>
          <a:effectLst/>
        </p:spPr>
        <p:txBody>
          <a:bodyPr wrap="none" anchor="ctr"/>
          <a:lstStyle/>
          <a:p>
            <a:endParaRPr lang="fr-FR"/>
          </a:p>
        </p:txBody>
      </p:sp>
      <p:sp>
        <p:nvSpPr>
          <p:cNvPr id="15374" name="AutoShape 14"/>
          <p:cNvSpPr>
            <a:spLocks noChangeArrowheads="1"/>
          </p:cNvSpPr>
          <p:nvPr/>
        </p:nvSpPr>
        <p:spPr bwMode="auto">
          <a:xfrm rot="18180000" flipH="1">
            <a:off x="4502150" y="3740150"/>
            <a:ext cx="596900" cy="292100"/>
          </a:xfrm>
          <a:prstGeom prst="rightArrow">
            <a:avLst>
              <a:gd name="adj1" fmla="val 50000"/>
              <a:gd name="adj2" fmla="val 102183"/>
            </a:avLst>
          </a:prstGeom>
          <a:solidFill>
            <a:srgbClr val="FAFD00"/>
          </a:solidFill>
          <a:ln w="12700">
            <a:solidFill>
              <a:schemeClr val="tx1"/>
            </a:solidFill>
            <a:miter lim="800000"/>
            <a:headEnd/>
            <a:tailEnd/>
          </a:ln>
          <a:effectLst/>
        </p:spPr>
        <p:txBody>
          <a:bodyPr wrap="none" anchor="ctr"/>
          <a:lstStyle/>
          <a:p>
            <a:endParaRPr lang="fr-FR"/>
          </a:p>
        </p:txBody>
      </p:sp>
      <p:sp>
        <p:nvSpPr>
          <p:cNvPr id="15375" name="AutoShape 15"/>
          <p:cNvSpPr>
            <a:spLocks noChangeArrowheads="1"/>
          </p:cNvSpPr>
          <p:nvPr/>
        </p:nvSpPr>
        <p:spPr bwMode="auto">
          <a:xfrm rot="3180000" flipH="1">
            <a:off x="4502150" y="4349750"/>
            <a:ext cx="596900" cy="292100"/>
          </a:xfrm>
          <a:prstGeom prst="rightArrow">
            <a:avLst>
              <a:gd name="adj1" fmla="val 50000"/>
              <a:gd name="adj2" fmla="val 102183"/>
            </a:avLst>
          </a:prstGeom>
          <a:solidFill>
            <a:srgbClr val="FAFD00"/>
          </a:solidFill>
          <a:ln w="12700">
            <a:solidFill>
              <a:schemeClr val="tx1"/>
            </a:solidFill>
            <a:miter lim="800000"/>
            <a:headEnd/>
            <a:tailEnd/>
          </a:ln>
          <a:effectLst/>
        </p:spPr>
        <p:txBody>
          <a:bodyPr wrap="none" anchor="ctr"/>
          <a:lstStyle/>
          <a:p>
            <a:endParaRPr lang="fr-FR"/>
          </a:p>
        </p:txBody>
      </p:sp>
      <p:sp>
        <p:nvSpPr>
          <p:cNvPr id="15376" name="AutoShape 16"/>
          <p:cNvSpPr>
            <a:spLocks noChangeArrowheads="1"/>
          </p:cNvSpPr>
          <p:nvPr/>
        </p:nvSpPr>
        <p:spPr bwMode="auto">
          <a:xfrm flipH="1">
            <a:off x="3740150" y="5264150"/>
            <a:ext cx="520700" cy="368300"/>
          </a:xfrm>
          <a:prstGeom prst="rightArrow">
            <a:avLst>
              <a:gd name="adj1" fmla="val 50000"/>
              <a:gd name="adj2" fmla="val 70696"/>
            </a:avLst>
          </a:prstGeom>
          <a:solidFill>
            <a:srgbClr val="FAFD00"/>
          </a:solidFill>
          <a:ln w="12700">
            <a:solidFill>
              <a:schemeClr val="tx1"/>
            </a:solidFill>
            <a:miter lim="800000"/>
            <a:headEnd/>
            <a:tailEnd/>
          </a:ln>
          <a:effectLst/>
        </p:spPr>
        <p:txBody>
          <a:bodyPr wrap="none" anchor="ctr"/>
          <a:lstStyle/>
          <a:p>
            <a:endParaRPr lang="fr-FR"/>
          </a:p>
        </p:txBody>
      </p:sp>
      <p:sp>
        <p:nvSpPr>
          <p:cNvPr id="15377" name="AutoShape 17"/>
          <p:cNvSpPr>
            <a:spLocks noChangeArrowheads="1"/>
          </p:cNvSpPr>
          <p:nvPr/>
        </p:nvSpPr>
        <p:spPr bwMode="auto">
          <a:xfrm rot="14160000" flipH="1">
            <a:off x="3359150" y="3359150"/>
            <a:ext cx="596900" cy="292100"/>
          </a:xfrm>
          <a:prstGeom prst="rightArrow">
            <a:avLst>
              <a:gd name="adj1" fmla="val 50000"/>
              <a:gd name="adj2" fmla="val 102183"/>
            </a:avLst>
          </a:prstGeom>
          <a:solidFill>
            <a:srgbClr val="FAFD00"/>
          </a:solidFill>
          <a:ln w="12700">
            <a:solidFill>
              <a:schemeClr val="tx1"/>
            </a:solidFill>
            <a:miter lim="800000"/>
            <a:headEnd/>
            <a:tailEnd/>
          </a:ln>
          <a:effectLst/>
        </p:spPr>
        <p:txBody>
          <a:bodyPr wrap="none" anchor="ctr"/>
          <a:lstStyle/>
          <a:p>
            <a:endParaRPr lang="fr-FR"/>
          </a:p>
        </p:txBody>
      </p:sp>
      <p:sp>
        <p:nvSpPr>
          <p:cNvPr id="15378" name="AutoShape 18"/>
          <p:cNvSpPr>
            <a:spLocks noChangeArrowheads="1"/>
          </p:cNvSpPr>
          <p:nvPr/>
        </p:nvSpPr>
        <p:spPr bwMode="auto">
          <a:xfrm>
            <a:off x="5187950" y="5187950"/>
            <a:ext cx="520700" cy="368300"/>
          </a:xfrm>
          <a:prstGeom prst="rightArrow">
            <a:avLst>
              <a:gd name="adj1" fmla="val 50000"/>
              <a:gd name="adj2" fmla="val 70696"/>
            </a:avLst>
          </a:prstGeom>
          <a:solidFill>
            <a:srgbClr val="FAFD00"/>
          </a:solidFill>
          <a:ln w="12700">
            <a:solidFill>
              <a:schemeClr val="tx1"/>
            </a:solidFill>
            <a:miter lim="800000"/>
            <a:headEnd/>
            <a:tailEnd/>
          </a:ln>
          <a:effectLst/>
        </p:spPr>
        <p:txBody>
          <a:bodyPr wrap="none" anchor="ctr"/>
          <a:lstStyle/>
          <a:p>
            <a:endParaRPr lang="fr-FR"/>
          </a:p>
        </p:txBody>
      </p:sp>
      <p:sp>
        <p:nvSpPr>
          <p:cNvPr id="15379" name="Rectangle 19"/>
          <p:cNvSpPr>
            <a:spLocks noChangeArrowheads="1"/>
          </p:cNvSpPr>
          <p:nvPr/>
        </p:nvSpPr>
        <p:spPr bwMode="auto">
          <a:xfrm>
            <a:off x="138113" y="930275"/>
            <a:ext cx="3454400" cy="515938"/>
          </a:xfrm>
          <a:prstGeom prst="rect">
            <a:avLst/>
          </a:prstGeom>
          <a:noFill/>
          <a:ln w="12700">
            <a:noFill/>
            <a:miter lim="800000"/>
            <a:headEnd/>
            <a:tailEnd/>
          </a:ln>
          <a:effectLst/>
        </p:spPr>
        <p:txBody>
          <a:bodyPr wrap="none" lIns="90488" tIns="44450" rIns="90488" bIns="44450">
            <a:spAutoFit/>
          </a:bodyPr>
          <a:lstStyle/>
          <a:p>
            <a:r>
              <a:rPr lang="fr-FR" sz="2800" b="1">
                <a:solidFill>
                  <a:schemeClr val="accent1"/>
                </a:solidFill>
              </a:rPr>
              <a:t>Tables réelles  </a:t>
            </a:r>
            <a:r>
              <a:rPr lang="fr-FR" sz="2800" b="1">
                <a:solidFill>
                  <a:srgbClr val="00FF00"/>
                </a:solidFill>
              </a:rPr>
              <a:t>et vues</a:t>
            </a:r>
          </a:p>
        </p:txBody>
      </p:sp>
      <p:sp>
        <p:nvSpPr>
          <p:cNvPr id="15380" name="AutoShape 20"/>
          <p:cNvSpPr>
            <a:spLocks noChangeArrowheads="1"/>
          </p:cNvSpPr>
          <p:nvPr/>
        </p:nvSpPr>
        <p:spPr bwMode="auto">
          <a:xfrm rot="1980000">
            <a:off x="1073150" y="1758950"/>
            <a:ext cx="1435100" cy="596900"/>
          </a:xfrm>
          <a:prstGeom prst="rightArrow">
            <a:avLst>
              <a:gd name="adj1" fmla="val 50000"/>
              <a:gd name="adj2" fmla="val 120224"/>
            </a:avLst>
          </a:prstGeom>
          <a:solidFill>
            <a:schemeClr val="accent1"/>
          </a:solidFill>
          <a:ln w="12700">
            <a:solidFill>
              <a:schemeClr val="tx1"/>
            </a:solidFill>
            <a:miter lim="800000"/>
            <a:headEnd/>
            <a:tailEnd/>
          </a:ln>
          <a:effectLst/>
        </p:spPr>
        <p:txBody>
          <a:bodyPr wrap="none" anchor="ctr"/>
          <a:lstStyle/>
          <a:p>
            <a:endParaRPr lang="fr-FR"/>
          </a:p>
        </p:txBody>
      </p:sp>
    </p:spTree>
  </p:cSld>
  <p:clrMapOvr>
    <a:masterClrMapping/>
  </p:clrMapOvr>
  <p:transition spd="slow">
    <p:zoom/>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822325" y="187325"/>
            <a:ext cx="7772400" cy="1143000"/>
          </a:xfrm>
        </p:spPr>
        <p:txBody>
          <a:bodyPr/>
          <a:lstStyle/>
          <a:p>
            <a:r>
              <a:rPr lang="fr-FR" dirty="0"/>
              <a:t>Passage UML - Relationnel</a:t>
            </a:r>
          </a:p>
        </p:txBody>
      </p:sp>
      <p:sp>
        <p:nvSpPr>
          <p:cNvPr id="244739" name="Rectangle 3"/>
          <p:cNvSpPr>
            <a:spLocks noGrp="1" noChangeArrowheads="1"/>
          </p:cNvSpPr>
          <p:nvPr>
            <p:ph type="body" idx="1"/>
          </p:nvPr>
        </p:nvSpPr>
        <p:spPr>
          <a:xfrm>
            <a:off x="808038" y="1567534"/>
            <a:ext cx="7866062" cy="4737100"/>
          </a:xfrm>
        </p:spPr>
        <p:txBody>
          <a:bodyPr/>
          <a:lstStyle/>
          <a:p>
            <a:pPr>
              <a:lnSpc>
                <a:spcPct val="80000"/>
              </a:lnSpc>
            </a:pPr>
            <a:r>
              <a:rPr lang="fr-FR" i="1" dirty="0">
                <a:solidFill>
                  <a:srgbClr val="FFFFC9"/>
                </a:solidFill>
              </a:rPr>
              <a:t>Les associations sont les tables comme les autres ou existent entre les valeurs des attributs  comme les </a:t>
            </a:r>
            <a:r>
              <a:rPr lang="fr-FR" i="1" dirty="0" smtClean="0">
                <a:solidFill>
                  <a:srgbClr val="FFFFC9"/>
                </a:solidFill>
              </a:rPr>
              <a:t>autres </a:t>
            </a:r>
            <a:r>
              <a:rPr lang="fr-FR" dirty="0" smtClean="0">
                <a:solidFill>
                  <a:srgbClr val="FFFFC9"/>
                </a:solidFill>
              </a:rPr>
              <a:t>(</a:t>
            </a:r>
            <a:r>
              <a:rPr lang="fr-FR" dirty="0" err="1" smtClean="0">
                <a:solidFill>
                  <a:srgbClr val="FFFFC9"/>
                </a:solidFill>
              </a:rPr>
              <a:t>Codd</a:t>
            </a:r>
            <a:r>
              <a:rPr lang="fr-FR" dirty="0" smtClean="0">
                <a:solidFill>
                  <a:srgbClr val="FFFFC9"/>
                </a:solidFill>
              </a:rPr>
              <a:t>)</a:t>
            </a:r>
            <a:endParaRPr lang="fr-FR" dirty="0">
              <a:solidFill>
                <a:srgbClr val="FFFFC9"/>
              </a:solidFill>
            </a:endParaRPr>
          </a:p>
          <a:p>
            <a:pPr>
              <a:lnSpc>
                <a:spcPct val="80000"/>
              </a:lnSpc>
            </a:pPr>
            <a:r>
              <a:rPr lang="fr-FR" dirty="0"/>
              <a:t>Entre les clés primaire et étrangère en général</a:t>
            </a:r>
          </a:p>
          <a:p>
            <a:pPr lvl="1">
              <a:lnSpc>
                <a:spcPct val="80000"/>
              </a:lnSpc>
            </a:pPr>
            <a:r>
              <a:rPr lang="fr-FR" dirty="0"/>
              <a:t>Associations </a:t>
            </a:r>
            <a:r>
              <a:rPr lang="fr-FR" i="1" dirty="0"/>
              <a:t>triviales</a:t>
            </a:r>
            <a:r>
              <a:rPr lang="fr-FR" dirty="0"/>
              <a:t> : une même valeur d’attribut clé étrangère d’une table que celle d’une clé d’une autre table indique un même objet réel</a:t>
            </a:r>
          </a:p>
          <a:p>
            <a:pPr>
              <a:lnSpc>
                <a:spcPct val="80000"/>
              </a:lnSpc>
            </a:pPr>
            <a:r>
              <a:rPr lang="fr-FR" dirty="0"/>
              <a:t>D’où l’introduction et l’importance capitale du concept de la clé dans le modèle relationnel </a:t>
            </a: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822325" y="187325"/>
            <a:ext cx="7772400" cy="1143000"/>
          </a:xfrm>
        </p:spPr>
        <p:txBody>
          <a:bodyPr/>
          <a:lstStyle/>
          <a:p>
            <a:r>
              <a:rPr lang="fr-FR" dirty="0"/>
              <a:t>Passage UML - Relationnel</a:t>
            </a:r>
          </a:p>
        </p:txBody>
      </p:sp>
      <p:sp>
        <p:nvSpPr>
          <p:cNvPr id="244739" name="Rectangle 3"/>
          <p:cNvSpPr>
            <a:spLocks noGrp="1" noChangeArrowheads="1"/>
          </p:cNvSpPr>
          <p:nvPr>
            <p:ph type="body" idx="1"/>
          </p:nvPr>
        </p:nvSpPr>
        <p:spPr>
          <a:xfrm>
            <a:off x="808038" y="1747838"/>
            <a:ext cx="7866062" cy="4737100"/>
          </a:xfrm>
        </p:spPr>
        <p:txBody>
          <a:bodyPr/>
          <a:lstStyle/>
          <a:p>
            <a:pPr>
              <a:lnSpc>
                <a:spcPct val="80000"/>
              </a:lnSpc>
            </a:pPr>
            <a:r>
              <a:rPr lang="fr-FR" dirty="0" smtClean="0"/>
              <a:t>Egalement important est le </a:t>
            </a:r>
            <a:r>
              <a:rPr lang="fr-FR" dirty="0"/>
              <a:t>principe que la table est un ensemble donc tout </a:t>
            </a:r>
            <a:r>
              <a:rPr lang="fr-FR" dirty="0" err="1"/>
              <a:t>tuple</a:t>
            </a:r>
            <a:r>
              <a:rPr lang="fr-FR" dirty="0"/>
              <a:t> a nécessairement une clé</a:t>
            </a:r>
          </a:p>
          <a:p>
            <a:pPr lvl="1">
              <a:lnSpc>
                <a:spcPct val="80000"/>
              </a:lnSpc>
            </a:pPr>
            <a:r>
              <a:rPr lang="fr-FR" dirty="0" smtClean="0"/>
              <a:t>Constituée  peut-être par </a:t>
            </a:r>
            <a:r>
              <a:rPr lang="fr-FR" dirty="0"/>
              <a:t>tous </a:t>
            </a:r>
            <a:r>
              <a:rPr lang="fr-FR" dirty="0" smtClean="0"/>
              <a:t>les </a:t>
            </a:r>
            <a:r>
              <a:rPr lang="fr-FR" dirty="0"/>
              <a:t>attributs, mais quand même</a:t>
            </a:r>
          </a:p>
          <a:p>
            <a:pPr lvl="2">
              <a:lnSpc>
                <a:spcPct val="80000"/>
              </a:lnSpc>
            </a:pPr>
            <a:r>
              <a:rPr lang="fr-FR" dirty="0"/>
              <a:t>Pas une bonne idée  </a:t>
            </a:r>
          </a:p>
          <a:p>
            <a:pPr>
              <a:lnSpc>
                <a:spcPct val="80000"/>
              </a:lnSpc>
            </a:pPr>
            <a:r>
              <a:rPr lang="fr-FR" dirty="0" smtClean="0"/>
              <a:t>Résultat global: </a:t>
            </a:r>
            <a:r>
              <a:rPr lang="fr-FR" dirty="0"/>
              <a:t>une même </a:t>
            </a:r>
            <a:r>
              <a:rPr lang="fr-FR" dirty="0" smtClean="0"/>
              <a:t>expression de manipulations </a:t>
            </a:r>
            <a:r>
              <a:rPr lang="fr-FR" dirty="0"/>
              <a:t>de </a:t>
            </a:r>
            <a:r>
              <a:rPr lang="fr-FR" dirty="0" smtClean="0"/>
              <a:t>toutes les données </a:t>
            </a:r>
            <a:r>
              <a:rPr lang="fr-FR" dirty="0"/>
              <a:t>dans la </a:t>
            </a:r>
            <a:r>
              <a:rPr lang="fr-FR" dirty="0" smtClean="0"/>
              <a:t>base (</a:t>
            </a:r>
            <a:r>
              <a:rPr lang="fr-FR" dirty="0" err="1" smtClean="0"/>
              <a:t>Codd</a:t>
            </a:r>
            <a:r>
              <a:rPr lang="fr-FR" dirty="0" smtClean="0"/>
              <a:t>)</a:t>
            </a:r>
            <a:endParaRPr lang="fr-FR" dirty="0"/>
          </a:p>
          <a:p>
            <a:pPr lvl="1">
              <a:lnSpc>
                <a:spcPct val="80000"/>
              </a:lnSpc>
            </a:pPr>
            <a:r>
              <a:rPr lang="fr-FR" b="1" dirty="0"/>
              <a:t>Un énorme avantage pour le but de  non-</a:t>
            </a:r>
            <a:r>
              <a:rPr lang="fr-FR" b="1" dirty="0" err="1"/>
              <a:t>proceduralité</a:t>
            </a:r>
            <a:endParaRPr lang="fr-FR" b="1" dirty="0"/>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790575" y="280988"/>
            <a:ext cx="7772400" cy="1143000"/>
          </a:xfrm>
        </p:spPr>
        <p:txBody>
          <a:bodyPr/>
          <a:lstStyle/>
          <a:p>
            <a:r>
              <a:rPr lang="fr-FR" dirty="0" smtClean="0"/>
              <a:t>Réification (Etape 1)</a:t>
            </a:r>
            <a:endParaRPr lang="fr-FR" dirty="0"/>
          </a:p>
        </p:txBody>
      </p:sp>
      <p:sp>
        <p:nvSpPr>
          <p:cNvPr id="243715" name="Rectangle 3"/>
          <p:cNvSpPr>
            <a:spLocks noGrp="1" noChangeArrowheads="1"/>
          </p:cNvSpPr>
          <p:nvPr>
            <p:ph type="body" idx="1"/>
          </p:nvPr>
        </p:nvSpPr>
        <p:spPr>
          <a:xfrm>
            <a:off x="838200" y="1404938"/>
            <a:ext cx="7772400" cy="5143500"/>
          </a:xfrm>
        </p:spPr>
        <p:txBody>
          <a:bodyPr/>
          <a:lstStyle/>
          <a:p>
            <a:pPr>
              <a:lnSpc>
                <a:spcPct val="90000"/>
              </a:lnSpc>
            </a:pPr>
            <a:r>
              <a:rPr lang="fr-FR" dirty="0"/>
              <a:t>Outil Fondamental de passage UML – Relationnel : </a:t>
            </a:r>
          </a:p>
          <a:p>
            <a:pPr>
              <a:lnSpc>
                <a:spcPct val="90000"/>
              </a:lnSpc>
            </a:pPr>
            <a:r>
              <a:rPr lang="fr-FR" dirty="0"/>
              <a:t>On réifie :</a:t>
            </a:r>
          </a:p>
          <a:p>
            <a:pPr lvl="1">
              <a:lnSpc>
                <a:spcPct val="90000"/>
              </a:lnSpc>
            </a:pPr>
            <a:r>
              <a:rPr lang="fr-FR" dirty="0"/>
              <a:t> </a:t>
            </a:r>
            <a:r>
              <a:rPr lang="fr-FR" dirty="0" smtClean="0"/>
              <a:t>Toute classe </a:t>
            </a:r>
            <a:r>
              <a:rPr lang="fr-FR" dirty="0"/>
              <a:t>d’associations en une classe d’entités </a:t>
            </a:r>
            <a:endParaRPr lang="fr-FR" dirty="0" smtClean="0"/>
          </a:p>
          <a:p>
            <a:pPr>
              <a:lnSpc>
                <a:spcPct val="90000"/>
              </a:lnSpc>
            </a:pPr>
            <a:r>
              <a:rPr lang="fr-FR" dirty="0" smtClean="0"/>
              <a:t> </a:t>
            </a:r>
            <a:r>
              <a:rPr lang="fr-FR" i="1" dirty="0" smtClean="0"/>
              <a:t>Toute classe d’entités deviendra plus tard une  table relationnelle</a:t>
            </a:r>
            <a:endParaRPr lang="fr-FR" i="1" dirty="0"/>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790575" y="280988"/>
            <a:ext cx="7772400" cy="1143000"/>
          </a:xfrm>
        </p:spPr>
        <p:txBody>
          <a:bodyPr/>
          <a:lstStyle/>
          <a:p>
            <a:r>
              <a:rPr lang="fr-FR" dirty="0" smtClean="0"/>
              <a:t>Réification (Etape 1)</a:t>
            </a:r>
            <a:endParaRPr lang="fr-FR" dirty="0"/>
          </a:p>
        </p:txBody>
      </p:sp>
      <p:sp>
        <p:nvSpPr>
          <p:cNvPr id="243715" name="Rectangle 3"/>
          <p:cNvSpPr>
            <a:spLocks noGrp="1" noChangeArrowheads="1"/>
          </p:cNvSpPr>
          <p:nvPr>
            <p:ph type="body" idx="1"/>
          </p:nvPr>
        </p:nvSpPr>
        <p:spPr>
          <a:xfrm>
            <a:off x="838200" y="1404938"/>
            <a:ext cx="7772400" cy="5143500"/>
          </a:xfrm>
        </p:spPr>
        <p:txBody>
          <a:bodyPr/>
          <a:lstStyle/>
          <a:p>
            <a:pPr>
              <a:lnSpc>
                <a:spcPct val="90000"/>
              </a:lnSpc>
            </a:pPr>
            <a:r>
              <a:rPr lang="fr-FR" dirty="0" smtClean="0"/>
              <a:t>Une classe d’associations est peut-être réifiée en celle d’entités avec </a:t>
            </a:r>
            <a:r>
              <a:rPr lang="fr-FR" dirty="0"/>
              <a:t>ses classes d’entités aux extrémités </a:t>
            </a:r>
          </a:p>
          <a:p>
            <a:pPr lvl="1">
              <a:lnSpc>
                <a:spcPct val="90000"/>
              </a:lnSpc>
            </a:pPr>
            <a:r>
              <a:rPr lang="fr-FR" dirty="0"/>
              <a:t>Si l’association est une bijection notamment</a:t>
            </a:r>
          </a:p>
          <a:p>
            <a:pPr lvl="1">
              <a:lnSpc>
                <a:spcPct val="90000"/>
              </a:lnSpc>
            </a:pPr>
            <a:r>
              <a:rPr lang="fr-FR" dirty="0"/>
              <a:t> Autrement, </a:t>
            </a:r>
            <a:r>
              <a:rPr lang="fr-FR" dirty="0" smtClean="0"/>
              <a:t>on transforme une </a:t>
            </a:r>
            <a:r>
              <a:rPr lang="fr-FR" dirty="0"/>
              <a:t>association </a:t>
            </a:r>
            <a:r>
              <a:rPr lang="fr-FR" dirty="0" smtClean="0"/>
              <a:t>en</a:t>
            </a:r>
            <a:r>
              <a:rPr lang="fr-FR" i="1" dirty="0" smtClean="0"/>
              <a:t> </a:t>
            </a:r>
            <a:r>
              <a:rPr lang="fr-FR" dirty="0"/>
              <a:t>celle </a:t>
            </a:r>
            <a:r>
              <a:rPr lang="fr-FR" dirty="0" smtClean="0"/>
              <a:t>triviale </a:t>
            </a:r>
            <a:r>
              <a:rPr lang="fr-FR" i="1" dirty="0" smtClean="0"/>
              <a:t>entre </a:t>
            </a:r>
            <a:r>
              <a:rPr lang="fr-FR" i="1" dirty="0"/>
              <a:t>les attributs</a:t>
            </a:r>
            <a:r>
              <a:rPr lang="fr-FR" dirty="0"/>
              <a:t> des entités </a:t>
            </a:r>
          </a:p>
          <a:p>
            <a:pPr>
              <a:lnSpc>
                <a:spcPct val="90000"/>
              </a:lnSpc>
            </a:pPr>
            <a:r>
              <a:rPr lang="fr-FR" dirty="0"/>
              <a:t>Tout attribut structuré ou </a:t>
            </a:r>
            <a:r>
              <a:rPr lang="fr-FR" dirty="0" err="1"/>
              <a:t>multivalué</a:t>
            </a:r>
            <a:r>
              <a:rPr lang="fr-FR" dirty="0"/>
              <a:t> </a:t>
            </a:r>
            <a:r>
              <a:rPr lang="fr-FR" dirty="0" smtClean="0"/>
              <a:t>est réifié en une </a:t>
            </a:r>
            <a:r>
              <a:rPr lang="fr-FR" dirty="0"/>
              <a:t>entité (séparée et associée par </a:t>
            </a:r>
            <a:r>
              <a:rPr lang="fr-FR" dirty="0" smtClean="0"/>
              <a:t>des clés étrangères)</a:t>
            </a:r>
            <a:endParaRPr lang="fr-FR" dirty="0"/>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790575" y="280988"/>
            <a:ext cx="7772400" cy="1143000"/>
          </a:xfrm>
        </p:spPr>
        <p:txBody>
          <a:bodyPr/>
          <a:lstStyle/>
          <a:p>
            <a:r>
              <a:rPr lang="fr-FR" dirty="0" smtClean="0"/>
              <a:t>Réification (Etape 2)</a:t>
            </a:r>
            <a:endParaRPr lang="fr-FR" dirty="0"/>
          </a:p>
        </p:txBody>
      </p:sp>
      <p:sp>
        <p:nvSpPr>
          <p:cNvPr id="243715" name="Rectangle 3"/>
          <p:cNvSpPr>
            <a:spLocks noGrp="1" noChangeArrowheads="1"/>
          </p:cNvSpPr>
          <p:nvPr>
            <p:ph type="body" idx="1"/>
          </p:nvPr>
        </p:nvSpPr>
        <p:spPr>
          <a:xfrm>
            <a:off x="838200" y="1404938"/>
            <a:ext cx="7772400" cy="5143500"/>
          </a:xfrm>
        </p:spPr>
        <p:txBody>
          <a:bodyPr/>
          <a:lstStyle/>
          <a:p>
            <a:pPr>
              <a:lnSpc>
                <a:spcPct val="90000"/>
              </a:lnSpc>
            </a:pPr>
            <a:r>
              <a:rPr lang="fr-FR" sz="3600" dirty="0" smtClean="0"/>
              <a:t> Toute entité réifiée devient une table relationnelle </a:t>
            </a:r>
          </a:p>
          <a:p>
            <a:pPr>
              <a:lnSpc>
                <a:spcPct val="90000"/>
              </a:lnSpc>
            </a:pPr>
            <a:r>
              <a:rPr lang="fr-FR" sz="3600" dirty="0" smtClean="0"/>
              <a:t>Les </a:t>
            </a:r>
            <a:r>
              <a:rPr lang="fr-FR" sz="3600" dirty="0"/>
              <a:t>associations triviales deviennent </a:t>
            </a:r>
          </a:p>
          <a:p>
            <a:pPr lvl="1">
              <a:lnSpc>
                <a:spcPct val="90000"/>
              </a:lnSpc>
            </a:pPr>
            <a:r>
              <a:rPr lang="fr-FR" sz="3200" dirty="0"/>
              <a:t>Les liens sémantiques </a:t>
            </a:r>
          </a:p>
          <a:p>
            <a:pPr lvl="1">
              <a:lnSpc>
                <a:spcPct val="90000"/>
              </a:lnSpc>
            </a:pPr>
            <a:r>
              <a:rPr lang="fr-FR" sz="3200" dirty="0"/>
              <a:t>Les contraintes </a:t>
            </a:r>
            <a:r>
              <a:rPr lang="fr-FR" sz="3200" dirty="0" smtClean="0"/>
              <a:t>d’intégrité </a:t>
            </a:r>
            <a:r>
              <a:rPr lang="fr-FR" sz="3200" dirty="0" err="1" smtClean="0"/>
              <a:t>réferentielle</a:t>
            </a:r>
            <a:endParaRPr lang="fr-FR" sz="3200" dirty="0"/>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790575" y="280988"/>
            <a:ext cx="7772400" cy="1143000"/>
          </a:xfrm>
        </p:spPr>
        <p:txBody>
          <a:bodyPr/>
          <a:lstStyle/>
          <a:p>
            <a:r>
              <a:rPr lang="fr-FR"/>
              <a:t>Réification</a:t>
            </a:r>
          </a:p>
        </p:txBody>
      </p:sp>
      <p:sp>
        <p:nvSpPr>
          <p:cNvPr id="245763" name="Rectangle 3"/>
          <p:cNvSpPr>
            <a:spLocks noGrp="1" noChangeArrowheads="1"/>
          </p:cNvSpPr>
          <p:nvPr>
            <p:ph type="body" idx="1"/>
          </p:nvPr>
        </p:nvSpPr>
        <p:spPr>
          <a:xfrm>
            <a:off x="838200" y="1404938"/>
            <a:ext cx="7772400" cy="5143500"/>
          </a:xfrm>
        </p:spPr>
        <p:txBody>
          <a:bodyPr/>
          <a:lstStyle/>
          <a:p>
            <a:r>
              <a:rPr lang="fr-FR"/>
              <a:t>Le concept de réification est rarement explicité</a:t>
            </a:r>
          </a:p>
          <a:p>
            <a:r>
              <a:rPr lang="fr-FR"/>
              <a:t>La réification est en général manuelle</a:t>
            </a:r>
            <a:r>
              <a:rPr lang="fr-FR" b="1"/>
              <a:t> </a:t>
            </a:r>
          </a:p>
          <a:p>
            <a:pPr lvl="1"/>
            <a:r>
              <a:rPr lang="fr-FR"/>
              <a:t>A l’heure actuelle</a:t>
            </a:r>
          </a:p>
          <a:p>
            <a:r>
              <a:rPr lang="fr-FR" b="1"/>
              <a:t>C’est la principale limitation de l’emploi d’une BD relationnelle par un usager Tout-le-Monde</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25" name="Line 29"/>
          <p:cNvSpPr>
            <a:spLocks noChangeShapeType="1"/>
          </p:cNvSpPr>
          <p:nvPr/>
        </p:nvSpPr>
        <p:spPr bwMode="auto">
          <a:xfrm flipV="1">
            <a:off x="2020888" y="4638675"/>
            <a:ext cx="3984625" cy="39688"/>
          </a:xfrm>
          <a:prstGeom prst="line">
            <a:avLst/>
          </a:prstGeom>
          <a:noFill/>
          <a:ln w="12700">
            <a:solidFill>
              <a:schemeClr val="tx1"/>
            </a:solidFill>
            <a:round/>
            <a:headEnd type="arrow" w="lg" len="lg"/>
            <a:tailEnd type="arrow" w="lg" len="lg"/>
          </a:ln>
          <a:effectLst/>
        </p:spPr>
        <p:txBody>
          <a:bodyPr/>
          <a:lstStyle/>
          <a:p>
            <a:endParaRPr lang="fr-FR"/>
          </a:p>
        </p:txBody>
      </p:sp>
      <p:sp>
        <p:nvSpPr>
          <p:cNvPr id="208900" name="Rectangle 4"/>
          <p:cNvSpPr>
            <a:spLocks noGrp="1" noChangeArrowheads="1"/>
          </p:cNvSpPr>
          <p:nvPr>
            <p:ph type="title"/>
          </p:nvPr>
        </p:nvSpPr>
        <p:spPr>
          <a:xfrm>
            <a:off x="798513" y="0"/>
            <a:ext cx="7772400" cy="1143000"/>
          </a:xfrm>
        </p:spPr>
        <p:txBody>
          <a:bodyPr/>
          <a:lstStyle/>
          <a:p>
            <a:pPr algn="ctr"/>
            <a:r>
              <a:rPr lang="fr-FR"/>
              <a:t>Réification : Principe Général</a:t>
            </a:r>
          </a:p>
        </p:txBody>
      </p:sp>
      <p:sp>
        <p:nvSpPr>
          <p:cNvPr id="208903" name="Rectangle 7"/>
          <p:cNvSpPr>
            <a:spLocks noChangeArrowheads="1"/>
          </p:cNvSpPr>
          <p:nvPr/>
        </p:nvSpPr>
        <p:spPr bwMode="auto">
          <a:xfrm>
            <a:off x="831850" y="1435100"/>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A</a:t>
            </a:r>
          </a:p>
        </p:txBody>
      </p:sp>
      <p:sp>
        <p:nvSpPr>
          <p:cNvPr id="208904" name="Rectangle 8"/>
          <p:cNvSpPr>
            <a:spLocks noChangeArrowheads="1"/>
          </p:cNvSpPr>
          <p:nvPr/>
        </p:nvSpPr>
        <p:spPr bwMode="auto">
          <a:xfrm>
            <a:off x="831850" y="1831975"/>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A#</a:t>
            </a:r>
          </a:p>
          <a:p>
            <a:r>
              <a:rPr lang="fr-FR" sz="1600"/>
              <a:t>A1</a:t>
            </a:r>
          </a:p>
          <a:p>
            <a:r>
              <a:rPr lang="fr-FR" sz="1600"/>
              <a:t>….</a:t>
            </a:r>
          </a:p>
        </p:txBody>
      </p:sp>
      <p:sp>
        <p:nvSpPr>
          <p:cNvPr id="208905" name="Rectangle 9"/>
          <p:cNvSpPr>
            <a:spLocks noChangeArrowheads="1"/>
          </p:cNvSpPr>
          <p:nvPr/>
        </p:nvSpPr>
        <p:spPr bwMode="auto">
          <a:xfrm>
            <a:off x="6029325" y="1435100"/>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B</a:t>
            </a:r>
          </a:p>
        </p:txBody>
      </p:sp>
      <p:sp>
        <p:nvSpPr>
          <p:cNvPr id="208906" name="Rectangle 10"/>
          <p:cNvSpPr>
            <a:spLocks noChangeArrowheads="1"/>
          </p:cNvSpPr>
          <p:nvPr/>
        </p:nvSpPr>
        <p:spPr bwMode="auto">
          <a:xfrm>
            <a:off x="6029325" y="1831975"/>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B#</a:t>
            </a:r>
          </a:p>
          <a:p>
            <a:r>
              <a:rPr lang="fr-FR" sz="1600"/>
              <a:t>B1</a:t>
            </a:r>
          </a:p>
          <a:p>
            <a:r>
              <a:rPr lang="fr-FR" sz="1600"/>
              <a:t>….</a:t>
            </a:r>
          </a:p>
        </p:txBody>
      </p:sp>
      <p:sp>
        <p:nvSpPr>
          <p:cNvPr id="208907" name="Line 11"/>
          <p:cNvSpPr>
            <a:spLocks noChangeShapeType="1"/>
          </p:cNvSpPr>
          <p:nvPr/>
        </p:nvSpPr>
        <p:spPr bwMode="auto">
          <a:xfrm>
            <a:off x="2058988" y="2097088"/>
            <a:ext cx="3986212" cy="0"/>
          </a:xfrm>
          <a:prstGeom prst="line">
            <a:avLst/>
          </a:prstGeom>
          <a:noFill/>
          <a:ln w="12700">
            <a:solidFill>
              <a:schemeClr val="tx1"/>
            </a:solidFill>
            <a:round/>
            <a:headEnd/>
            <a:tailEnd/>
          </a:ln>
          <a:effectLst/>
        </p:spPr>
        <p:txBody>
          <a:bodyPr/>
          <a:lstStyle/>
          <a:p>
            <a:endParaRPr lang="fr-FR"/>
          </a:p>
        </p:txBody>
      </p:sp>
      <p:sp>
        <p:nvSpPr>
          <p:cNvPr id="208908" name="Rectangle 12"/>
          <p:cNvSpPr>
            <a:spLocks noChangeArrowheads="1"/>
          </p:cNvSpPr>
          <p:nvPr/>
        </p:nvSpPr>
        <p:spPr bwMode="auto">
          <a:xfrm>
            <a:off x="3700463" y="2474913"/>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C</a:t>
            </a:r>
          </a:p>
        </p:txBody>
      </p:sp>
      <p:sp>
        <p:nvSpPr>
          <p:cNvPr id="208909" name="Rectangle 13"/>
          <p:cNvSpPr>
            <a:spLocks noChangeArrowheads="1"/>
          </p:cNvSpPr>
          <p:nvPr/>
        </p:nvSpPr>
        <p:spPr bwMode="auto">
          <a:xfrm>
            <a:off x="3700463" y="2871788"/>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C1</a:t>
            </a:r>
          </a:p>
          <a:p>
            <a:r>
              <a:rPr lang="fr-FR" sz="1600"/>
              <a:t>….</a:t>
            </a:r>
          </a:p>
        </p:txBody>
      </p:sp>
      <p:sp>
        <p:nvSpPr>
          <p:cNvPr id="208912" name="Line 16"/>
          <p:cNvSpPr>
            <a:spLocks noChangeShapeType="1"/>
          </p:cNvSpPr>
          <p:nvPr/>
        </p:nvSpPr>
        <p:spPr bwMode="auto">
          <a:xfrm>
            <a:off x="4235450" y="2097088"/>
            <a:ext cx="0" cy="366712"/>
          </a:xfrm>
          <a:prstGeom prst="line">
            <a:avLst/>
          </a:prstGeom>
          <a:noFill/>
          <a:ln w="12700">
            <a:solidFill>
              <a:schemeClr val="tx1"/>
            </a:solidFill>
            <a:prstDash val="dash"/>
            <a:round/>
            <a:headEnd/>
            <a:tailEnd/>
          </a:ln>
          <a:effectLst/>
        </p:spPr>
        <p:txBody>
          <a:bodyPr/>
          <a:lstStyle/>
          <a:p>
            <a:endParaRPr lang="fr-FR"/>
          </a:p>
        </p:txBody>
      </p:sp>
      <p:sp>
        <p:nvSpPr>
          <p:cNvPr id="208914" name="Rectangle 18"/>
          <p:cNvSpPr>
            <a:spLocks noChangeArrowheads="1"/>
          </p:cNvSpPr>
          <p:nvPr/>
        </p:nvSpPr>
        <p:spPr bwMode="auto">
          <a:xfrm>
            <a:off x="793750" y="4132263"/>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A</a:t>
            </a:r>
          </a:p>
        </p:txBody>
      </p:sp>
      <p:sp>
        <p:nvSpPr>
          <p:cNvPr id="208915" name="Rectangle 19"/>
          <p:cNvSpPr>
            <a:spLocks noChangeArrowheads="1"/>
          </p:cNvSpPr>
          <p:nvPr/>
        </p:nvSpPr>
        <p:spPr bwMode="auto">
          <a:xfrm>
            <a:off x="793750" y="4529138"/>
            <a:ext cx="1238250" cy="827087"/>
          </a:xfrm>
          <a:prstGeom prst="rect">
            <a:avLst/>
          </a:prstGeom>
          <a:solidFill>
            <a:schemeClr val="accent1"/>
          </a:solidFill>
          <a:ln w="6350">
            <a:solidFill>
              <a:schemeClr val="tx1"/>
            </a:solidFill>
            <a:miter lim="800000"/>
            <a:headEnd/>
            <a:tailEnd/>
          </a:ln>
          <a:effectLst/>
        </p:spPr>
        <p:txBody>
          <a:bodyPr wrap="none"/>
          <a:lstStyle/>
          <a:p>
            <a:r>
              <a:rPr lang="fr-FR" sz="1600"/>
              <a:t>&lt;PK&gt; A#</a:t>
            </a:r>
          </a:p>
          <a:p>
            <a:r>
              <a:rPr lang="fr-FR" sz="1600"/>
              <a:t>A1</a:t>
            </a:r>
          </a:p>
          <a:p>
            <a:r>
              <a:rPr lang="fr-FR" sz="1600"/>
              <a:t>….</a:t>
            </a:r>
          </a:p>
        </p:txBody>
      </p:sp>
      <p:sp>
        <p:nvSpPr>
          <p:cNvPr id="208916" name="Rectangle 20"/>
          <p:cNvSpPr>
            <a:spLocks noChangeArrowheads="1"/>
          </p:cNvSpPr>
          <p:nvPr/>
        </p:nvSpPr>
        <p:spPr bwMode="auto">
          <a:xfrm>
            <a:off x="5991225" y="4132263"/>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B</a:t>
            </a:r>
          </a:p>
        </p:txBody>
      </p:sp>
      <p:sp>
        <p:nvSpPr>
          <p:cNvPr id="208917" name="Rectangle 21"/>
          <p:cNvSpPr>
            <a:spLocks noChangeArrowheads="1"/>
          </p:cNvSpPr>
          <p:nvPr/>
        </p:nvSpPr>
        <p:spPr bwMode="auto">
          <a:xfrm>
            <a:off x="5991225" y="4529138"/>
            <a:ext cx="1238250" cy="847725"/>
          </a:xfrm>
          <a:prstGeom prst="rect">
            <a:avLst/>
          </a:prstGeom>
          <a:solidFill>
            <a:schemeClr val="accent1"/>
          </a:solidFill>
          <a:ln w="6350">
            <a:solidFill>
              <a:schemeClr val="tx1"/>
            </a:solidFill>
            <a:miter lim="800000"/>
            <a:headEnd/>
            <a:tailEnd/>
          </a:ln>
          <a:effectLst/>
        </p:spPr>
        <p:txBody>
          <a:bodyPr wrap="none"/>
          <a:lstStyle/>
          <a:p>
            <a:r>
              <a:rPr lang="fr-FR" sz="1600"/>
              <a:t>&lt;PK&gt; B#</a:t>
            </a:r>
          </a:p>
          <a:p>
            <a:r>
              <a:rPr lang="fr-FR" sz="1600"/>
              <a:t>B1</a:t>
            </a:r>
          </a:p>
          <a:p>
            <a:r>
              <a:rPr lang="fr-FR" sz="1600"/>
              <a:t>….</a:t>
            </a:r>
          </a:p>
        </p:txBody>
      </p:sp>
      <p:sp>
        <p:nvSpPr>
          <p:cNvPr id="208922" name="Rectangle 26"/>
          <p:cNvSpPr>
            <a:spLocks noChangeArrowheads="1"/>
          </p:cNvSpPr>
          <p:nvPr/>
        </p:nvSpPr>
        <p:spPr bwMode="auto">
          <a:xfrm>
            <a:off x="3662363" y="4076700"/>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C</a:t>
            </a:r>
          </a:p>
        </p:txBody>
      </p:sp>
      <p:sp>
        <p:nvSpPr>
          <p:cNvPr id="208923" name="Rectangle 27"/>
          <p:cNvSpPr>
            <a:spLocks noChangeArrowheads="1"/>
          </p:cNvSpPr>
          <p:nvPr/>
        </p:nvSpPr>
        <p:spPr bwMode="auto">
          <a:xfrm>
            <a:off x="3662363" y="4473575"/>
            <a:ext cx="1238250" cy="1077913"/>
          </a:xfrm>
          <a:prstGeom prst="rect">
            <a:avLst/>
          </a:prstGeom>
          <a:solidFill>
            <a:schemeClr val="accent1"/>
          </a:solidFill>
          <a:ln w="6350">
            <a:solidFill>
              <a:schemeClr val="tx1"/>
            </a:solidFill>
            <a:miter lim="800000"/>
            <a:headEnd/>
            <a:tailEnd/>
          </a:ln>
          <a:effectLst/>
        </p:spPr>
        <p:txBody>
          <a:bodyPr wrap="none"/>
          <a:lstStyle/>
          <a:p>
            <a:r>
              <a:rPr lang="fr-FR" sz="1600"/>
              <a:t>&lt;PK&gt; A#</a:t>
            </a:r>
          </a:p>
          <a:p>
            <a:r>
              <a:rPr lang="fr-FR" sz="1600"/>
              <a:t>&lt;PK&gt; B#</a:t>
            </a:r>
          </a:p>
          <a:p>
            <a:r>
              <a:rPr lang="fr-FR" sz="1600"/>
              <a:t>C1</a:t>
            </a:r>
          </a:p>
          <a:p>
            <a:r>
              <a:rPr lang="fr-FR" sz="1600"/>
              <a:t>….</a:t>
            </a:r>
          </a:p>
        </p:txBody>
      </p:sp>
      <p:sp>
        <p:nvSpPr>
          <p:cNvPr id="208927" name="AutoShape 31"/>
          <p:cNvSpPr>
            <a:spLocks noChangeArrowheads="1"/>
          </p:cNvSpPr>
          <p:nvPr/>
        </p:nvSpPr>
        <p:spPr bwMode="auto">
          <a:xfrm>
            <a:off x="7507288" y="2608263"/>
            <a:ext cx="1328737" cy="1558925"/>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600">
                <a:solidFill>
                  <a:schemeClr val="bg1"/>
                </a:solidFill>
              </a:rPr>
              <a:t>Association </a:t>
            </a:r>
          </a:p>
          <a:p>
            <a:r>
              <a:rPr lang="fr-FR" sz="1600" i="1">
                <a:solidFill>
                  <a:schemeClr val="bg1"/>
                </a:solidFill>
              </a:rPr>
              <a:t>triviale</a:t>
            </a:r>
            <a:r>
              <a:rPr lang="fr-FR" sz="1600">
                <a:solidFill>
                  <a:schemeClr val="bg1"/>
                </a:solidFill>
              </a:rPr>
              <a:t>:</a:t>
            </a:r>
          </a:p>
          <a:p>
            <a:r>
              <a:rPr lang="fr-FR" sz="1600">
                <a:solidFill>
                  <a:schemeClr val="bg1"/>
                </a:solidFill>
              </a:rPr>
              <a:t>les deux B# </a:t>
            </a:r>
          </a:p>
          <a:p>
            <a:r>
              <a:rPr lang="fr-FR" sz="1600">
                <a:solidFill>
                  <a:schemeClr val="bg1"/>
                </a:solidFill>
              </a:rPr>
              <a:t>identifient </a:t>
            </a:r>
          </a:p>
          <a:p>
            <a:r>
              <a:rPr lang="fr-FR" sz="1600">
                <a:solidFill>
                  <a:schemeClr val="bg1"/>
                </a:solidFill>
              </a:rPr>
              <a:t>la même entité.</a:t>
            </a:r>
          </a:p>
          <a:p>
            <a:endParaRPr lang="fr-FR" sz="1800">
              <a:solidFill>
                <a:schemeClr val="bg1"/>
              </a:solidFill>
            </a:endParaRPr>
          </a:p>
        </p:txBody>
      </p:sp>
      <p:sp>
        <p:nvSpPr>
          <p:cNvPr id="208928" name="Line 32"/>
          <p:cNvSpPr>
            <a:spLocks noChangeShapeType="1"/>
          </p:cNvSpPr>
          <p:nvPr/>
        </p:nvSpPr>
        <p:spPr bwMode="auto">
          <a:xfrm flipV="1">
            <a:off x="5389563" y="3436938"/>
            <a:ext cx="674687" cy="1192212"/>
          </a:xfrm>
          <a:prstGeom prst="line">
            <a:avLst/>
          </a:prstGeom>
          <a:noFill/>
          <a:ln w="12700">
            <a:solidFill>
              <a:schemeClr val="tx1"/>
            </a:solidFill>
            <a:prstDash val="sysDot"/>
            <a:round/>
            <a:headEnd type="triangle" w="med" len="med"/>
            <a:tailEnd/>
          </a:ln>
          <a:effectLst/>
        </p:spPr>
        <p:txBody>
          <a:bodyPr/>
          <a:lstStyle/>
          <a:p>
            <a:endParaRPr lang="fr-FR"/>
          </a:p>
        </p:txBody>
      </p:sp>
      <p:sp>
        <p:nvSpPr>
          <p:cNvPr id="208929" name="Line 33"/>
          <p:cNvSpPr>
            <a:spLocks noChangeShapeType="1"/>
          </p:cNvSpPr>
          <p:nvPr/>
        </p:nvSpPr>
        <p:spPr bwMode="auto">
          <a:xfrm flipV="1">
            <a:off x="6064250" y="3321050"/>
            <a:ext cx="1443038" cy="95250"/>
          </a:xfrm>
          <a:prstGeom prst="line">
            <a:avLst/>
          </a:prstGeom>
          <a:noFill/>
          <a:ln w="12700">
            <a:solidFill>
              <a:schemeClr val="tx1"/>
            </a:solidFill>
            <a:round/>
            <a:headEnd/>
            <a:tailEnd/>
          </a:ln>
          <a:effectLst/>
        </p:spPr>
        <p:txBody>
          <a:bodyPr/>
          <a:lstStyle/>
          <a:p>
            <a:endParaRPr lang="fr-FR"/>
          </a:p>
        </p:txBody>
      </p:sp>
      <p:sp>
        <p:nvSpPr>
          <p:cNvPr id="208931" name="Text Box 35"/>
          <p:cNvSpPr txBox="1">
            <a:spLocks noChangeArrowheads="1"/>
          </p:cNvSpPr>
          <p:nvPr/>
        </p:nvSpPr>
        <p:spPr bwMode="auto">
          <a:xfrm>
            <a:off x="538163" y="5664200"/>
            <a:ext cx="8008937" cy="1039813"/>
          </a:xfrm>
          <a:prstGeom prst="rect">
            <a:avLst/>
          </a:prstGeom>
          <a:noFill/>
          <a:ln w="12700">
            <a:solidFill>
              <a:schemeClr val="accent1"/>
            </a:solidFill>
            <a:miter lim="800000"/>
            <a:headEnd/>
            <a:tailEnd/>
          </a:ln>
          <a:effectLst/>
        </p:spPr>
        <p:txBody>
          <a:bodyPr>
            <a:spAutoFit/>
          </a:bodyPr>
          <a:lstStyle/>
          <a:p>
            <a:pPr>
              <a:spcBef>
                <a:spcPct val="20000"/>
              </a:spcBef>
              <a:buFontTx/>
              <a:buChar char="•"/>
            </a:pPr>
            <a:r>
              <a:rPr lang="fr-FR" sz="1800"/>
              <a:t> C’est une réification adaptée au relationnel pour éviter les </a:t>
            </a:r>
            <a:r>
              <a:rPr lang="fr-FR" sz="1800" i="1"/>
              <a:t>anomalies</a:t>
            </a:r>
          </a:p>
          <a:p>
            <a:pPr>
              <a:spcBef>
                <a:spcPct val="20000"/>
              </a:spcBef>
              <a:buFontTx/>
              <a:buChar char="•"/>
            </a:pPr>
            <a:r>
              <a:rPr lang="fr-FR" sz="1800" i="1"/>
              <a:t> </a:t>
            </a:r>
            <a:r>
              <a:rPr lang="fr-FR" sz="1800"/>
              <a:t>D’autres réifications sont possible (ex. A et B et C en une entité commune)</a:t>
            </a:r>
          </a:p>
          <a:p>
            <a:pPr lvl="1">
              <a:spcBef>
                <a:spcPct val="20000"/>
              </a:spcBef>
              <a:buFontTx/>
              <a:buChar char="•"/>
            </a:pPr>
            <a:r>
              <a:rPr lang="fr-FR" sz="1800"/>
              <a:t> </a:t>
            </a:r>
            <a:r>
              <a:rPr lang="fr-FR" sz="1800" i="1"/>
              <a:t>Relation universelle</a:t>
            </a: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798513" y="0"/>
            <a:ext cx="7772400" cy="1143000"/>
          </a:xfrm>
        </p:spPr>
        <p:txBody>
          <a:bodyPr/>
          <a:lstStyle/>
          <a:p>
            <a:pPr algn="ctr"/>
            <a:r>
              <a:rPr lang="fr-FR"/>
              <a:t>Réification : Principe Général</a:t>
            </a:r>
          </a:p>
        </p:txBody>
      </p:sp>
      <p:sp>
        <p:nvSpPr>
          <p:cNvPr id="214027" name="Rectangle 11"/>
          <p:cNvSpPr>
            <a:spLocks noChangeArrowheads="1"/>
          </p:cNvSpPr>
          <p:nvPr/>
        </p:nvSpPr>
        <p:spPr bwMode="auto">
          <a:xfrm>
            <a:off x="793750" y="3573463"/>
            <a:ext cx="1238250" cy="396875"/>
          </a:xfrm>
          <a:prstGeom prst="rect">
            <a:avLst/>
          </a:prstGeom>
          <a:solidFill>
            <a:srgbClr val="0066FF"/>
          </a:solidFill>
          <a:ln w="57150">
            <a:solidFill>
              <a:schemeClr val="tx1"/>
            </a:solidFill>
            <a:miter lim="800000"/>
            <a:headEnd/>
            <a:tailEnd/>
          </a:ln>
          <a:effectLst/>
        </p:spPr>
        <p:txBody>
          <a:bodyPr wrap="none" anchor="ctr"/>
          <a:lstStyle/>
          <a:p>
            <a:pPr algn="ctr"/>
            <a:r>
              <a:rPr lang="fr-FR"/>
              <a:t>A</a:t>
            </a:r>
          </a:p>
        </p:txBody>
      </p:sp>
      <p:sp>
        <p:nvSpPr>
          <p:cNvPr id="214028" name="Rectangle 12"/>
          <p:cNvSpPr>
            <a:spLocks noChangeArrowheads="1"/>
          </p:cNvSpPr>
          <p:nvPr/>
        </p:nvSpPr>
        <p:spPr bwMode="auto">
          <a:xfrm>
            <a:off x="793750" y="3970338"/>
            <a:ext cx="1238250" cy="827087"/>
          </a:xfrm>
          <a:prstGeom prst="rect">
            <a:avLst/>
          </a:prstGeom>
          <a:solidFill>
            <a:srgbClr val="0066FF"/>
          </a:solidFill>
          <a:ln w="57150">
            <a:solidFill>
              <a:schemeClr val="tx1"/>
            </a:solidFill>
            <a:miter lim="800000"/>
            <a:headEnd/>
            <a:tailEnd/>
          </a:ln>
          <a:effectLst/>
        </p:spPr>
        <p:txBody>
          <a:bodyPr wrap="none"/>
          <a:lstStyle/>
          <a:p>
            <a:r>
              <a:rPr lang="fr-FR" sz="1600"/>
              <a:t>&lt;PK&gt; A#</a:t>
            </a:r>
          </a:p>
          <a:p>
            <a:r>
              <a:rPr lang="fr-FR" sz="1600"/>
              <a:t>A1</a:t>
            </a:r>
          </a:p>
          <a:p>
            <a:r>
              <a:rPr lang="fr-FR" sz="1600"/>
              <a:t>….</a:t>
            </a:r>
          </a:p>
        </p:txBody>
      </p:sp>
      <p:sp>
        <p:nvSpPr>
          <p:cNvPr id="214029" name="Rectangle 13"/>
          <p:cNvSpPr>
            <a:spLocks noChangeArrowheads="1"/>
          </p:cNvSpPr>
          <p:nvPr/>
        </p:nvSpPr>
        <p:spPr bwMode="auto">
          <a:xfrm>
            <a:off x="5991225" y="3573463"/>
            <a:ext cx="1238250" cy="396875"/>
          </a:xfrm>
          <a:prstGeom prst="rect">
            <a:avLst/>
          </a:prstGeom>
          <a:solidFill>
            <a:srgbClr val="0066FF"/>
          </a:solidFill>
          <a:ln w="57150">
            <a:solidFill>
              <a:schemeClr val="tx1"/>
            </a:solidFill>
            <a:miter lim="800000"/>
            <a:headEnd/>
            <a:tailEnd/>
          </a:ln>
          <a:effectLst/>
        </p:spPr>
        <p:txBody>
          <a:bodyPr wrap="none" anchor="ctr"/>
          <a:lstStyle/>
          <a:p>
            <a:pPr algn="ctr"/>
            <a:r>
              <a:rPr lang="fr-FR"/>
              <a:t>B</a:t>
            </a:r>
          </a:p>
        </p:txBody>
      </p:sp>
      <p:sp>
        <p:nvSpPr>
          <p:cNvPr id="214030" name="Rectangle 14"/>
          <p:cNvSpPr>
            <a:spLocks noChangeArrowheads="1"/>
          </p:cNvSpPr>
          <p:nvPr/>
        </p:nvSpPr>
        <p:spPr bwMode="auto">
          <a:xfrm>
            <a:off x="5991225" y="3970338"/>
            <a:ext cx="1238250" cy="847725"/>
          </a:xfrm>
          <a:prstGeom prst="rect">
            <a:avLst/>
          </a:prstGeom>
          <a:solidFill>
            <a:srgbClr val="0066FF"/>
          </a:solidFill>
          <a:ln w="57150">
            <a:solidFill>
              <a:schemeClr val="tx1"/>
            </a:solidFill>
            <a:miter lim="800000"/>
            <a:headEnd/>
            <a:tailEnd/>
          </a:ln>
          <a:effectLst/>
        </p:spPr>
        <p:txBody>
          <a:bodyPr wrap="none"/>
          <a:lstStyle/>
          <a:p>
            <a:r>
              <a:rPr lang="fr-FR" sz="1600"/>
              <a:t>&lt;PK&gt; B#</a:t>
            </a:r>
          </a:p>
          <a:p>
            <a:r>
              <a:rPr lang="fr-FR" sz="1600"/>
              <a:t>B1</a:t>
            </a:r>
          </a:p>
          <a:p>
            <a:r>
              <a:rPr lang="fr-FR" sz="1600"/>
              <a:t>….</a:t>
            </a:r>
          </a:p>
        </p:txBody>
      </p:sp>
      <p:sp>
        <p:nvSpPr>
          <p:cNvPr id="214031" name="Rectangle 15"/>
          <p:cNvSpPr>
            <a:spLocks noChangeArrowheads="1"/>
          </p:cNvSpPr>
          <p:nvPr/>
        </p:nvSpPr>
        <p:spPr bwMode="auto">
          <a:xfrm>
            <a:off x="3662363" y="3517900"/>
            <a:ext cx="1238250" cy="396875"/>
          </a:xfrm>
          <a:prstGeom prst="rect">
            <a:avLst/>
          </a:prstGeom>
          <a:solidFill>
            <a:srgbClr val="0066FF"/>
          </a:solidFill>
          <a:ln w="57150">
            <a:solidFill>
              <a:schemeClr val="tx1"/>
            </a:solidFill>
            <a:miter lim="800000"/>
            <a:headEnd/>
            <a:tailEnd/>
          </a:ln>
          <a:effectLst/>
        </p:spPr>
        <p:txBody>
          <a:bodyPr wrap="none" anchor="ctr"/>
          <a:lstStyle/>
          <a:p>
            <a:pPr algn="ctr"/>
            <a:r>
              <a:rPr lang="fr-FR"/>
              <a:t>C</a:t>
            </a:r>
          </a:p>
        </p:txBody>
      </p:sp>
      <p:sp>
        <p:nvSpPr>
          <p:cNvPr id="214032" name="Rectangle 16"/>
          <p:cNvSpPr>
            <a:spLocks noChangeArrowheads="1"/>
          </p:cNvSpPr>
          <p:nvPr/>
        </p:nvSpPr>
        <p:spPr bwMode="auto">
          <a:xfrm>
            <a:off x="3662363" y="3914775"/>
            <a:ext cx="1238250" cy="1077913"/>
          </a:xfrm>
          <a:prstGeom prst="rect">
            <a:avLst/>
          </a:prstGeom>
          <a:solidFill>
            <a:srgbClr val="0066FF"/>
          </a:solidFill>
          <a:ln w="57150">
            <a:solidFill>
              <a:schemeClr val="tx1"/>
            </a:solidFill>
            <a:miter lim="800000"/>
            <a:headEnd/>
            <a:tailEnd/>
          </a:ln>
          <a:effectLst/>
        </p:spPr>
        <p:txBody>
          <a:bodyPr wrap="none"/>
          <a:lstStyle/>
          <a:p>
            <a:r>
              <a:rPr lang="fr-FR" sz="1600"/>
              <a:t>&lt;PK&gt; A#</a:t>
            </a:r>
          </a:p>
          <a:p>
            <a:r>
              <a:rPr lang="fr-FR" sz="1600"/>
              <a:t>&lt;PK&gt; B#</a:t>
            </a:r>
          </a:p>
          <a:p>
            <a:r>
              <a:rPr lang="fr-FR" sz="1600"/>
              <a:t>C1</a:t>
            </a:r>
          </a:p>
          <a:p>
            <a:r>
              <a:rPr lang="fr-FR" sz="1600"/>
              <a:t>….</a:t>
            </a:r>
          </a:p>
        </p:txBody>
      </p:sp>
      <p:sp>
        <p:nvSpPr>
          <p:cNvPr id="214034" name="Line 18"/>
          <p:cNvSpPr>
            <a:spLocks noChangeShapeType="1"/>
          </p:cNvSpPr>
          <p:nvPr/>
        </p:nvSpPr>
        <p:spPr bwMode="auto">
          <a:xfrm flipV="1">
            <a:off x="2082800" y="1985963"/>
            <a:ext cx="3984625" cy="39687"/>
          </a:xfrm>
          <a:prstGeom prst="line">
            <a:avLst/>
          </a:prstGeom>
          <a:noFill/>
          <a:ln w="12700">
            <a:solidFill>
              <a:schemeClr val="tx1"/>
            </a:solidFill>
            <a:round/>
            <a:headEnd type="arrow" w="lg" len="lg"/>
            <a:tailEnd type="arrow" w="lg" len="lg"/>
          </a:ln>
          <a:effectLst/>
        </p:spPr>
        <p:txBody>
          <a:bodyPr/>
          <a:lstStyle/>
          <a:p>
            <a:endParaRPr lang="fr-FR"/>
          </a:p>
        </p:txBody>
      </p:sp>
      <p:sp>
        <p:nvSpPr>
          <p:cNvPr id="214035" name="Rectangle 19"/>
          <p:cNvSpPr>
            <a:spLocks noChangeArrowheads="1"/>
          </p:cNvSpPr>
          <p:nvPr/>
        </p:nvSpPr>
        <p:spPr bwMode="auto">
          <a:xfrm>
            <a:off x="855663" y="1479550"/>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A</a:t>
            </a:r>
          </a:p>
        </p:txBody>
      </p:sp>
      <p:sp>
        <p:nvSpPr>
          <p:cNvPr id="214036" name="Rectangle 20"/>
          <p:cNvSpPr>
            <a:spLocks noChangeArrowheads="1"/>
          </p:cNvSpPr>
          <p:nvPr/>
        </p:nvSpPr>
        <p:spPr bwMode="auto">
          <a:xfrm>
            <a:off x="855663" y="1876425"/>
            <a:ext cx="1238250" cy="827088"/>
          </a:xfrm>
          <a:prstGeom prst="rect">
            <a:avLst/>
          </a:prstGeom>
          <a:solidFill>
            <a:schemeClr val="accent1"/>
          </a:solidFill>
          <a:ln w="6350">
            <a:solidFill>
              <a:schemeClr val="tx1"/>
            </a:solidFill>
            <a:miter lim="800000"/>
            <a:headEnd/>
            <a:tailEnd/>
          </a:ln>
          <a:effectLst/>
        </p:spPr>
        <p:txBody>
          <a:bodyPr wrap="none"/>
          <a:lstStyle/>
          <a:p>
            <a:r>
              <a:rPr lang="fr-FR" sz="1600"/>
              <a:t>&lt;PK&gt; A#</a:t>
            </a:r>
          </a:p>
          <a:p>
            <a:r>
              <a:rPr lang="fr-FR" sz="1600"/>
              <a:t>A1</a:t>
            </a:r>
          </a:p>
          <a:p>
            <a:r>
              <a:rPr lang="fr-FR" sz="1600"/>
              <a:t>….</a:t>
            </a:r>
          </a:p>
        </p:txBody>
      </p:sp>
      <p:sp>
        <p:nvSpPr>
          <p:cNvPr id="214037" name="Rectangle 21"/>
          <p:cNvSpPr>
            <a:spLocks noChangeArrowheads="1"/>
          </p:cNvSpPr>
          <p:nvPr/>
        </p:nvSpPr>
        <p:spPr bwMode="auto">
          <a:xfrm>
            <a:off x="6053138" y="1479550"/>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B</a:t>
            </a:r>
          </a:p>
        </p:txBody>
      </p:sp>
      <p:sp>
        <p:nvSpPr>
          <p:cNvPr id="214038" name="Rectangle 22"/>
          <p:cNvSpPr>
            <a:spLocks noChangeArrowheads="1"/>
          </p:cNvSpPr>
          <p:nvPr/>
        </p:nvSpPr>
        <p:spPr bwMode="auto">
          <a:xfrm>
            <a:off x="6053138" y="1876425"/>
            <a:ext cx="1238250" cy="847725"/>
          </a:xfrm>
          <a:prstGeom prst="rect">
            <a:avLst/>
          </a:prstGeom>
          <a:solidFill>
            <a:schemeClr val="accent1"/>
          </a:solidFill>
          <a:ln w="6350">
            <a:solidFill>
              <a:schemeClr val="tx1"/>
            </a:solidFill>
            <a:miter lim="800000"/>
            <a:headEnd/>
            <a:tailEnd/>
          </a:ln>
          <a:effectLst/>
        </p:spPr>
        <p:txBody>
          <a:bodyPr wrap="none"/>
          <a:lstStyle/>
          <a:p>
            <a:r>
              <a:rPr lang="fr-FR" sz="1600"/>
              <a:t>&lt;PK&gt; B#</a:t>
            </a:r>
          </a:p>
          <a:p>
            <a:r>
              <a:rPr lang="fr-FR" sz="1600"/>
              <a:t>B1</a:t>
            </a:r>
          </a:p>
          <a:p>
            <a:r>
              <a:rPr lang="fr-FR" sz="1600"/>
              <a:t>….</a:t>
            </a:r>
          </a:p>
        </p:txBody>
      </p:sp>
      <p:sp>
        <p:nvSpPr>
          <p:cNvPr id="214039" name="Rectangle 23"/>
          <p:cNvSpPr>
            <a:spLocks noChangeArrowheads="1"/>
          </p:cNvSpPr>
          <p:nvPr/>
        </p:nvSpPr>
        <p:spPr bwMode="auto">
          <a:xfrm>
            <a:off x="3724275" y="1423988"/>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C</a:t>
            </a:r>
          </a:p>
        </p:txBody>
      </p:sp>
      <p:sp>
        <p:nvSpPr>
          <p:cNvPr id="214040" name="Rectangle 24"/>
          <p:cNvSpPr>
            <a:spLocks noChangeArrowheads="1"/>
          </p:cNvSpPr>
          <p:nvPr/>
        </p:nvSpPr>
        <p:spPr bwMode="auto">
          <a:xfrm>
            <a:off x="3724275" y="1820863"/>
            <a:ext cx="1238250" cy="1077912"/>
          </a:xfrm>
          <a:prstGeom prst="rect">
            <a:avLst/>
          </a:prstGeom>
          <a:solidFill>
            <a:schemeClr val="accent1"/>
          </a:solidFill>
          <a:ln w="6350">
            <a:solidFill>
              <a:schemeClr val="tx1"/>
            </a:solidFill>
            <a:miter lim="800000"/>
            <a:headEnd/>
            <a:tailEnd/>
          </a:ln>
          <a:effectLst/>
        </p:spPr>
        <p:txBody>
          <a:bodyPr wrap="none"/>
          <a:lstStyle/>
          <a:p>
            <a:r>
              <a:rPr lang="fr-FR" sz="1600"/>
              <a:t>&lt;PK&gt; A#</a:t>
            </a:r>
          </a:p>
          <a:p>
            <a:r>
              <a:rPr lang="fr-FR" sz="1600"/>
              <a:t>&lt;PK&gt; B#</a:t>
            </a:r>
          </a:p>
          <a:p>
            <a:r>
              <a:rPr lang="fr-FR" sz="1600"/>
              <a:t>C1</a:t>
            </a:r>
          </a:p>
          <a:p>
            <a:r>
              <a:rPr lang="fr-FR" sz="1600"/>
              <a:t>….</a:t>
            </a:r>
          </a:p>
        </p:txBody>
      </p:sp>
      <p:sp>
        <p:nvSpPr>
          <p:cNvPr id="214041" name="Text Box 25"/>
          <p:cNvSpPr txBox="1">
            <a:spLocks noChangeArrowheads="1"/>
          </p:cNvSpPr>
          <p:nvPr/>
        </p:nvSpPr>
        <p:spPr bwMode="auto">
          <a:xfrm>
            <a:off x="606425" y="5318125"/>
            <a:ext cx="8007350" cy="1249363"/>
          </a:xfrm>
          <a:prstGeom prst="rect">
            <a:avLst/>
          </a:prstGeom>
          <a:noFill/>
          <a:ln w="12700">
            <a:solidFill>
              <a:schemeClr val="accent1"/>
            </a:solidFill>
            <a:miter lim="800000"/>
            <a:headEnd/>
            <a:tailEnd/>
          </a:ln>
          <a:effectLst/>
        </p:spPr>
        <p:txBody>
          <a:bodyPr>
            <a:spAutoFit/>
          </a:bodyPr>
          <a:lstStyle/>
          <a:p>
            <a:pPr>
              <a:spcBef>
                <a:spcPct val="50000"/>
              </a:spcBef>
              <a:buFontTx/>
              <a:buChar char="•"/>
            </a:pPr>
            <a:r>
              <a:rPr lang="fr-FR" sz="1800"/>
              <a:t>A l’origine, il n’y avait pas de liens sémantiques explicites dans une BD Rel.</a:t>
            </a:r>
          </a:p>
          <a:p>
            <a:pPr>
              <a:spcBef>
                <a:spcPct val="50000"/>
              </a:spcBef>
              <a:buFontTx/>
              <a:buChar char="•"/>
            </a:pPr>
            <a:r>
              <a:rPr lang="fr-FR" sz="1800"/>
              <a:t>Les associations triviales devenaient des liens </a:t>
            </a:r>
            <a:r>
              <a:rPr lang="fr-FR" sz="1800" i="1"/>
              <a:t>implicites</a:t>
            </a:r>
            <a:r>
              <a:rPr lang="fr-FR" sz="1800"/>
              <a:t> : </a:t>
            </a:r>
          </a:p>
          <a:p>
            <a:pPr>
              <a:spcBef>
                <a:spcPct val="50000"/>
              </a:spcBef>
              <a:buFontTx/>
              <a:buChar char="•"/>
            </a:pPr>
            <a:r>
              <a:rPr lang="fr-FR" sz="1800"/>
              <a:t>	l’égalité du nom de la clé primaire et celle étrangère</a:t>
            </a:r>
            <a:r>
              <a:rPr lang="fr-FR"/>
              <a:t>  </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64" name="Line 20"/>
          <p:cNvSpPr>
            <a:spLocks noChangeShapeType="1"/>
          </p:cNvSpPr>
          <p:nvPr/>
        </p:nvSpPr>
        <p:spPr bwMode="auto">
          <a:xfrm flipV="1">
            <a:off x="4852988" y="5024438"/>
            <a:ext cx="1133475" cy="192087"/>
          </a:xfrm>
          <a:prstGeom prst="line">
            <a:avLst/>
          </a:prstGeom>
          <a:noFill/>
          <a:ln w="57150">
            <a:solidFill>
              <a:schemeClr val="tx1"/>
            </a:solidFill>
            <a:round/>
            <a:headEnd/>
            <a:tailEnd type="triangle" w="med" len="med"/>
          </a:ln>
          <a:effectLst/>
        </p:spPr>
        <p:txBody>
          <a:bodyPr/>
          <a:lstStyle/>
          <a:p>
            <a:endParaRPr lang="fr-FR"/>
          </a:p>
        </p:txBody>
      </p:sp>
      <p:sp>
        <p:nvSpPr>
          <p:cNvPr id="210946" name="Rectangle 2"/>
          <p:cNvSpPr>
            <a:spLocks noGrp="1" noChangeArrowheads="1"/>
          </p:cNvSpPr>
          <p:nvPr>
            <p:ph type="title"/>
          </p:nvPr>
        </p:nvSpPr>
        <p:spPr>
          <a:xfrm>
            <a:off x="857250" y="320675"/>
            <a:ext cx="7772400" cy="1143000"/>
          </a:xfrm>
        </p:spPr>
        <p:txBody>
          <a:bodyPr/>
          <a:lstStyle/>
          <a:p>
            <a:pPr algn="ctr"/>
            <a:r>
              <a:rPr lang="fr-FR"/>
              <a:t>Réification : Principe Général</a:t>
            </a:r>
          </a:p>
        </p:txBody>
      </p:sp>
      <p:sp>
        <p:nvSpPr>
          <p:cNvPr id="210955" name="Rectangle 11"/>
          <p:cNvSpPr>
            <a:spLocks noChangeArrowheads="1"/>
          </p:cNvSpPr>
          <p:nvPr/>
        </p:nvSpPr>
        <p:spPr bwMode="auto">
          <a:xfrm>
            <a:off x="812800" y="4440238"/>
            <a:ext cx="12382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A</a:t>
            </a:r>
          </a:p>
        </p:txBody>
      </p:sp>
      <p:sp>
        <p:nvSpPr>
          <p:cNvPr id="210956" name="Rectangle 12"/>
          <p:cNvSpPr>
            <a:spLocks noChangeArrowheads="1"/>
          </p:cNvSpPr>
          <p:nvPr/>
        </p:nvSpPr>
        <p:spPr bwMode="auto">
          <a:xfrm>
            <a:off x="812800" y="4837113"/>
            <a:ext cx="1238250" cy="827087"/>
          </a:xfrm>
          <a:prstGeom prst="rect">
            <a:avLst/>
          </a:prstGeom>
          <a:solidFill>
            <a:schemeClr val="hlink"/>
          </a:solidFill>
          <a:ln w="57150">
            <a:solidFill>
              <a:schemeClr val="accent1"/>
            </a:solidFill>
            <a:miter lim="800000"/>
            <a:headEnd/>
            <a:tailEnd/>
          </a:ln>
          <a:effectLst/>
        </p:spPr>
        <p:txBody>
          <a:bodyPr wrap="none"/>
          <a:lstStyle/>
          <a:p>
            <a:r>
              <a:rPr lang="fr-FR" sz="1600"/>
              <a:t>&lt;PK&gt; A#</a:t>
            </a:r>
          </a:p>
          <a:p>
            <a:r>
              <a:rPr lang="fr-FR" sz="1600"/>
              <a:t>A1</a:t>
            </a:r>
          </a:p>
          <a:p>
            <a:r>
              <a:rPr lang="fr-FR" sz="1600"/>
              <a:t>….</a:t>
            </a:r>
          </a:p>
        </p:txBody>
      </p:sp>
      <p:sp>
        <p:nvSpPr>
          <p:cNvPr id="210957" name="Rectangle 13"/>
          <p:cNvSpPr>
            <a:spLocks noChangeArrowheads="1"/>
          </p:cNvSpPr>
          <p:nvPr/>
        </p:nvSpPr>
        <p:spPr bwMode="auto">
          <a:xfrm>
            <a:off x="6010275" y="4440238"/>
            <a:ext cx="12382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B</a:t>
            </a:r>
          </a:p>
        </p:txBody>
      </p:sp>
      <p:sp>
        <p:nvSpPr>
          <p:cNvPr id="210958" name="Rectangle 14"/>
          <p:cNvSpPr>
            <a:spLocks noChangeArrowheads="1"/>
          </p:cNvSpPr>
          <p:nvPr/>
        </p:nvSpPr>
        <p:spPr bwMode="auto">
          <a:xfrm>
            <a:off x="6010275" y="4837113"/>
            <a:ext cx="1238250" cy="847725"/>
          </a:xfrm>
          <a:prstGeom prst="rect">
            <a:avLst/>
          </a:prstGeom>
          <a:solidFill>
            <a:schemeClr val="hlink"/>
          </a:solidFill>
          <a:ln w="57150">
            <a:solidFill>
              <a:schemeClr val="accent1"/>
            </a:solidFill>
            <a:miter lim="800000"/>
            <a:headEnd/>
            <a:tailEnd/>
          </a:ln>
          <a:effectLst/>
        </p:spPr>
        <p:txBody>
          <a:bodyPr wrap="none"/>
          <a:lstStyle/>
          <a:p>
            <a:r>
              <a:rPr lang="fr-FR" sz="1600"/>
              <a:t>&lt;PK&gt; B#</a:t>
            </a:r>
          </a:p>
          <a:p>
            <a:r>
              <a:rPr lang="fr-FR" sz="1600"/>
              <a:t>B1</a:t>
            </a:r>
          </a:p>
          <a:p>
            <a:r>
              <a:rPr lang="fr-FR" sz="1600"/>
              <a:t>….</a:t>
            </a:r>
          </a:p>
        </p:txBody>
      </p:sp>
      <p:sp>
        <p:nvSpPr>
          <p:cNvPr id="210959" name="Rectangle 15"/>
          <p:cNvSpPr>
            <a:spLocks noChangeArrowheads="1"/>
          </p:cNvSpPr>
          <p:nvPr/>
        </p:nvSpPr>
        <p:spPr bwMode="auto">
          <a:xfrm>
            <a:off x="3411538" y="4384675"/>
            <a:ext cx="1430337"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C</a:t>
            </a:r>
          </a:p>
        </p:txBody>
      </p:sp>
      <p:sp>
        <p:nvSpPr>
          <p:cNvPr id="210960" name="Rectangle 16"/>
          <p:cNvSpPr>
            <a:spLocks noChangeArrowheads="1"/>
          </p:cNvSpPr>
          <p:nvPr/>
        </p:nvSpPr>
        <p:spPr bwMode="auto">
          <a:xfrm>
            <a:off x="3411538" y="4781550"/>
            <a:ext cx="1430337" cy="1077913"/>
          </a:xfrm>
          <a:prstGeom prst="rect">
            <a:avLst/>
          </a:prstGeom>
          <a:solidFill>
            <a:schemeClr val="hlink"/>
          </a:solidFill>
          <a:ln w="57150">
            <a:solidFill>
              <a:schemeClr val="accent1"/>
            </a:solidFill>
            <a:miter lim="800000"/>
            <a:headEnd/>
            <a:tailEnd/>
          </a:ln>
          <a:effectLst/>
        </p:spPr>
        <p:txBody>
          <a:bodyPr wrap="none"/>
          <a:lstStyle/>
          <a:p>
            <a:r>
              <a:rPr lang="fr-FR" sz="1600"/>
              <a:t>&lt;PK&gt; RoleA#</a:t>
            </a:r>
          </a:p>
          <a:p>
            <a:r>
              <a:rPr lang="fr-FR" sz="1600"/>
              <a:t>&lt;PK&gt; RoleB#</a:t>
            </a:r>
          </a:p>
          <a:p>
            <a:r>
              <a:rPr lang="fr-FR" sz="1600"/>
              <a:t>C1</a:t>
            </a:r>
          </a:p>
          <a:p>
            <a:r>
              <a:rPr lang="fr-FR" sz="1600"/>
              <a:t>….</a:t>
            </a:r>
          </a:p>
        </p:txBody>
      </p:sp>
      <p:sp>
        <p:nvSpPr>
          <p:cNvPr id="210961" name="Text Box 17"/>
          <p:cNvSpPr txBox="1">
            <a:spLocks noChangeArrowheads="1"/>
          </p:cNvSpPr>
          <p:nvPr/>
        </p:nvSpPr>
        <p:spPr bwMode="auto">
          <a:xfrm>
            <a:off x="568325" y="6064250"/>
            <a:ext cx="8335963" cy="714375"/>
          </a:xfrm>
          <a:prstGeom prst="rect">
            <a:avLst/>
          </a:prstGeom>
          <a:noFill/>
          <a:ln w="12700">
            <a:solidFill>
              <a:schemeClr val="accent1"/>
            </a:solidFill>
            <a:miter lim="800000"/>
            <a:headEnd/>
            <a:tailEnd/>
          </a:ln>
          <a:effectLst/>
        </p:spPr>
        <p:txBody>
          <a:bodyPr>
            <a:spAutoFit/>
          </a:bodyPr>
          <a:lstStyle/>
          <a:p>
            <a:pPr>
              <a:spcBef>
                <a:spcPct val="50000"/>
              </a:spcBef>
            </a:pPr>
            <a:r>
              <a:rPr lang="fr-FR"/>
              <a:t>Après, oui, notamment pour l’intégrité référentielle en utilisant le nom de rôle (nom de l’association, uni ou bidirectionnelle : ex. Prop._de_la_voiture_)</a:t>
            </a:r>
          </a:p>
        </p:txBody>
      </p:sp>
      <p:sp>
        <p:nvSpPr>
          <p:cNvPr id="210963" name="Line 19"/>
          <p:cNvSpPr>
            <a:spLocks noChangeShapeType="1"/>
          </p:cNvSpPr>
          <p:nvPr/>
        </p:nvSpPr>
        <p:spPr bwMode="auto">
          <a:xfrm flipV="1">
            <a:off x="2060575" y="4986338"/>
            <a:ext cx="1346200" cy="57150"/>
          </a:xfrm>
          <a:prstGeom prst="line">
            <a:avLst/>
          </a:prstGeom>
          <a:noFill/>
          <a:ln w="57150">
            <a:solidFill>
              <a:schemeClr val="tx1"/>
            </a:solidFill>
            <a:round/>
            <a:headEnd type="triangle" w="med" len="med"/>
            <a:tailEnd/>
          </a:ln>
          <a:effectLst/>
        </p:spPr>
        <p:txBody>
          <a:bodyPr/>
          <a:lstStyle/>
          <a:p>
            <a:endParaRPr lang="fr-FR"/>
          </a:p>
        </p:txBody>
      </p:sp>
      <p:sp>
        <p:nvSpPr>
          <p:cNvPr id="210967" name="Line 23"/>
          <p:cNvSpPr>
            <a:spLocks noChangeShapeType="1"/>
          </p:cNvSpPr>
          <p:nvPr/>
        </p:nvSpPr>
        <p:spPr bwMode="auto">
          <a:xfrm flipV="1">
            <a:off x="1787525" y="2301875"/>
            <a:ext cx="3984625" cy="39688"/>
          </a:xfrm>
          <a:prstGeom prst="line">
            <a:avLst/>
          </a:prstGeom>
          <a:noFill/>
          <a:ln w="12700">
            <a:solidFill>
              <a:schemeClr val="tx1"/>
            </a:solidFill>
            <a:round/>
            <a:headEnd type="arrow" w="lg" len="lg"/>
            <a:tailEnd type="arrow" w="lg" len="lg"/>
          </a:ln>
          <a:effectLst/>
        </p:spPr>
        <p:txBody>
          <a:bodyPr/>
          <a:lstStyle/>
          <a:p>
            <a:endParaRPr lang="fr-FR"/>
          </a:p>
        </p:txBody>
      </p:sp>
      <p:sp>
        <p:nvSpPr>
          <p:cNvPr id="210968" name="Rectangle 24"/>
          <p:cNvSpPr>
            <a:spLocks noChangeArrowheads="1"/>
          </p:cNvSpPr>
          <p:nvPr/>
        </p:nvSpPr>
        <p:spPr bwMode="auto">
          <a:xfrm>
            <a:off x="560388" y="1795463"/>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A</a:t>
            </a:r>
          </a:p>
        </p:txBody>
      </p:sp>
      <p:sp>
        <p:nvSpPr>
          <p:cNvPr id="210969" name="Rectangle 25"/>
          <p:cNvSpPr>
            <a:spLocks noChangeArrowheads="1"/>
          </p:cNvSpPr>
          <p:nvPr/>
        </p:nvSpPr>
        <p:spPr bwMode="auto">
          <a:xfrm>
            <a:off x="560388" y="2192338"/>
            <a:ext cx="1238250" cy="827087"/>
          </a:xfrm>
          <a:prstGeom prst="rect">
            <a:avLst/>
          </a:prstGeom>
          <a:solidFill>
            <a:schemeClr val="accent1"/>
          </a:solidFill>
          <a:ln w="6350">
            <a:solidFill>
              <a:schemeClr val="tx1"/>
            </a:solidFill>
            <a:miter lim="800000"/>
            <a:headEnd/>
            <a:tailEnd/>
          </a:ln>
          <a:effectLst/>
        </p:spPr>
        <p:txBody>
          <a:bodyPr wrap="none"/>
          <a:lstStyle/>
          <a:p>
            <a:r>
              <a:rPr lang="fr-FR" sz="1600"/>
              <a:t>&lt;PK&gt; A#</a:t>
            </a:r>
          </a:p>
          <a:p>
            <a:r>
              <a:rPr lang="fr-FR" sz="1600"/>
              <a:t>A1</a:t>
            </a:r>
          </a:p>
          <a:p>
            <a:r>
              <a:rPr lang="fr-FR" sz="1600"/>
              <a:t>….</a:t>
            </a:r>
          </a:p>
        </p:txBody>
      </p:sp>
      <p:sp>
        <p:nvSpPr>
          <p:cNvPr id="210970" name="Rectangle 26"/>
          <p:cNvSpPr>
            <a:spLocks noChangeArrowheads="1"/>
          </p:cNvSpPr>
          <p:nvPr/>
        </p:nvSpPr>
        <p:spPr bwMode="auto">
          <a:xfrm>
            <a:off x="5757863" y="1795463"/>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B</a:t>
            </a:r>
          </a:p>
        </p:txBody>
      </p:sp>
      <p:sp>
        <p:nvSpPr>
          <p:cNvPr id="210971" name="Rectangle 27"/>
          <p:cNvSpPr>
            <a:spLocks noChangeArrowheads="1"/>
          </p:cNvSpPr>
          <p:nvPr/>
        </p:nvSpPr>
        <p:spPr bwMode="auto">
          <a:xfrm>
            <a:off x="5757863" y="2192338"/>
            <a:ext cx="1238250" cy="847725"/>
          </a:xfrm>
          <a:prstGeom prst="rect">
            <a:avLst/>
          </a:prstGeom>
          <a:solidFill>
            <a:schemeClr val="accent1"/>
          </a:solidFill>
          <a:ln w="6350">
            <a:solidFill>
              <a:schemeClr val="tx1"/>
            </a:solidFill>
            <a:miter lim="800000"/>
            <a:headEnd/>
            <a:tailEnd/>
          </a:ln>
          <a:effectLst/>
        </p:spPr>
        <p:txBody>
          <a:bodyPr wrap="none"/>
          <a:lstStyle/>
          <a:p>
            <a:r>
              <a:rPr lang="fr-FR" sz="1600"/>
              <a:t>&lt;PK&gt; B#</a:t>
            </a:r>
          </a:p>
          <a:p>
            <a:r>
              <a:rPr lang="fr-FR" sz="1600"/>
              <a:t>B1</a:t>
            </a:r>
          </a:p>
          <a:p>
            <a:r>
              <a:rPr lang="fr-FR" sz="1600"/>
              <a:t>….</a:t>
            </a:r>
          </a:p>
        </p:txBody>
      </p:sp>
      <p:sp>
        <p:nvSpPr>
          <p:cNvPr id="210972" name="Rectangle 28"/>
          <p:cNvSpPr>
            <a:spLocks noChangeArrowheads="1"/>
          </p:cNvSpPr>
          <p:nvPr/>
        </p:nvSpPr>
        <p:spPr bwMode="auto">
          <a:xfrm>
            <a:off x="3429000" y="1739900"/>
            <a:ext cx="1238250" cy="396875"/>
          </a:xfrm>
          <a:prstGeom prst="rect">
            <a:avLst/>
          </a:prstGeom>
          <a:solidFill>
            <a:schemeClr val="accent1"/>
          </a:solidFill>
          <a:ln w="6350">
            <a:solidFill>
              <a:schemeClr val="tx1"/>
            </a:solidFill>
            <a:miter lim="800000"/>
            <a:headEnd/>
            <a:tailEnd/>
          </a:ln>
          <a:effectLst/>
        </p:spPr>
        <p:txBody>
          <a:bodyPr wrap="none" anchor="ctr"/>
          <a:lstStyle/>
          <a:p>
            <a:pPr algn="ctr"/>
            <a:r>
              <a:rPr lang="fr-FR"/>
              <a:t>C</a:t>
            </a:r>
          </a:p>
        </p:txBody>
      </p:sp>
      <p:sp>
        <p:nvSpPr>
          <p:cNvPr id="210973" name="Rectangle 29"/>
          <p:cNvSpPr>
            <a:spLocks noChangeArrowheads="1"/>
          </p:cNvSpPr>
          <p:nvPr/>
        </p:nvSpPr>
        <p:spPr bwMode="auto">
          <a:xfrm>
            <a:off x="3429000" y="2136775"/>
            <a:ext cx="1238250" cy="1077913"/>
          </a:xfrm>
          <a:prstGeom prst="rect">
            <a:avLst/>
          </a:prstGeom>
          <a:solidFill>
            <a:schemeClr val="accent1"/>
          </a:solidFill>
          <a:ln w="6350">
            <a:solidFill>
              <a:schemeClr val="tx1"/>
            </a:solidFill>
            <a:miter lim="800000"/>
            <a:headEnd/>
            <a:tailEnd/>
          </a:ln>
          <a:effectLst/>
        </p:spPr>
        <p:txBody>
          <a:bodyPr wrap="none"/>
          <a:lstStyle/>
          <a:p>
            <a:r>
              <a:rPr lang="fr-FR" sz="1600"/>
              <a:t>&lt;PK&gt; A#</a:t>
            </a:r>
          </a:p>
          <a:p>
            <a:r>
              <a:rPr lang="fr-FR" sz="1600"/>
              <a:t>&lt;PK&gt; B#</a:t>
            </a:r>
          </a:p>
          <a:p>
            <a:r>
              <a:rPr lang="fr-FR" sz="1600"/>
              <a:t>C1</a:t>
            </a:r>
          </a:p>
          <a:p>
            <a:r>
              <a:rPr lang="fr-FR" sz="1600"/>
              <a:t>….</a:t>
            </a: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800100" y="320675"/>
            <a:ext cx="7772400" cy="1143000"/>
          </a:xfrm>
        </p:spPr>
        <p:txBody>
          <a:bodyPr/>
          <a:lstStyle/>
          <a:p>
            <a:r>
              <a:rPr lang="fr-FR" sz="3600"/>
              <a:t>Réification  &amp; Pointeurs dans les Langages de Programmation</a:t>
            </a:r>
          </a:p>
        </p:txBody>
      </p:sp>
      <p:sp>
        <p:nvSpPr>
          <p:cNvPr id="240643" name="Rectangle 3"/>
          <p:cNvSpPr>
            <a:spLocks noGrp="1" noChangeArrowheads="1"/>
          </p:cNvSpPr>
          <p:nvPr>
            <p:ph type="body" idx="1"/>
          </p:nvPr>
        </p:nvSpPr>
        <p:spPr>
          <a:xfrm>
            <a:off x="857250" y="1693863"/>
            <a:ext cx="7810500" cy="4883150"/>
          </a:xfrm>
        </p:spPr>
        <p:txBody>
          <a:bodyPr/>
          <a:lstStyle/>
          <a:p>
            <a:pPr>
              <a:lnSpc>
                <a:spcPct val="90000"/>
              </a:lnSpc>
            </a:pPr>
            <a:r>
              <a:rPr lang="fr-FR" sz="2800"/>
              <a:t>Une association triviale représente d’une manière explicite un pointeur d’une table vers une autre</a:t>
            </a:r>
          </a:p>
          <a:p>
            <a:pPr lvl="1">
              <a:lnSpc>
                <a:spcPct val="90000"/>
              </a:lnSpc>
            </a:pPr>
            <a:r>
              <a:rPr lang="fr-FR" sz="2400"/>
              <a:t> La valeur d’un pointeur est </a:t>
            </a:r>
            <a:r>
              <a:rPr lang="fr-FR" sz="2400" u="sng"/>
              <a:t>explicite</a:t>
            </a:r>
            <a:r>
              <a:rPr lang="fr-FR" sz="2400"/>
              <a:t> </a:t>
            </a:r>
          </a:p>
          <a:p>
            <a:pPr lvl="2">
              <a:lnSpc>
                <a:spcPct val="90000"/>
              </a:lnSpc>
            </a:pPr>
            <a:r>
              <a:rPr lang="fr-FR" sz="2000"/>
              <a:t>Contrairement en principe aux langages de programmation </a:t>
            </a:r>
          </a:p>
          <a:p>
            <a:pPr lvl="2">
              <a:lnSpc>
                <a:spcPct val="90000"/>
              </a:lnSpc>
            </a:pPr>
            <a:r>
              <a:rPr lang="fr-FR" sz="2000"/>
              <a:t> Dans le modèle relationnel elle est celle d’une attribut comme d’autres</a:t>
            </a:r>
          </a:p>
          <a:p>
            <a:pPr lvl="3">
              <a:lnSpc>
                <a:spcPct val="90000"/>
              </a:lnSpc>
            </a:pPr>
            <a:r>
              <a:rPr lang="fr-FR" sz="1800"/>
              <a:t>Presque, car il y a </a:t>
            </a:r>
            <a:r>
              <a:rPr lang="fr-FR" sz="1800" u="sng"/>
              <a:t>en général</a:t>
            </a:r>
            <a:r>
              <a:rPr lang="fr-FR" sz="1800"/>
              <a:t> les contraintes référentielles à gérer </a:t>
            </a:r>
          </a:p>
          <a:p>
            <a:pPr lvl="2">
              <a:lnSpc>
                <a:spcPct val="90000"/>
              </a:lnSpc>
            </a:pPr>
            <a:r>
              <a:rPr lang="fr-FR" sz="2000"/>
              <a:t> Un pointeur peut être alors manipulée comme toute autre donnée</a:t>
            </a:r>
          </a:p>
          <a:p>
            <a:pPr lvl="2">
              <a:lnSpc>
                <a:spcPct val="90000"/>
              </a:lnSpc>
            </a:pPr>
            <a:r>
              <a:rPr lang="fr-FR" sz="2000"/>
              <a:t>Une des idées fondamentales de E.Codd</a:t>
            </a:r>
          </a:p>
          <a:p>
            <a:pPr lvl="1">
              <a:lnSpc>
                <a:spcPct val="90000"/>
              </a:lnSpc>
            </a:pPr>
            <a:r>
              <a:rPr lang="fr-FR" sz="2400"/>
              <a:t> En fait le concept de la clé est une conséquence de cette idée</a:t>
            </a:r>
          </a:p>
          <a:p>
            <a:pPr lvl="2">
              <a:lnSpc>
                <a:spcPct val="90000"/>
              </a:lnSpc>
            </a:pPr>
            <a:r>
              <a:rPr lang="fr-FR" sz="2000"/>
              <a:t>Une représentation à la fois compacte et explicite d’un pointeur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43600" y="304800"/>
            <a:ext cx="2895600" cy="1143000"/>
          </a:xfrm>
          <a:solidFill>
            <a:srgbClr val="FAFD00"/>
          </a:solidFill>
          <a:ln/>
        </p:spPr>
        <p:txBody>
          <a:bodyPr/>
          <a:lstStyle/>
          <a:p>
            <a:pPr algn="ctr"/>
            <a:r>
              <a:rPr lang="fr-FR">
                <a:solidFill>
                  <a:schemeClr val="accent1"/>
                </a:solidFill>
              </a:rPr>
              <a:t>Relations</a:t>
            </a:r>
          </a:p>
        </p:txBody>
      </p:sp>
      <p:sp>
        <p:nvSpPr>
          <p:cNvPr id="16387" name="Rectangle 3"/>
          <p:cNvSpPr>
            <a:spLocks noGrp="1" noChangeArrowheads="1"/>
          </p:cNvSpPr>
          <p:nvPr>
            <p:ph type="body" idx="1"/>
          </p:nvPr>
        </p:nvSpPr>
        <p:spPr>
          <a:xfrm>
            <a:off x="237744" y="1639824"/>
            <a:ext cx="8418576" cy="4504944"/>
          </a:xfrm>
          <a:noFill/>
          <a:ln/>
        </p:spPr>
        <p:txBody>
          <a:bodyPr/>
          <a:lstStyle/>
          <a:p>
            <a:pPr>
              <a:lnSpc>
                <a:spcPct val="90000"/>
              </a:lnSpc>
            </a:pPr>
            <a:r>
              <a:rPr lang="fr-FR" i="1" dirty="0">
                <a:solidFill>
                  <a:srgbClr val="FAFD00"/>
                </a:solidFill>
              </a:rPr>
              <a:t>D</a:t>
            </a:r>
            <a:r>
              <a:rPr lang="fr-FR" i="1" baseline="-25000" dirty="0">
                <a:solidFill>
                  <a:srgbClr val="FAFD00"/>
                </a:solidFill>
              </a:rPr>
              <a:t>i</a:t>
            </a:r>
            <a:r>
              <a:rPr lang="fr-FR" baseline="-25000" dirty="0">
                <a:solidFill>
                  <a:srgbClr val="FAFD00"/>
                </a:solidFill>
              </a:rPr>
              <a:t> </a:t>
            </a:r>
            <a:r>
              <a:rPr lang="fr-FR" dirty="0">
                <a:solidFill>
                  <a:srgbClr val="FAFD00"/>
                </a:solidFill>
              </a:rPr>
              <a:t> ; </a:t>
            </a:r>
            <a:r>
              <a:rPr lang="fr-FR" i="1" dirty="0">
                <a:solidFill>
                  <a:srgbClr val="FAFD00"/>
                </a:solidFill>
              </a:rPr>
              <a:t>i</a:t>
            </a:r>
            <a:r>
              <a:rPr lang="fr-FR" dirty="0">
                <a:solidFill>
                  <a:srgbClr val="FAFD00"/>
                </a:solidFill>
              </a:rPr>
              <a:t> = 1,2..</a:t>
            </a:r>
            <a:r>
              <a:rPr lang="fr-FR" i="1" dirty="0">
                <a:solidFill>
                  <a:srgbClr val="FAFD00"/>
                </a:solidFill>
              </a:rPr>
              <a:t>n </a:t>
            </a:r>
            <a:r>
              <a:rPr lang="fr-FR" dirty="0">
                <a:solidFill>
                  <a:srgbClr val="FAFD00"/>
                </a:solidFill>
              </a:rPr>
              <a:t>des ensembles dits </a:t>
            </a:r>
            <a:r>
              <a:rPr lang="fr-FR" i="1" dirty="0" smtClean="0">
                <a:solidFill>
                  <a:schemeClr val="hlink"/>
                </a:solidFill>
              </a:rPr>
              <a:t>domaines</a:t>
            </a:r>
            <a:endParaRPr lang="fr-FR" i="1" dirty="0">
              <a:solidFill>
                <a:schemeClr val="hlink"/>
              </a:solidFill>
            </a:endParaRPr>
          </a:p>
          <a:p>
            <a:pPr>
              <a:lnSpc>
                <a:spcPct val="90000"/>
              </a:lnSpc>
            </a:pPr>
            <a:r>
              <a:rPr lang="fr-FR" dirty="0">
                <a:solidFill>
                  <a:srgbClr val="FAFD00"/>
                </a:solidFill>
              </a:rPr>
              <a:t>Une relation </a:t>
            </a:r>
            <a:r>
              <a:rPr lang="fr-FR" i="1" dirty="0">
                <a:solidFill>
                  <a:srgbClr val="FAFD00"/>
                </a:solidFill>
              </a:rPr>
              <a:t>R</a:t>
            </a:r>
            <a:r>
              <a:rPr lang="fr-FR" dirty="0">
                <a:solidFill>
                  <a:srgbClr val="FAFD00"/>
                </a:solidFill>
              </a:rPr>
              <a:t> est un sous-ensemble </a:t>
            </a:r>
            <a:r>
              <a:rPr lang="fr-FR" dirty="0" smtClean="0">
                <a:solidFill>
                  <a:srgbClr val="FAFD00"/>
                </a:solidFill>
              </a:rPr>
              <a:t>de </a:t>
            </a:r>
            <a:r>
              <a:rPr lang="fr-FR" dirty="0">
                <a:solidFill>
                  <a:srgbClr val="FAFD00"/>
                </a:solidFill>
              </a:rPr>
              <a:t>produit cartésien:</a:t>
            </a:r>
          </a:p>
          <a:p>
            <a:pPr lvl="1">
              <a:lnSpc>
                <a:spcPct val="90000"/>
              </a:lnSpc>
            </a:pPr>
            <a:r>
              <a:rPr lang="fr-FR" i="1" dirty="0" smtClean="0">
                <a:solidFill>
                  <a:srgbClr val="FAFD00"/>
                </a:solidFill>
              </a:rPr>
              <a:t>R </a:t>
            </a:r>
            <a:r>
              <a:rPr lang="fr-FR" dirty="0">
                <a:solidFill>
                  <a:srgbClr val="FAFD00"/>
                </a:solidFill>
                <a:latin typeface="Symbol" pitchFamily="18" charset="2"/>
              </a:rPr>
              <a:t></a:t>
            </a:r>
            <a:r>
              <a:rPr lang="fr-FR" i="1" dirty="0">
                <a:solidFill>
                  <a:srgbClr val="FAFD00"/>
                </a:solidFill>
              </a:rPr>
              <a:t>D</a:t>
            </a:r>
            <a:r>
              <a:rPr lang="fr-FR" i="1" baseline="-25000" dirty="0">
                <a:solidFill>
                  <a:srgbClr val="FAFD00"/>
                </a:solidFill>
              </a:rPr>
              <a:t>i,</a:t>
            </a:r>
            <a:r>
              <a:rPr lang="fr-FR" baseline="-25000" dirty="0">
                <a:solidFill>
                  <a:srgbClr val="FAFD00"/>
                </a:solidFill>
              </a:rPr>
              <a:t>1 </a:t>
            </a:r>
            <a:r>
              <a:rPr lang="fr-FR" dirty="0">
                <a:solidFill>
                  <a:srgbClr val="FAFD00"/>
                </a:solidFill>
              </a:rPr>
              <a:t>x </a:t>
            </a:r>
            <a:r>
              <a:rPr lang="fr-FR" i="1" dirty="0">
                <a:solidFill>
                  <a:srgbClr val="FAFD00"/>
                </a:solidFill>
              </a:rPr>
              <a:t>D</a:t>
            </a:r>
            <a:r>
              <a:rPr lang="fr-FR" i="1" baseline="-25000" dirty="0">
                <a:solidFill>
                  <a:srgbClr val="FAFD00"/>
                </a:solidFill>
              </a:rPr>
              <a:t>i,</a:t>
            </a:r>
            <a:r>
              <a:rPr lang="fr-FR" baseline="-25000" dirty="0">
                <a:solidFill>
                  <a:srgbClr val="FAFD00"/>
                </a:solidFill>
              </a:rPr>
              <a:t>2 </a:t>
            </a:r>
            <a:r>
              <a:rPr lang="fr-FR" dirty="0">
                <a:solidFill>
                  <a:srgbClr val="FAFD00"/>
                </a:solidFill>
              </a:rPr>
              <a:t>... x ... </a:t>
            </a:r>
            <a:r>
              <a:rPr lang="fr-FR" i="1" dirty="0" err="1">
                <a:solidFill>
                  <a:srgbClr val="FAFD00"/>
                </a:solidFill>
              </a:rPr>
              <a:t>D</a:t>
            </a:r>
            <a:r>
              <a:rPr lang="fr-FR" i="1" baseline="-25000" dirty="0" err="1">
                <a:solidFill>
                  <a:srgbClr val="FAFD00"/>
                </a:solidFill>
              </a:rPr>
              <a:t>i,k</a:t>
            </a:r>
            <a:r>
              <a:rPr lang="fr-FR" i="1" baseline="-25000" dirty="0">
                <a:solidFill>
                  <a:srgbClr val="FAFD00"/>
                </a:solidFill>
              </a:rPr>
              <a:t>	</a:t>
            </a:r>
            <a:r>
              <a:rPr lang="fr-FR" i="1" dirty="0">
                <a:solidFill>
                  <a:srgbClr val="FAFD00"/>
                </a:solidFill>
              </a:rPr>
              <a:t>k </a:t>
            </a:r>
            <a:r>
              <a:rPr lang="fr-FR" dirty="0" smtClean="0">
                <a:solidFill>
                  <a:srgbClr val="FAFD00"/>
                </a:solidFill>
                <a:latin typeface="Symbol" pitchFamily="18" charset="2"/>
              </a:rPr>
              <a:t> = 1,2...</a:t>
            </a:r>
            <a:endParaRPr lang="fr-FR" i="1" dirty="0">
              <a:solidFill>
                <a:srgbClr val="FAFD00"/>
              </a:solidFill>
            </a:endParaRPr>
          </a:p>
          <a:p>
            <a:pPr>
              <a:lnSpc>
                <a:spcPct val="90000"/>
              </a:lnSpc>
            </a:pPr>
            <a:r>
              <a:rPr lang="fr-FR" dirty="0" smtClean="0">
                <a:solidFill>
                  <a:srgbClr val="FAFD00"/>
                </a:solidFill>
              </a:rPr>
              <a:t>Les </a:t>
            </a:r>
            <a:r>
              <a:rPr lang="fr-FR" i="1" dirty="0" err="1">
                <a:solidFill>
                  <a:srgbClr val="FAFD00"/>
                </a:solidFill>
              </a:rPr>
              <a:t>D</a:t>
            </a:r>
            <a:r>
              <a:rPr lang="fr-FR" i="1" baseline="-25000" dirty="0" err="1">
                <a:solidFill>
                  <a:srgbClr val="FAFD00"/>
                </a:solidFill>
              </a:rPr>
              <a:t>i,j</a:t>
            </a:r>
            <a:r>
              <a:rPr lang="fr-FR" i="1" baseline="-25000" dirty="0">
                <a:solidFill>
                  <a:srgbClr val="FAFD00"/>
                </a:solidFill>
              </a:rPr>
              <a:t> </a:t>
            </a:r>
            <a:r>
              <a:rPr lang="fr-FR" dirty="0">
                <a:solidFill>
                  <a:srgbClr val="FAFD00"/>
                </a:solidFill>
              </a:rPr>
              <a:t>sont les </a:t>
            </a:r>
            <a:r>
              <a:rPr lang="fr-FR" u="sng" dirty="0">
                <a:solidFill>
                  <a:srgbClr val="FAFD00"/>
                </a:solidFill>
              </a:rPr>
              <a:t>attributs</a:t>
            </a:r>
            <a:r>
              <a:rPr lang="fr-FR" dirty="0">
                <a:solidFill>
                  <a:srgbClr val="FAFD00"/>
                </a:solidFill>
              </a:rPr>
              <a:t> de </a:t>
            </a:r>
            <a:r>
              <a:rPr lang="fr-FR" i="1" dirty="0">
                <a:solidFill>
                  <a:srgbClr val="FAFD00"/>
                </a:solidFill>
              </a:rPr>
              <a:t>R ; </a:t>
            </a:r>
            <a:r>
              <a:rPr lang="fr-FR" dirty="0">
                <a:solidFill>
                  <a:srgbClr val="FAFD00"/>
                </a:solidFill>
              </a:rPr>
              <a:t>les </a:t>
            </a:r>
            <a:r>
              <a:rPr lang="fr-FR" u="sng" dirty="0">
                <a:solidFill>
                  <a:srgbClr val="FAFD00"/>
                </a:solidFill>
              </a:rPr>
              <a:t>rôles</a:t>
            </a:r>
            <a:r>
              <a:rPr lang="fr-FR" dirty="0">
                <a:solidFill>
                  <a:srgbClr val="FAFD00"/>
                </a:solidFill>
              </a:rPr>
              <a:t> de domaines (</a:t>
            </a:r>
            <a:r>
              <a:rPr lang="fr-FR" dirty="0" err="1">
                <a:solidFill>
                  <a:srgbClr val="FAFD00"/>
                </a:solidFill>
              </a:rPr>
              <a:t>Codd</a:t>
            </a:r>
            <a:r>
              <a:rPr lang="fr-FR" dirty="0" smtClean="0">
                <a:solidFill>
                  <a:srgbClr val="FAFD00"/>
                </a:solidFill>
              </a:rPr>
              <a:t>)</a:t>
            </a:r>
          </a:p>
          <a:p>
            <a:pPr>
              <a:lnSpc>
                <a:spcPct val="90000"/>
              </a:lnSpc>
            </a:pPr>
            <a:r>
              <a:rPr lang="fr-FR" dirty="0" smtClean="0">
                <a:solidFill>
                  <a:srgbClr val="FFFF00"/>
                </a:solidFill>
              </a:rPr>
              <a:t> Les éléments de </a:t>
            </a:r>
            <a:r>
              <a:rPr lang="fr-FR" i="1" dirty="0" smtClean="0">
                <a:solidFill>
                  <a:srgbClr val="FFFF00"/>
                </a:solidFill>
              </a:rPr>
              <a:t>R</a:t>
            </a:r>
            <a:r>
              <a:rPr lang="fr-FR" dirty="0" smtClean="0">
                <a:solidFill>
                  <a:srgbClr val="FFFF00"/>
                </a:solidFill>
              </a:rPr>
              <a:t> sont dit </a:t>
            </a:r>
            <a:r>
              <a:rPr lang="fr-FR" i="1" dirty="0" err="1" smtClean="0">
                <a:solidFill>
                  <a:srgbClr val="FFFF00"/>
                </a:solidFill>
              </a:rPr>
              <a:t>tuples</a:t>
            </a:r>
            <a:r>
              <a:rPr lang="fr-FR" i="1" dirty="0" smtClean="0">
                <a:solidFill>
                  <a:srgbClr val="FFFF00"/>
                </a:solidFill>
              </a:rPr>
              <a:t> </a:t>
            </a:r>
            <a:r>
              <a:rPr lang="fr-FR" dirty="0" smtClean="0">
                <a:solidFill>
                  <a:srgbClr val="FFFF00"/>
                </a:solidFill>
              </a:rPr>
              <a:t>ou </a:t>
            </a:r>
            <a:r>
              <a:rPr lang="fr-FR" i="1" dirty="0" smtClean="0">
                <a:solidFill>
                  <a:srgbClr val="FFFF00"/>
                </a:solidFill>
              </a:rPr>
              <a:t>n-</a:t>
            </a:r>
            <a:r>
              <a:rPr lang="fr-FR" i="1" dirty="0" err="1" smtClean="0">
                <a:solidFill>
                  <a:srgbClr val="FFFF00"/>
                </a:solidFill>
              </a:rPr>
              <a:t>uplets</a:t>
            </a:r>
            <a:endParaRPr lang="fr-FR" i="1" dirty="0" smtClean="0">
              <a:solidFill>
                <a:srgbClr val="FFFF00"/>
              </a:solidFill>
            </a:endParaRPr>
          </a:p>
          <a:p>
            <a:pPr>
              <a:lnSpc>
                <a:spcPct val="90000"/>
              </a:lnSpc>
            </a:pPr>
            <a:r>
              <a:rPr lang="fr-FR" dirty="0" smtClean="0">
                <a:solidFill>
                  <a:srgbClr val="FFFF00"/>
                </a:solidFill>
              </a:rPr>
              <a:t> </a:t>
            </a:r>
            <a:r>
              <a:rPr lang="fr-FR" i="1" dirty="0" smtClean="0">
                <a:solidFill>
                  <a:srgbClr val="FFFF00"/>
                </a:solidFill>
              </a:rPr>
              <a:t>Il n’y a pas de </a:t>
            </a:r>
            <a:r>
              <a:rPr lang="fr-FR" i="1" dirty="0" err="1" smtClean="0">
                <a:solidFill>
                  <a:srgbClr val="FFFF00"/>
                </a:solidFill>
              </a:rPr>
              <a:t>tuples</a:t>
            </a:r>
            <a:r>
              <a:rPr lang="fr-FR" i="1" dirty="0" smtClean="0">
                <a:solidFill>
                  <a:srgbClr val="FFFF00"/>
                </a:solidFill>
              </a:rPr>
              <a:t> égaux dans une relation</a:t>
            </a:r>
          </a:p>
          <a:p>
            <a:pPr>
              <a:lnSpc>
                <a:spcPct val="90000"/>
              </a:lnSpc>
            </a:pPr>
            <a:endParaRPr lang="fr-FR" sz="3600" b="1" dirty="0" smtClean="0">
              <a:solidFill>
                <a:srgbClr val="FAFD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anim to="" calcmode="lin" valueType="num">
                                      <p:cBhvr>
                                        <p:cTn id="7" dur="1" fill="hold"/>
                                        <p:tgtEl>
                                          <p:spTgt spid="16387">
                                            <p:txEl>
                                              <p:pRg st="0" end="0"/>
                                            </p:txEl>
                                          </p:spTgt>
                                        </p:tgtEl>
                                        <p:attrNameLst>
                                          <p:attrName/>
                                        </p:attrNameLst>
                                      </p:cBhvr>
                                    </p:anim>
                                  </p:childTnLst>
                                  <p:subTnLst>
                                    <p:animClr clrSpc="rgb" dir="cw">
                                      <p:cBhvr override="childStyle">
                                        <p:cTn dur="1" fill="hold" display="0" masterRel="nextClick" afterEffect="1"/>
                                        <p:tgtEl>
                                          <p:spTgt spid="16387">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7">
                                            <p:txEl>
                                              <p:pRg st="1" end="1"/>
                                            </p:txEl>
                                          </p:spTgt>
                                        </p:tgtEl>
                                        <p:attrNameLst>
                                          <p:attrName>style.visibility</p:attrName>
                                        </p:attrNameLst>
                                      </p:cBhvr>
                                      <p:to>
                                        <p:strVal val="visible"/>
                                      </p:to>
                                    </p:set>
                                    <p:anim to="" calcmode="lin" valueType="num">
                                      <p:cBhvr>
                                        <p:cTn id="12" dur="1" fill="hold"/>
                                        <p:tgtEl>
                                          <p:spTgt spid="16387">
                                            <p:txEl>
                                              <p:pRg st="1" end="1"/>
                                            </p:txEl>
                                          </p:spTgt>
                                        </p:tgtEl>
                                        <p:attrNameLst>
                                          <p:attrName/>
                                        </p:attrNameLst>
                                      </p:cBhvr>
                                    </p:anim>
                                  </p:childTnLst>
                                  <p:subTnLst>
                                    <p:animClr clrSpc="rgb" dir="cw">
                                      <p:cBhvr override="childStyle">
                                        <p:cTn dur="1" fill="hold" display="0" masterRel="nextClick" afterEffect="1"/>
                                        <p:tgtEl>
                                          <p:spTgt spid="16387">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anim to="" calcmode="lin" valueType="num">
                                      <p:cBhvr>
                                        <p:cTn id="15" dur="1" fill="hold"/>
                                        <p:tgtEl>
                                          <p:spTgt spid="16387">
                                            <p:txEl>
                                              <p:pRg st="2" end="2"/>
                                            </p:txEl>
                                          </p:spTgt>
                                        </p:tgtEl>
                                        <p:attrNameLst>
                                          <p:attrName/>
                                        </p:attrNameLst>
                                      </p:cBhvr>
                                    </p:anim>
                                  </p:childTnLst>
                                  <p:subTnLst>
                                    <p:animClr clrSpc="rgb" dir="cw">
                                      <p:cBhvr override="childStyle">
                                        <p:cTn dur="1" fill="hold" display="0" masterRel="nextClick" afterEffect="1"/>
                                        <p:tgtEl>
                                          <p:spTgt spid="16387">
                                            <p:txEl>
                                              <p:pRg st="2" end="2"/>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6387">
                                            <p:txEl>
                                              <p:pRg st="3" end="3"/>
                                            </p:txEl>
                                          </p:spTgt>
                                        </p:tgtEl>
                                        <p:attrNameLst>
                                          <p:attrName>style.visibility</p:attrName>
                                        </p:attrNameLst>
                                      </p:cBhvr>
                                      <p:to>
                                        <p:strVal val="visible"/>
                                      </p:to>
                                    </p:set>
                                    <p:anim to="" calcmode="lin" valueType="num">
                                      <p:cBhvr>
                                        <p:cTn id="20" dur="1" fill="hold"/>
                                        <p:tgtEl>
                                          <p:spTgt spid="16387">
                                            <p:txEl>
                                              <p:pRg st="3" end="3"/>
                                            </p:txEl>
                                          </p:spTgt>
                                        </p:tgtEl>
                                        <p:attrNameLst>
                                          <p:attrName/>
                                        </p:attrNameLst>
                                      </p:cBhvr>
                                    </p:anim>
                                  </p:childTnLst>
                                  <p:subTnLst>
                                    <p:animClr clrSpc="rgb" dir="cw">
                                      <p:cBhvr override="childStyle">
                                        <p:cTn dur="1" fill="hold" display="0" masterRel="nextClick" afterEffect="1"/>
                                        <p:tgtEl>
                                          <p:spTgt spid="16387">
                                            <p:txEl>
                                              <p:pRg st="3" end="3"/>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16387">
                                            <p:txEl>
                                              <p:pRg st="4" end="4"/>
                                            </p:txEl>
                                          </p:spTgt>
                                        </p:tgtEl>
                                        <p:attrNameLst>
                                          <p:attrName>style.visibility</p:attrName>
                                        </p:attrNameLst>
                                      </p:cBhvr>
                                      <p:to>
                                        <p:strVal val="visible"/>
                                      </p:to>
                                    </p:set>
                                    <p:anim to="" calcmode="lin" valueType="num">
                                      <p:cBhvr>
                                        <p:cTn id="25" dur="1" fill="hold"/>
                                        <p:tgtEl>
                                          <p:spTgt spid="16387">
                                            <p:txEl>
                                              <p:pRg st="4" end="4"/>
                                            </p:txEl>
                                          </p:spTgt>
                                        </p:tgtEl>
                                        <p:attrNameLst>
                                          <p:attrName/>
                                        </p:attrNameLst>
                                      </p:cBhvr>
                                    </p:anim>
                                  </p:childTnLst>
                                  <p:subTnLst>
                                    <p:animClr clrSpc="rgb" dir="cw">
                                      <p:cBhvr override="childStyle">
                                        <p:cTn dur="1" fill="hold" display="0" masterRel="nextClick" afterEffect="1"/>
                                        <p:tgtEl>
                                          <p:spTgt spid="16387">
                                            <p:txEl>
                                              <p:pRg st="4" end="4"/>
                                            </p:txEl>
                                          </p:spTgt>
                                        </p:tgtEl>
                                        <p:attrNameLst>
                                          <p:attrName>ppt_c</p:attrName>
                                        </p:attrNameLst>
                                      </p:cBhvr>
                                      <p:to>
                                        <a:schemeClr val="hlink"/>
                                      </p:to>
                                    </p:animClr>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16387">
                                            <p:txEl>
                                              <p:pRg st="5" end="5"/>
                                            </p:txEl>
                                          </p:spTgt>
                                        </p:tgtEl>
                                        <p:attrNameLst>
                                          <p:attrName>style.visibility</p:attrName>
                                        </p:attrNameLst>
                                      </p:cBhvr>
                                      <p:to>
                                        <p:strVal val="visible"/>
                                      </p:to>
                                    </p:set>
                                    <p:anim to="" calcmode="lin" valueType="num">
                                      <p:cBhvr>
                                        <p:cTn id="30" dur="1" fill="hold"/>
                                        <p:tgtEl>
                                          <p:spTgt spid="16387">
                                            <p:txEl>
                                              <p:pRg st="5" end="5"/>
                                            </p:txEl>
                                          </p:spTgt>
                                        </p:tgtEl>
                                        <p:attrNameLst>
                                          <p:attrName/>
                                        </p:attrNameLst>
                                      </p:cBhvr>
                                    </p:anim>
                                  </p:childTnLst>
                                  <p:subTnLst>
                                    <p:animClr clrSpc="rgb" dir="cw">
                                      <p:cBhvr override="childStyle">
                                        <p:cTn dur="1" fill="hold" display="0" masterRel="nextClick" afterEffect="1"/>
                                        <p:tgtEl>
                                          <p:spTgt spid="16387">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p:cNvSpPr>
            <a:spLocks noGrp="1" noChangeArrowheads="1"/>
          </p:cNvSpPr>
          <p:nvPr>
            <p:ph type="title"/>
          </p:nvPr>
        </p:nvSpPr>
        <p:spPr>
          <a:xfrm>
            <a:off x="800100" y="166688"/>
            <a:ext cx="7772400" cy="1143000"/>
          </a:xfrm>
        </p:spPr>
        <p:txBody>
          <a:bodyPr/>
          <a:lstStyle/>
          <a:p>
            <a:r>
              <a:rPr lang="fr-FR"/>
              <a:t>Réification : Association n-aire</a:t>
            </a:r>
          </a:p>
        </p:txBody>
      </p:sp>
      <p:sp>
        <p:nvSpPr>
          <p:cNvPr id="211973" name="Rectangle 5"/>
          <p:cNvSpPr>
            <a:spLocks noChangeArrowheads="1"/>
          </p:cNvSpPr>
          <p:nvPr/>
        </p:nvSpPr>
        <p:spPr bwMode="auto">
          <a:xfrm>
            <a:off x="6081713" y="1620838"/>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11974" name="Line 6"/>
          <p:cNvSpPr>
            <a:spLocks noChangeShapeType="1"/>
          </p:cNvSpPr>
          <p:nvPr/>
        </p:nvSpPr>
        <p:spPr bwMode="auto">
          <a:xfrm>
            <a:off x="1779588" y="1784350"/>
            <a:ext cx="2141537" cy="80963"/>
          </a:xfrm>
          <a:prstGeom prst="line">
            <a:avLst/>
          </a:prstGeom>
          <a:noFill/>
          <a:ln w="50800">
            <a:solidFill>
              <a:schemeClr val="bg2"/>
            </a:solidFill>
            <a:round/>
            <a:headEnd/>
            <a:tailEnd type="triangle" w="med" len="med"/>
          </a:ln>
          <a:effectLst/>
        </p:spPr>
        <p:txBody>
          <a:bodyPr wrap="none" anchor="ctr"/>
          <a:lstStyle/>
          <a:p>
            <a:endParaRPr lang="fr-FR"/>
          </a:p>
        </p:txBody>
      </p:sp>
      <p:sp>
        <p:nvSpPr>
          <p:cNvPr id="211975" name="Line 7"/>
          <p:cNvSpPr>
            <a:spLocks noChangeShapeType="1"/>
          </p:cNvSpPr>
          <p:nvPr/>
        </p:nvSpPr>
        <p:spPr bwMode="auto">
          <a:xfrm flipH="1" flipV="1">
            <a:off x="4614863" y="1835150"/>
            <a:ext cx="1803400" cy="203200"/>
          </a:xfrm>
          <a:prstGeom prst="line">
            <a:avLst/>
          </a:prstGeom>
          <a:noFill/>
          <a:ln w="50800">
            <a:solidFill>
              <a:schemeClr val="bg2"/>
            </a:solidFill>
            <a:round/>
            <a:headEnd/>
            <a:tailEnd type="triangle" w="med" len="med"/>
          </a:ln>
          <a:effectLst/>
        </p:spPr>
        <p:txBody>
          <a:bodyPr wrap="none" anchor="ctr"/>
          <a:lstStyle/>
          <a:p>
            <a:endParaRPr lang="fr-FR"/>
          </a:p>
        </p:txBody>
      </p:sp>
      <p:sp>
        <p:nvSpPr>
          <p:cNvPr id="211976" name="Rectangle 8"/>
          <p:cNvSpPr>
            <a:spLocks noChangeArrowheads="1"/>
          </p:cNvSpPr>
          <p:nvPr/>
        </p:nvSpPr>
        <p:spPr bwMode="auto">
          <a:xfrm>
            <a:off x="1212850" y="1633538"/>
            <a:ext cx="606425" cy="454025"/>
          </a:xfrm>
          <a:prstGeom prst="rect">
            <a:avLst/>
          </a:prstGeom>
          <a:solidFill>
            <a:schemeClr val="accent1"/>
          </a:solidFill>
          <a:ln w="12700">
            <a:noFill/>
            <a:miter lim="800000"/>
            <a:headEnd/>
            <a:tailEnd/>
          </a:ln>
          <a:effectLst/>
        </p:spPr>
        <p:txBody>
          <a:bodyPr lIns="90488" tIns="44450" rIns="90488" bIns="44450">
            <a:spAutoFit/>
          </a:bodyPr>
          <a:lstStyle/>
          <a:p>
            <a:pPr algn="ctr">
              <a:spcBef>
                <a:spcPct val="50000"/>
              </a:spcBef>
            </a:pPr>
            <a:r>
              <a:rPr lang="fr-FR" sz="2400" b="1"/>
              <a:t>P</a:t>
            </a:r>
          </a:p>
        </p:txBody>
      </p:sp>
      <p:sp>
        <p:nvSpPr>
          <p:cNvPr id="211977" name="Rectangle 9"/>
          <p:cNvSpPr>
            <a:spLocks noChangeArrowheads="1"/>
          </p:cNvSpPr>
          <p:nvPr/>
        </p:nvSpPr>
        <p:spPr bwMode="auto">
          <a:xfrm>
            <a:off x="6430963" y="1825625"/>
            <a:ext cx="606425" cy="454025"/>
          </a:xfrm>
          <a:prstGeom prst="rect">
            <a:avLst/>
          </a:prstGeom>
          <a:solidFill>
            <a:schemeClr val="accent1"/>
          </a:solidFill>
          <a:ln w="12700">
            <a:noFill/>
            <a:miter lim="800000"/>
            <a:headEnd/>
            <a:tailEnd/>
          </a:ln>
          <a:effectLst/>
        </p:spPr>
        <p:txBody>
          <a:bodyPr lIns="90488" tIns="44450" rIns="90488" bIns="44450">
            <a:spAutoFit/>
          </a:bodyPr>
          <a:lstStyle/>
          <a:p>
            <a:pPr algn="ctr">
              <a:spcBef>
                <a:spcPct val="50000"/>
              </a:spcBef>
            </a:pPr>
            <a:r>
              <a:rPr lang="fr-FR" sz="2400" b="1"/>
              <a:t>S</a:t>
            </a:r>
          </a:p>
        </p:txBody>
      </p:sp>
      <p:sp>
        <p:nvSpPr>
          <p:cNvPr id="211978" name="Rectangle 10"/>
          <p:cNvSpPr>
            <a:spLocks noChangeArrowheads="1"/>
          </p:cNvSpPr>
          <p:nvPr/>
        </p:nvSpPr>
        <p:spPr bwMode="auto">
          <a:xfrm>
            <a:off x="1728788" y="1374775"/>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11979" name="Rectangle 11"/>
          <p:cNvSpPr>
            <a:spLocks noChangeArrowheads="1"/>
          </p:cNvSpPr>
          <p:nvPr/>
        </p:nvSpPr>
        <p:spPr bwMode="auto">
          <a:xfrm>
            <a:off x="3290888" y="1465263"/>
            <a:ext cx="561975" cy="393700"/>
          </a:xfrm>
          <a:prstGeom prst="rect">
            <a:avLst/>
          </a:prstGeom>
          <a:noFill/>
          <a:ln w="12700">
            <a:noFill/>
            <a:miter lim="800000"/>
            <a:headEnd/>
            <a:tailEnd/>
          </a:ln>
          <a:effectLst/>
        </p:spPr>
        <p:txBody>
          <a:bodyPr wrap="none" lIns="90488" tIns="44450" rIns="90488" bIns="44450">
            <a:spAutoFit/>
          </a:bodyPr>
          <a:lstStyle/>
          <a:p>
            <a:r>
              <a:rPr lang="fr-FR" b="1"/>
              <a:t>1..4</a:t>
            </a:r>
          </a:p>
        </p:txBody>
      </p:sp>
      <p:sp>
        <p:nvSpPr>
          <p:cNvPr id="211980" name="Rectangle 12"/>
          <p:cNvSpPr>
            <a:spLocks noChangeArrowheads="1"/>
          </p:cNvSpPr>
          <p:nvPr/>
        </p:nvSpPr>
        <p:spPr bwMode="auto">
          <a:xfrm>
            <a:off x="4743450" y="1487488"/>
            <a:ext cx="561975" cy="393700"/>
          </a:xfrm>
          <a:prstGeom prst="rect">
            <a:avLst/>
          </a:prstGeom>
          <a:noFill/>
          <a:ln w="12700">
            <a:noFill/>
            <a:miter lim="800000"/>
            <a:headEnd/>
            <a:tailEnd/>
          </a:ln>
          <a:effectLst/>
        </p:spPr>
        <p:txBody>
          <a:bodyPr wrap="none" lIns="90488" tIns="44450" rIns="90488" bIns="44450">
            <a:spAutoFit/>
          </a:bodyPr>
          <a:lstStyle/>
          <a:p>
            <a:r>
              <a:rPr lang="fr-FR" b="1"/>
              <a:t>100</a:t>
            </a:r>
          </a:p>
        </p:txBody>
      </p:sp>
      <p:sp>
        <p:nvSpPr>
          <p:cNvPr id="211981" name="Line 13"/>
          <p:cNvSpPr>
            <a:spLocks noChangeShapeType="1"/>
          </p:cNvSpPr>
          <p:nvPr/>
        </p:nvSpPr>
        <p:spPr bwMode="auto">
          <a:xfrm flipV="1">
            <a:off x="4246563" y="2173288"/>
            <a:ext cx="26987" cy="925512"/>
          </a:xfrm>
          <a:prstGeom prst="line">
            <a:avLst/>
          </a:prstGeom>
          <a:noFill/>
          <a:ln w="50800">
            <a:solidFill>
              <a:schemeClr val="bg2"/>
            </a:solidFill>
            <a:round/>
            <a:headEnd/>
            <a:tailEnd type="triangle" w="med" len="med"/>
          </a:ln>
          <a:effectLst/>
        </p:spPr>
        <p:txBody>
          <a:bodyPr wrap="none" anchor="ctr"/>
          <a:lstStyle/>
          <a:p>
            <a:endParaRPr lang="fr-FR"/>
          </a:p>
        </p:txBody>
      </p:sp>
      <p:sp>
        <p:nvSpPr>
          <p:cNvPr id="211982" name="Rectangle 14"/>
          <p:cNvSpPr>
            <a:spLocks noChangeArrowheads="1"/>
          </p:cNvSpPr>
          <p:nvPr/>
        </p:nvSpPr>
        <p:spPr bwMode="auto">
          <a:xfrm>
            <a:off x="4332288" y="2182813"/>
            <a:ext cx="561975" cy="393700"/>
          </a:xfrm>
          <a:prstGeom prst="rect">
            <a:avLst/>
          </a:prstGeom>
          <a:noFill/>
          <a:ln w="12700">
            <a:noFill/>
            <a:miter lim="800000"/>
            <a:headEnd/>
            <a:tailEnd/>
          </a:ln>
          <a:effectLst/>
        </p:spPr>
        <p:txBody>
          <a:bodyPr wrap="none" lIns="90488" tIns="44450" rIns="90488" bIns="44450">
            <a:spAutoFit/>
          </a:bodyPr>
          <a:lstStyle/>
          <a:p>
            <a:r>
              <a:rPr lang="fr-FR" b="1"/>
              <a:t>1..5</a:t>
            </a:r>
          </a:p>
        </p:txBody>
      </p:sp>
      <p:sp>
        <p:nvSpPr>
          <p:cNvPr id="211983" name="Rectangle 15"/>
          <p:cNvSpPr>
            <a:spLocks noChangeArrowheads="1"/>
          </p:cNvSpPr>
          <p:nvPr/>
        </p:nvSpPr>
        <p:spPr bwMode="auto">
          <a:xfrm>
            <a:off x="4360863" y="2566988"/>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11984" name="AutoShape 16"/>
          <p:cNvSpPr>
            <a:spLocks noChangeArrowheads="1"/>
          </p:cNvSpPr>
          <p:nvPr/>
        </p:nvSpPr>
        <p:spPr bwMode="auto">
          <a:xfrm>
            <a:off x="3925888" y="1454150"/>
            <a:ext cx="731837" cy="693738"/>
          </a:xfrm>
          <a:prstGeom prst="diamond">
            <a:avLst/>
          </a:prstGeom>
          <a:solidFill>
            <a:schemeClr val="accent1"/>
          </a:solidFill>
          <a:ln w="12700">
            <a:solidFill>
              <a:schemeClr val="tx1"/>
            </a:solidFill>
            <a:miter lim="800000"/>
            <a:headEnd/>
            <a:tailEnd/>
          </a:ln>
          <a:effectLst/>
        </p:spPr>
        <p:txBody>
          <a:bodyPr wrap="none" anchor="ctr"/>
          <a:lstStyle/>
          <a:p>
            <a:pPr algn="ctr"/>
            <a:r>
              <a:rPr lang="fr-FR" sz="1800" b="1"/>
              <a:t>Soin</a:t>
            </a:r>
          </a:p>
        </p:txBody>
      </p:sp>
      <p:sp>
        <p:nvSpPr>
          <p:cNvPr id="211985" name="Rectangle 17"/>
          <p:cNvSpPr>
            <a:spLocks noChangeArrowheads="1"/>
          </p:cNvSpPr>
          <p:nvPr/>
        </p:nvSpPr>
        <p:spPr bwMode="auto">
          <a:xfrm>
            <a:off x="3932238" y="2927350"/>
            <a:ext cx="606425" cy="454025"/>
          </a:xfrm>
          <a:prstGeom prst="rect">
            <a:avLst/>
          </a:prstGeom>
          <a:solidFill>
            <a:schemeClr val="accent1"/>
          </a:solidFill>
          <a:ln w="12700">
            <a:noFill/>
            <a:miter lim="800000"/>
            <a:headEnd/>
            <a:tailEnd/>
          </a:ln>
          <a:effectLst/>
        </p:spPr>
        <p:txBody>
          <a:bodyPr lIns="90488" tIns="44450" rIns="90488" bIns="44450">
            <a:spAutoFit/>
          </a:bodyPr>
          <a:lstStyle/>
          <a:p>
            <a:pPr algn="ctr">
              <a:spcBef>
                <a:spcPct val="50000"/>
              </a:spcBef>
            </a:pPr>
            <a:r>
              <a:rPr lang="fr-FR" sz="2400" b="1"/>
              <a:t>M</a:t>
            </a:r>
          </a:p>
        </p:txBody>
      </p:sp>
      <p:sp>
        <p:nvSpPr>
          <p:cNvPr id="212025" name="Rectangle 57"/>
          <p:cNvSpPr>
            <a:spLocks noChangeArrowheads="1"/>
          </p:cNvSpPr>
          <p:nvPr/>
        </p:nvSpPr>
        <p:spPr bwMode="auto">
          <a:xfrm>
            <a:off x="6215063" y="4430713"/>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12026" name="Line 58"/>
          <p:cNvSpPr>
            <a:spLocks noChangeShapeType="1"/>
          </p:cNvSpPr>
          <p:nvPr/>
        </p:nvSpPr>
        <p:spPr bwMode="auto">
          <a:xfrm>
            <a:off x="1912938" y="4594225"/>
            <a:ext cx="2141537" cy="80963"/>
          </a:xfrm>
          <a:prstGeom prst="line">
            <a:avLst/>
          </a:prstGeom>
          <a:noFill/>
          <a:ln w="50800">
            <a:solidFill>
              <a:schemeClr val="bg2"/>
            </a:solidFill>
            <a:round/>
            <a:headEnd/>
            <a:tailEnd type="triangle" w="med" len="med"/>
          </a:ln>
          <a:effectLst/>
        </p:spPr>
        <p:txBody>
          <a:bodyPr wrap="none" anchor="ctr"/>
          <a:lstStyle/>
          <a:p>
            <a:endParaRPr lang="fr-FR"/>
          </a:p>
        </p:txBody>
      </p:sp>
      <p:sp>
        <p:nvSpPr>
          <p:cNvPr id="212027" name="Line 59"/>
          <p:cNvSpPr>
            <a:spLocks noChangeShapeType="1"/>
          </p:cNvSpPr>
          <p:nvPr/>
        </p:nvSpPr>
        <p:spPr bwMode="auto">
          <a:xfrm flipH="1" flipV="1">
            <a:off x="4748213" y="4645025"/>
            <a:ext cx="1803400" cy="203200"/>
          </a:xfrm>
          <a:prstGeom prst="line">
            <a:avLst/>
          </a:prstGeom>
          <a:noFill/>
          <a:ln w="50800">
            <a:solidFill>
              <a:schemeClr val="bg2"/>
            </a:solidFill>
            <a:round/>
            <a:headEnd/>
            <a:tailEnd type="triangle" w="med" len="med"/>
          </a:ln>
          <a:effectLst/>
        </p:spPr>
        <p:txBody>
          <a:bodyPr wrap="none" anchor="ctr"/>
          <a:lstStyle/>
          <a:p>
            <a:endParaRPr lang="fr-FR"/>
          </a:p>
        </p:txBody>
      </p:sp>
      <p:sp>
        <p:nvSpPr>
          <p:cNvPr id="212028" name="Rectangle 60"/>
          <p:cNvSpPr>
            <a:spLocks noChangeArrowheads="1"/>
          </p:cNvSpPr>
          <p:nvPr/>
        </p:nvSpPr>
        <p:spPr bwMode="auto">
          <a:xfrm>
            <a:off x="1346200" y="4443413"/>
            <a:ext cx="606425" cy="454025"/>
          </a:xfrm>
          <a:prstGeom prst="rect">
            <a:avLst/>
          </a:prstGeom>
          <a:solidFill>
            <a:schemeClr val="hlink"/>
          </a:solidFill>
          <a:ln w="12700">
            <a:noFill/>
            <a:miter lim="800000"/>
            <a:headEnd/>
            <a:tailEnd/>
          </a:ln>
          <a:effectLst/>
        </p:spPr>
        <p:txBody>
          <a:bodyPr lIns="90488" tIns="44450" rIns="90488" bIns="44450">
            <a:spAutoFit/>
          </a:bodyPr>
          <a:lstStyle/>
          <a:p>
            <a:pPr algn="ctr">
              <a:spcBef>
                <a:spcPct val="50000"/>
              </a:spcBef>
            </a:pPr>
            <a:r>
              <a:rPr lang="fr-FR" sz="2400" b="1"/>
              <a:t>P</a:t>
            </a:r>
          </a:p>
        </p:txBody>
      </p:sp>
      <p:sp>
        <p:nvSpPr>
          <p:cNvPr id="212029" name="Rectangle 61"/>
          <p:cNvSpPr>
            <a:spLocks noChangeArrowheads="1"/>
          </p:cNvSpPr>
          <p:nvPr/>
        </p:nvSpPr>
        <p:spPr bwMode="auto">
          <a:xfrm>
            <a:off x="6564313" y="4635500"/>
            <a:ext cx="606425" cy="454025"/>
          </a:xfrm>
          <a:prstGeom prst="rect">
            <a:avLst/>
          </a:prstGeom>
          <a:solidFill>
            <a:schemeClr val="hlink"/>
          </a:solidFill>
          <a:ln w="12700">
            <a:noFill/>
            <a:miter lim="800000"/>
            <a:headEnd/>
            <a:tailEnd/>
          </a:ln>
          <a:effectLst/>
        </p:spPr>
        <p:txBody>
          <a:bodyPr lIns="90488" tIns="44450" rIns="90488" bIns="44450">
            <a:spAutoFit/>
          </a:bodyPr>
          <a:lstStyle/>
          <a:p>
            <a:pPr algn="ctr">
              <a:spcBef>
                <a:spcPct val="50000"/>
              </a:spcBef>
            </a:pPr>
            <a:r>
              <a:rPr lang="fr-FR" sz="2400" b="1"/>
              <a:t>S</a:t>
            </a:r>
          </a:p>
        </p:txBody>
      </p:sp>
      <p:sp>
        <p:nvSpPr>
          <p:cNvPr id="212030" name="Rectangle 62"/>
          <p:cNvSpPr>
            <a:spLocks noChangeArrowheads="1"/>
          </p:cNvSpPr>
          <p:nvPr/>
        </p:nvSpPr>
        <p:spPr bwMode="auto">
          <a:xfrm>
            <a:off x="1862138" y="4184650"/>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12031" name="Rectangle 63"/>
          <p:cNvSpPr>
            <a:spLocks noChangeArrowheads="1"/>
          </p:cNvSpPr>
          <p:nvPr/>
        </p:nvSpPr>
        <p:spPr bwMode="auto">
          <a:xfrm>
            <a:off x="3194050" y="4294188"/>
            <a:ext cx="561975" cy="393700"/>
          </a:xfrm>
          <a:prstGeom prst="rect">
            <a:avLst/>
          </a:prstGeom>
          <a:noFill/>
          <a:ln w="12700">
            <a:noFill/>
            <a:miter lim="800000"/>
            <a:headEnd/>
            <a:tailEnd/>
          </a:ln>
          <a:effectLst/>
        </p:spPr>
        <p:txBody>
          <a:bodyPr wrap="none" lIns="90488" tIns="44450" rIns="90488" bIns="44450">
            <a:spAutoFit/>
          </a:bodyPr>
          <a:lstStyle/>
          <a:p>
            <a:r>
              <a:rPr lang="fr-FR" b="1"/>
              <a:t>1..4</a:t>
            </a:r>
          </a:p>
        </p:txBody>
      </p:sp>
      <p:sp>
        <p:nvSpPr>
          <p:cNvPr id="212032" name="Rectangle 64"/>
          <p:cNvSpPr>
            <a:spLocks noChangeArrowheads="1"/>
          </p:cNvSpPr>
          <p:nvPr/>
        </p:nvSpPr>
        <p:spPr bwMode="auto">
          <a:xfrm>
            <a:off x="5068888" y="4297363"/>
            <a:ext cx="561975" cy="393700"/>
          </a:xfrm>
          <a:prstGeom prst="rect">
            <a:avLst/>
          </a:prstGeom>
          <a:noFill/>
          <a:ln w="12700">
            <a:noFill/>
            <a:miter lim="800000"/>
            <a:headEnd/>
            <a:tailEnd/>
          </a:ln>
          <a:effectLst/>
        </p:spPr>
        <p:txBody>
          <a:bodyPr wrap="none" lIns="90488" tIns="44450" rIns="90488" bIns="44450">
            <a:spAutoFit/>
          </a:bodyPr>
          <a:lstStyle/>
          <a:p>
            <a:r>
              <a:rPr lang="fr-FR" b="1"/>
              <a:t>100</a:t>
            </a:r>
          </a:p>
        </p:txBody>
      </p:sp>
      <p:sp>
        <p:nvSpPr>
          <p:cNvPr id="212033" name="Line 65"/>
          <p:cNvSpPr>
            <a:spLocks noChangeShapeType="1"/>
          </p:cNvSpPr>
          <p:nvPr/>
        </p:nvSpPr>
        <p:spPr bwMode="auto">
          <a:xfrm flipV="1">
            <a:off x="4379913" y="5253038"/>
            <a:ext cx="26987" cy="655637"/>
          </a:xfrm>
          <a:prstGeom prst="line">
            <a:avLst/>
          </a:prstGeom>
          <a:noFill/>
          <a:ln w="38100">
            <a:solidFill>
              <a:schemeClr val="bg2"/>
            </a:solidFill>
            <a:round/>
            <a:headEnd/>
            <a:tailEnd/>
          </a:ln>
          <a:effectLst/>
        </p:spPr>
        <p:txBody>
          <a:bodyPr wrap="none" anchor="ctr"/>
          <a:lstStyle/>
          <a:p>
            <a:endParaRPr lang="fr-FR"/>
          </a:p>
        </p:txBody>
      </p:sp>
      <p:sp>
        <p:nvSpPr>
          <p:cNvPr id="212034" name="Rectangle 66"/>
          <p:cNvSpPr>
            <a:spLocks noChangeArrowheads="1"/>
          </p:cNvSpPr>
          <p:nvPr/>
        </p:nvSpPr>
        <p:spPr bwMode="auto">
          <a:xfrm>
            <a:off x="4484688" y="5184775"/>
            <a:ext cx="561975" cy="393700"/>
          </a:xfrm>
          <a:prstGeom prst="rect">
            <a:avLst/>
          </a:prstGeom>
          <a:noFill/>
          <a:ln w="12700">
            <a:noFill/>
            <a:miter lim="800000"/>
            <a:headEnd/>
            <a:tailEnd/>
          </a:ln>
          <a:effectLst/>
        </p:spPr>
        <p:txBody>
          <a:bodyPr wrap="none" lIns="90488" tIns="44450" rIns="90488" bIns="44450">
            <a:spAutoFit/>
          </a:bodyPr>
          <a:lstStyle/>
          <a:p>
            <a:r>
              <a:rPr lang="fr-FR" b="1"/>
              <a:t>1..5</a:t>
            </a:r>
          </a:p>
        </p:txBody>
      </p:sp>
      <p:sp>
        <p:nvSpPr>
          <p:cNvPr id="212035" name="Rectangle 67"/>
          <p:cNvSpPr>
            <a:spLocks noChangeArrowheads="1"/>
          </p:cNvSpPr>
          <p:nvPr/>
        </p:nvSpPr>
        <p:spPr bwMode="auto">
          <a:xfrm>
            <a:off x="4456113" y="5568950"/>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212037" name="Rectangle 69"/>
          <p:cNvSpPr>
            <a:spLocks noChangeArrowheads="1"/>
          </p:cNvSpPr>
          <p:nvPr/>
        </p:nvSpPr>
        <p:spPr bwMode="auto">
          <a:xfrm>
            <a:off x="4027488" y="5910263"/>
            <a:ext cx="606425" cy="454025"/>
          </a:xfrm>
          <a:prstGeom prst="rect">
            <a:avLst/>
          </a:prstGeom>
          <a:solidFill>
            <a:schemeClr val="hlink"/>
          </a:solidFill>
          <a:ln w="12700">
            <a:noFill/>
            <a:miter lim="800000"/>
            <a:headEnd/>
            <a:tailEnd/>
          </a:ln>
          <a:effectLst/>
        </p:spPr>
        <p:txBody>
          <a:bodyPr lIns="90488" tIns="44450" rIns="90488" bIns="44450">
            <a:spAutoFit/>
          </a:bodyPr>
          <a:lstStyle/>
          <a:p>
            <a:pPr algn="ctr">
              <a:spcBef>
                <a:spcPct val="50000"/>
              </a:spcBef>
            </a:pPr>
            <a:r>
              <a:rPr lang="fr-FR" sz="2400" b="1"/>
              <a:t>M</a:t>
            </a:r>
          </a:p>
        </p:txBody>
      </p:sp>
      <p:sp>
        <p:nvSpPr>
          <p:cNvPr id="212038" name="Rectangle 70"/>
          <p:cNvSpPr>
            <a:spLocks noChangeArrowheads="1"/>
          </p:cNvSpPr>
          <p:nvPr/>
        </p:nvSpPr>
        <p:spPr bwMode="auto">
          <a:xfrm>
            <a:off x="3908425" y="4216400"/>
            <a:ext cx="1117600" cy="1001713"/>
          </a:xfrm>
          <a:prstGeom prst="rect">
            <a:avLst/>
          </a:prstGeom>
          <a:solidFill>
            <a:schemeClr val="hlink"/>
          </a:solidFill>
          <a:ln w="12700">
            <a:solidFill>
              <a:schemeClr val="tx1"/>
            </a:solidFill>
            <a:miter lim="800000"/>
            <a:headEnd/>
            <a:tailEnd/>
          </a:ln>
          <a:effectLst/>
        </p:spPr>
        <p:txBody>
          <a:bodyPr wrap="none"/>
          <a:lstStyle/>
          <a:p>
            <a:r>
              <a:rPr lang="fr-FR" sz="1800"/>
              <a:t>&lt;PK&gt; S#</a:t>
            </a:r>
          </a:p>
          <a:p>
            <a:r>
              <a:rPr lang="fr-FR" sz="1800"/>
              <a:t>&lt;PK&gt; P#</a:t>
            </a:r>
          </a:p>
          <a:p>
            <a:r>
              <a:rPr lang="fr-FR" sz="1800"/>
              <a:t>&lt;PK&gt; M#</a:t>
            </a:r>
          </a:p>
        </p:txBody>
      </p:sp>
      <p:sp>
        <p:nvSpPr>
          <p:cNvPr id="212039" name="Rectangle 71"/>
          <p:cNvSpPr>
            <a:spLocks noChangeArrowheads="1"/>
          </p:cNvSpPr>
          <p:nvPr/>
        </p:nvSpPr>
        <p:spPr bwMode="auto">
          <a:xfrm>
            <a:off x="3906838" y="3889375"/>
            <a:ext cx="1138237" cy="327025"/>
          </a:xfrm>
          <a:prstGeom prst="rect">
            <a:avLst/>
          </a:prstGeom>
          <a:solidFill>
            <a:schemeClr val="hlink"/>
          </a:solidFill>
          <a:ln w="12700">
            <a:solidFill>
              <a:schemeClr val="tx1"/>
            </a:solidFill>
            <a:miter lim="800000"/>
            <a:headEnd/>
            <a:tailEnd/>
          </a:ln>
          <a:effectLst/>
        </p:spPr>
        <p:txBody>
          <a:bodyPr wrap="none" anchor="ctr"/>
          <a:lstStyle/>
          <a:p>
            <a:pPr algn="ctr"/>
            <a:r>
              <a:rPr lang="fr-FR"/>
              <a:t>Soin</a:t>
            </a:r>
          </a:p>
        </p:txBody>
      </p:sp>
      <p:sp>
        <p:nvSpPr>
          <p:cNvPr id="212041" name="Line 73"/>
          <p:cNvSpPr>
            <a:spLocks noChangeShapeType="1"/>
          </p:cNvSpPr>
          <p:nvPr/>
        </p:nvSpPr>
        <p:spPr bwMode="auto">
          <a:xfrm>
            <a:off x="657225" y="3603625"/>
            <a:ext cx="7986713" cy="30163"/>
          </a:xfrm>
          <a:prstGeom prst="line">
            <a:avLst/>
          </a:prstGeom>
          <a:noFill/>
          <a:ln w="76200">
            <a:solidFill>
              <a:srgbClr val="C3E4F5"/>
            </a:solidFill>
            <a:round/>
            <a:headEnd/>
            <a:tailEnd/>
          </a:ln>
          <a:effectLst/>
        </p:spPr>
        <p:txBody>
          <a:bodyPr/>
          <a:lstStyle/>
          <a:p>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1976"/>
                                        </p:tgtEl>
                                        <p:attrNameLst>
                                          <p:attrName>style.visibility</p:attrName>
                                        </p:attrNameLst>
                                      </p:cBhvr>
                                      <p:to>
                                        <p:strVal val="visible"/>
                                      </p:to>
                                    </p:set>
                                    <p:anim calcmode="lin" valueType="num">
                                      <p:cBhvr additive="base">
                                        <p:cTn id="7" dur="500" fill="hold"/>
                                        <p:tgtEl>
                                          <p:spTgt spid="211976"/>
                                        </p:tgtEl>
                                        <p:attrNameLst>
                                          <p:attrName>ppt_x</p:attrName>
                                        </p:attrNameLst>
                                      </p:cBhvr>
                                      <p:tavLst>
                                        <p:tav tm="0">
                                          <p:val>
                                            <p:strVal val="0-#ppt_w/2"/>
                                          </p:val>
                                        </p:tav>
                                        <p:tav tm="100000">
                                          <p:val>
                                            <p:strVal val="#ppt_x"/>
                                          </p:val>
                                        </p:tav>
                                      </p:tavLst>
                                    </p:anim>
                                    <p:anim calcmode="lin" valueType="num">
                                      <p:cBhvr additive="base">
                                        <p:cTn id="8" dur="500" fill="hold"/>
                                        <p:tgtEl>
                                          <p:spTgt spid="21197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11977"/>
                                        </p:tgtEl>
                                        <p:attrNameLst>
                                          <p:attrName>style.visibility</p:attrName>
                                        </p:attrNameLst>
                                      </p:cBhvr>
                                      <p:to>
                                        <p:strVal val="visible"/>
                                      </p:to>
                                    </p:set>
                                    <p:anim calcmode="lin" valueType="num">
                                      <p:cBhvr additive="base">
                                        <p:cTn id="12" dur="500" fill="hold"/>
                                        <p:tgtEl>
                                          <p:spTgt spid="211977"/>
                                        </p:tgtEl>
                                        <p:attrNameLst>
                                          <p:attrName>ppt_x</p:attrName>
                                        </p:attrNameLst>
                                      </p:cBhvr>
                                      <p:tavLst>
                                        <p:tav tm="0">
                                          <p:val>
                                            <p:strVal val="0-#ppt_w/2"/>
                                          </p:val>
                                        </p:tav>
                                        <p:tav tm="100000">
                                          <p:val>
                                            <p:strVal val="#ppt_x"/>
                                          </p:val>
                                        </p:tav>
                                      </p:tavLst>
                                    </p:anim>
                                    <p:anim calcmode="lin" valueType="num">
                                      <p:cBhvr additive="base">
                                        <p:cTn id="13" dur="500" fill="hold"/>
                                        <p:tgtEl>
                                          <p:spTgt spid="2119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1974"/>
                                        </p:tgtEl>
                                        <p:attrNameLst>
                                          <p:attrName>style.visibility</p:attrName>
                                        </p:attrNameLst>
                                      </p:cBhvr>
                                      <p:to>
                                        <p:strVal val="visible"/>
                                      </p:to>
                                    </p:set>
                                    <p:anim calcmode="lin" valueType="num">
                                      <p:cBhvr additive="base">
                                        <p:cTn id="18" dur="500" fill="hold"/>
                                        <p:tgtEl>
                                          <p:spTgt spid="211974"/>
                                        </p:tgtEl>
                                        <p:attrNameLst>
                                          <p:attrName>ppt_x</p:attrName>
                                        </p:attrNameLst>
                                      </p:cBhvr>
                                      <p:tavLst>
                                        <p:tav tm="0">
                                          <p:val>
                                            <p:strVal val="0-#ppt_w/2"/>
                                          </p:val>
                                        </p:tav>
                                        <p:tav tm="100000">
                                          <p:val>
                                            <p:strVal val="#ppt_x"/>
                                          </p:val>
                                        </p:tav>
                                      </p:tavLst>
                                    </p:anim>
                                    <p:anim calcmode="lin" valueType="num">
                                      <p:cBhvr additive="base">
                                        <p:cTn id="19" dur="500" fill="hold"/>
                                        <p:tgtEl>
                                          <p:spTgt spid="21197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11975"/>
                                        </p:tgtEl>
                                        <p:attrNameLst>
                                          <p:attrName>style.visibility</p:attrName>
                                        </p:attrNameLst>
                                      </p:cBhvr>
                                      <p:to>
                                        <p:strVal val="visible"/>
                                      </p:to>
                                    </p:set>
                                    <p:anim calcmode="lin" valueType="num">
                                      <p:cBhvr additive="base">
                                        <p:cTn id="24" dur="500" fill="hold"/>
                                        <p:tgtEl>
                                          <p:spTgt spid="211975"/>
                                        </p:tgtEl>
                                        <p:attrNameLst>
                                          <p:attrName>ppt_x</p:attrName>
                                        </p:attrNameLst>
                                      </p:cBhvr>
                                      <p:tavLst>
                                        <p:tav tm="0">
                                          <p:val>
                                            <p:strVal val="0-#ppt_w/2"/>
                                          </p:val>
                                        </p:tav>
                                        <p:tav tm="100000">
                                          <p:val>
                                            <p:strVal val="#ppt_x"/>
                                          </p:val>
                                        </p:tav>
                                      </p:tavLst>
                                    </p:anim>
                                    <p:anim calcmode="lin" valueType="num">
                                      <p:cBhvr additive="base">
                                        <p:cTn id="25" dur="500" fill="hold"/>
                                        <p:tgtEl>
                                          <p:spTgt spid="21197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211981"/>
                                        </p:tgtEl>
                                        <p:attrNameLst>
                                          <p:attrName>style.visibility</p:attrName>
                                        </p:attrNameLst>
                                      </p:cBhvr>
                                      <p:to>
                                        <p:strVal val="visible"/>
                                      </p:to>
                                    </p:set>
                                    <p:anim calcmode="lin" valueType="num">
                                      <p:cBhvr additive="base">
                                        <p:cTn id="29" dur="500" fill="hold"/>
                                        <p:tgtEl>
                                          <p:spTgt spid="211981"/>
                                        </p:tgtEl>
                                        <p:attrNameLst>
                                          <p:attrName>ppt_x</p:attrName>
                                        </p:attrNameLst>
                                      </p:cBhvr>
                                      <p:tavLst>
                                        <p:tav tm="0">
                                          <p:val>
                                            <p:strVal val="0-#ppt_w/2"/>
                                          </p:val>
                                        </p:tav>
                                        <p:tav tm="100000">
                                          <p:val>
                                            <p:strVal val="#ppt_x"/>
                                          </p:val>
                                        </p:tav>
                                      </p:tavLst>
                                    </p:anim>
                                    <p:anim calcmode="lin" valueType="num">
                                      <p:cBhvr additive="base">
                                        <p:cTn id="30" dur="500" fill="hold"/>
                                        <p:tgtEl>
                                          <p:spTgt spid="21198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1978"/>
                                        </p:tgtEl>
                                        <p:attrNameLst>
                                          <p:attrName>style.visibility</p:attrName>
                                        </p:attrNameLst>
                                      </p:cBhvr>
                                      <p:to>
                                        <p:strVal val="visible"/>
                                      </p:to>
                                    </p:set>
                                    <p:anim calcmode="lin" valueType="num">
                                      <p:cBhvr additive="base">
                                        <p:cTn id="35" dur="500" fill="hold"/>
                                        <p:tgtEl>
                                          <p:spTgt spid="211978"/>
                                        </p:tgtEl>
                                        <p:attrNameLst>
                                          <p:attrName>ppt_x</p:attrName>
                                        </p:attrNameLst>
                                      </p:cBhvr>
                                      <p:tavLst>
                                        <p:tav tm="0">
                                          <p:val>
                                            <p:strVal val="0-#ppt_w/2"/>
                                          </p:val>
                                        </p:tav>
                                        <p:tav tm="100000">
                                          <p:val>
                                            <p:strVal val="#ppt_x"/>
                                          </p:val>
                                        </p:tav>
                                      </p:tavLst>
                                    </p:anim>
                                    <p:anim calcmode="lin" valueType="num">
                                      <p:cBhvr additive="base">
                                        <p:cTn id="36" dur="500" fill="hold"/>
                                        <p:tgtEl>
                                          <p:spTgt spid="211978"/>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11979"/>
                                        </p:tgtEl>
                                        <p:attrNameLst>
                                          <p:attrName>style.visibility</p:attrName>
                                        </p:attrNameLst>
                                      </p:cBhvr>
                                      <p:to>
                                        <p:strVal val="visible"/>
                                      </p:to>
                                    </p:set>
                                    <p:anim calcmode="lin" valueType="num">
                                      <p:cBhvr additive="base">
                                        <p:cTn id="40" dur="500" fill="hold"/>
                                        <p:tgtEl>
                                          <p:spTgt spid="211979"/>
                                        </p:tgtEl>
                                        <p:attrNameLst>
                                          <p:attrName>ppt_x</p:attrName>
                                        </p:attrNameLst>
                                      </p:cBhvr>
                                      <p:tavLst>
                                        <p:tav tm="0">
                                          <p:val>
                                            <p:strVal val="0-#ppt_w/2"/>
                                          </p:val>
                                        </p:tav>
                                        <p:tav tm="100000">
                                          <p:val>
                                            <p:strVal val="#ppt_x"/>
                                          </p:val>
                                        </p:tav>
                                      </p:tavLst>
                                    </p:anim>
                                    <p:anim calcmode="lin" valueType="num">
                                      <p:cBhvr additive="base">
                                        <p:cTn id="41" dur="500" fill="hold"/>
                                        <p:tgtEl>
                                          <p:spTgt spid="211979"/>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8" fill="hold" grpId="0" nodeType="afterEffect">
                                  <p:stCondLst>
                                    <p:cond delay="0"/>
                                  </p:stCondLst>
                                  <p:childTnLst>
                                    <p:set>
                                      <p:cBhvr>
                                        <p:cTn id="44" dur="1" fill="hold">
                                          <p:stCondLst>
                                            <p:cond delay="0"/>
                                          </p:stCondLst>
                                        </p:cTn>
                                        <p:tgtEl>
                                          <p:spTgt spid="211980"/>
                                        </p:tgtEl>
                                        <p:attrNameLst>
                                          <p:attrName>style.visibility</p:attrName>
                                        </p:attrNameLst>
                                      </p:cBhvr>
                                      <p:to>
                                        <p:strVal val="visible"/>
                                      </p:to>
                                    </p:set>
                                    <p:anim calcmode="lin" valueType="num">
                                      <p:cBhvr additive="base">
                                        <p:cTn id="45" dur="500" fill="hold"/>
                                        <p:tgtEl>
                                          <p:spTgt spid="211980"/>
                                        </p:tgtEl>
                                        <p:attrNameLst>
                                          <p:attrName>ppt_x</p:attrName>
                                        </p:attrNameLst>
                                      </p:cBhvr>
                                      <p:tavLst>
                                        <p:tav tm="0">
                                          <p:val>
                                            <p:strVal val="0-#ppt_w/2"/>
                                          </p:val>
                                        </p:tav>
                                        <p:tav tm="100000">
                                          <p:val>
                                            <p:strVal val="#ppt_x"/>
                                          </p:val>
                                        </p:tav>
                                      </p:tavLst>
                                    </p:anim>
                                    <p:anim calcmode="lin" valueType="num">
                                      <p:cBhvr additive="base">
                                        <p:cTn id="46" dur="500" fill="hold"/>
                                        <p:tgtEl>
                                          <p:spTgt spid="211980"/>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2" presetClass="entr" presetSubtype="8" fill="hold" grpId="0" nodeType="afterEffect">
                                  <p:stCondLst>
                                    <p:cond delay="0"/>
                                  </p:stCondLst>
                                  <p:childTnLst>
                                    <p:set>
                                      <p:cBhvr>
                                        <p:cTn id="49" dur="1" fill="hold">
                                          <p:stCondLst>
                                            <p:cond delay="0"/>
                                          </p:stCondLst>
                                        </p:cTn>
                                        <p:tgtEl>
                                          <p:spTgt spid="211973"/>
                                        </p:tgtEl>
                                        <p:attrNameLst>
                                          <p:attrName>style.visibility</p:attrName>
                                        </p:attrNameLst>
                                      </p:cBhvr>
                                      <p:to>
                                        <p:strVal val="visible"/>
                                      </p:to>
                                    </p:set>
                                    <p:anim calcmode="lin" valueType="num">
                                      <p:cBhvr additive="base">
                                        <p:cTn id="50" dur="500" fill="hold"/>
                                        <p:tgtEl>
                                          <p:spTgt spid="211973"/>
                                        </p:tgtEl>
                                        <p:attrNameLst>
                                          <p:attrName>ppt_x</p:attrName>
                                        </p:attrNameLst>
                                      </p:cBhvr>
                                      <p:tavLst>
                                        <p:tav tm="0">
                                          <p:val>
                                            <p:strVal val="0-#ppt_w/2"/>
                                          </p:val>
                                        </p:tav>
                                        <p:tav tm="100000">
                                          <p:val>
                                            <p:strVal val="#ppt_x"/>
                                          </p:val>
                                        </p:tav>
                                      </p:tavLst>
                                    </p:anim>
                                    <p:anim calcmode="lin" valueType="num">
                                      <p:cBhvr additive="base">
                                        <p:cTn id="51" dur="500" fill="hold"/>
                                        <p:tgtEl>
                                          <p:spTgt spid="211973"/>
                                        </p:tgtEl>
                                        <p:attrNameLst>
                                          <p:attrName>ppt_y</p:attrName>
                                        </p:attrNameLst>
                                      </p:cBhvr>
                                      <p:tavLst>
                                        <p:tav tm="0">
                                          <p:val>
                                            <p:strVal val="#ppt_y"/>
                                          </p:val>
                                        </p:tav>
                                        <p:tav tm="100000">
                                          <p:val>
                                            <p:strVal val="#ppt_y"/>
                                          </p:val>
                                        </p:tav>
                                      </p:tavLst>
                                    </p:anim>
                                  </p:childTnLst>
                                </p:cTn>
                              </p:par>
                            </p:childTnLst>
                          </p:cTn>
                        </p:par>
                        <p:par>
                          <p:cTn id="52" fill="hold">
                            <p:stCondLst>
                              <p:cond delay="2000"/>
                            </p:stCondLst>
                            <p:childTnLst>
                              <p:par>
                                <p:cTn id="53" presetID="2" presetClass="entr" presetSubtype="8" fill="hold" grpId="0" nodeType="afterEffect">
                                  <p:stCondLst>
                                    <p:cond delay="0"/>
                                  </p:stCondLst>
                                  <p:childTnLst>
                                    <p:set>
                                      <p:cBhvr>
                                        <p:cTn id="54" dur="1" fill="hold">
                                          <p:stCondLst>
                                            <p:cond delay="0"/>
                                          </p:stCondLst>
                                        </p:cTn>
                                        <p:tgtEl>
                                          <p:spTgt spid="211982"/>
                                        </p:tgtEl>
                                        <p:attrNameLst>
                                          <p:attrName>style.visibility</p:attrName>
                                        </p:attrNameLst>
                                      </p:cBhvr>
                                      <p:to>
                                        <p:strVal val="visible"/>
                                      </p:to>
                                    </p:set>
                                    <p:anim calcmode="lin" valueType="num">
                                      <p:cBhvr additive="base">
                                        <p:cTn id="55" dur="500" fill="hold"/>
                                        <p:tgtEl>
                                          <p:spTgt spid="211982"/>
                                        </p:tgtEl>
                                        <p:attrNameLst>
                                          <p:attrName>ppt_x</p:attrName>
                                        </p:attrNameLst>
                                      </p:cBhvr>
                                      <p:tavLst>
                                        <p:tav tm="0">
                                          <p:val>
                                            <p:strVal val="0-#ppt_w/2"/>
                                          </p:val>
                                        </p:tav>
                                        <p:tav tm="100000">
                                          <p:val>
                                            <p:strVal val="#ppt_x"/>
                                          </p:val>
                                        </p:tav>
                                      </p:tavLst>
                                    </p:anim>
                                    <p:anim calcmode="lin" valueType="num">
                                      <p:cBhvr additive="base">
                                        <p:cTn id="56" dur="500" fill="hold"/>
                                        <p:tgtEl>
                                          <p:spTgt spid="211982"/>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211983"/>
                                        </p:tgtEl>
                                        <p:attrNameLst>
                                          <p:attrName>style.visibility</p:attrName>
                                        </p:attrNameLst>
                                      </p:cBhvr>
                                      <p:to>
                                        <p:strVal val="visible"/>
                                      </p:to>
                                    </p:set>
                                    <p:anim calcmode="lin" valueType="num">
                                      <p:cBhvr additive="base">
                                        <p:cTn id="60" dur="500" fill="hold"/>
                                        <p:tgtEl>
                                          <p:spTgt spid="211983"/>
                                        </p:tgtEl>
                                        <p:attrNameLst>
                                          <p:attrName>ppt_x</p:attrName>
                                        </p:attrNameLst>
                                      </p:cBhvr>
                                      <p:tavLst>
                                        <p:tav tm="0">
                                          <p:val>
                                            <p:strVal val="0-#ppt_w/2"/>
                                          </p:val>
                                        </p:tav>
                                        <p:tav tm="100000">
                                          <p:val>
                                            <p:strVal val="#ppt_x"/>
                                          </p:val>
                                        </p:tav>
                                      </p:tavLst>
                                    </p:anim>
                                    <p:anim calcmode="lin" valueType="num">
                                      <p:cBhvr additive="base">
                                        <p:cTn id="61" dur="500" fill="hold"/>
                                        <p:tgtEl>
                                          <p:spTgt spid="211983"/>
                                        </p:tgtEl>
                                        <p:attrNameLst>
                                          <p:attrName>ppt_y</p:attrName>
                                        </p:attrNameLst>
                                      </p:cBhvr>
                                      <p:tavLst>
                                        <p:tav tm="0">
                                          <p:val>
                                            <p:strVal val="#ppt_y"/>
                                          </p:val>
                                        </p:tav>
                                        <p:tav tm="100000">
                                          <p:val>
                                            <p:strVal val="#ppt_y"/>
                                          </p:val>
                                        </p:tav>
                                      </p:tavLst>
                                    </p:anim>
                                  </p:childTnLst>
                                </p:cTn>
                              </p:par>
                            </p:childTnLst>
                          </p:cTn>
                        </p:par>
                        <p:par>
                          <p:cTn id="62" fill="hold">
                            <p:stCondLst>
                              <p:cond delay="3000"/>
                            </p:stCondLst>
                            <p:childTnLst>
                              <p:par>
                                <p:cTn id="63" presetID="2" presetClass="entr" presetSubtype="8" fill="hold" grpId="0" nodeType="afterEffect">
                                  <p:stCondLst>
                                    <p:cond delay="0"/>
                                  </p:stCondLst>
                                  <p:childTnLst>
                                    <p:set>
                                      <p:cBhvr>
                                        <p:cTn id="64" dur="1" fill="hold">
                                          <p:stCondLst>
                                            <p:cond delay="0"/>
                                          </p:stCondLst>
                                        </p:cTn>
                                        <p:tgtEl>
                                          <p:spTgt spid="211985"/>
                                        </p:tgtEl>
                                        <p:attrNameLst>
                                          <p:attrName>style.visibility</p:attrName>
                                        </p:attrNameLst>
                                      </p:cBhvr>
                                      <p:to>
                                        <p:strVal val="visible"/>
                                      </p:to>
                                    </p:set>
                                    <p:anim calcmode="lin" valueType="num">
                                      <p:cBhvr additive="base">
                                        <p:cTn id="65" dur="500" fill="hold"/>
                                        <p:tgtEl>
                                          <p:spTgt spid="211985"/>
                                        </p:tgtEl>
                                        <p:attrNameLst>
                                          <p:attrName>ppt_x</p:attrName>
                                        </p:attrNameLst>
                                      </p:cBhvr>
                                      <p:tavLst>
                                        <p:tav tm="0">
                                          <p:val>
                                            <p:strVal val="0-#ppt_w/2"/>
                                          </p:val>
                                        </p:tav>
                                        <p:tav tm="100000">
                                          <p:val>
                                            <p:strVal val="#ppt_x"/>
                                          </p:val>
                                        </p:tav>
                                      </p:tavLst>
                                    </p:anim>
                                    <p:anim calcmode="lin" valueType="num">
                                      <p:cBhvr additive="base">
                                        <p:cTn id="66" dur="500" fill="hold"/>
                                        <p:tgtEl>
                                          <p:spTgt spid="211985"/>
                                        </p:tgtEl>
                                        <p:attrNameLst>
                                          <p:attrName>ppt_y</p:attrName>
                                        </p:attrNameLst>
                                      </p:cBhvr>
                                      <p:tavLst>
                                        <p:tav tm="0">
                                          <p:val>
                                            <p:strVal val="#ppt_y"/>
                                          </p:val>
                                        </p:tav>
                                        <p:tav tm="100000">
                                          <p:val>
                                            <p:strVal val="#ppt_y"/>
                                          </p:val>
                                        </p:tav>
                                      </p:tavLst>
                                    </p:anim>
                                  </p:childTnLst>
                                </p:cTn>
                              </p:par>
                            </p:childTnLst>
                          </p:cTn>
                        </p:par>
                        <p:par>
                          <p:cTn id="67" fill="hold">
                            <p:stCondLst>
                              <p:cond delay="3500"/>
                            </p:stCondLst>
                            <p:childTnLst>
                              <p:par>
                                <p:cTn id="68" presetID="2" presetClass="entr" presetSubtype="8" fill="hold" grpId="0" nodeType="afterEffect">
                                  <p:stCondLst>
                                    <p:cond delay="0"/>
                                  </p:stCondLst>
                                  <p:childTnLst>
                                    <p:set>
                                      <p:cBhvr>
                                        <p:cTn id="69" dur="1" fill="hold">
                                          <p:stCondLst>
                                            <p:cond delay="0"/>
                                          </p:stCondLst>
                                        </p:cTn>
                                        <p:tgtEl>
                                          <p:spTgt spid="212028"/>
                                        </p:tgtEl>
                                        <p:attrNameLst>
                                          <p:attrName>style.visibility</p:attrName>
                                        </p:attrNameLst>
                                      </p:cBhvr>
                                      <p:to>
                                        <p:strVal val="visible"/>
                                      </p:to>
                                    </p:set>
                                    <p:anim calcmode="lin" valueType="num">
                                      <p:cBhvr additive="base">
                                        <p:cTn id="70" dur="500" fill="hold"/>
                                        <p:tgtEl>
                                          <p:spTgt spid="212028"/>
                                        </p:tgtEl>
                                        <p:attrNameLst>
                                          <p:attrName>ppt_x</p:attrName>
                                        </p:attrNameLst>
                                      </p:cBhvr>
                                      <p:tavLst>
                                        <p:tav tm="0">
                                          <p:val>
                                            <p:strVal val="0-#ppt_w/2"/>
                                          </p:val>
                                        </p:tav>
                                        <p:tav tm="100000">
                                          <p:val>
                                            <p:strVal val="#ppt_x"/>
                                          </p:val>
                                        </p:tav>
                                      </p:tavLst>
                                    </p:anim>
                                    <p:anim calcmode="lin" valueType="num">
                                      <p:cBhvr additive="base">
                                        <p:cTn id="71" dur="500" fill="hold"/>
                                        <p:tgtEl>
                                          <p:spTgt spid="212028"/>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2" presetClass="entr" presetSubtype="8" fill="hold" grpId="0" nodeType="afterEffect">
                                  <p:stCondLst>
                                    <p:cond delay="0"/>
                                  </p:stCondLst>
                                  <p:childTnLst>
                                    <p:set>
                                      <p:cBhvr>
                                        <p:cTn id="74" dur="1" fill="hold">
                                          <p:stCondLst>
                                            <p:cond delay="0"/>
                                          </p:stCondLst>
                                        </p:cTn>
                                        <p:tgtEl>
                                          <p:spTgt spid="212029"/>
                                        </p:tgtEl>
                                        <p:attrNameLst>
                                          <p:attrName>style.visibility</p:attrName>
                                        </p:attrNameLst>
                                      </p:cBhvr>
                                      <p:to>
                                        <p:strVal val="visible"/>
                                      </p:to>
                                    </p:set>
                                    <p:anim calcmode="lin" valueType="num">
                                      <p:cBhvr additive="base">
                                        <p:cTn id="75" dur="500" fill="hold"/>
                                        <p:tgtEl>
                                          <p:spTgt spid="212029"/>
                                        </p:tgtEl>
                                        <p:attrNameLst>
                                          <p:attrName>ppt_x</p:attrName>
                                        </p:attrNameLst>
                                      </p:cBhvr>
                                      <p:tavLst>
                                        <p:tav tm="0">
                                          <p:val>
                                            <p:strVal val="0-#ppt_w/2"/>
                                          </p:val>
                                        </p:tav>
                                        <p:tav tm="100000">
                                          <p:val>
                                            <p:strVal val="#ppt_x"/>
                                          </p:val>
                                        </p:tav>
                                      </p:tavLst>
                                    </p:anim>
                                    <p:anim calcmode="lin" valueType="num">
                                      <p:cBhvr additive="base">
                                        <p:cTn id="76" dur="500" fill="hold"/>
                                        <p:tgtEl>
                                          <p:spTgt spid="21202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12026"/>
                                        </p:tgtEl>
                                        <p:attrNameLst>
                                          <p:attrName>style.visibility</p:attrName>
                                        </p:attrNameLst>
                                      </p:cBhvr>
                                      <p:to>
                                        <p:strVal val="visible"/>
                                      </p:to>
                                    </p:set>
                                    <p:anim calcmode="lin" valueType="num">
                                      <p:cBhvr additive="base">
                                        <p:cTn id="81" dur="500" fill="hold"/>
                                        <p:tgtEl>
                                          <p:spTgt spid="212026"/>
                                        </p:tgtEl>
                                        <p:attrNameLst>
                                          <p:attrName>ppt_x</p:attrName>
                                        </p:attrNameLst>
                                      </p:cBhvr>
                                      <p:tavLst>
                                        <p:tav tm="0">
                                          <p:val>
                                            <p:strVal val="0-#ppt_w/2"/>
                                          </p:val>
                                        </p:tav>
                                        <p:tav tm="100000">
                                          <p:val>
                                            <p:strVal val="#ppt_x"/>
                                          </p:val>
                                        </p:tav>
                                      </p:tavLst>
                                    </p:anim>
                                    <p:anim calcmode="lin" valueType="num">
                                      <p:cBhvr additive="base">
                                        <p:cTn id="82" dur="500" fill="hold"/>
                                        <p:tgtEl>
                                          <p:spTgt spid="21202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212027"/>
                                        </p:tgtEl>
                                        <p:attrNameLst>
                                          <p:attrName>style.visibility</p:attrName>
                                        </p:attrNameLst>
                                      </p:cBhvr>
                                      <p:to>
                                        <p:strVal val="visible"/>
                                      </p:to>
                                    </p:set>
                                    <p:anim calcmode="lin" valueType="num">
                                      <p:cBhvr additive="base">
                                        <p:cTn id="87" dur="500" fill="hold"/>
                                        <p:tgtEl>
                                          <p:spTgt spid="212027"/>
                                        </p:tgtEl>
                                        <p:attrNameLst>
                                          <p:attrName>ppt_x</p:attrName>
                                        </p:attrNameLst>
                                      </p:cBhvr>
                                      <p:tavLst>
                                        <p:tav tm="0">
                                          <p:val>
                                            <p:strVal val="0-#ppt_w/2"/>
                                          </p:val>
                                        </p:tav>
                                        <p:tav tm="100000">
                                          <p:val>
                                            <p:strVal val="#ppt_x"/>
                                          </p:val>
                                        </p:tav>
                                      </p:tavLst>
                                    </p:anim>
                                    <p:anim calcmode="lin" valueType="num">
                                      <p:cBhvr additive="base">
                                        <p:cTn id="88" dur="500" fill="hold"/>
                                        <p:tgtEl>
                                          <p:spTgt spid="212027"/>
                                        </p:tgtEl>
                                        <p:attrNameLst>
                                          <p:attrName>ppt_y</p:attrName>
                                        </p:attrNameLst>
                                      </p:cBhvr>
                                      <p:tavLst>
                                        <p:tav tm="0">
                                          <p:val>
                                            <p:strVal val="#ppt_y"/>
                                          </p:val>
                                        </p:tav>
                                        <p:tav tm="100000">
                                          <p:val>
                                            <p:strVal val="#ppt_y"/>
                                          </p:val>
                                        </p:tav>
                                      </p:tavLst>
                                    </p:anim>
                                  </p:childTnLst>
                                </p:cTn>
                              </p:par>
                            </p:childTnLst>
                          </p:cTn>
                        </p:par>
                        <p:par>
                          <p:cTn id="89" fill="hold">
                            <p:stCondLst>
                              <p:cond delay="500"/>
                            </p:stCondLst>
                            <p:childTnLst>
                              <p:par>
                                <p:cTn id="90" presetID="2" presetClass="entr" presetSubtype="8" fill="hold" grpId="0" nodeType="afterEffect">
                                  <p:stCondLst>
                                    <p:cond delay="0"/>
                                  </p:stCondLst>
                                  <p:childTnLst>
                                    <p:set>
                                      <p:cBhvr>
                                        <p:cTn id="91" dur="1" fill="hold">
                                          <p:stCondLst>
                                            <p:cond delay="0"/>
                                          </p:stCondLst>
                                        </p:cTn>
                                        <p:tgtEl>
                                          <p:spTgt spid="212033"/>
                                        </p:tgtEl>
                                        <p:attrNameLst>
                                          <p:attrName>style.visibility</p:attrName>
                                        </p:attrNameLst>
                                      </p:cBhvr>
                                      <p:to>
                                        <p:strVal val="visible"/>
                                      </p:to>
                                    </p:set>
                                    <p:anim calcmode="lin" valueType="num">
                                      <p:cBhvr additive="base">
                                        <p:cTn id="92" dur="500" fill="hold"/>
                                        <p:tgtEl>
                                          <p:spTgt spid="212033"/>
                                        </p:tgtEl>
                                        <p:attrNameLst>
                                          <p:attrName>ppt_x</p:attrName>
                                        </p:attrNameLst>
                                      </p:cBhvr>
                                      <p:tavLst>
                                        <p:tav tm="0">
                                          <p:val>
                                            <p:strVal val="0-#ppt_w/2"/>
                                          </p:val>
                                        </p:tav>
                                        <p:tav tm="100000">
                                          <p:val>
                                            <p:strVal val="#ppt_x"/>
                                          </p:val>
                                        </p:tav>
                                      </p:tavLst>
                                    </p:anim>
                                    <p:anim calcmode="lin" valueType="num">
                                      <p:cBhvr additive="base">
                                        <p:cTn id="93" dur="500" fill="hold"/>
                                        <p:tgtEl>
                                          <p:spTgt spid="212033"/>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212030"/>
                                        </p:tgtEl>
                                        <p:attrNameLst>
                                          <p:attrName>style.visibility</p:attrName>
                                        </p:attrNameLst>
                                      </p:cBhvr>
                                      <p:to>
                                        <p:strVal val="visible"/>
                                      </p:to>
                                    </p:set>
                                    <p:anim calcmode="lin" valueType="num">
                                      <p:cBhvr additive="base">
                                        <p:cTn id="98" dur="500" fill="hold"/>
                                        <p:tgtEl>
                                          <p:spTgt spid="212030"/>
                                        </p:tgtEl>
                                        <p:attrNameLst>
                                          <p:attrName>ppt_x</p:attrName>
                                        </p:attrNameLst>
                                      </p:cBhvr>
                                      <p:tavLst>
                                        <p:tav tm="0">
                                          <p:val>
                                            <p:strVal val="0-#ppt_w/2"/>
                                          </p:val>
                                        </p:tav>
                                        <p:tav tm="100000">
                                          <p:val>
                                            <p:strVal val="#ppt_x"/>
                                          </p:val>
                                        </p:tav>
                                      </p:tavLst>
                                    </p:anim>
                                    <p:anim calcmode="lin" valueType="num">
                                      <p:cBhvr additive="base">
                                        <p:cTn id="99" dur="500" fill="hold"/>
                                        <p:tgtEl>
                                          <p:spTgt spid="212030"/>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 presetClass="entr" presetSubtype="8" fill="hold" grpId="0" nodeType="afterEffect">
                                  <p:stCondLst>
                                    <p:cond delay="0"/>
                                  </p:stCondLst>
                                  <p:childTnLst>
                                    <p:set>
                                      <p:cBhvr>
                                        <p:cTn id="102" dur="1" fill="hold">
                                          <p:stCondLst>
                                            <p:cond delay="0"/>
                                          </p:stCondLst>
                                        </p:cTn>
                                        <p:tgtEl>
                                          <p:spTgt spid="212031"/>
                                        </p:tgtEl>
                                        <p:attrNameLst>
                                          <p:attrName>style.visibility</p:attrName>
                                        </p:attrNameLst>
                                      </p:cBhvr>
                                      <p:to>
                                        <p:strVal val="visible"/>
                                      </p:to>
                                    </p:set>
                                    <p:anim calcmode="lin" valueType="num">
                                      <p:cBhvr additive="base">
                                        <p:cTn id="103" dur="500" fill="hold"/>
                                        <p:tgtEl>
                                          <p:spTgt spid="212031"/>
                                        </p:tgtEl>
                                        <p:attrNameLst>
                                          <p:attrName>ppt_x</p:attrName>
                                        </p:attrNameLst>
                                      </p:cBhvr>
                                      <p:tavLst>
                                        <p:tav tm="0">
                                          <p:val>
                                            <p:strVal val="0-#ppt_w/2"/>
                                          </p:val>
                                        </p:tav>
                                        <p:tav tm="100000">
                                          <p:val>
                                            <p:strVal val="#ppt_x"/>
                                          </p:val>
                                        </p:tav>
                                      </p:tavLst>
                                    </p:anim>
                                    <p:anim calcmode="lin" valueType="num">
                                      <p:cBhvr additive="base">
                                        <p:cTn id="104" dur="500" fill="hold"/>
                                        <p:tgtEl>
                                          <p:spTgt spid="212031"/>
                                        </p:tgtEl>
                                        <p:attrNameLst>
                                          <p:attrName>ppt_y</p:attrName>
                                        </p:attrNameLst>
                                      </p:cBhvr>
                                      <p:tavLst>
                                        <p:tav tm="0">
                                          <p:val>
                                            <p:strVal val="#ppt_y"/>
                                          </p:val>
                                        </p:tav>
                                        <p:tav tm="100000">
                                          <p:val>
                                            <p:strVal val="#ppt_y"/>
                                          </p:val>
                                        </p:tav>
                                      </p:tavLst>
                                    </p:anim>
                                  </p:childTnLst>
                                </p:cTn>
                              </p:par>
                            </p:childTnLst>
                          </p:cTn>
                        </p:par>
                        <p:par>
                          <p:cTn id="105" fill="hold">
                            <p:stCondLst>
                              <p:cond delay="1000"/>
                            </p:stCondLst>
                            <p:childTnLst>
                              <p:par>
                                <p:cTn id="106" presetID="2" presetClass="entr" presetSubtype="8" fill="hold" grpId="0" nodeType="afterEffect">
                                  <p:stCondLst>
                                    <p:cond delay="0"/>
                                  </p:stCondLst>
                                  <p:childTnLst>
                                    <p:set>
                                      <p:cBhvr>
                                        <p:cTn id="107" dur="1" fill="hold">
                                          <p:stCondLst>
                                            <p:cond delay="0"/>
                                          </p:stCondLst>
                                        </p:cTn>
                                        <p:tgtEl>
                                          <p:spTgt spid="212032"/>
                                        </p:tgtEl>
                                        <p:attrNameLst>
                                          <p:attrName>style.visibility</p:attrName>
                                        </p:attrNameLst>
                                      </p:cBhvr>
                                      <p:to>
                                        <p:strVal val="visible"/>
                                      </p:to>
                                    </p:set>
                                    <p:anim calcmode="lin" valueType="num">
                                      <p:cBhvr additive="base">
                                        <p:cTn id="108" dur="500" fill="hold"/>
                                        <p:tgtEl>
                                          <p:spTgt spid="212032"/>
                                        </p:tgtEl>
                                        <p:attrNameLst>
                                          <p:attrName>ppt_x</p:attrName>
                                        </p:attrNameLst>
                                      </p:cBhvr>
                                      <p:tavLst>
                                        <p:tav tm="0">
                                          <p:val>
                                            <p:strVal val="0-#ppt_w/2"/>
                                          </p:val>
                                        </p:tav>
                                        <p:tav tm="100000">
                                          <p:val>
                                            <p:strVal val="#ppt_x"/>
                                          </p:val>
                                        </p:tav>
                                      </p:tavLst>
                                    </p:anim>
                                    <p:anim calcmode="lin" valueType="num">
                                      <p:cBhvr additive="base">
                                        <p:cTn id="109" dur="500" fill="hold"/>
                                        <p:tgtEl>
                                          <p:spTgt spid="212032"/>
                                        </p:tgtEl>
                                        <p:attrNameLst>
                                          <p:attrName>ppt_y</p:attrName>
                                        </p:attrNameLst>
                                      </p:cBhvr>
                                      <p:tavLst>
                                        <p:tav tm="0">
                                          <p:val>
                                            <p:strVal val="#ppt_y"/>
                                          </p:val>
                                        </p:tav>
                                        <p:tav tm="100000">
                                          <p:val>
                                            <p:strVal val="#ppt_y"/>
                                          </p:val>
                                        </p:tav>
                                      </p:tavLst>
                                    </p:anim>
                                  </p:childTnLst>
                                </p:cTn>
                              </p:par>
                            </p:childTnLst>
                          </p:cTn>
                        </p:par>
                        <p:par>
                          <p:cTn id="110" fill="hold">
                            <p:stCondLst>
                              <p:cond delay="1500"/>
                            </p:stCondLst>
                            <p:childTnLst>
                              <p:par>
                                <p:cTn id="111" presetID="2" presetClass="entr" presetSubtype="8" fill="hold" grpId="0" nodeType="afterEffect">
                                  <p:stCondLst>
                                    <p:cond delay="0"/>
                                  </p:stCondLst>
                                  <p:childTnLst>
                                    <p:set>
                                      <p:cBhvr>
                                        <p:cTn id="112" dur="1" fill="hold">
                                          <p:stCondLst>
                                            <p:cond delay="0"/>
                                          </p:stCondLst>
                                        </p:cTn>
                                        <p:tgtEl>
                                          <p:spTgt spid="212025"/>
                                        </p:tgtEl>
                                        <p:attrNameLst>
                                          <p:attrName>style.visibility</p:attrName>
                                        </p:attrNameLst>
                                      </p:cBhvr>
                                      <p:to>
                                        <p:strVal val="visible"/>
                                      </p:to>
                                    </p:set>
                                    <p:anim calcmode="lin" valueType="num">
                                      <p:cBhvr additive="base">
                                        <p:cTn id="113" dur="500" fill="hold"/>
                                        <p:tgtEl>
                                          <p:spTgt spid="212025"/>
                                        </p:tgtEl>
                                        <p:attrNameLst>
                                          <p:attrName>ppt_x</p:attrName>
                                        </p:attrNameLst>
                                      </p:cBhvr>
                                      <p:tavLst>
                                        <p:tav tm="0">
                                          <p:val>
                                            <p:strVal val="0-#ppt_w/2"/>
                                          </p:val>
                                        </p:tav>
                                        <p:tav tm="100000">
                                          <p:val>
                                            <p:strVal val="#ppt_x"/>
                                          </p:val>
                                        </p:tav>
                                      </p:tavLst>
                                    </p:anim>
                                    <p:anim calcmode="lin" valueType="num">
                                      <p:cBhvr additive="base">
                                        <p:cTn id="114" dur="500" fill="hold"/>
                                        <p:tgtEl>
                                          <p:spTgt spid="212025"/>
                                        </p:tgtEl>
                                        <p:attrNameLst>
                                          <p:attrName>ppt_y</p:attrName>
                                        </p:attrNameLst>
                                      </p:cBhvr>
                                      <p:tavLst>
                                        <p:tav tm="0">
                                          <p:val>
                                            <p:strVal val="#ppt_y"/>
                                          </p:val>
                                        </p:tav>
                                        <p:tav tm="100000">
                                          <p:val>
                                            <p:strVal val="#ppt_y"/>
                                          </p:val>
                                        </p:tav>
                                      </p:tavLst>
                                    </p:anim>
                                  </p:childTnLst>
                                </p:cTn>
                              </p:par>
                            </p:childTnLst>
                          </p:cTn>
                        </p:par>
                        <p:par>
                          <p:cTn id="115" fill="hold">
                            <p:stCondLst>
                              <p:cond delay="2000"/>
                            </p:stCondLst>
                            <p:childTnLst>
                              <p:par>
                                <p:cTn id="116" presetID="2" presetClass="entr" presetSubtype="8" fill="hold" grpId="0" nodeType="afterEffect">
                                  <p:stCondLst>
                                    <p:cond delay="0"/>
                                  </p:stCondLst>
                                  <p:childTnLst>
                                    <p:set>
                                      <p:cBhvr>
                                        <p:cTn id="117" dur="1" fill="hold">
                                          <p:stCondLst>
                                            <p:cond delay="0"/>
                                          </p:stCondLst>
                                        </p:cTn>
                                        <p:tgtEl>
                                          <p:spTgt spid="212034"/>
                                        </p:tgtEl>
                                        <p:attrNameLst>
                                          <p:attrName>style.visibility</p:attrName>
                                        </p:attrNameLst>
                                      </p:cBhvr>
                                      <p:to>
                                        <p:strVal val="visible"/>
                                      </p:to>
                                    </p:set>
                                    <p:anim calcmode="lin" valueType="num">
                                      <p:cBhvr additive="base">
                                        <p:cTn id="118" dur="500" fill="hold"/>
                                        <p:tgtEl>
                                          <p:spTgt spid="212034"/>
                                        </p:tgtEl>
                                        <p:attrNameLst>
                                          <p:attrName>ppt_x</p:attrName>
                                        </p:attrNameLst>
                                      </p:cBhvr>
                                      <p:tavLst>
                                        <p:tav tm="0">
                                          <p:val>
                                            <p:strVal val="0-#ppt_w/2"/>
                                          </p:val>
                                        </p:tav>
                                        <p:tav tm="100000">
                                          <p:val>
                                            <p:strVal val="#ppt_x"/>
                                          </p:val>
                                        </p:tav>
                                      </p:tavLst>
                                    </p:anim>
                                    <p:anim calcmode="lin" valueType="num">
                                      <p:cBhvr additive="base">
                                        <p:cTn id="119" dur="500" fill="hold"/>
                                        <p:tgtEl>
                                          <p:spTgt spid="212034"/>
                                        </p:tgtEl>
                                        <p:attrNameLst>
                                          <p:attrName>ppt_y</p:attrName>
                                        </p:attrNameLst>
                                      </p:cBhvr>
                                      <p:tavLst>
                                        <p:tav tm="0">
                                          <p:val>
                                            <p:strVal val="#ppt_y"/>
                                          </p:val>
                                        </p:tav>
                                        <p:tav tm="100000">
                                          <p:val>
                                            <p:strVal val="#ppt_y"/>
                                          </p:val>
                                        </p:tav>
                                      </p:tavLst>
                                    </p:anim>
                                  </p:childTnLst>
                                </p:cTn>
                              </p:par>
                            </p:childTnLst>
                          </p:cTn>
                        </p:par>
                        <p:par>
                          <p:cTn id="120" fill="hold">
                            <p:stCondLst>
                              <p:cond delay="2500"/>
                            </p:stCondLst>
                            <p:childTnLst>
                              <p:par>
                                <p:cTn id="121" presetID="2" presetClass="entr" presetSubtype="8" fill="hold" grpId="0" nodeType="afterEffect">
                                  <p:stCondLst>
                                    <p:cond delay="0"/>
                                  </p:stCondLst>
                                  <p:childTnLst>
                                    <p:set>
                                      <p:cBhvr>
                                        <p:cTn id="122" dur="1" fill="hold">
                                          <p:stCondLst>
                                            <p:cond delay="0"/>
                                          </p:stCondLst>
                                        </p:cTn>
                                        <p:tgtEl>
                                          <p:spTgt spid="212035"/>
                                        </p:tgtEl>
                                        <p:attrNameLst>
                                          <p:attrName>style.visibility</p:attrName>
                                        </p:attrNameLst>
                                      </p:cBhvr>
                                      <p:to>
                                        <p:strVal val="visible"/>
                                      </p:to>
                                    </p:set>
                                    <p:anim calcmode="lin" valueType="num">
                                      <p:cBhvr additive="base">
                                        <p:cTn id="123" dur="500" fill="hold"/>
                                        <p:tgtEl>
                                          <p:spTgt spid="212035"/>
                                        </p:tgtEl>
                                        <p:attrNameLst>
                                          <p:attrName>ppt_x</p:attrName>
                                        </p:attrNameLst>
                                      </p:cBhvr>
                                      <p:tavLst>
                                        <p:tav tm="0">
                                          <p:val>
                                            <p:strVal val="0-#ppt_w/2"/>
                                          </p:val>
                                        </p:tav>
                                        <p:tav tm="100000">
                                          <p:val>
                                            <p:strVal val="#ppt_x"/>
                                          </p:val>
                                        </p:tav>
                                      </p:tavLst>
                                    </p:anim>
                                    <p:anim calcmode="lin" valueType="num">
                                      <p:cBhvr additive="base">
                                        <p:cTn id="124" dur="500" fill="hold"/>
                                        <p:tgtEl>
                                          <p:spTgt spid="212035"/>
                                        </p:tgtEl>
                                        <p:attrNameLst>
                                          <p:attrName>ppt_y</p:attrName>
                                        </p:attrNameLst>
                                      </p:cBhvr>
                                      <p:tavLst>
                                        <p:tav tm="0">
                                          <p:val>
                                            <p:strVal val="#ppt_y"/>
                                          </p:val>
                                        </p:tav>
                                        <p:tav tm="100000">
                                          <p:val>
                                            <p:strVal val="#ppt_y"/>
                                          </p:val>
                                        </p:tav>
                                      </p:tavLst>
                                    </p:anim>
                                  </p:childTnLst>
                                </p:cTn>
                              </p:par>
                            </p:childTnLst>
                          </p:cTn>
                        </p:par>
                        <p:par>
                          <p:cTn id="125" fill="hold">
                            <p:stCondLst>
                              <p:cond delay="3000"/>
                            </p:stCondLst>
                            <p:childTnLst>
                              <p:par>
                                <p:cTn id="126" presetID="2" presetClass="entr" presetSubtype="8" fill="hold" grpId="0" nodeType="afterEffect">
                                  <p:stCondLst>
                                    <p:cond delay="0"/>
                                  </p:stCondLst>
                                  <p:childTnLst>
                                    <p:set>
                                      <p:cBhvr>
                                        <p:cTn id="127" dur="1" fill="hold">
                                          <p:stCondLst>
                                            <p:cond delay="0"/>
                                          </p:stCondLst>
                                        </p:cTn>
                                        <p:tgtEl>
                                          <p:spTgt spid="212037"/>
                                        </p:tgtEl>
                                        <p:attrNameLst>
                                          <p:attrName>style.visibility</p:attrName>
                                        </p:attrNameLst>
                                      </p:cBhvr>
                                      <p:to>
                                        <p:strVal val="visible"/>
                                      </p:to>
                                    </p:set>
                                    <p:anim calcmode="lin" valueType="num">
                                      <p:cBhvr additive="base">
                                        <p:cTn id="128" dur="500" fill="hold"/>
                                        <p:tgtEl>
                                          <p:spTgt spid="212037"/>
                                        </p:tgtEl>
                                        <p:attrNameLst>
                                          <p:attrName>ppt_x</p:attrName>
                                        </p:attrNameLst>
                                      </p:cBhvr>
                                      <p:tavLst>
                                        <p:tav tm="0">
                                          <p:val>
                                            <p:strVal val="0-#ppt_w/2"/>
                                          </p:val>
                                        </p:tav>
                                        <p:tav tm="100000">
                                          <p:val>
                                            <p:strVal val="#ppt_x"/>
                                          </p:val>
                                        </p:tav>
                                      </p:tavLst>
                                    </p:anim>
                                    <p:anim calcmode="lin" valueType="num">
                                      <p:cBhvr additive="base">
                                        <p:cTn id="129" dur="500" fill="hold"/>
                                        <p:tgtEl>
                                          <p:spTgt spid="2120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utoUpdateAnimBg="0"/>
      <p:bldP spid="211974" grpId="0" animBg="1"/>
      <p:bldP spid="211975" grpId="0" animBg="1"/>
      <p:bldP spid="211976" grpId="0" animBg="1" autoUpdateAnimBg="0"/>
      <p:bldP spid="211977" grpId="0" animBg="1" autoUpdateAnimBg="0"/>
      <p:bldP spid="211978" grpId="0" autoUpdateAnimBg="0"/>
      <p:bldP spid="211979" grpId="0" autoUpdateAnimBg="0"/>
      <p:bldP spid="211980" grpId="0" autoUpdateAnimBg="0"/>
      <p:bldP spid="211981" grpId="0" animBg="1"/>
      <p:bldP spid="211982" grpId="0" autoUpdateAnimBg="0"/>
      <p:bldP spid="211983" grpId="0" autoUpdateAnimBg="0"/>
      <p:bldP spid="211985" grpId="0" animBg="1" autoUpdateAnimBg="0"/>
      <p:bldP spid="212025" grpId="0" autoUpdateAnimBg="0"/>
      <p:bldP spid="212026" grpId="0" animBg="1"/>
      <p:bldP spid="212027" grpId="0" animBg="1"/>
      <p:bldP spid="212028" grpId="0" animBg="1" autoUpdateAnimBg="0"/>
      <p:bldP spid="212029" grpId="0" animBg="1" autoUpdateAnimBg="0"/>
      <p:bldP spid="212030" grpId="0" autoUpdateAnimBg="0"/>
      <p:bldP spid="212031" grpId="0" autoUpdateAnimBg="0"/>
      <p:bldP spid="212032" grpId="0" autoUpdateAnimBg="0"/>
      <p:bldP spid="212033" grpId="0" animBg="1"/>
      <p:bldP spid="212034" grpId="0" autoUpdateAnimBg="0"/>
      <p:bldP spid="212035" grpId="0" autoUpdateAnimBg="0"/>
      <p:bldP spid="212037"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822325" y="288925"/>
            <a:ext cx="7772400" cy="1143000"/>
          </a:xfrm>
        </p:spPr>
        <p:txBody>
          <a:bodyPr/>
          <a:lstStyle/>
          <a:p>
            <a:pPr algn="ctr"/>
            <a:r>
              <a:rPr lang="fr-FR"/>
              <a:t>Réification : Attribut composé</a:t>
            </a:r>
          </a:p>
        </p:txBody>
      </p:sp>
      <p:sp>
        <p:nvSpPr>
          <p:cNvPr id="238596" name="Rectangle 4"/>
          <p:cNvSpPr>
            <a:spLocks noChangeArrowheads="1"/>
          </p:cNvSpPr>
          <p:nvPr/>
        </p:nvSpPr>
        <p:spPr bwMode="auto">
          <a:xfrm>
            <a:off x="668338" y="1643063"/>
            <a:ext cx="1766887"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Personne</a:t>
            </a:r>
          </a:p>
        </p:txBody>
      </p:sp>
      <p:sp>
        <p:nvSpPr>
          <p:cNvPr id="238597" name="Rectangle 5"/>
          <p:cNvSpPr>
            <a:spLocks noChangeArrowheads="1"/>
          </p:cNvSpPr>
          <p:nvPr/>
        </p:nvSpPr>
        <p:spPr bwMode="auto">
          <a:xfrm>
            <a:off x="668338" y="2365375"/>
            <a:ext cx="1782762" cy="2590800"/>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Prénom</a:t>
            </a:r>
          </a:p>
          <a:p>
            <a:r>
              <a:rPr lang="fr-FR"/>
              <a:t>Nom de famille</a:t>
            </a:r>
          </a:p>
          <a:p>
            <a:r>
              <a:rPr lang="fr-FR"/>
              <a:t>Hobbies</a:t>
            </a:r>
          </a:p>
          <a:p>
            <a:r>
              <a:rPr lang="fr-FR"/>
              <a:t>Amis</a:t>
            </a:r>
          </a:p>
          <a:p>
            <a:r>
              <a:rPr lang="fr-FR"/>
              <a:t>Restaurants</a:t>
            </a:r>
          </a:p>
          <a:p>
            <a:r>
              <a:rPr lang="fr-FR"/>
              <a:t>   Nom</a:t>
            </a:r>
          </a:p>
          <a:p>
            <a:r>
              <a:rPr lang="fr-FR"/>
              <a:t>   Tel</a:t>
            </a:r>
          </a:p>
          <a:p>
            <a:r>
              <a:rPr lang="fr-FR"/>
              <a:t>    </a:t>
            </a:r>
          </a:p>
        </p:txBody>
      </p:sp>
      <p:sp>
        <p:nvSpPr>
          <p:cNvPr id="238598" name="Rectangle 6"/>
          <p:cNvSpPr>
            <a:spLocks noChangeArrowheads="1"/>
          </p:cNvSpPr>
          <p:nvPr/>
        </p:nvSpPr>
        <p:spPr bwMode="auto">
          <a:xfrm>
            <a:off x="3810000" y="1846263"/>
            <a:ext cx="1766888" cy="722312"/>
          </a:xfrm>
          <a:prstGeom prst="rect">
            <a:avLst/>
          </a:prstGeom>
          <a:solidFill>
            <a:schemeClr val="hlink"/>
          </a:solidFill>
          <a:ln w="12700">
            <a:solidFill>
              <a:schemeClr val="tx1"/>
            </a:solidFill>
            <a:miter lim="800000"/>
            <a:headEnd/>
            <a:tailEnd/>
          </a:ln>
          <a:effectLst/>
        </p:spPr>
        <p:txBody>
          <a:bodyPr wrap="none" anchor="ctr"/>
          <a:lstStyle/>
          <a:p>
            <a:pPr algn="ctr"/>
            <a:r>
              <a:rPr lang="fr-FR"/>
              <a:t>Personne</a:t>
            </a:r>
          </a:p>
        </p:txBody>
      </p:sp>
      <p:sp>
        <p:nvSpPr>
          <p:cNvPr id="238599" name="Rectangle 7"/>
          <p:cNvSpPr>
            <a:spLocks noChangeArrowheads="1"/>
          </p:cNvSpPr>
          <p:nvPr/>
        </p:nvSpPr>
        <p:spPr bwMode="auto">
          <a:xfrm>
            <a:off x="3810000" y="2568575"/>
            <a:ext cx="1766888" cy="1058863"/>
          </a:xfrm>
          <a:prstGeom prst="rect">
            <a:avLst/>
          </a:prstGeom>
          <a:solidFill>
            <a:schemeClr val="hlink"/>
          </a:solidFill>
          <a:ln w="12700">
            <a:solidFill>
              <a:schemeClr val="tx1"/>
            </a:solidFill>
            <a:miter lim="800000"/>
            <a:headEnd/>
            <a:tailEnd/>
          </a:ln>
          <a:effectLst/>
        </p:spPr>
        <p:txBody>
          <a:bodyPr wrap="none"/>
          <a:lstStyle/>
          <a:p>
            <a:r>
              <a:rPr lang="fr-FR"/>
              <a:t>&lt;PK&gt; P#</a:t>
            </a:r>
          </a:p>
          <a:p>
            <a:r>
              <a:rPr lang="fr-FR"/>
              <a:t>Prénom</a:t>
            </a:r>
          </a:p>
          <a:p>
            <a:r>
              <a:rPr lang="fr-FR"/>
              <a:t>Nom de famille</a:t>
            </a:r>
          </a:p>
        </p:txBody>
      </p:sp>
      <p:sp>
        <p:nvSpPr>
          <p:cNvPr id="238600" name="Rectangle 8"/>
          <p:cNvSpPr>
            <a:spLocks noChangeArrowheads="1"/>
          </p:cNvSpPr>
          <p:nvPr/>
        </p:nvSpPr>
        <p:spPr bwMode="auto">
          <a:xfrm>
            <a:off x="6638925" y="1690688"/>
            <a:ext cx="1592263" cy="487362"/>
          </a:xfrm>
          <a:prstGeom prst="rect">
            <a:avLst/>
          </a:prstGeom>
          <a:solidFill>
            <a:schemeClr val="hlink"/>
          </a:solidFill>
          <a:ln w="12700">
            <a:solidFill>
              <a:schemeClr val="tx1"/>
            </a:solidFill>
            <a:miter lim="800000"/>
            <a:headEnd/>
            <a:tailEnd/>
          </a:ln>
          <a:effectLst/>
        </p:spPr>
        <p:txBody>
          <a:bodyPr wrap="none" anchor="ctr"/>
          <a:lstStyle/>
          <a:p>
            <a:r>
              <a:rPr lang="fr-FR"/>
              <a:t>Hobbies</a:t>
            </a:r>
          </a:p>
        </p:txBody>
      </p:sp>
      <p:sp>
        <p:nvSpPr>
          <p:cNvPr id="238601" name="Rectangle 9"/>
          <p:cNvSpPr>
            <a:spLocks noChangeArrowheads="1"/>
          </p:cNvSpPr>
          <p:nvPr/>
        </p:nvSpPr>
        <p:spPr bwMode="auto">
          <a:xfrm>
            <a:off x="6638925" y="2178050"/>
            <a:ext cx="1592263" cy="682625"/>
          </a:xfrm>
          <a:prstGeom prst="rect">
            <a:avLst/>
          </a:prstGeom>
          <a:solidFill>
            <a:schemeClr val="hlink"/>
          </a:solidFill>
          <a:ln w="12700">
            <a:solidFill>
              <a:schemeClr val="tx1"/>
            </a:solidFill>
            <a:miter lim="800000"/>
            <a:headEnd/>
            <a:tailEnd/>
          </a:ln>
          <a:effectLst/>
        </p:spPr>
        <p:txBody>
          <a:bodyPr wrap="none"/>
          <a:lstStyle/>
          <a:p>
            <a:r>
              <a:rPr lang="fr-FR" sz="1800"/>
              <a:t>&lt;PK&gt; P#</a:t>
            </a:r>
          </a:p>
          <a:p>
            <a:r>
              <a:rPr lang="fr-FR" sz="1800"/>
              <a:t>&lt;PK&gt;</a:t>
            </a:r>
            <a:r>
              <a:rPr lang="fr-FR"/>
              <a:t>  </a:t>
            </a:r>
            <a:r>
              <a:rPr lang="fr-FR" sz="1800"/>
              <a:t>Hobby</a:t>
            </a:r>
          </a:p>
        </p:txBody>
      </p:sp>
      <p:sp>
        <p:nvSpPr>
          <p:cNvPr id="238602" name="Rectangle 10"/>
          <p:cNvSpPr>
            <a:spLocks noChangeArrowheads="1"/>
          </p:cNvSpPr>
          <p:nvPr/>
        </p:nvSpPr>
        <p:spPr bwMode="auto">
          <a:xfrm>
            <a:off x="6638925" y="3222625"/>
            <a:ext cx="1127125" cy="487363"/>
          </a:xfrm>
          <a:prstGeom prst="rect">
            <a:avLst/>
          </a:prstGeom>
          <a:solidFill>
            <a:schemeClr val="hlink"/>
          </a:solidFill>
          <a:ln w="12700">
            <a:solidFill>
              <a:schemeClr val="tx1"/>
            </a:solidFill>
            <a:miter lim="800000"/>
            <a:headEnd/>
            <a:tailEnd/>
          </a:ln>
          <a:effectLst/>
        </p:spPr>
        <p:txBody>
          <a:bodyPr wrap="none" anchor="ctr"/>
          <a:lstStyle/>
          <a:p>
            <a:r>
              <a:rPr lang="fr-FR"/>
              <a:t>Amis</a:t>
            </a:r>
          </a:p>
        </p:txBody>
      </p:sp>
      <p:sp>
        <p:nvSpPr>
          <p:cNvPr id="238603" name="Rectangle 11"/>
          <p:cNvSpPr>
            <a:spLocks noChangeArrowheads="1"/>
          </p:cNvSpPr>
          <p:nvPr/>
        </p:nvSpPr>
        <p:spPr bwMode="auto">
          <a:xfrm>
            <a:off x="6638925" y="3709988"/>
            <a:ext cx="1127125" cy="636587"/>
          </a:xfrm>
          <a:prstGeom prst="rect">
            <a:avLst/>
          </a:prstGeom>
          <a:solidFill>
            <a:schemeClr val="hlink"/>
          </a:solidFill>
          <a:ln w="12700">
            <a:solidFill>
              <a:schemeClr val="tx1"/>
            </a:solidFill>
            <a:miter lim="800000"/>
            <a:headEnd/>
            <a:tailEnd/>
          </a:ln>
          <a:effectLst/>
        </p:spPr>
        <p:txBody>
          <a:bodyPr wrap="none"/>
          <a:lstStyle/>
          <a:p>
            <a:r>
              <a:rPr lang="fr-FR" sz="1800"/>
              <a:t>&lt;PK&gt; P#</a:t>
            </a:r>
          </a:p>
          <a:p>
            <a:r>
              <a:rPr lang="fr-FR" sz="1800"/>
              <a:t>&lt;PK&gt;</a:t>
            </a:r>
            <a:r>
              <a:rPr lang="fr-FR"/>
              <a:t> </a:t>
            </a:r>
            <a:r>
              <a:rPr lang="fr-FR" sz="1800"/>
              <a:t>Ami</a:t>
            </a:r>
          </a:p>
        </p:txBody>
      </p:sp>
      <p:sp>
        <p:nvSpPr>
          <p:cNvPr id="238604" name="Rectangle 12"/>
          <p:cNvSpPr>
            <a:spLocks noChangeArrowheads="1"/>
          </p:cNvSpPr>
          <p:nvPr/>
        </p:nvSpPr>
        <p:spPr bwMode="auto">
          <a:xfrm>
            <a:off x="6638925" y="4613275"/>
            <a:ext cx="1330325" cy="487363"/>
          </a:xfrm>
          <a:prstGeom prst="rect">
            <a:avLst/>
          </a:prstGeom>
          <a:solidFill>
            <a:schemeClr val="hlink"/>
          </a:solidFill>
          <a:ln w="12700">
            <a:solidFill>
              <a:schemeClr val="tx1"/>
            </a:solidFill>
            <a:miter lim="800000"/>
            <a:headEnd/>
            <a:tailEnd/>
          </a:ln>
          <a:effectLst/>
        </p:spPr>
        <p:txBody>
          <a:bodyPr wrap="none" anchor="ctr"/>
          <a:lstStyle/>
          <a:p>
            <a:r>
              <a:rPr lang="fr-FR"/>
              <a:t>Restaurant</a:t>
            </a:r>
          </a:p>
        </p:txBody>
      </p:sp>
      <p:sp>
        <p:nvSpPr>
          <p:cNvPr id="238605" name="Rectangle 13"/>
          <p:cNvSpPr>
            <a:spLocks noChangeArrowheads="1"/>
          </p:cNvSpPr>
          <p:nvPr/>
        </p:nvSpPr>
        <p:spPr bwMode="auto">
          <a:xfrm>
            <a:off x="6638925" y="5100638"/>
            <a:ext cx="1330325" cy="949325"/>
          </a:xfrm>
          <a:prstGeom prst="rect">
            <a:avLst/>
          </a:prstGeom>
          <a:solidFill>
            <a:schemeClr val="hlink"/>
          </a:solidFill>
          <a:ln w="12700">
            <a:solidFill>
              <a:schemeClr val="tx1"/>
            </a:solidFill>
            <a:miter lim="800000"/>
            <a:headEnd/>
            <a:tailEnd/>
          </a:ln>
          <a:effectLst/>
        </p:spPr>
        <p:txBody>
          <a:bodyPr wrap="none"/>
          <a:lstStyle/>
          <a:p>
            <a:r>
              <a:rPr lang="fr-FR" sz="1800"/>
              <a:t>&lt;PK&gt; P#</a:t>
            </a:r>
          </a:p>
          <a:p>
            <a:r>
              <a:rPr lang="fr-FR" sz="1800"/>
              <a:t>Nom</a:t>
            </a:r>
          </a:p>
          <a:p>
            <a:r>
              <a:rPr lang="fr-FR" sz="1800"/>
              <a:t>&lt;PK&gt;</a:t>
            </a:r>
            <a:r>
              <a:rPr lang="fr-FR"/>
              <a:t> </a:t>
            </a:r>
            <a:r>
              <a:rPr lang="fr-FR" sz="1800"/>
              <a:t>Tel</a:t>
            </a:r>
          </a:p>
        </p:txBody>
      </p:sp>
      <p:sp>
        <p:nvSpPr>
          <p:cNvPr id="238606" name="Line 14"/>
          <p:cNvSpPr>
            <a:spLocks noChangeShapeType="1"/>
          </p:cNvSpPr>
          <p:nvPr/>
        </p:nvSpPr>
        <p:spPr bwMode="auto">
          <a:xfrm flipV="1">
            <a:off x="5580063" y="2032000"/>
            <a:ext cx="1063625" cy="422275"/>
          </a:xfrm>
          <a:prstGeom prst="line">
            <a:avLst/>
          </a:prstGeom>
          <a:noFill/>
          <a:ln w="12700">
            <a:solidFill>
              <a:schemeClr val="tx1"/>
            </a:solidFill>
            <a:round/>
            <a:headEnd/>
            <a:tailEnd type="triangle" w="med" len="med"/>
          </a:ln>
          <a:effectLst/>
        </p:spPr>
        <p:txBody>
          <a:bodyPr/>
          <a:lstStyle/>
          <a:p>
            <a:endParaRPr lang="fr-FR"/>
          </a:p>
        </p:txBody>
      </p:sp>
      <p:sp>
        <p:nvSpPr>
          <p:cNvPr id="238607" name="Line 15"/>
          <p:cNvSpPr>
            <a:spLocks noChangeShapeType="1"/>
          </p:cNvSpPr>
          <p:nvPr/>
        </p:nvSpPr>
        <p:spPr bwMode="auto">
          <a:xfrm>
            <a:off x="5580063" y="3048000"/>
            <a:ext cx="1077912" cy="468313"/>
          </a:xfrm>
          <a:prstGeom prst="line">
            <a:avLst/>
          </a:prstGeom>
          <a:noFill/>
          <a:ln w="12700">
            <a:solidFill>
              <a:schemeClr val="tx1"/>
            </a:solidFill>
            <a:round/>
            <a:headEnd/>
            <a:tailEnd type="triangle" w="med" len="med"/>
          </a:ln>
          <a:effectLst/>
        </p:spPr>
        <p:txBody>
          <a:bodyPr/>
          <a:lstStyle/>
          <a:p>
            <a:endParaRPr lang="fr-FR"/>
          </a:p>
        </p:txBody>
      </p:sp>
      <p:sp>
        <p:nvSpPr>
          <p:cNvPr id="238608" name="Line 16"/>
          <p:cNvSpPr>
            <a:spLocks noChangeShapeType="1"/>
          </p:cNvSpPr>
          <p:nvPr/>
        </p:nvSpPr>
        <p:spPr bwMode="auto">
          <a:xfrm>
            <a:off x="5595938" y="3454400"/>
            <a:ext cx="1031875" cy="1470025"/>
          </a:xfrm>
          <a:prstGeom prst="line">
            <a:avLst/>
          </a:prstGeom>
          <a:noFill/>
          <a:ln w="12700">
            <a:solidFill>
              <a:schemeClr val="tx1"/>
            </a:solidFill>
            <a:round/>
            <a:headEnd/>
            <a:tailEnd type="triangle" w="med" len="med"/>
          </a:ln>
          <a:effectLst/>
        </p:spPr>
        <p:txBody>
          <a:bodyPr/>
          <a:lstStyle/>
          <a:p>
            <a:endParaRPr lang="fr-FR"/>
          </a:p>
        </p:txBody>
      </p:sp>
      <p:sp>
        <p:nvSpPr>
          <p:cNvPr id="238609" name="Line 17"/>
          <p:cNvSpPr>
            <a:spLocks noChangeShapeType="1"/>
          </p:cNvSpPr>
          <p:nvPr/>
        </p:nvSpPr>
        <p:spPr bwMode="auto">
          <a:xfrm>
            <a:off x="3125788" y="1390650"/>
            <a:ext cx="0" cy="4970463"/>
          </a:xfrm>
          <a:prstGeom prst="line">
            <a:avLst/>
          </a:prstGeom>
          <a:noFill/>
          <a:ln w="76200">
            <a:solidFill>
              <a:schemeClr val="tx1"/>
            </a:solidFill>
            <a:round/>
            <a:headEnd/>
            <a:tailEnd/>
          </a:ln>
          <a:effectLst/>
        </p:spPr>
        <p:txBody>
          <a:bodyPr/>
          <a:lstStyle/>
          <a:p>
            <a:endParaRPr lang="fr-FR"/>
          </a:p>
        </p:txBody>
      </p:sp>
      <p:sp>
        <p:nvSpPr>
          <p:cNvPr id="238610" name="AutoShape 18"/>
          <p:cNvSpPr>
            <a:spLocks noChangeArrowheads="1"/>
          </p:cNvSpPr>
          <p:nvPr/>
        </p:nvSpPr>
        <p:spPr bwMode="auto">
          <a:xfrm>
            <a:off x="3719513" y="4438650"/>
            <a:ext cx="2189162" cy="752475"/>
          </a:xfrm>
          <a:prstGeom prst="foldedCorner">
            <a:avLst>
              <a:gd name="adj" fmla="val 12500"/>
            </a:avLst>
          </a:prstGeom>
          <a:solidFill>
            <a:srgbClr val="C3E4F5"/>
          </a:solidFill>
          <a:ln w="12700">
            <a:solidFill>
              <a:schemeClr val="accent1"/>
            </a:solidFill>
            <a:round/>
            <a:headEnd/>
            <a:tailEnd/>
          </a:ln>
          <a:effectLst/>
        </p:spPr>
        <p:txBody>
          <a:bodyPr wrap="none" anchor="ctr"/>
          <a:lstStyle/>
          <a:p>
            <a:pPr algn="ctr"/>
            <a:r>
              <a:rPr lang="fr-FR" sz="1800" dirty="0">
                <a:solidFill>
                  <a:srgbClr val="0000FD"/>
                </a:solidFill>
              </a:rPr>
              <a:t>Les cardinalités </a:t>
            </a:r>
          </a:p>
          <a:p>
            <a:pPr algn="ctr"/>
            <a:r>
              <a:rPr lang="fr-FR" sz="1800" dirty="0">
                <a:solidFill>
                  <a:srgbClr val="0000FD"/>
                </a:solidFill>
              </a:rPr>
              <a:t>des associations ?</a:t>
            </a:r>
          </a:p>
        </p:txBody>
      </p:sp>
      <p:sp>
        <p:nvSpPr>
          <p:cNvPr id="238611" name="AutoShape 19"/>
          <p:cNvSpPr>
            <a:spLocks noChangeArrowheads="1"/>
          </p:cNvSpPr>
          <p:nvPr/>
        </p:nvSpPr>
        <p:spPr bwMode="auto">
          <a:xfrm>
            <a:off x="3516313" y="5500688"/>
            <a:ext cx="2705100" cy="1096962"/>
          </a:xfrm>
          <a:prstGeom prst="foldedCorner">
            <a:avLst>
              <a:gd name="adj" fmla="val 12500"/>
            </a:avLst>
          </a:prstGeom>
          <a:solidFill>
            <a:srgbClr val="C3E4F5"/>
          </a:solidFill>
          <a:ln w="12700">
            <a:solidFill>
              <a:schemeClr val="accent1"/>
            </a:solidFill>
            <a:round/>
            <a:headEnd/>
            <a:tailEnd/>
          </a:ln>
          <a:effectLst/>
        </p:spPr>
        <p:txBody>
          <a:bodyPr wrap="none" anchor="ctr"/>
          <a:lstStyle/>
          <a:p>
            <a:pPr algn="ctr"/>
            <a:r>
              <a:rPr lang="fr-FR" sz="1800">
                <a:solidFill>
                  <a:srgbClr val="0000FD"/>
                </a:solidFill>
              </a:rPr>
              <a:t>Le processus  est </a:t>
            </a:r>
          </a:p>
          <a:p>
            <a:pPr algn="ctr"/>
            <a:r>
              <a:rPr lang="fr-FR" sz="1800">
                <a:solidFill>
                  <a:srgbClr val="0000FD"/>
                </a:solidFill>
              </a:rPr>
              <a:t>transitif pour une valeur</a:t>
            </a:r>
          </a:p>
          <a:p>
            <a:pPr algn="ctr"/>
            <a:r>
              <a:rPr lang="fr-FR" sz="1800">
                <a:solidFill>
                  <a:srgbClr val="0000FD"/>
                </a:solidFill>
              </a:rPr>
              <a:t>composée dans un attribut </a:t>
            </a: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22325" y="288925"/>
            <a:ext cx="7772400" cy="1143000"/>
          </a:xfrm>
        </p:spPr>
        <p:txBody>
          <a:bodyPr/>
          <a:lstStyle/>
          <a:p>
            <a:pPr algn="ctr"/>
            <a:r>
              <a:rPr lang="fr-FR"/>
              <a:t>Réification : Attribut composé</a:t>
            </a:r>
          </a:p>
        </p:txBody>
      </p:sp>
      <p:sp>
        <p:nvSpPr>
          <p:cNvPr id="241667" name="Rectangle 3"/>
          <p:cNvSpPr>
            <a:spLocks noChangeArrowheads="1"/>
          </p:cNvSpPr>
          <p:nvPr/>
        </p:nvSpPr>
        <p:spPr bwMode="auto">
          <a:xfrm>
            <a:off x="668338" y="1643063"/>
            <a:ext cx="1766887" cy="722312"/>
          </a:xfrm>
          <a:prstGeom prst="rect">
            <a:avLst/>
          </a:prstGeom>
          <a:solidFill>
            <a:schemeClr val="accent1"/>
          </a:solidFill>
          <a:ln w="12700">
            <a:solidFill>
              <a:schemeClr val="tx1"/>
            </a:solidFill>
            <a:miter lim="800000"/>
            <a:headEnd/>
            <a:tailEnd/>
          </a:ln>
          <a:effectLst/>
        </p:spPr>
        <p:txBody>
          <a:bodyPr wrap="none" anchor="ctr"/>
          <a:lstStyle/>
          <a:p>
            <a:pPr algn="ctr"/>
            <a:r>
              <a:rPr lang="fr-FR"/>
              <a:t>Personne</a:t>
            </a:r>
          </a:p>
        </p:txBody>
      </p:sp>
      <p:sp>
        <p:nvSpPr>
          <p:cNvPr id="241668" name="Rectangle 4"/>
          <p:cNvSpPr>
            <a:spLocks noChangeArrowheads="1"/>
          </p:cNvSpPr>
          <p:nvPr/>
        </p:nvSpPr>
        <p:spPr bwMode="auto">
          <a:xfrm>
            <a:off x="668338" y="2365375"/>
            <a:ext cx="1782762" cy="2590800"/>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Prénom</a:t>
            </a:r>
          </a:p>
          <a:p>
            <a:r>
              <a:rPr lang="fr-FR"/>
              <a:t>Nom de famille</a:t>
            </a:r>
          </a:p>
          <a:p>
            <a:r>
              <a:rPr lang="fr-FR"/>
              <a:t>Hobbies</a:t>
            </a:r>
          </a:p>
          <a:p>
            <a:r>
              <a:rPr lang="fr-FR"/>
              <a:t>Amis</a:t>
            </a:r>
          </a:p>
          <a:p>
            <a:r>
              <a:rPr lang="fr-FR"/>
              <a:t>Restaurants</a:t>
            </a:r>
          </a:p>
          <a:p>
            <a:r>
              <a:rPr lang="fr-FR"/>
              <a:t>   Nom</a:t>
            </a:r>
          </a:p>
          <a:p>
            <a:r>
              <a:rPr lang="fr-FR"/>
              <a:t>   Tel</a:t>
            </a:r>
          </a:p>
          <a:p>
            <a:r>
              <a:rPr lang="fr-FR"/>
              <a:t>    </a:t>
            </a:r>
          </a:p>
        </p:txBody>
      </p:sp>
      <p:sp>
        <p:nvSpPr>
          <p:cNvPr id="241669" name="Rectangle 5"/>
          <p:cNvSpPr>
            <a:spLocks noChangeArrowheads="1"/>
          </p:cNvSpPr>
          <p:nvPr/>
        </p:nvSpPr>
        <p:spPr bwMode="auto">
          <a:xfrm>
            <a:off x="3810000" y="1846263"/>
            <a:ext cx="1766888" cy="722312"/>
          </a:xfrm>
          <a:prstGeom prst="rect">
            <a:avLst/>
          </a:prstGeom>
          <a:solidFill>
            <a:schemeClr val="hlink"/>
          </a:solidFill>
          <a:ln w="12700">
            <a:solidFill>
              <a:schemeClr val="tx1"/>
            </a:solidFill>
            <a:miter lim="800000"/>
            <a:headEnd/>
            <a:tailEnd/>
          </a:ln>
          <a:effectLst/>
        </p:spPr>
        <p:txBody>
          <a:bodyPr wrap="none" anchor="ctr"/>
          <a:lstStyle/>
          <a:p>
            <a:pPr algn="ctr"/>
            <a:r>
              <a:rPr lang="fr-FR"/>
              <a:t>Personne</a:t>
            </a:r>
          </a:p>
        </p:txBody>
      </p:sp>
      <p:sp>
        <p:nvSpPr>
          <p:cNvPr id="241670" name="Rectangle 6"/>
          <p:cNvSpPr>
            <a:spLocks noChangeArrowheads="1"/>
          </p:cNvSpPr>
          <p:nvPr/>
        </p:nvSpPr>
        <p:spPr bwMode="auto">
          <a:xfrm>
            <a:off x="3810000" y="2568575"/>
            <a:ext cx="1766888" cy="1058863"/>
          </a:xfrm>
          <a:prstGeom prst="rect">
            <a:avLst/>
          </a:prstGeom>
          <a:solidFill>
            <a:schemeClr val="hlink"/>
          </a:solidFill>
          <a:ln w="12700">
            <a:solidFill>
              <a:schemeClr val="tx1"/>
            </a:solidFill>
            <a:miter lim="800000"/>
            <a:headEnd/>
            <a:tailEnd/>
          </a:ln>
          <a:effectLst/>
        </p:spPr>
        <p:txBody>
          <a:bodyPr wrap="none"/>
          <a:lstStyle/>
          <a:p>
            <a:r>
              <a:rPr lang="fr-FR"/>
              <a:t>&lt;PK&gt; P#</a:t>
            </a:r>
          </a:p>
          <a:p>
            <a:r>
              <a:rPr lang="fr-FR"/>
              <a:t>Prénom</a:t>
            </a:r>
          </a:p>
          <a:p>
            <a:r>
              <a:rPr lang="fr-FR"/>
              <a:t>Nom de famille</a:t>
            </a:r>
          </a:p>
        </p:txBody>
      </p:sp>
      <p:sp>
        <p:nvSpPr>
          <p:cNvPr id="241671" name="Rectangle 7"/>
          <p:cNvSpPr>
            <a:spLocks noChangeArrowheads="1"/>
          </p:cNvSpPr>
          <p:nvPr/>
        </p:nvSpPr>
        <p:spPr bwMode="auto">
          <a:xfrm>
            <a:off x="6234113" y="1728788"/>
            <a:ext cx="1127125" cy="487362"/>
          </a:xfrm>
          <a:prstGeom prst="rect">
            <a:avLst/>
          </a:prstGeom>
          <a:solidFill>
            <a:srgbClr val="F00EBA"/>
          </a:solidFill>
          <a:ln w="12700">
            <a:solidFill>
              <a:schemeClr val="tx1"/>
            </a:solidFill>
            <a:miter lim="800000"/>
            <a:headEnd/>
            <a:tailEnd/>
          </a:ln>
          <a:effectLst/>
        </p:spPr>
        <p:txBody>
          <a:bodyPr wrap="none" anchor="ctr"/>
          <a:lstStyle/>
          <a:p>
            <a:r>
              <a:rPr lang="fr-FR"/>
              <a:t>P_H</a:t>
            </a:r>
          </a:p>
        </p:txBody>
      </p:sp>
      <p:sp>
        <p:nvSpPr>
          <p:cNvPr id="241672" name="Rectangle 8"/>
          <p:cNvSpPr>
            <a:spLocks noChangeArrowheads="1"/>
          </p:cNvSpPr>
          <p:nvPr/>
        </p:nvSpPr>
        <p:spPr bwMode="auto">
          <a:xfrm>
            <a:off x="6234113" y="2216150"/>
            <a:ext cx="1127125" cy="682625"/>
          </a:xfrm>
          <a:prstGeom prst="rect">
            <a:avLst/>
          </a:prstGeom>
          <a:solidFill>
            <a:srgbClr val="F00EBA"/>
          </a:solidFill>
          <a:ln w="12700">
            <a:solidFill>
              <a:schemeClr val="tx1"/>
            </a:solidFill>
            <a:miter lim="800000"/>
            <a:headEnd/>
            <a:tailEnd/>
          </a:ln>
          <a:effectLst/>
        </p:spPr>
        <p:txBody>
          <a:bodyPr wrap="none"/>
          <a:lstStyle/>
          <a:p>
            <a:r>
              <a:rPr lang="fr-FR" sz="1800"/>
              <a:t>&lt;PK&gt; P#</a:t>
            </a:r>
          </a:p>
          <a:p>
            <a:r>
              <a:rPr lang="fr-FR" sz="1800"/>
              <a:t>&lt;PK&gt; H#</a:t>
            </a:r>
          </a:p>
        </p:txBody>
      </p:sp>
      <p:sp>
        <p:nvSpPr>
          <p:cNvPr id="241673" name="Rectangle 9"/>
          <p:cNvSpPr>
            <a:spLocks noChangeArrowheads="1"/>
          </p:cNvSpPr>
          <p:nvPr/>
        </p:nvSpPr>
        <p:spPr bwMode="auto">
          <a:xfrm>
            <a:off x="6638925" y="3222625"/>
            <a:ext cx="1127125" cy="487363"/>
          </a:xfrm>
          <a:prstGeom prst="rect">
            <a:avLst/>
          </a:prstGeom>
          <a:solidFill>
            <a:schemeClr val="hlink"/>
          </a:solidFill>
          <a:ln w="12700">
            <a:solidFill>
              <a:schemeClr val="tx1"/>
            </a:solidFill>
            <a:miter lim="800000"/>
            <a:headEnd/>
            <a:tailEnd/>
          </a:ln>
          <a:effectLst/>
        </p:spPr>
        <p:txBody>
          <a:bodyPr wrap="none" anchor="ctr"/>
          <a:lstStyle/>
          <a:p>
            <a:r>
              <a:rPr lang="fr-FR"/>
              <a:t>Amis</a:t>
            </a:r>
          </a:p>
        </p:txBody>
      </p:sp>
      <p:sp>
        <p:nvSpPr>
          <p:cNvPr id="241674" name="Rectangle 10"/>
          <p:cNvSpPr>
            <a:spLocks noChangeArrowheads="1"/>
          </p:cNvSpPr>
          <p:nvPr/>
        </p:nvSpPr>
        <p:spPr bwMode="auto">
          <a:xfrm>
            <a:off x="6638925" y="3709988"/>
            <a:ext cx="1127125" cy="636587"/>
          </a:xfrm>
          <a:prstGeom prst="rect">
            <a:avLst/>
          </a:prstGeom>
          <a:solidFill>
            <a:schemeClr val="hlink"/>
          </a:solidFill>
          <a:ln w="12700">
            <a:solidFill>
              <a:schemeClr val="tx1"/>
            </a:solidFill>
            <a:miter lim="800000"/>
            <a:headEnd/>
            <a:tailEnd/>
          </a:ln>
          <a:effectLst/>
        </p:spPr>
        <p:txBody>
          <a:bodyPr wrap="none"/>
          <a:lstStyle/>
          <a:p>
            <a:r>
              <a:rPr lang="fr-FR" sz="1800"/>
              <a:t>&lt;PK&gt; P#</a:t>
            </a:r>
          </a:p>
          <a:p>
            <a:r>
              <a:rPr lang="fr-FR" sz="1800"/>
              <a:t>&lt;PK&gt; Ami</a:t>
            </a:r>
          </a:p>
        </p:txBody>
      </p:sp>
      <p:sp>
        <p:nvSpPr>
          <p:cNvPr id="241675" name="Rectangle 11"/>
          <p:cNvSpPr>
            <a:spLocks noChangeArrowheads="1"/>
          </p:cNvSpPr>
          <p:nvPr/>
        </p:nvSpPr>
        <p:spPr bwMode="auto">
          <a:xfrm>
            <a:off x="6638925" y="4613275"/>
            <a:ext cx="1330325" cy="487363"/>
          </a:xfrm>
          <a:prstGeom prst="rect">
            <a:avLst/>
          </a:prstGeom>
          <a:solidFill>
            <a:schemeClr val="hlink"/>
          </a:solidFill>
          <a:ln w="12700">
            <a:solidFill>
              <a:schemeClr val="tx1"/>
            </a:solidFill>
            <a:miter lim="800000"/>
            <a:headEnd/>
            <a:tailEnd/>
          </a:ln>
          <a:effectLst/>
        </p:spPr>
        <p:txBody>
          <a:bodyPr wrap="none" anchor="ctr"/>
          <a:lstStyle/>
          <a:p>
            <a:r>
              <a:rPr lang="fr-FR"/>
              <a:t>Restaurant</a:t>
            </a:r>
          </a:p>
        </p:txBody>
      </p:sp>
      <p:sp>
        <p:nvSpPr>
          <p:cNvPr id="241676" name="Rectangle 12"/>
          <p:cNvSpPr>
            <a:spLocks noChangeArrowheads="1"/>
          </p:cNvSpPr>
          <p:nvPr/>
        </p:nvSpPr>
        <p:spPr bwMode="auto">
          <a:xfrm>
            <a:off x="6638925" y="5100638"/>
            <a:ext cx="1330325" cy="949325"/>
          </a:xfrm>
          <a:prstGeom prst="rect">
            <a:avLst/>
          </a:prstGeom>
          <a:solidFill>
            <a:schemeClr val="hlink"/>
          </a:solidFill>
          <a:ln w="12700">
            <a:solidFill>
              <a:schemeClr val="tx1"/>
            </a:solidFill>
            <a:miter lim="800000"/>
            <a:headEnd/>
            <a:tailEnd/>
          </a:ln>
          <a:effectLst/>
        </p:spPr>
        <p:txBody>
          <a:bodyPr wrap="none"/>
          <a:lstStyle/>
          <a:p>
            <a:r>
              <a:rPr lang="fr-FR" sz="1800"/>
              <a:t>&lt;PK&gt; P#</a:t>
            </a:r>
          </a:p>
          <a:p>
            <a:r>
              <a:rPr lang="fr-FR" sz="1800"/>
              <a:t>Nom</a:t>
            </a:r>
          </a:p>
          <a:p>
            <a:r>
              <a:rPr lang="fr-FR" sz="1800"/>
              <a:t>&lt;PK&gt; Tel</a:t>
            </a:r>
          </a:p>
        </p:txBody>
      </p:sp>
      <p:sp>
        <p:nvSpPr>
          <p:cNvPr id="241677" name="Line 13"/>
          <p:cNvSpPr>
            <a:spLocks noChangeShapeType="1"/>
          </p:cNvSpPr>
          <p:nvPr/>
        </p:nvSpPr>
        <p:spPr bwMode="auto">
          <a:xfrm flipV="1">
            <a:off x="5580063" y="2205038"/>
            <a:ext cx="658812" cy="249237"/>
          </a:xfrm>
          <a:prstGeom prst="line">
            <a:avLst/>
          </a:prstGeom>
          <a:noFill/>
          <a:ln w="12700">
            <a:solidFill>
              <a:schemeClr val="tx1"/>
            </a:solidFill>
            <a:round/>
            <a:headEnd/>
            <a:tailEnd type="triangle" w="med" len="med"/>
          </a:ln>
          <a:effectLst/>
        </p:spPr>
        <p:txBody>
          <a:bodyPr/>
          <a:lstStyle/>
          <a:p>
            <a:endParaRPr lang="fr-FR"/>
          </a:p>
        </p:txBody>
      </p:sp>
      <p:sp>
        <p:nvSpPr>
          <p:cNvPr id="241678" name="Line 14"/>
          <p:cNvSpPr>
            <a:spLocks noChangeShapeType="1"/>
          </p:cNvSpPr>
          <p:nvPr/>
        </p:nvSpPr>
        <p:spPr bwMode="auto">
          <a:xfrm>
            <a:off x="5580063" y="3048000"/>
            <a:ext cx="1077912" cy="468313"/>
          </a:xfrm>
          <a:prstGeom prst="line">
            <a:avLst/>
          </a:prstGeom>
          <a:noFill/>
          <a:ln w="12700">
            <a:solidFill>
              <a:schemeClr val="tx1"/>
            </a:solidFill>
            <a:round/>
            <a:headEnd/>
            <a:tailEnd type="triangle" w="med" len="med"/>
          </a:ln>
          <a:effectLst/>
        </p:spPr>
        <p:txBody>
          <a:bodyPr/>
          <a:lstStyle/>
          <a:p>
            <a:endParaRPr lang="fr-FR"/>
          </a:p>
        </p:txBody>
      </p:sp>
      <p:sp>
        <p:nvSpPr>
          <p:cNvPr id="241679" name="Line 15"/>
          <p:cNvSpPr>
            <a:spLocks noChangeShapeType="1"/>
          </p:cNvSpPr>
          <p:nvPr/>
        </p:nvSpPr>
        <p:spPr bwMode="auto">
          <a:xfrm>
            <a:off x="5595938" y="3454400"/>
            <a:ext cx="1031875" cy="1470025"/>
          </a:xfrm>
          <a:prstGeom prst="line">
            <a:avLst/>
          </a:prstGeom>
          <a:noFill/>
          <a:ln w="12700">
            <a:solidFill>
              <a:schemeClr val="tx1"/>
            </a:solidFill>
            <a:round/>
            <a:headEnd/>
            <a:tailEnd type="triangle" w="med" len="med"/>
          </a:ln>
          <a:effectLst/>
        </p:spPr>
        <p:txBody>
          <a:bodyPr/>
          <a:lstStyle/>
          <a:p>
            <a:endParaRPr lang="fr-FR"/>
          </a:p>
        </p:txBody>
      </p:sp>
      <p:sp>
        <p:nvSpPr>
          <p:cNvPr id="241680" name="Line 16"/>
          <p:cNvSpPr>
            <a:spLocks noChangeShapeType="1"/>
          </p:cNvSpPr>
          <p:nvPr/>
        </p:nvSpPr>
        <p:spPr bwMode="auto">
          <a:xfrm>
            <a:off x="3125788" y="1390650"/>
            <a:ext cx="0" cy="4970463"/>
          </a:xfrm>
          <a:prstGeom prst="line">
            <a:avLst/>
          </a:prstGeom>
          <a:noFill/>
          <a:ln w="76200">
            <a:solidFill>
              <a:schemeClr val="tx1"/>
            </a:solidFill>
            <a:round/>
            <a:headEnd/>
            <a:tailEnd/>
          </a:ln>
          <a:effectLst/>
        </p:spPr>
        <p:txBody>
          <a:bodyPr/>
          <a:lstStyle/>
          <a:p>
            <a:endParaRPr lang="fr-FR"/>
          </a:p>
        </p:txBody>
      </p:sp>
      <p:sp>
        <p:nvSpPr>
          <p:cNvPr id="241681" name="AutoShape 17"/>
          <p:cNvSpPr>
            <a:spLocks noChangeArrowheads="1"/>
          </p:cNvSpPr>
          <p:nvPr/>
        </p:nvSpPr>
        <p:spPr bwMode="auto">
          <a:xfrm>
            <a:off x="3605213" y="5668963"/>
            <a:ext cx="1803400" cy="855662"/>
          </a:xfrm>
          <a:prstGeom prst="foldedCorner">
            <a:avLst>
              <a:gd name="adj" fmla="val 12500"/>
            </a:avLst>
          </a:prstGeom>
          <a:solidFill>
            <a:srgbClr val="C3E4F5"/>
          </a:solidFill>
          <a:ln w="12700">
            <a:solidFill>
              <a:schemeClr val="accent1"/>
            </a:solidFill>
            <a:round/>
            <a:headEnd/>
            <a:tailEnd/>
          </a:ln>
          <a:effectLst/>
        </p:spPr>
        <p:txBody>
          <a:bodyPr wrap="none" anchor="ctr"/>
          <a:lstStyle/>
          <a:p>
            <a:r>
              <a:rPr lang="fr-FR" sz="1800">
                <a:solidFill>
                  <a:srgbClr val="0000FD"/>
                </a:solidFill>
              </a:rPr>
              <a:t>Approche utile </a:t>
            </a:r>
          </a:p>
          <a:p>
            <a:r>
              <a:rPr lang="fr-FR" sz="1800">
                <a:solidFill>
                  <a:srgbClr val="0000FD"/>
                </a:solidFill>
              </a:rPr>
              <a:t>pour un entrepôt </a:t>
            </a:r>
          </a:p>
          <a:p>
            <a:r>
              <a:rPr lang="fr-FR" sz="1800">
                <a:solidFill>
                  <a:srgbClr val="0000FD"/>
                </a:solidFill>
              </a:rPr>
              <a:t>de données</a:t>
            </a:r>
          </a:p>
        </p:txBody>
      </p:sp>
      <p:sp>
        <p:nvSpPr>
          <p:cNvPr id="241682" name="AutoShape 18"/>
          <p:cNvSpPr>
            <a:spLocks noChangeArrowheads="1"/>
          </p:cNvSpPr>
          <p:nvPr/>
        </p:nvSpPr>
        <p:spPr bwMode="auto">
          <a:xfrm>
            <a:off x="3392488" y="4035425"/>
            <a:ext cx="2314575" cy="1208088"/>
          </a:xfrm>
          <a:prstGeom prst="foldedCorner">
            <a:avLst>
              <a:gd name="adj" fmla="val 12500"/>
            </a:avLst>
          </a:prstGeom>
          <a:solidFill>
            <a:srgbClr val="C3E4F5"/>
          </a:solidFill>
          <a:ln w="12700">
            <a:solidFill>
              <a:schemeClr val="accent1"/>
            </a:solidFill>
            <a:round/>
            <a:headEnd/>
            <a:tailEnd/>
          </a:ln>
          <a:effectLst/>
        </p:spPr>
        <p:txBody>
          <a:bodyPr wrap="none"/>
          <a:lstStyle/>
          <a:p>
            <a:r>
              <a:rPr lang="fr-FR" sz="1400">
                <a:solidFill>
                  <a:srgbClr val="0000FD"/>
                </a:solidFill>
              </a:rPr>
              <a:t>Peut faire gagner de la place </a:t>
            </a:r>
          </a:p>
          <a:p>
            <a:r>
              <a:rPr lang="fr-FR" sz="1400">
                <a:solidFill>
                  <a:srgbClr val="0000FD"/>
                </a:solidFill>
              </a:rPr>
              <a:t>en mémoire de stockage </a:t>
            </a:r>
          </a:p>
          <a:p>
            <a:r>
              <a:rPr lang="fr-FR" sz="1400">
                <a:solidFill>
                  <a:srgbClr val="0000FD"/>
                </a:solidFill>
              </a:rPr>
              <a:t>(encombrement de H# est </a:t>
            </a:r>
          </a:p>
          <a:p>
            <a:r>
              <a:rPr lang="fr-FR" sz="1400">
                <a:solidFill>
                  <a:srgbClr val="0000FD"/>
                </a:solidFill>
              </a:rPr>
              <a:t>souvent bien plus petit que </a:t>
            </a:r>
          </a:p>
          <a:p>
            <a:r>
              <a:rPr lang="fr-FR" sz="1400">
                <a:solidFill>
                  <a:srgbClr val="0000FD"/>
                </a:solidFill>
              </a:rPr>
              <a:t>celui du texte de Hobby)</a:t>
            </a:r>
          </a:p>
        </p:txBody>
      </p:sp>
      <p:sp>
        <p:nvSpPr>
          <p:cNvPr id="241683" name="Rectangle 19"/>
          <p:cNvSpPr>
            <a:spLocks noChangeArrowheads="1"/>
          </p:cNvSpPr>
          <p:nvPr/>
        </p:nvSpPr>
        <p:spPr bwMode="auto">
          <a:xfrm>
            <a:off x="7813675" y="1652588"/>
            <a:ext cx="1127125" cy="487362"/>
          </a:xfrm>
          <a:prstGeom prst="rect">
            <a:avLst/>
          </a:prstGeom>
          <a:solidFill>
            <a:srgbClr val="F00EBA"/>
          </a:solidFill>
          <a:ln w="12700">
            <a:solidFill>
              <a:schemeClr val="tx1"/>
            </a:solidFill>
            <a:miter lim="800000"/>
            <a:headEnd/>
            <a:tailEnd/>
          </a:ln>
          <a:effectLst/>
        </p:spPr>
        <p:txBody>
          <a:bodyPr wrap="none" anchor="ctr"/>
          <a:lstStyle/>
          <a:p>
            <a:r>
              <a:rPr lang="fr-FR"/>
              <a:t>Hobbies</a:t>
            </a:r>
          </a:p>
        </p:txBody>
      </p:sp>
      <p:sp>
        <p:nvSpPr>
          <p:cNvPr id="241684" name="Rectangle 20"/>
          <p:cNvSpPr>
            <a:spLocks noChangeArrowheads="1"/>
          </p:cNvSpPr>
          <p:nvPr/>
        </p:nvSpPr>
        <p:spPr bwMode="auto">
          <a:xfrm>
            <a:off x="7813675" y="2139950"/>
            <a:ext cx="1127125" cy="682625"/>
          </a:xfrm>
          <a:prstGeom prst="rect">
            <a:avLst/>
          </a:prstGeom>
          <a:solidFill>
            <a:srgbClr val="F00EBA"/>
          </a:solidFill>
          <a:ln w="12700">
            <a:solidFill>
              <a:schemeClr val="tx1"/>
            </a:solidFill>
            <a:miter lim="800000"/>
            <a:headEnd/>
            <a:tailEnd/>
          </a:ln>
          <a:effectLst/>
        </p:spPr>
        <p:txBody>
          <a:bodyPr wrap="none"/>
          <a:lstStyle/>
          <a:p>
            <a:r>
              <a:rPr lang="fr-FR" sz="1800"/>
              <a:t>&lt;PK&gt; H#</a:t>
            </a:r>
          </a:p>
          <a:p>
            <a:r>
              <a:rPr lang="fr-FR" sz="1800"/>
              <a:t>Hobby</a:t>
            </a:r>
          </a:p>
        </p:txBody>
      </p:sp>
      <p:sp>
        <p:nvSpPr>
          <p:cNvPr id="241685" name="Line 21"/>
          <p:cNvSpPr>
            <a:spLocks noChangeShapeType="1"/>
          </p:cNvSpPr>
          <p:nvPr/>
        </p:nvSpPr>
        <p:spPr bwMode="auto">
          <a:xfrm flipV="1">
            <a:off x="7353300" y="2290763"/>
            <a:ext cx="461963" cy="38100"/>
          </a:xfrm>
          <a:prstGeom prst="line">
            <a:avLst/>
          </a:prstGeom>
          <a:noFill/>
          <a:ln w="12700">
            <a:solidFill>
              <a:schemeClr val="tx1"/>
            </a:solidFill>
            <a:round/>
            <a:headEnd/>
            <a:tailEnd type="triangle" w="med" len="med"/>
          </a:ln>
          <a:effectLst/>
        </p:spPr>
        <p:txBody>
          <a:bodyPr/>
          <a:lstStyle/>
          <a:p>
            <a:endParaRPr lang="fr-F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57250" y="590550"/>
            <a:ext cx="7772400" cy="1143000"/>
          </a:xfrm>
        </p:spPr>
        <p:txBody>
          <a:bodyPr/>
          <a:lstStyle/>
          <a:p>
            <a:pPr algn="ctr"/>
            <a:r>
              <a:rPr lang="fr-FR"/>
              <a:t>Réification : Entité Faible </a:t>
            </a:r>
          </a:p>
        </p:txBody>
      </p:sp>
      <p:sp>
        <p:nvSpPr>
          <p:cNvPr id="231428" name="Rectangle 4"/>
          <p:cNvSpPr>
            <a:spLocks noChangeArrowheads="1"/>
          </p:cNvSpPr>
          <p:nvPr/>
        </p:nvSpPr>
        <p:spPr bwMode="auto">
          <a:xfrm>
            <a:off x="1866900" y="2311400"/>
            <a:ext cx="1752600" cy="520700"/>
          </a:xfrm>
          <a:prstGeom prst="rect">
            <a:avLst/>
          </a:prstGeom>
          <a:solidFill>
            <a:schemeClr val="accent1"/>
          </a:solidFill>
          <a:ln w="12700">
            <a:solidFill>
              <a:schemeClr val="tx1"/>
            </a:solidFill>
            <a:miter lim="800000"/>
            <a:headEnd/>
            <a:tailEnd/>
          </a:ln>
          <a:effectLst/>
        </p:spPr>
        <p:txBody>
          <a:bodyPr wrap="none" anchor="ctr"/>
          <a:lstStyle/>
          <a:p>
            <a:r>
              <a:rPr lang="fr-FR"/>
              <a:t>&lt;PK&gt; C#</a:t>
            </a:r>
          </a:p>
        </p:txBody>
      </p:sp>
      <p:sp>
        <p:nvSpPr>
          <p:cNvPr id="231429" name="Rectangle 5"/>
          <p:cNvSpPr>
            <a:spLocks noChangeArrowheads="1"/>
          </p:cNvSpPr>
          <p:nvPr/>
        </p:nvSpPr>
        <p:spPr bwMode="auto">
          <a:xfrm>
            <a:off x="1693863" y="4662488"/>
            <a:ext cx="175260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Client</a:t>
            </a:r>
          </a:p>
        </p:txBody>
      </p:sp>
      <p:sp>
        <p:nvSpPr>
          <p:cNvPr id="231431" name="Line 7"/>
          <p:cNvSpPr>
            <a:spLocks noChangeShapeType="1"/>
          </p:cNvSpPr>
          <p:nvPr/>
        </p:nvSpPr>
        <p:spPr bwMode="auto">
          <a:xfrm flipH="1">
            <a:off x="2659063" y="3186113"/>
            <a:ext cx="106362" cy="1460500"/>
          </a:xfrm>
          <a:prstGeom prst="line">
            <a:avLst/>
          </a:prstGeom>
          <a:noFill/>
          <a:ln w="12700">
            <a:solidFill>
              <a:schemeClr val="tx1"/>
            </a:solidFill>
            <a:round/>
            <a:headEnd/>
            <a:tailEnd/>
          </a:ln>
          <a:effectLst/>
        </p:spPr>
        <p:txBody>
          <a:bodyPr/>
          <a:lstStyle/>
          <a:p>
            <a:endParaRPr lang="fr-FR"/>
          </a:p>
        </p:txBody>
      </p:sp>
      <p:sp>
        <p:nvSpPr>
          <p:cNvPr id="231436" name="Rectangle 12"/>
          <p:cNvSpPr>
            <a:spLocks noChangeArrowheads="1"/>
          </p:cNvSpPr>
          <p:nvPr/>
        </p:nvSpPr>
        <p:spPr bwMode="auto">
          <a:xfrm>
            <a:off x="2187575" y="2836863"/>
            <a:ext cx="1031875" cy="360362"/>
          </a:xfrm>
          <a:prstGeom prst="rect">
            <a:avLst/>
          </a:prstGeom>
          <a:solidFill>
            <a:schemeClr val="accent1"/>
          </a:solidFill>
          <a:ln w="12700">
            <a:solidFill>
              <a:schemeClr val="tx1"/>
            </a:solidFill>
            <a:miter lim="800000"/>
            <a:headEnd/>
            <a:tailEnd/>
          </a:ln>
          <a:effectLst/>
        </p:spPr>
        <p:txBody>
          <a:bodyPr wrap="none" anchor="ctr"/>
          <a:lstStyle/>
          <a:p>
            <a:pPr algn="ctr"/>
            <a:r>
              <a:rPr lang="fr-FR"/>
              <a:t>Cl#</a:t>
            </a:r>
          </a:p>
        </p:txBody>
      </p:sp>
      <p:sp>
        <p:nvSpPr>
          <p:cNvPr id="231438" name="Rectangle 14"/>
          <p:cNvSpPr>
            <a:spLocks noChangeArrowheads="1"/>
          </p:cNvSpPr>
          <p:nvPr/>
        </p:nvSpPr>
        <p:spPr bwMode="auto">
          <a:xfrm>
            <a:off x="1866900" y="1938338"/>
            <a:ext cx="1752600" cy="427037"/>
          </a:xfrm>
          <a:prstGeom prst="rect">
            <a:avLst/>
          </a:prstGeom>
          <a:solidFill>
            <a:schemeClr val="accent1"/>
          </a:solidFill>
          <a:ln w="12700">
            <a:solidFill>
              <a:schemeClr val="tx1"/>
            </a:solidFill>
            <a:miter lim="800000"/>
            <a:headEnd/>
            <a:tailEnd/>
          </a:ln>
          <a:effectLst/>
        </p:spPr>
        <p:txBody>
          <a:bodyPr wrap="none" anchor="ctr"/>
          <a:lstStyle/>
          <a:p>
            <a:pPr algn="ctr"/>
            <a:r>
              <a:rPr lang="fr-FR"/>
              <a:t>Conseiller</a:t>
            </a:r>
          </a:p>
        </p:txBody>
      </p:sp>
      <p:sp>
        <p:nvSpPr>
          <p:cNvPr id="231439" name="Rectangle 15"/>
          <p:cNvSpPr>
            <a:spLocks noChangeArrowheads="1"/>
          </p:cNvSpPr>
          <p:nvPr/>
        </p:nvSpPr>
        <p:spPr bwMode="auto">
          <a:xfrm>
            <a:off x="1693863" y="5157788"/>
            <a:ext cx="1752600" cy="833437"/>
          </a:xfrm>
          <a:prstGeom prst="rect">
            <a:avLst/>
          </a:prstGeom>
          <a:solidFill>
            <a:schemeClr val="accent1"/>
          </a:solidFill>
          <a:ln w="12700">
            <a:solidFill>
              <a:schemeClr val="tx1"/>
            </a:solidFill>
            <a:miter lim="800000"/>
            <a:headEnd/>
            <a:tailEnd/>
          </a:ln>
          <a:effectLst/>
        </p:spPr>
        <p:txBody>
          <a:bodyPr wrap="none"/>
          <a:lstStyle/>
          <a:p>
            <a:r>
              <a:rPr lang="fr-FR"/>
              <a:t>Cl#</a:t>
            </a:r>
          </a:p>
          <a:p>
            <a:r>
              <a:rPr lang="fr-FR"/>
              <a:t>Nom</a:t>
            </a:r>
          </a:p>
        </p:txBody>
      </p:sp>
      <p:sp>
        <p:nvSpPr>
          <p:cNvPr id="231440" name="Text Box 16"/>
          <p:cNvSpPr txBox="1">
            <a:spLocks noChangeArrowheads="1"/>
          </p:cNvSpPr>
          <p:nvPr/>
        </p:nvSpPr>
        <p:spPr bwMode="auto">
          <a:xfrm>
            <a:off x="2797175" y="3305175"/>
            <a:ext cx="515938"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1441" name="Text Box 17"/>
          <p:cNvSpPr txBox="1">
            <a:spLocks noChangeArrowheads="1"/>
          </p:cNvSpPr>
          <p:nvPr/>
        </p:nvSpPr>
        <p:spPr bwMode="auto">
          <a:xfrm>
            <a:off x="2765425" y="4133850"/>
            <a:ext cx="735013" cy="396875"/>
          </a:xfrm>
          <a:prstGeom prst="rect">
            <a:avLst/>
          </a:prstGeom>
          <a:noFill/>
          <a:ln w="12700">
            <a:noFill/>
            <a:miter lim="800000"/>
            <a:headEnd/>
            <a:tailEnd/>
          </a:ln>
          <a:effectLst/>
        </p:spPr>
        <p:txBody>
          <a:bodyPr>
            <a:spAutoFit/>
          </a:bodyPr>
          <a:lstStyle/>
          <a:p>
            <a:pPr>
              <a:spcBef>
                <a:spcPct val="50000"/>
              </a:spcBef>
            </a:pPr>
            <a:r>
              <a:rPr lang="fr-FR"/>
              <a:t>0..1</a:t>
            </a:r>
          </a:p>
        </p:txBody>
      </p:sp>
      <p:sp>
        <p:nvSpPr>
          <p:cNvPr id="231442" name="AutoShape 18"/>
          <p:cNvSpPr>
            <a:spLocks noChangeArrowheads="1"/>
          </p:cNvSpPr>
          <p:nvPr/>
        </p:nvSpPr>
        <p:spPr bwMode="auto">
          <a:xfrm>
            <a:off x="203200" y="5588000"/>
            <a:ext cx="1031875" cy="641350"/>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600">
                <a:solidFill>
                  <a:schemeClr val="bg1"/>
                </a:solidFill>
              </a:rPr>
              <a:t>Cl# n’est </a:t>
            </a:r>
          </a:p>
          <a:p>
            <a:r>
              <a:rPr lang="fr-FR" sz="1600">
                <a:solidFill>
                  <a:schemeClr val="bg1"/>
                </a:solidFill>
              </a:rPr>
              <a:t>pas la clé</a:t>
            </a:r>
          </a:p>
        </p:txBody>
      </p:sp>
      <p:sp>
        <p:nvSpPr>
          <p:cNvPr id="231443" name="Line 19"/>
          <p:cNvSpPr>
            <a:spLocks noChangeShapeType="1"/>
          </p:cNvSpPr>
          <p:nvPr/>
        </p:nvSpPr>
        <p:spPr bwMode="auto">
          <a:xfrm flipV="1">
            <a:off x="1219200" y="5368925"/>
            <a:ext cx="454025" cy="250825"/>
          </a:xfrm>
          <a:prstGeom prst="line">
            <a:avLst/>
          </a:prstGeom>
          <a:noFill/>
          <a:ln w="12700">
            <a:solidFill>
              <a:schemeClr val="tx1"/>
            </a:solidFill>
            <a:round/>
            <a:headEnd/>
            <a:tailEnd type="triangle" w="med" len="med"/>
          </a:ln>
          <a:effectLst/>
        </p:spPr>
        <p:txBody>
          <a:bodyPr/>
          <a:lstStyle/>
          <a:p>
            <a:endParaRPr lang="fr-FR"/>
          </a:p>
        </p:txBody>
      </p:sp>
      <p:sp>
        <p:nvSpPr>
          <p:cNvPr id="231444" name="Rectangle 20"/>
          <p:cNvSpPr>
            <a:spLocks noChangeArrowheads="1"/>
          </p:cNvSpPr>
          <p:nvPr/>
        </p:nvSpPr>
        <p:spPr bwMode="auto">
          <a:xfrm>
            <a:off x="6149975" y="2311400"/>
            <a:ext cx="1752600" cy="520700"/>
          </a:xfrm>
          <a:prstGeom prst="rect">
            <a:avLst/>
          </a:prstGeom>
          <a:solidFill>
            <a:schemeClr val="hlink"/>
          </a:solidFill>
          <a:ln w="12700">
            <a:solidFill>
              <a:schemeClr val="tx1"/>
            </a:solidFill>
            <a:miter lim="800000"/>
            <a:headEnd/>
            <a:tailEnd/>
          </a:ln>
          <a:effectLst/>
        </p:spPr>
        <p:txBody>
          <a:bodyPr wrap="none" anchor="ctr"/>
          <a:lstStyle/>
          <a:p>
            <a:r>
              <a:rPr lang="fr-FR"/>
              <a:t>&lt;PK&gt; C#</a:t>
            </a:r>
          </a:p>
        </p:txBody>
      </p:sp>
      <p:sp>
        <p:nvSpPr>
          <p:cNvPr id="231445" name="Rectangle 21"/>
          <p:cNvSpPr>
            <a:spLocks noChangeArrowheads="1"/>
          </p:cNvSpPr>
          <p:nvPr/>
        </p:nvSpPr>
        <p:spPr bwMode="auto">
          <a:xfrm>
            <a:off x="5976938" y="4662488"/>
            <a:ext cx="1752600" cy="520700"/>
          </a:xfrm>
          <a:prstGeom prst="rect">
            <a:avLst/>
          </a:prstGeom>
          <a:solidFill>
            <a:schemeClr val="hlink"/>
          </a:solidFill>
          <a:ln w="12700">
            <a:solidFill>
              <a:schemeClr val="tx1"/>
            </a:solidFill>
            <a:miter lim="800000"/>
            <a:headEnd/>
            <a:tailEnd/>
          </a:ln>
          <a:effectLst/>
        </p:spPr>
        <p:txBody>
          <a:bodyPr wrap="none" anchor="ctr"/>
          <a:lstStyle/>
          <a:p>
            <a:r>
              <a:rPr lang="fr-FR"/>
              <a:t>Client</a:t>
            </a:r>
          </a:p>
        </p:txBody>
      </p:sp>
      <p:sp>
        <p:nvSpPr>
          <p:cNvPr id="231446" name="Line 22"/>
          <p:cNvSpPr>
            <a:spLocks noChangeShapeType="1"/>
          </p:cNvSpPr>
          <p:nvPr/>
        </p:nvSpPr>
        <p:spPr bwMode="auto">
          <a:xfrm flipH="1">
            <a:off x="6942138" y="2841625"/>
            <a:ext cx="136525" cy="1804988"/>
          </a:xfrm>
          <a:prstGeom prst="line">
            <a:avLst/>
          </a:prstGeom>
          <a:noFill/>
          <a:ln w="12700">
            <a:solidFill>
              <a:schemeClr val="tx1"/>
            </a:solidFill>
            <a:round/>
            <a:headEnd/>
            <a:tailEnd/>
          </a:ln>
          <a:effectLst/>
        </p:spPr>
        <p:txBody>
          <a:bodyPr/>
          <a:lstStyle/>
          <a:p>
            <a:endParaRPr lang="fr-FR"/>
          </a:p>
        </p:txBody>
      </p:sp>
      <p:sp>
        <p:nvSpPr>
          <p:cNvPr id="231448" name="Rectangle 24"/>
          <p:cNvSpPr>
            <a:spLocks noChangeArrowheads="1"/>
          </p:cNvSpPr>
          <p:nvPr/>
        </p:nvSpPr>
        <p:spPr bwMode="auto">
          <a:xfrm>
            <a:off x="6149975" y="1938338"/>
            <a:ext cx="1752600" cy="427037"/>
          </a:xfrm>
          <a:prstGeom prst="rect">
            <a:avLst/>
          </a:prstGeom>
          <a:solidFill>
            <a:schemeClr val="hlink"/>
          </a:solidFill>
          <a:ln w="12700">
            <a:solidFill>
              <a:schemeClr val="tx1"/>
            </a:solidFill>
            <a:miter lim="800000"/>
            <a:headEnd/>
            <a:tailEnd/>
          </a:ln>
          <a:effectLst/>
        </p:spPr>
        <p:txBody>
          <a:bodyPr wrap="none" anchor="ctr"/>
          <a:lstStyle/>
          <a:p>
            <a:r>
              <a:rPr lang="fr-FR"/>
              <a:t>Conseiller</a:t>
            </a:r>
          </a:p>
        </p:txBody>
      </p:sp>
      <p:sp>
        <p:nvSpPr>
          <p:cNvPr id="231449" name="Rectangle 25"/>
          <p:cNvSpPr>
            <a:spLocks noChangeArrowheads="1"/>
          </p:cNvSpPr>
          <p:nvPr/>
        </p:nvSpPr>
        <p:spPr bwMode="auto">
          <a:xfrm>
            <a:off x="5976938" y="5157788"/>
            <a:ext cx="1752600" cy="1160462"/>
          </a:xfrm>
          <a:prstGeom prst="rect">
            <a:avLst/>
          </a:prstGeom>
          <a:solidFill>
            <a:schemeClr val="hlink"/>
          </a:solidFill>
          <a:ln w="12700">
            <a:solidFill>
              <a:schemeClr val="tx1"/>
            </a:solidFill>
            <a:miter lim="800000"/>
            <a:headEnd/>
            <a:tailEnd/>
          </a:ln>
          <a:effectLst/>
        </p:spPr>
        <p:txBody>
          <a:bodyPr wrap="none"/>
          <a:lstStyle/>
          <a:p>
            <a:r>
              <a:rPr lang="fr-FR"/>
              <a:t>&lt;PK&gt; Cl#</a:t>
            </a:r>
          </a:p>
          <a:p>
            <a:r>
              <a:rPr lang="fr-FR"/>
              <a:t>&lt;PK&gt; C#</a:t>
            </a:r>
          </a:p>
          <a:p>
            <a:r>
              <a:rPr lang="fr-FR"/>
              <a:t>Nom</a:t>
            </a:r>
          </a:p>
        </p:txBody>
      </p:sp>
      <p:sp>
        <p:nvSpPr>
          <p:cNvPr id="231450" name="Text Box 26"/>
          <p:cNvSpPr txBox="1">
            <a:spLocks noChangeArrowheads="1"/>
          </p:cNvSpPr>
          <p:nvPr/>
        </p:nvSpPr>
        <p:spPr bwMode="auto">
          <a:xfrm>
            <a:off x="7110413" y="3008313"/>
            <a:ext cx="515937"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1451" name="Text Box 27"/>
          <p:cNvSpPr txBox="1">
            <a:spLocks noChangeArrowheads="1"/>
          </p:cNvSpPr>
          <p:nvPr/>
        </p:nvSpPr>
        <p:spPr bwMode="auto">
          <a:xfrm>
            <a:off x="7048500" y="4133850"/>
            <a:ext cx="735013" cy="396875"/>
          </a:xfrm>
          <a:prstGeom prst="rect">
            <a:avLst/>
          </a:prstGeom>
          <a:noFill/>
          <a:ln w="12700">
            <a:noFill/>
            <a:miter lim="800000"/>
            <a:headEnd/>
            <a:tailEnd/>
          </a:ln>
          <a:effectLst/>
        </p:spPr>
        <p:txBody>
          <a:bodyPr>
            <a:spAutoFit/>
          </a:bodyPr>
          <a:lstStyle/>
          <a:p>
            <a:pPr>
              <a:spcBef>
                <a:spcPct val="50000"/>
              </a:spcBef>
            </a:pPr>
            <a:r>
              <a:rPr lang="fr-FR"/>
              <a:t>*</a:t>
            </a:r>
          </a:p>
        </p:txBody>
      </p:sp>
      <p:sp>
        <p:nvSpPr>
          <p:cNvPr id="231453" name="AutoShape 29"/>
          <p:cNvSpPr>
            <a:spLocks noChangeArrowheads="1"/>
          </p:cNvSpPr>
          <p:nvPr/>
        </p:nvSpPr>
        <p:spPr bwMode="auto">
          <a:xfrm>
            <a:off x="4189413" y="3384550"/>
            <a:ext cx="1281112" cy="7493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3E4F5"/>
          </a:solidFill>
          <a:ln w="12700">
            <a:solidFill>
              <a:schemeClr val="tx1"/>
            </a:solidFill>
            <a:miter lim="800000"/>
            <a:headEnd/>
            <a:tailEnd/>
          </a:ln>
          <a:effectLst/>
        </p:spPr>
        <p:txBody>
          <a:bodyPr wrap="none" anchor="ctr"/>
          <a:lstStyle/>
          <a:p>
            <a:endParaRPr lang="fr-F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857250" y="590550"/>
            <a:ext cx="7772400" cy="1143000"/>
          </a:xfrm>
        </p:spPr>
        <p:txBody>
          <a:bodyPr/>
          <a:lstStyle/>
          <a:p>
            <a:pPr algn="ctr"/>
            <a:r>
              <a:rPr lang="fr-FR"/>
              <a:t>Réification : Entité Faible </a:t>
            </a:r>
          </a:p>
        </p:txBody>
      </p:sp>
      <p:sp>
        <p:nvSpPr>
          <p:cNvPr id="239619" name="Rectangle 3"/>
          <p:cNvSpPr>
            <a:spLocks noChangeArrowheads="1"/>
          </p:cNvSpPr>
          <p:nvPr/>
        </p:nvSpPr>
        <p:spPr bwMode="auto">
          <a:xfrm>
            <a:off x="1866900" y="2311400"/>
            <a:ext cx="175260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 C#</a:t>
            </a:r>
          </a:p>
        </p:txBody>
      </p:sp>
      <p:sp>
        <p:nvSpPr>
          <p:cNvPr id="239620" name="Rectangle 4"/>
          <p:cNvSpPr>
            <a:spLocks noChangeArrowheads="1"/>
          </p:cNvSpPr>
          <p:nvPr/>
        </p:nvSpPr>
        <p:spPr bwMode="auto">
          <a:xfrm>
            <a:off x="1693863" y="4662488"/>
            <a:ext cx="1752600" cy="520700"/>
          </a:xfrm>
          <a:prstGeom prst="rect">
            <a:avLst/>
          </a:prstGeom>
          <a:solidFill>
            <a:schemeClr val="accent1"/>
          </a:solidFill>
          <a:ln w="12700">
            <a:solidFill>
              <a:schemeClr val="tx1"/>
            </a:solidFill>
            <a:miter lim="800000"/>
            <a:headEnd/>
            <a:tailEnd/>
          </a:ln>
          <a:effectLst/>
        </p:spPr>
        <p:txBody>
          <a:bodyPr wrap="none" anchor="ctr"/>
          <a:lstStyle/>
          <a:p>
            <a:pPr algn="ctr"/>
            <a:r>
              <a:rPr lang="fr-FR"/>
              <a:t>Client</a:t>
            </a:r>
          </a:p>
        </p:txBody>
      </p:sp>
      <p:sp>
        <p:nvSpPr>
          <p:cNvPr id="239621" name="Line 5"/>
          <p:cNvSpPr>
            <a:spLocks noChangeShapeType="1"/>
          </p:cNvSpPr>
          <p:nvPr/>
        </p:nvSpPr>
        <p:spPr bwMode="auto">
          <a:xfrm flipH="1">
            <a:off x="2659063" y="3186113"/>
            <a:ext cx="106362" cy="1460500"/>
          </a:xfrm>
          <a:prstGeom prst="line">
            <a:avLst/>
          </a:prstGeom>
          <a:noFill/>
          <a:ln w="12700">
            <a:solidFill>
              <a:schemeClr val="tx1"/>
            </a:solidFill>
            <a:round/>
            <a:headEnd/>
            <a:tailEnd/>
          </a:ln>
          <a:effectLst/>
        </p:spPr>
        <p:txBody>
          <a:bodyPr/>
          <a:lstStyle/>
          <a:p>
            <a:endParaRPr lang="fr-FR"/>
          </a:p>
        </p:txBody>
      </p:sp>
      <p:sp>
        <p:nvSpPr>
          <p:cNvPr id="239622" name="Rectangle 6"/>
          <p:cNvSpPr>
            <a:spLocks noChangeArrowheads="1"/>
          </p:cNvSpPr>
          <p:nvPr/>
        </p:nvSpPr>
        <p:spPr bwMode="auto">
          <a:xfrm>
            <a:off x="2187575" y="2836863"/>
            <a:ext cx="1031875" cy="360362"/>
          </a:xfrm>
          <a:prstGeom prst="rect">
            <a:avLst/>
          </a:prstGeom>
          <a:solidFill>
            <a:schemeClr val="accent1"/>
          </a:solidFill>
          <a:ln w="12700">
            <a:solidFill>
              <a:schemeClr val="tx1"/>
            </a:solidFill>
            <a:miter lim="800000"/>
            <a:headEnd/>
            <a:tailEnd/>
          </a:ln>
          <a:effectLst/>
        </p:spPr>
        <p:txBody>
          <a:bodyPr wrap="none" anchor="ctr"/>
          <a:lstStyle/>
          <a:p>
            <a:pPr algn="ctr"/>
            <a:r>
              <a:rPr lang="fr-FR"/>
              <a:t>Cl#</a:t>
            </a:r>
          </a:p>
        </p:txBody>
      </p:sp>
      <p:sp>
        <p:nvSpPr>
          <p:cNvPr id="239623" name="Rectangle 7"/>
          <p:cNvSpPr>
            <a:spLocks noChangeArrowheads="1"/>
          </p:cNvSpPr>
          <p:nvPr/>
        </p:nvSpPr>
        <p:spPr bwMode="auto">
          <a:xfrm>
            <a:off x="1866900" y="1938338"/>
            <a:ext cx="1752600" cy="427037"/>
          </a:xfrm>
          <a:prstGeom prst="rect">
            <a:avLst/>
          </a:prstGeom>
          <a:solidFill>
            <a:schemeClr val="accent1"/>
          </a:solidFill>
          <a:ln w="12700">
            <a:solidFill>
              <a:schemeClr val="tx1"/>
            </a:solidFill>
            <a:miter lim="800000"/>
            <a:headEnd/>
            <a:tailEnd/>
          </a:ln>
          <a:effectLst/>
        </p:spPr>
        <p:txBody>
          <a:bodyPr wrap="none" anchor="ctr"/>
          <a:lstStyle/>
          <a:p>
            <a:pPr algn="ctr"/>
            <a:r>
              <a:rPr lang="fr-FR"/>
              <a:t>Conseiller</a:t>
            </a:r>
          </a:p>
        </p:txBody>
      </p:sp>
      <p:sp>
        <p:nvSpPr>
          <p:cNvPr id="239624" name="Rectangle 8"/>
          <p:cNvSpPr>
            <a:spLocks noChangeArrowheads="1"/>
          </p:cNvSpPr>
          <p:nvPr/>
        </p:nvSpPr>
        <p:spPr bwMode="auto">
          <a:xfrm>
            <a:off x="1693863" y="5157788"/>
            <a:ext cx="1752600" cy="833437"/>
          </a:xfrm>
          <a:prstGeom prst="rect">
            <a:avLst/>
          </a:prstGeom>
          <a:solidFill>
            <a:schemeClr val="accent1"/>
          </a:solidFill>
          <a:ln w="12700">
            <a:solidFill>
              <a:schemeClr val="tx1"/>
            </a:solidFill>
            <a:miter lim="800000"/>
            <a:headEnd/>
            <a:tailEnd/>
          </a:ln>
          <a:effectLst/>
        </p:spPr>
        <p:txBody>
          <a:bodyPr wrap="none"/>
          <a:lstStyle/>
          <a:p>
            <a:r>
              <a:rPr lang="fr-FR"/>
              <a:t>Cl#</a:t>
            </a:r>
          </a:p>
          <a:p>
            <a:r>
              <a:rPr lang="fr-FR"/>
              <a:t>Nom</a:t>
            </a:r>
          </a:p>
        </p:txBody>
      </p:sp>
      <p:sp>
        <p:nvSpPr>
          <p:cNvPr id="239625" name="Text Box 9"/>
          <p:cNvSpPr txBox="1">
            <a:spLocks noChangeArrowheads="1"/>
          </p:cNvSpPr>
          <p:nvPr/>
        </p:nvSpPr>
        <p:spPr bwMode="auto">
          <a:xfrm>
            <a:off x="2797175" y="3305175"/>
            <a:ext cx="515938"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9626" name="Text Box 10"/>
          <p:cNvSpPr txBox="1">
            <a:spLocks noChangeArrowheads="1"/>
          </p:cNvSpPr>
          <p:nvPr/>
        </p:nvSpPr>
        <p:spPr bwMode="auto">
          <a:xfrm>
            <a:off x="2765425" y="4133850"/>
            <a:ext cx="735013" cy="396875"/>
          </a:xfrm>
          <a:prstGeom prst="rect">
            <a:avLst/>
          </a:prstGeom>
          <a:noFill/>
          <a:ln w="12700">
            <a:noFill/>
            <a:miter lim="800000"/>
            <a:headEnd/>
            <a:tailEnd/>
          </a:ln>
          <a:effectLst/>
        </p:spPr>
        <p:txBody>
          <a:bodyPr>
            <a:spAutoFit/>
          </a:bodyPr>
          <a:lstStyle/>
          <a:p>
            <a:pPr>
              <a:spcBef>
                <a:spcPct val="50000"/>
              </a:spcBef>
            </a:pPr>
            <a:r>
              <a:rPr lang="fr-FR"/>
              <a:t>0..1</a:t>
            </a:r>
          </a:p>
        </p:txBody>
      </p:sp>
      <p:sp>
        <p:nvSpPr>
          <p:cNvPr id="239627" name="AutoShape 11"/>
          <p:cNvSpPr>
            <a:spLocks noChangeArrowheads="1"/>
          </p:cNvSpPr>
          <p:nvPr/>
        </p:nvSpPr>
        <p:spPr bwMode="auto">
          <a:xfrm>
            <a:off x="203200" y="5588000"/>
            <a:ext cx="1031875" cy="641350"/>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600">
                <a:solidFill>
                  <a:schemeClr val="bg1"/>
                </a:solidFill>
              </a:rPr>
              <a:t>Cl# n’est </a:t>
            </a:r>
          </a:p>
          <a:p>
            <a:r>
              <a:rPr lang="fr-FR" sz="1600">
                <a:solidFill>
                  <a:schemeClr val="bg1"/>
                </a:solidFill>
              </a:rPr>
              <a:t>pas la clé</a:t>
            </a:r>
          </a:p>
        </p:txBody>
      </p:sp>
      <p:sp>
        <p:nvSpPr>
          <p:cNvPr id="239628" name="Line 12"/>
          <p:cNvSpPr>
            <a:spLocks noChangeShapeType="1"/>
          </p:cNvSpPr>
          <p:nvPr/>
        </p:nvSpPr>
        <p:spPr bwMode="auto">
          <a:xfrm flipV="1">
            <a:off x="1219200" y="5368925"/>
            <a:ext cx="454025" cy="250825"/>
          </a:xfrm>
          <a:prstGeom prst="line">
            <a:avLst/>
          </a:prstGeom>
          <a:noFill/>
          <a:ln w="12700">
            <a:solidFill>
              <a:schemeClr val="tx1"/>
            </a:solidFill>
            <a:round/>
            <a:headEnd/>
            <a:tailEnd type="triangle" w="med" len="med"/>
          </a:ln>
          <a:effectLst/>
        </p:spPr>
        <p:txBody>
          <a:bodyPr/>
          <a:lstStyle/>
          <a:p>
            <a:endParaRPr lang="fr-FR"/>
          </a:p>
        </p:txBody>
      </p:sp>
      <p:sp>
        <p:nvSpPr>
          <p:cNvPr id="239637" name="AutoShape 21"/>
          <p:cNvSpPr>
            <a:spLocks noChangeArrowheads="1"/>
          </p:cNvSpPr>
          <p:nvPr/>
        </p:nvSpPr>
        <p:spPr bwMode="auto">
          <a:xfrm>
            <a:off x="3781425" y="5353050"/>
            <a:ext cx="1736725" cy="1111250"/>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600">
                <a:solidFill>
                  <a:schemeClr val="bg1"/>
                </a:solidFill>
              </a:rPr>
              <a:t>La clé de Client</a:t>
            </a:r>
          </a:p>
          <a:p>
            <a:r>
              <a:rPr lang="fr-FR" sz="1600">
                <a:solidFill>
                  <a:schemeClr val="bg1"/>
                </a:solidFill>
              </a:rPr>
              <a:t>si Conseiller </a:t>
            </a:r>
          </a:p>
          <a:p>
            <a:r>
              <a:rPr lang="fr-FR" sz="1600">
                <a:solidFill>
                  <a:schemeClr val="bg1"/>
                </a:solidFill>
              </a:rPr>
              <a:t>est une entité </a:t>
            </a:r>
          </a:p>
          <a:p>
            <a:r>
              <a:rPr lang="fr-FR" sz="1600">
                <a:solidFill>
                  <a:schemeClr val="bg1"/>
                </a:solidFill>
              </a:rPr>
              <a:t>faible aussi ?</a:t>
            </a:r>
          </a:p>
        </p:txBody>
      </p:sp>
      <p:sp>
        <p:nvSpPr>
          <p:cNvPr id="239638" name="Line 22"/>
          <p:cNvSpPr>
            <a:spLocks noChangeShapeType="1"/>
          </p:cNvSpPr>
          <p:nvPr/>
        </p:nvSpPr>
        <p:spPr bwMode="auto">
          <a:xfrm flipH="1" flipV="1">
            <a:off x="1031875" y="1627188"/>
            <a:ext cx="828675" cy="484187"/>
          </a:xfrm>
          <a:prstGeom prst="line">
            <a:avLst/>
          </a:prstGeom>
          <a:noFill/>
          <a:ln w="12700">
            <a:solidFill>
              <a:schemeClr val="tx1"/>
            </a:solidFill>
            <a:round/>
            <a:headEnd/>
            <a:tailEnd/>
          </a:ln>
          <a:effectLst/>
        </p:spPr>
        <p:txBody>
          <a:bodyPr/>
          <a:lstStyle/>
          <a:p>
            <a:endParaRPr lang="fr-FR"/>
          </a:p>
        </p:txBody>
      </p:sp>
      <p:sp>
        <p:nvSpPr>
          <p:cNvPr id="239639" name="AutoShape 23"/>
          <p:cNvSpPr>
            <a:spLocks noChangeArrowheads="1"/>
          </p:cNvSpPr>
          <p:nvPr/>
        </p:nvSpPr>
        <p:spPr bwMode="auto">
          <a:xfrm>
            <a:off x="219075" y="1109663"/>
            <a:ext cx="1000125" cy="625475"/>
          </a:xfrm>
          <a:prstGeom prst="sun">
            <a:avLst>
              <a:gd name="adj" fmla="val 25000"/>
            </a:avLst>
          </a:prstGeom>
          <a:solidFill>
            <a:schemeClr val="accent1"/>
          </a:solidFill>
          <a:ln w="12700">
            <a:solidFill>
              <a:schemeClr val="tx1"/>
            </a:solidFill>
            <a:miter lim="800000"/>
            <a:headEnd/>
            <a:tailEnd/>
          </a:ln>
          <a:effectLst/>
        </p:spPr>
        <p:txBody>
          <a:bodyPr wrap="none" anchor="ctr"/>
          <a:lstStyle/>
          <a:p>
            <a:endParaRPr lang="fr-FR"/>
          </a:p>
        </p:txBody>
      </p:sp>
      <p:sp>
        <p:nvSpPr>
          <p:cNvPr id="239640" name="Rectangle 24"/>
          <p:cNvSpPr>
            <a:spLocks noChangeArrowheads="1"/>
          </p:cNvSpPr>
          <p:nvPr/>
        </p:nvSpPr>
        <p:spPr bwMode="auto">
          <a:xfrm>
            <a:off x="6149975" y="2311400"/>
            <a:ext cx="1752600" cy="520700"/>
          </a:xfrm>
          <a:prstGeom prst="rect">
            <a:avLst/>
          </a:prstGeom>
          <a:solidFill>
            <a:schemeClr val="hlink"/>
          </a:solidFill>
          <a:ln w="12700">
            <a:solidFill>
              <a:schemeClr val="tx1"/>
            </a:solidFill>
            <a:miter lim="800000"/>
            <a:headEnd/>
            <a:tailEnd/>
          </a:ln>
          <a:effectLst/>
        </p:spPr>
        <p:txBody>
          <a:bodyPr wrap="none" anchor="ctr"/>
          <a:lstStyle/>
          <a:p>
            <a:r>
              <a:rPr lang="fr-FR"/>
              <a:t> C#</a:t>
            </a:r>
          </a:p>
        </p:txBody>
      </p:sp>
      <p:sp>
        <p:nvSpPr>
          <p:cNvPr id="239641" name="Rectangle 25"/>
          <p:cNvSpPr>
            <a:spLocks noChangeArrowheads="1"/>
          </p:cNvSpPr>
          <p:nvPr/>
        </p:nvSpPr>
        <p:spPr bwMode="auto">
          <a:xfrm>
            <a:off x="5976938" y="4662488"/>
            <a:ext cx="1752600" cy="520700"/>
          </a:xfrm>
          <a:prstGeom prst="rect">
            <a:avLst/>
          </a:prstGeom>
          <a:solidFill>
            <a:schemeClr val="hlink"/>
          </a:solidFill>
          <a:ln w="12700">
            <a:solidFill>
              <a:schemeClr val="tx1"/>
            </a:solidFill>
            <a:miter lim="800000"/>
            <a:headEnd/>
            <a:tailEnd/>
          </a:ln>
          <a:effectLst/>
        </p:spPr>
        <p:txBody>
          <a:bodyPr wrap="none" anchor="ctr"/>
          <a:lstStyle/>
          <a:p>
            <a:r>
              <a:rPr lang="fr-FR"/>
              <a:t>Client</a:t>
            </a:r>
          </a:p>
        </p:txBody>
      </p:sp>
      <p:sp>
        <p:nvSpPr>
          <p:cNvPr id="239642" name="Line 26"/>
          <p:cNvSpPr>
            <a:spLocks noChangeShapeType="1"/>
          </p:cNvSpPr>
          <p:nvPr/>
        </p:nvSpPr>
        <p:spPr bwMode="auto">
          <a:xfrm flipH="1">
            <a:off x="6942138" y="2841625"/>
            <a:ext cx="136525" cy="1804988"/>
          </a:xfrm>
          <a:prstGeom prst="line">
            <a:avLst/>
          </a:prstGeom>
          <a:noFill/>
          <a:ln w="12700">
            <a:solidFill>
              <a:schemeClr val="tx1"/>
            </a:solidFill>
            <a:round/>
            <a:headEnd/>
            <a:tailEnd/>
          </a:ln>
          <a:effectLst/>
        </p:spPr>
        <p:txBody>
          <a:bodyPr/>
          <a:lstStyle/>
          <a:p>
            <a:endParaRPr lang="fr-FR"/>
          </a:p>
        </p:txBody>
      </p:sp>
      <p:sp>
        <p:nvSpPr>
          <p:cNvPr id="239643" name="Rectangle 27"/>
          <p:cNvSpPr>
            <a:spLocks noChangeArrowheads="1"/>
          </p:cNvSpPr>
          <p:nvPr/>
        </p:nvSpPr>
        <p:spPr bwMode="auto">
          <a:xfrm>
            <a:off x="6149975" y="1938338"/>
            <a:ext cx="1752600" cy="427037"/>
          </a:xfrm>
          <a:prstGeom prst="rect">
            <a:avLst/>
          </a:prstGeom>
          <a:solidFill>
            <a:schemeClr val="hlink"/>
          </a:solidFill>
          <a:ln w="12700">
            <a:solidFill>
              <a:schemeClr val="tx1"/>
            </a:solidFill>
            <a:miter lim="800000"/>
            <a:headEnd/>
            <a:tailEnd/>
          </a:ln>
          <a:effectLst/>
        </p:spPr>
        <p:txBody>
          <a:bodyPr wrap="none" anchor="ctr"/>
          <a:lstStyle/>
          <a:p>
            <a:r>
              <a:rPr lang="fr-FR"/>
              <a:t>Conseiller</a:t>
            </a:r>
          </a:p>
        </p:txBody>
      </p:sp>
      <p:sp>
        <p:nvSpPr>
          <p:cNvPr id="239644" name="Rectangle 28"/>
          <p:cNvSpPr>
            <a:spLocks noChangeArrowheads="1"/>
          </p:cNvSpPr>
          <p:nvPr/>
        </p:nvSpPr>
        <p:spPr bwMode="auto">
          <a:xfrm>
            <a:off x="5976938" y="5157788"/>
            <a:ext cx="1752600" cy="1160462"/>
          </a:xfrm>
          <a:prstGeom prst="rect">
            <a:avLst/>
          </a:prstGeom>
          <a:solidFill>
            <a:schemeClr val="hlink"/>
          </a:solidFill>
          <a:ln w="12700">
            <a:solidFill>
              <a:schemeClr val="tx1"/>
            </a:solidFill>
            <a:miter lim="800000"/>
            <a:headEnd/>
            <a:tailEnd/>
          </a:ln>
          <a:effectLst/>
        </p:spPr>
        <p:txBody>
          <a:bodyPr wrap="none"/>
          <a:lstStyle/>
          <a:p>
            <a:r>
              <a:rPr lang="fr-FR"/>
              <a:t>&lt;PK&gt;  ?</a:t>
            </a:r>
          </a:p>
          <a:p>
            <a:r>
              <a:rPr lang="fr-FR"/>
              <a:t>….</a:t>
            </a:r>
          </a:p>
          <a:p>
            <a:r>
              <a:rPr lang="fr-FR"/>
              <a:t>Nom</a:t>
            </a:r>
          </a:p>
        </p:txBody>
      </p:sp>
      <p:sp>
        <p:nvSpPr>
          <p:cNvPr id="239645" name="Text Box 29"/>
          <p:cNvSpPr txBox="1">
            <a:spLocks noChangeArrowheads="1"/>
          </p:cNvSpPr>
          <p:nvPr/>
        </p:nvSpPr>
        <p:spPr bwMode="auto">
          <a:xfrm>
            <a:off x="7110413" y="3008313"/>
            <a:ext cx="515937"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9646" name="Text Box 30"/>
          <p:cNvSpPr txBox="1">
            <a:spLocks noChangeArrowheads="1"/>
          </p:cNvSpPr>
          <p:nvPr/>
        </p:nvSpPr>
        <p:spPr bwMode="auto">
          <a:xfrm>
            <a:off x="7048500" y="4133850"/>
            <a:ext cx="735013" cy="396875"/>
          </a:xfrm>
          <a:prstGeom prst="rect">
            <a:avLst/>
          </a:prstGeom>
          <a:noFill/>
          <a:ln w="12700">
            <a:noFill/>
            <a:miter lim="800000"/>
            <a:headEnd/>
            <a:tailEnd/>
          </a:ln>
          <a:effectLst/>
        </p:spPr>
        <p:txBody>
          <a:bodyPr>
            <a:spAutoFit/>
          </a:bodyPr>
          <a:lstStyle/>
          <a:p>
            <a:pPr>
              <a:spcBef>
                <a:spcPct val="50000"/>
              </a:spcBef>
            </a:pPr>
            <a:r>
              <a:rPr lang="fr-FR"/>
              <a:t>*</a:t>
            </a:r>
          </a:p>
        </p:txBody>
      </p:sp>
      <p:sp>
        <p:nvSpPr>
          <p:cNvPr id="239647" name="AutoShape 31"/>
          <p:cNvSpPr>
            <a:spLocks noChangeArrowheads="1"/>
          </p:cNvSpPr>
          <p:nvPr/>
        </p:nvSpPr>
        <p:spPr bwMode="auto">
          <a:xfrm>
            <a:off x="4189413" y="3384550"/>
            <a:ext cx="1281112" cy="7493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3E4F5"/>
          </a:solidFill>
          <a:ln w="12700">
            <a:solidFill>
              <a:schemeClr val="tx1"/>
            </a:solidFill>
            <a:miter lim="800000"/>
            <a:headEnd/>
            <a:tailEnd/>
          </a:ln>
          <a:effectLst/>
        </p:spPr>
        <p:txBody>
          <a:bodyPr wrap="none" anchor="ctr"/>
          <a:lstStyle/>
          <a:p>
            <a:endParaRPr lang="fr-FR"/>
          </a:p>
        </p:txBody>
      </p:sp>
      <p:sp>
        <p:nvSpPr>
          <p:cNvPr id="239648" name="Line 32"/>
          <p:cNvSpPr>
            <a:spLocks noChangeShapeType="1"/>
          </p:cNvSpPr>
          <p:nvPr/>
        </p:nvSpPr>
        <p:spPr bwMode="auto">
          <a:xfrm flipH="1" flipV="1">
            <a:off x="5392738" y="2189163"/>
            <a:ext cx="750887" cy="342900"/>
          </a:xfrm>
          <a:prstGeom prst="line">
            <a:avLst/>
          </a:prstGeom>
          <a:noFill/>
          <a:ln w="12700">
            <a:solidFill>
              <a:schemeClr val="tx1"/>
            </a:solidFill>
            <a:round/>
            <a:headEnd/>
            <a:tailEnd/>
          </a:ln>
          <a:effectLst/>
        </p:spPr>
        <p:txBody>
          <a:bodyPr/>
          <a:lstStyle/>
          <a:p>
            <a:endParaRPr lang="fr-FR"/>
          </a:p>
        </p:txBody>
      </p:sp>
      <p:sp>
        <p:nvSpPr>
          <p:cNvPr id="239649" name="AutoShape 33"/>
          <p:cNvSpPr>
            <a:spLocks noChangeArrowheads="1"/>
          </p:cNvSpPr>
          <p:nvPr/>
        </p:nvSpPr>
        <p:spPr bwMode="auto">
          <a:xfrm>
            <a:off x="4579938" y="1671638"/>
            <a:ext cx="1000125" cy="625475"/>
          </a:xfrm>
          <a:prstGeom prst="sun">
            <a:avLst>
              <a:gd name="adj" fmla="val 25000"/>
            </a:avLst>
          </a:prstGeom>
          <a:solidFill>
            <a:schemeClr val="accent1"/>
          </a:solidFill>
          <a:ln w="12700">
            <a:solidFill>
              <a:schemeClr val="tx1"/>
            </a:solidFill>
            <a:miter lim="800000"/>
            <a:headEnd/>
            <a:tailEnd/>
          </a:ln>
          <a:effectLst/>
        </p:spPr>
        <p:txBody>
          <a:bodyPr wrap="none" anchor="ctr"/>
          <a:lstStyle/>
          <a:p>
            <a:endParaRPr lang="fr-F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0" name="Line 20"/>
          <p:cNvSpPr>
            <a:spLocks noChangeShapeType="1"/>
          </p:cNvSpPr>
          <p:nvPr/>
        </p:nvSpPr>
        <p:spPr bwMode="auto">
          <a:xfrm flipV="1">
            <a:off x="5318125" y="4875213"/>
            <a:ext cx="884238" cy="95250"/>
          </a:xfrm>
          <a:prstGeom prst="line">
            <a:avLst/>
          </a:prstGeom>
          <a:noFill/>
          <a:ln w="12700">
            <a:solidFill>
              <a:schemeClr val="tx1"/>
            </a:solidFill>
            <a:round/>
            <a:headEnd type="arrow" w="med" len="med"/>
            <a:tailEnd/>
          </a:ln>
          <a:effectLst/>
        </p:spPr>
        <p:txBody>
          <a:bodyPr/>
          <a:lstStyle/>
          <a:p>
            <a:endParaRPr lang="fr-FR"/>
          </a:p>
        </p:txBody>
      </p:sp>
      <p:sp>
        <p:nvSpPr>
          <p:cNvPr id="215044" name="Rectangle 4"/>
          <p:cNvSpPr>
            <a:spLocks noGrp="1" noChangeArrowheads="1"/>
          </p:cNvSpPr>
          <p:nvPr>
            <p:ph type="title"/>
          </p:nvPr>
        </p:nvSpPr>
        <p:spPr>
          <a:xfrm>
            <a:off x="798513" y="263525"/>
            <a:ext cx="7772400" cy="1143000"/>
          </a:xfrm>
        </p:spPr>
        <p:txBody>
          <a:bodyPr/>
          <a:lstStyle/>
          <a:p>
            <a:pPr algn="ctr"/>
            <a:r>
              <a:rPr lang="fr-FR" sz="4000"/>
              <a:t>Réification : Cas Spécifiques</a:t>
            </a:r>
            <a:br>
              <a:rPr lang="fr-FR" sz="4000"/>
            </a:br>
            <a:r>
              <a:rPr lang="fr-FR" sz="3200"/>
              <a:t>Bijection</a:t>
            </a:r>
          </a:p>
        </p:txBody>
      </p:sp>
      <p:sp>
        <p:nvSpPr>
          <p:cNvPr id="215045" name="Rectangle 5"/>
          <p:cNvSpPr>
            <a:spLocks noChangeArrowheads="1"/>
          </p:cNvSpPr>
          <p:nvPr/>
        </p:nvSpPr>
        <p:spPr bwMode="auto">
          <a:xfrm>
            <a:off x="908050"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Mari</a:t>
            </a:r>
          </a:p>
        </p:txBody>
      </p:sp>
      <p:sp>
        <p:nvSpPr>
          <p:cNvPr id="215046" name="Rectangle 6"/>
          <p:cNvSpPr>
            <a:spLocks noChangeArrowheads="1"/>
          </p:cNvSpPr>
          <p:nvPr/>
        </p:nvSpPr>
        <p:spPr bwMode="auto">
          <a:xfrm>
            <a:off x="908050" y="2139950"/>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M#</a:t>
            </a:r>
          </a:p>
          <a:p>
            <a:r>
              <a:rPr lang="fr-FR" sz="1600"/>
              <a:t>A1</a:t>
            </a:r>
          </a:p>
          <a:p>
            <a:r>
              <a:rPr lang="fr-FR" sz="1600"/>
              <a:t>….</a:t>
            </a:r>
          </a:p>
        </p:txBody>
      </p:sp>
      <p:sp>
        <p:nvSpPr>
          <p:cNvPr id="215047" name="Rectangle 7"/>
          <p:cNvSpPr>
            <a:spLocks noChangeArrowheads="1"/>
          </p:cNvSpPr>
          <p:nvPr/>
        </p:nvSpPr>
        <p:spPr bwMode="auto">
          <a:xfrm>
            <a:off x="6105525"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Femme</a:t>
            </a:r>
          </a:p>
        </p:txBody>
      </p:sp>
      <p:sp>
        <p:nvSpPr>
          <p:cNvPr id="215048" name="Rectangle 8"/>
          <p:cNvSpPr>
            <a:spLocks noChangeArrowheads="1"/>
          </p:cNvSpPr>
          <p:nvPr/>
        </p:nvSpPr>
        <p:spPr bwMode="auto">
          <a:xfrm>
            <a:off x="6105525" y="2139950"/>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F#</a:t>
            </a:r>
          </a:p>
          <a:p>
            <a:r>
              <a:rPr lang="fr-FR" sz="1600"/>
              <a:t>B1</a:t>
            </a:r>
          </a:p>
          <a:p>
            <a:r>
              <a:rPr lang="fr-FR" sz="1600"/>
              <a:t>….</a:t>
            </a:r>
          </a:p>
        </p:txBody>
      </p:sp>
      <p:sp>
        <p:nvSpPr>
          <p:cNvPr id="215049" name="Line 9"/>
          <p:cNvSpPr>
            <a:spLocks noChangeShapeType="1"/>
          </p:cNvSpPr>
          <p:nvPr/>
        </p:nvSpPr>
        <p:spPr bwMode="auto">
          <a:xfrm>
            <a:off x="2135188" y="2405063"/>
            <a:ext cx="3986212" cy="0"/>
          </a:xfrm>
          <a:prstGeom prst="line">
            <a:avLst/>
          </a:prstGeom>
          <a:noFill/>
          <a:ln w="12700">
            <a:solidFill>
              <a:schemeClr val="tx1"/>
            </a:solidFill>
            <a:round/>
            <a:headEnd/>
            <a:tailEnd/>
          </a:ln>
          <a:effectLst/>
        </p:spPr>
        <p:txBody>
          <a:bodyPr/>
          <a:lstStyle/>
          <a:p>
            <a:endParaRPr lang="fr-FR"/>
          </a:p>
        </p:txBody>
      </p:sp>
      <p:sp>
        <p:nvSpPr>
          <p:cNvPr id="215050" name="Rectangle 10"/>
          <p:cNvSpPr>
            <a:spLocks noChangeArrowheads="1"/>
          </p:cNvSpPr>
          <p:nvPr/>
        </p:nvSpPr>
        <p:spPr bwMode="auto">
          <a:xfrm>
            <a:off x="3776663" y="2782888"/>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dirty="0"/>
              <a:t>Mariés</a:t>
            </a:r>
          </a:p>
        </p:txBody>
      </p:sp>
      <p:sp>
        <p:nvSpPr>
          <p:cNvPr id="215051" name="Rectangle 11"/>
          <p:cNvSpPr>
            <a:spLocks noChangeArrowheads="1"/>
          </p:cNvSpPr>
          <p:nvPr/>
        </p:nvSpPr>
        <p:spPr bwMode="auto">
          <a:xfrm>
            <a:off x="3776663" y="3179763"/>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Date</a:t>
            </a:r>
          </a:p>
          <a:p>
            <a:r>
              <a:rPr lang="fr-FR" sz="1600"/>
              <a:t>….</a:t>
            </a:r>
          </a:p>
        </p:txBody>
      </p:sp>
      <p:sp>
        <p:nvSpPr>
          <p:cNvPr id="215052" name="Line 12"/>
          <p:cNvSpPr>
            <a:spLocks noChangeShapeType="1"/>
          </p:cNvSpPr>
          <p:nvPr/>
        </p:nvSpPr>
        <p:spPr bwMode="auto">
          <a:xfrm>
            <a:off x="4311650" y="2405063"/>
            <a:ext cx="0" cy="366712"/>
          </a:xfrm>
          <a:prstGeom prst="line">
            <a:avLst/>
          </a:prstGeom>
          <a:noFill/>
          <a:ln w="12700">
            <a:solidFill>
              <a:schemeClr val="tx1"/>
            </a:solidFill>
            <a:prstDash val="dash"/>
            <a:round/>
            <a:headEnd/>
            <a:tailEnd/>
          </a:ln>
          <a:effectLst/>
        </p:spPr>
        <p:txBody>
          <a:bodyPr/>
          <a:lstStyle/>
          <a:p>
            <a:endParaRPr lang="fr-FR"/>
          </a:p>
        </p:txBody>
      </p:sp>
      <p:sp>
        <p:nvSpPr>
          <p:cNvPr id="215053" name="Text Box 13"/>
          <p:cNvSpPr txBox="1">
            <a:spLocks noChangeArrowheads="1"/>
          </p:cNvSpPr>
          <p:nvPr/>
        </p:nvSpPr>
        <p:spPr bwMode="auto">
          <a:xfrm>
            <a:off x="2290763" y="1847850"/>
            <a:ext cx="366712"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15054" name="Text Box 14"/>
          <p:cNvSpPr txBox="1">
            <a:spLocks noChangeArrowheads="1"/>
          </p:cNvSpPr>
          <p:nvPr/>
        </p:nvSpPr>
        <p:spPr bwMode="auto">
          <a:xfrm>
            <a:off x="5581650" y="1866900"/>
            <a:ext cx="366713"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15055" name="Rectangle 15"/>
          <p:cNvSpPr>
            <a:spLocks noChangeArrowheads="1"/>
          </p:cNvSpPr>
          <p:nvPr/>
        </p:nvSpPr>
        <p:spPr bwMode="auto">
          <a:xfrm>
            <a:off x="3568700" y="4403725"/>
            <a:ext cx="17589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solidFill>
                  <a:srgbClr val="0000FD"/>
                </a:solidFill>
              </a:rPr>
              <a:t>Mariage</a:t>
            </a:r>
          </a:p>
        </p:txBody>
      </p:sp>
      <p:sp>
        <p:nvSpPr>
          <p:cNvPr id="215056" name="Rectangle 16"/>
          <p:cNvSpPr>
            <a:spLocks noChangeArrowheads="1"/>
          </p:cNvSpPr>
          <p:nvPr/>
        </p:nvSpPr>
        <p:spPr bwMode="auto">
          <a:xfrm>
            <a:off x="3568700" y="4800600"/>
            <a:ext cx="1757363" cy="1835150"/>
          </a:xfrm>
          <a:prstGeom prst="rect">
            <a:avLst/>
          </a:prstGeom>
          <a:solidFill>
            <a:schemeClr val="hlink"/>
          </a:solidFill>
          <a:ln w="57150">
            <a:solidFill>
              <a:schemeClr val="accent1"/>
            </a:solidFill>
            <a:miter lim="800000"/>
            <a:headEnd/>
            <a:tailEnd/>
          </a:ln>
          <a:effectLst/>
        </p:spPr>
        <p:txBody>
          <a:bodyPr wrap="none"/>
          <a:lstStyle/>
          <a:p>
            <a:r>
              <a:rPr lang="fr-FR" sz="1600">
                <a:solidFill>
                  <a:srgbClr val="0000FD"/>
                </a:solidFill>
              </a:rPr>
              <a:t>&lt;PK&gt; M# ou F#</a:t>
            </a:r>
          </a:p>
          <a:p>
            <a:r>
              <a:rPr lang="fr-FR" sz="1600">
                <a:solidFill>
                  <a:srgbClr val="0000FD"/>
                </a:solidFill>
              </a:rPr>
              <a:t>F# ou M#</a:t>
            </a:r>
            <a:endParaRPr lang="fr-FR" sz="1200">
              <a:solidFill>
                <a:srgbClr val="0000FD"/>
              </a:solidFill>
            </a:endParaRPr>
          </a:p>
          <a:p>
            <a:r>
              <a:rPr lang="fr-FR" sz="1600">
                <a:solidFill>
                  <a:srgbClr val="0000FD"/>
                </a:solidFill>
              </a:rPr>
              <a:t>Date</a:t>
            </a:r>
          </a:p>
          <a:p>
            <a:r>
              <a:rPr lang="fr-FR" sz="1600">
                <a:solidFill>
                  <a:srgbClr val="0000FD"/>
                </a:solidFill>
              </a:rPr>
              <a:t>A1</a:t>
            </a:r>
          </a:p>
          <a:p>
            <a:r>
              <a:rPr lang="fr-FR" sz="1600">
                <a:solidFill>
                  <a:srgbClr val="0000FD"/>
                </a:solidFill>
              </a:rPr>
              <a:t>….</a:t>
            </a:r>
          </a:p>
          <a:p>
            <a:r>
              <a:rPr lang="fr-FR" sz="1600">
                <a:solidFill>
                  <a:srgbClr val="0000FD"/>
                </a:solidFill>
              </a:rPr>
              <a:t>B1</a:t>
            </a:r>
          </a:p>
          <a:p>
            <a:r>
              <a:rPr lang="fr-FR" sz="1600">
                <a:solidFill>
                  <a:srgbClr val="0000FD"/>
                </a:solidFill>
              </a:rPr>
              <a:t>…..</a:t>
            </a:r>
          </a:p>
        </p:txBody>
      </p:sp>
      <p:sp>
        <p:nvSpPr>
          <p:cNvPr id="215057" name="AutoShape 17"/>
          <p:cNvSpPr>
            <a:spLocks noChangeArrowheads="1"/>
          </p:cNvSpPr>
          <p:nvPr/>
        </p:nvSpPr>
        <p:spPr bwMode="auto">
          <a:xfrm>
            <a:off x="463550" y="4619625"/>
            <a:ext cx="2257425" cy="957263"/>
          </a:xfrm>
          <a:prstGeom prst="foldedCorner">
            <a:avLst>
              <a:gd name="adj" fmla="val 12500"/>
            </a:avLst>
          </a:prstGeom>
          <a:solidFill>
            <a:srgbClr val="C3E4F5"/>
          </a:solidFill>
          <a:ln w="12700">
            <a:solidFill>
              <a:schemeClr val="tx1"/>
            </a:solidFill>
            <a:round/>
            <a:headEnd/>
            <a:tailEnd/>
          </a:ln>
          <a:effectLst/>
        </p:spPr>
        <p:txBody>
          <a:bodyPr wrap="none" anchor="ctr"/>
          <a:lstStyle/>
          <a:p>
            <a:r>
              <a:rPr lang="fr-FR" sz="1600">
                <a:solidFill>
                  <a:srgbClr val="00279F"/>
                </a:solidFill>
              </a:rPr>
              <a:t>On réifie en une entité</a:t>
            </a:r>
          </a:p>
          <a:p>
            <a:r>
              <a:rPr lang="fr-FR" sz="1200">
                <a:solidFill>
                  <a:srgbClr val="00279F"/>
                </a:solidFill>
              </a:rPr>
              <a:t>(</a:t>
            </a:r>
            <a:r>
              <a:rPr lang="fr-FR" sz="1600">
                <a:solidFill>
                  <a:srgbClr val="00279F"/>
                </a:solidFill>
              </a:rPr>
              <a:t>laquelle ?). Changement </a:t>
            </a:r>
          </a:p>
          <a:p>
            <a:r>
              <a:rPr lang="fr-FR" sz="1600">
                <a:solidFill>
                  <a:srgbClr val="00279F"/>
                </a:solidFill>
              </a:rPr>
              <a:t>du modèle conceptuel. </a:t>
            </a:r>
          </a:p>
        </p:txBody>
      </p:sp>
      <p:sp>
        <p:nvSpPr>
          <p:cNvPr id="215058" name="Line 18"/>
          <p:cNvSpPr>
            <a:spLocks noChangeShapeType="1"/>
          </p:cNvSpPr>
          <p:nvPr/>
        </p:nvSpPr>
        <p:spPr bwMode="auto">
          <a:xfrm flipV="1">
            <a:off x="2560638" y="4697413"/>
            <a:ext cx="981075" cy="519112"/>
          </a:xfrm>
          <a:prstGeom prst="line">
            <a:avLst/>
          </a:prstGeom>
          <a:noFill/>
          <a:ln w="12700">
            <a:solidFill>
              <a:schemeClr val="tx1"/>
            </a:solidFill>
            <a:round/>
            <a:headEnd/>
            <a:tailEnd type="triangle" w="med" len="med"/>
          </a:ln>
          <a:effectLst/>
        </p:spPr>
        <p:txBody>
          <a:bodyPr/>
          <a:lstStyle/>
          <a:p>
            <a:endParaRPr lang="fr-FR"/>
          </a:p>
        </p:txBody>
      </p:sp>
      <p:sp>
        <p:nvSpPr>
          <p:cNvPr id="215059" name="AutoShape 19"/>
          <p:cNvSpPr>
            <a:spLocks noChangeArrowheads="1"/>
          </p:cNvSpPr>
          <p:nvPr/>
        </p:nvSpPr>
        <p:spPr bwMode="auto">
          <a:xfrm>
            <a:off x="5795963" y="3489325"/>
            <a:ext cx="1466850" cy="1376363"/>
          </a:xfrm>
          <a:prstGeom prst="foldedCorner">
            <a:avLst>
              <a:gd name="adj" fmla="val 12500"/>
            </a:avLst>
          </a:prstGeom>
          <a:solidFill>
            <a:srgbClr val="C3E4F5"/>
          </a:solidFill>
          <a:ln w="12700">
            <a:solidFill>
              <a:schemeClr val="tx1"/>
            </a:solidFill>
            <a:round/>
            <a:headEnd/>
            <a:tailEnd/>
          </a:ln>
          <a:effectLst/>
        </p:spPr>
        <p:txBody>
          <a:bodyPr wrap="none" anchor="ctr"/>
          <a:lstStyle/>
          <a:p>
            <a:r>
              <a:rPr lang="fr-FR" sz="1600">
                <a:solidFill>
                  <a:srgbClr val="00279F"/>
                </a:solidFill>
              </a:rPr>
              <a:t>On gagne en </a:t>
            </a:r>
          </a:p>
          <a:p>
            <a:r>
              <a:rPr lang="fr-FR" sz="1600">
                <a:solidFill>
                  <a:srgbClr val="00279F"/>
                </a:solidFill>
              </a:rPr>
              <a:t>en général en </a:t>
            </a:r>
          </a:p>
          <a:p>
            <a:r>
              <a:rPr lang="fr-FR" sz="1600">
                <a:solidFill>
                  <a:srgbClr val="00279F"/>
                </a:solidFill>
              </a:rPr>
              <a:t>efficacité en </a:t>
            </a:r>
          </a:p>
          <a:p>
            <a:r>
              <a:rPr lang="fr-FR" sz="1600">
                <a:solidFill>
                  <a:srgbClr val="00279F"/>
                </a:solidFill>
              </a:rPr>
              <a:t>éliminant une </a:t>
            </a:r>
          </a:p>
          <a:p>
            <a:r>
              <a:rPr lang="fr-FR" sz="1600">
                <a:solidFill>
                  <a:srgbClr val="00279F"/>
                </a:solidFill>
              </a:rPr>
              <a:t>jointure</a:t>
            </a:r>
          </a:p>
        </p:txBody>
      </p:sp>
      <p:sp>
        <p:nvSpPr>
          <p:cNvPr id="215061" name="AutoShape 21"/>
          <p:cNvSpPr>
            <a:spLocks noChangeArrowheads="1"/>
          </p:cNvSpPr>
          <p:nvPr/>
        </p:nvSpPr>
        <p:spPr bwMode="auto">
          <a:xfrm>
            <a:off x="6530975" y="5145088"/>
            <a:ext cx="1574800" cy="1454150"/>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200">
                <a:solidFill>
                  <a:srgbClr val="00279F"/>
                </a:solidFill>
              </a:rPr>
              <a:t>Il n’est plus </a:t>
            </a:r>
          </a:p>
          <a:p>
            <a:r>
              <a:rPr lang="fr-FR" sz="1200">
                <a:solidFill>
                  <a:srgbClr val="00279F"/>
                </a:solidFill>
              </a:rPr>
              <a:t>possible </a:t>
            </a:r>
          </a:p>
          <a:p>
            <a:r>
              <a:rPr lang="fr-FR" sz="1200">
                <a:solidFill>
                  <a:srgbClr val="00279F"/>
                </a:solidFill>
              </a:rPr>
              <a:t>d’introduire une</a:t>
            </a:r>
          </a:p>
          <a:p>
            <a:r>
              <a:rPr lang="fr-FR" sz="1200">
                <a:solidFill>
                  <a:srgbClr val="00279F"/>
                </a:solidFill>
              </a:rPr>
              <a:t>Femme dont on ne</a:t>
            </a:r>
          </a:p>
          <a:p>
            <a:r>
              <a:rPr lang="fr-FR" sz="1200">
                <a:solidFill>
                  <a:srgbClr val="00279F"/>
                </a:solidFill>
              </a:rPr>
              <a:t>connaît pas la </a:t>
            </a:r>
          </a:p>
          <a:p>
            <a:r>
              <a:rPr lang="fr-FR" sz="1200">
                <a:solidFill>
                  <a:srgbClr val="00279F"/>
                </a:solidFill>
              </a:rPr>
              <a:t>Mari ou vice versa</a:t>
            </a:r>
          </a:p>
          <a:p>
            <a:r>
              <a:rPr lang="fr-FR" sz="1200">
                <a:solidFill>
                  <a:srgbClr val="00279F"/>
                </a:solidFill>
              </a:rPr>
              <a:t>(pourquoi ?)</a:t>
            </a:r>
          </a:p>
          <a:p>
            <a:r>
              <a:rPr lang="fr-FR" sz="1800">
                <a:solidFill>
                  <a:srgbClr val="00279F"/>
                </a:solidFill>
              </a:rPr>
              <a:t>   </a:t>
            </a:r>
          </a:p>
        </p:txBody>
      </p:sp>
      <p:sp>
        <p:nvSpPr>
          <p:cNvPr id="215062" name="Line 22"/>
          <p:cNvSpPr>
            <a:spLocks noChangeShapeType="1"/>
          </p:cNvSpPr>
          <p:nvPr/>
        </p:nvSpPr>
        <p:spPr bwMode="auto">
          <a:xfrm flipH="1" flipV="1">
            <a:off x="5345113" y="5189538"/>
            <a:ext cx="1173162" cy="781050"/>
          </a:xfrm>
          <a:prstGeom prst="line">
            <a:avLst/>
          </a:prstGeom>
          <a:noFill/>
          <a:ln w="12700">
            <a:solidFill>
              <a:schemeClr val="tx1"/>
            </a:solidFill>
            <a:round/>
            <a:headEnd/>
            <a:tailEnd type="triangle" w="med" len="med"/>
          </a:ln>
          <a:effectLst/>
        </p:spPr>
        <p:txBody>
          <a:bodyPr/>
          <a:lstStyle/>
          <a:p>
            <a:endParaRPr lang="fr-FR"/>
          </a:p>
        </p:txBody>
      </p:sp>
      <p:sp>
        <p:nvSpPr>
          <p:cNvPr id="215063" name="AutoShape 23"/>
          <p:cNvSpPr>
            <a:spLocks noChangeArrowheads="1"/>
          </p:cNvSpPr>
          <p:nvPr/>
        </p:nvSpPr>
        <p:spPr bwMode="auto">
          <a:xfrm>
            <a:off x="1020763" y="3414713"/>
            <a:ext cx="2271712" cy="771525"/>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400" dirty="0">
                <a:solidFill>
                  <a:srgbClr val="00279F"/>
                </a:solidFill>
              </a:rPr>
              <a:t>Unique (un seul mariage, </a:t>
            </a:r>
          </a:p>
          <a:p>
            <a:r>
              <a:rPr lang="fr-FR" sz="1400" dirty="0">
                <a:solidFill>
                  <a:srgbClr val="00279F"/>
                </a:solidFill>
              </a:rPr>
              <a:t>pas de personnes remariés </a:t>
            </a:r>
          </a:p>
          <a:p>
            <a:r>
              <a:rPr lang="fr-FR" sz="1400" dirty="0">
                <a:solidFill>
                  <a:srgbClr val="00279F"/>
                </a:solidFill>
              </a:rPr>
              <a:t>ensemble)</a:t>
            </a:r>
            <a:r>
              <a:rPr lang="fr-FR" sz="1600" dirty="0">
                <a:solidFill>
                  <a:srgbClr val="00279F"/>
                </a:solidFill>
              </a:rPr>
              <a:t>   </a:t>
            </a:r>
          </a:p>
        </p:txBody>
      </p:sp>
      <p:sp>
        <p:nvSpPr>
          <p:cNvPr id="215064" name="Line 24"/>
          <p:cNvSpPr>
            <a:spLocks noChangeShapeType="1"/>
          </p:cNvSpPr>
          <p:nvPr/>
        </p:nvSpPr>
        <p:spPr bwMode="auto">
          <a:xfrm flipV="1">
            <a:off x="3000375" y="3376613"/>
            <a:ext cx="860425" cy="342900"/>
          </a:xfrm>
          <a:prstGeom prst="line">
            <a:avLst/>
          </a:prstGeom>
          <a:noFill/>
          <a:ln w="12700">
            <a:solidFill>
              <a:schemeClr val="tx1"/>
            </a:solidFill>
            <a:round/>
            <a:headEnd/>
            <a:tailEnd type="triangle" w="med" len="med"/>
          </a:ln>
          <a:effectLst/>
        </p:spPr>
        <p:txBody>
          <a:bodyPr/>
          <a:lstStyle/>
          <a:p>
            <a:endParaRPr lang="fr-F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title"/>
          </p:nvPr>
        </p:nvSpPr>
        <p:spPr>
          <a:xfrm>
            <a:off x="798513" y="263525"/>
            <a:ext cx="7772400" cy="1143000"/>
          </a:xfrm>
        </p:spPr>
        <p:txBody>
          <a:bodyPr/>
          <a:lstStyle/>
          <a:p>
            <a:pPr algn="ctr"/>
            <a:r>
              <a:rPr lang="fr-FR" sz="4000"/>
              <a:t>Réification : Cas Spécifiques</a:t>
            </a:r>
            <a:br>
              <a:rPr lang="fr-FR" sz="4000"/>
            </a:br>
            <a:r>
              <a:rPr lang="fr-FR" sz="3200"/>
              <a:t>Bijection</a:t>
            </a:r>
          </a:p>
        </p:txBody>
      </p:sp>
      <p:sp>
        <p:nvSpPr>
          <p:cNvPr id="237572" name="Rectangle 4"/>
          <p:cNvSpPr>
            <a:spLocks noChangeArrowheads="1"/>
          </p:cNvSpPr>
          <p:nvPr/>
        </p:nvSpPr>
        <p:spPr bwMode="auto">
          <a:xfrm>
            <a:off x="908050"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Client</a:t>
            </a:r>
          </a:p>
        </p:txBody>
      </p:sp>
      <p:sp>
        <p:nvSpPr>
          <p:cNvPr id="237573" name="Rectangle 5"/>
          <p:cNvSpPr>
            <a:spLocks noChangeArrowheads="1"/>
          </p:cNvSpPr>
          <p:nvPr/>
        </p:nvSpPr>
        <p:spPr bwMode="auto">
          <a:xfrm>
            <a:off x="908050" y="2139950"/>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C#</a:t>
            </a:r>
          </a:p>
          <a:p>
            <a:r>
              <a:rPr lang="fr-FR" sz="1600"/>
              <a:t>A1</a:t>
            </a:r>
          </a:p>
          <a:p>
            <a:r>
              <a:rPr lang="fr-FR" sz="1600"/>
              <a:t>….</a:t>
            </a:r>
          </a:p>
        </p:txBody>
      </p:sp>
      <p:sp>
        <p:nvSpPr>
          <p:cNvPr id="237574" name="Rectangle 6"/>
          <p:cNvSpPr>
            <a:spLocks noChangeArrowheads="1"/>
          </p:cNvSpPr>
          <p:nvPr/>
        </p:nvSpPr>
        <p:spPr bwMode="auto">
          <a:xfrm>
            <a:off x="6105525"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Voiture</a:t>
            </a:r>
          </a:p>
        </p:txBody>
      </p:sp>
      <p:sp>
        <p:nvSpPr>
          <p:cNvPr id="237575" name="Rectangle 7"/>
          <p:cNvSpPr>
            <a:spLocks noChangeArrowheads="1"/>
          </p:cNvSpPr>
          <p:nvPr/>
        </p:nvSpPr>
        <p:spPr bwMode="auto">
          <a:xfrm>
            <a:off x="6105525" y="2139950"/>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V#</a:t>
            </a:r>
          </a:p>
          <a:p>
            <a:r>
              <a:rPr lang="fr-FR" sz="1600"/>
              <a:t>B1</a:t>
            </a:r>
          </a:p>
          <a:p>
            <a:r>
              <a:rPr lang="fr-FR" sz="1600"/>
              <a:t>….</a:t>
            </a:r>
          </a:p>
        </p:txBody>
      </p:sp>
      <p:sp>
        <p:nvSpPr>
          <p:cNvPr id="237576" name="Line 8"/>
          <p:cNvSpPr>
            <a:spLocks noChangeShapeType="1"/>
          </p:cNvSpPr>
          <p:nvPr/>
        </p:nvSpPr>
        <p:spPr bwMode="auto">
          <a:xfrm>
            <a:off x="2135188" y="2405063"/>
            <a:ext cx="3986212" cy="0"/>
          </a:xfrm>
          <a:prstGeom prst="line">
            <a:avLst/>
          </a:prstGeom>
          <a:noFill/>
          <a:ln w="12700">
            <a:solidFill>
              <a:schemeClr val="tx1"/>
            </a:solidFill>
            <a:round/>
            <a:headEnd/>
            <a:tailEnd/>
          </a:ln>
          <a:effectLst/>
        </p:spPr>
        <p:txBody>
          <a:bodyPr/>
          <a:lstStyle/>
          <a:p>
            <a:endParaRPr lang="fr-FR"/>
          </a:p>
        </p:txBody>
      </p:sp>
      <p:sp>
        <p:nvSpPr>
          <p:cNvPr id="237577" name="Rectangle 9"/>
          <p:cNvSpPr>
            <a:spLocks noChangeArrowheads="1"/>
          </p:cNvSpPr>
          <p:nvPr/>
        </p:nvSpPr>
        <p:spPr bwMode="auto">
          <a:xfrm>
            <a:off x="3776663" y="2782888"/>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Accident</a:t>
            </a:r>
          </a:p>
        </p:txBody>
      </p:sp>
      <p:sp>
        <p:nvSpPr>
          <p:cNvPr id="237578" name="Rectangle 10"/>
          <p:cNvSpPr>
            <a:spLocks noChangeArrowheads="1"/>
          </p:cNvSpPr>
          <p:nvPr/>
        </p:nvSpPr>
        <p:spPr bwMode="auto">
          <a:xfrm>
            <a:off x="3776663" y="3179763"/>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Date</a:t>
            </a:r>
          </a:p>
          <a:p>
            <a:r>
              <a:rPr lang="fr-FR" sz="1600"/>
              <a:t>….</a:t>
            </a:r>
          </a:p>
        </p:txBody>
      </p:sp>
      <p:sp>
        <p:nvSpPr>
          <p:cNvPr id="237579" name="Line 11"/>
          <p:cNvSpPr>
            <a:spLocks noChangeShapeType="1"/>
          </p:cNvSpPr>
          <p:nvPr/>
        </p:nvSpPr>
        <p:spPr bwMode="auto">
          <a:xfrm>
            <a:off x="4311650" y="2405063"/>
            <a:ext cx="0" cy="366712"/>
          </a:xfrm>
          <a:prstGeom prst="line">
            <a:avLst/>
          </a:prstGeom>
          <a:noFill/>
          <a:ln w="12700">
            <a:solidFill>
              <a:schemeClr val="tx1"/>
            </a:solidFill>
            <a:prstDash val="dash"/>
            <a:round/>
            <a:headEnd/>
            <a:tailEnd/>
          </a:ln>
          <a:effectLst/>
        </p:spPr>
        <p:txBody>
          <a:bodyPr/>
          <a:lstStyle/>
          <a:p>
            <a:endParaRPr lang="fr-FR"/>
          </a:p>
        </p:txBody>
      </p:sp>
      <p:sp>
        <p:nvSpPr>
          <p:cNvPr id="237580" name="Text Box 12"/>
          <p:cNvSpPr txBox="1">
            <a:spLocks noChangeArrowheads="1"/>
          </p:cNvSpPr>
          <p:nvPr/>
        </p:nvSpPr>
        <p:spPr bwMode="auto">
          <a:xfrm>
            <a:off x="2290763" y="1847850"/>
            <a:ext cx="366712"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7581" name="Text Box 13"/>
          <p:cNvSpPr txBox="1">
            <a:spLocks noChangeArrowheads="1"/>
          </p:cNvSpPr>
          <p:nvPr/>
        </p:nvSpPr>
        <p:spPr bwMode="auto">
          <a:xfrm>
            <a:off x="5581650" y="1866900"/>
            <a:ext cx="366713"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37591" name="Text Box 23"/>
          <p:cNvSpPr txBox="1">
            <a:spLocks noChangeArrowheads="1"/>
          </p:cNvSpPr>
          <p:nvPr/>
        </p:nvSpPr>
        <p:spPr bwMode="auto">
          <a:xfrm>
            <a:off x="876300" y="4579938"/>
            <a:ext cx="7454900" cy="1311275"/>
          </a:xfrm>
          <a:prstGeom prst="rect">
            <a:avLst/>
          </a:prstGeom>
          <a:noFill/>
          <a:ln w="12700">
            <a:noFill/>
            <a:miter lim="800000"/>
            <a:headEnd/>
            <a:tailEnd/>
          </a:ln>
          <a:effectLst/>
        </p:spPr>
        <p:txBody>
          <a:bodyPr>
            <a:spAutoFit/>
          </a:bodyPr>
          <a:lstStyle/>
          <a:p>
            <a:pPr>
              <a:spcBef>
                <a:spcPct val="50000"/>
              </a:spcBef>
              <a:buFont typeface="Wingdings" pitchFamily="2" charset="2"/>
              <a:buChar char="ü"/>
            </a:pPr>
            <a:r>
              <a:rPr lang="fr-FR"/>
              <a:t>On mémorise tous les accidents d’un client avec sa voiture </a:t>
            </a:r>
          </a:p>
          <a:p>
            <a:pPr>
              <a:spcBef>
                <a:spcPct val="50000"/>
              </a:spcBef>
              <a:buFont typeface="Wingdings" pitchFamily="2" charset="2"/>
              <a:buChar char="ü"/>
            </a:pPr>
            <a:r>
              <a:rPr lang="fr-FR"/>
              <a:t>Peut-on en général réifier comme auparavant ?  </a:t>
            </a:r>
          </a:p>
          <a:p>
            <a:pPr>
              <a:spcBef>
                <a:spcPct val="50000"/>
              </a:spcBef>
              <a:buFont typeface="Wingdings" pitchFamily="2" charset="2"/>
              <a:buChar char="ü"/>
            </a:pPr>
            <a:r>
              <a:rPr lang="fr-FR"/>
              <a:t>Sinon pourquoi pas ?</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Line 2"/>
          <p:cNvSpPr>
            <a:spLocks noChangeShapeType="1"/>
          </p:cNvSpPr>
          <p:nvPr/>
        </p:nvSpPr>
        <p:spPr bwMode="auto">
          <a:xfrm flipV="1">
            <a:off x="5318125" y="4875213"/>
            <a:ext cx="884238" cy="95250"/>
          </a:xfrm>
          <a:prstGeom prst="line">
            <a:avLst/>
          </a:prstGeom>
          <a:noFill/>
          <a:ln w="12700">
            <a:solidFill>
              <a:schemeClr val="tx1"/>
            </a:solidFill>
            <a:round/>
            <a:headEnd type="arrow" w="med" len="med"/>
            <a:tailEnd/>
          </a:ln>
          <a:effectLst/>
        </p:spPr>
        <p:txBody>
          <a:bodyPr/>
          <a:lstStyle/>
          <a:p>
            <a:endParaRPr lang="fr-FR"/>
          </a:p>
        </p:txBody>
      </p:sp>
      <p:sp>
        <p:nvSpPr>
          <p:cNvPr id="224259" name="Rectangle 3"/>
          <p:cNvSpPr>
            <a:spLocks noGrp="1" noChangeArrowheads="1"/>
          </p:cNvSpPr>
          <p:nvPr>
            <p:ph type="title"/>
          </p:nvPr>
        </p:nvSpPr>
        <p:spPr>
          <a:xfrm>
            <a:off x="798513" y="263525"/>
            <a:ext cx="7772400" cy="1143000"/>
          </a:xfrm>
        </p:spPr>
        <p:txBody>
          <a:bodyPr/>
          <a:lstStyle/>
          <a:p>
            <a:pPr algn="ctr"/>
            <a:r>
              <a:rPr lang="fr-FR" sz="4000"/>
              <a:t>Réification : Cas Spécifiques</a:t>
            </a:r>
            <a:br>
              <a:rPr lang="fr-FR" sz="4000"/>
            </a:br>
            <a:r>
              <a:rPr lang="fr-FR" sz="3200"/>
              <a:t>Injection</a:t>
            </a:r>
          </a:p>
        </p:txBody>
      </p:sp>
      <p:sp>
        <p:nvSpPr>
          <p:cNvPr id="224260" name="Rectangle 4"/>
          <p:cNvSpPr>
            <a:spLocks noChangeArrowheads="1"/>
          </p:cNvSpPr>
          <p:nvPr/>
        </p:nvSpPr>
        <p:spPr bwMode="auto">
          <a:xfrm>
            <a:off x="908050"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Mari</a:t>
            </a:r>
          </a:p>
        </p:txBody>
      </p:sp>
      <p:sp>
        <p:nvSpPr>
          <p:cNvPr id="224261" name="Rectangle 5"/>
          <p:cNvSpPr>
            <a:spLocks noChangeArrowheads="1"/>
          </p:cNvSpPr>
          <p:nvPr/>
        </p:nvSpPr>
        <p:spPr bwMode="auto">
          <a:xfrm>
            <a:off x="908050" y="2139950"/>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M#</a:t>
            </a:r>
          </a:p>
          <a:p>
            <a:r>
              <a:rPr lang="fr-FR" sz="1600"/>
              <a:t>A1</a:t>
            </a:r>
          </a:p>
          <a:p>
            <a:r>
              <a:rPr lang="fr-FR" sz="1600"/>
              <a:t>….</a:t>
            </a:r>
          </a:p>
        </p:txBody>
      </p:sp>
      <p:sp>
        <p:nvSpPr>
          <p:cNvPr id="224262" name="Rectangle 6"/>
          <p:cNvSpPr>
            <a:spLocks noChangeArrowheads="1"/>
          </p:cNvSpPr>
          <p:nvPr/>
        </p:nvSpPr>
        <p:spPr bwMode="auto">
          <a:xfrm>
            <a:off x="6105525"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Femme</a:t>
            </a:r>
          </a:p>
        </p:txBody>
      </p:sp>
      <p:sp>
        <p:nvSpPr>
          <p:cNvPr id="224263" name="Rectangle 7"/>
          <p:cNvSpPr>
            <a:spLocks noChangeArrowheads="1"/>
          </p:cNvSpPr>
          <p:nvPr/>
        </p:nvSpPr>
        <p:spPr bwMode="auto">
          <a:xfrm>
            <a:off x="6105525" y="2139950"/>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F#</a:t>
            </a:r>
          </a:p>
          <a:p>
            <a:r>
              <a:rPr lang="fr-FR" sz="1600"/>
              <a:t>B1</a:t>
            </a:r>
          </a:p>
          <a:p>
            <a:r>
              <a:rPr lang="fr-FR" sz="1600"/>
              <a:t>….</a:t>
            </a:r>
          </a:p>
        </p:txBody>
      </p:sp>
      <p:sp>
        <p:nvSpPr>
          <p:cNvPr id="224264" name="Line 8"/>
          <p:cNvSpPr>
            <a:spLocks noChangeShapeType="1"/>
          </p:cNvSpPr>
          <p:nvPr/>
        </p:nvSpPr>
        <p:spPr bwMode="auto">
          <a:xfrm>
            <a:off x="2135188" y="2405063"/>
            <a:ext cx="3986212" cy="0"/>
          </a:xfrm>
          <a:prstGeom prst="line">
            <a:avLst/>
          </a:prstGeom>
          <a:noFill/>
          <a:ln w="12700">
            <a:solidFill>
              <a:schemeClr val="tx1"/>
            </a:solidFill>
            <a:round/>
            <a:headEnd/>
            <a:tailEnd/>
          </a:ln>
          <a:effectLst/>
        </p:spPr>
        <p:txBody>
          <a:bodyPr/>
          <a:lstStyle/>
          <a:p>
            <a:endParaRPr lang="fr-FR"/>
          </a:p>
        </p:txBody>
      </p:sp>
      <p:sp>
        <p:nvSpPr>
          <p:cNvPr id="224265" name="Rectangle 9"/>
          <p:cNvSpPr>
            <a:spLocks noChangeArrowheads="1"/>
          </p:cNvSpPr>
          <p:nvPr/>
        </p:nvSpPr>
        <p:spPr bwMode="auto">
          <a:xfrm>
            <a:off x="3776663" y="2782888"/>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dirty="0"/>
              <a:t>Mariés</a:t>
            </a:r>
          </a:p>
        </p:txBody>
      </p:sp>
      <p:sp>
        <p:nvSpPr>
          <p:cNvPr id="224266" name="Rectangle 10"/>
          <p:cNvSpPr>
            <a:spLocks noChangeArrowheads="1"/>
          </p:cNvSpPr>
          <p:nvPr/>
        </p:nvSpPr>
        <p:spPr bwMode="auto">
          <a:xfrm>
            <a:off x="3776663" y="3179763"/>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Date</a:t>
            </a:r>
          </a:p>
          <a:p>
            <a:r>
              <a:rPr lang="fr-FR" sz="1600"/>
              <a:t>….</a:t>
            </a:r>
          </a:p>
        </p:txBody>
      </p:sp>
      <p:sp>
        <p:nvSpPr>
          <p:cNvPr id="224267" name="Line 11"/>
          <p:cNvSpPr>
            <a:spLocks noChangeShapeType="1"/>
          </p:cNvSpPr>
          <p:nvPr/>
        </p:nvSpPr>
        <p:spPr bwMode="auto">
          <a:xfrm>
            <a:off x="4311650" y="2405063"/>
            <a:ext cx="0" cy="366712"/>
          </a:xfrm>
          <a:prstGeom prst="line">
            <a:avLst/>
          </a:prstGeom>
          <a:noFill/>
          <a:ln w="12700">
            <a:solidFill>
              <a:schemeClr val="tx1"/>
            </a:solidFill>
            <a:prstDash val="dash"/>
            <a:round/>
            <a:headEnd/>
            <a:tailEnd/>
          </a:ln>
          <a:effectLst/>
        </p:spPr>
        <p:txBody>
          <a:bodyPr/>
          <a:lstStyle/>
          <a:p>
            <a:endParaRPr lang="fr-FR"/>
          </a:p>
        </p:txBody>
      </p:sp>
      <p:sp>
        <p:nvSpPr>
          <p:cNvPr id="224268" name="Text Box 12"/>
          <p:cNvSpPr txBox="1">
            <a:spLocks noChangeArrowheads="1"/>
          </p:cNvSpPr>
          <p:nvPr/>
        </p:nvSpPr>
        <p:spPr bwMode="auto">
          <a:xfrm>
            <a:off x="2290763" y="1847850"/>
            <a:ext cx="727075" cy="396875"/>
          </a:xfrm>
          <a:prstGeom prst="rect">
            <a:avLst/>
          </a:prstGeom>
          <a:noFill/>
          <a:ln w="12700">
            <a:noFill/>
            <a:miter lim="800000"/>
            <a:headEnd/>
            <a:tailEnd/>
          </a:ln>
          <a:effectLst/>
        </p:spPr>
        <p:txBody>
          <a:bodyPr>
            <a:spAutoFit/>
          </a:bodyPr>
          <a:lstStyle/>
          <a:p>
            <a:pPr>
              <a:spcBef>
                <a:spcPct val="50000"/>
              </a:spcBef>
            </a:pPr>
            <a:r>
              <a:rPr lang="fr-FR"/>
              <a:t>0..1</a:t>
            </a:r>
          </a:p>
        </p:txBody>
      </p:sp>
      <p:sp>
        <p:nvSpPr>
          <p:cNvPr id="224269" name="Text Box 13"/>
          <p:cNvSpPr txBox="1">
            <a:spLocks noChangeArrowheads="1"/>
          </p:cNvSpPr>
          <p:nvPr/>
        </p:nvSpPr>
        <p:spPr bwMode="auto">
          <a:xfrm>
            <a:off x="5440363" y="1898650"/>
            <a:ext cx="428625"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24270" name="Rectangle 14"/>
          <p:cNvSpPr>
            <a:spLocks noChangeArrowheads="1"/>
          </p:cNvSpPr>
          <p:nvPr/>
        </p:nvSpPr>
        <p:spPr bwMode="auto">
          <a:xfrm>
            <a:off x="3568700" y="4138613"/>
            <a:ext cx="1758950" cy="661987"/>
          </a:xfrm>
          <a:prstGeom prst="rect">
            <a:avLst/>
          </a:prstGeom>
          <a:solidFill>
            <a:schemeClr val="hlink"/>
          </a:solidFill>
          <a:ln w="57150">
            <a:solidFill>
              <a:schemeClr val="accent1"/>
            </a:solidFill>
            <a:miter lim="800000"/>
            <a:headEnd/>
            <a:tailEnd/>
          </a:ln>
          <a:effectLst/>
        </p:spPr>
        <p:txBody>
          <a:bodyPr wrap="none" anchor="ctr"/>
          <a:lstStyle/>
          <a:p>
            <a:pPr algn="ctr"/>
            <a:r>
              <a:rPr lang="fr-FR" dirty="0">
                <a:solidFill>
                  <a:srgbClr val="0000FD"/>
                </a:solidFill>
              </a:rPr>
              <a:t>Femme Mariée </a:t>
            </a:r>
          </a:p>
          <a:p>
            <a:pPr algn="ctr"/>
            <a:r>
              <a:rPr lang="fr-FR" dirty="0">
                <a:solidFill>
                  <a:srgbClr val="0000FD"/>
                </a:solidFill>
              </a:rPr>
              <a:t>ou pas </a:t>
            </a:r>
          </a:p>
        </p:txBody>
      </p:sp>
      <p:sp>
        <p:nvSpPr>
          <p:cNvPr id="224271" name="Rectangle 15"/>
          <p:cNvSpPr>
            <a:spLocks noChangeArrowheads="1"/>
          </p:cNvSpPr>
          <p:nvPr/>
        </p:nvSpPr>
        <p:spPr bwMode="auto">
          <a:xfrm>
            <a:off x="3568700" y="4800600"/>
            <a:ext cx="1757363" cy="1787525"/>
          </a:xfrm>
          <a:prstGeom prst="rect">
            <a:avLst/>
          </a:prstGeom>
          <a:solidFill>
            <a:schemeClr val="hlink"/>
          </a:solidFill>
          <a:ln w="57150">
            <a:solidFill>
              <a:schemeClr val="accent1"/>
            </a:solidFill>
            <a:miter lim="800000"/>
            <a:headEnd/>
            <a:tailEnd/>
          </a:ln>
          <a:effectLst/>
        </p:spPr>
        <p:txBody>
          <a:bodyPr wrap="none"/>
          <a:lstStyle/>
          <a:p>
            <a:r>
              <a:rPr lang="fr-FR" sz="1600">
                <a:solidFill>
                  <a:srgbClr val="0000FD"/>
                </a:solidFill>
              </a:rPr>
              <a:t>&lt;PK&gt; F#</a:t>
            </a:r>
          </a:p>
          <a:p>
            <a:r>
              <a:rPr lang="fr-FR" sz="1600">
                <a:solidFill>
                  <a:srgbClr val="0000FD"/>
                </a:solidFill>
              </a:rPr>
              <a:t>M#</a:t>
            </a:r>
          </a:p>
          <a:p>
            <a:r>
              <a:rPr lang="fr-FR" sz="1600">
                <a:solidFill>
                  <a:srgbClr val="0000FD"/>
                </a:solidFill>
              </a:rPr>
              <a:t>Date</a:t>
            </a:r>
          </a:p>
          <a:p>
            <a:r>
              <a:rPr lang="fr-FR" sz="1600">
                <a:solidFill>
                  <a:srgbClr val="0000FD"/>
                </a:solidFill>
              </a:rPr>
              <a:t>A1</a:t>
            </a:r>
          </a:p>
          <a:p>
            <a:r>
              <a:rPr lang="fr-FR" sz="1600">
                <a:solidFill>
                  <a:srgbClr val="0000FD"/>
                </a:solidFill>
              </a:rPr>
              <a:t>….</a:t>
            </a:r>
          </a:p>
          <a:p>
            <a:r>
              <a:rPr lang="fr-FR" sz="1600">
                <a:solidFill>
                  <a:srgbClr val="0000FD"/>
                </a:solidFill>
              </a:rPr>
              <a:t>B1</a:t>
            </a:r>
          </a:p>
          <a:p>
            <a:r>
              <a:rPr lang="fr-FR" sz="1600">
                <a:solidFill>
                  <a:srgbClr val="0000FD"/>
                </a:solidFill>
              </a:rPr>
              <a:t>…..</a:t>
            </a:r>
          </a:p>
        </p:txBody>
      </p:sp>
      <p:sp>
        <p:nvSpPr>
          <p:cNvPr id="224272" name="AutoShape 16"/>
          <p:cNvSpPr>
            <a:spLocks noChangeArrowheads="1"/>
          </p:cNvSpPr>
          <p:nvPr/>
        </p:nvSpPr>
        <p:spPr bwMode="auto">
          <a:xfrm>
            <a:off x="439738" y="4900613"/>
            <a:ext cx="2120900" cy="582612"/>
          </a:xfrm>
          <a:prstGeom prst="foldedCorner">
            <a:avLst>
              <a:gd name="adj" fmla="val 12500"/>
            </a:avLst>
          </a:prstGeom>
          <a:solidFill>
            <a:srgbClr val="C3E4F5"/>
          </a:solidFill>
          <a:ln w="12700">
            <a:solidFill>
              <a:schemeClr val="tx1"/>
            </a:solidFill>
            <a:round/>
            <a:headEnd/>
            <a:tailEnd/>
          </a:ln>
          <a:effectLst/>
        </p:spPr>
        <p:txBody>
          <a:bodyPr wrap="none" anchor="ctr"/>
          <a:lstStyle/>
          <a:p>
            <a:r>
              <a:rPr lang="fr-FR" sz="1800">
                <a:solidFill>
                  <a:srgbClr val="00279F"/>
                </a:solidFill>
              </a:rPr>
              <a:t>Changement du</a:t>
            </a:r>
          </a:p>
          <a:p>
            <a:r>
              <a:rPr lang="fr-FR" sz="1800">
                <a:solidFill>
                  <a:srgbClr val="00279F"/>
                </a:solidFill>
              </a:rPr>
              <a:t>modèle conceptuel</a:t>
            </a:r>
          </a:p>
        </p:txBody>
      </p:sp>
      <p:sp>
        <p:nvSpPr>
          <p:cNvPr id="224273" name="Line 17"/>
          <p:cNvSpPr>
            <a:spLocks noChangeShapeType="1"/>
          </p:cNvSpPr>
          <p:nvPr/>
        </p:nvSpPr>
        <p:spPr bwMode="auto">
          <a:xfrm flipV="1">
            <a:off x="2560638" y="4697413"/>
            <a:ext cx="981075" cy="519112"/>
          </a:xfrm>
          <a:prstGeom prst="line">
            <a:avLst/>
          </a:prstGeom>
          <a:noFill/>
          <a:ln w="12700">
            <a:solidFill>
              <a:schemeClr val="tx1"/>
            </a:solidFill>
            <a:round/>
            <a:headEnd/>
            <a:tailEnd type="triangle" w="med" len="med"/>
          </a:ln>
          <a:effectLst/>
        </p:spPr>
        <p:txBody>
          <a:bodyPr/>
          <a:lstStyle/>
          <a:p>
            <a:endParaRPr lang="fr-FR"/>
          </a:p>
        </p:txBody>
      </p:sp>
      <p:sp>
        <p:nvSpPr>
          <p:cNvPr id="224274" name="AutoShape 18"/>
          <p:cNvSpPr>
            <a:spLocks noChangeArrowheads="1"/>
          </p:cNvSpPr>
          <p:nvPr/>
        </p:nvSpPr>
        <p:spPr bwMode="auto">
          <a:xfrm>
            <a:off x="6140450" y="4098925"/>
            <a:ext cx="1439863" cy="1925638"/>
          </a:xfrm>
          <a:prstGeom prst="foldedCorner">
            <a:avLst>
              <a:gd name="adj" fmla="val 12500"/>
            </a:avLst>
          </a:prstGeom>
          <a:solidFill>
            <a:srgbClr val="C3E4F5"/>
          </a:solidFill>
          <a:ln w="12700">
            <a:solidFill>
              <a:schemeClr val="tx1"/>
            </a:solidFill>
            <a:round/>
            <a:headEnd/>
            <a:tailEnd/>
          </a:ln>
          <a:effectLst/>
        </p:spPr>
        <p:txBody>
          <a:bodyPr wrap="none" anchor="ctr"/>
          <a:lstStyle/>
          <a:p>
            <a:r>
              <a:rPr lang="fr-FR" sz="1600">
                <a:solidFill>
                  <a:srgbClr val="00279F"/>
                </a:solidFill>
              </a:rPr>
              <a:t>On gagne en </a:t>
            </a:r>
          </a:p>
          <a:p>
            <a:r>
              <a:rPr lang="fr-FR" sz="1600">
                <a:solidFill>
                  <a:srgbClr val="00279F"/>
                </a:solidFill>
              </a:rPr>
              <a:t>souvent en </a:t>
            </a:r>
          </a:p>
          <a:p>
            <a:r>
              <a:rPr lang="fr-FR" sz="1600">
                <a:solidFill>
                  <a:srgbClr val="00279F"/>
                </a:solidFill>
              </a:rPr>
              <a:t>efficacité en </a:t>
            </a:r>
          </a:p>
          <a:p>
            <a:r>
              <a:rPr lang="fr-FR" sz="1600">
                <a:solidFill>
                  <a:srgbClr val="00279F"/>
                </a:solidFill>
              </a:rPr>
              <a:t>éliminant une </a:t>
            </a:r>
          </a:p>
          <a:p>
            <a:r>
              <a:rPr lang="fr-FR" sz="1600">
                <a:solidFill>
                  <a:srgbClr val="00279F"/>
                </a:solidFill>
              </a:rPr>
              <a:t>jointure / à </a:t>
            </a:r>
          </a:p>
          <a:p>
            <a:r>
              <a:rPr lang="fr-FR" sz="1600">
                <a:solidFill>
                  <a:srgbClr val="00279F"/>
                </a:solidFill>
              </a:rPr>
              <a:t>l’approche de </a:t>
            </a:r>
          </a:p>
          <a:p>
            <a:r>
              <a:rPr lang="fr-FR" sz="1600">
                <a:solidFill>
                  <a:srgbClr val="00279F"/>
                </a:solidFill>
              </a:rPr>
              <a:t>base</a:t>
            </a:r>
          </a:p>
        </p:txBody>
      </p:sp>
      <p:sp>
        <p:nvSpPr>
          <p:cNvPr id="224277" name="AutoShape 21"/>
          <p:cNvSpPr>
            <a:spLocks noChangeArrowheads="1"/>
          </p:cNvSpPr>
          <p:nvPr/>
        </p:nvSpPr>
        <p:spPr bwMode="auto">
          <a:xfrm>
            <a:off x="1228725" y="3414713"/>
            <a:ext cx="1814513" cy="771525"/>
          </a:xfrm>
          <a:prstGeom prst="foldedCorner">
            <a:avLst>
              <a:gd name="adj" fmla="val 12500"/>
            </a:avLst>
          </a:prstGeom>
          <a:solidFill>
            <a:srgbClr val="C3E4F5"/>
          </a:solidFill>
          <a:ln w="12700">
            <a:solidFill>
              <a:schemeClr val="tx1"/>
            </a:solidFill>
            <a:round/>
            <a:headEnd/>
            <a:tailEnd/>
          </a:ln>
          <a:effectLst/>
        </p:spPr>
        <p:txBody>
          <a:bodyPr wrap="none"/>
          <a:lstStyle/>
          <a:p>
            <a:r>
              <a:rPr lang="fr-FR" sz="1400" dirty="0">
                <a:solidFill>
                  <a:srgbClr val="00279F"/>
                </a:solidFill>
              </a:rPr>
              <a:t>Unique (un seul</a:t>
            </a:r>
          </a:p>
          <a:p>
            <a:r>
              <a:rPr lang="fr-FR" sz="1400" dirty="0">
                <a:solidFill>
                  <a:srgbClr val="00279F"/>
                </a:solidFill>
              </a:rPr>
              <a:t>mariage de personnes</a:t>
            </a:r>
          </a:p>
          <a:p>
            <a:r>
              <a:rPr lang="fr-FR" sz="1400" dirty="0">
                <a:solidFill>
                  <a:srgbClr val="00279F"/>
                </a:solidFill>
              </a:rPr>
              <a:t>remariés ensemble)</a:t>
            </a:r>
            <a:r>
              <a:rPr lang="fr-FR" sz="1600" dirty="0">
                <a:solidFill>
                  <a:srgbClr val="00279F"/>
                </a:solidFill>
              </a:rPr>
              <a:t>   </a:t>
            </a:r>
          </a:p>
        </p:txBody>
      </p:sp>
      <p:sp>
        <p:nvSpPr>
          <p:cNvPr id="224278" name="Line 22"/>
          <p:cNvSpPr>
            <a:spLocks noChangeShapeType="1"/>
          </p:cNvSpPr>
          <p:nvPr/>
        </p:nvSpPr>
        <p:spPr bwMode="auto">
          <a:xfrm flipV="1">
            <a:off x="3000375" y="3376613"/>
            <a:ext cx="860425" cy="342900"/>
          </a:xfrm>
          <a:prstGeom prst="line">
            <a:avLst/>
          </a:prstGeom>
          <a:noFill/>
          <a:ln w="12700">
            <a:solidFill>
              <a:schemeClr val="tx1"/>
            </a:solidFill>
            <a:round/>
            <a:headEnd/>
            <a:tailEnd type="triangle" w="med" len="med"/>
          </a:ln>
          <a:effectLst/>
        </p:spPr>
        <p:txBody>
          <a:bodyPr/>
          <a:lstStyle/>
          <a:p>
            <a:endParaRPr lang="fr-F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title"/>
          </p:nvPr>
        </p:nvSpPr>
        <p:spPr>
          <a:xfrm>
            <a:off x="798513" y="263525"/>
            <a:ext cx="7772400" cy="1143000"/>
          </a:xfrm>
        </p:spPr>
        <p:txBody>
          <a:bodyPr/>
          <a:lstStyle/>
          <a:p>
            <a:r>
              <a:rPr lang="fr-FR"/>
              <a:t>Réification :Cas Spécifiques</a:t>
            </a:r>
          </a:p>
        </p:txBody>
      </p:sp>
      <p:sp>
        <p:nvSpPr>
          <p:cNvPr id="217092" name="Rectangle 4"/>
          <p:cNvSpPr>
            <a:spLocks noChangeArrowheads="1"/>
          </p:cNvSpPr>
          <p:nvPr/>
        </p:nvSpPr>
        <p:spPr bwMode="auto">
          <a:xfrm>
            <a:off x="908050"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Mari</a:t>
            </a:r>
          </a:p>
        </p:txBody>
      </p:sp>
      <p:sp>
        <p:nvSpPr>
          <p:cNvPr id="217093" name="Rectangle 5"/>
          <p:cNvSpPr>
            <a:spLocks noChangeArrowheads="1"/>
          </p:cNvSpPr>
          <p:nvPr/>
        </p:nvSpPr>
        <p:spPr bwMode="auto">
          <a:xfrm>
            <a:off x="908050" y="2139950"/>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M#</a:t>
            </a:r>
          </a:p>
          <a:p>
            <a:r>
              <a:rPr lang="fr-FR" sz="1600"/>
              <a:t>A1</a:t>
            </a:r>
          </a:p>
          <a:p>
            <a:r>
              <a:rPr lang="fr-FR" sz="1600"/>
              <a:t>….</a:t>
            </a:r>
          </a:p>
        </p:txBody>
      </p:sp>
      <p:sp>
        <p:nvSpPr>
          <p:cNvPr id="217094" name="Rectangle 6"/>
          <p:cNvSpPr>
            <a:spLocks noChangeArrowheads="1"/>
          </p:cNvSpPr>
          <p:nvPr/>
        </p:nvSpPr>
        <p:spPr bwMode="auto">
          <a:xfrm>
            <a:off x="6105525"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Femme</a:t>
            </a:r>
          </a:p>
        </p:txBody>
      </p:sp>
      <p:sp>
        <p:nvSpPr>
          <p:cNvPr id="217095" name="Rectangle 7"/>
          <p:cNvSpPr>
            <a:spLocks noChangeArrowheads="1"/>
          </p:cNvSpPr>
          <p:nvPr/>
        </p:nvSpPr>
        <p:spPr bwMode="auto">
          <a:xfrm>
            <a:off x="6105525" y="2139950"/>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F#</a:t>
            </a:r>
          </a:p>
          <a:p>
            <a:r>
              <a:rPr lang="fr-FR" sz="1600"/>
              <a:t>B1</a:t>
            </a:r>
          </a:p>
          <a:p>
            <a:r>
              <a:rPr lang="fr-FR" sz="1600"/>
              <a:t>….</a:t>
            </a:r>
          </a:p>
        </p:txBody>
      </p:sp>
      <p:sp>
        <p:nvSpPr>
          <p:cNvPr id="217096" name="Line 8"/>
          <p:cNvSpPr>
            <a:spLocks noChangeShapeType="1"/>
          </p:cNvSpPr>
          <p:nvPr/>
        </p:nvSpPr>
        <p:spPr bwMode="auto">
          <a:xfrm>
            <a:off x="2135188" y="2405063"/>
            <a:ext cx="3986212" cy="0"/>
          </a:xfrm>
          <a:prstGeom prst="line">
            <a:avLst/>
          </a:prstGeom>
          <a:noFill/>
          <a:ln w="12700">
            <a:solidFill>
              <a:schemeClr val="tx1"/>
            </a:solidFill>
            <a:round/>
            <a:headEnd/>
            <a:tailEnd/>
          </a:ln>
          <a:effectLst/>
        </p:spPr>
        <p:txBody>
          <a:bodyPr/>
          <a:lstStyle/>
          <a:p>
            <a:endParaRPr lang="fr-FR"/>
          </a:p>
        </p:txBody>
      </p:sp>
      <p:sp>
        <p:nvSpPr>
          <p:cNvPr id="217097" name="Rectangle 9"/>
          <p:cNvSpPr>
            <a:spLocks noChangeArrowheads="1"/>
          </p:cNvSpPr>
          <p:nvPr/>
        </p:nvSpPr>
        <p:spPr bwMode="auto">
          <a:xfrm>
            <a:off x="3776663" y="2782888"/>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dirty="0"/>
              <a:t>Mariés</a:t>
            </a:r>
          </a:p>
        </p:txBody>
      </p:sp>
      <p:sp>
        <p:nvSpPr>
          <p:cNvPr id="217098" name="Rectangle 10"/>
          <p:cNvSpPr>
            <a:spLocks noChangeArrowheads="1"/>
          </p:cNvSpPr>
          <p:nvPr/>
        </p:nvSpPr>
        <p:spPr bwMode="auto">
          <a:xfrm>
            <a:off x="3776663" y="3179763"/>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Date</a:t>
            </a:r>
          </a:p>
          <a:p>
            <a:r>
              <a:rPr lang="fr-FR" sz="1600"/>
              <a:t>….</a:t>
            </a:r>
          </a:p>
        </p:txBody>
      </p:sp>
      <p:sp>
        <p:nvSpPr>
          <p:cNvPr id="217099" name="Line 11"/>
          <p:cNvSpPr>
            <a:spLocks noChangeShapeType="1"/>
          </p:cNvSpPr>
          <p:nvPr/>
        </p:nvSpPr>
        <p:spPr bwMode="auto">
          <a:xfrm>
            <a:off x="4311650" y="2405063"/>
            <a:ext cx="0" cy="366712"/>
          </a:xfrm>
          <a:prstGeom prst="line">
            <a:avLst/>
          </a:prstGeom>
          <a:noFill/>
          <a:ln w="12700">
            <a:solidFill>
              <a:schemeClr val="tx1"/>
            </a:solidFill>
            <a:prstDash val="dash"/>
            <a:round/>
            <a:headEnd/>
            <a:tailEnd/>
          </a:ln>
          <a:effectLst/>
        </p:spPr>
        <p:txBody>
          <a:bodyPr/>
          <a:lstStyle/>
          <a:p>
            <a:endParaRPr lang="fr-FR"/>
          </a:p>
        </p:txBody>
      </p:sp>
      <p:sp>
        <p:nvSpPr>
          <p:cNvPr id="217100" name="Text Box 12"/>
          <p:cNvSpPr txBox="1">
            <a:spLocks noChangeArrowheads="1"/>
          </p:cNvSpPr>
          <p:nvPr/>
        </p:nvSpPr>
        <p:spPr bwMode="auto">
          <a:xfrm>
            <a:off x="2290763" y="1847850"/>
            <a:ext cx="655637" cy="396875"/>
          </a:xfrm>
          <a:prstGeom prst="rect">
            <a:avLst/>
          </a:prstGeom>
          <a:noFill/>
          <a:ln w="12700">
            <a:noFill/>
            <a:miter lim="800000"/>
            <a:headEnd/>
            <a:tailEnd/>
          </a:ln>
          <a:effectLst/>
        </p:spPr>
        <p:txBody>
          <a:bodyPr>
            <a:spAutoFit/>
          </a:bodyPr>
          <a:lstStyle/>
          <a:p>
            <a:pPr>
              <a:spcBef>
                <a:spcPct val="50000"/>
              </a:spcBef>
            </a:pPr>
            <a:r>
              <a:rPr lang="fr-FR"/>
              <a:t>0..1</a:t>
            </a:r>
          </a:p>
        </p:txBody>
      </p:sp>
      <p:sp>
        <p:nvSpPr>
          <p:cNvPr id="217101" name="Text Box 13"/>
          <p:cNvSpPr txBox="1">
            <a:spLocks noChangeArrowheads="1"/>
          </p:cNvSpPr>
          <p:nvPr/>
        </p:nvSpPr>
        <p:spPr bwMode="auto">
          <a:xfrm>
            <a:off x="5254625" y="1866900"/>
            <a:ext cx="693738" cy="396875"/>
          </a:xfrm>
          <a:prstGeom prst="rect">
            <a:avLst/>
          </a:prstGeom>
          <a:noFill/>
          <a:ln w="12700">
            <a:noFill/>
            <a:miter lim="800000"/>
            <a:headEnd/>
            <a:tailEnd/>
          </a:ln>
          <a:effectLst/>
        </p:spPr>
        <p:txBody>
          <a:bodyPr>
            <a:spAutoFit/>
          </a:bodyPr>
          <a:lstStyle/>
          <a:p>
            <a:pPr>
              <a:spcBef>
                <a:spcPct val="50000"/>
              </a:spcBef>
            </a:pPr>
            <a:r>
              <a:rPr lang="fr-FR"/>
              <a:t>0..1</a:t>
            </a:r>
          </a:p>
        </p:txBody>
      </p:sp>
      <p:sp>
        <p:nvSpPr>
          <p:cNvPr id="217107" name="Line 19"/>
          <p:cNvSpPr>
            <a:spLocks noChangeShapeType="1"/>
          </p:cNvSpPr>
          <p:nvPr/>
        </p:nvSpPr>
        <p:spPr bwMode="auto">
          <a:xfrm flipV="1">
            <a:off x="4852988" y="5024438"/>
            <a:ext cx="1133475" cy="192087"/>
          </a:xfrm>
          <a:prstGeom prst="line">
            <a:avLst/>
          </a:prstGeom>
          <a:noFill/>
          <a:ln w="57150">
            <a:solidFill>
              <a:schemeClr val="tx1"/>
            </a:solidFill>
            <a:round/>
            <a:headEnd/>
            <a:tailEnd type="triangle" w="med" len="med"/>
          </a:ln>
          <a:effectLst/>
        </p:spPr>
        <p:txBody>
          <a:bodyPr/>
          <a:lstStyle/>
          <a:p>
            <a:endParaRPr lang="fr-FR"/>
          </a:p>
        </p:txBody>
      </p:sp>
      <p:sp>
        <p:nvSpPr>
          <p:cNvPr id="217108" name="Rectangle 20"/>
          <p:cNvSpPr>
            <a:spLocks noChangeArrowheads="1"/>
          </p:cNvSpPr>
          <p:nvPr/>
        </p:nvSpPr>
        <p:spPr bwMode="auto">
          <a:xfrm>
            <a:off x="812800" y="4440238"/>
            <a:ext cx="12382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Mari</a:t>
            </a:r>
          </a:p>
        </p:txBody>
      </p:sp>
      <p:sp>
        <p:nvSpPr>
          <p:cNvPr id="217109" name="Rectangle 21"/>
          <p:cNvSpPr>
            <a:spLocks noChangeArrowheads="1"/>
          </p:cNvSpPr>
          <p:nvPr/>
        </p:nvSpPr>
        <p:spPr bwMode="auto">
          <a:xfrm>
            <a:off x="812800" y="4837113"/>
            <a:ext cx="1238250" cy="827087"/>
          </a:xfrm>
          <a:prstGeom prst="rect">
            <a:avLst/>
          </a:prstGeom>
          <a:solidFill>
            <a:schemeClr val="hlink"/>
          </a:solidFill>
          <a:ln w="57150">
            <a:solidFill>
              <a:schemeClr val="accent1"/>
            </a:solidFill>
            <a:miter lim="800000"/>
            <a:headEnd/>
            <a:tailEnd/>
          </a:ln>
          <a:effectLst/>
        </p:spPr>
        <p:txBody>
          <a:bodyPr wrap="none"/>
          <a:lstStyle/>
          <a:p>
            <a:r>
              <a:rPr lang="fr-FR" sz="1600"/>
              <a:t>&lt;PK&gt; M#</a:t>
            </a:r>
          </a:p>
          <a:p>
            <a:r>
              <a:rPr lang="fr-FR" sz="1600"/>
              <a:t>A1</a:t>
            </a:r>
          </a:p>
          <a:p>
            <a:r>
              <a:rPr lang="fr-FR" sz="1600"/>
              <a:t>….</a:t>
            </a:r>
          </a:p>
        </p:txBody>
      </p:sp>
      <p:sp>
        <p:nvSpPr>
          <p:cNvPr id="217110" name="Rectangle 22"/>
          <p:cNvSpPr>
            <a:spLocks noChangeArrowheads="1"/>
          </p:cNvSpPr>
          <p:nvPr/>
        </p:nvSpPr>
        <p:spPr bwMode="auto">
          <a:xfrm>
            <a:off x="6010275" y="4440238"/>
            <a:ext cx="12382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Femme</a:t>
            </a:r>
          </a:p>
        </p:txBody>
      </p:sp>
      <p:sp>
        <p:nvSpPr>
          <p:cNvPr id="217111" name="Rectangle 23"/>
          <p:cNvSpPr>
            <a:spLocks noChangeArrowheads="1"/>
          </p:cNvSpPr>
          <p:nvPr/>
        </p:nvSpPr>
        <p:spPr bwMode="auto">
          <a:xfrm>
            <a:off x="6010275" y="4837113"/>
            <a:ext cx="1238250" cy="847725"/>
          </a:xfrm>
          <a:prstGeom prst="rect">
            <a:avLst/>
          </a:prstGeom>
          <a:solidFill>
            <a:schemeClr val="hlink"/>
          </a:solidFill>
          <a:ln w="57150">
            <a:solidFill>
              <a:schemeClr val="accent1"/>
            </a:solidFill>
            <a:miter lim="800000"/>
            <a:headEnd/>
            <a:tailEnd/>
          </a:ln>
          <a:effectLst/>
        </p:spPr>
        <p:txBody>
          <a:bodyPr wrap="none"/>
          <a:lstStyle/>
          <a:p>
            <a:r>
              <a:rPr lang="fr-FR" sz="1600"/>
              <a:t>&lt;PK&gt; F#</a:t>
            </a:r>
          </a:p>
          <a:p>
            <a:r>
              <a:rPr lang="fr-FR" sz="1600"/>
              <a:t>B1</a:t>
            </a:r>
          </a:p>
          <a:p>
            <a:r>
              <a:rPr lang="fr-FR" sz="1600"/>
              <a:t>….</a:t>
            </a:r>
          </a:p>
        </p:txBody>
      </p:sp>
      <p:sp>
        <p:nvSpPr>
          <p:cNvPr id="217112" name="Rectangle 24"/>
          <p:cNvSpPr>
            <a:spLocks noChangeArrowheads="1"/>
          </p:cNvSpPr>
          <p:nvPr/>
        </p:nvSpPr>
        <p:spPr bwMode="auto">
          <a:xfrm>
            <a:off x="3411538" y="4384675"/>
            <a:ext cx="1430337"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dirty="0"/>
              <a:t>Mariés</a:t>
            </a:r>
          </a:p>
        </p:txBody>
      </p:sp>
      <p:sp>
        <p:nvSpPr>
          <p:cNvPr id="217113" name="Rectangle 25"/>
          <p:cNvSpPr>
            <a:spLocks noChangeArrowheads="1"/>
          </p:cNvSpPr>
          <p:nvPr/>
        </p:nvSpPr>
        <p:spPr bwMode="auto">
          <a:xfrm>
            <a:off x="3411538" y="4781550"/>
            <a:ext cx="1430337" cy="1077913"/>
          </a:xfrm>
          <a:prstGeom prst="rect">
            <a:avLst/>
          </a:prstGeom>
          <a:solidFill>
            <a:schemeClr val="hlink"/>
          </a:solidFill>
          <a:ln w="57150">
            <a:solidFill>
              <a:schemeClr val="accent1"/>
            </a:solidFill>
            <a:miter lim="800000"/>
            <a:headEnd/>
            <a:tailEnd/>
          </a:ln>
          <a:effectLst/>
        </p:spPr>
        <p:txBody>
          <a:bodyPr wrap="none"/>
          <a:lstStyle/>
          <a:p>
            <a:r>
              <a:rPr lang="fr-FR" sz="1600"/>
              <a:t>&lt;PK&gt; M#</a:t>
            </a:r>
          </a:p>
          <a:p>
            <a:r>
              <a:rPr lang="fr-FR" sz="1600"/>
              <a:t>&lt;PK&gt; F#</a:t>
            </a:r>
          </a:p>
          <a:p>
            <a:r>
              <a:rPr lang="fr-FR" sz="1600"/>
              <a:t>C1</a:t>
            </a:r>
          </a:p>
          <a:p>
            <a:r>
              <a:rPr lang="fr-FR" sz="1600"/>
              <a:t>….</a:t>
            </a:r>
          </a:p>
        </p:txBody>
      </p:sp>
      <p:sp>
        <p:nvSpPr>
          <p:cNvPr id="217114" name="Line 26"/>
          <p:cNvSpPr>
            <a:spLocks noChangeShapeType="1"/>
          </p:cNvSpPr>
          <p:nvPr/>
        </p:nvSpPr>
        <p:spPr bwMode="auto">
          <a:xfrm flipV="1">
            <a:off x="2060575" y="4986338"/>
            <a:ext cx="1346200" cy="57150"/>
          </a:xfrm>
          <a:prstGeom prst="line">
            <a:avLst/>
          </a:prstGeom>
          <a:noFill/>
          <a:ln w="57150">
            <a:solidFill>
              <a:schemeClr val="tx1"/>
            </a:solidFill>
            <a:round/>
            <a:headEnd type="triangle" w="med" len="med"/>
            <a:tailEnd/>
          </a:ln>
          <a:effectLst/>
        </p:spPr>
        <p:txBody>
          <a:bodyPr/>
          <a:lstStyle/>
          <a:p>
            <a:endParaRPr lang="fr-F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798513" y="263525"/>
            <a:ext cx="7772400" cy="1143000"/>
          </a:xfrm>
        </p:spPr>
        <p:txBody>
          <a:bodyPr/>
          <a:lstStyle/>
          <a:p>
            <a:r>
              <a:rPr lang="fr-FR"/>
              <a:t>Réification : Hiérarchie</a:t>
            </a:r>
          </a:p>
        </p:txBody>
      </p:sp>
      <p:sp>
        <p:nvSpPr>
          <p:cNvPr id="218115" name="Rectangle 3"/>
          <p:cNvSpPr>
            <a:spLocks noChangeArrowheads="1"/>
          </p:cNvSpPr>
          <p:nvPr/>
        </p:nvSpPr>
        <p:spPr bwMode="auto">
          <a:xfrm>
            <a:off x="908050"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Mari</a:t>
            </a:r>
          </a:p>
        </p:txBody>
      </p:sp>
      <p:sp>
        <p:nvSpPr>
          <p:cNvPr id="218116" name="Rectangle 4"/>
          <p:cNvSpPr>
            <a:spLocks noChangeArrowheads="1"/>
          </p:cNvSpPr>
          <p:nvPr/>
        </p:nvSpPr>
        <p:spPr bwMode="auto">
          <a:xfrm>
            <a:off x="908050" y="2139950"/>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M#</a:t>
            </a:r>
          </a:p>
          <a:p>
            <a:r>
              <a:rPr lang="fr-FR" sz="1600"/>
              <a:t>A1</a:t>
            </a:r>
          </a:p>
          <a:p>
            <a:r>
              <a:rPr lang="fr-FR" sz="1600"/>
              <a:t>….</a:t>
            </a:r>
          </a:p>
        </p:txBody>
      </p:sp>
      <p:sp>
        <p:nvSpPr>
          <p:cNvPr id="218117" name="Rectangle 5"/>
          <p:cNvSpPr>
            <a:spLocks noChangeArrowheads="1"/>
          </p:cNvSpPr>
          <p:nvPr/>
        </p:nvSpPr>
        <p:spPr bwMode="auto">
          <a:xfrm>
            <a:off x="6105525"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Femme</a:t>
            </a:r>
          </a:p>
        </p:txBody>
      </p:sp>
      <p:sp>
        <p:nvSpPr>
          <p:cNvPr id="218118" name="Rectangle 6"/>
          <p:cNvSpPr>
            <a:spLocks noChangeArrowheads="1"/>
          </p:cNvSpPr>
          <p:nvPr/>
        </p:nvSpPr>
        <p:spPr bwMode="auto">
          <a:xfrm>
            <a:off x="6105525" y="2139950"/>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F#</a:t>
            </a:r>
          </a:p>
          <a:p>
            <a:r>
              <a:rPr lang="fr-FR" sz="1600"/>
              <a:t>B1</a:t>
            </a:r>
          </a:p>
          <a:p>
            <a:r>
              <a:rPr lang="fr-FR" sz="1600"/>
              <a:t>….</a:t>
            </a:r>
          </a:p>
        </p:txBody>
      </p:sp>
      <p:sp>
        <p:nvSpPr>
          <p:cNvPr id="218119" name="Line 7"/>
          <p:cNvSpPr>
            <a:spLocks noChangeShapeType="1"/>
          </p:cNvSpPr>
          <p:nvPr/>
        </p:nvSpPr>
        <p:spPr bwMode="auto">
          <a:xfrm>
            <a:off x="2135188" y="2405063"/>
            <a:ext cx="3986212" cy="0"/>
          </a:xfrm>
          <a:prstGeom prst="line">
            <a:avLst/>
          </a:prstGeom>
          <a:noFill/>
          <a:ln w="12700">
            <a:solidFill>
              <a:schemeClr val="tx1"/>
            </a:solidFill>
            <a:round/>
            <a:headEnd/>
            <a:tailEnd/>
          </a:ln>
          <a:effectLst/>
        </p:spPr>
        <p:txBody>
          <a:bodyPr/>
          <a:lstStyle/>
          <a:p>
            <a:endParaRPr lang="fr-FR"/>
          </a:p>
        </p:txBody>
      </p:sp>
      <p:sp>
        <p:nvSpPr>
          <p:cNvPr id="218120" name="Rectangle 8"/>
          <p:cNvSpPr>
            <a:spLocks noChangeArrowheads="1"/>
          </p:cNvSpPr>
          <p:nvPr/>
        </p:nvSpPr>
        <p:spPr bwMode="auto">
          <a:xfrm>
            <a:off x="3776663" y="2782888"/>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dirty="0"/>
              <a:t>Mariés</a:t>
            </a:r>
          </a:p>
        </p:txBody>
      </p:sp>
      <p:sp>
        <p:nvSpPr>
          <p:cNvPr id="218121" name="Rectangle 9"/>
          <p:cNvSpPr>
            <a:spLocks noChangeArrowheads="1"/>
          </p:cNvSpPr>
          <p:nvPr/>
        </p:nvSpPr>
        <p:spPr bwMode="auto">
          <a:xfrm>
            <a:off x="3776663" y="3179763"/>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Date</a:t>
            </a:r>
          </a:p>
          <a:p>
            <a:r>
              <a:rPr lang="fr-FR" sz="1600"/>
              <a:t>….</a:t>
            </a:r>
          </a:p>
        </p:txBody>
      </p:sp>
      <p:sp>
        <p:nvSpPr>
          <p:cNvPr id="218122" name="Line 10"/>
          <p:cNvSpPr>
            <a:spLocks noChangeShapeType="1"/>
          </p:cNvSpPr>
          <p:nvPr/>
        </p:nvSpPr>
        <p:spPr bwMode="auto">
          <a:xfrm>
            <a:off x="4311650" y="2405063"/>
            <a:ext cx="0" cy="366712"/>
          </a:xfrm>
          <a:prstGeom prst="line">
            <a:avLst/>
          </a:prstGeom>
          <a:noFill/>
          <a:ln w="12700">
            <a:solidFill>
              <a:schemeClr val="tx1"/>
            </a:solidFill>
            <a:prstDash val="dash"/>
            <a:round/>
            <a:headEnd/>
            <a:tailEnd/>
          </a:ln>
          <a:effectLst/>
        </p:spPr>
        <p:txBody>
          <a:bodyPr/>
          <a:lstStyle/>
          <a:p>
            <a:endParaRPr lang="fr-FR"/>
          </a:p>
        </p:txBody>
      </p:sp>
      <p:sp>
        <p:nvSpPr>
          <p:cNvPr id="218123" name="Text Box 11"/>
          <p:cNvSpPr txBox="1">
            <a:spLocks noChangeArrowheads="1"/>
          </p:cNvSpPr>
          <p:nvPr/>
        </p:nvSpPr>
        <p:spPr bwMode="auto">
          <a:xfrm>
            <a:off x="2290763" y="1847850"/>
            <a:ext cx="655637"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18124" name="Text Box 12"/>
          <p:cNvSpPr txBox="1">
            <a:spLocks noChangeArrowheads="1"/>
          </p:cNvSpPr>
          <p:nvPr/>
        </p:nvSpPr>
        <p:spPr bwMode="auto">
          <a:xfrm>
            <a:off x="5254625" y="1866900"/>
            <a:ext cx="693738" cy="396875"/>
          </a:xfrm>
          <a:prstGeom prst="rect">
            <a:avLst/>
          </a:prstGeom>
          <a:noFill/>
          <a:ln w="12700">
            <a:noFill/>
            <a:miter lim="800000"/>
            <a:headEnd/>
            <a:tailEnd/>
          </a:ln>
          <a:effectLst/>
        </p:spPr>
        <p:txBody>
          <a:bodyPr>
            <a:spAutoFit/>
          </a:bodyPr>
          <a:lstStyle/>
          <a:p>
            <a:pPr>
              <a:spcBef>
                <a:spcPct val="50000"/>
              </a:spcBef>
            </a:pPr>
            <a:r>
              <a:rPr lang="fr-FR"/>
              <a:t>0..4</a:t>
            </a:r>
          </a:p>
        </p:txBody>
      </p:sp>
      <p:sp>
        <p:nvSpPr>
          <p:cNvPr id="218125" name="Line 13"/>
          <p:cNvSpPr>
            <a:spLocks noChangeShapeType="1"/>
          </p:cNvSpPr>
          <p:nvPr/>
        </p:nvSpPr>
        <p:spPr bwMode="auto">
          <a:xfrm flipV="1">
            <a:off x="2041525" y="5024438"/>
            <a:ext cx="3944938" cy="0"/>
          </a:xfrm>
          <a:prstGeom prst="line">
            <a:avLst/>
          </a:prstGeom>
          <a:noFill/>
          <a:ln w="57150">
            <a:solidFill>
              <a:schemeClr val="tx1"/>
            </a:solidFill>
            <a:round/>
            <a:headEnd/>
            <a:tailEnd type="triangle" w="med" len="med"/>
          </a:ln>
          <a:effectLst/>
        </p:spPr>
        <p:txBody>
          <a:bodyPr/>
          <a:lstStyle/>
          <a:p>
            <a:endParaRPr lang="fr-FR"/>
          </a:p>
        </p:txBody>
      </p:sp>
      <p:sp>
        <p:nvSpPr>
          <p:cNvPr id="218126" name="Rectangle 14"/>
          <p:cNvSpPr>
            <a:spLocks noChangeArrowheads="1"/>
          </p:cNvSpPr>
          <p:nvPr/>
        </p:nvSpPr>
        <p:spPr bwMode="auto">
          <a:xfrm>
            <a:off x="812800" y="4440238"/>
            <a:ext cx="12382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Mari</a:t>
            </a:r>
          </a:p>
        </p:txBody>
      </p:sp>
      <p:sp>
        <p:nvSpPr>
          <p:cNvPr id="218127" name="Rectangle 15"/>
          <p:cNvSpPr>
            <a:spLocks noChangeArrowheads="1"/>
          </p:cNvSpPr>
          <p:nvPr/>
        </p:nvSpPr>
        <p:spPr bwMode="auto">
          <a:xfrm>
            <a:off x="812800" y="4837113"/>
            <a:ext cx="1238250" cy="827087"/>
          </a:xfrm>
          <a:prstGeom prst="rect">
            <a:avLst/>
          </a:prstGeom>
          <a:solidFill>
            <a:schemeClr val="hlink"/>
          </a:solidFill>
          <a:ln w="57150">
            <a:solidFill>
              <a:schemeClr val="accent1"/>
            </a:solidFill>
            <a:miter lim="800000"/>
            <a:headEnd/>
            <a:tailEnd/>
          </a:ln>
          <a:effectLst/>
        </p:spPr>
        <p:txBody>
          <a:bodyPr wrap="none"/>
          <a:lstStyle/>
          <a:p>
            <a:r>
              <a:rPr lang="fr-FR" sz="1600"/>
              <a:t>&lt;PK&gt; M#</a:t>
            </a:r>
          </a:p>
          <a:p>
            <a:r>
              <a:rPr lang="fr-FR" sz="1600"/>
              <a:t>A1</a:t>
            </a:r>
          </a:p>
          <a:p>
            <a:r>
              <a:rPr lang="fr-FR" sz="1600"/>
              <a:t>….</a:t>
            </a:r>
          </a:p>
        </p:txBody>
      </p:sp>
      <p:sp>
        <p:nvSpPr>
          <p:cNvPr id="218128" name="Rectangle 16"/>
          <p:cNvSpPr>
            <a:spLocks noChangeArrowheads="1"/>
          </p:cNvSpPr>
          <p:nvPr/>
        </p:nvSpPr>
        <p:spPr bwMode="auto">
          <a:xfrm>
            <a:off x="6010275" y="4440238"/>
            <a:ext cx="1238250" cy="396875"/>
          </a:xfrm>
          <a:prstGeom prst="rect">
            <a:avLst/>
          </a:prstGeom>
          <a:solidFill>
            <a:schemeClr val="hlink"/>
          </a:solidFill>
          <a:ln w="57150">
            <a:solidFill>
              <a:schemeClr val="accent1"/>
            </a:solidFill>
            <a:miter lim="800000"/>
            <a:headEnd/>
            <a:tailEnd/>
          </a:ln>
          <a:effectLst/>
        </p:spPr>
        <p:txBody>
          <a:bodyPr wrap="none" anchor="ctr"/>
          <a:lstStyle/>
          <a:p>
            <a:pPr algn="ctr"/>
            <a:r>
              <a:rPr lang="fr-FR"/>
              <a:t>Femme-m</a:t>
            </a:r>
          </a:p>
        </p:txBody>
      </p:sp>
      <p:sp>
        <p:nvSpPr>
          <p:cNvPr id="218129" name="Rectangle 17"/>
          <p:cNvSpPr>
            <a:spLocks noChangeArrowheads="1"/>
          </p:cNvSpPr>
          <p:nvPr/>
        </p:nvSpPr>
        <p:spPr bwMode="auto">
          <a:xfrm>
            <a:off x="6010275" y="4837113"/>
            <a:ext cx="1252538" cy="1501775"/>
          </a:xfrm>
          <a:prstGeom prst="rect">
            <a:avLst/>
          </a:prstGeom>
          <a:solidFill>
            <a:schemeClr val="hlink"/>
          </a:solidFill>
          <a:ln w="57150">
            <a:solidFill>
              <a:schemeClr val="accent1"/>
            </a:solidFill>
            <a:miter lim="800000"/>
            <a:headEnd/>
            <a:tailEnd/>
          </a:ln>
          <a:effectLst/>
        </p:spPr>
        <p:txBody>
          <a:bodyPr wrap="none"/>
          <a:lstStyle/>
          <a:p>
            <a:r>
              <a:rPr lang="fr-FR" sz="1600"/>
              <a:t>&lt;PK&gt; F#</a:t>
            </a:r>
          </a:p>
          <a:p>
            <a:r>
              <a:rPr lang="fr-FR" sz="1600"/>
              <a:t>M#</a:t>
            </a:r>
          </a:p>
          <a:p>
            <a:r>
              <a:rPr lang="fr-FR" sz="1600"/>
              <a:t>Date</a:t>
            </a:r>
          </a:p>
          <a:p>
            <a:r>
              <a:rPr lang="fr-FR" sz="1600"/>
              <a:t>B1</a:t>
            </a:r>
          </a:p>
          <a:p>
            <a:r>
              <a:rPr lang="fr-FR" sz="1600"/>
              <a:t>….</a:t>
            </a:r>
          </a:p>
        </p:txBody>
      </p:sp>
      <p:sp>
        <p:nvSpPr>
          <p:cNvPr id="218133" name="Line 21"/>
          <p:cNvSpPr>
            <a:spLocks noChangeShapeType="1"/>
          </p:cNvSpPr>
          <p:nvPr/>
        </p:nvSpPr>
        <p:spPr bwMode="auto">
          <a:xfrm flipV="1">
            <a:off x="6915150" y="3181350"/>
            <a:ext cx="557213" cy="1308100"/>
          </a:xfrm>
          <a:prstGeom prst="line">
            <a:avLst/>
          </a:prstGeom>
          <a:noFill/>
          <a:ln w="12700">
            <a:solidFill>
              <a:schemeClr val="tx1"/>
            </a:solidFill>
            <a:round/>
            <a:headEnd type="arrow" w="med" len="med"/>
            <a:tailEnd/>
          </a:ln>
          <a:effectLst/>
        </p:spPr>
        <p:txBody>
          <a:bodyPr/>
          <a:lstStyle/>
          <a:p>
            <a:endParaRPr lang="fr-FR"/>
          </a:p>
        </p:txBody>
      </p:sp>
      <p:sp>
        <p:nvSpPr>
          <p:cNvPr id="218134" name="AutoShape 22"/>
          <p:cNvSpPr>
            <a:spLocks noChangeArrowheads="1"/>
          </p:cNvSpPr>
          <p:nvPr/>
        </p:nvSpPr>
        <p:spPr bwMode="auto">
          <a:xfrm>
            <a:off x="7410450" y="2809875"/>
            <a:ext cx="1560513" cy="1501775"/>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endParaRPr lang="fr-FR" sz="1400" dirty="0">
              <a:solidFill>
                <a:srgbClr val="00279F"/>
              </a:solidFill>
            </a:endParaRPr>
          </a:p>
          <a:p>
            <a:pPr algn="ctr"/>
            <a:r>
              <a:rPr lang="fr-FR" sz="1400" dirty="0">
                <a:solidFill>
                  <a:srgbClr val="00279F"/>
                </a:solidFill>
              </a:rPr>
              <a:t>On n’a que</a:t>
            </a:r>
          </a:p>
          <a:p>
            <a:pPr algn="ctr"/>
            <a:r>
              <a:rPr lang="fr-FR" sz="1400" dirty="0">
                <a:solidFill>
                  <a:srgbClr val="00279F"/>
                </a:solidFill>
              </a:rPr>
              <a:t>les femmes </a:t>
            </a:r>
          </a:p>
          <a:p>
            <a:pPr algn="ctr"/>
            <a:r>
              <a:rPr lang="fr-FR" sz="1400" dirty="0">
                <a:solidFill>
                  <a:srgbClr val="00279F"/>
                </a:solidFill>
              </a:rPr>
              <a:t>mariées </a:t>
            </a:r>
          </a:p>
          <a:p>
            <a:pPr algn="ctr"/>
            <a:r>
              <a:rPr lang="fr-FR" sz="1400" dirty="0">
                <a:solidFill>
                  <a:srgbClr val="00279F"/>
                </a:solidFill>
              </a:rPr>
              <a:t>(changement du</a:t>
            </a:r>
          </a:p>
          <a:p>
            <a:pPr algn="ctr"/>
            <a:r>
              <a:rPr lang="fr-FR" sz="1400" dirty="0">
                <a:solidFill>
                  <a:srgbClr val="00279F"/>
                </a:solidFill>
              </a:rPr>
              <a:t>modèle </a:t>
            </a:r>
          </a:p>
          <a:p>
            <a:pPr algn="ctr"/>
            <a:r>
              <a:rPr lang="fr-FR" sz="1400" dirty="0">
                <a:solidFill>
                  <a:srgbClr val="00279F"/>
                </a:solidFill>
              </a:rPr>
              <a:t>conceptuel)</a:t>
            </a:r>
          </a:p>
          <a:p>
            <a:pPr algn="ctr"/>
            <a:endParaRPr lang="fr-FR" sz="1400" dirty="0">
              <a:solidFill>
                <a:srgbClr val="00279F"/>
              </a:solidFill>
            </a:endParaRPr>
          </a:p>
        </p:txBody>
      </p:sp>
      <p:sp>
        <p:nvSpPr>
          <p:cNvPr id="218135" name="AutoShape 23"/>
          <p:cNvSpPr>
            <a:spLocks noChangeArrowheads="1"/>
          </p:cNvSpPr>
          <p:nvPr/>
        </p:nvSpPr>
        <p:spPr bwMode="auto">
          <a:xfrm>
            <a:off x="3346450" y="5384800"/>
            <a:ext cx="1344613" cy="1171575"/>
          </a:xfrm>
          <a:prstGeom prst="foldedCorner">
            <a:avLst>
              <a:gd name="adj" fmla="val 12500"/>
            </a:avLst>
          </a:prstGeom>
          <a:solidFill>
            <a:srgbClr val="C3E4F5"/>
          </a:solidFill>
          <a:ln w="12700">
            <a:solidFill>
              <a:schemeClr val="tx1"/>
            </a:solidFill>
            <a:round/>
            <a:headEnd/>
            <a:tailEnd/>
          </a:ln>
          <a:effectLst/>
        </p:spPr>
        <p:txBody>
          <a:bodyPr wrap="none" anchor="ctr"/>
          <a:lstStyle/>
          <a:p>
            <a:r>
              <a:rPr lang="fr-FR" sz="1400">
                <a:solidFill>
                  <a:srgbClr val="00279F"/>
                </a:solidFill>
              </a:rPr>
              <a:t>On élimine </a:t>
            </a:r>
          </a:p>
          <a:p>
            <a:r>
              <a:rPr lang="fr-FR" sz="1400">
                <a:solidFill>
                  <a:srgbClr val="00279F"/>
                </a:solidFill>
              </a:rPr>
              <a:t>une jointure et </a:t>
            </a:r>
          </a:p>
          <a:p>
            <a:r>
              <a:rPr lang="fr-FR" sz="1400">
                <a:solidFill>
                  <a:srgbClr val="00279F"/>
                </a:solidFill>
              </a:rPr>
              <a:t>une redondance/ </a:t>
            </a:r>
          </a:p>
          <a:p>
            <a:r>
              <a:rPr lang="fr-FR" sz="1400">
                <a:solidFill>
                  <a:srgbClr val="00279F"/>
                </a:solidFill>
              </a:rPr>
              <a:t>à l’approche</a:t>
            </a:r>
          </a:p>
          <a:p>
            <a:r>
              <a:rPr lang="fr-FR" sz="1400">
                <a:solidFill>
                  <a:srgbClr val="00279F"/>
                </a:solidFill>
              </a:rPr>
              <a:t>générale</a:t>
            </a:r>
          </a:p>
        </p:txBody>
      </p:sp>
      <p:sp>
        <p:nvSpPr>
          <p:cNvPr id="218137" name="Line 25"/>
          <p:cNvSpPr>
            <a:spLocks noChangeShapeType="1"/>
          </p:cNvSpPr>
          <p:nvPr/>
        </p:nvSpPr>
        <p:spPr bwMode="auto">
          <a:xfrm flipV="1">
            <a:off x="4716463" y="5313363"/>
            <a:ext cx="1270000" cy="423862"/>
          </a:xfrm>
          <a:prstGeom prst="line">
            <a:avLst/>
          </a:prstGeom>
          <a:noFill/>
          <a:ln w="12700">
            <a:solidFill>
              <a:schemeClr val="tx1"/>
            </a:solidFill>
            <a:round/>
            <a:headEnd/>
            <a:tailEnd type="triangle" w="med" len="med"/>
          </a:ln>
          <a:effectLst/>
        </p:spPr>
        <p:txBody>
          <a:bodyPr/>
          <a:lstStyle/>
          <a:p>
            <a:endParaRPr lang="fr-F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71032" y="176784"/>
            <a:ext cx="2895600" cy="1143000"/>
          </a:xfrm>
          <a:solidFill>
            <a:srgbClr val="FAFD00"/>
          </a:solidFill>
          <a:ln/>
        </p:spPr>
        <p:txBody>
          <a:bodyPr/>
          <a:lstStyle/>
          <a:p>
            <a:pPr algn="ctr"/>
            <a:r>
              <a:rPr lang="fr-FR">
                <a:solidFill>
                  <a:schemeClr val="accent1"/>
                </a:solidFill>
              </a:rPr>
              <a:t>Relations</a:t>
            </a:r>
          </a:p>
        </p:txBody>
      </p:sp>
      <p:sp>
        <p:nvSpPr>
          <p:cNvPr id="16387" name="Rectangle 3"/>
          <p:cNvSpPr>
            <a:spLocks noGrp="1" noChangeArrowheads="1"/>
          </p:cNvSpPr>
          <p:nvPr>
            <p:ph type="body" idx="1"/>
          </p:nvPr>
        </p:nvSpPr>
        <p:spPr>
          <a:xfrm>
            <a:off x="484632" y="1466088"/>
            <a:ext cx="8095488" cy="4812792"/>
          </a:xfrm>
          <a:noFill/>
          <a:ln/>
        </p:spPr>
        <p:txBody>
          <a:bodyPr/>
          <a:lstStyle/>
          <a:p>
            <a:pPr>
              <a:lnSpc>
                <a:spcPct val="90000"/>
              </a:lnSpc>
            </a:pPr>
            <a:r>
              <a:rPr lang="fr-FR" dirty="0" smtClean="0">
                <a:solidFill>
                  <a:srgbClr val="FAFD00"/>
                </a:solidFill>
              </a:rPr>
              <a:t>Dans </a:t>
            </a:r>
            <a:r>
              <a:rPr lang="fr-FR" dirty="0">
                <a:solidFill>
                  <a:srgbClr val="FAFD00"/>
                </a:solidFill>
              </a:rPr>
              <a:t>une BD relationnelle, on n’a que des relations </a:t>
            </a:r>
            <a:r>
              <a:rPr lang="fr-FR" u="sng" dirty="0" smtClean="0">
                <a:solidFill>
                  <a:srgbClr val="FAFD00"/>
                </a:solidFill>
              </a:rPr>
              <a:t>finies</a:t>
            </a:r>
          </a:p>
          <a:p>
            <a:pPr lvl="1">
              <a:lnSpc>
                <a:spcPct val="90000"/>
              </a:lnSpc>
            </a:pPr>
            <a:r>
              <a:rPr lang="fr-FR" sz="3200" dirty="0" smtClean="0">
                <a:solidFill>
                  <a:srgbClr val="FAFD00"/>
                </a:solidFill>
              </a:rPr>
              <a:t> </a:t>
            </a:r>
            <a:r>
              <a:rPr lang="fr-FR" dirty="0" smtClean="0">
                <a:solidFill>
                  <a:srgbClr val="FAFD00"/>
                </a:solidFill>
              </a:rPr>
              <a:t>En nombre d’attributs et en nombre de </a:t>
            </a:r>
            <a:r>
              <a:rPr lang="fr-FR" dirty="0" err="1" smtClean="0">
                <a:solidFill>
                  <a:srgbClr val="FAFD00"/>
                </a:solidFill>
              </a:rPr>
              <a:t>tuples</a:t>
            </a:r>
            <a:endParaRPr lang="fr-FR" sz="3200" dirty="0" smtClean="0">
              <a:solidFill>
                <a:srgbClr val="FAFD00"/>
              </a:solidFill>
            </a:endParaRPr>
          </a:p>
          <a:p>
            <a:pPr>
              <a:lnSpc>
                <a:spcPct val="90000"/>
              </a:lnSpc>
            </a:pPr>
            <a:r>
              <a:rPr lang="fr-FR" dirty="0" smtClean="0">
                <a:solidFill>
                  <a:srgbClr val="FAFD00"/>
                </a:solidFill>
              </a:rPr>
              <a:t>Toute valeur d’un </a:t>
            </a:r>
            <a:r>
              <a:rPr lang="fr-FR" i="1" dirty="0" smtClean="0">
                <a:solidFill>
                  <a:srgbClr val="FAFD00"/>
                </a:solidFill>
              </a:rPr>
              <a:t>d </a:t>
            </a:r>
            <a:r>
              <a:rPr lang="fr-FR" dirty="0" smtClean="0">
                <a:solidFill>
                  <a:srgbClr val="FAFD00"/>
                </a:solidFill>
                <a:sym typeface="Symbol"/>
              </a:rPr>
              <a:t> </a:t>
            </a:r>
            <a:r>
              <a:rPr lang="fr-FR" i="1" dirty="0" smtClean="0">
                <a:solidFill>
                  <a:srgbClr val="FAFD00"/>
                </a:solidFill>
                <a:sym typeface="Symbol"/>
              </a:rPr>
              <a:t>D</a:t>
            </a:r>
            <a:r>
              <a:rPr lang="fr-FR" i="1" baseline="-25000" dirty="0" smtClean="0">
                <a:solidFill>
                  <a:srgbClr val="FAFD00"/>
                </a:solidFill>
                <a:sym typeface="Symbol"/>
              </a:rPr>
              <a:t>i </a:t>
            </a:r>
            <a:r>
              <a:rPr lang="fr-FR" dirty="0" smtClean="0">
                <a:solidFill>
                  <a:srgbClr val="FAFD00"/>
                </a:solidFill>
                <a:sym typeface="Symbol"/>
              </a:rPr>
              <a:t>est  </a:t>
            </a:r>
            <a:r>
              <a:rPr lang="fr-FR" i="1" dirty="0" smtClean="0">
                <a:solidFill>
                  <a:srgbClr val="FAFD00"/>
                </a:solidFill>
                <a:sym typeface="Symbol"/>
              </a:rPr>
              <a:t>atomique</a:t>
            </a:r>
          </a:p>
          <a:p>
            <a:pPr lvl="1">
              <a:lnSpc>
                <a:spcPct val="90000"/>
              </a:lnSpc>
            </a:pPr>
            <a:r>
              <a:rPr lang="fr-FR" dirty="0" smtClean="0">
                <a:solidFill>
                  <a:srgbClr val="FAFD00"/>
                </a:solidFill>
                <a:sym typeface="Symbol"/>
              </a:rPr>
              <a:t>Pas un ensemble </a:t>
            </a:r>
          </a:p>
          <a:p>
            <a:pPr lvl="2">
              <a:lnSpc>
                <a:spcPct val="90000"/>
              </a:lnSpc>
            </a:pPr>
            <a:r>
              <a:rPr lang="fr-FR" sz="2800" dirty="0" smtClean="0">
                <a:solidFill>
                  <a:srgbClr val="FAFD00"/>
                </a:solidFill>
                <a:sym typeface="Symbol"/>
              </a:rPr>
              <a:t>donc mono-valeur </a:t>
            </a:r>
          </a:p>
          <a:p>
            <a:pPr lvl="2">
              <a:lnSpc>
                <a:spcPct val="90000"/>
              </a:lnSpc>
            </a:pPr>
            <a:r>
              <a:rPr lang="fr-FR" sz="2800" dirty="0" smtClean="0">
                <a:solidFill>
                  <a:srgbClr val="FAFD00"/>
                </a:solidFill>
                <a:sym typeface="Symbol"/>
              </a:rPr>
              <a:t>donc indécomposable </a:t>
            </a:r>
          </a:p>
          <a:p>
            <a:pPr lvl="3">
              <a:lnSpc>
                <a:spcPct val="90000"/>
              </a:lnSpc>
            </a:pPr>
            <a:r>
              <a:rPr lang="fr-FR" sz="2800" dirty="0" smtClean="0">
                <a:solidFill>
                  <a:srgbClr val="FAFD00"/>
                </a:solidFill>
                <a:sym typeface="Symbol"/>
              </a:rPr>
              <a:t>sans perte de la sémantique</a:t>
            </a:r>
          </a:p>
          <a:p>
            <a:pPr>
              <a:lnSpc>
                <a:spcPct val="90000"/>
              </a:lnSpc>
            </a:pPr>
            <a:r>
              <a:rPr lang="fr-FR" dirty="0" smtClean="0">
                <a:solidFill>
                  <a:srgbClr val="FAFD00"/>
                </a:solidFill>
                <a:sym typeface="Symbol"/>
              </a:rPr>
              <a:t> De telles relations sont dites </a:t>
            </a:r>
            <a:r>
              <a:rPr lang="fr-FR" i="1" dirty="0" smtClean="0">
                <a:solidFill>
                  <a:srgbClr val="FAFD00"/>
                </a:solidFill>
                <a:sym typeface="Symbol"/>
              </a:rPr>
              <a:t>normales</a:t>
            </a:r>
          </a:p>
          <a:p>
            <a:pPr lvl="1">
              <a:lnSpc>
                <a:spcPct val="90000"/>
              </a:lnSpc>
            </a:pPr>
            <a:r>
              <a:rPr lang="fr-FR" i="1" dirty="0" smtClean="0">
                <a:solidFill>
                  <a:srgbClr val="FAFD00"/>
                </a:solidFill>
                <a:sym typeface="Symbol"/>
              </a:rPr>
              <a:t> </a:t>
            </a:r>
            <a:r>
              <a:rPr lang="fr-FR" dirty="0" smtClean="0">
                <a:solidFill>
                  <a:srgbClr val="FAFD00"/>
                </a:solidFill>
                <a:sym typeface="Symbol"/>
              </a:rPr>
              <a:t>Autrement dit en 1 NF au moins</a:t>
            </a:r>
            <a:endParaRPr lang="fr-FR" dirty="0">
              <a:solidFill>
                <a:srgbClr val="FAFD00"/>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anim to="" calcmode="lin" valueType="num">
                                      <p:cBhvr>
                                        <p:cTn id="7" dur="1" fill="hold"/>
                                        <p:tgtEl>
                                          <p:spTgt spid="16387">
                                            <p:txEl>
                                              <p:pRg st="0" end="0"/>
                                            </p:txEl>
                                          </p:spTgt>
                                        </p:tgtEl>
                                        <p:attrNameLst>
                                          <p:attrName/>
                                        </p:attrNameLst>
                                      </p:cBhvr>
                                    </p:anim>
                                  </p:childTnLst>
                                  <p:subTnLst>
                                    <p:animClr clrSpc="rgb" dir="cw">
                                      <p:cBhvr override="childStyle">
                                        <p:cTn dur="1" fill="hold" display="0" masterRel="nextClick" afterEffect="1"/>
                                        <p:tgtEl>
                                          <p:spTgt spid="16387">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7">
                                            <p:txEl>
                                              <p:pRg st="1" end="1"/>
                                            </p:txEl>
                                          </p:spTgt>
                                        </p:tgtEl>
                                        <p:attrNameLst>
                                          <p:attrName>style.visibility</p:attrName>
                                        </p:attrNameLst>
                                      </p:cBhvr>
                                      <p:to>
                                        <p:strVal val="visible"/>
                                      </p:to>
                                    </p:set>
                                    <p:anim to="" calcmode="lin" valueType="num">
                                      <p:cBhvr>
                                        <p:cTn id="10" dur="1" fill="hold"/>
                                        <p:tgtEl>
                                          <p:spTgt spid="16387">
                                            <p:txEl>
                                              <p:pRg st="1" end="1"/>
                                            </p:txEl>
                                          </p:spTgt>
                                        </p:tgtEl>
                                        <p:attrNameLst>
                                          <p:attrName/>
                                        </p:attrNameLst>
                                      </p:cBhvr>
                                    </p:anim>
                                  </p:childTnLst>
                                  <p:subTnLst>
                                    <p:animClr clrSpc="rgb" dir="cw">
                                      <p:cBhvr override="childStyle">
                                        <p:cTn dur="1" fill="hold" display="0" masterRel="nextClick" afterEffect="1"/>
                                        <p:tgtEl>
                                          <p:spTgt spid="16387">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anim to="" calcmode="lin" valueType="num">
                                      <p:cBhvr>
                                        <p:cTn id="15" dur="1" fill="hold"/>
                                        <p:tgtEl>
                                          <p:spTgt spid="16387">
                                            <p:txEl>
                                              <p:pRg st="2" end="2"/>
                                            </p:txEl>
                                          </p:spTgt>
                                        </p:tgtEl>
                                        <p:attrNameLst>
                                          <p:attrName/>
                                        </p:attrNameLst>
                                      </p:cBhvr>
                                    </p:anim>
                                  </p:childTnLst>
                                  <p:subTnLst>
                                    <p:animClr clrSpc="rgb" dir="cw">
                                      <p:cBhvr override="childStyle">
                                        <p:cTn dur="1" fill="hold" display="0" masterRel="nextClick" afterEffect="1"/>
                                        <p:tgtEl>
                                          <p:spTgt spid="16387">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387">
                                            <p:txEl>
                                              <p:pRg st="3" end="3"/>
                                            </p:txEl>
                                          </p:spTgt>
                                        </p:tgtEl>
                                        <p:attrNameLst>
                                          <p:attrName>style.visibility</p:attrName>
                                        </p:attrNameLst>
                                      </p:cBhvr>
                                      <p:to>
                                        <p:strVal val="visible"/>
                                      </p:to>
                                    </p:set>
                                    <p:anim to="" calcmode="lin" valueType="num">
                                      <p:cBhvr>
                                        <p:cTn id="18" dur="1" fill="hold"/>
                                        <p:tgtEl>
                                          <p:spTgt spid="16387">
                                            <p:txEl>
                                              <p:pRg st="3" end="3"/>
                                            </p:txEl>
                                          </p:spTgt>
                                        </p:tgtEl>
                                        <p:attrNameLst>
                                          <p:attrName/>
                                        </p:attrNameLst>
                                      </p:cBhvr>
                                    </p:anim>
                                  </p:childTnLst>
                                  <p:subTnLst>
                                    <p:animClr clrSpc="rgb" dir="cw">
                                      <p:cBhvr override="childStyle">
                                        <p:cTn dur="1" fill="hold" display="0" masterRel="nextClick" afterEffect="1"/>
                                        <p:tgtEl>
                                          <p:spTgt spid="16387">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387">
                                            <p:txEl>
                                              <p:pRg st="4" end="4"/>
                                            </p:txEl>
                                          </p:spTgt>
                                        </p:tgtEl>
                                        <p:attrNameLst>
                                          <p:attrName>style.visibility</p:attrName>
                                        </p:attrNameLst>
                                      </p:cBhvr>
                                      <p:to>
                                        <p:strVal val="visible"/>
                                      </p:to>
                                    </p:set>
                                    <p:anim to="" calcmode="lin" valueType="num">
                                      <p:cBhvr>
                                        <p:cTn id="21" dur="1" fill="hold"/>
                                        <p:tgtEl>
                                          <p:spTgt spid="16387">
                                            <p:txEl>
                                              <p:pRg st="4" end="4"/>
                                            </p:txEl>
                                          </p:spTgt>
                                        </p:tgtEl>
                                        <p:attrNameLst>
                                          <p:attrName/>
                                        </p:attrNameLst>
                                      </p:cBhvr>
                                    </p:anim>
                                  </p:childTnLst>
                                  <p:subTnLst>
                                    <p:animClr clrSpc="rgb" dir="cw">
                                      <p:cBhvr override="childStyle">
                                        <p:cTn dur="1" fill="hold" display="0" masterRel="nextClick" afterEffect="1"/>
                                        <p:tgtEl>
                                          <p:spTgt spid="16387">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16387">
                                            <p:txEl>
                                              <p:pRg st="5" end="5"/>
                                            </p:txEl>
                                          </p:spTgt>
                                        </p:tgtEl>
                                        <p:attrNameLst>
                                          <p:attrName>style.visibility</p:attrName>
                                        </p:attrNameLst>
                                      </p:cBhvr>
                                      <p:to>
                                        <p:strVal val="visible"/>
                                      </p:to>
                                    </p:set>
                                    <p:anim to="" calcmode="lin" valueType="num">
                                      <p:cBhvr>
                                        <p:cTn id="24" dur="1" fill="hold"/>
                                        <p:tgtEl>
                                          <p:spTgt spid="16387">
                                            <p:txEl>
                                              <p:pRg st="5" end="5"/>
                                            </p:txEl>
                                          </p:spTgt>
                                        </p:tgtEl>
                                        <p:attrNameLst>
                                          <p:attrName/>
                                        </p:attrNameLst>
                                      </p:cBhvr>
                                    </p:anim>
                                  </p:childTnLst>
                                  <p:subTnLst>
                                    <p:animClr clrSpc="rgb" dir="cw">
                                      <p:cBhvr override="childStyle">
                                        <p:cTn dur="1" fill="hold" display="0" masterRel="nextClick" afterEffect="1"/>
                                        <p:tgtEl>
                                          <p:spTgt spid="16387">
                                            <p:txEl>
                                              <p:pRg st="5" end="5"/>
                                            </p:txEl>
                                          </p:spTgt>
                                        </p:tgtEl>
                                        <p:attrNameLst>
                                          <p:attrName>ppt_c</p:attrName>
                                        </p:attrNameLst>
                                      </p:cBhvr>
                                      <p:to>
                                        <a:schemeClr val="hlink"/>
                                      </p:to>
                                    </p:animClr>
                                  </p:subTnLst>
                                </p:cTn>
                              </p:par>
                              <p:par>
                                <p:cTn id="25" presetID="24" presetClass="entr" presetSubtype="0" fill="hold" grpId="0" nodeType="withEffect">
                                  <p:stCondLst>
                                    <p:cond delay="0"/>
                                  </p:stCondLst>
                                  <p:childTnLst>
                                    <p:set>
                                      <p:cBhvr>
                                        <p:cTn id="26" dur="1" fill="hold">
                                          <p:stCondLst>
                                            <p:cond delay="499"/>
                                          </p:stCondLst>
                                        </p:cTn>
                                        <p:tgtEl>
                                          <p:spTgt spid="16387">
                                            <p:txEl>
                                              <p:pRg st="6" end="6"/>
                                            </p:txEl>
                                          </p:spTgt>
                                        </p:tgtEl>
                                        <p:attrNameLst>
                                          <p:attrName>style.visibility</p:attrName>
                                        </p:attrNameLst>
                                      </p:cBhvr>
                                      <p:to>
                                        <p:strVal val="visible"/>
                                      </p:to>
                                    </p:set>
                                    <p:anim to="" calcmode="lin" valueType="num">
                                      <p:cBhvr>
                                        <p:cTn id="27" dur="1" fill="hold"/>
                                        <p:tgtEl>
                                          <p:spTgt spid="16387">
                                            <p:txEl>
                                              <p:pRg st="6" end="6"/>
                                            </p:txEl>
                                          </p:spTgt>
                                        </p:tgtEl>
                                        <p:attrNameLst>
                                          <p:attrName/>
                                        </p:attrNameLst>
                                      </p:cBhvr>
                                    </p:anim>
                                  </p:childTnLst>
                                  <p:subTnLst>
                                    <p:animClr clrSpc="rgb" dir="cw">
                                      <p:cBhvr override="childStyle">
                                        <p:cTn dur="1" fill="hold" display="0" masterRel="nextClick" afterEffect="1"/>
                                        <p:tgtEl>
                                          <p:spTgt spid="16387">
                                            <p:txEl>
                                              <p:pRg st="6" end="6"/>
                                            </p:txEl>
                                          </p:spTgt>
                                        </p:tgtEl>
                                        <p:attrNameLst>
                                          <p:attrName>ppt_c</p:attrName>
                                        </p:attrNameLst>
                                      </p:cBhvr>
                                      <p:to>
                                        <a:schemeClr val="hlink"/>
                                      </p:to>
                                    </p:animClr>
                                  </p:sub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6387">
                                            <p:txEl>
                                              <p:pRg st="7" end="7"/>
                                            </p:txEl>
                                          </p:spTgt>
                                        </p:tgtEl>
                                        <p:attrNameLst>
                                          <p:attrName>style.visibility</p:attrName>
                                        </p:attrNameLst>
                                      </p:cBhvr>
                                      <p:to>
                                        <p:strVal val="visible"/>
                                      </p:to>
                                    </p:set>
                                    <p:anim to="" calcmode="lin" valueType="num">
                                      <p:cBhvr>
                                        <p:cTn id="32" dur="1" fill="hold"/>
                                        <p:tgtEl>
                                          <p:spTgt spid="16387">
                                            <p:txEl>
                                              <p:pRg st="7" end="7"/>
                                            </p:txEl>
                                          </p:spTgt>
                                        </p:tgtEl>
                                        <p:attrNameLst>
                                          <p:attrName/>
                                        </p:attrNameLst>
                                      </p:cBhvr>
                                    </p:anim>
                                  </p:childTnLst>
                                  <p:subTnLst>
                                    <p:animClr clrSpc="rgb" dir="cw">
                                      <p:cBhvr override="childStyle">
                                        <p:cTn dur="1" fill="hold" display="0" masterRel="nextClick" afterEffect="1"/>
                                        <p:tgtEl>
                                          <p:spTgt spid="16387">
                                            <p:txEl>
                                              <p:pRg st="7" end="7"/>
                                            </p:txEl>
                                          </p:spTgt>
                                        </p:tgtEl>
                                        <p:attrNameLst>
                                          <p:attrName>ppt_c</p:attrName>
                                        </p:attrNameLst>
                                      </p:cBhvr>
                                      <p:to>
                                        <a:schemeClr val="hlink"/>
                                      </p:to>
                                    </p:animClr>
                                  </p:subTnLst>
                                </p:cTn>
                              </p:par>
                              <p:par>
                                <p:cTn id="33" presetID="24" presetClass="entr" presetSubtype="0" fill="hold" grpId="0" nodeType="withEffect">
                                  <p:stCondLst>
                                    <p:cond delay="0"/>
                                  </p:stCondLst>
                                  <p:childTnLst>
                                    <p:set>
                                      <p:cBhvr>
                                        <p:cTn id="34" dur="1" fill="hold">
                                          <p:stCondLst>
                                            <p:cond delay="499"/>
                                          </p:stCondLst>
                                        </p:cTn>
                                        <p:tgtEl>
                                          <p:spTgt spid="16387">
                                            <p:txEl>
                                              <p:pRg st="8" end="8"/>
                                            </p:txEl>
                                          </p:spTgt>
                                        </p:tgtEl>
                                        <p:attrNameLst>
                                          <p:attrName>style.visibility</p:attrName>
                                        </p:attrNameLst>
                                      </p:cBhvr>
                                      <p:to>
                                        <p:strVal val="visible"/>
                                      </p:to>
                                    </p:set>
                                    <p:anim to="" calcmode="lin" valueType="num">
                                      <p:cBhvr>
                                        <p:cTn id="35" dur="1" fill="hold"/>
                                        <p:tgtEl>
                                          <p:spTgt spid="16387">
                                            <p:txEl>
                                              <p:pRg st="8" end="8"/>
                                            </p:txEl>
                                          </p:spTgt>
                                        </p:tgtEl>
                                        <p:attrNameLst>
                                          <p:attrName/>
                                        </p:attrNameLst>
                                      </p:cBhvr>
                                    </p:anim>
                                  </p:childTnLst>
                                  <p:subTnLst>
                                    <p:animClr clrSpc="rgb" dir="cw">
                                      <p:cBhvr override="childStyle">
                                        <p:cTn dur="1" fill="hold" display="0" masterRel="nextClick" afterEffect="1"/>
                                        <p:tgtEl>
                                          <p:spTgt spid="16387">
                                            <p:txEl>
                                              <p:pRg st="8" end="8"/>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798513" y="263525"/>
            <a:ext cx="7772400" cy="1143000"/>
          </a:xfrm>
        </p:spPr>
        <p:txBody>
          <a:bodyPr/>
          <a:lstStyle/>
          <a:p>
            <a:r>
              <a:rPr lang="fr-FR"/>
              <a:t>Réification : Les Veuves ?</a:t>
            </a:r>
          </a:p>
        </p:txBody>
      </p:sp>
      <p:sp>
        <p:nvSpPr>
          <p:cNvPr id="219139" name="Rectangle 3"/>
          <p:cNvSpPr>
            <a:spLocks noChangeArrowheads="1"/>
          </p:cNvSpPr>
          <p:nvPr/>
        </p:nvSpPr>
        <p:spPr bwMode="auto">
          <a:xfrm>
            <a:off x="908050"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Mari</a:t>
            </a:r>
          </a:p>
        </p:txBody>
      </p:sp>
      <p:sp>
        <p:nvSpPr>
          <p:cNvPr id="219140" name="Rectangle 4"/>
          <p:cNvSpPr>
            <a:spLocks noChangeArrowheads="1"/>
          </p:cNvSpPr>
          <p:nvPr/>
        </p:nvSpPr>
        <p:spPr bwMode="auto">
          <a:xfrm>
            <a:off x="908050" y="2139950"/>
            <a:ext cx="1238250" cy="827088"/>
          </a:xfrm>
          <a:prstGeom prst="rect">
            <a:avLst/>
          </a:prstGeom>
          <a:solidFill>
            <a:schemeClr val="accent1"/>
          </a:solidFill>
          <a:ln w="12700">
            <a:solidFill>
              <a:schemeClr val="tx1"/>
            </a:solidFill>
            <a:miter lim="800000"/>
            <a:headEnd/>
            <a:tailEnd/>
          </a:ln>
          <a:effectLst/>
        </p:spPr>
        <p:txBody>
          <a:bodyPr wrap="none"/>
          <a:lstStyle/>
          <a:p>
            <a:r>
              <a:rPr lang="fr-FR" sz="1600"/>
              <a:t>&lt;PK&gt; M#</a:t>
            </a:r>
          </a:p>
          <a:p>
            <a:r>
              <a:rPr lang="fr-FR" sz="1600"/>
              <a:t>A1</a:t>
            </a:r>
          </a:p>
          <a:p>
            <a:r>
              <a:rPr lang="fr-FR" sz="1600"/>
              <a:t>….</a:t>
            </a:r>
          </a:p>
        </p:txBody>
      </p:sp>
      <p:sp>
        <p:nvSpPr>
          <p:cNvPr id="219141" name="Rectangle 5"/>
          <p:cNvSpPr>
            <a:spLocks noChangeArrowheads="1"/>
          </p:cNvSpPr>
          <p:nvPr/>
        </p:nvSpPr>
        <p:spPr bwMode="auto">
          <a:xfrm>
            <a:off x="6105525" y="1743075"/>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a:t>Femme</a:t>
            </a:r>
          </a:p>
        </p:txBody>
      </p:sp>
      <p:sp>
        <p:nvSpPr>
          <p:cNvPr id="219142" name="Rectangle 6"/>
          <p:cNvSpPr>
            <a:spLocks noChangeArrowheads="1"/>
          </p:cNvSpPr>
          <p:nvPr/>
        </p:nvSpPr>
        <p:spPr bwMode="auto">
          <a:xfrm>
            <a:off x="6105525" y="2139950"/>
            <a:ext cx="1238250" cy="847725"/>
          </a:xfrm>
          <a:prstGeom prst="rect">
            <a:avLst/>
          </a:prstGeom>
          <a:solidFill>
            <a:schemeClr val="accent1"/>
          </a:solidFill>
          <a:ln w="12700">
            <a:solidFill>
              <a:schemeClr val="tx1"/>
            </a:solidFill>
            <a:miter lim="800000"/>
            <a:headEnd/>
            <a:tailEnd/>
          </a:ln>
          <a:effectLst/>
        </p:spPr>
        <p:txBody>
          <a:bodyPr wrap="none"/>
          <a:lstStyle/>
          <a:p>
            <a:r>
              <a:rPr lang="fr-FR" sz="1600"/>
              <a:t>&lt;PK&gt; F#</a:t>
            </a:r>
          </a:p>
          <a:p>
            <a:r>
              <a:rPr lang="fr-FR" sz="1600"/>
              <a:t>B1</a:t>
            </a:r>
          </a:p>
          <a:p>
            <a:r>
              <a:rPr lang="fr-FR" sz="1600"/>
              <a:t>….</a:t>
            </a:r>
          </a:p>
        </p:txBody>
      </p:sp>
      <p:sp>
        <p:nvSpPr>
          <p:cNvPr id="219143" name="Line 7"/>
          <p:cNvSpPr>
            <a:spLocks noChangeShapeType="1"/>
          </p:cNvSpPr>
          <p:nvPr/>
        </p:nvSpPr>
        <p:spPr bwMode="auto">
          <a:xfrm>
            <a:off x="2135188" y="2405063"/>
            <a:ext cx="3986212" cy="0"/>
          </a:xfrm>
          <a:prstGeom prst="line">
            <a:avLst/>
          </a:prstGeom>
          <a:noFill/>
          <a:ln w="12700">
            <a:solidFill>
              <a:schemeClr val="tx1"/>
            </a:solidFill>
            <a:round/>
            <a:headEnd/>
            <a:tailEnd/>
          </a:ln>
          <a:effectLst/>
        </p:spPr>
        <p:txBody>
          <a:bodyPr/>
          <a:lstStyle/>
          <a:p>
            <a:endParaRPr lang="fr-FR"/>
          </a:p>
        </p:txBody>
      </p:sp>
      <p:sp>
        <p:nvSpPr>
          <p:cNvPr id="219144" name="Rectangle 8"/>
          <p:cNvSpPr>
            <a:spLocks noChangeArrowheads="1"/>
          </p:cNvSpPr>
          <p:nvPr/>
        </p:nvSpPr>
        <p:spPr bwMode="auto">
          <a:xfrm>
            <a:off x="3776663" y="2782888"/>
            <a:ext cx="1238250" cy="396875"/>
          </a:xfrm>
          <a:prstGeom prst="rect">
            <a:avLst/>
          </a:prstGeom>
          <a:solidFill>
            <a:schemeClr val="accent1"/>
          </a:solidFill>
          <a:ln w="12700">
            <a:solidFill>
              <a:schemeClr val="tx1"/>
            </a:solidFill>
            <a:miter lim="800000"/>
            <a:headEnd/>
            <a:tailEnd/>
          </a:ln>
          <a:effectLst/>
        </p:spPr>
        <p:txBody>
          <a:bodyPr wrap="none" anchor="ctr"/>
          <a:lstStyle/>
          <a:p>
            <a:pPr algn="ctr"/>
            <a:r>
              <a:rPr lang="fr-FR" dirty="0"/>
              <a:t>Mariés</a:t>
            </a:r>
          </a:p>
        </p:txBody>
      </p:sp>
      <p:sp>
        <p:nvSpPr>
          <p:cNvPr id="219145" name="Rectangle 9"/>
          <p:cNvSpPr>
            <a:spLocks noChangeArrowheads="1"/>
          </p:cNvSpPr>
          <p:nvPr/>
        </p:nvSpPr>
        <p:spPr bwMode="auto">
          <a:xfrm>
            <a:off x="3776663" y="3179763"/>
            <a:ext cx="1238250" cy="673100"/>
          </a:xfrm>
          <a:prstGeom prst="rect">
            <a:avLst/>
          </a:prstGeom>
          <a:solidFill>
            <a:schemeClr val="accent1"/>
          </a:solidFill>
          <a:ln w="12700">
            <a:solidFill>
              <a:schemeClr val="tx1"/>
            </a:solidFill>
            <a:miter lim="800000"/>
            <a:headEnd/>
            <a:tailEnd/>
          </a:ln>
          <a:effectLst/>
        </p:spPr>
        <p:txBody>
          <a:bodyPr wrap="none"/>
          <a:lstStyle/>
          <a:p>
            <a:r>
              <a:rPr lang="fr-FR" sz="1600"/>
              <a:t>Date</a:t>
            </a:r>
          </a:p>
          <a:p>
            <a:r>
              <a:rPr lang="fr-FR" sz="1600"/>
              <a:t>….</a:t>
            </a:r>
          </a:p>
        </p:txBody>
      </p:sp>
      <p:sp>
        <p:nvSpPr>
          <p:cNvPr id="219146" name="Line 10"/>
          <p:cNvSpPr>
            <a:spLocks noChangeShapeType="1"/>
          </p:cNvSpPr>
          <p:nvPr/>
        </p:nvSpPr>
        <p:spPr bwMode="auto">
          <a:xfrm>
            <a:off x="4311650" y="2405063"/>
            <a:ext cx="0" cy="366712"/>
          </a:xfrm>
          <a:prstGeom prst="line">
            <a:avLst/>
          </a:prstGeom>
          <a:noFill/>
          <a:ln w="12700">
            <a:solidFill>
              <a:schemeClr val="tx1"/>
            </a:solidFill>
            <a:prstDash val="dash"/>
            <a:round/>
            <a:headEnd/>
            <a:tailEnd/>
          </a:ln>
          <a:effectLst/>
        </p:spPr>
        <p:txBody>
          <a:bodyPr/>
          <a:lstStyle/>
          <a:p>
            <a:endParaRPr lang="fr-FR"/>
          </a:p>
        </p:txBody>
      </p:sp>
      <p:sp>
        <p:nvSpPr>
          <p:cNvPr id="219147" name="Text Box 11"/>
          <p:cNvSpPr txBox="1">
            <a:spLocks noChangeArrowheads="1"/>
          </p:cNvSpPr>
          <p:nvPr/>
        </p:nvSpPr>
        <p:spPr bwMode="auto">
          <a:xfrm>
            <a:off x="2290763" y="1847850"/>
            <a:ext cx="655637" cy="396875"/>
          </a:xfrm>
          <a:prstGeom prst="rect">
            <a:avLst/>
          </a:prstGeom>
          <a:noFill/>
          <a:ln w="12700">
            <a:noFill/>
            <a:miter lim="800000"/>
            <a:headEnd/>
            <a:tailEnd/>
          </a:ln>
          <a:effectLst/>
        </p:spPr>
        <p:txBody>
          <a:bodyPr>
            <a:spAutoFit/>
          </a:bodyPr>
          <a:lstStyle/>
          <a:p>
            <a:pPr>
              <a:spcBef>
                <a:spcPct val="50000"/>
              </a:spcBef>
            </a:pPr>
            <a:r>
              <a:rPr lang="fr-FR"/>
              <a:t>0..1</a:t>
            </a:r>
          </a:p>
        </p:txBody>
      </p:sp>
      <p:sp>
        <p:nvSpPr>
          <p:cNvPr id="219148" name="Text Box 12"/>
          <p:cNvSpPr txBox="1">
            <a:spLocks noChangeArrowheads="1"/>
          </p:cNvSpPr>
          <p:nvPr/>
        </p:nvSpPr>
        <p:spPr bwMode="auto">
          <a:xfrm>
            <a:off x="5254625" y="1866900"/>
            <a:ext cx="693738" cy="396875"/>
          </a:xfrm>
          <a:prstGeom prst="rect">
            <a:avLst/>
          </a:prstGeom>
          <a:noFill/>
          <a:ln w="12700">
            <a:noFill/>
            <a:miter lim="800000"/>
            <a:headEnd/>
            <a:tailEnd/>
          </a:ln>
          <a:effectLst/>
        </p:spPr>
        <p:txBody>
          <a:bodyPr>
            <a:spAutoFit/>
          </a:bodyPr>
          <a:lstStyle/>
          <a:p>
            <a:pPr>
              <a:spcBef>
                <a:spcPct val="50000"/>
              </a:spcBef>
            </a:pPr>
            <a:r>
              <a:rPr lang="fr-FR"/>
              <a:t>0..4</a:t>
            </a:r>
          </a:p>
        </p:txBody>
      </p:sp>
      <p:sp>
        <p:nvSpPr>
          <p:cNvPr id="219155" name="AutoShape 19"/>
          <p:cNvSpPr>
            <a:spLocks noChangeArrowheads="1"/>
          </p:cNvSpPr>
          <p:nvPr/>
        </p:nvSpPr>
        <p:spPr bwMode="auto">
          <a:xfrm>
            <a:off x="3714750" y="4870450"/>
            <a:ext cx="1347788" cy="963613"/>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endParaRPr lang="fr-FR" sz="1400">
              <a:solidFill>
                <a:srgbClr val="00279F"/>
              </a:solidFill>
            </a:endParaRPr>
          </a:p>
          <a:p>
            <a:pPr algn="ctr"/>
            <a:r>
              <a:rPr lang="fr-FR" sz="1400">
                <a:solidFill>
                  <a:srgbClr val="00279F"/>
                </a:solidFill>
              </a:rPr>
              <a:t>Votre</a:t>
            </a:r>
          </a:p>
          <a:p>
            <a:pPr algn="ctr"/>
            <a:r>
              <a:rPr lang="fr-FR" sz="1400">
                <a:solidFill>
                  <a:srgbClr val="00279F"/>
                </a:solidFill>
              </a:rPr>
              <a:t>Proposition</a:t>
            </a:r>
          </a:p>
          <a:p>
            <a:pPr algn="ctr"/>
            <a:r>
              <a:rPr lang="fr-FR" sz="1400">
                <a:solidFill>
                  <a:srgbClr val="00279F"/>
                </a:solidFill>
              </a:rPr>
              <a:t>ici </a:t>
            </a:r>
          </a:p>
          <a:p>
            <a:pPr algn="ctr"/>
            <a:endParaRPr lang="fr-FR" sz="1400">
              <a:solidFill>
                <a:srgbClr val="00279F"/>
              </a:solidFill>
            </a:endParaRP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779463" y="120650"/>
            <a:ext cx="7772400" cy="1143000"/>
          </a:xfrm>
        </p:spPr>
        <p:txBody>
          <a:bodyPr/>
          <a:lstStyle/>
          <a:p>
            <a:pPr algn="ctr"/>
            <a:r>
              <a:rPr lang="fr-FR" sz="3600" dirty="0"/>
              <a:t>Réification : Classe / Sous-classe</a:t>
            </a:r>
          </a:p>
        </p:txBody>
      </p:sp>
      <p:sp>
        <p:nvSpPr>
          <p:cNvPr id="223236" name="Rectangle 4"/>
          <p:cNvSpPr>
            <a:spLocks noChangeArrowheads="1"/>
          </p:cNvSpPr>
          <p:nvPr/>
        </p:nvSpPr>
        <p:spPr bwMode="auto">
          <a:xfrm>
            <a:off x="6510338" y="1719263"/>
            <a:ext cx="1752600" cy="520700"/>
          </a:xfrm>
          <a:prstGeom prst="rect">
            <a:avLst/>
          </a:prstGeom>
          <a:solidFill>
            <a:schemeClr val="hlink"/>
          </a:solidFill>
          <a:ln w="12700">
            <a:solidFill>
              <a:schemeClr val="tx1"/>
            </a:solidFill>
            <a:miter lim="800000"/>
            <a:headEnd/>
            <a:tailEnd/>
          </a:ln>
          <a:effectLst/>
        </p:spPr>
        <p:txBody>
          <a:bodyPr wrap="none" anchor="ctr"/>
          <a:lstStyle/>
          <a:p>
            <a:pPr algn="ctr"/>
            <a:r>
              <a:rPr lang="fr-FR"/>
              <a:t>Assurance</a:t>
            </a:r>
          </a:p>
        </p:txBody>
      </p:sp>
      <p:sp>
        <p:nvSpPr>
          <p:cNvPr id="223237" name="Rectangle 5"/>
          <p:cNvSpPr>
            <a:spLocks noChangeArrowheads="1"/>
          </p:cNvSpPr>
          <p:nvPr/>
        </p:nvSpPr>
        <p:spPr bwMode="auto">
          <a:xfrm>
            <a:off x="4810125" y="4360863"/>
            <a:ext cx="1214438" cy="520700"/>
          </a:xfrm>
          <a:prstGeom prst="rect">
            <a:avLst/>
          </a:prstGeom>
          <a:solidFill>
            <a:schemeClr val="hlink"/>
          </a:solidFill>
          <a:ln w="12700">
            <a:solidFill>
              <a:schemeClr val="tx1"/>
            </a:solidFill>
            <a:miter lim="800000"/>
            <a:headEnd/>
            <a:tailEnd/>
          </a:ln>
          <a:effectLst/>
        </p:spPr>
        <p:txBody>
          <a:bodyPr wrap="none" anchor="ctr"/>
          <a:lstStyle/>
          <a:p>
            <a:pPr algn="ctr"/>
            <a:r>
              <a:rPr lang="fr-FR"/>
              <a:t>Ass-maison</a:t>
            </a:r>
          </a:p>
        </p:txBody>
      </p:sp>
      <p:sp>
        <p:nvSpPr>
          <p:cNvPr id="223238" name="Line 6"/>
          <p:cNvSpPr>
            <a:spLocks noChangeShapeType="1"/>
          </p:cNvSpPr>
          <p:nvPr/>
        </p:nvSpPr>
        <p:spPr bwMode="auto">
          <a:xfrm flipH="1">
            <a:off x="5202238" y="2873375"/>
            <a:ext cx="1558925" cy="1519238"/>
          </a:xfrm>
          <a:prstGeom prst="line">
            <a:avLst/>
          </a:prstGeom>
          <a:noFill/>
          <a:ln w="12700">
            <a:solidFill>
              <a:schemeClr val="tx1"/>
            </a:solidFill>
            <a:round/>
            <a:headEnd type="none" w="lg" len="lg"/>
            <a:tailEnd/>
          </a:ln>
          <a:effectLst/>
        </p:spPr>
        <p:txBody>
          <a:bodyPr/>
          <a:lstStyle/>
          <a:p>
            <a:endParaRPr lang="fr-FR"/>
          </a:p>
        </p:txBody>
      </p:sp>
      <p:sp>
        <p:nvSpPr>
          <p:cNvPr id="223239" name="Rectangle 7"/>
          <p:cNvSpPr>
            <a:spLocks noChangeArrowheads="1"/>
          </p:cNvSpPr>
          <p:nvPr/>
        </p:nvSpPr>
        <p:spPr bwMode="auto">
          <a:xfrm>
            <a:off x="6124575" y="4376738"/>
            <a:ext cx="1214438" cy="520700"/>
          </a:xfrm>
          <a:prstGeom prst="rect">
            <a:avLst/>
          </a:prstGeom>
          <a:solidFill>
            <a:schemeClr val="hlink"/>
          </a:solidFill>
          <a:ln w="12700">
            <a:solidFill>
              <a:schemeClr val="tx1"/>
            </a:solidFill>
            <a:miter lim="800000"/>
            <a:headEnd/>
            <a:tailEnd/>
          </a:ln>
          <a:effectLst/>
        </p:spPr>
        <p:txBody>
          <a:bodyPr wrap="none" anchor="ctr"/>
          <a:lstStyle/>
          <a:p>
            <a:pPr algn="ctr"/>
            <a:r>
              <a:rPr lang="fr-FR"/>
              <a:t>Ass-voiture</a:t>
            </a:r>
          </a:p>
        </p:txBody>
      </p:sp>
      <p:sp>
        <p:nvSpPr>
          <p:cNvPr id="223240" name="Rectangle 8"/>
          <p:cNvSpPr>
            <a:spLocks noChangeArrowheads="1"/>
          </p:cNvSpPr>
          <p:nvPr/>
        </p:nvSpPr>
        <p:spPr bwMode="auto">
          <a:xfrm>
            <a:off x="7529513" y="4376738"/>
            <a:ext cx="1427162" cy="520700"/>
          </a:xfrm>
          <a:prstGeom prst="rect">
            <a:avLst/>
          </a:prstGeom>
          <a:solidFill>
            <a:schemeClr val="hlink"/>
          </a:solidFill>
          <a:ln w="12700">
            <a:solidFill>
              <a:schemeClr val="tx1"/>
            </a:solidFill>
            <a:miter lim="800000"/>
            <a:headEnd/>
            <a:tailEnd/>
          </a:ln>
          <a:effectLst/>
        </p:spPr>
        <p:txBody>
          <a:bodyPr wrap="none" anchor="ctr"/>
          <a:lstStyle/>
          <a:p>
            <a:pPr algn="ctr"/>
            <a:r>
              <a:rPr lang="fr-FR"/>
              <a:t>Ass-maladie</a:t>
            </a:r>
          </a:p>
        </p:txBody>
      </p:sp>
      <p:sp>
        <p:nvSpPr>
          <p:cNvPr id="223241" name="Line 9"/>
          <p:cNvSpPr>
            <a:spLocks noChangeShapeType="1"/>
          </p:cNvSpPr>
          <p:nvPr/>
        </p:nvSpPr>
        <p:spPr bwMode="auto">
          <a:xfrm flipH="1">
            <a:off x="6726238" y="2878138"/>
            <a:ext cx="423862" cy="1519237"/>
          </a:xfrm>
          <a:prstGeom prst="line">
            <a:avLst/>
          </a:prstGeom>
          <a:noFill/>
          <a:ln w="12700">
            <a:solidFill>
              <a:schemeClr val="tx1"/>
            </a:solidFill>
            <a:round/>
            <a:headEnd type="none" w="lg" len="lg"/>
            <a:tailEnd/>
          </a:ln>
          <a:effectLst/>
        </p:spPr>
        <p:txBody>
          <a:bodyPr/>
          <a:lstStyle/>
          <a:p>
            <a:endParaRPr lang="fr-FR"/>
          </a:p>
        </p:txBody>
      </p:sp>
      <p:sp>
        <p:nvSpPr>
          <p:cNvPr id="223242" name="Line 10"/>
          <p:cNvSpPr>
            <a:spLocks noChangeShapeType="1"/>
          </p:cNvSpPr>
          <p:nvPr/>
        </p:nvSpPr>
        <p:spPr bwMode="auto">
          <a:xfrm>
            <a:off x="8112125" y="2897188"/>
            <a:ext cx="153988" cy="1462087"/>
          </a:xfrm>
          <a:prstGeom prst="line">
            <a:avLst/>
          </a:prstGeom>
          <a:noFill/>
          <a:ln w="12700">
            <a:solidFill>
              <a:schemeClr val="tx1"/>
            </a:solidFill>
            <a:round/>
            <a:headEnd type="none" w="lg" len="lg"/>
            <a:tailEnd/>
          </a:ln>
          <a:effectLst/>
        </p:spPr>
        <p:txBody>
          <a:bodyPr/>
          <a:lstStyle/>
          <a:p>
            <a:endParaRPr lang="fr-FR"/>
          </a:p>
        </p:txBody>
      </p:sp>
      <p:sp>
        <p:nvSpPr>
          <p:cNvPr id="223243" name="Rectangle 11"/>
          <p:cNvSpPr>
            <a:spLocks noChangeArrowheads="1"/>
          </p:cNvSpPr>
          <p:nvPr/>
        </p:nvSpPr>
        <p:spPr bwMode="auto">
          <a:xfrm>
            <a:off x="6510338" y="2257425"/>
            <a:ext cx="1752600" cy="598488"/>
          </a:xfrm>
          <a:prstGeom prst="rect">
            <a:avLst/>
          </a:prstGeom>
          <a:solidFill>
            <a:schemeClr val="hlink"/>
          </a:solidFill>
          <a:ln w="12700">
            <a:solidFill>
              <a:schemeClr val="tx1"/>
            </a:solidFill>
            <a:miter lim="800000"/>
            <a:headEnd/>
            <a:tailEnd/>
          </a:ln>
          <a:effectLst/>
        </p:spPr>
        <p:txBody>
          <a:bodyPr wrap="none" anchor="ctr"/>
          <a:lstStyle/>
          <a:p>
            <a:pPr algn="ctr"/>
            <a:r>
              <a:rPr lang="fr-FR" sz="1600"/>
              <a:t>&lt;PK&gt; A#</a:t>
            </a:r>
          </a:p>
          <a:p>
            <a:pPr algn="ctr"/>
            <a:r>
              <a:rPr lang="fr-FR" sz="1600"/>
              <a:t>Montant</a:t>
            </a:r>
          </a:p>
        </p:txBody>
      </p:sp>
      <p:sp>
        <p:nvSpPr>
          <p:cNvPr id="223244" name="Rectangle 12"/>
          <p:cNvSpPr>
            <a:spLocks noChangeArrowheads="1"/>
          </p:cNvSpPr>
          <p:nvPr/>
        </p:nvSpPr>
        <p:spPr bwMode="auto">
          <a:xfrm>
            <a:off x="4810125" y="4862513"/>
            <a:ext cx="1214438" cy="520700"/>
          </a:xfrm>
          <a:prstGeom prst="rect">
            <a:avLst/>
          </a:prstGeom>
          <a:solidFill>
            <a:schemeClr val="hlink"/>
          </a:solidFill>
          <a:ln w="12700">
            <a:solidFill>
              <a:schemeClr val="tx1"/>
            </a:solidFill>
            <a:miter lim="800000"/>
            <a:headEnd/>
            <a:tailEnd/>
          </a:ln>
          <a:effectLst/>
        </p:spPr>
        <p:txBody>
          <a:bodyPr wrap="none" anchor="ctr"/>
          <a:lstStyle/>
          <a:p>
            <a:pPr algn="ctr"/>
            <a:r>
              <a:rPr lang="fr-FR" sz="1400"/>
              <a:t>&lt;PK&gt; A#</a:t>
            </a:r>
          </a:p>
          <a:p>
            <a:pPr algn="ctr"/>
            <a:r>
              <a:rPr lang="fr-FR" sz="1600"/>
              <a:t>Val-maison</a:t>
            </a:r>
          </a:p>
        </p:txBody>
      </p:sp>
      <p:sp>
        <p:nvSpPr>
          <p:cNvPr id="223245" name="Rectangle 13"/>
          <p:cNvSpPr>
            <a:spLocks noChangeArrowheads="1"/>
          </p:cNvSpPr>
          <p:nvPr/>
        </p:nvSpPr>
        <p:spPr bwMode="auto">
          <a:xfrm>
            <a:off x="6119813" y="4897438"/>
            <a:ext cx="1214437" cy="582612"/>
          </a:xfrm>
          <a:prstGeom prst="rect">
            <a:avLst/>
          </a:prstGeom>
          <a:solidFill>
            <a:schemeClr val="hlink"/>
          </a:solidFill>
          <a:ln w="12700">
            <a:solidFill>
              <a:schemeClr val="tx1"/>
            </a:solidFill>
            <a:miter lim="800000"/>
            <a:headEnd/>
            <a:tailEnd/>
          </a:ln>
          <a:effectLst/>
        </p:spPr>
        <p:txBody>
          <a:bodyPr wrap="none"/>
          <a:lstStyle/>
          <a:p>
            <a:pPr algn="ctr"/>
            <a:r>
              <a:rPr lang="fr-FR" sz="1400"/>
              <a:t>&lt;PK&gt; A#</a:t>
            </a:r>
            <a:endParaRPr lang="fr-FR" sz="1600"/>
          </a:p>
          <a:p>
            <a:pPr algn="ctr"/>
            <a:r>
              <a:rPr lang="fr-FR" sz="1600"/>
              <a:t>Bonus</a:t>
            </a:r>
          </a:p>
        </p:txBody>
      </p:sp>
      <p:sp>
        <p:nvSpPr>
          <p:cNvPr id="223246" name="Rectangle 14"/>
          <p:cNvSpPr>
            <a:spLocks noChangeArrowheads="1"/>
          </p:cNvSpPr>
          <p:nvPr/>
        </p:nvSpPr>
        <p:spPr bwMode="auto">
          <a:xfrm>
            <a:off x="7529513" y="4892675"/>
            <a:ext cx="1427162" cy="520700"/>
          </a:xfrm>
          <a:prstGeom prst="rect">
            <a:avLst/>
          </a:prstGeom>
          <a:solidFill>
            <a:schemeClr val="hlink"/>
          </a:solidFill>
          <a:ln w="12700">
            <a:solidFill>
              <a:schemeClr val="tx1"/>
            </a:solidFill>
            <a:miter lim="800000"/>
            <a:headEnd/>
            <a:tailEnd/>
          </a:ln>
          <a:effectLst/>
        </p:spPr>
        <p:txBody>
          <a:bodyPr wrap="none" anchor="ctr"/>
          <a:lstStyle/>
          <a:p>
            <a:pPr algn="ctr"/>
            <a:r>
              <a:rPr lang="fr-FR" sz="1400"/>
              <a:t>&lt;PK&gt; A#</a:t>
            </a:r>
          </a:p>
          <a:p>
            <a:pPr algn="ctr"/>
            <a:r>
              <a:rPr lang="fr-FR" sz="1600"/>
              <a:t>Complément</a:t>
            </a:r>
          </a:p>
        </p:txBody>
      </p:sp>
      <p:sp>
        <p:nvSpPr>
          <p:cNvPr id="223249" name="Rectangle 17"/>
          <p:cNvSpPr>
            <a:spLocks noChangeArrowheads="1"/>
          </p:cNvSpPr>
          <p:nvPr/>
        </p:nvSpPr>
        <p:spPr bwMode="auto">
          <a:xfrm>
            <a:off x="2054225" y="1719263"/>
            <a:ext cx="1752600" cy="520700"/>
          </a:xfrm>
          <a:prstGeom prst="rect">
            <a:avLst/>
          </a:prstGeom>
          <a:solidFill>
            <a:schemeClr val="accent1"/>
          </a:solidFill>
          <a:ln w="12700">
            <a:solidFill>
              <a:schemeClr val="tx1"/>
            </a:solidFill>
            <a:miter lim="800000"/>
            <a:headEnd/>
            <a:tailEnd/>
          </a:ln>
          <a:effectLst/>
        </p:spPr>
        <p:txBody>
          <a:bodyPr wrap="none" anchor="ctr"/>
          <a:lstStyle/>
          <a:p>
            <a:r>
              <a:rPr lang="fr-FR"/>
              <a:t>Assurance</a:t>
            </a:r>
          </a:p>
        </p:txBody>
      </p:sp>
      <p:sp>
        <p:nvSpPr>
          <p:cNvPr id="223250" name="Rectangle 18"/>
          <p:cNvSpPr>
            <a:spLocks noChangeArrowheads="1"/>
          </p:cNvSpPr>
          <p:nvPr/>
        </p:nvSpPr>
        <p:spPr bwMode="auto">
          <a:xfrm>
            <a:off x="166688" y="4376738"/>
            <a:ext cx="1214437" cy="520700"/>
          </a:xfrm>
          <a:prstGeom prst="rect">
            <a:avLst/>
          </a:prstGeom>
          <a:solidFill>
            <a:schemeClr val="accent1"/>
          </a:solidFill>
          <a:ln w="12700">
            <a:solidFill>
              <a:schemeClr val="tx1"/>
            </a:solidFill>
            <a:miter lim="800000"/>
            <a:headEnd/>
            <a:tailEnd/>
          </a:ln>
          <a:effectLst/>
        </p:spPr>
        <p:txBody>
          <a:bodyPr wrap="none" anchor="ctr"/>
          <a:lstStyle/>
          <a:p>
            <a:r>
              <a:rPr lang="fr-FR" sz="1800"/>
              <a:t>Ass-maison</a:t>
            </a:r>
          </a:p>
        </p:txBody>
      </p:sp>
      <p:sp>
        <p:nvSpPr>
          <p:cNvPr id="223251" name="Line 19"/>
          <p:cNvSpPr>
            <a:spLocks noChangeShapeType="1"/>
          </p:cNvSpPr>
          <p:nvPr/>
        </p:nvSpPr>
        <p:spPr bwMode="auto">
          <a:xfrm flipH="1">
            <a:off x="746125" y="2873375"/>
            <a:ext cx="1558925" cy="1519238"/>
          </a:xfrm>
          <a:prstGeom prst="line">
            <a:avLst/>
          </a:prstGeom>
          <a:noFill/>
          <a:ln w="12700">
            <a:solidFill>
              <a:schemeClr val="tx1"/>
            </a:solidFill>
            <a:round/>
            <a:headEnd type="arrow" w="lg" len="lg"/>
            <a:tailEnd/>
          </a:ln>
          <a:effectLst/>
        </p:spPr>
        <p:txBody>
          <a:bodyPr/>
          <a:lstStyle/>
          <a:p>
            <a:endParaRPr lang="fr-FR"/>
          </a:p>
        </p:txBody>
      </p:sp>
      <p:sp>
        <p:nvSpPr>
          <p:cNvPr id="223252" name="Rectangle 20"/>
          <p:cNvSpPr>
            <a:spLocks noChangeArrowheads="1"/>
          </p:cNvSpPr>
          <p:nvPr/>
        </p:nvSpPr>
        <p:spPr bwMode="auto">
          <a:xfrm>
            <a:off x="1668463" y="4376738"/>
            <a:ext cx="1214437" cy="520700"/>
          </a:xfrm>
          <a:prstGeom prst="rect">
            <a:avLst/>
          </a:prstGeom>
          <a:solidFill>
            <a:schemeClr val="accent1"/>
          </a:solidFill>
          <a:ln w="12700">
            <a:solidFill>
              <a:schemeClr val="tx1"/>
            </a:solidFill>
            <a:miter lim="800000"/>
            <a:headEnd/>
            <a:tailEnd/>
          </a:ln>
          <a:effectLst/>
        </p:spPr>
        <p:txBody>
          <a:bodyPr wrap="none" anchor="ctr"/>
          <a:lstStyle/>
          <a:p>
            <a:r>
              <a:rPr lang="fr-FR" sz="1800"/>
              <a:t>Ass-voiture</a:t>
            </a:r>
          </a:p>
        </p:txBody>
      </p:sp>
      <p:sp>
        <p:nvSpPr>
          <p:cNvPr id="223253" name="Rectangle 21"/>
          <p:cNvSpPr>
            <a:spLocks noChangeArrowheads="1"/>
          </p:cNvSpPr>
          <p:nvPr/>
        </p:nvSpPr>
        <p:spPr bwMode="auto">
          <a:xfrm>
            <a:off x="3073400" y="4376738"/>
            <a:ext cx="1427163" cy="520700"/>
          </a:xfrm>
          <a:prstGeom prst="rect">
            <a:avLst/>
          </a:prstGeom>
          <a:solidFill>
            <a:schemeClr val="accent1"/>
          </a:solidFill>
          <a:ln w="12700">
            <a:solidFill>
              <a:schemeClr val="tx1"/>
            </a:solidFill>
            <a:miter lim="800000"/>
            <a:headEnd/>
            <a:tailEnd/>
          </a:ln>
          <a:effectLst/>
        </p:spPr>
        <p:txBody>
          <a:bodyPr wrap="none" anchor="ctr"/>
          <a:lstStyle/>
          <a:p>
            <a:r>
              <a:rPr lang="fr-FR" sz="1800"/>
              <a:t>Ass-maladie</a:t>
            </a:r>
          </a:p>
        </p:txBody>
      </p:sp>
      <p:sp>
        <p:nvSpPr>
          <p:cNvPr id="223254" name="Line 22"/>
          <p:cNvSpPr>
            <a:spLocks noChangeShapeType="1"/>
          </p:cNvSpPr>
          <p:nvPr/>
        </p:nvSpPr>
        <p:spPr bwMode="auto">
          <a:xfrm flipH="1">
            <a:off x="2270125" y="2878138"/>
            <a:ext cx="423863" cy="1519237"/>
          </a:xfrm>
          <a:prstGeom prst="line">
            <a:avLst/>
          </a:prstGeom>
          <a:noFill/>
          <a:ln w="12700">
            <a:solidFill>
              <a:schemeClr val="tx1"/>
            </a:solidFill>
            <a:round/>
            <a:headEnd type="arrow" w="lg" len="lg"/>
            <a:tailEnd/>
          </a:ln>
          <a:effectLst/>
        </p:spPr>
        <p:txBody>
          <a:bodyPr/>
          <a:lstStyle/>
          <a:p>
            <a:endParaRPr lang="fr-FR"/>
          </a:p>
        </p:txBody>
      </p:sp>
      <p:sp>
        <p:nvSpPr>
          <p:cNvPr id="223255" name="Line 23"/>
          <p:cNvSpPr>
            <a:spLocks noChangeShapeType="1"/>
          </p:cNvSpPr>
          <p:nvPr/>
        </p:nvSpPr>
        <p:spPr bwMode="auto">
          <a:xfrm>
            <a:off x="3656013" y="2897188"/>
            <a:ext cx="153987" cy="1462087"/>
          </a:xfrm>
          <a:prstGeom prst="line">
            <a:avLst/>
          </a:prstGeom>
          <a:noFill/>
          <a:ln w="12700">
            <a:solidFill>
              <a:schemeClr val="tx1"/>
            </a:solidFill>
            <a:round/>
            <a:headEnd type="arrow" w="lg" len="lg"/>
            <a:tailEnd/>
          </a:ln>
          <a:effectLst/>
        </p:spPr>
        <p:txBody>
          <a:bodyPr/>
          <a:lstStyle/>
          <a:p>
            <a:endParaRPr lang="fr-FR"/>
          </a:p>
        </p:txBody>
      </p:sp>
      <p:sp>
        <p:nvSpPr>
          <p:cNvPr id="223256" name="Rectangle 24"/>
          <p:cNvSpPr>
            <a:spLocks noChangeArrowheads="1"/>
          </p:cNvSpPr>
          <p:nvPr/>
        </p:nvSpPr>
        <p:spPr bwMode="auto">
          <a:xfrm>
            <a:off x="2054225" y="2257425"/>
            <a:ext cx="1752600" cy="598488"/>
          </a:xfrm>
          <a:prstGeom prst="rect">
            <a:avLst/>
          </a:prstGeom>
          <a:solidFill>
            <a:schemeClr val="accent1"/>
          </a:solidFill>
          <a:ln w="12700">
            <a:solidFill>
              <a:schemeClr val="tx1"/>
            </a:solidFill>
            <a:miter lim="800000"/>
            <a:headEnd/>
            <a:tailEnd/>
          </a:ln>
          <a:effectLst/>
        </p:spPr>
        <p:txBody>
          <a:bodyPr wrap="none" anchor="ctr"/>
          <a:lstStyle/>
          <a:p>
            <a:r>
              <a:rPr lang="fr-FR" sz="1600"/>
              <a:t>&lt;PK&gt; A#</a:t>
            </a:r>
          </a:p>
          <a:p>
            <a:r>
              <a:rPr lang="fr-FR" sz="1600"/>
              <a:t>Montant</a:t>
            </a:r>
          </a:p>
        </p:txBody>
      </p:sp>
      <p:sp>
        <p:nvSpPr>
          <p:cNvPr id="223257" name="Rectangle 25"/>
          <p:cNvSpPr>
            <a:spLocks noChangeArrowheads="1"/>
          </p:cNvSpPr>
          <p:nvPr/>
        </p:nvSpPr>
        <p:spPr bwMode="auto">
          <a:xfrm>
            <a:off x="166688" y="4878388"/>
            <a:ext cx="1214437" cy="520700"/>
          </a:xfrm>
          <a:prstGeom prst="rect">
            <a:avLst/>
          </a:prstGeom>
          <a:solidFill>
            <a:schemeClr val="accent1"/>
          </a:solidFill>
          <a:ln w="12700">
            <a:solidFill>
              <a:schemeClr val="tx1"/>
            </a:solidFill>
            <a:miter lim="800000"/>
            <a:headEnd/>
            <a:tailEnd/>
          </a:ln>
          <a:effectLst/>
        </p:spPr>
        <p:txBody>
          <a:bodyPr wrap="none" anchor="ctr"/>
          <a:lstStyle/>
          <a:p>
            <a:r>
              <a:rPr lang="fr-FR" sz="1800"/>
              <a:t>Val-maison</a:t>
            </a:r>
          </a:p>
        </p:txBody>
      </p:sp>
      <p:sp>
        <p:nvSpPr>
          <p:cNvPr id="223258" name="Rectangle 26"/>
          <p:cNvSpPr>
            <a:spLocks noChangeArrowheads="1"/>
          </p:cNvSpPr>
          <p:nvPr/>
        </p:nvSpPr>
        <p:spPr bwMode="auto">
          <a:xfrm>
            <a:off x="1663700" y="4897438"/>
            <a:ext cx="1214438" cy="425450"/>
          </a:xfrm>
          <a:prstGeom prst="rect">
            <a:avLst/>
          </a:prstGeom>
          <a:solidFill>
            <a:schemeClr val="accent1"/>
          </a:solidFill>
          <a:ln w="12700">
            <a:solidFill>
              <a:schemeClr val="tx1"/>
            </a:solidFill>
            <a:miter lim="800000"/>
            <a:headEnd/>
            <a:tailEnd/>
          </a:ln>
          <a:effectLst/>
        </p:spPr>
        <p:txBody>
          <a:bodyPr wrap="none"/>
          <a:lstStyle/>
          <a:p>
            <a:r>
              <a:rPr lang="fr-FR" sz="1800"/>
              <a:t>Bonus</a:t>
            </a:r>
          </a:p>
        </p:txBody>
      </p:sp>
      <p:sp>
        <p:nvSpPr>
          <p:cNvPr id="223259" name="Rectangle 27"/>
          <p:cNvSpPr>
            <a:spLocks noChangeArrowheads="1"/>
          </p:cNvSpPr>
          <p:nvPr/>
        </p:nvSpPr>
        <p:spPr bwMode="auto">
          <a:xfrm>
            <a:off x="3073400" y="4892675"/>
            <a:ext cx="1427163" cy="520700"/>
          </a:xfrm>
          <a:prstGeom prst="rect">
            <a:avLst/>
          </a:prstGeom>
          <a:solidFill>
            <a:schemeClr val="accent1"/>
          </a:solidFill>
          <a:ln w="12700">
            <a:solidFill>
              <a:schemeClr val="tx1"/>
            </a:solidFill>
            <a:miter lim="800000"/>
            <a:headEnd/>
            <a:tailEnd/>
          </a:ln>
          <a:effectLst/>
        </p:spPr>
        <p:txBody>
          <a:bodyPr wrap="none" anchor="ctr"/>
          <a:lstStyle/>
          <a:p>
            <a:r>
              <a:rPr lang="fr-FR" sz="1800"/>
              <a:t>Complément</a:t>
            </a:r>
          </a:p>
        </p:txBody>
      </p:sp>
      <p:sp>
        <p:nvSpPr>
          <p:cNvPr id="223260" name="Text Box 28"/>
          <p:cNvSpPr txBox="1">
            <a:spLocks noChangeArrowheads="1"/>
          </p:cNvSpPr>
          <p:nvPr/>
        </p:nvSpPr>
        <p:spPr bwMode="auto">
          <a:xfrm>
            <a:off x="1905000" y="3219450"/>
            <a:ext cx="1844675" cy="396875"/>
          </a:xfrm>
          <a:prstGeom prst="rect">
            <a:avLst/>
          </a:prstGeom>
          <a:solidFill>
            <a:srgbClr val="C3E4F5"/>
          </a:solidFill>
          <a:ln w="12700">
            <a:noFill/>
            <a:miter lim="800000"/>
            <a:headEnd/>
            <a:tailEnd/>
          </a:ln>
          <a:effectLst/>
        </p:spPr>
        <p:txBody>
          <a:bodyPr>
            <a:spAutoFit/>
          </a:bodyPr>
          <a:lstStyle/>
          <a:p>
            <a:pPr>
              <a:spcBef>
                <a:spcPct val="50000"/>
              </a:spcBef>
            </a:pPr>
            <a:r>
              <a:rPr lang="fr-FR">
                <a:solidFill>
                  <a:schemeClr val="bg2"/>
                </a:solidFill>
              </a:rPr>
              <a:t>Optional / OR</a:t>
            </a:r>
          </a:p>
        </p:txBody>
      </p:sp>
      <p:sp>
        <p:nvSpPr>
          <p:cNvPr id="223273" name="Line 41"/>
          <p:cNvSpPr>
            <a:spLocks noChangeShapeType="1"/>
          </p:cNvSpPr>
          <p:nvPr/>
        </p:nvSpPr>
        <p:spPr bwMode="auto">
          <a:xfrm>
            <a:off x="4673600" y="1344613"/>
            <a:ext cx="0" cy="5157787"/>
          </a:xfrm>
          <a:prstGeom prst="line">
            <a:avLst/>
          </a:prstGeom>
          <a:noFill/>
          <a:ln w="38100">
            <a:solidFill>
              <a:schemeClr val="tx1"/>
            </a:solidFill>
            <a:round/>
            <a:headEnd/>
            <a:tailEnd/>
          </a:ln>
          <a:effectLst/>
        </p:spPr>
        <p:txBody>
          <a:bodyPr/>
          <a:lstStyle/>
          <a:p>
            <a:endParaRPr lang="fr-FR"/>
          </a:p>
        </p:txBody>
      </p:sp>
      <p:sp>
        <p:nvSpPr>
          <p:cNvPr id="223275" name="AutoShape 43"/>
          <p:cNvSpPr>
            <a:spLocks noChangeArrowheads="1"/>
          </p:cNvSpPr>
          <p:nvPr/>
        </p:nvSpPr>
        <p:spPr bwMode="auto">
          <a:xfrm>
            <a:off x="5000625" y="5737225"/>
            <a:ext cx="3265488" cy="750888"/>
          </a:xfrm>
          <a:prstGeom prst="foldedCorner">
            <a:avLst>
              <a:gd name="adj" fmla="val 12500"/>
            </a:avLst>
          </a:prstGeom>
          <a:solidFill>
            <a:srgbClr val="C3E4F5"/>
          </a:solidFill>
          <a:ln w="12700">
            <a:solidFill>
              <a:schemeClr val="tx1"/>
            </a:solidFill>
            <a:round/>
            <a:headEnd/>
            <a:tailEnd/>
          </a:ln>
          <a:effectLst/>
        </p:spPr>
        <p:txBody>
          <a:bodyPr wrap="none" anchor="ctr"/>
          <a:lstStyle/>
          <a:p>
            <a:r>
              <a:rPr lang="fr-FR" sz="1600">
                <a:solidFill>
                  <a:srgbClr val="0066FF"/>
                </a:solidFill>
              </a:rPr>
              <a:t>Les tables sont comme les entités </a:t>
            </a:r>
          </a:p>
          <a:p>
            <a:r>
              <a:rPr lang="fr-FR" sz="1600">
                <a:solidFill>
                  <a:srgbClr val="0066FF"/>
                </a:solidFill>
              </a:rPr>
              <a:t>réifiées. Comment faire pour l’IR ?  </a:t>
            </a:r>
          </a:p>
        </p:txBody>
      </p:sp>
      <p:sp>
        <p:nvSpPr>
          <p:cNvPr id="28" name="Rectangle 14"/>
          <p:cNvSpPr>
            <a:spLocks noChangeArrowheads="1"/>
          </p:cNvSpPr>
          <p:nvPr/>
        </p:nvSpPr>
        <p:spPr bwMode="auto">
          <a:xfrm>
            <a:off x="269024" y="3944414"/>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r>
              <a:rPr lang="fr-FR" b="1" dirty="0"/>
              <a:t>1</a:t>
            </a:r>
          </a:p>
        </p:txBody>
      </p:sp>
      <p:sp>
        <p:nvSpPr>
          <p:cNvPr id="29" name="Rectangle 14"/>
          <p:cNvSpPr>
            <a:spLocks noChangeArrowheads="1"/>
          </p:cNvSpPr>
          <p:nvPr/>
        </p:nvSpPr>
        <p:spPr bwMode="auto">
          <a:xfrm>
            <a:off x="1701898" y="3944414"/>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r>
              <a:rPr lang="fr-FR" b="1" dirty="0"/>
              <a:t>1</a:t>
            </a:r>
          </a:p>
        </p:txBody>
      </p:sp>
      <p:sp>
        <p:nvSpPr>
          <p:cNvPr id="30" name="Rectangle 14"/>
          <p:cNvSpPr>
            <a:spLocks noChangeArrowheads="1"/>
          </p:cNvSpPr>
          <p:nvPr/>
        </p:nvSpPr>
        <p:spPr bwMode="auto">
          <a:xfrm>
            <a:off x="3266747" y="3944414"/>
            <a:ext cx="567464" cy="397545"/>
          </a:xfrm>
          <a:prstGeom prst="rect">
            <a:avLst/>
          </a:prstGeom>
          <a:noFill/>
          <a:ln w="12700">
            <a:noFill/>
            <a:miter lim="800000"/>
            <a:headEnd/>
            <a:tailEnd/>
          </a:ln>
          <a:effectLst/>
        </p:spPr>
        <p:txBody>
          <a:bodyPr wrap="none" lIns="90488" tIns="44450" rIns="90488" bIns="44450">
            <a:spAutoFit/>
          </a:bodyPr>
          <a:lstStyle/>
          <a:p>
            <a:r>
              <a:rPr lang="fr-FR" b="1" dirty="0"/>
              <a:t>0</a:t>
            </a:r>
            <a:r>
              <a:rPr lang="fr-FR" b="1" dirty="0" smtClean="0"/>
              <a:t>..</a:t>
            </a:r>
            <a:r>
              <a:rPr lang="fr-FR" b="1" dirty="0"/>
              <a:t>1</a:t>
            </a:r>
          </a:p>
        </p:txBody>
      </p:sp>
      <p:sp>
        <p:nvSpPr>
          <p:cNvPr id="32" name="Rectangle 14"/>
          <p:cNvSpPr>
            <a:spLocks noChangeArrowheads="1"/>
          </p:cNvSpPr>
          <p:nvPr/>
        </p:nvSpPr>
        <p:spPr bwMode="auto">
          <a:xfrm>
            <a:off x="1626484" y="2803770"/>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
        <p:nvSpPr>
          <p:cNvPr id="33" name="Rectangle 14"/>
          <p:cNvSpPr>
            <a:spLocks noChangeArrowheads="1"/>
          </p:cNvSpPr>
          <p:nvPr/>
        </p:nvSpPr>
        <p:spPr bwMode="auto">
          <a:xfrm>
            <a:off x="2701141" y="2841478"/>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
        <p:nvSpPr>
          <p:cNvPr id="34" name="Rectangle 14"/>
          <p:cNvSpPr>
            <a:spLocks noChangeArrowheads="1"/>
          </p:cNvSpPr>
          <p:nvPr/>
        </p:nvSpPr>
        <p:spPr bwMode="auto">
          <a:xfrm>
            <a:off x="3756943" y="2803770"/>
            <a:ext cx="310984" cy="397545"/>
          </a:xfrm>
          <a:prstGeom prst="rect">
            <a:avLst/>
          </a:prstGeom>
          <a:noFill/>
          <a:ln w="12700">
            <a:noFill/>
            <a:miter lim="800000"/>
            <a:headEnd/>
            <a:tailEnd/>
          </a:ln>
          <a:effectLst/>
        </p:spPr>
        <p:txBody>
          <a:bodyPr wrap="none" lIns="90488" tIns="44450" rIns="90488" bIns="44450">
            <a:spAutoFit/>
          </a:bodyPr>
          <a:lstStyle/>
          <a:p>
            <a:r>
              <a:rPr lang="fr-FR" b="1" dirty="0" smtClean="0"/>
              <a:t>1</a:t>
            </a:r>
            <a:endParaRPr lang="fr-FR"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0-#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0-#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0-#ppt_w/2"/>
                                          </p:val>
                                        </p:tav>
                                        <p:tav tm="100000">
                                          <p:val>
                                            <p:strVal val="#ppt_x"/>
                                          </p:val>
                                        </p:tav>
                                      </p:tavLst>
                                    </p:anim>
                                    <p:anim calcmode="lin" valueType="num">
                                      <p:cBhvr additive="base">
                                        <p:cTn id="28" dur="500" fill="hold"/>
                                        <p:tgtEl>
                                          <p:spTgt spid="3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30" grpId="0" autoUpdateAnimBg="0"/>
      <p:bldP spid="32" grpId="0" autoUpdateAnimBg="0"/>
      <p:bldP spid="33" grpId="0" autoUpdateAnimBg="0"/>
      <p:bldP spid="34" grpId="0"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79463" y="120650"/>
            <a:ext cx="7772400" cy="1143000"/>
          </a:xfrm>
        </p:spPr>
        <p:txBody>
          <a:bodyPr/>
          <a:lstStyle/>
          <a:p>
            <a:pPr algn="ctr"/>
            <a:r>
              <a:rPr lang="fr-FR" sz="3600"/>
              <a:t>Réification : Classe / Sous-classe</a:t>
            </a:r>
          </a:p>
        </p:txBody>
      </p:sp>
      <p:sp>
        <p:nvSpPr>
          <p:cNvPr id="236558" name="Rectangle 14"/>
          <p:cNvSpPr>
            <a:spLocks noChangeArrowheads="1"/>
          </p:cNvSpPr>
          <p:nvPr/>
        </p:nvSpPr>
        <p:spPr bwMode="auto">
          <a:xfrm>
            <a:off x="2054225" y="1719263"/>
            <a:ext cx="1752600" cy="520700"/>
          </a:xfrm>
          <a:prstGeom prst="rect">
            <a:avLst/>
          </a:prstGeom>
          <a:solidFill>
            <a:schemeClr val="accent1"/>
          </a:solidFill>
          <a:ln w="12700">
            <a:solidFill>
              <a:schemeClr val="tx1"/>
            </a:solidFill>
            <a:miter lim="800000"/>
            <a:headEnd/>
            <a:tailEnd/>
          </a:ln>
          <a:effectLst/>
        </p:spPr>
        <p:txBody>
          <a:bodyPr wrap="none" anchor="ctr"/>
          <a:lstStyle/>
          <a:p>
            <a:r>
              <a:rPr lang="fr-FR"/>
              <a:t>Client</a:t>
            </a:r>
          </a:p>
        </p:txBody>
      </p:sp>
      <p:sp>
        <p:nvSpPr>
          <p:cNvPr id="236559" name="Rectangle 15"/>
          <p:cNvSpPr>
            <a:spLocks noChangeArrowheads="1"/>
          </p:cNvSpPr>
          <p:nvPr/>
        </p:nvSpPr>
        <p:spPr bwMode="auto">
          <a:xfrm>
            <a:off x="166688" y="4376738"/>
            <a:ext cx="1214437" cy="520700"/>
          </a:xfrm>
          <a:prstGeom prst="rect">
            <a:avLst/>
          </a:prstGeom>
          <a:solidFill>
            <a:schemeClr val="accent1"/>
          </a:solidFill>
          <a:ln w="12700">
            <a:solidFill>
              <a:schemeClr val="tx1"/>
            </a:solidFill>
            <a:miter lim="800000"/>
            <a:headEnd/>
            <a:tailEnd/>
          </a:ln>
          <a:effectLst/>
        </p:spPr>
        <p:txBody>
          <a:bodyPr wrap="none" anchor="ctr"/>
          <a:lstStyle/>
          <a:p>
            <a:r>
              <a:rPr lang="fr-FR" sz="1800"/>
              <a:t>Homme</a:t>
            </a:r>
          </a:p>
        </p:txBody>
      </p:sp>
      <p:sp>
        <p:nvSpPr>
          <p:cNvPr id="236560" name="Line 16"/>
          <p:cNvSpPr>
            <a:spLocks noChangeShapeType="1"/>
          </p:cNvSpPr>
          <p:nvPr/>
        </p:nvSpPr>
        <p:spPr bwMode="auto">
          <a:xfrm flipH="1">
            <a:off x="746125" y="2873375"/>
            <a:ext cx="1558925" cy="1519238"/>
          </a:xfrm>
          <a:prstGeom prst="line">
            <a:avLst/>
          </a:prstGeom>
          <a:noFill/>
          <a:ln w="12700">
            <a:solidFill>
              <a:schemeClr val="tx1"/>
            </a:solidFill>
            <a:round/>
            <a:headEnd type="arrow" w="lg" len="lg"/>
            <a:tailEnd/>
          </a:ln>
          <a:effectLst/>
        </p:spPr>
        <p:txBody>
          <a:bodyPr/>
          <a:lstStyle/>
          <a:p>
            <a:endParaRPr lang="fr-FR"/>
          </a:p>
        </p:txBody>
      </p:sp>
      <p:sp>
        <p:nvSpPr>
          <p:cNvPr id="236561" name="Rectangle 17"/>
          <p:cNvSpPr>
            <a:spLocks noChangeArrowheads="1"/>
          </p:cNvSpPr>
          <p:nvPr/>
        </p:nvSpPr>
        <p:spPr bwMode="auto">
          <a:xfrm>
            <a:off x="1668463" y="4376738"/>
            <a:ext cx="1214437" cy="520700"/>
          </a:xfrm>
          <a:prstGeom prst="rect">
            <a:avLst/>
          </a:prstGeom>
          <a:solidFill>
            <a:schemeClr val="accent1"/>
          </a:solidFill>
          <a:ln w="12700">
            <a:solidFill>
              <a:schemeClr val="tx1"/>
            </a:solidFill>
            <a:miter lim="800000"/>
            <a:headEnd/>
            <a:tailEnd/>
          </a:ln>
          <a:effectLst/>
        </p:spPr>
        <p:txBody>
          <a:bodyPr wrap="none" anchor="ctr"/>
          <a:lstStyle/>
          <a:p>
            <a:r>
              <a:rPr lang="fr-FR" sz="1800"/>
              <a:t>Femme</a:t>
            </a:r>
          </a:p>
        </p:txBody>
      </p:sp>
      <p:sp>
        <p:nvSpPr>
          <p:cNvPr id="236563" name="Line 19"/>
          <p:cNvSpPr>
            <a:spLocks noChangeShapeType="1"/>
          </p:cNvSpPr>
          <p:nvPr/>
        </p:nvSpPr>
        <p:spPr bwMode="auto">
          <a:xfrm flipH="1">
            <a:off x="2270125" y="2878138"/>
            <a:ext cx="423863" cy="1519237"/>
          </a:xfrm>
          <a:prstGeom prst="line">
            <a:avLst/>
          </a:prstGeom>
          <a:noFill/>
          <a:ln w="12700">
            <a:solidFill>
              <a:schemeClr val="tx1"/>
            </a:solidFill>
            <a:round/>
            <a:headEnd type="arrow" w="lg" len="lg"/>
            <a:tailEnd/>
          </a:ln>
          <a:effectLst/>
        </p:spPr>
        <p:txBody>
          <a:bodyPr/>
          <a:lstStyle/>
          <a:p>
            <a:endParaRPr lang="fr-FR"/>
          </a:p>
        </p:txBody>
      </p:sp>
      <p:sp>
        <p:nvSpPr>
          <p:cNvPr id="236565" name="Rectangle 21"/>
          <p:cNvSpPr>
            <a:spLocks noChangeArrowheads="1"/>
          </p:cNvSpPr>
          <p:nvPr/>
        </p:nvSpPr>
        <p:spPr bwMode="auto">
          <a:xfrm>
            <a:off x="2054225" y="2257425"/>
            <a:ext cx="1752600" cy="598488"/>
          </a:xfrm>
          <a:prstGeom prst="rect">
            <a:avLst/>
          </a:prstGeom>
          <a:solidFill>
            <a:schemeClr val="accent1"/>
          </a:solidFill>
          <a:ln w="12700">
            <a:solidFill>
              <a:schemeClr val="tx1"/>
            </a:solidFill>
            <a:miter lim="800000"/>
            <a:headEnd/>
            <a:tailEnd/>
          </a:ln>
          <a:effectLst/>
        </p:spPr>
        <p:txBody>
          <a:bodyPr wrap="none" anchor="ctr"/>
          <a:lstStyle/>
          <a:p>
            <a:r>
              <a:rPr lang="fr-FR" sz="1600"/>
              <a:t>&lt;PK&gt; C#</a:t>
            </a:r>
          </a:p>
          <a:p>
            <a:r>
              <a:rPr lang="fr-FR" sz="1600"/>
              <a:t>Nom</a:t>
            </a:r>
          </a:p>
        </p:txBody>
      </p:sp>
      <p:sp>
        <p:nvSpPr>
          <p:cNvPr id="236569" name="Text Box 25"/>
          <p:cNvSpPr txBox="1">
            <a:spLocks noChangeArrowheads="1"/>
          </p:cNvSpPr>
          <p:nvPr/>
        </p:nvSpPr>
        <p:spPr bwMode="auto">
          <a:xfrm>
            <a:off x="1217613" y="3281363"/>
            <a:ext cx="1844675" cy="396875"/>
          </a:xfrm>
          <a:prstGeom prst="rect">
            <a:avLst/>
          </a:prstGeom>
          <a:solidFill>
            <a:srgbClr val="C3E4F5"/>
          </a:solidFill>
          <a:ln w="12700">
            <a:noFill/>
            <a:miter lim="800000"/>
            <a:headEnd/>
            <a:tailEnd/>
          </a:ln>
          <a:effectLst/>
        </p:spPr>
        <p:txBody>
          <a:bodyPr>
            <a:spAutoFit/>
          </a:bodyPr>
          <a:lstStyle/>
          <a:p>
            <a:pPr>
              <a:spcBef>
                <a:spcPct val="50000"/>
              </a:spcBef>
            </a:pPr>
            <a:r>
              <a:rPr lang="fr-FR">
                <a:solidFill>
                  <a:schemeClr val="bg2"/>
                </a:solidFill>
              </a:rPr>
              <a:t>Mandatory/ OR</a:t>
            </a:r>
          </a:p>
        </p:txBody>
      </p:sp>
      <p:sp>
        <p:nvSpPr>
          <p:cNvPr id="236570" name="Line 26"/>
          <p:cNvSpPr>
            <a:spLocks noChangeShapeType="1"/>
          </p:cNvSpPr>
          <p:nvPr/>
        </p:nvSpPr>
        <p:spPr bwMode="auto">
          <a:xfrm>
            <a:off x="4673600" y="1344613"/>
            <a:ext cx="0" cy="5157787"/>
          </a:xfrm>
          <a:prstGeom prst="line">
            <a:avLst/>
          </a:prstGeom>
          <a:noFill/>
          <a:ln w="38100">
            <a:solidFill>
              <a:schemeClr val="tx1"/>
            </a:solidFill>
            <a:round/>
            <a:headEnd/>
            <a:tailEnd/>
          </a:ln>
          <a:effectLst/>
        </p:spPr>
        <p:txBody>
          <a:bodyPr/>
          <a:lstStyle/>
          <a:p>
            <a:endParaRPr lang="fr-FR"/>
          </a:p>
        </p:txBody>
      </p:sp>
      <p:sp>
        <p:nvSpPr>
          <p:cNvPr id="236572" name="Rectangle 28"/>
          <p:cNvSpPr>
            <a:spLocks noChangeArrowheads="1"/>
          </p:cNvSpPr>
          <p:nvPr/>
        </p:nvSpPr>
        <p:spPr bwMode="auto">
          <a:xfrm>
            <a:off x="1668463" y="4876800"/>
            <a:ext cx="1214437" cy="520700"/>
          </a:xfrm>
          <a:prstGeom prst="rect">
            <a:avLst/>
          </a:prstGeom>
          <a:solidFill>
            <a:schemeClr val="accent1"/>
          </a:solidFill>
          <a:ln w="12700">
            <a:solidFill>
              <a:schemeClr val="tx1"/>
            </a:solidFill>
            <a:miter lim="800000"/>
            <a:headEnd/>
            <a:tailEnd/>
          </a:ln>
          <a:effectLst/>
        </p:spPr>
        <p:txBody>
          <a:bodyPr wrap="none" anchor="ctr"/>
          <a:lstStyle/>
          <a:p>
            <a:r>
              <a:rPr lang="fr-FR" sz="1800"/>
              <a:t>Nom_JF</a:t>
            </a:r>
            <a:endParaRPr lang="fr-FR" sz="1600"/>
          </a:p>
        </p:txBody>
      </p:sp>
      <p:sp>
        <p:nvSpPr>
          <p:cNvPr id="236573" name="Rectangle 29"/>
          <p:cNvSpPr>
            <a:spLocks noChangeArrowheads="1"/>
          </p:cNvSpPr>
          <p:nvPr/>
        </p:nvSpPr>
        <p:spPr bwMode="auto">
          <a:xfrm>
            <a:off x="6462713" y="1719263"/>
            <a:ext cx="1752600" cy="520700"/>
          </a:xfrm>
          <a:prstGeom prst="rect">
            <a:avLst/>
          </a:prstGeom>
          <a:solidFill>
            <a:schemeClr val="hlink"/>
          </a:solidFill>
          <a:ln w="12700">
            <a:solidFill>
              <a:schemeClr val="tx1"/>
            </a:solidFill>
            <a:miter lim="800000"/>
            <a:headEnd/>
            <a:tailEnd/>
          </a:ln>
          <a:effectLst/>
        </p:spPr>
        <p:txBody>
          <a:bodyPr wrap="none" anchor="ctr"/>
          <a:lstStyle/>
          <a:p>
            <a:r>
              <a:rPr lang="fr-FR"/>
              <a:t>Client</a:t>
            </a:r>
          </a:p>
        </p:txBody>
      </p:sp>
      <p:sp>
        <p:nvSpPr>
          <p:cNvPr id="236574" name="Rectangle 30"/>
          <p:cNvSpPr>
            <a:spLocks noChangeArrowheads="1"/>
          </p:cNvSpPr>
          <p:nvPr/>
        </p:nvSpPr>
        <p:spPr bwMode="auto">
          <a:xfrm>
            <a:off x="6462713" y="2257425"/>
            <a:ext cx="1752600" cy="973138"/>
          </a:xfrm>
          <a:prstGeom prst="rect">
            <a:avLst/>
          </a:prstGeom>
          <a:solidFill>
            <a:schemeClr val="hlink"/>
          </a:solidFill>
          <a:ln w="12700">
            <a:solidFill>
              <a:schemeClr val="tx1"/>
            </a:solidFill>
            <a:miter lim="800000"/>
            <a:headEnd/>
            <a:tailEnd/>
          </a:ln>
          <a:effectLst/>
        </p:spPr>
        <p:txBody>
          <a:bodyPr wrap="none"/>
          <a:lstStyle/>
          <a:p>
            <a:r>
              <a:rPr lang="fr-FR" sz="1600"/>
              <a:t>&lt;PK&gt; C#</a:t>
            </a:r>
          </a:p>
          <a:p>
            <a:r>
              <a:rPr lang="fr-FR" sz="1600"/>
              <a:t>Nom</a:t>
            </a:r>
          </a:p>
          <a:p>
            <a:r>
              <a:rPr lang="fr-FR" sz="1600"/>
              <a:t>Nom_JF</a:t>
            </a:r>
          </a:p>
        </p:txBody>
      </p:sp>
      <p:sp>
        <p:nvSpPr>
          <p:cNvPr id="236576" name="AutoShape 32"/>
          <p:cNvSpPr>
            <a:spLocks noChangeArrowheads="1"/>
          </p:cNvSpPr>
          <p:nvPr/>
        </p:nvSpPr>
        <p:spPr bwMode="auto">
          <a:xfrm>
            <a:off x="6450013" y="4230688"/>
            <a:ext cx="1347787" cy="963612"/>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endParaRPr lang="fr-FR" sz="1400">
              <a:solidFill>
                <a:srgbClr val="00279F"/>
              </a:solidFill>
            </a:endParaRPr>
          </a:p>
          <a:p>
            <a:pPr algn="ctr"/>
            <a:r>
              <a:rPr lang="fr-FR" sz="1400">
                <a:solidFill>
                  <a:srgbClr val="00279F"/>
                </a:solidFill>
              </a:rPr>
              <a:t>Sinon  votre </a:t>
            </a:r>
          </a:p>
          <a:p>
            <a:pPr algn="ctr"/>
            <a:r>
              <a:rPr lang="fr-FR" sz="1400">
                <a:solidFill>
                  <a:srgbClr val="00279F"/>
                </a:solidFill>
              </a:rPr>
              <a:t>proposition</a:t>
            </a:r>
          </a:p>
          <a:p>
            <a:pPr algn="ctr"/>
            <a:r>
              <a:rPr lang="fr-FR" sz="1400">
                <a:solidFill>
                  <a:srgbClr val="00279F"/>
                </a:solidFill>
              </a:rPr>
              <a:t>ici </a:t>
            </a:r>
          </a:p>
          <a:p>
            <a:pPr algn="ctr"/>
            <a:endParaRPr lang="fr-FR" sz="1400">
              <a:solidFill>
                <a:srgbClr val="00279F"/>
              </a:solidFill>
            </a:endParaRPr>
          </a:p>
        </p:txBody>
      </p:sp>
      <p:sp>
        <p:nvSpPr>
          <p:cNvPr id="236577" name="AutoShape 33"/>
          <p:cNvSpPr>
            <a:spLocks noChangeArrowheads="1"/>
          </p:cNvSpPr>
          <p:nvPr/>
        </p:nvSpPr>
        <p:spPr bwMode="auto">
          <a:xfrm>
            <a:off x="4981575" y="2027238"/>
            <a:ext cx="971550" cy="698500"/>
          </a:xfrm>
          <a:prstGeom prst="foldedCorner">
            <a:avLst>
              <a:gd name="adj" fmla="val 12500"/>
            </a:avLst>
          </a:prstGeom>
          <a:solidFill>
            <a:srgbClr val="C3E4F5"/>
          </a:solidFill>
          <a:ln w="12700">
            <a:solidFill>
              <a:schemeClr val="tx1"/>
            </a:solidFill>
            <a:round/>
            <a:headEnd/>
            <a:tailEnd/>
          </a:ln>
          <a:effectLst/>
        </p:spPr>
        <p:txBody>
          <a:bodyPr wrap="none" anchor="ctr"/>
          <a:lstStyle/>
          <a:p>
            <a:pPr algn="ctr"/>
            <a:endParaRPr lang="fr-FR" sz="1400">
              <a:solidFill>
                <a:srgbClr val="00279F"/>
              </a:solidFill>
            </a:endParaRPr>
          </a:p>
          <a:p>
            <a:pPr algn="ctr"/>
            <a:r>
              <a:rPr lang="fr-FR" sz="1400">
                <a:solidFill>
                  <a:srgbClr val="00279F"/>
                </a:solidFill>
              </a:rPr>
              <a:t>OK ? </a:t>
            </a:r>
          </a:p>
          <a:p>
            <a:pPr algn="ctr"/>
            <a:endParaRPr lang="fr-FR" sz="1400">
              <a:solidFill>
                <a:srgbClr val="00279F"/>
              </a:solidFill>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79463" y="120650"/>
            <a:ext cx="7772400" cy="1143000"/>
          </a:xfrm>
        </p:spPr>
        <p:txBody>
          <a:bodyPr/>
          <a:lstStyle/>
          <a:p>
            <a:pPr algn="ctr"/>
            <a:r>
              <a:rPr lang="fr-FR" sz="3600" dirty="0"/>
              <a:t>Réification : Classe / </a:t>
            </a:r>
            <a:r>
              <a:rPr lang="fr-FR" sz="3600" dirty="0" smtClean="0"/>
              <a:t>Sous-classe</a:t>
            </a:r>
            <a:br>
              <a:rPr lang="fr-FR" sz="3600" dirty="0" smtClean="0"/>
            </a:br>
            <a:r>
              <a:rPr lang="fr-FR" sz="3600" dirty="0" smtClean="0"/>
              <a:t>Schéma </a:t>
            </a:r>
            <a:r>
              <a:rPr lang="fr-FR" sz="3600" dirty="0" err="1" smtClean="0"/>
              <a:t>MsAccess</a:t>
            </a:r>
            <a:endParaRPr lang="fr-FR" sz="3600" dirty="0"/>
          </a:p>
        </p:txBody>
      </p:sp>
      <p:pic>
        <p:nvPicPr>
          <p:cNvPr id="16" name="Image 15" descr="Sans titre.JPG"/>
          <p:cNvPicPr>
            <a:picLocks noChangeAspect="1"/>
          </p:cNvPicPr>
          <p:nvPr/>
        </p:nvPicPr>
        <p:blipFill>
          <a:blip r:embed="rId3" cstate="print"/>
          <a:stretch>
            <a:fillRect/>
          </a:stretch>
        </p:blipFill>
        <p:spPr>
          <a:xfrm>
            <a:off x="727226" y="1622738"/>
            <a:ext cx="7429552" cy="4866426"/>
          </a:xfrm>
          <a:prstGeom prst="rect">
            <a:avLst/>
          </a:prstGeom>
        </p:spPr>
      </p:pic>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88607" y="248666"/>
            <a:ext cx="7634038" cy="1143000"/>
          </a:xfrm>
        </p:spPr>
        <p:txBody>
          <a:bodyPr/>
          <a:lstStyle/>
          <a:p>
            <a:pPr algn="ctr"/>
            <a:r>
              <a:rPr lang="fr-FR" sz="3600" dirty="0"/>
              <a:t>Réification : Classe / </a:t>
            </a:r>
            <a:r>
              <a:rPr lang="fr-FR" sz="3600" dirty="0" smtClean="0"/>
              <a:t>Sous-classe</a:t>
            </a:r>
            <a:br>
              <a:rPr lang="fr-FR" sz="3600" dirty="0" smtClean="0"/>
            </a:br>
            <a:r>
              <a:rPr lang="fr-FR" sz="3600" dirty="0" smtClean="0"/>
              <a:t>Schéma </a:t>
            </a:r>
            <a:r>
              <a:rPr lang="fr-FR" sz="3600" dirty="0" err="1" smtClean="0"/>
              <a:t>MsAccess</a:t>
            </a:r>
            <a:endParaRPr lang="fr-FR" sz="3600" dirty="0"/>
          </a:p>
        </p:txBody>
      </p:sp>
      <p:sp>
        <p:nvSpPr>
          <p:cNvPr id="5" name="Rectangle 3"/>
          <p:cNvSpPr txBox="1">
            <a:spLocks noChangeArrowheads="1"/>
          </p:cNvSpPr>
          <p:nvPr/>
        </p:nvSpPr>
        <p:spPr bwMode="auto">
          <a:xfrm>
            <a:off x="703775" y="1428419"/>
            <a:ext cx="7809289" cy="493580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609600" marR="0" lvl="0" indent="-609600" algn="l" defTabSz="914400" rtl="0" eaLnBrk="0" fontAlgn="base" latinLnBrk="0" hangingPunct="0">
              <a:lnSpc>
                <a:spcPct val="90000"/>
              </a:lnSpc>
              <a:spcBef>
                <a:spcPct val="20000"/>
              </a:spcBef>
              <a:spcAft>
                <a:spcPct val="0"/>
              </a:spcAft>
              <a:buClr>
                <a:schemeClr val="hlink"/>
              </a:buClr>
              <a:buSzPct val="75000"/>
              <a:buFont typeface="Monotype Sorts" pitchFamily="2" charset="2"/>
              <a:buChar char="u"/>
              <a:tabLst/>
              <a:defRPr/>
            </a:pPr>
            <a:endParaRPr kumimoji="0" lang="fr-FR" sz="3200" b="0" i="0" u="none" strike="noStrike" kern="0" cap="none" spc="0" normalizeH="0" baseline="0" noProof="0" dirty="0">
              <a:ln>
                <a:noFill/>
              </a:ln>
              <a:solidFill>
                <a:schemeClr val="tx1"/>
              </a:solidFill>
              <a:effectLst/>
              <a:uLnTx/>
              <a:uFillTx/>
              <a:latin typeface="+mn-lt"/>
            </a:endParaRPr>
          </a:p>
        </p:txBody>
      </p:sp>
      <p:sp>
        <p:nvSpPr>
          <p:cNvPr id="6" name="Rectangle 3"/>
          <p:cNvSpPr txBox="1">
            <a:spLocks noChangeArrowheads="1"/>
          </p:cNvSpPr>
          <p:nvPr/>
        </p:nvSpPr>
        <p:spPr bwMode="auto">
          <a:xfrm>
            <a:off x="653483" y="1439848"/>
            <a:ext cx="8037889" cy="498152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marL="609600" marR="0" lvl="0" indent="-609600" algn="l" defTabSz="914400" rtl="0" eaLnBrk="0" fontAlgn="base" latinLnBrk="0" hangingPunct="0">
              <a:lnSpc>
                <a:spcPct val="90000"/>
              </a:lnSpc>
              <a:spcBef>
                <a:spcPct val="20000"/>
              </a:spcBef>
              <a:spcAft>
                <a:spcPct val="0"/>
              </a:spcAft>
              <a:buClr>
                <a:schemeClr val="hlink"/>
              </a:buClr>
              <a:buSzPct val="75000"/>
              <a:buFont typeface="Monotype Sorts" pitchFamily="2" charset="2"/>
              <a:buChar char="u"/>
              <a:tabLst/>
              <a:defRPr/>
            </a:pPr>
            <a:r>
              <a:rPr kumimoji="0" lang="fr-FR" sz="3600" b="0" i="0" u="none" strike="noStrike" kern="0" cap="none" spc="0" normalizeH="0" baseline="0" noProof="0" dirty="0" smtClean="0">
                <a:ln>
                  <a:noFill/>
                </a:ln>
                <a:solidFill>
                  <a:schemeClr val="tx1"/>
                </a:solidFill>
                <a:effectLst/>
                <a:uLnTx/>
                <a:uFillTx/>
                <a:latin typeface="+mn-lt"/>
                <a:ea typeface="+mn-ea"/>
                <a:cs typeface="+mn-cs"/>
              </a:rPr>
              <a:t>Le schéma permet d’aisément</a:t>
            </a:r>
            <a:r>
              <a:rPr kumimoji="0" lang="fr-FR" sz="3600" b="0" i="0" u="none" strike="noStrike" kern="0" cap="none" spc="0" normalizeH="0" noProof="0" dirty="0" smtClean="0">
                <a:ln>
                  <a:noFill/>
                </a:ln>
                <a:solidFill>
                  <a:schemeClr val="tx1"/>
                </a:solidFill>
                <a:effectLst/>
                <a:uLnTx/>
                <a:uFillTx/>
                <a:latin typeface="+mn-lt"/>
                <a:ea typeface="+mn-ea"/>
                <a:cs typeface="+mn-cs"/>
              </a:rPr>
              <a:t> formuler les requêtes:</a:t>
            </a:r>
          </a:p>
          <a:p>
            <a:pPr marL="1066800" lvl="1" indent="-609600">
              <a:lnSpc>
                <a:spcPct val="90000"/>
              </a:lnSpc>
              <a:spcBef>
                <a:spcPct val="20000"/>
              </a:spcBef>
              <a:buClr>
                <a:schemeClr val="hlink"/>
              </a:buClr>
              <a:buSzPct val="75000"/>
              <a:buFont typeface="Monotype Sorts" pitchFamily="2" charset="2"/>
              <a:buChar char="u"/>
            </a:pPr>
            <a:r>
              <a:rPr lang="fr-FR" sz="3600" kern="0" baseline="0" dirty="0" smtClean="0">
                <a:solidFill>
                  <a:schemeClr val="tx1"/>
                </a:solidFill>
                <a:latin typeface="+mn-lt"/>
              </a:rPr>
              <a:t>Toute</a:t>
            </a:r>
            <a:r>
              <a:rPr lang="fr-FR" sz="3600" kern="0" dirty="0" smtClean="0">
                <a:solidFill>
                  <a:schemeClr val="tx1"/>
                </a:solidFill>
                <a:latin typeface="+mn-lt"/>
              </a:rPr>
              <a:t> donnée de personne P1 dans Pers et, s’il y a lieu, ses données</a:t>
            </a:r>
          </a:p>
          <a:p>
            <a:pPr marL="1524000" lvl="2" indent="-609600">
              <a:lnSpc>
                <a:spcPct val="90000"/>
              </a:lnSpc>
              <a:spcBef>
                <a:spcPct val="20000"/>
              </a:spcBef>
              <a:buClr>
                <a:schemeClr val="hlink"/>
              </a:buClr>
              <a:buSzPct val="75000"/>
              <a:buFont typeface="Monotype Sorts" pitchFamily="2" charset="2"/>
              <a:buChar char="u"/>
            </a:pPr>
            <a:r>
              <a:rPr lang="fr-FR" sz="3600" kern="0" dirty="0" smtClean="0">
                <a:solidFill>
                  <a:schemeClr val="tx1"/>
                </a:solidFill>
              </a:rPr>
              <a:t>En tant</a:t>
            </a:r>
            <a:r>
              <a:rPr lang="fr-FR" sz="3600" kern="0" dirty="0" smtClean="0">
                <a:solidFill>
                  <a:schemeClr val="tx1"/>
                </a:solidFill>
                <a:latin typeface="+mn-lt"/>
              </a:rPr>
              <a:t> qu’un employé </a:t>
            </a:r>
          </a:p>
          <a:p>
            <a:pPr marL="1524000" lvl="2" indent="-609600">
              <a:lnSpc>
                <a:spcPct val="90000"/>
              </a:lnSpc>
              <a:spcBef>
                <a:spcPct val="20000"/>
              </a:spcBef>
              <a:buClr>
                <a:schemeClr val="hlink"/>
              </a:buClr>
              <a:buSzPct val="75000"/>
              <a:buFont typeface="Monotype Sorts" pitchFamily="2" charset="2"/>
              <a:buChar char="u"/>
            </a:pPr>
            <a:r>
              <a:rPr lang="fr-FR" sz="3600" kern="0" dirty="0" smtClean="0">
                <a:solidFill>
                  <a:schemeClr val="tx1"/>
                </a:solidFill>
              </a:rPr>
              <a:t>En tant </a:t>
            </a:r>
            <a:r>
              <a:rPr lang="fr-FR" sz="3600" kern="0" dirty="0" smtClean="0">
                <a:solidFill>
                  <a:schemeClr val="tx1"/>
                </a:solidFill>
                <a:latin typeface="+mn-lt"/>
              </a:rPr>
              <a:t>qu’un étudiant</a:t>
            </a:r>
          </a:p>
          <a:p>
            <a:pPr marL="609600" indent="-609600">
              <a:lnSpc>
                <a:spcPct val="90000"/>
              </a:lnSpc>
              <a:spcBef>
                <a:spcPct val="20000"/>
              </a:spcBef>
              <a:buClr>
                <a:schemeClr val="hlink"/>
              </a:buClr>
              <a:buSzPct val="75000"/>
              <a:buFont typeface="Monotype Sorts" pitchFamily="2" charset="2"/>
              <a:buChar char="u"/>
            </a:pPr>
            <a:r>
              <a:rPr lang="fr-FR" sz="3600" kern="0" dirty="0" err="1" smtClean="0">
                <a:solidFill>
                  <a:schemeClr val="tx1"/>
                </a:solidFill>
                <a:latin typeface="+mn-lt"/>
              </a:rPr>
              <a:t>MsAccess</a:t>
            </a:r>
            <a:r>
              <a:rPr lang="fr-FR" sz="3600" kern="0" dirty="0" smtClean="0">
                <a:solidFill>
                  <a:schemeClr val="tx1"/>
                </a:solidFill>
                <a:latin typeface="+mn-lt"/>
              </a:rPr>
              <a:t> génère alors les jointures implicites </a:t>
            </a:r>
            <a:r>
              <a:rPr lang="fr-FR" sz="3600" i="1" kern="0" dirty="0" smtClean="0">
                <a:solidFill>
                  <a:schemeClr val="tx1"/>
                </a:solidFill>
                <a:latin typeface="+mn-lt"/>
              </a:rPr>
              <a:t>externes</a:t>
            </a:r>
          </a:p>
          <a:p>
            <a:pPr marL="1524000" lvl="2" indent="-609600">
              <a:lnSpc>
                <a:spcPct val="90000"/>
              </a:lnSpc>
              <a:spcBef>
                <a:spcPct val="20000"/>
              </a:spcBef>
              <a:buClr>
                <a:schemeClr val="hlink"/>
              </a:buClr>
              <a:buSzPct val="75000"/>
              <a:buFont typeface="Monotype Sorts" pitchFamily="2" charset="2"/>
              <a:buChar char="u"/>
            </a:pPr>
            <a:r>
              <a:rPr lang="fr-FR" sz="3600" kern="0" dirty="0" smtClean="0">
                <a:solidFill>
                  <a:schemeClr val="tx1"/>
                </a:solidFill>
                <a:latin typeface="+mn-lt"/>
              </a:rPr>
              <a:t>Cours SQL </a:t>
            </a:r>
            <a:r>
              <a:rPr kumimoji="0" lang="fr-FR" sz="3600" b="0" i="0" u="none" strike="noStrike" kern="0" cap="none" spc="0" normalizeH="0" baseline="0" noProof="0" dirty="0" smtClean="0">
                <a:ln>
                  <a:noFill/>
                </a:ln>
                <a:solidFill>
                  <a:schemeClr val="tx1"/>
                </a:solidFill>
                <a:effectLst/>
                <a:uLnTx/>
                <a:uFillTx/>
                <a:latin typeface="+mn-lt"/>
                <a:ea typeface="+mn-ea"/>
                <a:cs typeface="+mn-cs"/>
              </a:rPr>
              <a:t> </a:t>
            </a:r>
            <a:endParaRPr kumimoji="0" lang="fr-FR" sz="3200" b="0" i="0" u="none" strike="noStrike" kern="0" cap="none" spc="0" normalizeH="0" baseline="0" noProof="0" dirty="0">
              <a:ln>
                <a:noFill/>
              </a:ln>
              <a:solidFill>
                <a:schemeClr val="tx1"/>
              </a:solidFill>
              <a:effectLst/>
              <a:uLnTx/>
              <a:uFillTx/>
              <a:latin typeface="+mn-lt"/>
            </a:endParaRP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19150" y="0"/>
            <a:ext cx="7772400" cy="1143000"/>
          </a:xfrm>
        </p:spPr>
        <p:txBody>
          <a:bodyPr/>
          <a:lstStyle/>
          <a:p>
            <a:r>
              <a:rPr lang="fr-FR" dirty="0"/>
              <a:t>Réification : Autres Cas</a:t>
            </a:r>
          </a:p>
        </p:txBody>
      </p:sp>
      <p:sp>
        <p:nvSpPr>
          <p:cNvPr id="226307" name="Rectangle 3"/>
          <p:cNvSpPr>
            <a:spLocks noGrp="1" noChangeArrowheads="1"/>
          </p:cNvSpPr>
          <p:nvPr>
            <p:ph type="body" idx="1"/>
          </p:nvPr>
        </p:nvSpPr>
        <p:spPr>
          <a:xfrm>
            <a:off x="703775" y="1016938"/>
            <a:ext cx="7950827" cy="5615681"/>
          </a:xfrm>
        </p:spPr>
        <p:txBody>
          <a:bodyPr/>
          <a:lstStyle/>
          <a:p>
            <a:pPr marL="609600" indent="-609600">
              <a:lnSpc>
                <a:spcPct val="90000"/>
              </a:lnSpc>
            </a:pPr>
            <a:r>
              <a:rPr lang="fr-FR" sz="3600" dirty="0"/>
              <a:t>Le « jeu de clés » en général facile à voir de diagrammes UML</a:t>
            </a:r>
          </a:p>
          <a:p>
            <a:pPr marL="990600" lvl="1" indent="-533400">
              <a:lnSpc>
                <a:spcPct val="90000"/>
              </a:lnSpc>
            </a:pPr>
            <a:r>
              <a:rPr lang="fr-FR" sz="3200" dirty="0"/>
              <a:t>Agrégation</a:t>
            </a:r>
          </a:p>
          <a:p>
            <a:pPr marL="990600" lvl="1" indent="-533400">
              <a:lnSpc>
                <a:spcPct val="90000"/>
              </a:lnSpc>
            </a:pPr>
            <a:r>
              <a:rPr lang="fr-FR" sz="3200" dirty="0"/>
              <a:t> Composition</a:t>
            </a:r>
          </a:p>
          <a:p>
            <a:pPr marL="990600" lvl="1" indent="-533400">
              <a:lnSpc>
                <a:spcPct val="90000"/>
              </a:lnSpc>
            </a:pPr>
            <a:r>
              <a:rPr lang="fr-FR" sz="3200" dirty="0"/>
              <a:t> Associations 1-ères</a:t>
            </a:r>
          </a:p>
          <a:p>
            <a:pPr marL="1371600" lvl="2" indent="-457200">
              <a:lnSpc>
                <a:spcPct val="90000"/>
              </a:lnSpc>
            </a:pPr>
            <a:r>
              <a:rPr lang="fr-FR" sz="3200" dirty="0"/>
              <a:t> Sauf  celle dite Ancêtre</a:t>
            </a:r>
          </a:p>
          <a:p>
            <a:pPr marL="1752600" lvl="3" indent="-381000">
              <a:lnSpc>
                <a:spcPct val="90000"/>
              </a:lnSpc>
            </a:pPr>
            <a:r>
              <a:rPr lang="fr-FR" sz="2800" dirty="0"/>
              <a:t> </a:t>
            </a:r>
            <a:r>
              <a:rPr lang="fr-FR" sz="3200" dirty="0"/>
              <a:t>Calcul de la fermeture transitive</a:t>
            </a:r>
          </a:p>
          <a:p>
            <a:pPr marL="1752600" lvl="3" indent="-381000">
              <a:lnSpc>
                <a:spcPct val="90000"/>
              </a:lnSpc>
            </a:pPr>
            <a:r>
              <a:rPr lang="fr-FR" sz="3200" dirty="0"/>
              <a:t> Peu performant dans les </a:t>
            </a:r>
            <a:r>
              <a:rPr lang="fr-FR" sz="3200" dirty="0" err="1"/>
              <a:t>BDs</a:t>
            </a:r>
            <a:r>
              <a:rPr lang="fr-FR" sz="3200" dirty="0"/>
              <a:t> </a:t>
            </a:r>
            <a:r>
              <a:rPr lang="fr-FR" sz="3200" dirty="0" smtClean="0"/>
              <a:t>Relationnelles</a:t>
            </a:r>
            <a:endParaRPr lang="fr-FR" sz="3200" dirty="0"/>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19150" y="0"/>
            <a:ext cx="7772400" cy="1143000"/>
          </a:xfrm>
        </p:spPr>
        <p:txBody>
          <a:bodyPr/>
          <a:lstStyle/>
          <a:p>
            <a:pPr algn="ctr"/>
            <a:r>
              <a:rPr lang="fr-FR" dirty="0"/>
              <a:t>Réification : </a:t>
            </a:r>
            <a:r>
              <a:rPr lang="fr-FR" dirty="0" smtClean="0"/>
              <a:t>Cardinalités</a:t>
            </a:r>
            <a:endParaRPr lang="fr-FR" dirty="0"/>
          </a:p>
        </p:txBody>
      </p:sp>
      <p:sp>
        <p:nvSpPr>
          <p:cNvPr id="226307" name="Rectangle 3"/>
          <p:cNvSpPr>
            <a:spLocks noGrp="1" noChangeArrowheads="1"/>
          </p:cNvSpPr>
          <p:nvPr>
            <p:ph type="body" idx="1"/>
          </p:nvPr>
        </p:nvSpPr>
        <p:spPr>
          <a:xfrm>
            <a:off x="414779" y="1016938"/>
            <a:ext cx="8239823" cy="5615681"/>
          </a:xfrm>
        </p:spPr>
        <p:txBody>
          <a:bodyPr/>
          <a:lstStyle/>
          <a:p>
            <a:pPr marL="609600" indent="-609600">
              <a:lnSpc>
                <a:spcPct val="90000"/>
              </a:lnSpc>
            </a:pPr>
            <a:r>
              <a:rPr lang="fr-FR" sz="3600" u="sng" dirty="0" smtClean="0"/>
              <a:t>1     *</a:t>
            </a:r>
            <a:r>
              <a:rPr lang="fr-FR" sz="3600" dirty="0" smtClean="0"/>
              <a:t> ou </a:t>
            </a:r>
            <a:r>
              <a:rPr lang="fr-FR" sz="3600" u="sng" dirty="0" smtClean="0"/>
              <a:t>1    1</a:t>
            </a:r>
            <a:r>
              <a:rPr lang="fr-FR" sz="3600" dirty="0" smtClean="0"/>
              <a:t>  présent avant ou après la réification, se réifie en contrainte d’intégrité référentielle clé primaire – clé étrangère</a:t>
            </a:r>
          </a:p>
          <a:p>
            <a:pPr marL="609600" indent="-609600">
              <a:lnSpc>
                <a:spcPct val="90000"/>
              </a:lnSpc>
            </a:pPr>
            <a:r>
              <a:rPr lang="fr-FR" sz="3600" u="sng" dirty="0" smtClean="0"/>
              <a:t>0      * </a:t>
            </a:r>
            <a:r>
              <a:rPr lang="fr-FR" sz="3600" dirty="0" smtClean="0"/>
              <a:t>ou </a:t>
            </a:r>
            <a:r>
              <a:rPr lang="fr-FR" sz="3600" u="sng" dirty="0" smtClean="0"/>
              <a:t>0     1 </a:t>
            </a:r>
            <a:r>
              <a:rPr lang="fr-FR" sz="3600" dirty="0" smtClean="0"/>
              <a:t>se réifie en un lien sémantique</a:t>
            </a:r>
          </a:p>
          <a:p>
            <a:pPr marL="609600" indent="-609600">
              <a:lnSpc>
                <a:spcPct val="90000"/>
              </a:lnSpc>
            </a:pPr>
            <a:r>
              <a:rPr lang="fr-FR" sz="3600" dirty="0" smtClean="0"/>
              <a:t>Autre cardinalités, p.ex. </a:t>
            </a:r>
            <a:r>
              <a:rPr lang="fr-FR" sz="3600" u="sng" dirty="0" smtClean="0"/>
              <a:t>1    6</a:t>
            </a:r>
            <a:r>
              <a:rPr lang="fr-FR" sz="3600" dirty="0" smtClean="0"/>
              <a:t> nécessitent en général des déclencheurs</a:t>
            </a:r>
          </a:p>
          <a:p>
            <a:pPr marL="1009650" lvl="1" indent="-609600">
              <a:lnSpc>
                <a:spcPct val="90000"/>
              </a:lnSpc>
            </a:pPr>
            <a:r>
              <a:rPr lang="fr-FR" sz="3200" dirty="0" smtClean="0"/>
              <a:t>Pas une sinécure pour Mme/M Tout le Monde  </a:t>
            </a:r>
            <a:endParaRPr lang="fr-FR" sz="3200" dirty="0"/>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19150" y="0"/>
            <a:ext cx="7772400" cy="1143000"/>
          </a:xfrm>
        </p:spPr>
        <p:txBody>
          <a:bodyPr/>
          <a:lstStyle/>
          <a:p>
            <a:r>
              <a:rPr lang="fr-FR" dirty="0"/>
              <a:t>Réification : Autres Cas</a:t>
            </a:r>
          </a:p>
        </p:txBody>
      </p:sp>
      <p:sp>
        <p:nvSpPr>
          <p:cNvPr id="226307" name="Rectangle 3"/>
          <p:cNvSpPr>
            <a:spLocks noGrp="1" noChangeArrowheads="1"/>
          </p:cNvSpPr>
          <p:nvPr>
            <p:ph type="body" idx="1"/>
          </p:nvPr>
        </p:nvSpPr>
        <p:spPr>
          <a:xfrm>
            <a:off x="665138" y="1776793"/>
            <a:ext cx="7950827" cy="4327794"/>
          </a:xfrm>
        </p:spPr>
        <p:txBody>
          <a:bodyPr/>
          <a:lstStyle/>
          <a:p>
            <a:pPr marL="609600" indent="-609600">
              <a:lnSpc>
                <a:spcPct val="90000"/>
              </a:lnSpc>
            </a:pPr>
            <a:r>
              <a:rPr lang="fr-FR" sz="3600" dirty="0" smtClean="0"/>
              <a:t>L’exemple </a:t>
            </a:r>
            <a:r>
              <a:rPr lang="fr-FR" sz="3600" dirty="0"/>
              <a:t>d’une Personne avec les Amies, Hobbies…? </a:t>
            </a:r>
          </a:p>
          <a:p>
            <a:pPr marL="609600" indent="-609600">
              <a:lnSpc>
                <a:spcPct val="90000"/>
              </a:lnSpc>
            </a:pPr>
            <a:r>
              <a:rPr lang="fr-FR" sz="3600" dirty="0"/>
              <a:t> </a:t>
            </a:r>
            <a:r>
              <a:rPr lang="fr-FR" sz="3600" dirty="0" smtClean="0"/>
              <a:t>Attributs dérivées ? </a:t>
            </a:r>
          </a:p>
          <a:p>
            <a:pPr marL="1009650" lvl="1" indent="-609600">
              <a:lnSpc>
                <a:spcPct val="90000"/>
              </a:lnSpc>
            </a:pPr>
            <a:r>
              <a:rPr lang="fr-FR" dirty="0" smtClean="0"/>
              <a:t>Il </a:t>
            </a:r>
            <a:r>
              <a:rPr lang="fr-FR" dirty="0"/>
              <a:t>faut les mettre dans les </a:t>
            </a:r>
            <a:r>
              <a:rPr lang="fr-FR" i="1" dirty="0"/>
              <a:t>vues</a:t>
            </a:r>
          </a:p>
          <a:p>
            <a:pPr marL="990600" lvl="1" indent="-533400">
              <a:lnSpc>
                <a:spcPct val="90000"/>
              </a:lnSpc>
              <a:buNone/>
            </a:pPr>
            <a:r>
              <a:rPr lang="fr-FR" sz="3200" dirty="0"/>
              <a:t> </a:t>
            </a:r>
            <a:r>
              <a:rPr lang="fr-FR" sz="3200" dirty="0" smtClean="0"/>
              <a:t>	</a:t>
            </a:r>
            <a:r>
              <a:rPr lang="fr-FR" sz="3200" dirty="0" smtClean="0">
                <a:solidFill>
                  <a:srgbClr val="FFFFC9"/>
                </a:solidFill>
              </a:rPr>
              <a:t>Select </a:t>
            </a:r>
            <a:r>
              <a:rPr lang="fr-FR" sz="3200" dirty="0" err="1">
                <a:solidFill>
                  <a:srgbClr val="FFFFC9"/>
                </a:solidFill>
              </a:rPr>
              <a:t>Sum</a:t>
            </a:r>
            <a:r>
              <a:rPr lang="fr-FR" sz="3200" dirty="0">
                <a:solidFill>
                  <a:srgbClr val="FFFFC9"/>
                </a:solidFill>
              </a:rPr>
              <a:t> (Prix) as </a:t>
            </a:r>
            <a:r>
              <a:rPr lang="fr-FR" sz="3200" dirty="0" err="1">
                <a:solidFill>
                  <a:srgbClr val="FFFFC9"/>
                </a:solidFill>
              </a:rPr>
              <a:t>PrixTotal</a:t>
            </a:r>
            <a:r>
              <a:rPr lang="fr-FR" sz="3200" dirty="0">
                <a:solidFill>
                  <a:srgbClr val="FFFFC9"/>
                </a:solidFill>
              </a:rPr>
              <a:t> </a:t>
            </a:r>
            <a:r>
              <a:rPr lang="fr-FR" sz="3200" dirty="0" err="1">
                <a:solidFill>
                  <a:srgbClr val="FFFFC9"/>
                </a:solidFill>
              </a:rPr>
              <a:t>from</a:t>
            </a:r>
            <a:r>
              <a:rPr lang="fr-FR" sz="3200" dirty="0">
                <a:solidFill>
                  <a:srgbClr val="FFFFC9"/>
                </a:solidFill>
              </a:rPr>
              <a:t> Client</a:t>
            </a:r>
          </a:p>
          <a:p>
            <a:pPr marL="990600" lvl="1" indent="-533400">
              <a:lnSpc>
                <a:spcPct val="90000"/>
              </a:lnSpc>
              <a:buNone/>
            </a:pPr>
            <a:r>
              <a:rPr lang="fr-FR" sz="3200" dirty="0">
                <a:solidFill>
                  <a:srgbClr val="FFFFC9"/>
                </a:solidFill>
              </a:rPr>
              <a:t>	</a:t>
            </a:r>
            <a:r>
              <a:rPr lang="fr-FR" sz="3200" dirty="0" smtClean="0">
                <a:solidFill>
                  <a:srgbClr val="FFFFC9"/>
                </a:solidFill>
              </a:rPr>
              <a:t>Group </a:t>
            </a:r>
            <a:r>
              <a:rPr lang="fr-FR" sz="3200" dirty="0">
                <a:solidFill>
                  <a:srgbClr val="FFFFC9"/>
                </a:solidFill>
              </a:rPr>
              <a:t>By Client#</a:t>
            </a: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888642" y="0"/>
            <a:ext cx="7772400" cy="1143000"/>
          </a:xfrm>
        </p:spPr>
        <p:txBody>
          <a:bodyPr/>
          <a:lstStyle/>
          <a:p>
            <a:pPr algn="ctr"/>
            <a:r>
              <a:rPr lang="fr-FR" dirty="0"/>
              <a:t>Après la Réification</a:t>
            </a:r>
          </a:p>
        </p:txBody>
      </p:sp>
      <p:sp>
        <p:nvSpPr>
          <p:cNvPr id="229379" name="Rectangle 3"/>
          <p:cNvSpPr>
            <a:spLocks noGrp="1" noChangeArrowheads="1"/>
          </p:cNvSpPr>
          <p:nvPr>
            <p:ph type="body" idx="1"/>
          </p:nvPr>
        </p:nvSpPr>
        <p:spPr>
          <a:xfrm>
            <a:off x="760926" y="1403283"/>
            <a:ext cx="7772400" cy="3978275"/>
          </a:xfrm>
        </p:spPr>
        <p:txBody>
          <a:bodyPr/>
          <a:lstStyle/>
          <a:p>
            <a:pPr>
              <a:lnSpc>
                <a:spcPct val="90000"/>
              </a:lnSpc>
            </a:pPr>
            <a:r>
              <a:rPr lang="fr-FR" sz="3600" dirty="0"/>
              <a:t>Le résultat peut être OK</a:t>
            </a:r>
          </a:p>
          <a:p>
            <a:pPr lvl="1">
              <a:lnSpc>
                <a:spcPct val="90000"/>
              </a:lnSpc>
            </a:pPr>
            <a:r>
              <a:rPr lang="fr-FR" sz="3200" i="1" dirty="0"/>
              <a:t>Exercice : </a:t>
            </a:r>
            <a:r>
              <a:rPr lang="fr-FR" sz="3200" dirty="0"/>
              <a:t>Modèle relationnel de l’auto-école</a:t>
            </a:r>
            <a:r>
              <a:rPr lang="fr-FR" sz="3200" i="1" dirty="0"/>
              <a:t> </a:t>
            </a:r>
            <a:endParaRPr lang="fr-FR" sz="3200" dirty="0"/>
          </a:p>
          <a:p>
            <a:pPr>
              <a:lnSpc>
                <a:spcPct val="90000"/>
              </a:lnSpc>
            </a:pPr>
            <a:r>
              <a:rPr lang="fr-FR" sz="3600" dirty="0"/>
              <a:t>Mais il peut être pas bon du tout pour une BD relationnelle</a:t>
            </a:r>
          </a:p>
          <a:p>
            <a:pPr lvl="1">
              <a:lnSpc>
                <a:spcPct val="90000"/>
              </a:lnSpc>
            </a:pPr>
            <a:r>
              <a:rPr lang="fr-FR" sz="3200" dirty="0"/>
              <a:t>A cause </a:t>
            </a:r>
            <a:r>
              <a:rPr lang="fr-FR" sz="3200" i="1" dirty="0"/>
              <a:t>d’anomalies </a:t>
            </a:r>
            <a:r>
              <a:rPr lang="fr-FR" sz="3200" dirty="0"/>
              <a:t>et de redondances</a:t>
            </a:r>
          </a:p>
          <a:p>
            <a:pPr>
              <a:lnSpc>
                <a:spcPct val="90000"/>
              </a:lnSpc>
            </a:pPr>
            <a:r>
              <a:rPr lang="fr-FR" sz="3600" dirty="0"/>
              <a:t> D’où la phase de normalisation</a:t>
            </a:r>
          </a:p>
          <a:p>
            <a:pPr lvl="1">
              <a:lnSpc>
                <a:spcPct val="90000"/>
              </a:lnSpc>
            </a:pPr>
            <a:r>
              <a:rPr lang="fr-FR" sz="3200" dirty="0"/>
              <a:t> Peut-être appliquée à partir de la relation universelle directement</a:t>
            </a:r>
          </a:p>
          <a:p>
            <a:pPr lvl="2">
              <a:lnSpc>
                <a:spcPct val="90000"/>
              </a:lnSpc>
            </a:pPr>
            <a:r>
              <a:rPr lang="fr-FR" sz="2800" dirty="0"/>
              <a:t> Par l’analyse des </a:t>
            </a:r>
            <a:r>
              <a:rPr lang="fr-FR" sz="2800" dirty="0" err="1"/>
              <a:t>DFs</a:t>
            </a:r>
            <a:r>
              <a:rPr lang="fr-FR" sz="2800" dirty="0"/>
              <a:t> et des </a:t>
            </a:r>
            <a:r>
              <a:rPr lang="fr-FR" sz="2800" dirty="0" err="1"/>
              <a:t>DMs</a:t>
            </a:r>
            <a:endParaRPr lang="fr-FR" sz="2800" dirty="0"/>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762000"/>
            <a:ext cx="7772400" cy="1143000"/>
          </a:xfrm>
          <a:noFill/>
          <a:ln/>
        </p:spPr>
        <p:txBody>
          <a:bodyPr/>
          <a:lstStyle/>
          <a:p>
            <a:r>
              <a:rPr lang="fr-FR" sz="3200" b="1"/>
              <a:t>Spécifications fonctionnelles:</a:t>
            </a:r>
          </a:p>
        </p:txBody>
      </p:sp>
      <p:sp>
        <p:nvSpPr>
          <p:cNvPr id="58371" name="Rectangle 3"/>
          <p:cNvSpPr>
            <a:spLocks noGrp="1" noChangeArrowheads="1"/>
          </p:cNvSpPr>
          <p:nvPr>
            <p:ph type="body" idx="1"/>
          </p:nvPr>
        </p:nvSpPr>
        <p:spPr>
          <a:xfrm>
            <a:off x="398463" y="2130425"/>
            <a:ext cx="8383587" cy="4111625"/>
          </a:xfrm>
          <a:noFill/>
          <a:ln/>
        </p:spPr>
        <p:txBody>
          <a:bodyPr/>
          <a:lstStyle/>
          <a:p>
            <a:r>
              <a:rPr lang="fr-FR" sz="2800">
                <a:solidFill>
                  <a:srgbClr val="FAFD00"/>
                </a:solidFill>
              </a:rPr>
              <a:t>Une entreprise a des </a:t>
            </a:r>
            <a:r>
              <a:rPr lang="fr-FR" sz="2800">
                <a:solidFill>
                  <a:srgbClr val="00FF00"/>
                </a:solidFill>
              </a:rPr>
              <a:t>fournisseurs </a:t>
            </a:r>
            <a:r>
              <a:rPr lang="fr-FR" sz="2800" i="1">
                <a:solidFill>
                  <a:srgbClr val="00FF00"/>
                </a:solidFill>
              </a:rPr>
              <a:t>S</a:t>
            </a:r>
            <a:endParaRPr lang="fr-FR" sz="2800">
              <a:solidFill>
                <a:srgbClr val="00FF00"/>
              </a:solidFill>
            </a:endParaRPr>
          </a:p>
          <a:p>
            <a:r>
              <a:rPr lang="fr-FR" sz="2800">
                <a:solidFill>
                  <a:srgbClr val="FAFD00"/>
                </a:solidFill>
              </a:rPr>
              <a:t>Un fournisseur </a:t>
            </a:r>
            <a:r>
              <a:rPr lang="fr-FR" sz="2800" i="1">
                <a:solidFill>
                  <a:srgbClr val="00FF00"/>
                </a:solidFill>
              </a:rPr>
              <a:t>f </a:t>
            </a:r>
            <a:r>
              <a:rPr lang="fr-FR" sz="2800">
                <a:solidFill>
                  <a:srgbClr val="FAFD00"/>
                </a:solidFill>
              </a:rPr>
              <a:t>a un ID, un nom, un statut, et est dans une ville</a:t>
            </a:r>
          </a:p>
          <a:p>
            <a:r>
              <a:rPr lang="fr-FR" sz="2800">
                <a:solidFill>
                  <a:srgbClr val="FAFD00"/>
                </a:solidFill>
              </a:rPr>
              <a:t>Un </a:t>
            </a:r>
            <a:r>
              <a:rPr lang="fr-FR" sz="2800" i="1">
                <a:solidFill>
                  <a:srgbClr val="00FF00"/>
                </a:solidFill>
              </a:rPr>
              <a:t>f  </a:t>
            </a:r>
            <a:r>
              <a:rPr lang="fr-FR" sz="2800">
                <a:solidFill>
                  <a:srgbClr val="FAFD00"/>
                </a:solidFill>
              </a:rPr>
              <a:t>fournit des </a:t>
            </a:r>
            <a:r>
              <a:rPr lang="fr-FR" sz="2800">
                <a:solidFill>
                  <a:srgbClr val="00FF00"/>
                </a:solidFill>
              </a:rPr>
              <a:t>fournitures</a:t>
            </a:r>
            <a:r>
              <a:rPr lang="fr-FR" sz="2800">
                <a:solidFill>
                  <a:srgbClr val="FAFD00"/>
                </a:solidFill>
              </a:rPr>
              <a:t> </a:t>
            </a:r>
            <a:r>
              <a:rPr lang="fr-FR" sz="2800" i="1">
                <a:solidFill>
                  <a:srgbClr val="00FF00"/>
                </a:solidFill>
              </a:rPr>
              <a:t>SP </a:t>
            </a:r>
            <a:r>
              <a:rPr lang="fr-FR" sz="2800">
                <a:solidFill>
                  <a:srgbClr val="FAFD00"/>
                </a:solidFill>
              </a:rPr>
              <a:t>de </a:t>
            </a:r>
            <a:r>
              <a:rPr lang="fr-FR" sz="2800">
                <a:solidFill>
                  <a:srgbClr val="00FF00"/>
                </a:solidFill>
              </a:rPr>
              <a:t>pièces </a:t>
            </a:r>
            <a:r>
              <a:rPr lang="fr-FR" sz="2800" i="1">
                <a:solidFill>
                  <a:srgbClr val="00FF00"/>
                </a:solidFill>
              </a:rPr>
              <a:t>P</a:t>
            </a:r>
            <a:endParaRPr lang="fr-FR" sz="2800">
              <a:solidFill>
                <a:srgbClr val="FAFD00"/>
              </a:solidFill>
            </a:endParaRPr>
          </a:p>
          <a:p>
            <a:r>
              <a:rPr lang="fr-FR" sz="2800">
                <a:solidFill>
                  <a:srgbClr val="FAFD00"/>
                </a:solidFill>
              </a:rPr>
              <a:t>Chaque fourniture </a:t>
            </a:r>
            <a:r>
              <a:rPr lang="fr-FR" sz="2800" i="1">
                <a:solidFill>
                  <a:srgbClr val="00FF00"/>
                </a:solidFill>
              </a:rPr>
              <a:t>fp</a:t>
            </a:r>
            <a:r>
              <a:rPr lang="fr-FR" sz="2800">
                <a:solidFill>
                  <a:srgbClr val="FAFD00"/>
                </a:solidFill>
              </a:rPr>
              <a:t> comporte une certaine quantité d'</a:t>
            </a:r>
            <a:r>
              <a:rPr lang="fr-FR" sz="2800" u="sng">
                <a:solidFill>
                  <a:srgbClr val="FAFD00"/>
                </a:solidFill>
              </a:rPr>
              <a:t>une</a:t>
            </a:r>
            <a:r>
              <a:rPr lang="fr-FR" sz="2800">
                <a:solidFill>
                  <a:srgbClr val="FAFD00"/>
                </a:solidFill>
              </a:rPr>
              <a:t> pièce</a:t>
            </a:r>
            <a:r>
              <a:rPr lang="fr-FR" sz="2800">
                <a:solidFill>
                  <a:srgbClr val="00FF00"/>
                </a:solidFill>
              </a:rPr>
              <a:t> </a:t>
            </a:r>
            <a:r>
              <a:rPr lang="fr-FR" sz="2800">
                <a:solidFill>
                  <a:srgbClr val="FAFD00"/>
                </a:solidFill>
              </a:rPr>
              <a:t> </a:t>
            </a:r>
            <a:r>
              <a:rPr lang="fr-FR" sz="2800" i="1">
                <a:solidFill>
                  <a:srgbClr val="00FF00"/>
                </a:solidFill>
              </a:rPr>
              <a:t>p</a:t>
            </a:r>
            <a:endParaRPr lang="fr-FR" sz="2800">
              <a:solidFill>
                <a:srgbClr val="FAFD00"/>
              </a:solidFill>
            </a:endParaRPr>
          </a:p>
          <a:p>
            <a:r>
              <a:rPr lang="fr-FR" sz="2800">
                <a:solidFill>
                  <a:srgbClr val="FAFD00"/>
                </a:solidFill>
              </a:rPr>
              <a:t>Chaque</a:t>
            </a:r>
            <a:r>
              <a:rPr lang="fr-FR" sz="2800" i="1">
                <a:solidFill>
                  <a:srgbClr val="FAFD00"/>
                </a:solidFill>
              </a:rPr>
              <a:t> </a:t>
            </a:r>
            <a:r>
              <a:rPr lang="fr-FR" sz="2800" i="1">
                <a:solidFill>
                  <a:srgbClr val="00FF00"/>
                </a:solidFill>
              </a:rPr>
              <a:t>p</a:t>
            </a:r>
            <a:r>
              <a:rPr lang="fr-FR" sz="2800">
                <a:solidFill>
                  <a:srgbClr val="00FF00"/>
                </a:solidFill>
              </a:rPr>
              <a:t> </a:t>
            </a:r>
            <a:r>
              <a:rPr lang="fr-FR" sz="2800">
                <a:solidFill>
                  <a:srgbClr val="FAFD00"/>
                </a:solidFill>
              </a:rPr>
              <a:t>a un ID, un nom, un poids, une couleur</a:t>
            </a:r>
          </a:p>
          <a:p>
            <a:r>
              <a:rPr lang="fr-FR" sz="2800">
                <a:solidFill>
                  <a:srgbClr val="FAFD00"/>
                </a:solidFill>
              </a:rPr>
              <a:t>Une pièce </a:t>
            </a:r>
            <a:r>
              <a:rPr lang="fr-FR" sz="2800" i="1">
                <a:solidFill>
                  <a:srgbClr val="00FF00"/>
                </a:solidFill>
              </a:rPr>
              <a:t>p</a:t>
            </a:r>
            <a:r>
              <a:rPr lang="fr-FR" sz="2800">
                <a:solidFill>
                  <a:srgbClr val="FAFD00"/>
                </a:solidFill>
              </a:rPr>
              <a:t> peut être l'objet de plusieurs fournitures </a:t>
            </a:r>
            <a:r>
              <a:rPr lang="fr-FR" sz="2800" i="1">
                <a:solidFill>
                  <a:srgbClr val="00FF00"/>
                </a:solidFill>
              </a:rPr>
              <a:t>fp</a:t>
            </a:r>
            <a:r>
              <a:rPr lang="fr-FR" sz="2800">
                <a:solidFill>
                  <a:srgbClr val="FAFD00"/>
                </a:solidFill>
              </a:rPr>
              <a:t> </a:t>
            </a:r>
          </a:p>
        </p:txBody>
      </p:sp>
      <p:sp>
        <p:nvSpPr>
          <p:cNvPr id="58372" name="Rectangle 4"/>
          <p:cNvSpPr>
            <a:spLocks noChangeArrowheads="1"/>
          </p:cNvSpPr>
          <p:nvPr/>
        </p:nvSpPr>
        <p:spPr bwMode="auto">
          <a:xfrm>
            <a:off x="4876800" y="228600"/>
            <a:ext cx="4038600"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Exemple canon</a:t>
            </a:r>
          </a:p>
        </p:txBody>
      </p:sp>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771142" y="2347849"/>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1" name="Rectangle 3"/>
          <p:cNvSpPr>
            <a:spLocks noChangeArrowheads="1"/>
          </p:cNvSpPr>
          <p:nvPr/>
        </p:nvSpPr>
        <p:spPr bwMode="auto">
          <a:xfrm>
            <a:off x="2609342" y="2347849"/>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2" name="Rectangle 4"/>
          <p:cNvSpPr>
            <a:spLocks noChangeArrowheads="1"/>
          </p:cNvSpPr>
          <p:nvPr/>
        </p:nvSpPr>
        <p:spPr bwMode="auto">
          <a:xfrm>
            <a:off x="2741105" y="2479612"/>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a:p>
            <a:r>
              <a:rPr lang="fr-FR" sz="2400" b="1">
                <a:solidFill>
                  <a:schemeClr val="tx2"/>
                </a:solidFill>
                <a:latin typeface="Arial" pitchFamily="34" charset="0"/>
              </a:rPr>
              <a:t>P4</a:t>
            </a:r>
          </a:p>
        </p:txBody>
      </p:sp>
      <p:sp>
        <p:nvSpPr>
          <p:cNvPr id="27653" name="Rectangle 5"/>
          <p:cNvSpPr>
            <a:spLocks noChangeArrowheads="1"/>
          </p:cNvSpPr>
          <p:nvPr/>
        </p:nvSpPr>
        <p:spPr bwMode="auto">
          <a:xfrm>
            <a:off x="1918780" y="2952687"/>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a:solidFill>
                  <a:schemeClr val="tx2"/>
                </a:solidFill>
                <a:latin typeface="Arial" pitchFamily="34" charset="0"/>
              </a:rPr>
              <a:t>S1</a:t>
            </a:r>
          </a:p>
        </p:txBody>
      </p:sp>
      <p:sp>
        <p:nvSpPr>
          <p:cNvPr id="27654" name="Rectangle 6"/>
          <p:cNvSpPr>
            <a:spLocks noChangeArrowheads="1"/>
          </p:cNvSpPr>
          <p:nvPr/>
        </p:nvSpPr>
        <p:spPr bwMode="auto">
          <a:xfrm>
            <a:off x="1771142" y="4176649"/>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5" name="Rectangle 7"/>
          <p:cNvSpPr>
            <a:spLocks noChangeArrowheads="1"/>
          </p:cNvSpPr>
          <p:nvPr/>
        </p:nvSpPr>
        <p:spPr bwMode="auto">
          <a:xfrm>
            <a:off x="1918780" y="4629087"/>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a:solidFill>
                  <a:schemeClr val="tx2"/>
                </a:solidFill>
                <a:latin typeface="Arial" pitchFamily="34" charset="0"/>
              </a:rPr>
              <a:t>S2</a:t>
            </a:r>
          </a:p>
        </p:txBody>
      </p:sp>
      <p:sp>
        <p:nvSpPr>
          <p:cNvPr id="27656" name="Rectangle 8"/>
          <p:cNvSpPr>
            <a:spLocks noChangeArrowheads="1"/>
          </p:cNvSpPr>
          <p:nvPr/>
        </p:nvSpPr>
        <p:spPr bwMode="auto">
          <a:xfrm>
            <a:off x="2609342" y="4176649"/>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7" name="Rectangle 9"/>
          <p:cNvSpPr>
            <a:spLocks noChangeArrowheads="1"/>
          </p:cNvSpPr>
          <p:nvPr/>
        </p:nvSpPr>
        <p:spPr bwMode="auto">
          <a:xfrm>
            <a:off x="2741105" y="4308412"/>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p:txBody>
      </p:sp>
      <p:sp>
        <p:nvSpPr>
          <p:cNvPr id="27658" name="Rectangle 10"/>
          <p:cNvSpPr>
            <a:spLocks noChangeArrowheads="1"/>
          </p:cNvSpPr>
          <p:nvPr/>
        </p:nvSpPr>
        <p:spPr bwMode="auto">
          <a:xfrm>
            <a:off x="6215126" y="243014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9" name="Rectangle 11"/>
          <p:cNvSpPr>
            <a:spLocks noChangeArrowheads="1"/>
          </p:cNvSpPr>
          <p:nvPr/>
        </p:nvSpPr>
        <p:spPr bwMode="auto">
          <a:xfrm>
            <a:off x="7053326" y="243014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60" name="Rectangle 12"/>
          <p:cNvSpPr>
            <a:spLocks noChangeArrowheads="1"/>
          </p:cNvSpPr>
          <p:nvPr/>
        </p:nvSpPr>
        <p:spPr bwMode="auto">
          <a:xfrm>
            <a:off x="7185089" y="256190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a:p>
            <a:r>
              <a:rPr lang="fr-FR" sz="2400" b="1">
                <a:solidFill>
                  <a:schemeClr val="tx2"/>
                </a:solidFill>
                <a:latin typeface="Arial" pitchFamily="34" charset="0"/>
              </a:rPr>
              <a:t>P4</a:t>
            </a:r>
          </a:p>
        </p:txBody>
      </p:sp>
      <p:sp>
        <p:nvSpPr>
          <p:cNvPr id="27661" name="Rectangle 13"/>
          <p:cNvSpPr>
            <a:spLocks noChangeArrowheads="1"/>
          </p:cNvSpPr>
          <p:nvPr/>
        </p:nvSpPr>
        <p:spPr bwMode="auto">
          <a:xfrm>
            <a:off x="7185089" y="408590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p:txBody>
      </p:sp>
      <p:sp>
        <p:nvSpPr>
          <p:cNvPr id="27662" name="Rectangle 14"/>
          <p:cNvSpPr>
            <a:spLocks noChangeArrowheads="1"/>
          </p:cNvSpPr>
          <p:nvPr/>
        </p:nvSpPr>
        <p:spPr bwMode="auto">
          <a:xfrm>
            <a:off x="6423089" y="256190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p:txBody>
      </p:sp>
      <p:sp>
        <p:nvSpPr>
          <p:cNvPr id="27663" name="Rectangle 15"/>
          <p:cNvSpPr>
            <a:spLocks noChangeArrowheads="1"/>
          </p:cNvSpPr>
          <p:nvPr/>
        </p:nvSpPr>
        <p:spPr bwMode="auto">
          <a:xfrm>
            <a:off x="6423089" y="408590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S2</a:t>
            </a:r>
          </a:p>
          <a:p>
            <a:r>
              <a:rPr lang="fr-FR" sz="2400" b="1">
                <a:solidFill>
                  <a:schemeClr val="tx2"/>
                </a:solidFill>
                <a:latin typeface="Arial" pitchFamily="34" charset="0"/>
              </a:rPr>
              <a:t>S2</a:t>
            </a:r>
          </a:p>
          <a:p>
            <a:r>
              <a:rPr lang="fr-FR" sz="2400" b="1">
                <a:solidFill>
                  <a:schemeClr val="tx2"/>
                </a:solidFill>
                <a:latin typeface="Arial" pitchFamily="34" charset="0"/>
              </a:rPr>
              <a:t>S2</a:t>
            </a:r>
          </a:p>
        </p:txBody>
      </p:sp>
      <p:sp>
        <p:nvSpPr>
          <p:cNvPr id="27666" name="Rectangle 18"/>
          <p:cNvSpPr>
            <a:spLocks noChangeArrowheads="1"/>
          </p:cNvSpPr>
          <p:nvPr/>
        </p:nvSpPr>
        <p:spPr bwMode="auto">
          <a:xfrm>
            <a:off x="6575489" y="1799908"/>
            <a:ext cx="841375" cy="454025"/>
          </a:xfrm>
          <a:prstGeom prst="rect">
            <a:avLst/>
          </a:prstGeom>
          <a:noFill/>
          <a:ln w="12700">
            <a:noFill/>
            <a:miter lim="800000"/>
            <a:headEnd/>
            <a:tailEnd/>
          </a:ln>
          <a:effectLst/>
        </p:spPr>
        <p:txBody>
          <a:bodyPr wrap="none" lIns="90488" tIns="44450" rIns="90488" bIns="44450">
            <a:spAutoFit/>
          </a:bodyPr>
          <a:lstStyle/>
          <a:p>
            <a:r>
              <a:rPr lang="fr-FR" sz="2400" b="1">
                <a:solidFill>
                  <a:schemeClr val="hlink"/>
                </a:solidFill>
                <a:latin typeface="Arial" pitchFamily="34" charset="0"/>
              </a:rPr>
              <a:t>1 NF</a:t>
            </a:r>
          </a:p>
        </p:txBody>
      </p:sp>
      <p:sp>
        <p:nvSpPr>
          <p:cNvPr id="19" name="Rectangle 2"/>
          <p:cNvSpPr>
            <a:spLocks noGrp="1" noChangeArrowheads="1"/>
          </p:cNvSpPr>
          <p:nvPr>
            <p:ph type="title"/>
          </p:nvPr>
        </p:nvSpPr>
        <p:spPr>
          <a:xfrm>
            <a:off x="0" y="0"/>
            <a:ext cx="2895600" cy="1143000"/>
          </a:xfrm>
          <a:solidFill>
            <a:srgbClr val="FAFD00"/>
          </a:solidFill>
          <a:ln/>
        </p:spPr>
        <p:txBody>
          <a:bodyPr/>
          <a:lstStyle/>
          <a:p>
            <a:pPr algn="ctr"/>
            <a:r>
              <a:rPr lang="fr-FR" dirty="0">
                <a:solidFill>
                  <a:schemeClr val="accent1"/>
                </a:solidFill>
              </a:rPr>
              <a:t>Relations</a:t>
            </a:r>
          </a:p>
        </p:txBody>
      </p:sp>
      <p:sp>
        <p:nvSpPr>
          <p:cNvPr id="18" name="Rectangle 18"/>
          <p:cNvSpPr>
            <a:spLocks noChangeArrowheads="1"/>
          </p:cNvSpPr>
          <p:nvPr/>
        </p:nvSpPr>
        <p:spPr bwMode="auto">
          <a:xfrm>
            <a:off x="2247329" y="1723708"/>
            <a:ext cx="849593" cy="459100"/>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0</a:t>
            </a:r>
            <a:r>
              <a:rPr lang="fr-FR" sz="2400" b="1" dirty="0" smtClean="0">
                <a:solidFill>
                  <a:schemeClr val="hlink"/>
                </a:solidFill>
                <a:latin typeface="Arial" pitchFamily="34" charset="0"/>
              </a:rPr>
              <a:t> </a:t>
            </a:r>
            <a:r>
              <a:rPr lang="fr-FR" sz="2400" b="1" dirty="0">
                <a:solidFill>
                  <a:schemeClr val="hlink"/>
                </a:solidFill>
                <a:latin typeface="Arial" pitchFamily="34" charset="0"/>
              </a:rPr>
              <a:t>NF</a:t>
            </a:r>
          </a:p>
        </p:txBody>
      </p:sp>
      <p:sp>
        <p:nvSpPr>
          <p:cNvPr id="20" name="ZoneTexte 19"/>
          <p:cNvSpPr txBox="1"/>
          <p:nvPr/>
        </p:nvSpPr>
        <p:spPr>
          <a:xfrm>
            <a:off x="3557016" y="1033272"/>
            <a:ext cx="1499616" cy="707886"/>
          </a:xfrm>
          <a:prstGeom prst="rect">
            <a:avLst/>
          </a:prstGeom>
          <a:solidFill>
            <a:srgbClr val="0000FD"/>
          </a:solidFill>
        </p:spPr>
        <p:txBody>
          <a:bodyPr wrap="square" rtlCol="0">
            <a:spAutoFit/>
          </a:bodyPr>
          <a:lstStyle/>
          <a:p>
            <a:r>
              <a:rPr lang="fr-FR" dirty="0" smtClean="0"/>
              <a:t>Attribut multi-valeur</a:t>
            </a:r>
            <a:endParaRPr lang="fr-FR" dirty="0"/>
          </a:p>
        </p:txBody>
      </p:sp>
      <p:cxnSp>
        <p:nvCxnSpPr>
          <p:cNvPr id="22" name="Connecteur droit avec flèche 21"/>
          <p:cNvCxnSpPr/>
          <p:nvPr/>
        </p:nvCxnSpPr>
        <p:spPr bwMode="auto">
          <a:xfrm rot="5400000">
            <a:off x="2944368" y="1728216"/>
            <a:ext cx="649224" cy="57607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Connecteur droit avec flèche 22"/>
          <p:cNvCxnSpPr>
            <a:endCxn id="27659" idx="0"/>
          </p:cNvCxnSpPr>
          <p:nvPr/>
        </p:nvCxnSpPr>
        <p:spPr bwMode="auto">
          <a:xfrm rot="5400000">
            <a:off x="7253898" y="1903818"/>
            <a:ext cx="738505" cy="31414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ZoneTexte 20"/>
          <p:cNvSpPr txBox="1"/>
          <p:nvPr/>
        </p:nvSpPr>
        <p:spPr>
          <a:xfrm>
            <a:off x="7676530" y="1080407"/>
            <a:ext cx="1269507" cy="707886"/>
          </a:xfrm>
          <a:prstGeom prst="rect">
            <a:avLst/>
          </a:prstGeom>
          <a:solidFill>
            <a:srgbClr val="0000FD"/>
          </a:solidFill>
        </p:spPr>
        <p:txBody>
          <a:bodyPr wrap="square" rtlCol="0">
            <a:spAutoFit/>
          </a:bodyPr>
          <a:lstStyle/>
          <a:p>
            <a:r>
              <a:rPr lang="fr-FR" dirty="0" smtClean="0"/>
              <a:t>Attribut atomique</a:t>
            </a:r>
            <a:endParaRPr lang="fr-FR" dirty="0"/>
          </a:p>
        </p:txBody>
      </p:sp>
    </p:spTree>
  </p:cSld>
  <p:clrMapOvr>
    <a:masterClrMapping/>
  </p:clrMapOvr>
  <p:transition spd="slow">
    <p:random/>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531813" y="227013"/>
            <a:ext cx="4038600"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Exemple canon</a:t>
            </a:r>
          </a:p>
        </p:txBody>
      </p:sp>
      <p:sp>
        <p:nvSpPr>
          <p:cNvPr id="63503" name="Rectangle 15"/>
          <p:cNvSpPr>
            <a:spLocks noChangeArrowheads="1"/>
          </p:cNvSpPr>
          <p:nvPr/>
        </p:nvSpPr>
        <p:spPr bwMode="auto">
          <a:xfrm>
            <a:off x="1751013" y="3414713"/>
            <a:ext cx="1095375" cy="1427162"/>
          </a:xfrm>
          <a:prstGeom prst="rect">
            <a:avLst/>
          </a:prstGeom>
          <a:solidFill>
            <a:srgbClr val="F75107"/>
          </a:solidFill>
          <a:ln w="12700">
            <a:solidFill>
              <a:schemeClr val="bg2"/>
            </a:solidFill>
            <a:miter lim="800000"/>
            <a:headEnd/>
            <a:tailEnd/>
          </a:ln>
          <a:effectLst/>
        </p:spPr>
        <p:txBody>
          <a:bodyPr wrap="none"/>
          <a:lstStyle/>
          <a:p>
            <a:r>
              <a:rPr lang="fr-FR">
                <a:solidFill>
                  <a:schemeClr val="tx1"/>
                </a:solidFill>
              </a:rPr>
              <a:t>S</a:t>
            </a:r>
          </a:p>
          <a:p>
            <a:r>
              <a:rPr lang="fr-FR" sz="1600" u="sng">
                <a:solidFill>
                  <a:schemeClr val="tx1"/>
                </a:solidFill>
              </a:rPr>
              <a:t>S#</a:t>
            </a:r>
          </a:p>
          <a:p>
            <a:r>
              <a:rPr lang="fr-FR" sz="1600" u="sng">
                <a:solidFill>
                  <a:schemeClr val="tx1"/>
                </a:solidFill>
              </a:rPr>
              <a:t>Sname</a:t>
            </a:r>
          </a:p>
          <a:p>
            <a:r>
              <a:rPr lang="fr-FR" sz="1600">
                <a:solidFill>
                  <a:schemeClr val="tx1"/>
                </a:solidFill>
              </a:rPr>
              <a:t>Status</a:t>
            </a:r>
          </a:p>
          <a:p>
            <a:r>
              <a:rPr lang="fr-FR" sz="1600">
                <a:solidFill>
                  <a:schemeClr val="tx1"/>
                </a:solidFill>
              </a:rPr>
              <a:t>City</a:t>
            </a:r>
          </a:p>
        </p:txBody>
      </p:sp>
      <p:sp>
        <p:nvSpPr>
          <p:cNvPr id="63505" name="Rectangle 17"/>
          <p:cNvSpPr>
            <a:spLocks noChangeArrowheads="1"/>
          </p:cNvSpPr>
          <p:nvPr/>
        </p:nvSpPr>
        <p:spPr bwMode="auto">
          <a:xfrm>
            <a:off x="7172325" y="3349625"/>
            <a:ext cx="955675" cy="1639888"/>
          </a:xfrm>
          <a:prstGeom prst="rect">
            <a:avLst/>
          </a:prstGeom>
          <a:solidFill>
            <a:srgbClr val="F75107"/>
          </a:solidFill>
          <a:ln w="12700">
            <a:solidFill>
              <a:schemeClr val="bg2"/>
            </a:solidFill>
            <a:miter lim="800000"/>
            <a:headEnd/>
            <a:tailEnd/>
          </a:ln>
          <a:effectLst/>
        </p:spPr>
        <p:txBody>
          <a:bodyPr wrap="none"/>
          <a:lstStyle/>
          <a:p>
            <a:r>
              <a:rPr lang="fr-FR">
                <a:solidFill>
                  <a:schemeClr val="tx1"/>
                </a:solidFill>
              </a:rPr>
              <a:t>P</a:t>
            </a:r>
          </a:p>
          <a:p>
            <a:r>
              <a:rPr lang="fr-FR" sz="1600" u="sng">
                <a:solidFill>
                  <a:schemeClr val="tx1"/>
                </a:solidFill>
              </a:rPr>
              <a:t>P#</a:t>
            </a:r>
          </a:p>
          <a:p>
            <a:r>
              <a:rPr lang="fr-FR" sz="1600">
                <a:solidFill>
                  <a:schemeClr val="tx1"/>
                </a:solidFill>
              </a:rPr>
              <a:t>Pname</a:t>
            </a:r>
          </a:p>
          <a:p>
            <a:r>
              <a:rPr lang="fr-FR" sz="1600">
                <a:solidFill>
                  <a:schemeClr val="tx1"/>
                </a:solidFill>
              </a:rPr>
              <a:t>Color</a:t>
            </a:r>
          </a:p>
          <a:p>
            <a:r>
              <a:rPr lang="fr-FR" sz="1600">
                <a:solidFill>
                  <a:schemeClr val="tx1"/>
                </a:solidFill>
              </a:rPr>
              <a:t>Weight</a:t>
            </a:r>
          </a:p>
          <a:p>
            <a:r>
              <a:rPr lang="fr-FR" sz="1600">
                <a:solidFill>
                  <a:schemeClr val="tx1"/>
                </a:solidFill>
              </a:rPr>
              <a:t>City</a:t>
            </a:r>
          </a:p>
        </p:txBody>
      </p:sp>
      <p:sp>
        <p:nvSpPr>
          <p:cNvPr id="63506" name="Rectangle 18"/>
          <p:cNvSpPr>
            <a:spLocks noChangeArrowheads="1"/>
          </p:cNvSpPr>
          <p:nvPr/>
        </p:nvSpPr>
        <p:spPr bwMode="auto">
          <a:xfrm>
            <a:off x="4605338" y="2474913"/>
            <a:ext cx="752475" cy="760412"/>
          </a:xfrm>
          <a:prstGeom prst="rect">
            <a:avLst/>
          </a:prstGeom>
          <a:solidFill>
            <a:srgbClr val="F75107"/>
          </a:solidFill>
          <a:ln w="9525">
            <a:solidFill>
              <a:schemeClr val="bg2"/>
            </a:solidFill>
            <a:miter lim="800000"/>
            <a:headEnd/>
            <a:tailEnd/>
          </a:ln>
          <a:effectLst/>
        </p:spPr>
        <p:txBody>
          <a:bodyPr wrap="none"/>
          <a:lstStyle/>
          <a:p>
            <a:r>
              <a:rPr lang="fr-FR">
                <a:solidFill>
                  <a:schemeClr val="tx1"/>
                </a:solidFill>
              </a:rPr>
              <a:t>SP</a:t>
            </a:r>
          </a:p>
          <a:p>
            <a:r>
              <a:rPr lang="fr-FR" sz="1600">
                <a:solidFill>
                  <a:schemeClr val="tx1"/>
                </a:solidFill>
              </a:rPr>
              <a:t>Qty</a:t>
            </a:r>
          </a:p>
        </p:txBody>
      </p:sp>
      <p:sp>
        <p:nvSpPr>
          <p:cNvPr id="63507" name="Line 19"/>
          <p:cNvSpPr>
            <a:spLocks noChangeShapeType="1"/>
          </p:cNvSpPr>
          <p:nvPr/>
        </p:nvSpPr>
        <p:spPr bwMode="auto">
          <a:xfrm flipV="1">
            <a:off x="4937125" y="3265488"/>
            <a:ext cx="3175" cy="747712"/>
          </a:xfrm>
          <a:prstGeom prst="line">
            <a:avLst/>
          </a:prstGeom>
          <a:noFill/>
          <a:ln w="12700">
            <a:solidFill>
              <a:schemeClr val="tx1"/>
            </a:solidFill>
            <a:prstDash val="dash"/>
            <a:round/>
            <a:headEnd/>
            <a:tailEnd type="triangle" w="med" len="med"/>
          </a:ln>
          <a:effectLst/>
        </p:spPr>
        <p:txBody>
          <a:bodyPr/>
          <a:lstStyle/>
          <a:p>
            <a:endParaRPr lang="fr-FR"/>
          </a:p>
        </p:txBody>
      </p:sp>
      <p:sp>
        <p:nvSpPr>
          <p:cNvPr id="63508" name="Line 20"/>
          <p:cNvSpPr>
            <a:spLocks noChangeShapeType="1"/>
          </p:cNvSpPr>
          <p:nvPr/>
        </p:nvSpPr>
        <p:spPr bwMode="auto">
          <a:xfrm>
            <a:off x="2844800" y="3930650"/>
            <a:ext cx="4337050" cy="142875"/>
          </a:xfrm>
          <a:prstGeom prst="line">
            <a:avLst/>
          </a:prstGeom>
          <a:noFill/>
          <a:ln w="12700">
            <a:solidFill>
              <a:schemeClr val="tx1"/>
            </a:solidFill>
            <a:round/>
            <a:headEnd/>
            <a:tailEnd/>
          </a:ln>
          <a:effectLst/>
        </p:spPr>
        <p:txBody>
          <a:bodyPr/>
          <a:lstStyle/>
          <a:p>
            <a:endParaRPr lang="fr-FR"/>
          </a:p>
        </p:txBody>
      </p:sp>
      <p:sp>
        <p:nvSpPr>
          <p:cNvPr id="63511" name="Text Box 23"/>
          <p:cNvSpPr txBox="1">
            <a:spLocks noChangeArrowheads="1"/>
          </p:cNvSpPr>
          <p:nvPr/>
        </p:nvSpPr>
        <p:spPr bwMode="auto">
          <a:xfrm>
            <a:off x="6634163" y="3632200"/>
            <a:ext cx="404812" cy="396875"/>
          </a:xfrm>
          <a:prstGeom prst="rect">
            <a:avLst/>
          </a:prstGeom>
          <a:noFill/>
          <a:ln w="12700">
            <a:noFill/>
            <a:miter lim="800000"/>
            <a:headEnd/>
            <a:tailEnd/>
          </a:ln>
          <a:effectLst/>
        </p:spPr>
        <p:txBody>
          <a:bodyPr>
            <a:spAutoFit/>
          </a:bodyPr>
          <a:lstStyle/>
          <a:p>
            <a:pPr>
              <a:spcBef>
                <a:spcPct val="50000"/>
              </a:spcBef>
            </a:pPr>
            <a:r>
              <a:rPr lang="fr-FR"/>
              <a:t>*</a:t>
            </a:r>
          </a:p>
        </p:txBody>
      </p:sp>
      <p:sp>
        <p:nvSpPr>
          <p:cNvPr id="63514" name="Text Box 26"/>
          <p:cNvSpPr txBox="1">
            <a:spLocks noChangeArrowheads="1"/>
          </p:cNvSpPr>
          <p:nvPr/>
        </p:nvSpPr>
        <p:spPr bwMode="auto">
          <a:xfrm>
            <a:off x="2924175" y="3484563"/>
            <a:ext cx="354013" cy="396875"/>
          </a:xfrm>
          <a:prstGeom prst="rect">
            <a:avLst/>
          </a:prstGeom>
          <a:noFill/>
          <a:ln w="12700">
            <a:noFill/>
            <a:miter lim="800000"/>
            <a:headEnd/>
            <a:tailEnd/>
          </a:ln>
          <a:effectLst/>
        </p:spPr>
        <p:txBody>
          <a:bodyPr>
            <a:spAutoFit/>
          </a:bodyPr>
          <a:lstStyle/>
          <a:p>
            <a:pPr>
              <a:spcBef>
                <a:spcPct val="50000"/>
              </a:spcBef>
            </a:pPr>
            <a:r>
              <a:rPr lang="fr-FR"/>
              <a:t>*</a:t>
            </a:r>
          </a:p>
        </p:txBody>
      </p:sp>
      <p:sp>
        <p:nvSpPr>
          <p:cNvPr id="63517" name="Line 29"/>
          <p:cNvSpPr>
            <a:spLocks noChangeShapeType="1"/>
          </p:cNvSpPr>
          <p:nvPr/>
        </p:nvSpPr>
        <p:spPr bwMode="auto">
          <a:xfrm>
            <a:off x="1762125" y="3757613"/>
            <a:ext cx="1073150" cy="0"/>
          </a:xfrm>
          <a:prstGeom prst="line">
            <a:avLst/>
          </a:prstGeom>
          <a:noFill/>
          <a:ln w="12700">
            <a:solidFill>
              <a:schemeClr val="tx1"/>
            </a:solidFill>
            <a:round/>
            <a:headEnd/>
            <a:tailEnd/>
          </a:ln>
          <a:effectLst/>
        </p:spPr>
        <p:txBody>
          <a:bodyPr/>
          <a:lstStyle/>
          <a:p>
            <a:endParaRPr lang="fr-FR"/>
          </a:p>
        </p:txBody>
      </p:sp>
      <p:sp>
        <p:nvSpPr>
          <p:cNvPr id="63518" name="Line 30"/>
          <p:cNvSpPr>
            <a:spLocks noChangeShapeType="1"/>
          </p:cNvSpPr>
          <p:nvPr/>
        </p:nvSpPr>
        <p:spPr bwMode="auto">
          <a:xfrm>
            <a:off x="4621213" y="2827338"/>
            <a:ext cx="715962" cy="0"/>
          </a:xfrm>
          <a:prstGeom prst="line">
            <a:avLst/>
          </a:prstGeom>
          <a:noFill/>
          <a:ln w="12700">
            <a:solidFill>
              <a:schemeClr val="tx1"/>
            </a:solidFill>
            <a:round/>
            <a:headEnd/>
            <a:tailEnd/>
          </a:ln>
          <a:effectLst/>
        </p:spPr>
        <p:txBody>
          <a:bodyPr/>
          <a:lstStyle/>
          <a:p>
            <a:endParaRPr lang="fr-FR"/>
          </a:p>
        </p:txBody>
      </p:sp>
      <p:sp>
        <p:nvSpPr>
          <p:cNvPr id="63519" name="Line 31"/>
          <p:cNvSpPr>
            <a:spLocks noChangeShapeType="1"/>
          </p:cNvSpPr>
          <p:nvPr/>
        </p:nvSpPr>
        <p:spPr bwMode="auto">
          <a:xfrm>
            <a:off x="7173913" y="3698875"/>
            <a:ext cx="957262" cy="0"/>
          </a:xfrm>
          <a:prstGeom prst="line">
            <a:avLst/>
          </a:prstGeom>
          <a:noFill/>
          <a:ln w="12700">
            <a:solidFill>
              <a:schemeClr val="tx1"/>
            </a:solidFill>
            <a:round/>
            <a:headEnd/>
            <a:tailEnd/>
          </a:ln>
          <a:effectLst/>
        </p:spPr>
        <p:txBody>
          <a:bodyPr/>
          <a:lstStyle/>
          <a:p>
            <a:endParaRPr lang="fr-FR"/>
          </a:p>
        </p:txBody>
      </p:sp>
    </p:spTree>
  </p:cSld>
  <p:clrMapOvr>
    <a:masterClrMapping/>
  </p:clrMapOvr>
  <p:transition spd="slow">
    <p:zoom dir="in"/>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531813" y="227013"/>
            <a:ext cx="4038600"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Exemple canon</a:t>
            </a:r>
          </a:p>
        </p:txBody>
      </p:sp>
      <p:sp>
        <p:nvSpPr>
          <p:cNvPr id="252931" name="Rectangle 3"/>
          <p:cNvSpPr>
            <a:spLocks noChangeArrowheads="1"/>
          </p:cNvSpPr>
          <p:nvPr/>
        </p:nvSpPr>
        <p:spPr bwMode="auto">
          <a:xfrm>
            <a:off x="1751013" y="3414713"/>
            <a:ext cx="1095375" cy="1625600"/>
          </a:xfrm>
          <a:prstGeom prst="rect">
            <a:avLst/>
          </a:prstGeom>
          <a:solidFill>
            <a:srgbClr val="7FFF00"/>
          </a:solidFill>
          <a:ln w="57150">
            <a:solidFill>
              <a:srgbClr val="0066FF"/>
            </a:solidFill>
            <a:miter lim="800000"/>
            <a:headEnd/>
            <a:tailEnd/>
          </a:ln>
          <a:effectLst/>
        </p:spPr>
        <p:txBody>
          <a:bodyPr wrap="none"/>
          <a:lstStyle/>
          <a:p>
            <a:r>
              <a:rPr lang="fr-FR">
                <a:solidFill>
                  <a:schemeClr val="bg2"/>
                </a:solidFill>
              </a:rPr>
              <a:t>S</a:t>
            </a:r>
          </a:p>
          <a:p>
            <a:r>
              <a:rPr lang="fr-FR" sz="1800" u="sng">
                <a:solidFill>
                  <a:schemeClr val="bg2"/>
                </a:solidFill>
              </a:rPr>
              <a:t>S#</a:t>
            </a:r>
          </a:p>
          <a:p>
            <a:r>
              <a:rPr lang="fr-FR" sz="1800" u="sng">
                <a:solidFill>
                  <a:schemeClr val="bg2"/>
                </a:solidFill>
              </a:rPr>
              <a:t>Sname</a:t>
            </a:r>
          </a:p>
          <a:p>
            <a:r>
              <a:rPr lang="fr-FR" sz="1800">
                <a:solidFill>
                  <a:schemeClr val="bg2"/>
                </a:solidFill>
              </a:rPr>
              <a:t>Status</a:t>
            </a:r>
          </a:p>
          <a:p>
            <a:r>
              <a:rPr lang="fr-FR" sz="1800">
                <a:solidFill>
                  <a:schemeClr val="bg2"/>
                </a:solidFill>
              </a:rPr>
              <a:t>City</a:t>
            </a:r>
          </a:p>
        </p:txBody>
      </p:sp>
      <p:sp>
        <p:nvSpPr>
          <p:cNvPr id="252932" name="Rectangle 4"/>
          <p:cNvSpPr>
            <a:spLocks noChangeArrowheads="1"/>
          </p:cNvSpPr>
          <p:nvPr/>
        </p:nvSpPr>
        <p:spPr bwMode="auto">
          <a:xfrm>
            <a:off x="7172325" y="3349625"/>
            <a:ext cx="955675" cy="1639888"/>
          </a:xfrm>
          <a:prstGeom prst="rect">
            <a:avLst/>
          </a:prstGeom>
          <a:solidFill>
            <a:srgbClr val="7FFF00"/>
          </a:solidFill>
          <a:ln w="57150">
            <a:solidFill>
              <a:srgbClr val="0066FF"/>
            </a:solidFill>
            <a:miter lim="800000"/>
            <a:headEnd/>
            <a:tailEnd/>
          </a:ln>
          <a:effectLst/>
        </p:spPr>
        <p:txBody>
          <a:bodyPr wrap="none"/>
          <a:lstStyle/>
          <a:p>
            <a:r>
              <a:rPr lang="fr-FR">
                <a:solidFill>
                  <a:schemeClr val="bg2"/>
                </a:solidFill>
              </a:rPr>
              <a:t>P</a:t>
            </a:r>
          </a:p>
          <a:p>
            <a:r>
              <a:rPr lang="fr-FR" sz="1600" u="sng">
                <a:solidFill>
                  <a:schemeClr val="bg2"/>
                </a:solidFill>
              </a:rPr>
              <a:t>P#</a:t>
            </a:r>
          </a:p>
          <a:p>
            <a:r>
              <a:rPr lang="fr-FR" sz="1600">
                <a:solidFill>
                  <a:schemeClr val="bg2"/>
                </a:solidFill>
              </a:rPr>
              <a:t>Pname</a:t>
            </a:r>
          </a:p>
          <a:p>
            <a:r>
              <a:rPr lang="fr-FR" sz="1600">
                <a:solidFill>
                  <a:schemeClr val="bg2"/>
                </a:solidFill>
              </a:rPr>
              <a:t>Color</a:t>
            </a:r>
          </a:p>
          <a:p>
            <a:r>
              <a:rPr lang="fr-FR" sz="1600">
                <a:solidFill>
                  <a:schemeClr val="bg2"/>
                </a:solidFill>
              </a:rPr>
              <a:t>Weight</a:t>
            </a:r>
          </a:p>
          <a:p>
            <a:r>
              <a:rPr lang="fr-FR" sz="1600">
                <a:solidFill>
                  <a:schemeClr val="bg2"/>
                </a:solidFill>
              </a:rPr>
              <a:t>City</a:t>
            </a:r>
          </a:p>
        </p:txBody>
      </p:sp>
      <p:sp>
        <p:nvSpPr>
          <p:cNvPr id="252933" name="Rectangle 5"/>
          <p:cNvSpPr>
            <a:spLocks noChangeArrowheads="1"/>
          </p:cNvSpPr>
          <p:nvPr/>
        </p:nvSpPr>
        <p:spPr bwMode="auto">
          <a:xfrm>
            <a:off x="4605338" y="1985963"/>
            <a:ext cx="752475" cy="1249362"/>
          </a:xfrm>
          <a:prstGeom prst="rect">
            <a:avLst/>
          </a:prstGeom>
          <a:solidFill>
            <a:srgbClr val="7FFF00"/>
          </a:solidFill>
          <a:ln w="57150">
            <a:solidFill>
              <a:srgbClr val="0066FF"/>
            </a:solidFill>
            <a:miter lim="800000"/>
            <a:headEnd/>
            <a:tailEnd/>
          </a:ln>
          <a:effectLst/>
        </p:spPr>
        <p:txBody>
          <a:bodyPr wrap="none"/>
          <a:lstStyle/>
          <a:p>
            <a:r>
              <a:rPr lang="fr-FR">
                <a:solidFill>
                  <a:schemeClr val="bg2"/>
                </a:solidFill>
              </a:rPr>
              <a:t>SP</a:t>
            </a:r>
          </a:p>
          <a:p>
            <a:r>
              <a:rPr lang="fr-FR" sz="1600" u="sng">
                <a:solidFill>
                  <a:schemeClr val="bg2"/>
                </a:solidFill>
              </a:rPr>
              <a:t>P#</a:t>
            </a:r>
          </a:p>
          <a:p>
            <a:r>
              <a:rPr lang="fr-FR" sz="1600" u="sng">
                <a:solidFill>
                  <a:schemeClr val="bg2"/>
                </a:solidFill>
              </a:rPr>
              <a:t>S#</a:t>
            </a:r>
          </a:p>
          <a:p>
            <a:r>
              <a:rPr lang="fr-FR" sz="1600">
                <a:solidFill>
                  <a:schemeClr val="bg2"/>
                </a:solidFill>
              </a:rPr>
              <a:t>Qty</a:t>
            </a:r>
          </a:p>
        </p:txBody>
      </p:sp>
      <p:sp>
        <p:nvSpPr>
          <p:cNvPr id="252934" name="Line 6"/>
          <p:cNvSpPr>
            <a:spLocks noChangeShapeType="1"/>
          </p:cNvSpPr>
          <p:nvPr/>
        </p:nvSpPr>
        <p:spPr bwMode="auto">
          <a:xfrm flipH="1" flipV="1">
            <a:off x="5330825" y="2508250"/>
            <a:ext cx="1874838" cy="1328738"/>
          </a:xfrm>
          <a:prstGeom prst="line">
            <a:avLst/>
          </a:prstGeom>
          <a:noFill/>
          <a:ln w="12700">
            <a:solidFill>
              <a:schemeClr val="tx1"/>
            </a:solidFill>
            <a:round/>
            <a:headEnd/>
            <a:tailEnd type="triangle" w="med" len="med"/>
          </a:ln>
          <a:effectLst/>
        </p:spPr>
        <p:txBody>
          <a:bodyPr/>
          <a:lstStyle/>
          <a:p>
            <a:endParaRPr lang="fr-FR"/>
          </a:p>
        </p:txBody>
      </p:sp>
      <p:sp>
        <p:nvSpPr>
          <p:cNvPr id="252935" name="Line 7"/>
          <p:cNvSpPr>
            <a:spLocks noChangeShapeType="1"/>
          </p:cNvSpPr>
          <p:nvPr/>
        </p:nvSpPr>
        <p:spPr bwMode="auto">
          <a:xfrm flipV="1">
            <a:off x="2844800" y="2743200"/>
            <a:ext cx="1766888" cy="1187450"/>
          </a:xfrm>
          <a:prstGeom prst="line">
            <a:avLst/>
          </a:prstGeom>
          <a:noFill/>
          <a:ln w="12700">
            <a:solidFill>
              <a:schemeClr val="tx1"/>
            </a:solidFill>
            <a:round/>
            <a:headEnd/>
            <a:tailEnd type="triangle" w="med" len="med"/>
          </a:ln>
          <a:effectLst/>
        </p:spPr>
        <p:txBody>
          <a:bodyPr/>
          <a:lstStyle/>
          <a:p>
            <a:endParaRPr lang="fr-FR"/>
          </a:p>
        </p:txBody>
      </p:sp>
      <p:sp>
        <p:nvSpPr>
          <p:cNvPr id="252936" name="Text Box 8"/>
          <p:cNvSpPr txBox="1">
            <a:spLocks noChangeArrowheads="1"/>
          </p:cNvSpPr>
          <p:nvPr/>
        </p:nvSpPr>
        <p:spPr bwMode="auto">
          <a:xfrm>
            <a:off x="6643688" y="3571875"/>
            <a:ext cx="404812"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52937" name="Text Box 9"/>
          <p:cNvSpPr txBox="1">
            <a:spLocks noChangeArrowheads="1"/>
          </p:cNvSpPr>
          <p:nvPr/>
        </p:nvSpPr>
        <p:spPr bwMode="auto">
          <a:xfrm>
            <a:off x="5627688" y="2384425"/>
            <a:ext cx="404812" cy="396875"/>
          </a:xfrm>
          <a:prstGeom prst="rect">
            <a:avLst/>
          </a:prstGeom>
          <a:noFill/>
          <a:ln w="12700">
            <a:noFill/>
            <a:miter lim="800000"/>
            <a:headEnd/>
            <a:tailEnd/>
          </a:ln>
          <a:effectLst/>
        </p:spPr>
        <p:txBody>
          <a:bodyPr>
            <a:spAutoFit/>
          </a:bodyPr>
          <a:lstStyle/>
          <a:p>
            <a:pPr>
              <a:spcBef>
                <a:spcPct val="50000"/>
              </a:spcBef>
            </a:pPr>
            <a:r>
              <a:rPr lang="fr-FR"/>
              <a:t>*</a:t>
            </a:r>
          </a:p>
        </p:txBody>
      </p:sp>
      <p:sp>
        <p:nvSpPr>
          <p:cNvPr id="252938" name="Text Box 10"/>
          <p:cNvSpPr txBox="1">
            <a:spLocks noChangeArrowheads="1"/>
          </p:cNvSpPr>
          <p:nvPr/>
        </p:nvSpPr>
        <p:spPr bwMode="auto">
          <a:xfrm>
            <a:off x="4095750" y="2587625"/>
            <a:ext cx="404813" cy="396875"/>
          </a:xfrm>
          <a:prstGeom prst="rect">
            <a:avLst/>
          </a:prstGeom>
          <a:noFill/>
          <a:ln w="12700">
            <a:noFill/>
            <a:miter lim="800000"/>
            <a:headEnd/>
            <a:tailEnd/>
          </a:ln>
          <a:effectLst/>
        </p:spPr>
        <p:txBody>
          <a:bodyPr>
            <a:spAutoFit/>
          </a:bodyPr>
          <a:lstStyle/>
          <a:p>
            <a:pPr>
              <a:spcBef>
                <a:spcPct val="50000"/>
              </a:spcBef>
            </a:pPr>
            <a:r>
              <a:rPr lang="fr-FR"/>
              <a:t>*</a:t>
            </a:r>
          </a:p>
        </p:txBody>
      </p:sp>
      <p:sp>
        <p:nvSpPr>
          <p:cNvPr id="252939" name="Text Box 11"/>
          <p:cNvSpPr txBox="1">
            <a:spLocks noChangeArrowheads="1"/>
          </p:cNvSpPr>
          <p:nvPr/>
        </p:nvSpPr>
        <p:spPr bwMode="auto">
          <a:xfrm>
            <a:off x="2938463" y="3883025"/>
            <a:ext cx="404812" cy="396875"/>
          </a:xfrm>
          <a:prstGeom prst="rect">
            <a:avLst/>
          </a:prstGeom>
          <a:noFill/>
          <a:ln w="12700">
            <a:noFill/>
            <a:miter lim="800000"/>
            <a:headEnd/>
            <a:tailEnd/>
          </a:ln>
          <a:effectLst/>
        </p:spPr>
        <p:txBody>
          <a:bodyPr>
            <a:spAutoFit/>
          </a:bodyPr>
          <a:lstStyle/>
          <a:p>
            <a:pPr>
              <a:spcBef>
                <a:spcPct val="50000"/>
              </a:spcBef>
            </a:pPr>
            <a:r>
              <a:rPr lang="fr-FR"/>
              <a:t>1</a:t>
            </a:r>
          </a:p>
        </p:txBody>
      </p:sp>
      <p:sp>
        <p:nvSpPr>
          <p:cNvPr id="252940" name="AutoShape 12"/>
          <p:cNvSpPr>
            <a:spLocks noChangeArrowheads="1"/>
          </p:cNvSpPr>
          <p:nvPr/>
        </p:nvSpPr>
        <p:spPr bwMode="auto">
          <a:xfrm>
            <a:off x="2303463" y="2027238"/>
            <a:ext cx="1289050" cy="790575"/>
          </a:xfrm>
          <a:prstGeom prst="foldedCorner">
            <a:avLst>
              <a:gd name="adj" fmla="val 12500"/>
            </a:avLst>
          </a:prstGeom>
          <a:solidFill>
            <a:srgbClr val="11DDED"/>
          </a:solidFill>
          <a:ln w="12700">
            <a:solidFill>
              <a:schemeClr val="tx1"/>
            </a:solidFill>
            <a:round/>
            <a:headEnd/>
            <a:tailEnd/>
          </a:ln>
          <a:effectLst/>
        </p:spPr>
        <p:txBody>
          <a:bodyPr wrap="none" anchor="ctr"/>
          <a:lstStyle/>
          <a:p>
            <a:pPr algn="ctr"/>
            <a:r>
              <a:rPr lang="fr-FR" sz="1600">
                <a:solidFill>
                  <a:schemeClr val="bg2"/>
                </a:solidFill>
              </a:rPr>
              <a:t>Association </a:t>
            </a:r>
          </a:p>
          <a:p>
            <a:pPr algn="ctr"/>
            <a:r>
              <a:rPr lang="fr-FR" sz="1600">
                <a:solidFill>
                  <a:schemeClr val="bg2"/>
                </a:solidFill>
              </a:rPr>
              <a:t>triviale</a:t>
            </a:r>
          </a:p>
        </p:txBody>
      </p:sp>
      <p:sp>
        <p:nvSpPr>
          <p:cNvPr id="252941" name="Line 13"/>
          <p:cNvSpPr>
            <a:spLocks noChangeShapeType="1"/>
          </p:cNvSpPr>
          <p:nvPr/>
        </p:nvSpPr>
        <p:spPr bwMode="auto">
          <a:xfrm>
            <a:off x="3508375" y="2768600"/>
            <a:ext cx="215900" cy="498475"/>
          </a:xfrm>
          <a:prstGeom prst="line">
            <a:avLst/>
          </a:prstGeom>
          <a:noFill/>
          <a:ln w="12700" cap="rnd">
            <a:solidFill>
              <a:schemeClr val="tx1"/>
            </a:solidFill>
            <a:prstDash val="sysDot"/>
            <a:round/>
            <a:headEnd/>
            <a:tailEnd type="triangle" w="med" len="med"/>
          </a:ln>
          <a:effectLst/>
        </p:spPr>
        <p:txBody>
          <a:bodyPr/>
          <a:lstStyle/>
          <a:p>
            <a:endParaRPr lang="fr-FR"/>
          </a:p>
        </p:txBody>
      </p:sp>
    </p:spTree>
  </p:cSld>
  <p:clrMapOvr>
    <a:masterClrMapping/>
  </p:clrMapOvr>
  <p:transition spd="slow">
    <p:zoom dir="in"/>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4515" name="Object 3">
            <a:hlinkClick r:id="" action="ppaction://ole?verb=0"/>
          </p:cNvPr>
          <p:cNvGraphicFramePr>
            <a:graphicFrameLocks noGrp="1"/>
          </p:cNvGraphicFramePr>
          <p:nvPr>
            <p:ph type="tbl" idx="1"/>
          </p:nvPr>
        </p:nvGraphicFramePr>
        <p:xfrm>
          <a:off x="368300" y="1606549"/>
          <a:ext cx="5809762" cy="3586773"/>
        </p:xfrm>
        <a:graphic>
          <a:graphicData uri="http://schemas.openxmlformats.org/presentationml/2006/ole">
            <mc:AlternateContent xmlns:mc="http://schemas.openxmlformats.org/markup-compatibility/2006">
              <mc:Choice xmlns:v="urn:schemas-microsoft-com:vml" Requires="v">
                <p:oleObj spid="_x0000_s64767" name="Document" r:id="rId5" imgW="11801282" imgH="7386634" progId="Word.Document.8">
                  <p:embed/>
                </p:oleObj>
              </mc:Choice>
              <mc:Fallback>
                <p:oleObj name="Document" r:id="rId5" imgW="11801282" imgH="7386634" progId="Word.Document.8">
                  <p:embed/>
                  <p:pic>
                    <p:nvPicPr>
                      <p:cNvPr id="0" name="Picture 117"/>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 y="1606549"/>
                        <a:ext cx="5809762" cy="3586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64516" name="Object 4">
            <a:hlinkClick r:id="" action="ppaction://ole?verb=0"/>
          </p:cNvPr>
          <p:cNvGraphicFramePr>
            <a:graphicFrameLocks/>
          </p:cNvGraphicFramePr>
          <p:nvPr/>
        </p:nvGraphicFramePr>
        <p:xfrm>
          <a:off x="457200" y="4043363"/>
          <a:ext cx="5746750" cy="2717800"/>
        </p:xfrm>
        <a:graphic>
          <a:graphicData uri="http://schemas.openxmlformats.org/presentationml/2006/ole">
            <mc:AlternateContent xmlns:mc="http://schemas.openxmlformats.org/markup-compatibility/2006">
              <mc:Choice xmlns:v="urn:schemas-microsoft-com:vml" Requires="v">
                <p:oleObj spid="_x0000_s64768" name="Document" r:id="rId7" imgW="7836842" imgH="3627757" progId="Word.Document.8">
                  <p:embed/>
                </p:oleObj>
              </mc:Choice>
              <mc:Fallback>
                <p:oleObj name="Document" r:id="rId7" imgW="7836842" imgH="3627757" progId="Word.Document.8">
                  <p:embed/>
                  <p:pic>
                    <p:nvPicPr>
                      <p:cNvPr id="0" name="Picture 1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043363"/>
                        <a:ext cx="57467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7" name="Object 5">
            <a:hlinkClick r:id="" action="ppaction://ole?verb=0"/>
          </p:cNvPr>
          <p:cNvGraphicFramePr>
            <a:graphicFrameLocks/>
          </p:cNvGraphicFramePr>
          <p:nvPr/>
        </p:nvGraphicFramePr>
        <p:xfrm>
          <a:off x="6557963" y="1452563"/>
          <a:ext cx="2445360" cy="5651622"/>
        </p:xfrm>
        <a:graphic>
          <a:graphicData uri="http://schemas.openxmlformats.org/presentationml/2006/ole">
            <mc:AlternateContent xmlns:mc="http://schemas.openxmlformats.org/markup-compatibility/2006">
              <mc:Choice xmlns:v="urn:schemas-microsoft-com:vml" Requires="v">
                <p:oleObj spid="_x0000_s64769" name="Document" r:id="rId9" imgW="3159685" imgH="6477804" progId="Word.Document.8">
                  <p:embed/>
                </p:oleObj>
              </mc:Choice>
              <mc:Fallback>
                <p:oleObj name="Document" r:id="rId9" imgW="3159685" imgH="6477804" progId="Word.Document.8">
                  <p:embed/>
                  <p:pic>
                    <p:nvPicPr>
                      <p:cNvPr id="0" name="Picture 11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7963" y="1452563"/>
                        <a:ext cx="2445360" cy="565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Rectangle 6"/>
          <p:cNvSpPr>
            <a:spLocks noChangeArrowheads="1"/>
          </p:cNvSpPr>
          <p:nvPr/>
        </p:nvSpPr>
        <p:spPr bwMode="auto">
          <a:xfrm>
            <a:off x="4876800" y="228600"/>
            <a:ext cx="4038600"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Exemple canon</a:t>
            </a:r>
          </a:p>
        </p:txBody>
      </p:sp>
      <p:sp>
        <p:nvSpPr>
          <p:cNvPr id="64519" name="Rectangle 7"/>
          <p:cNvSpPr>
            <a:spLocks noChangeArrowheads="1"/>
          </p:cNvSpPr>
          <p:nvPr/>
        </p:nvSpPr>
        <p:spPr bwMode="auto">
          <a:xfrm>
            <a:off x="1588" y="14493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a:t>
            </a:r>
          </a:p>
        </p:txBody>
      </p:sp>
      <p:sp>
        <p:nvSpPr>
          <p:cNvPr id="64520" name="Rectangle 8"/>
          <p:cNvSpPr>
            <a:spLocks noChangeArrowheads="1"/>
          </p:cNvSpPr>
          <p:nvPr/>
        </p:nvSpPr>
        <p:spPr bwMode="auto">
          <a:xfrm>
            <a:off x="1588" y="40401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sp>
        <p:nvSpPr>
          <p:cNvPr id="64521" name="Rectangle 9"/>
          <p:cNvSpPr>
            <a:spLocks noChangeArrowheads="1"/>
          </p:cNvSpPr>
          <p:nvPr/>
        </p:nvSpPr>
        <p:spPr bwMode="auto">
          <a:xfrm>
            <a:off x="5868988" y="13731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SP</a:t>
            </a:r>
          </a:p>
        </p:txBody>
      </p:sp>
    </p:spTree>
  </p:cSld>
  <p:clrMapOvr>
    <a:overrideClrMapping bg1="lt1" tx1="dk1" bg2="lt2" tx2="dk2" accent1="accent1" accent2="accent2" accent3="accent3" accent4="accent4" accent5="accent5" accent6="accent6" hlink="hlink" folHlink="folHlink"/>
  </p:clrMapOvr>
  <p:transition spd="slow">
    <p:random/>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93750" y="300038"/>
            <a:ext cx="7772400" cy="1143000"/>
          </a:xfrm>
          <a:noFill/>
          <a:ln/>
        </p:spPr>
        <p:txBody>
          <a:bodyPr/>
          <a:lstStyle/>
          <a:p>
            <a:r>
              <a:rPr lang="fr-FR">
                <a:solidFill>
                  <a:srgbClr val="00FF00"/>
                </a:solidFill>
              </a:rPr>
              <a:t>Pourquoi S-P est comme ça ?</a:t>
            </a:r>
          </a:p>
        </p:txBody>
      </p:sp>
      <p:sp>
        <p:nvSpPr>
          <p:cNvPr id="65539" name="Rectangle 3"/>
          <p:cNvSpPr>
            <a:spLocks noGrp="1" noChangeArrowheads="1"/>
          </p:cNvSpPr>
          <p:nvPr>
            <p:ph type="body" idx="1"/>
          </p:nvPr>
        </p:nvSpPr>
        <p:spPr>
          <a:xfrm>
            <a:off x="730250" y="1403350"/>
            <a:ext cx="7800975" cy="5195888"/>
          </a:xfrm>
          <a:noFill/>
          <a:ln/>
        </p:spPr>
        <p:txBody>
          <a:bodyPr/>
          <a:lstStyle/>
          <a:p>
            <a:pPr>
              <a:lnSpc>
                <a:spcPct val="90000"/>
              </a:lnSpc>
            </a:pPr>
            <a:r>
              <a:rPr lang="fr-FR" sz="2800">
                <a:solidFill>
                  <a:srgbClr val="FAFD00"/>
                </a:solidFill>
              </a:rPr>
              <a:t>Avantages :</a:t>
            </a:r>
          </a:p>
          <a:p>
            <a:pPr lvl="1">
              <a:lnSpc>
                <a:spcPct val="90000"/>
              </a:lnSpc>
              <a:buClr>
                <a:srgbClr val="7FFF00"/>
              </a:buClr>
            </a:pPr>
            <a:r>
              <a:rPr lang="fr-FR" sz="2400">
                <a:solidFill>
                  <a:srgbClr val="FAFD00"/>
                </a:solidFill>
              </a:rPr>
              <a:t>Pas de duplicata de valeurs d'attributs entre les tables S, SP, et P</a:t>
            </a:r>
          </a:p>
          <a:p>
            <a:pPr lvl="2">
              <a:lnSpc>
                <a:spcPct val="90000"/>
              </a:lnSpc>
              <a:buClr>
                <a:srgbClr val="7FFF00"/>
              </a:buClr>
            </a:pPr>
            <a:r>
              <a:rPr lang="fr-FR" sz="2000">
                <a:solidFill>
                  <a:srgbClr val="00FF00"/>
                </a:solidFill>
              </a:rPr>
              <a:t>sauf le strict minimum (les clés)</a:t>
            </a:r>
          </a:p>
          <a:p>
            <a:pPr lvl="1">
              <a:lnSpc>
                <a:spcPct val="90000"/>
              </a:lnSpc>
            </a:pPr>
            <a:r>
              <a:rPr lang="fr-FR" sz="2400"/>
              <a:t> Pas d‘anomalies.</a:t>
            </a:r>
          </a:p>
          <a:p>
            <a:pPr lvl="2">
              <a:lnSpc>
                <a:spcPct val="90000"/>
              </a:lnSpc>
            </a:pPr>
            <a:r>
              <a:rPr lang="fr-FR" sz="2000"/>
              <a:t>On verra cette notion dans le cours suivant.</a:t>
            </a:r>
          </a:p>
          <a:p>
            <a:pPr lvl="1">
              <a:lnSpc>
                <a:spcPct val="90000"/>
              </a:lnSpc>
            </a:pPr>
            <a:r>
              <a:rPr lang="fr-FR" sz="2400"/>
              <a:t>Efficacit</a:t>
            </a:r>
            <a:r>
              <a:rPr lang="fr-FR" sz="2400">
                <a:cs typeface="Times New Roman" pitchFamily="18" charset="0"/>
              </a:rPr>
              <a:t>é de stockage.</a:t>
            </a:r>
          </a:p>
          <a:p>
            <a:pPr lvl="2">
              <a:lnSpc>
                <a:spcPct val="90000"/>
              </a:lnSpc>
            </a:pPr>
            <a:r>
              <a:rPr lang="fr-FR" sz="2000">
                <a:cs typeface="Times New Roman" pitchFamily="18" charset="0"/>
              </a:rPr>
              <a:t>Pas d’attribut-clé unique pour SP</a:t>
            </a:r>
          </a:p>
          <a:p>
            <a:pPr lvl="2">
              <a:lnSpc>
                <a:spcPct val="90000"/>
              </a:lnSpc>
            </a:pPr>
            <a:r>
              <a:rPr lang="fr-FR" sz="2000"/>
              <a:t>Compare </a:t>
            </a:r>
            <a:r>
              <a:rPr lang="fr-FR" sz="2000">
                <a:cs typeface="Times New Roman" pitchFamily="18" charset="0"/>
              </a:rPr>
              <a:t>à</a:t>
            </a:r>
            <a:r>
              <a:rPr lang="fr-FR" sz="2000"/>
              <a:t> la</a:t>
            </a:r>
            <a:r>
              <a:rPr lang="fr-FR" sz="2800"/>
              <a:t> </a:t>
            </a:r>
            <a:r>
              <a:rPr lang="fr-FR" sz="2000"/>
              <a:t>conception</a:t>
            </a:r>
            <a:r>
              <a:rPr lang="fr-FR" sz="2800"/>
              <a:t> </a:t>
            </a:r>
            <a:r>
              <a:rPr lang="fr-FR" sz="2000"/>
              <a:t>en une seule relation</a:t>
            </a:r>
          </a:p>
          <a:p>
            <a:pPr>
              <a:lnSpc>
                <a:spcPct val="90000"/>
              </a:lnSpc>
            </a:pPr>
            <a:r>
              <a:rPr lang="fr-FR" sz="2800"/>
              <a:t>Problèmes :</a:t>
            </a:r>
          </a:p>
          <a:p>
            <a:pPr lvl="1">
              <a:lnSpc>
                <a:spcPct val="90000"/>
              </a:lnSpc>
            </a:pPr>
            <a:r>
              <a:rPr lang="fr-FR" sz="2400"/>
              <a:t>Comment trouver le Nom du fournisseur de pièces rouges ?</a:t>
            </a:r>
          </a:p>
          <a:p>
            <a:pPr lvl="1">
              <a:lnSpc>
                <a:spcPct val="90000"/>
              </a:lnSpc>
            </a:pPr>
            <a:r>
              <a:rPr lang="fr-FR" sz="2400"/>
              <a:t>etc..</a:t>
            </a:r>
          </a:p>
        </p:txBody>
      </p:sp>
    </p:spTree>
  </p:cSld>
  <p:clrMapOvr>
    <a:overrideClrMapping bg1="dk2" tx1="lt1" bg2="dk1" tx2="lt2" accent1="accent1" accent2="accent2" accent3="accent3" accent4="accent4" accent5="accent5" accent6="accent6" hlink="hlink" folHlink="folHlink"/>
  </p:clrMapOvr>
  <p:transition spd="slow">
    <p:random/>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93750" y="233363"/>
            <a:ext cx="7772400" cy="1143000"/>
          </a:xfrm>
          <a:noFill/>
          <a:ln/>
        </p:spPr>
        <p:txBody>
          <a:bodyPr/>
          <a:lstStyle/>
          <a:p>
            <a:pPr algn="ctr"/>
            <a:r>
              <a:rPr lang="fr-FR"/>
              <a:t>Solution</a:t>
            </a:r>
          </a:p>
        </p:txBody>
      </p:sp>
      <p:sp>
        <p:nvSpPr>
          <p:cNvPr id="66563" name="Rectangle 3"/>
          <p:cNvSpPr>
            <a:spLocks noGrp="1" noChangeArrowheads="1"/>
          </p:cNvSpPr>
          <p:nvPr>
            <p:ph type="body" idx="1"/>
          </p:nvPr>
        </p:nvSpPr>
        <p:spPr>
          <a:xfrm>
            <a:off x="793750" y="1706563"/>
            <a:ext cx="7772400" cy="4048125"/>
          </a:xfrm>
          <a:noFill/>
          <a:ln/>
        </p:spPr>
        <p:txBody>
          <a:bodyPr/>
          <a:lstStyle/>
          <a:p>
            <a:r>
              <a:rPr lang="fr-FR" sz="3600">
                <a:solidFill>
                  <a:srgbClr val="00FF00"/>
                </a:solidFill>
              </a:rPr>
              <a:t> Opération relationnelle de </a:t>
            </a:r>
            <a:r>
              <a:rPr lang="fr-FR" sz="3600" b="1">
                <a:solidFill>
                  <a:srgbClr val="00FF00"/>
                </a:solidFill>
              </a:rPr>
              <a:t>jointure </a:t>
            </a:r>
            <a:r>
              <a:rPr lang="fr-FR" sz="3600">
                <a:solidFill>
                  <a:srgbClr val="00FF00"/>
                </a:solidFill>
              </a:rPr>
              <a:t>entre les relations	</a:t>
            </a:r>
          </a:p>
          <a:p>
            <a:pPr lvl="2"/>
            <a:r>
              <a:rPr lang="fr-FR"/>
              <a:t>  en SQL :</a:t>
            </a:r>
            <a:br>
              <a:rPr lang="fr-FR"/>
            </a:br>
            <a:endParaRPr lang="fr-FR"/>
          </a:p>
          <a:p>
            <a:pPr lvl="1">
              <a:buFont typeface="Monotype Sorts" pitchFamily="2" charset="2"/>
              <a:buNone/>
            </a:pPr>
            <a:r>
              <a:rPr lang="fr-FR" sz="2000" b="1">
                <a:solidFill>
                  <a:srgbClr val="FCFEB9"/>
                </a:solidFill>
              </a:rPr>
              <a:t>			SELECT SNAME </a:t>
            </a:r>
            <a:br>
              <a:rPr lang="fr-FR" sz="2000" b="1">
                <a:solidFill>
                  <a:srgbClr val="FCFEB9"/>
                </a:solidFill>
              </a:rPr>
            </a:br>
            <a:r>
              <a:rPr lang="fr-FR" sz="2000" b="1">
                <a:solidFill>
                  <a:srgbClr val="FCFEB9"/>
                </a:solidFill>
              </a:rPr>
              <a:t>		FROM S, SP, P</a:t>
            </a:r>
            <a:br>
              <a:rPr lang="fr-FR" sz="2000" b="1">
                <a:solidFill>
                  <a:srgbClr val="FCFEB9"/>
                </a:solidFill>
              </a:rPr>
            </a:br>
            <a:r>
              <a:rPr lang="fr-FR" sz="2000" b="1">
                <a:solidFill>
                  <a:srgbClr val="FCFEB9"/>
                </a:solidFill>
              </a:rPr>
              <a:t>		WHERE </a:t>
            </a:r>
            <a:r>
              <a:rPr lang="fr-FR" sz="2000" b="1">
                <a:solidFill>
                  <a:schemeClr val="tx2"/>
                </a:solidFill>
              </a:rPr>
              <a:t>S.S# = SP.S# </a:t>
            </a:r>
            <a:r>
              <a:rPr lang="fr-FR" sz="2000" b="1">
                <a:solidFill>
                  <a:srgbClr val="FCFEB9"/>
                </a:solidFill>
              </a:rPr>
              <a:t>AND</a:t>
            </a:r>
            <a:r>
              <a:rPr lang="fr-FR" sz="2000" b="1">
                <a:solidFill>
                  <a:schemeClr val="tx2"/>
                </a:solidFill>
              </a:rPr>
              <a:t> SP.P# = P.P#</a:t>
            </a:r>
            <a:br>
              <a:rPr lang="fr-FR" sz="2000" b="1">
                <a:solidFill>
                  <a:schemeClr val="tx2"/>
                </a:solidFill>
              </a:rPr>
            </a:br>
            <a:r>
              <a:rPr lang="fr-FR" sz="2000" b="1">
                <a:solidFill>
                  <a:srgbClr val="FCFEB9"/>
                </a:solidFill>
              </a:rPr>
              <a:t>		AND COLOR = 'RED' ;</a:t>
            </a:r>
          </a:p>
        </p:txBody>
      </p:sp>
    </p:spTree>
  </p:cSld>
  <p:clrMapOvr>
    <a:overrideClrMapping bg1="dk2" tx1="lt1" bg2="dk1" tx2="lt2" accent1="accent1" accent2="accent2" accent3="accent3" accent4="accent4" accent5="accent5" accent6="accent6" hlink="hlink" folHlink="folHlink"/>
  </p:clrMapOvr>
  <p:transition spd="slow">
    <p:random/>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5322" y="0"/>
            <a:ext cx="7772400" cy="1143000"/>
          </a:xfrm>
        </p:spPr>
        <p:txBody>
          <a:bodyPr/>
          <a:lstStyle/>
          <a:p>
            <a:pPr algn="ctr"/>
            <a:r>
              <a:rPr lang="fr-FR" smtClean="0"/>
              <a:t>Exemple Projet BD </a:t>
            </a:r>
            <a:r>
              <a:rPr lang="fr-FR" dirty="0" smtClean="0"/>
              <a:t>Assurance 07</a:t>
            </a:r>
            <a:endParaRPr lang="fr-FR" dirty="0"/>
          </a:p>
        </p:txBody>
      </p:sp>
      <p:pic>
        <p:nvPicPr>
          <p:cNvPr id="4" name="Image 3" descr="schéma-conceptuel-BD-assurance.JPG"/>
          <p:cNvPicPr>
            <a:picLocks noChangeAspect="1"/>
          </p:cNvPicPr>
          <p:nvPr/>
        </p:nvPicPr>
        <p:blipFill>
          <a:blip r:embed="rId3" cstate="print"/>
          <a:stretch>
            <a:fillRect/>
          </a:stretch>
        </p:blipFill>
        <p:spPr>
          <a:xfrm>
            <a:off x="334850" y="1165538"/>
            <a:ext cx="8448541" cy="5492839"/>
          </a:xfrm>
          <a:prstGeom prst="rect">
            <a:avLst/>
          </a:prstGeom>
        </p:spPr>
      </p:pic>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fr-FR"/>
              <a:t> UML -&gt; XML</a:t>
            </a:r>
          </a:p>
        </p:txBody>
      </p:sp>
      <p:sp>
        <p:nvSpPr>
          <p:cNvPr id="235523" name="Rectangle 3"/>
          <p:cNvSpPr>
            <a:spLocks noGrp="1" noChangeArrowheads="1"/>
          </p:cNvSpPr>
          <p:nvPr>
            <p:ph type="body" idx="1"/>
          </p:nvPr>
        </p:nvSpPr>
        <p:spPr>
          <a:xfrm>
            <a:off x="3976688" y="1885950"/>
            <a:ext cx="4903787" cy="4267200"/>
          </a:xfrm>
          <a:ln>
            <a:solidFill>
              <a:schemeClr val="accent1"/>
            </a:solidFill>
          </a:ln>
        </p:spPr>
        <p:txBody>
          <a:bodyPr/>
          <a:lstStyle/>
          <a:p>
            <a:pPr>
              <a:lnSpc>
                <a:spcPct val="90000"/>
              </a:lnSpc>
              <a:buFont typeface="Monotype Sorts" pitchFamily="2" charset="2"/>
              <a:buNone/>
            </a:pPr>
            <a:r>
              <a:rPr lang="fr-FR" sz="2000"/>
              <a:t>&lt;Personne&gt;</a:t>
            </a:r>
          </a:p>
          <a:p>
            <a:pPr>
              <a:lnSpc>
                <a:spcPct val="90000"/>
              </a:lnSpc>
              <a:buFont typeface="Monotype Sorts" pitchFamily="2" charset="2"/>
              <a:buNone/>
            </a:pPr>
            <a:r>
              <a:rPr lang="fr-FR" sz="2000"/>
              <a:t>	&lt;P_Id&gt; 123 &lt;/ P_Id&gt; </a:t>
            </a:r>
          </a:p>
          <a:p>
            <a:pPr>
              <a:lnSpc>
                <a:spcPct val="90000"/>
              </a:lnSpc>
              <a:buFont typeface="Monotype Sorts" pitchFamily="2" charset="2"/>
              <a:buNone/>
            </a:pPr>
            <a:r>
              <a:rPr lang="fr-FR" sz="2000"/>
              <a:t>	&lt;Nom&gt;</a:t>
            </a:r>
          </a:p>
          <a:p>
            <a:pPr>
              <a:lnSpc>
                <a:spcPct val="90000"/>
              </a:lnSpc>
              <a:buFont typeface="Monotype Sorts" pitchFamily="2" charset="2"/>
              <a:buNone/>
            </a:pPr>
            <a:r>
              <a:rPr lang="fr-FR" sz="2000"/>
              <a:t>		&lt;Prenom&gt; Jean &lt;/Prenom&gt;</a:t>
            </a:r>
          </a:p>
          <a:p>
            <a:pPr>
              <a:lnSpc>
                <a:spcPct val="90000"/>
              </a:lnSpc>
              <a:buFont typeface="Monotype Sorts" pitchFamily="2" charset="2"/>
              <a:buNone/>
            </a:pPr>
            <a:r>
              <a:rPr lang="fr-FR" sz="2000"/>
              <a:t>		&lt;Nom de famille&gt; Dupont &lt;/Nom de 	famille&gt; </a:t>
            </a:r>
          </a:p>
          <a:p>
            <a:pPr>
              <a:lnSpc>
                <a:spcPct val="90000"/>
              </a:lnSpc>
              <a:buFont typeface="Monotype Sorts" pitchFamily="2" charset="2"/>
              <a:buNone/>
            </a:pPr>
            <a:r>
              <a:rPr lang="fr-FR" sz="2000"/>
              <a:t>	&lt;/Nom&gt;</a:t>
            </a:r>
          </a:p>
          <a:p>
            <a:pPr>
              <a:lnSpc>
                <a:spcPct val="90000"/>
              </a:lnSpc>
              <a:buFont typeface="Monotype Sorts" pitchFamily="2" charset="2"/>
              <a:buNone/>
            </a:pPr>
            <a:r>
              <a:rPr lang="fr-FR" sz="2000"/>
              <a:t>	&lt;Hobbies&gt; Ski, Tennis, Voile &lt;/Hobbies&gt;</a:t>
            </a:r>
          </a:p>
          <a:p>
            <a:pPr>
              <a:lnSpc>
                <a:spcPct val="90000"/>
              </a:lnSpc>
              <a:buFont typeface="Monotype Sorts" pitchFamily="2" charset="2"/>
              <a:buNone/>
            </a:pPr>
            <a:r>
              <a:rPr lang="fr-FR" sz="2000"/>
              <a:t>     &lt;Amis&gt; Jean, Paul&lt;/Amis&gt; </a:t>
            </a:r>
          </a:p>
          <a:p>
            <a:pPr>
              <a:lnSpc>
                <a:spcPct val="90000"/>
              </a:lnSpc>
              <a:buFont typeface="Monotype Sorts" pitchFamily="2" charset="2"/>
              <a:buNone/>
            </a:pPr>
            <a:r>
              <a:rPr lang="fr-FR" sz="2000"/>
              <a:t>	&lt;Restaurants&gt; Sinbade, Café Court, Gargote &lt;/Restaurants&gt;</a:t>
            </a:r>
          </a:p>
          <a:p>
            <a:pPr>
              <a:lnSpc>
                <a:spcPct val="90000"/>
              </a:lnSpc>
              <a:buFont typeface="Monotype Sorts" pitchFamily="2" charset="2"/>
              <a:buNone/>
            </a:pPr>
            <a:r>
              <a:rPr lang="fr-FR" sz="2000"/>
              <a:t>&lt;/Personne&gt;</a:t>
            </a:r>
          </a:p>
          <a:p>
            <a:pPr>
              <a:lnSpc>
                <a:spcPct val="90000"/>
              </a:lnSpc>
              <a:buFont typeface="Monotype Sorts" pitchFamily="2" charset="2"/>
              <a:buNone/>
            </a:pPr>
            <a:endParaRPr lang="fr-FR" sz="2000"/>
          </a:p>
        </p:txBody>
      </p:sp>
      <p:sp>
        <p:nvSpPr>
          <p:cNvPr id="235524" name="Rectangle 4"/>
          <p:cNvSpPr>
            <a:spLocks noChangeArrowheads="1"/>
          </p:cNvSpPr>
          <p:nvPr/>
        </p:nvSpPr>
        <p:spPr bwMode="auto">
          <a:xfrm>
            <a:off x="774700" y="2130425"/>
            <a:ext cx="2470150" cy="722313"/>
          </a:xfrm>
          <a:prstGeom prst="rect">
            <a:avLst/>
          </a:prstGeom>
          <a:solidFill>
            <a:schemeClr val="accent1"/>
          </a:solidFill>
          <a:ln w="12700">
            <a:solidFill>
              <a:schemeClr val="tx1"/>
            </a:solidFill>
            <a:miter lim="800000"/>
            <a:headEnd/>
            <a:tailEnd/>
          </a:ln>
          <a:effectLst/>
        </p:spPr>
        <p:txBody>
          <a:bodyPr wrap="none" anchor="ctr"/>
          <a:lstStyle/>
          <a:p>
            <a:pPr algn="ctr"/>
            <a:r>
              <a:rPr lang="fr-FR"/>
              <a:t>Personne</a:t>
            </a:r>
          </a:p>
        </p:txBody>
      </p:sp>
      <p:sp>
        <p:nvSpPr>
          <p:cNvPr id="235525" name="Rectangle 5"/>
          <p:cNvSpPr>
            <a:spLocks noChangeArrowheads="1"/>
          </p:cNvSpPr>
          <p:nvPr/>
        </p:nvSpPr>
        <p:spPr bwMode="auto">
          <a:xfrm>
            <a:off x="774700" y="2852738"/>
            <a:ext cx="2470150" cy="2309812"/>
          </a:xfrm>
          <a:prstGeom prst="rect">
            <a:avLst/>
          </a:prstGeom>
          <a:solidFill>
            <a:schemeClr val="accent1"/>
          </a:solidFill>
          <a:ln w="12700">
            <a:solidFill>
              <a:schemeClr val="tx1"/>
            </a:solidFill>
            <a:miter lim="800000"/>
            <a:headEnd/>
            <a:tailEnd/>
          </a:ln>
          <a:effectLst/>
        </p:spPr>
        <p:txBody>
          <a:bodyPr wrap="none"/>
          <a:lstStyle/>
          <a:p>
            <a:r>
              <a:rPr lang="fr-FR"/>
              <a:t>&lt;PK&gt; P#</a:t>
            </a:r>
          </a:p>
          <a:p>
            <a:r>
              <a:rPr lang="fr-FR"/>
              <a:t>Nom</a:t>
            </a:r>
          </a:p>
          <a:p>
            <a:r>
              <a:rPr lang="fr-FR"/>
              <a:t>   Prénom</a:t>
            </a:r>
          </a:p>
          <a:p>
            <a:r>
              <a:rPr lang="fr-FR"/>
              <a:t>   Nom de famille</a:t>
            </a:r>
          </a:p>
          <a:p>
            <a:r>
              <a:rPr lang="fr-FR"/>
              <a:t>Hobbies</a:t>
            </a:r>
            <a:r>
              <a:rPr lang="fr-FR" i="1"/>
              <a:t> </a:t>
            </a:r>
            <a:r>
              <a:rPr lang="fr-FR"/>
              <a:t>0..10</a:t>
            </a:r>
          </a:p>
          <a:p>
            <a:r>
              <a:rPr lang="fr-FR"/>
              <a:t>Amis 0..10</a:t>
            </a:r>
          </a:p>
          <a:p>
            <a:r>
              <a:rPr lang="fr-FR"/>
              <a:t>Restaurants 0..10</a:t>
            </a:r>
            <a:endParaRPr lang="fr-FR" i="1"/>
          </a:p>
          <a:p>
            <a:r>
              <a:rPr lang="fr-FR"/>
              <a:t>   </a:t>
            </a:r>
          </a:p>
        </p:txBody>
      </p:sp>
      <p:sp>
        <p:nvSpPr>
          <p:cNvPr id="235526" name="AutoShape 6"/>
          <p:cNvSpPr>
            <a:spLocks noChangeArrowheads="1"/>
          </p:cNvSpPr>
          <p:nvPr/>
        </p:nvSpPr>
        <p:spPr bwMode="auto">
          <a:xfrm>
            <a:off x="5237163" y="530225"/>
            <a:ext cx="3562350" cy="827088"/>
          </a:xfrm>
          <a:prstGeom prst="foldedCorner">
            <a:avLst>
              <a:gd name="adj" fmla="val 12500"/>
            </a:avLst>
          </a:prstGeom>
          <a:solidFill>
            <a:srgbClr val="C3E4F5"/>
          </a:solidFill>
          <a:ln w="12700">
            <a:solidFill>
              <a:schemeClr val="tx1"/>
            </a:solidFill>
            <a:round/>
            <a:headEnd/>
            <a:tailEnd/>
          </a:ln>
          <a:effectLst/>
        </p:spPr>
        <p:txBody>
          <a:bodyPr wrap="none"/>
          <a:lstStyle/>
          <a:p>
            <a:r>
              <a:rPr lang="fr-FR">
                <a:solidFill>
                  <a:schemeClr val="bg1"/>
                </a:solidFill>
              </a:rPr>
              <a:t>Plusieurs SGBD relationnels </a:t>
            </a:r>
          </a:p>
          <a:p>
            <a:r>
              <a:rPr lang="fr-FR">
                <a:solidFill>
                  <a:schemeClr val="bg1"/>
                </a:solidFill>
              </a:rPr>
              <a:t>offrent les interfaces XML</a:t>
            </a:r>
          </a:p>
        </p:txBody>
      </p:sp>
      <p:sp>
        <p:nvSpPr>
          <p:cNvPr id="235528" name="AutoShape 8"/>
          <p:cNvSpPr>
            <a:spLocks noChangeArrowheads="1"/>
          </p:cNvSpPr>
          <p:nvPr/>
        </p:nvSpPr>
        <p:spPr bwMode="auto">
          <a:xfrm>
            <a:off x="1090613" y="5476875"/>
            <a:ext cx="1846262" cy="790575"/>
          </a:xfrm>
          <a:prstGeom prst="foldedCorner">
            <a:avLst>
              <a:gd name="adj" fmla="val 12500"/>
            </a:avLst>
          </a:prstGeom>
          <a:solidFill>
            <a:srgbClr val="11DDED"/>
          </a:solidFill>
          <a:ln w="12700">
            <a:solidFill>
              <a:schemeClr val="tx1"/>
            </a:solidFill>
            <a:round/>
            <a:headEnd/>
            <a:tailEnd/>
          </a:ln>
          <a:effectLst/>
        </p:spPr>
        <p:txBody>
          <a:bodyPr wrap="none" anchor="ctr"/>
          <a:lstStyle/>
          <a:p>
            <a:pPr algn="ctr"/>
            <a:r>
              <a:rPr lang="fr-FR" sz="1600">
                <a:solidFill>
                  <a:schemeClr val="bg2"/>
                </a:solidFill>
              </a:rPr>
              <a:t>Type d’entité UML</a:t>
            </a:r>
          </a:p>
        </p:txBody>
      </p:sp>
      <p:sp>
        <p:nvSpPr>
          <p:cNvPr id="235529" name="AutoShape 9"/>
          <p:cNvSpPr>
            <a:spLocks noChangeArrowheads="1"/>
          </p:cNvSpPr>
          <p:nvPr/>
        </p:nvSpPr>
        <p:spPr bwMode="auto">
          <a:xfrm>
            <a:off x="4940300" y="6289675"/>
            <a:ext cx="2994025" cy="349250"/>
          </a:xfrm>
          <a:prstGeom prst="foldedCorner">
            <a:avLst>
              <a:gd name="adj" fmla="val 12500"/>
            </a:avLst>
          </a:prstGeom>
          <a:solidFill>
            <a:srgbClr val="11DDED"/>
          </a:solidFill>
          <a:ln w="12700">
            <a:solidFill>
              <a:schemeClr val="tx1"/>
            </a:solidFill>
            <a:round/>
            <a:headEnd/>
            <a:tailEnd/>
          </a:ln>
          <a:effectLst/>
        </p:spPr>
        <p:txBody>
          <a:bodyPr wrap="none" anchor="ctr"/>
          <a:lstStyle/>
          <a:p>
            <a:pPr algn="ctr"/>
            <a:r>
              <a:rPr lang="fr-FR" sz="1600">
                <a:solidFill>
                  <a:schemeClr val="bg2"/>
                </a:solidFill>
              </a:rPr>
              <a:t>Une entité XML (dite document)</a:t>
            </a:r>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819150" y="223838"/>
            <a:ext cx="8050530" cy="1143000"/>
          </a:xfrm>
        </p:spPr>
        <p:txBody>
          <a:bodyPr/>
          <a:lstStyle/>
          <a:p>
            <a:r>
              <a:rPr lang="fr-FR" sz="2800" dirty="0" smtClean="0"/>
              <a:t>Exercices (adaptez svp au programme de votre cours spécifique, voir aussi ceux des </a:t>
            </a:r>
            <a:r>
              <a:rPr lang="fr-FR" sz="2800" dirty="0" err="1" smtClean="0"/>
              <a:t>TDs</a:t>
            </a:r>
            <a:r>
              <a:rPr lang="fr-FR" sz="2800" dirty="0" smtClean="0"/>
              <a:t>)</a:t>
            </a:r>
            <a:endParaRPr lang="fr-FR" sz="3600" dirty="0"/>
          </a:p>
        </p:txBody>
      </p:sp>
      <p:sp>
        <p:nvSpPr>
          <p:cNvPr id="247811" name="Rectangle 3"/>
          <p:cNvSpPr>
            <a:spLocks noGrp="1" noChangeArrowheads="1"/>
          </p:cNvSpPr>
          <p:nvPr>
            <p:ph type="body" idx="1"/>
          </p:nvPr>
        </p:nvSpPr>
        <p:spPr>
          <a:xfrm>
            <a:off x="724662" y="1522095"/>
            <a:ext cx="8102600" cy="5187950"/>
          </a:xfrm>
        </p:spPr>
        <p:txBody>
          <a:bodyPr/>
          <a:lstStyle/>
          <a:p>
            <a:pPr marL="577850" indent="-577850">
              <a:lnSpc>
                <a:spcPct val="90000"/>
              </a:lnSpc>
            </a:pPr>
            <a:r>
              <a:rPr lang="fr-FR" sz="2800" dirty="0"/>
              <a:t>L</a:t>
            </a:r>
            <a:r>
              <a:rPr lang="fr-FR" sz="2800" dirty="0" smtClean="0"/>
              <a:t>a démarche formelle </a:t>
            </a:r>
          </a:p>
          <a:p>
            <a:pPr marL="977900" lvl="1" indent="-577850">
              <a:lnSpc>
                <a:spcPct val="90000"/>
              </a:lnSpc>
            </a:pPr>
            <a:r>
              <a:rPr lang="fr-FR" sz="2400" dirty="0" smtClean="0"/>
              <a:t>Donc la </a:t>
            </a:r>
            <a:r>
              <a:rPr lang="fr-FR" sz="2400" dirty="0" smtClean="0"/>
              <a:t>conception optimale </a:t>
            </a:r>
            <a:r>
              <a:rPr lang="fr-FR" sz="2400" smtClean="0"/>
              <a:t>par des </a:t>
            </a:r>
            <a:r>
              <a:rPr lang="fr-FR" sz="2400" dirty="0" smtClean="0"/>
              <a:t>décompositions sans perte :</a:t>
            </a:r>
          </a:p>
          <a:p>
            <a:pPr marL="577850" indent="-577850">
              <a:lnSpc>
                <a:spcPct val="90000"/>
              </a:lnSpc>
            </a:pPr>
            <a:endParaRPr lang="fr-FR" sz="2000" dirty="0" smtClean="0"/>
          </a:p>
          <a:p>
            <a:pPr marL="577850" indent="-577850">
              <a:lnSpc>
                <a:spcPct val="90000"/>
              </a:lnSpc>
            </a:pPr>
            <a:r>
              <a:rPr lang="en-US" sz="2000" dirty="0">
                <a:hlinkClick r:id="rId3"/>
              </a:rPr>
              <a:t>http://www.lamsade.dauphine.fr/~litwin/cours98/CoursBD/Exercices/example%20pour%20la%20conc-norm-2011-12-5-fonte-reduite.pdf</a:t>
            </a:r>
            <a:endParaRPr lang="fr-FR" sz="2000" dirty="0">
              <a:solidFill>
                <a:srgbClr val="FAFD00"/>
              </a:solidFill>
            </a:endParaRPr>
          </a:p>
          <a:p>
            <a:pPr marL="577850" indent="-577850">
              <a:lnSpc>
                <a:spcPct val="90000"/>
              </a:lnSpc>
            </a:pPr>
            <a:endParaRPr lang="fr-FR" sz="2000" dirty="0"/>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819150" y="223838"/>
            <a:ext cx="8050530" cy="1143000"/>
          </a:xfrm>
        </p:spPr>
        <p:txBody>
          <a:bodyPr/>
          <a:lstStyle/>
          <a:p>
            <a:r>
              <a:rPr lang="fr-FR" sz="2800" dirty="0" smtClean="0"/>
              <a:t>Exercices (adaptez svp au programme de votre cours spécifique, voir aussi ceux des </a:t>
            </a:r>
            <a:r>
              <a:rPr lang="fr-FR" sz="2800" dirty="0" err="1" smtClean="0"/>
              <a:t>TDs</a:t>
            </a:r>
            <a:r>
              <a:rPr lang="fr-FR" sz="2800" dirty="0" smtClean="0"/>
              <a:t>)</a:t>
            </a:r>
            <a:endParaRPr lang="fr-FR" sz="3600" dirty="0"/>
          </a:p>
        </p:txBody>
      </p:sp>
      <p:sp>
        <p:nvSpPr>
          <p:cNvPr id="247811" name="Rectangle 3"/>
          <p:cNvSpPr>
            <a:spLocks noGrp="1" noChangeArrowheads="1"/>
          </p:cNvSpPr>
          <p:nvPr>
            <p:ph type="body" idx="1"/>
          </p:nvPr>
        </p:nvSpPr>
        <p:spPr>
          <a:xfrm>
            <a:off x="724662" y="1522095"/>
            <a:ext cx="8102600" cy="5187950"/>
          </a:xfrm>
        </p:spPr>
        <p:txBody>
          <a:bodyPr/>
          <a:lstStyle/>
          <a:p>
            <a:pPr marL="577850" indent="-577850">
              <a:lnSpc>
                <a:spcPct val="90000"/>
              </a:lnSpc>
            </a:pPr>
            <a:r>
              <a:rPr lang="fr-FR" sz="2400" dirty="0"/>
              <a:t>Proposer les schémas relationnels pour les exemples  en cours</a:t>
            </a:r>
          </a:p>
          <a:p>
            <a:pPr marL="577850" indent="-577850">
              <a:lnSpc>
                <a:spcPct val="90000"/>
              </a:lnSpc>
            </a:pPr>
            <a:r>
              <a:rPr lang="fr-FR" sz="2400" dirty="0"/>
              <a:t>Modéliser en UML et en relationnel un livre typique</a:t>
            </a:r>
          </a:p>
          <a:p>
            <a:pPr marL="577850" indent="-577850">
              <a:lnSpc>
                <a:spcPct val="90000"/>
              </a:lnSpc>
            </a:pPr>
            <a:r>
              <a:rPr lang="fr-FR" sz="2400" dirty="0"/>
              <a:t>Modéliser en UML et en relationnel l’affectation de salles de cours à Dauphine. Justifiez le choix si plusieurs solutions sont possibles. Indiquez les clés primaires et candidates.</a:t>
            </a:r>
          </a:p>
          <a:p>
            <a:pPr marL="952500" lvl="1" indent="-495300">
              <a:lnSpc>
                <a:spcPct val="90000"/>
              </a:lnSpc>
            </a:pPr>
            <a:r>
              <a:rPr lang="fr-FR" sz="2400" dirty="0"/>
              <a:t>Modèle 1: Une réservation se définit par le n° de la salle, le nom du cours, la date, l’heure début et l’heure fin.</a:t>
            </a:r>
          </a:p>
          <a:p>
            <a:pPr marL="1327150" lvl="2" indent="-412750">
              <a:lnSpc>
                <a:spcPct val="90000"/>
              </a:lnSpc>
              <a:buFont typeface="Monotype Sorts" pitchFamily="2" charset="2"/>
              <a:buAutoNum type="romanLcParenBoth"/>
            </a:pPr>
            <a:r>
              <a:rPr lang="fr-FR" sz="2000" dirty="0"/>
              <a:t>Un cours n’est qu’une fois par jour dans la même salle. </a:t>
            </a:r>
          </a:p>
          <a:p>
            <a:pPr marL="1327150" lvl="2" indent="-412750">
              <a:lnSpc>
                <a:spcPct val="90000"/>
              </a:lnSpc>
              <a:buFont typeface="Monotype Sorts" pitchFamily="2" charset="2"/>
              <a:buAutoNum type="romanLcParenBoth"/>
            </a:pPr>
            <a:r>
              <a:rPr lang="fr-FR" sz="2000" dirty="0"/>
              <a:t>Alternativement, une répétition est possible. </a:t>
            </a:r>
          </a:p>
          <a:p>
            <a:pPr marL="952500" lvl="1" indent="-495300">
              <a:lnSpc>
                <a:spcPct val="90000"/>
              </a:lnSpc>
            </a:pPr>
            <a:r>
              <a:rPr lang="fr-FR" sz="2400" dirty="0"/>
              <a:t>Modèle 2 : On ajoute le type de la salle, si c’est: l’amphi, une salle équipée vidéo  ou une salle TP    </a:t>
            </a:r>
          </a:p>
          <a:p>
            <a:pPr marL="952500" lvl="1" indent="-495300">
              <a:lnSpc>
                <a:spcPct val="90000"/>
              </a:lnSpc>
            </a:pPr>
            <a:r>
              <a:rPr lang="fr-FR" sz="2400" dirty="0"/>
              <a:t>Modèle 3 : On ajoute le nom du prof enseignant le cours</a:t>
            </a:r>
          </a:p>
          <a:p>
            <a:pPr marL="1327150" lvl="2" indent="-412750">
              <a:lnSpc>
                <a:spcPct val="90000"/>
              </a:lnSpc>
              <a:buFont typeface="Monotype Sorts" pitchFamily="2" charset="2"/>
              <a:buNone/>
            </a:pPr>
            <a:r>
              <a:rPr lang="fr-FR" sz="2000" dirty="0"/>
              <a:t>(i) Un enseignant par cours. (ii) Plusieurs. </a:t>
            </a:r>
          </a:p>
        </p:txBody>
      </p:sp>
    </p:spTree>
    <p:extLst>
      <p:ext uri="{BB962C8B-B14F-4D97-AF65-F5344CB8AC3E}">
        <p14:creationId xmlns:p14="http://schemas.microsoft.com/office/powerpoint/2010/main" val="2414066722"/>
      </p:ext>
    </p:extLst>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800862" y="0"/>
            <a:ext cx="7772400" cy="1143000"/>
          </a:xfrm>
        </p:spPr>
        <p:txBody>
          <a:bodyPr/>
          <a:lstStyle/>
          <a:p>
            <a:r>
              <a:rPr lang="fr-FR" sz="3600" dirty="0"/>
              <a:t>Exercices</a:t>
            </a:r>
            <a:endParaRPr lang="fr-FR" sz="4000" dirty="0"/>
          </a:p>
        </p:txBody>
      </p:sp>
      <p:sp>
        <p:nvSpPr>
          <p:cNvPr id="256003" name="Rectangle 3"/>
          <p:cNvSpPr>
            <a:spLocks noGrp="1" noChangeArrowheads="1"/>
          </p:cNvSpPr>
          <p:nvPr>
            <p:ph type="body" idx="1"/>
          </p:nvPr>
        </p:nvSpPr>
        <p:spPr>
          <a:xfrm>
            <a:off x="724662" y="955167"/>
            <a:ext cx="8102600" cy="5187950"/>
          </a:xfrm>
        </p:spPr>
        <p:txBody>
          <a:bodyPr/>
          <a:lstStyle/>
          <a:p>
            <a:pPr>
              <a:lnSpc>
                <a:spcPct val="80000"/>
              </a:lnSpc>
            </a:pPr>
            <a:r>
              <a:rPr lang="fr-FR" sz="2400" dirty="0"/>
              <a:t>Modéliser une bibliothèque possédant un ou plusieurs exemplaires d’un livre sur des rayons, en prêt ou en retour d’un prêt mais pas encore sur les rayons.  </a:t>
            </a:r>
          </a:p>
          <a:p>
            <a:pPr>
              <a:lnSpc>
                <a:spcPct val="80000"/>
              </a:lnSpc>
            </a:pPr>
            <a:r>
              <a:rPr lang="fr-FR" sz="2400" dirty="0"/>
              <a:t>Proposez une modélisation usuelle en UML d’une personne ayant un ID, un nom, une mère et un père. Proposez ensuite un schéma relationnel.</a:t>
            </a:r>
          </a:p>
          <a:p>
            <a:pPr>
              <a:lnSpc>
                <a:spcPct val="80000"/>
              </a:lnSpc>
            </a:pPr>
            <a:r>
              <a:rPr lang="fr-FR" sz="2400" dirty="0"/>
              <a:t>Ce schéma satisfait-t-il:</a:t>
            </a:r>
          </a:p>
          <a:p>
            <a:pPr lvl="1">
              <a:lnSpc>
                <a:spcPct val="80000"/>
              </a:lnSpc>
            </a:pPr>
            <a:r>
              <a:rPr lang="fr-FR" sz="2000" dirty="0"/>
              <a:t>Un DBA soucieux de l’espace de stockage de la base. Sinon, que lui conseillez-vous ?</a:t>
            </a:r>
          </a:p>
          <a:p>
            <a:pPr lvl="1">
              <a:lnSpc>
                <a:spcPct val="80000"/>
              </a:lnSpc>
            </a:pPr>
            <a:r>
              <a:rPr lang="fr-FR" sz="2000" dirty="0"/>
              <a:t>Un DBA voulant minimisant le temps de requêtes donnant pour  certains chefs identifiés par leurs </a:t>
            </a:r>
            <a:r>
              <a:rPr lang="fr-FR" sz="2000" dirty="0" err="1"/>
              <a:t>IDs</a:t>
            </a:r>
            <a:r>
              <a:rPr lang="fr-FR" sz="2000" dirty="0"/>
              <a:t>,  les </a:t>
            </a:r>
            <a:r>
              <a:rPr lang="fr-FR" sz="2000" dirty="0" err="1"/>
              <a:t>IDs</a:t>
            </a:r>
            <a:r>
              <a:rPr lang="fr-FR" sz="2000" dirty="0"/>
              <a:t> de tous leurs employés </a:t>
            </a:r>
          </a:p>
          <a:p>
            <a:pPr>
              <a:lnSpc>
                <a:spcPct val="80000"/>
              </a:lnSpc>
            </a:pPr>
            <a:r>
              <a:rPr lang="fr-FR" sz="2400" dirty="0"/>
              <a:t>Modéliser un certificat de naissance d’un bébé en sachant que les parents peuvent ou pas être mariés</a:t>
            </a:r>
          </a:p>
          <a:p>
            <a:pPr>
              <a:lnSpc>
                <a:spcPct val="80000"/>
              </a:lnSpc>
            </a:pPr>
            <a:r>
              <a:rPr lang="fr-FR" sz="2400" dirty="0"/>
              <a:t>Modéliser les assurances proposées par une compagnie pour une personne : voiture, maison, </a:t>
            </a:r>
            <a:r>
              <a:rPr lang="fr-FR" sz="2400" dirty="0" err="1"/>
              <a:t>resp</a:t>
            </a:r>
            <a:r>
              <a:rPr lang="fr-FR" sz="2400" dirty="0"/>
              <a:t>. civile… </a:t>
            </a:r>
          </a:p>
          <a:p>
            <a:pPr>
              <a:lnSpc>
                <a:spcPct val="80000"/>
              </a:lnSpc>
            </a:pPr>
            <a:r>
              <a:rPr lang="fr-FR" sz="2400" dirty="0"/>
              <a:t>Voir les livres en </a:t>
            </a:r>
            <a:r>
              <a:rPr lang="fr-FR" sz="2400" dirty="0" err="1"/>
              <a:t>BDs</a:t>
            </a:r>
            <a:r>
              <a:rPr lang="fr-FR" sz="2400" dirty="0"/>
              <a:t> pour 1 millier d’autres exercices du type :</a:t>
            </a:r>
          </a:p>
          <a:p>
            <a:pPr lvl="1">
              <a:lnSpc>
                <a:spcPct val="80000"/>
              </a:lnSpc>
            </a:pPr>
            <a:r>
              <a:rPr lang="fr-FR" sz="2000" dirty="0"/>
              <a:t>Spécifs fonctionnelles -&gt; UML -&gt; </a:t>
            </a:r>
            <a:r>
              <a:rPr lang="fr-FR" sz="2000" dirty="0" err="1"/>
              <a:t>réif</a:t>
            </a:r>
            <a:r>
              <a:rPr lang="fr-FR" sz="2000" dirty="0"/>
              <a:t>. -&gt; Schéma Rel.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4294967295"/>
          </p:nvPr>
        </p:nvSpPr>
        <p:spPr>
          <a:xfrm>
            <a:off x="8542338" y="6477000"/>
            <a:ext cx="601662" cy="381000"/>
          </a:xfrm>
          <a:prstGeom prst="rect">
            <a:avLst/>
          </a:prstGeom>
        </p:spPr>
        <p:txBody>
          <a:bodyPr/>
          <a:lstStyle/>
          <a:p>
            <a:fld id="{FCF1B081-FAE4-48B2-8BCE-70BDA5F85EF0}" type="slidenum">
              <a:rPr lang="fr-FR"/>
              <a:pPr/>
              <a:t>2</a:t>
            </a:fld>
            <a:endParaRPr lang="fr-FR" dirty="0"/>
          </a:p>
        </p:txBody>
      </p:sp>
      <p:pic>
        <p:nvPicPr>
          <p:cNvPr id="113666" name="Picture 2" descr="codd1"/>
          <p:cNvPicPr>
            <a:picLocks noChangeAspect="1" noChangeArrowheads="1"/>
          </p:cNvPicPr>
          <p:nvPr/>
        </p:nvPicPr>
        <p:blipFill>
          <a:blip r:embed="rId3" cstate="print"/>
          <a:srcRect/>
          <a:stretch>
            <a:fillRect/>
          </a:stretch>
        </p:blipFill>
        <p:spPr bwMode="auto">
          <a:xfrm>
            <a:off x="4913313" y="225425"/>
            <a:ext cx="3633787" cy="6446838"/>
          </a:xfrm>
          <a:prstGeom prst="rect">
            <a:avLst/>
          </a:prstGeom>
          <a:noFill/>
        </p:spPr>
      </p:pic>
      <p:sp>
        <p:nvSpPr>
          <p:cNvPr id="113667" name="Text Box 3"/>
          <p:cNvSpPr txBox="1">
            <a:spLocks noChangeArrowheads="1"/>
          </p:cNvSpPr>
          <p:nvPr/>
        </p:nvSpPr>
        <p:spPr bwMode="auto">
          <a:xfrm>
            <a:off x="314325" y="2043113"/>
            <a:ext cx="4143375" cy="3270250"/>
          </a:xfrm>
          <a:prstGeom prst="rect">
            <a:avLst/>
          </a:prstGeom>
          <a:noFill/>
          <a:ln w="9525">
            <a:solidFill>
              <a:schemeClr val="bg1"/>
            </a:solidFill>
            <a:miter lim="800000"/>
            <a:headEnd/>
            <a:tailEnd/>
          </a:ln>
          <a:effectLst/>
        </p:spPr>
        <p:txBody>
          <a:bodyPr>
            <a:spAutoFit/>
          </a:bodyPr>
          <a:lstStyle/>
          <a:p>
            <a:pPr>
              <a:spcBef>
                <a:spcPct val="50000"/>
              </a:spcBef>
            </a:pPr>
            <a:r>
              <a:rPr lang="fr-FR" dirty="0">
                <a:solidFill>
                  <a:srgbClr val="FFFF00"/>
                </a:solidFill>
              </a:rPr>
              <a:t>Le Rapport de Recherche qui a lancé les </a:t>
            </a:r>
            <a:r>
              <a:rPr lang="fr-FR" dirty="0" err="1">
                <a:solidFill>
                  <a:srgbClr val="FFFF00"/>
                </a:solidFill>
              </a:rPr>
              <a:t>SGBDs</a:t>
            </a:r>
            <a:r>
              <a:rPr lang="fr-FR">
                <a:solidFill>
                  <a:srgbClr val="FFFF00"/>
                </a:solidFill>
              </a:rPr>
              <a:t> Relationnels</a:t>
            </a:r>
          </a:p>
          <a:p>
            <a:pPr>
              <a:spcBef>
                <a:spcPct val="50000"/>
              </a:spcBef>
            </a:pPr>
            <a:r>
              <a:rPr lang="fr-FR">
                <a:solidFill>
                  <a:srgbClr val="FFFF00"/>
                </a:solidFill>
              </a:rPr>
              <a:t>(publié uniquement en interne à IBM Almaden Research Center (CA)</a:t>
            </a:r>
            <a:endParaRPr lang="en-US">
              <a:solidFill>
                <a:srgbClr val="FFFF00"/>
              </a:solidFill>
            </a:endParaRPr>
          </a:p>
        </p:txBody>
      </p:sp>
      <p:sp>
        <p:nvSpPr>
          <p:cNvPr id="113668" name="Rectangle 4"/>
          <p:cNvSpPr>
            <a:spLocks noChangeArrowheads="1"/>
          </p:cNvSpPr>
          <p:nvPr/>
        </p:nvSpPr>
        <p:spPr bwMode="auto">
          <a:xfrm>
            <a:off x="192088" y="366713"/>
            <a:ext cx="4279900" cy="909637"/>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flatTx/>
          </a:bodyPr>
          <a:lstStyle/>
          <a:p>
            <a:pPr algn="ctr"/>
            <a:r>
              <a:rPr lang="fr-FR" sz="4000">
                <a:solidFill>
                  <a:srgbClr val="000066"/>
                </a:solidFill>
              </a:rPr>
              <a:t>BD Relationnelle</a:t>
            </a:r>
            <a:endParaRPr lang="en-US" sz="4000">
              <a:solidFill>
                <a:srgbClr val="000066"/>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771142" y="2347849"/>
            <a:ext cx="825500" cy="10639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1" name="Rectangle 3"/>
          <p:cNvSpPr>
            <a:spLocks noChangeArrowheads="1"/>
          </p:cNvSpPr>
          <p:nvPr/>
        </p:nvSpPr>
        <p:spPr bwMode="auto">
          <a:xfrm>
            <a:off x="2609342" y="2347849"/>
            <a:ext cx="825500" cy="10639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2" name="Rectangle 4"/>
          <p:cNvSpPr>
            <a:spLocks noChangeArrowheads="1"/>
          </p:cNvSpPr>
          <p:nvPr/>
        </p:nvSpPr>
        <p:spPr bwMode="auto">
          <a:xfrm>
            <a:off x="2741105" y="2479612"/>
            <a:ext cx="559450" cy="828432"/>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S</a:t>
            </a:r>
            <a:r>
              <a:rPr lang="fr-FR" sz="2400" b="1" dirty="0" smtClean="0">
                <a:solidFill>
                  <a:schemeClr val="tx2"/>
                </a:solidFill>
                <a:latin typeface="Arial" pitchFamily="34" charset="0"/>
              </a:rPr>
              <a:t>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S2</a:t>
            </a:r>
            <a:endParaRPr lang="fr-FR" sz="2400" b="1" dirty="0">
              <a:solidFill>
                <a:schemeClr val="tx2"/>
              </a:solidFill>
              <a:latin typeface="Arial" pitchFamily="34" charset="0"/>
            </a:endParaRPr>
          </a:p>
        </p:txBody>
      </p:sp>
      <p:sp>
        <p:nvSpPr>
          <p:cNvPr id="27653" name="Rectangle 5"/>
          <p:cNvSpPr>
            <a:spLocks noChangeArrowheads="1"/>
          </p:cNvSpPr>
          <p:nvPr/>
        </p:nvSpPr>
        <p:spPr bwMode="auto">
          <a:xfrm>
            <a:off x="1900301" y="2664278"/>
            <a:ext cx="758825" cy="459100"/>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a:solidFill>
                  <a:schemeClr val="tx2"/>
                </a:solidFill>
                <a:latin typeface="Arial" pitchFamily="34" charset="0"/>
              </a:rPr>
              <a:t>P</a:t>
            </a:r>
            <a:r>
              <a:rPr lang="fr-FR" sz="2400" b="1" dirty="0" smtClean="0">
                <a:solidFill>
                  <a:schemeClr val="tx2"/>
                </a:solidFill>
                <a:latin typeface="Arial" pitchFamily="34" charset="0"/>
              </a:rPr>
              <a:t>1</a:t>
            </a:r>
            <a:endParaRPr lang="fr-FR" sz="2400" b="1" dirty="0">
              <a:solidFill>
                <a:schemeClr val="tx2"/>
              </a:solidFill>
              <a:latin typeface="Arial" pitchFamily="34" charset="0"/>
            </a:endParaRPr>
          </a:p>
        </p:txBody>
      </p:sp>
      <p:sp>
        <p:nvSpPr>
          <p:cNvPr id="27654" name="Rectangle 6"/>
          <p:cNvSpPr>
            <a:spLocks noChangeArrowheads="1"/>
          </p:cNvSpPr>
          <p:nvPr/>
        </p:nvSpPr>
        <p:spPr bwMode="auto">
          <a:xfrm>
            <a:off x="1782726" y="3439342"/>
            <a:ext cx="825500" cy="9115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5" name="Rectangle 7"/>
          <p:cNvSpPr>
            <a:spLocks noChangeArrowheads="1"/>
          </p:cNvSpPr>
          <p:nvPr/>
        </p:nvSpPr>
        <p:spPr bwMode="auto">
          <a:xfrm>
            <a:off x="1879500" y="3662230"/>
            <a:ext cx="758825" cy="459100"/>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a:solidFill>
                  <a:schemeClr val="tx2"/>
                </a:solidFill>
                <a:latin typeface="Arial" pitchFamily="34" charset="0"/>
              </a:rPr>
              <a:t>P</a:t>
            </a:r>
            <a:r>
              <a:rPr lang="fr-FR" sz="2400" b="1" dirty="0" smtClean="0">
                <a:solidFill>
                  <a:schemeClr val="tx2"/>
                </a:solidFill>
                <a:latin typeface="Arial" pitchFamily="34" charset="0"/>
              </a:rPr>
              <a:t>2</a:t>
            </a:r>
            <a:endParaRPr lang="fr-FR" sz="2400" b="1" dirty="0">
              <a:solidFill>
                <a:schemeClr val="tx2"/>
              </a:solidFill>
              <a:latin typeface="Arial" pitchFamily="34" charset="0"/>
            </a:endParaRPr>
          </a:p>
        </p:txBody>
      </p:sp>
      <p:sp>
        <p:nvSpPr>
          <p:cNvPr id="27656" name="Rectangle 8"/>
          <p:cNvSpPr>
            <a:spLocks noChangeArrowheads="1"/>
          </p:cNvSpPr>
          <p:nvPr/>
        </p:nvSpPr>
        <p:spPr bwMode="auto">
          <a:xfrm>
            <a:off x="2620926" y="3439342"/>
            <a:ext cx="825500" cy="9115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7" name="Rectangle 9"/>
          <p:cNvSpPr>
            <a:spLocks noChangeArrowheads="1"/>
          </p:cNvSpPr>
          <p:nvPr/>
        </p:nvSpPr>
        <p:spPr bwMode="auto">
          <a:xfrm>
            <a:off x="2752689" y="3480895"/>
            <a:ext cx="559450" cy="828432"/>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S</a:t>
            </a:r>
            <a:r>
              <a:rPr lang="fr-FR" sz="2400" b="1" dirty="0" smtClean="0">
                <a:solidFill>
                  <a:schemeClr val="tx2"/>
                </a:solidFill>
                <a:latin typeface="Arial" pitchFamily="34" charset="0"/>
              </a:rPr>
              <a:t>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S2</a:t>
            </a:r>
            <a:endParaRPr lang="fr-FR" sz="2400" b="1" dirty="0">
              <a:solidFill>
                <a:schemeClr val="tx2"/>
              </a:solidFill>
              <a:latin typeface="Arial" pitchFamily="34" charset="0"/>
            </a:endParaRPr>
          </a:p>
        </p:txBody>
      </p:sp>
      <p:sp>
        <p:nvSpPr>
          <p:cNvPr id="27658" name="Rectangle 10"/>
          <p:cNvSpPr>
            <a:spLocks noChangeArrowheads="1"/>
          </p:cNvSpPr>
          <p:nvPr/>
        </p:nvSpPr>
        <p:spPr bwMode="auto">
          <a:xfrm>
            <a:off x="6215126" y="243014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9" name="Rectangle 11"/>
          <p:cNvSpPr>
            <a:spLocks noChangeArrowheads="1"/>
          </p:cNvSpPr>
          <p:nvPr/>
        </p:nvSpPr>
        <p:spPr bwMode="auto">
          <a:xfrm>
            <a:off x="7053326" y="243014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60" name="Rectangle 12"/>
          <p:cNvSpPr>
            <a:spLocks noChangeArrowheads="1"/>
          </p:cNvSpPr>
          <p:nvPr/>
        </p:nvSpPr>
        <p:spPr bwMode="auto">
          <a:xfrm>
            <a:off x="7185089" y="256190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a:p>
            <a:r>
              <a:rPr lang="fr-FR" sz="2400" b="1">
                <a:solidFill>
                  <a:schemeClr val="tx2"/>
                </a:solidFill>
                <a:latin typeface="Arial" pitchFamily="34" charset="0"/>
              </a:rPr>
              <a:t>P4</a:t>
            </a:r>
          </a:p>
        </p:txBody>
      </p:sp>
      <p:sp>
        <p:nvSpPr>
          <p:cNvPr id="27661" name="Rectangle 13"/>
          <p:cNvSpPr>
            <a:spLocks noChangeArrowheads="1"/>
          </p:cNvSpPr>
          <p:nvPr/>
        </p:nvSpPr>
        <p:spPr bwMode="auto">
          <a:xfrm>
            <a:off x="7185089" y="408590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p:txBody>
      </p:sp>
      <p:sp>
        <p:nvSpPr>
          <p:cNvPr id="27662" name="Rectangle 14"/>
          <p:cNvSpPr>
            <a:spLocks noChangeArrowheads="1"/>
          </p:cNvSpPr>
          <p:nvPr/>
        </p:nvSpPr>
        <p:spPr bwMode="auto">
          <a:xfrm>
            <a:off x="6423089" y="256190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p:txBody>
      </p:sp>
      <p:sp>
        <p:nvSpPr>
          <p:cNvPr id="27663" name="Rectangle 15"/>
          <p:cNvSpPr>
            <a:spLocks noChangeArrowheads="1"/>
          </p:cNvSpPr>
          <p:nvPr/>
        </p:nvSpPr>
        <p:spPr bwMode="auto">
          <a:xfrm>
            <a:off x="6423089" y="408590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S2</a:t>
            </a:r>
          </a:p>
          <a:p>
            <a:r>
              <a:rPr lang="fr-FR" sz="2400" b="1">
                <a:solidFill>
                  <a:schemeClr val="tx2"/>
                </a:solidFill>
                <a:latin typeface="Arial" pitchFamily="34" charset="0"/>
              </a:rPr>
              <a:t>S2</a:t>
            </a:r>
          </a:p>
          <a:p>
            <a:r>
              <a:rPr lang="fr-FR" sz="2400" b="1">
                <a:solidFill>
                  <a:schemeClr val="tx2"/>
                </a:solidFill>
                <a:latin typeface="Arial" pitchFamily="34" charset="0"/>
              </a:rPr>
              <a:t>S2</a:t>
            </a:r>
          </a:p>
        </p:txBody>
      </p:sp>
      <p:sp>
        <p:nvSpPr>
          <p:cNvPr id="27666" name="Rectangle 18"/>
          <p:cNvSpPr>
            <a:spLocks noChangeArrowheads="1"/>
          </p:cNvSpPr>
          <p:nvPr/>
        </p:nvSpPr>
        <p:spPr bwMode="auto">
          <a:xfrm>
            <a:off x="6575489" y="1799908"/>
            <a:ext cx="841375" cy="454025"/>
          </a:xfrm>
          <a:prstGeom prst="rect">
            <a:avLst/>
          </a:prstGeom>
          <a:noFill/>
          <a:ln w="12700">
            <a:noFill/>
            <a:miter lim="800000"/>
            <a:headEnd/>
            <a:tailEnd/>
          </a:ln>
          <a:effectLst/>
        </p:spPr>
        <p:txBody>
          <a:bodyPr wrap="none" lIns="90488" tIns="44450" rIns="90488" bIns="44450">
            <a:spAutoFit/>
          </a:bodyPr>
          <a:lstStyle/>
          <a:p>
            <a:r>
              <a:rPr lang="fr-FR" sz="2400" b="1">
                <a:solidFill>
                  <a:schemeClr val="hlink"/>
                </a:solidFill>
                <a:latin typeface="Arial" pitchFamily="34" charset="0"/>
              </a:rPr>
              <a:t>1 NF</a:t>
            </a:r>
          </a:p>
        </p:txBody>
      </p:sp>
      <p:sp>
        <p:nvSpPr>
          <p:cNvPr id="19" name="Rectangle 2"/>
          <p:cNvSpPr>
            <a:spLocks noGrp="1" noChangeArrowheads="1"/>
          </p:cNvSpPr>
          <p:nvPr>
            <p:ph type="title"/>
          </p:nvPr>
        </p:nvSpPr>
        <p:spPr>
          <a:xfrm>
            <a:off x="0" y="0"/>
            <a:ext cx="2895600" cy="1143000"/>
          </a:xfrm>
          <a:solidFill>
            <a:srgbClr val="FAFD00"/>
          </a:solidFill>
          <a:ln/>
        </p:spPr>
        <p:txBody>
          <a:bodyPr/>
          <a:lstStyle/>
          <a:p>
            <a:pPr algn="ctr"/>
            <a:r>
              <a:rPr lang="fr-FR" dirty="0">
                <a:solidFill>
                  <a:schemeClr val="accent1"/>
                </a:solidFill>
              </a:rPr>
              <a:t>Relations</a:t>
            </a:r>
          </a:p>
        </p:txBody>
      </p:sp>
      <p:sp>
        <p:nvSpPr>
          <p:cNvPr id="18" name="Rectangle 18"/>
          <p:cNvSpPr>
            <a:spLocks noChangeArrowheads="1"/>
          </p:cNvSpPr>
          <p:nvPr/>
        </p:nvSpPr>
        <p:spPr bwMode="auto">
          <a:xfrm>
            <a:off x="2247329" y="1723708"/>
            <a:ext cx="849593" cy="459100"/>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0</a:t>
            </a:r>
            <a:r>
              <a:rPr lang="fr-FR" sz="2400" b="1" dirty="0" smtClean="0">
                <a:solidFill>
                  <a:schemeClr val="hlink"/>
                </a:solidFill>
                <a:latin typeface="Arial" pitchFamily="34" charset="0"/>
              </a:rPr>
              <a:t> </a:t>
            </a:r>
            <a:r>
              <a:rPr lang="fr-FR" sz="2400" b="1" dirty="0">
                <a:solidFill>
                  <a:schemeClr val="hlink"/>
                </a:solidFill>
                <a:latin typeface="Arial" pitchFamily="34" charset="0"/>
              </a:rPr>
              <a:t>NF</a:t>
            </a:r>
          </a:p>
        </p:txBody>
      </p:sp>
      <p:sp>
        <p:nvSpPr>
          <p:cNvPr id="20" name="ZoneTexte 19"/>
          <p:cNvSpPr txBox="1"/>
          <p:nvPr/>
        </p:nvSpPr>
        <p:spPr>
          <a:xfrm>
            <a:off x="3557016" y="1033272"/>
            <a:ext cx="1499616" cy="707886"/>
          </a:xfrm>
          <a:prstGeom prst="rect">
            <a:avLst/>
          </a:prstGeom>
          <a:solidFill>
            <a:srgbClr val="0000FD"/>
          </a:solidFill>
        </p:spPr>
        <p:txBody>
          <a:bodyPr wrap="square" rtlCol="0">
            <a:spAutoFit/>
          </a:bodyPr>
          <a:lstStyle/>
          <a:p>
            <a:r>
              <a:rPr lang="fr-FR" dirty="0" smtClean="0"/>
              <a:t>Attribut multi-valeur</a:t>
            </a:r>
            <a:endParaRPr lang="fr-FR" dirty="0"/>
          </a:p>
        </p:txBody>
      </p:sp>
      <p:cxnSp>
        <p:nvCxnSpPr>
          <p:cNvPr id="22" name="Connecteur droit avec flèche 21"/>
          <p:cNvCxnSpPr/>
          <p:nvPr/>
        </p:nvCxnSpPr>
        <p:spPr bwMode="auto">
          <a:xfrm rot="5400000">
            <a:off x="2944368" y="1728216"/>
            <a:ext cx="649224" cy="57607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Connecteur droit avec flèche 22"/>
          <p:cNvCxnSpPr>
            <a:endCxn id="27659" idx="0"/>
          </p:cNvCxnSpPr>
          <p:nvPr/>
        </p:nvCxnSpPr>
        <p:spPr bwMode="auto">
          <a:xfrm rot="5400000">
            <a:off x="7253898" y="1903818"/>
            <a:ext cx="738505" cy="31414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ZoneTexte 20"/>
          <p:cNvSpPr txBox="1"/>
          <p:nvPr/>
        </p:nvSpPr>
        <p:spPr>
          <a:xfrm>
            <a:off x="7676530" y="1080407"/>
            <a:ext cx="1269507" cy="707886"/>
          </a:xfrm>
          <a:prstGeom prst="rect">
            <a:avLst/>
          </a:prstGeom>
          <a:solidFill>
            <a:srgbClr val="0000FD"/>
          </a:solidFill>
        </p:spPr>
        <p:txBody>
          <a:bodyPr wrap="square" rtlCol="0">
            <a:spAutoFit/>
          </a:bodyPr>
          <a:lstStyle/>
          <a:p>
            <a:r>
              <a:rPr lang="fr-FR" dirty="0" smtClean="0"/>
              <a:t>Attribut atomique</a:t>
            </a:r>
            <a:endParaRPr lang="fr-FR" dirty="0"/>
          </a:p>
        </p:txBody>
      </p:sp>
      <p:sp>
        <p:nvSpPr>
          <p:cNvPr id="24" name="Rectangle 6"/>
          <p:cNvSpPr>
            <a:spLocks noChangeArrowheads="1"/>
          </p:cNvSpPr>
          <p:nvPr/>
        </p:nvSpPr>
        <p:spPr bwMode="auto">
          <a:xfrm>
            <a:off x="1771142" y="4350376"/>
            <a:ext cx="825500" cy="9115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5" name="Rectangle 7"/>
          <p:cNvSpPr>
            <a:spLocks noChangeArrowheads="1"/>
          </p:cNvSpPr>
          <p:nvPr/>
        </p:nvSpPr>
        <p:spPr bwMode="auto">
          <a:xfrm>
            <a:off x="1867916" y="4573264"/>
            <a:ext cx="758825" cy="459100"/>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smtClean="0">
                <a:solidFill>
                  <a:schemeClr val="tx2"/>
                </a:solidFill>
                <a:latin typeface="Arial" pitchFamily="34" charset="0"/>
              </a:rPr>
              <a:t>P</a:t>
            </a:r>
            <a:r>
              <a:rPr lang="fr-FR" sz="2400" b="1" dirty="0">
                <a:solidFill>
                  <a:schemeClr val="tx2"/>
                </a:solidFill>
                <a:latin typeface="Arial" pitchFamily="34" charset="0"/>
              </a:rPr>
              <a:t>3</a:t>
            </a:r>
          </a:p>
        </p:txBody>
      </p:sp>
      <p:sp>
        <p:nvSpPr>
          <p:cNvPr id="26" name="Rectangle 8"/>
          <p:cNvSpPr>
            <a:spLocks noChangeArrowheads="1"/>
          </p:cNvSpPr>
          <p:nvPr/>
        </p:nvSpPr>
        <p:spPr bwMode="auto">
          <a:xfrm>
            <a:off x="2609342" y="4350376"/>
            <a:ext cx="825500" cy="9115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 name="Rectangle 9"/>
          <p:cNvSpPr>
            <a:spLocks noChangeArrowheads="1"/>
          </p:cNvSpPr>
          <p:nvPr/>
        </p:nvSpPr>
        <p:spPr bwMode="auto">
          <a:xfrm>
            <a:off x="2741105" y="4391929"/>
            <a:ext cx="559450" cy="828432"/>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S</a:t>
            </a:r>
            <a:r>
              <a:rPr lang="fr-FR" sz="2400" b="1" dirty="0" smtClean="0">
                <a:solidFill>
                  <a:schemeClr val="tx2"/>
                </a:solidFill>
                <a:latin typeface="Arial" pitchFamily="34" charset="0"/>
              </a:rPr>
              <a:t>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S2</a:t>
            </a:r>
            <a:endParaRPr lang="fr-FR" sz="2400" b="1" dirty="0">
              <a:solidFill>
                <a:schemeClr val="tx2"/>
              </a:solidFill>
              <a:latin typeface="Arial" pitchFamily="34" charset="0"/>
            </a:endParaRPr>
          </a:p>
        </p:txBody>
      </p:sp>
      <p:sp>
        <p:nvSpPr>
          <p:cNvPr id="28" name="Rectangle 6"/>
          <p:cNvSpPr>
            <a:spLocks noChangeArrowheads="1"/>
          </p:cNvSpPr>
          <p:nvPr/>
        </p:nvSpPr>
        <p:spPr bwMode="auto">
          <a:xfrm>
            <a:off x="1771142" y="5290934"/>
            <a:ext cx="825500" cy="9115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9" name="Rectangle 7"/>
          <p:cNvSpPr>
            <a:spLocks noChangeArrowheads="1"/>
          </p:cNvSpPr>
          <p:nvPr/>
        </p:nvSpPr>
        <p:spPr bwMode="auto">
          <a:xfrm>
            <a:off x="1867916" y="5513822"/>
            <a:ext cx="758825" cy="459100"/>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smtClean="0">
                <a:solidFill>
                  <a:schemeClr val="tx2"/>
                </a:solidFill>
                <a:latin typeface="Arial" pitchFamily="34" charset="0"/>
              </a:rPr>
              <a:t>P</a:t>
            </a:r>
            <a:r>
              <a:rPr lang="fr-FR" sz="2400" b="1" dirty="0">
                <a:solidFill>
                  <a:schemeClr val="tx2"/>
                </a:solidFill>
                <a:latin typeface="Arial" pitchFamily="34" charset="0"/>
              </a:rPr>
              <a:t>4</a:t>
            </a:r>
          </a:p>
        </p:txBody>
      </p:sp>
      <p:sp>
        <p:nvSpPr>
          <p:cNvPr id="30" name="Rectangle 8"/>
          <p:cNvSpPr>
            <a:spLocks noChangeArrowheads="1"/>
          </p:cNvSpPr>
          <p:nvPr/>
        </p:nvSpPr>
        <p:spPr bwMode="auto">
          <a:xfrm>
            <a:off x="2609342" y="5290934"/>
            <a:ext cx="825500" cy="911538"/>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31" name="Rectangle 9"/>
          <p:cNvSpPr>
            <a:spLocks noChangeArrowheads="1"/>
          </p:cNvSpPr>
          <p:nvPr/>
        </p:nvSpPr>
        <p:spPr bwMode="auto">
          <a:xfrm>
            <a:off x="2741105" y="5513822"/>
            <a:ext cx="559450" cy="459100"/>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S1</a:t>
            </a:r>
            <a:endParaRPr lang="fr-FR" sz="2400" b="1" dirty="0">
              <a:solidFill>
                <a:schemeClr val="tx2"/>
              </a:solidFill>
              <a:latin typeface="Arial" pitchFamily="34" charset="0"/>
            </a:endParaRPr>
          </a:p>
        </p:txBody>
      </p:sp>
      <p:sp>
        <p:nvSpPr>
          <p:cNvPr id="32" name="Rectangle 2"/>
          <p:cNvSpPr txBox="1">
            <a:spLocks noChangeArrowheads="1"/>
          </p:cNvSpPr>
          <p:nvPr/>
        </p:nvSpPr>
        <p:spPr bwMode="auto">
          <a:xfrm>
            <a:off x="5056631" y="5972922"/>
            <a:ext cx="3914163" cy="537522"/>
          </a:xfrm>
          <a:prstGeom prst="rect">
            <a:avLst/>
          </a:prstGeom>
          <a:solidFill>
            <a:srgbClr val="FAFD00"/>
          </a:solidFill>
          <a:ln w="12700">
            <a:noFill/>
            <a:miter lim="800000"/>
            <a:headEnd/>
            <a:tailEnd/>
          </a:ln>
          <a:effectLst/>
        </p:spPr>
        <p:txBody>
          <a:bodyPr vert="horz" wrap="square" lIns="90488" tIns="44450" rIns="90488" bIns="44450"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a:lstStyle>
          <a:p>
            <a:pPr algn="ctr"/>
            <a:r>
              <a:rPr lang="fr-FR" sz="3600" dirty="0" smtClean="0">
                <a:solidFill>
                  <a:schemeClr val="accent1"/>
                </a:solidFill>
              </a:rPr>
              <a:t>La même 1NF !</a:t>
            </a:r>
            <a:endParaRPr lang="fr-FR" sz="3600" dirty="0">
              <a:solidFill>
                <a:schemeClr val="accent1"/>
              </a:solidFill>
            </a:endParaRPr>
          </a:p>
        </p:txBody>
      </p:sp>
    </p:spTree>
    <p:extLst>
      <p:ext uri="{BB962C8B-B14F-4D97-AF65-F5344CB8AC3E}">
        <p14:creationId xmlns:p14="http://schemas.microsoft.com/office/powerpoint/2010/main" val="307228085"/>
      </p:ext>
    </p:extLst>
  </p:cSld>
  <p:clrMapOvr>
    <a:masterClrMapping/>
  </p:clrMapOvr>
  <p:transition spd="slow">
    <p:random/>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800100" y="147638"/>
            <a:ext cx="7772400" cy="1143000"/>
          </a:xfrm>
        </p:spPr>
        <p:txBody>
          <a:bodyPr/>
          <a:lstStyle/>
          <a:p>
            <a:r>
              <a:rPr lang="fr-FR"/>
              <a:t>Exercices</a:t>
            </a:r>
          </a:p>
        </p:txBody>
      </p:sp>
      <p:sp>
        <p:nvSpPr>
          <p:cNvPr id="248835" name="Rectangle 3"/>
          <p:cNvSpPr>
            <a:spLocks noGrp="1" noChangeArrowheads="1"/>
          </p:cNvSpPr>
          <p:nvPr>
            <p:ph type="body" idx="1"/>
          </p:nvPr>
        </p:nvSpPr>
        <p:spPr>
          <a:xfrm>
            <a:off x="436563" y="1125538"/>
            <a:ext cx="8407400" cy="5397500"/>
          </a:xfrm>
        </p:spPr>
        <p:txBody>
          <a:bodyPr/>
          <a:lstStyle/>
          <a:p>
            <a:pPr>
              <a:lnSpc>
                <a:spcPct val="80000"/>
              </a:lnSpc>
            </a:pPr>
            <a:r>
              <a:rPr lang="fr-FR" sz="2000" dirty="0"/>
              <a:t>On crée le modèle pour la base des enfants. Pour chaque enfant on a le père et la mère. Proposez le modèle UML.  L’enfant doit être modélisé comme une entité ou une association ?   </a:t>
            </a:r>
          </a:p>
          <a:p>
            <a:pPr>
              <a:lnSpc>
                <a:spcPct val="80000"/>
              </a:lnSpc>
            </a:pPr>
            <a:r>
              <a:rPr lang="fr-FR" sz="2000" dirty="0"/>
              <a:t>On constitue une base de produits. Chaque produit a un ID et nom, une photo et appartient  à plusieurs catégories de produits identifiées par leur noms. Plusieurs produits peuvent appartenir à une même catégorie. La photo comporte plusieurs produits agencés d’une manière typique pour leur application.   Plusieurs produits partagent une même photo.</a:t>
            </a:r>
          </a:p>
          <a:p>
            <a:pPr>
              <a:lnSpc>
                <a:spcPct val="80000"/>
              </a:lnSpc>
            </a:pPr>
            <a:r>
              <a:rPr lang="fr-FR" sz="2000" dirty="0"/>
              <a:t>Proposez la modélisation typique UML, puis la réification, enfin  le schéma relationnel. </a:t>
            </a:r>
          </a:p>
          <a:p>
            <a:pPr>
              <a:lnSpc>
                <a:spcPct val="80000"/>
              </a:lnSpc>
            </a:pPr>
            <a:r>
              <a:rPr lang="fr-FR" sz="2000" dirty="0"/>
              <a:t> Le DBA sait en plus qu’il a en moyenne 100 produits par catégorie et autant par photo. Il y a 100 catégories et photos en tout. Le nom d’une catégorie est un champ fixe de 50 octets. Une photo nécessite 1 </a:t>
            </a:r>
            <a:r>
              <a:rPr lang="fr-FR" sz="2000" dirty="0" err="1"/>
              <a:t>MOctets</a:t>
            </a:r>
            <a:r>
              <a:rPr lang="fr-FR" sz="2000" dirty="0"/>
              <a:t>.  </a:t>
            </a:r>
          </a:p>
          <a:p>
            <a:pPr lvl="1">
              <a:lnSpc>
                <a:spcPct val="80000"/>
              </a:lnSpc>
            </a:pPr>
            <a:r>
              <a:rPr lang="fr-FR" sz="1800" dirty="0"/>
              <a:t>Le DBA sait qu’il y a 10 000 produits. Il souhaiterait minimiser l’encombrement de la base.  Est-ce que la modélisation typique minimise le satisfait ? </a:t>
            </a:r>
          </a:p>
          <a:p>
            <a:pPr lvl="1">
              <a:lnSpc>
                <a:spcPct val="80000"/>
              </a:lnSpc>
            </a:pPr>
            <a:r>
              <a:rPr lang="fr-FR" sz="1800" dirty="0"/>
              <a:t>Sinon, proposez en UML et en relationnel une autre qui serait plus optimale. Evaluez le gain. </a:t>
            </a:r>
          </a:p>
          <a:p>
            <a:pPr lvl="1">
              <a:lnSpc>
                <a:spcPct val="80000"/>
              </a:lnSpc>
            </a:pPr>
            <a:r>
              <a:rPr lang="fr-FR" sz="1800" dirty="0"/>
              <a:t>Un autre DBA a comme préoccupation principale de minimiser le temps d’une requête demandant des noms de produits avec leurs catégories et les photos. Il veut minimiser le nombre de jointures. Quelle modélisation lui conseillez vous? </a:t>
            </a:r>
          </a:p>
        </p:txBody>
      </p:sp>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rot="420000">
            <a:off x="685800" y="2286000"/>
            <a:ext cx="7772400" cy="1143000"/>
          </a:xfrm>
          <a:noFill/>
          <a:ln/>
        </p:spPr>
        <p:txBody>
          <a:bodyPr/>
          <a:lstStyle/>
          <a:p>
            <a:pPr algn="ctr"/>
            <a:r>
              <a:rPr lang="fr-FR" sz="15600" dirty="0">
                <a:solidFill>
                  <a:schemeClr val="accent1"/>
                </a:solidFill>
              </a:rPr>
              <a:t>FIN</a:t>
            </a:r>
          </a:p>
        </p:txBody>
      </p:sp>
      <p:sp>
        <p:nvSpPr>
          <p:cNvPr id="76803" name="Rectangle 3"/>
          <p:cNvSpPr>
            <a:spLocks noGrp="1" noChangeArrowheads="1"/>
          </p:cNvSpPr>
          <p:nvPr>
            <p:ph type="subTitle" idx="1"/>
          </p:nvPr>
        </p:nvSpPr>
        <p:spPr>
          <a:noFill/>
          <a:ln/>
        </p:spPr>
        <p:txBody>
          <a:bodyPr/>
          <a:lstStyle/>
          <a:p>
            <a:pPr marL="342900" indent="-342900"/>
            <a:r>
              <a:rPr lang="fr-FR" sz="4800">
                <a:latin typeface="Script"/>
              </a:rPr>
              <a:t>Merci de votre attention</a:t>
            </a:r>
            <a:endParaRPr lang="fr-FR"/>
          </a:p>
          <a:p>
            <a:pPr marL="342900" indent="-342900"/>
            <a:endParaRPr lang="fr-FR"/>
          </a:p>
          <a:p>
            <a:pPr marL="342900" indent="-342900"/>
            <a:r>
              <a:rPr lang="fr-FR"/>
              <a:t>W. Litwin</a:t>
            </a:r>
          </a:p>
        </p:txBody>
      </p:sp>
      <p:pic>
        <p:nvPicPr>
          <p:cNvPr id="76807" name="Picture 7">
            <a:hlinkClick r:id="" action="ppaction://media"/>
          </p:cNvPr>
          <p:cNvPicPr>
            <a:picLocks noRot="1" noChangeAspect="1" noChangeArrowheads="1"/>
          </p:cNvPicPr>
          <p:nvPr>
            <a:wavAudioFile r:embed="rId1" name="APPLAUS2.WAV"/>
          </p:nvPr>
        </p:nvPicPr>
        <p:blipFill>
          <a:blip r:embed="rId4" cstate="print"/>
          <a:srcRect/>
          <a:stretch>
            <a:fillRect/>
          </a:stretch>
        </p:blipFill>
        <p:spPr bwMode="auto">
          <a:xfrm>
            <a:off x="8610600" y="6324600"/>
            <a:ext cx="304800" cy="304800"/>
          </a:xfrm>
          <a:prstGeom prst="rect">
            <a:avLst/>
          </a:prstGeom>
          <a:noFill/>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p:cTn id="7" dur="500" fill="hold"/>
                                        <p:tgtEl>
                                          <p:spTgt spid="768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68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p:cTn id="13" dur="500" fill="hold"/>
                                        <p:tgtEl>
                                          <p:spTgt spid="7680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7680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76807"/>
                    </p:tgtEl>
                  </p:cond>
                </p:stCondLst>
                <p:endSync evt="end" delay="0">
                  <p:rtn val="all"/>
                </p:endSync>
                <p:childTnLst>
                  <p:par>
                    <p:cTn id="16" fill="hold">
                      <p:stCondLst>
                        <p:cond delay="0"/>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4176" fill="hold"/>
                                        <p:tgtEl>
                                          <p:spTgt spid="76807"/>
                                        </p:tgtEl>
                                      </p:cBhvr>
                                    </p:cmd>
                                  </p:childTnLst>
                                </p:cTn>
                              </p:par>
                            </p:childTnLst>
                          </p:cTn>
                        </p:par>
                      </p:childTnLst>
                    </p:cTn>
                  </p:par>
                </p:childTnLst>
              </p:cTn>
              <p:nextCondLst>
                <p:cond evt="onClick" delay="0">
                  <p:tgtEl>
                    <p:spTgt spid="76807"/>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76807"/>
                </p:tgtEl>
              </p:cMediaNode>
            </p:audio>
          </p:childTnLst>
        </p:cTn>
      </p:par>
    </p:tnLst>
    <p:bldLst>
      <p:bldP spid="76803" grpId="0" build="p"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fr-FR"/>
              <a:t> </a:t>
            </a:r>
          </a:p>
        </p:txBody>
      </p:sp>
      <p:sp>
        <p:nvSpPr>
          <p:cNvPr id="17411" name="Rectangle 3"/>
          <p:cNvSpPr>
            <a:spLocks noGrp="1" noChangeArrowheads="1"/>
          </p:cNvSpPr>
          <p:nvPr>
            <p:ph type="body" idx="1"/>
          </p:nvPr>
        </p:nvSpPr>
        <p:spPr>
          <a:noFill/>
          <a:ln/>
        </p:spPr>
        <p:txBody>
          <a:bodyPr/>
          <a:lstStyle/>
          <a:p>
            <a:pPr>
              <a:lnSpc>
                <a:spcPct val="90000"/>
              </a:lnSpc>
            </a:pPr>
            <a:r>
              <a:rPr lang="fr-FR" dirty="0">
                <a:solidFill>
                  <a:srgbClr val="FAFD00"/>
                </a:solidFill>
              </a:rPr>
              <a:t>Les noms </a:t>
            </a:r>
            <a:r>
              <a:rPr lang="fr-FR" i="1" dirty="0">
                <a:solidFill>
                  <a:srgbClr val="FAFD00"/>
                </a:solidFill>
              </a:rPr>
              <a:t>R </a:t>
            </a:r>
            <a:r>
              <a:rPr lang="fr-FR" dirty="0">
                <a:solidFill>
                  <a:srgbClr val="FAFD00"/>
                </a:solidFill>
              </a:rPr>
              <a:t>et </a:t>
            </a:r>
            <a:r>
              <a:rPr lang="fr-FR" i="1" dirty="0" err="1">
                <a:solidFill>
                  <a:srgbClr val="FAFD00"/>
                </a:solidFill>
              </a:rPr>
              <a:t>D</a:t>
            </a:r>
            <a:r>
              <a:rPr lang="fr-FR" i="1" baseline="-25000" dirty="0" err="1">
                <a:solidFill>
                  <a:srgbClr val="FAFD00"/>
                </a:solidFill>
              </a:rPr>
              <a:t>i,j</a:t>
            </a:r>
            <a:r>
              <a:rPr lang="fr-FR" i="1" baseline="-25000" dirty="0">
                <a:solidFill>
                  <a:srgbClr val="FAFD00"/>
                </a:solidFill>
              </a:rPr>
              <a:t>  </a:t>
            </a:r>
            <a:r>
              <a:rPr lang="fr-FR" dirty="0">
                <a:solidFill>
                  <a:srgbClr val="FAFD00"/>
                </a:solidFill>
              </a:rPr>
              <a:t>constituent le </a:t>
            </a:r>
            <a:r>
              <a:rPr lang="fr-FR" u="sng" dirty="0">
                <a:solidFill>
                  <a:srgbClr val="FAFD00"/>
                </a:solidFill>
              </a:rPr>
              <a:t>schéma de la relation</a:t>
            </a:r>
            <a:endParaRPr lang="fr-FR" dirty="0">
              <a:solidFill>
                <a:srgbClr val="FAFD00"/>
              </a:solidFill>
            </a:endParaRPr>
          </a:p>
          <a:p>
            <a:pPr>
              <a:lnSpc>
                <a:spcPct val="90000"/>
              </a:lnSpc>
            </a:pPr>
            <a:r>
              <a:rPr lang="fr-FR" dirty="0">
                <a:solidFill>
                  <a:srgbClr val="FAFD00"/>
                </a:solidFill>
              </a:rPr>
              <a:t>Ce schéma et l'ensemble des éléments possibles de </a:t>
            </a:r>
            <a:r>
              <a:rPr lang="fr-FR" i="1" dirty="0">
                <a:solidFill>
                  <a:srgbClr val="FAFD00"/>
                </a:solidFill>
              </a:rPr>
              <a:t>R </a:t>
            </a:r>
            <a:r>
              <a:rPr lang="fr-FR" dirty="0">
                <a:solidFill>
                  <a:srgbClr val="FAFD00"/>
                </a:solidFill>
              </a:rPr>
              <a:t>constituent une </a:t>
            </a:r>
            <a:r>
              <a:rPr lang="fr-FR" u="sng" dirty="0">
                <a:solidFill>
                  <a:srgbClr val="FAFD00"/>
                </a:solidFill>
              </a:rPr>
              <a:t>intention</a:t>
            </a:r>
            <a:r>
              <a:rPr lang="fr-FR" dirty="0">
                <a:solidFill>
                  <a:srgbClr val="FAFD00"/>
                </a:solidFill>
              </a:rPr>
              <a:t> de </a:t>
            </a:r>
            <a:r>
              <a:rPr lang="fr-FR" i="1" dirty="0">
                <a:solidFill>
                  <a:srgbClr val="FAFD00"/>
                </a:solidFill>
              </a:rPr>
              <a:t>R.</a:t>
            </a:r>
            <a:endParaRPr lang="fr-FR" i="1" dirty="0">
              <a:solidFill>
                <a:schemeClr val="hlink"/>
              </a:solidFill>
            </a:endParaRPr>
          </a:p>
          <a:p>
            <a:pPr>
              <a:lnSpc>
                <a:spcPct val="90000"/>
              </a:lnSpc>
            </a:pPr>
            <a:r>
              <a:rPr lang="fr-FR" dirty="0">
                <a:solidFill>
                  <a:srgbClr val="FAFD00"/>
                </a:solidFill>
              </a:rPr>
              <a:t>Les éléments de </a:t>
            </a:r>
            <a:r>
              <a:rPr lang="fr-FR" i="1" dirty="0">
                <a:solidFill>
                  <a:srgbClr val="FAFD00"/>
                </a:solidFill>
              </a:rPr>
              <a:t>R </a:t>
            </a:r>
            <a:r>
              <a:rPr lang="fr-FR" dirty="0">
                <a:solidFill>
                  <a:srgbClr val="FAFD00"/>
                </a:solidFill>
              </a:rPr>
              <a:t>y présent à un moment donnée constituent une </a:t>
            </a:r>
            <a:r>
              <a:rPr lang="fr-FR" u="sng" dirty="0">
                <a:solidFill>
                  <a:srgbClr val="FAFD00"/>
                </a:solidFill>
              </a:rPr>
              <a:t>extension</a:t>
            </a:r>
            <a:r>
              <a:rPr lang="fr-FR" dirty="0">
                <a:solidFill>
                  <a:srgbClr val="FAFD00"/>
                </a:solidFill>
              </a:rPr>
              <a:t> de </a:t>
            </a:r>
            <a:r>
              <a:rPr lang="fr-FR" i="1" dirty="0">
                <a:solidFill>
                  <a:srgbClr val="FAFD00"/>
                </a:solidFill>
              </a:rPr>
              <a:t>R</a:t>
            </a:r>
            <a:r>
              <a:rPr lang="fr-FR" dirty="0">
                <a:solidFill>
                  <a:srgbClr val="FAFD00"/>
                </a:solidFill>
              </a:rPr>
              <a:t>.</a:t>
            </a:r>
          </a:p>
          <a:p>
            <a:pPr>
              <a:lnSpc>
                <a:spcPct val="90000"/>
              </a:lnSpc>
              <a:buClr>
                <a:schemeClr val="accent2"/>
              </a:buClr>
            </a:pPr>
            <a:r>
              <a:rPr lang="fr-FR" sz="2800" dirty="0">
                <a:solidFill>
                  <a:srgbClr val="7FFF00"/>
                </a:solidFill>
              </a:rPr>
              <a:t>Une mise à jour modifie une extension et change l'</a:t>
            </a:r>
            <a:r>
              <a:rPr lang="fr-FR" sz="2800" u="sng" dirty="0">
                <a:solidFill>
                  <a:srgbClr val="7FFF00"/>
                </a:solidFill>
              </a:rPr>
              <a:t>état</a:t>
            </a:r>
            <a:r>
              <a:rPr lang="fr-FR" sz="2800" dirty="0">
                <a:solidFill>
                  <a:srgbClr val="7FFF00"/>
                </a:solidFill>
              </a:rPr>
              <a:t> de la base</a:t>
            </a:r>
          </a:p>
        </p:txBody>
      </p:sp>
      <p:sp>
        <p:nvSpPr>
          <p:cNvPr id="17412" name="Rectangle 4"/>
          <p:cNvSpPr>
            <a:spLocks noChangeArrowheads="1"/>
          </p:cNvSpPr>
          <p:nvPr/>
        </p:nvSpPr>
        <p:spPr bwMode="auto">
          <a:xfrm>
            <a:off x="2976563" y="168275"/>
            <a:ext cx="5781675" cy="1143000"/>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Schéma d'une relation</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anim to="" calcmode="lin" valueType="num">
                                      <p:cBhvr>
                                        <p:cTn id="7" dur="1" fill="hold"/>
                                        <p:tgtEl>
                                          <p:spTgt spid="17411">
                                            <p:txEl>
                                              <p:pRg st="0" end="0"/>
                                            </p:txEl>
                                          </p:spTgt>
                                        </p:tgtEl>
                                        <p:attrNameLst>
                                          <p:attrName/>
                                        </p:attrNameLst>
                                      </p:cBhvr>
                                    </p:anim>
                                  </p:childTnLst>
                                  <p:subTnLst>
                                    <p:animClr clrSpc="rgb" dir="cw">
                                      <p:cBhvr override="childStyle">
                                        <p:cTn dur="1" fill="hold" display="0" masterRel="nextClick" afterEffect="1"/>
                                        <p:tgtEl>
                                          <p:spTgt spid="17411">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7411">
                                            <p:txEl>
                                              <p:pRg st="1" end="1"/>
                                            </p:txEl>
                                          </p:spTgt>
                                        </p:tgtEl>
                                        <p:attrNameLst>
                                          <p:attrName>style.visibility</p:attrName>
                                        </p:attrNameLst>
                                      </p:cBhvr>
                                      <p:to>
                                        <p:strVal val="visible"/>
                                      </p:to>
                                    </p:set>
                                    <p:anim to="" calcmode="lin" valueType="num">
                                      <p:cBhvr>
                                        <p:cTn id="12" dur="1" fill="hold"/>
                                        <p:tgtEl>
                                          <p:spTgt spid="17411">
                                            <p:txEl>
                                              <p:pRg st="1" end="1"/>
                                            </p:txEl>
                                          </p:spTgt>
                                        </p:tgtEl>
                                        <p:attrNameLst>
                                          <p:attrName/>
                                        </p:attrNameLst>
                                      </p:cBhvr>
                                    </p:anim>
                                  </p:childTnLst>
                                  <p:subTnLst>
                                    <p:animClr clrSpc="rgb" dir="cw">
                                      <p:cBhvr override="childStyle">
                                        <p:cTn dur="1" fill="hold" display="0" masterRel="nextClick" afterEffect="1"/>
                                        <p:tgtEl>
                                          <p:spTgt spid="17411">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7411">
                                            <p:txEl>
                                              <p:pRg st="2" end="2"/>
                                            </p:txEl>
                                          </p:spTgt>
                                        </p:tgtEl>
                                        <p:attrNameLst>
                                          <p:attrName>style.visibility</p:attrName>
                                        </p:attrNameLst>
                                      </p:cBhvr>
                                      <p:to>
                                        <p:strVal val="visible"/>
                                      </p:to>
                                    </p:set>
                                    <p:anim to="" calcmode="lin" valueType="num">
                                      <p:cBhvr>
                                        <p:cTn id="17" dur="1" fill="hold"/>
                                        <p:tgtEl>
                                          <p:spTgt spid="17411">
                                            <p:txEl>
                                              <p:pRg st="2" end="2"/>
                                            </p:txEl>
                                          </p:spTgt>
                                        </p:tgtEl>
                                        <p:attrNameLst>
                                          <p:attrName/>
                                        </p:attrNameLst>
                                      </p:cBhvr>
                                    </p:anim>
                                  </p:childTnLst>
                                  <p:subTnLst>
                                    <p:animClr clrSpc="rgb" dir="cw">
                                      <p:cBhvr override="childStyle">
                                        <p:cTn dur="1" fill="hold" display="0" masterRel="nextClick" afterEffect="1"/>
                                        <p:tgtEl>
                                          <p:spTgt spid="17411">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7411">
                                            <p:txEl>
                                              <p:pRg st="3" end="3"/>
                                            </p:txEl>
                                          </p:spTgt>
                                        </p:tgtEl>
                                        <p:attrNameLst>
                                          <p:attrName>style.visibility</p:attrName>
                                        </p:attrNameLst>
                                      </p:cBhvr>
                                      <p:to>
                                        <p:strVal val="visible"/>
                                      </p:to>
                                    </p:set>
                                    <p:anim to="" calcmode="lin" valueType="num">
                                      <p:cBhvr>
                                        <p:cTn id="22" dur="1" fill="hold"/>
                                        <p:tgtEl>
                                          <p:spTgt spid="17411">
                                            <p:txEl>
                                              <p:pRg st="3" end="3"/>
                                            </p:txEl>
                                          </p:spTgt>
                                        </p:tgtEl>
                                        <p:attrNameLst>
                                          <p:attrName/>
                                        </p:attrNameLst>
                                      </p:cBhvr>
                                    </p:anim>
                                  </p:childTnLst>
                                  <p:subTnLst>
                                    <p:animClr clrSpc="rgb" dir="cw">
                                      <p:cBhvr override="childStyle">
                                        <p:cTn dur="1" fill="hold" display="0" masterRel="nextClick" afterEffect="1"/>
                                        <p:tgtEl>
                                          <p:spTgt spid="17411">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8434" name="Object 2">
            <a:hlinkClick r:id="" action="ppaction://ole?verb=0"/>
          </p:cNvPr>
          <p:cNvGraphicFramePr>
            <a:graphicFrameLocks noGrp="1"/>
          </p:cNvGraphicFramePr>
          <p:nvPr>
            <p:ph type="tbl" idx="1"/>
            <p:extLst>
              <p:ext uri="{D42A27DB-BD31-4B8C-83A1-F6EECF244321}">
                <p14:modId xmlns:p14="http://schemas.microsoft.com/office/powerpoint/2010/main" val="1321539065"/>
              </p:ext>
            </p:extLst>
          </p:nvPr>
        </p:nvGraphicFramePr>
        <p:xfrm>
          <a:off x="376238" y="1768475"/>
          <a:ext cx="4576762" cy="2006600"/>
        </p:xfrm>
        <a:graphic>
          <a:graphicData uri="http://schemas.openxmlformats.org/presentationml/2006/ole">
            <mc:AlternateContent xmlns:mc="http://schemas.openxmlformats.org/markup-compatibility/2006">
              <mc:Choice xmlns:v="urn:schemas-microsoft-com:vml" Requires="v">
                <p:oleObj spid="_x0000_s18686" name="Document" r:id="rId5" imgW="5362793" imgH="2351504" progId="Word.Document.8">
                  <p:embed/>
                </p:oleObj>
              </mc:Choice>
              <mc:Fallback>
                <p:oleObj name="Document" r:id="rId5" imgW="5362793" imgH="2351504" progId="Word.Document.8">
                  <p:embed/>
                  <p:pic>
                    <p:nvPicPr>
                      <p:cNvPr id="0" name="Picture 116"/>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238" y="1768475"/>
                        <a:ext cx="4576762"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18435" name="Object 3">
            <a:hlinkClick r:id="" action="ppaction://ole?verb=0"/>
          </p:cNvPr>
          <p:cNvGraphicFramePr>
            <a:graphicFrameLocks/>
          </p:cNvGraphicFramePr>
          <p:nvPr>
            <p:extLst>
              <p:ext uri="{D42A27DB-BD31-4B8C-83A1-F6EECF244321}">
                <p14:modId xmlns:p14="http://schemas.microsoft.com/office/powerpoint/2010/main" val="4088242657"/>
              </p:ext>
            </p:extLst>
          </p:nvPr>
        </p:nvGraphicFramePr>
        <p:xfrm>
          <a:off x="381000" y="4043363"/>
          <a:ext cx="4876800" cy="2717800"/>
        </p:xfrm>
        <a:graphic>
          <a:graphicData uri="http://schemas.openxmlformats.org/presentationml/2006/ole">
            <mc:AlternateContent xmlns:mc="http://schemas.openxmlformats.org/markup-compatibility/2006">
              <mc:Choice xmlns:v="urn:schemas-microsoft-com:vml" Requires="v">
                <p:oleObj spid="_x0000_s18687" name="Document" r:id="rId7" imgW="5754232" imgH="2722169" progId="Word.Document.8">
                  <p:embed/>
                </p:oleObj>
              </mc:Choice>
              <mc:Fallback>
                <p:oleObj name="Document" r:id="rId7" imgW="5754232" imgH="2722169" progId="Word.Document.8">
                  <p:embed/>
                  <p:pic>
                    <p:nvPicPr>
                      <p:cNvPr id="0" name="Picture 1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043363"/>
                        <a:ext cx="48768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4">
            <a:hlinkClick r:id="" action="ppaction://ole?verb=0"/>
          </p:cNvPr>
          <p:cNvGraphicFramePr>
            <a:graphicFrameLocks/>
          </p:cNvGraphicFramePr>
          <p:nvPr>
            <p:extLst>
              <p:ext uri="{D42A27DB-BD31-4B8C-83A1-F6EECF244321}">
                <p14:modId xmlns:p14="http://schemas.microsoft.com/office/powerpoint/2010/main" val="2934899539"/>
              </p:ext>
            </p:extLst>
          </p:nvPr>
        </p:nvGraphicFramePr>
        <p:xfrm>
          <a:off x="6557963" y="1452563"/>
          <a:ext cx="2254250" cy="4860925"/>
        </p:xfrm>
        <a:graphic>
          <a:graphicData uri="http://schemas.openxmlformats.org/presentationml/2006/ole">
            <mc:AlternateContent xmlns:mc="http://schemas.openxmlformats.org/markup-compatibility/2006">
              <mc:Choice xmlns:v="urn:schemas-microsoft-com:vml" Requires="v">
                <p:oleObj spid="_x0000_s18688" name="Document" r:id="rId9" imgW="2257313" imgH="4864386" progId="Word.Document.8">
                  <p:embed/>
                </p:oleObj>
              </mc:Choice>
              <mc:Fallback>
                <p:oleObj name="Document" r:id="rId9" imgW="2257313" imgH="4864386" progId="Word.Document.8">
                  <p:embed/>
                  <p:pic>
                    <p:nvPicPr>
                      <p:cNvPr id="0" name="Picture 11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7963" y="1452563"/>
                        <a:ext cx="2254250"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5"/>
          <p:cNvSpPr>
            <a:spLocks noChangeArrowheads="1"/>
          </p:cNvSpPr>
          <p:nvPr/>
        </p:nvSpPr>
        <p:spPr bwMode="auto">
          <a:xfrm>
            <a:off x="3819525" y="228600"/>
            <a:ext cx="5095875"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000">
                <a:solidFill>
                  <a:schemeClr val="accent1"/>
                </a:solidFill>
              </a:rPr>
              <a:t>Un état de la base S-P</a:t>
            </a:r>
          </a:p>
        </p:txBody>
      </p:sp>
      <p:sp>
        <p:nvSpPr>
          <p:cNvPr id="18438" name="Rectangle 6"/>
          <p:cNvSpPr>
            <a:spLocks noChangeArrowheads="1"/>
          </p:cNvSpPr>
          <p:nvPr/>
        </p:nvSpPr>
        <p:spPr bwMode="auto">
          <a:xfrm>
            <a:off x="1588" y="14493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a:t>
            </a:r>
          </a:p>
        </p:txBody>
      </p:sp>
      <p:sp>
        <p:nvSpPr>
          <p:cNvPr id="18439" name="Rectangle 7"/>
          <p:cNvSpPr>
            <a:spLocks noChangeArrowheads="1"/>
          </p:cNvSpPr>
          <p:nvPr/>
        </p:nvSpPr>
        <p:spPr bwMode="auto">
          <a:xfrm>
            <a:off x="1588" y="40401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P</a:t>
            </a:r>
          </a:p>
        </p:txBody>
      </p:sp>
      <p:sp>
        <p:nvSpPr>
          <p:cNvPr id="18440" name="Rectangle 8"/>
          <p:cNvSpPr>
            <a:spLocks noChangeArrowheads="1"/>
          </p:cNvSpPr>
          <p:nvPr/>
        </p:nvSpPr>
        <p:spPr bwMode="auto">
          <a:xfrm>
            <a:off x="5868988" y="13731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SP</a:t>
            </a:r>
          </a:p>
        </p:txBody>
      </p:sp>
      <p:sp>
        <p:nvSpPr>
          <p:cNvPr id="18441" name="AutoShape 9"/>
          <p:cNvSpPr>
            <a:spLocks noChangeArrowheads="1"/>
          </p:cNvSpPr>
          <p:nvPr/>
        </p:nvSpPr>
        <p:spPr bwMode="auto">
          <a:xfrm>
            <a:off x="901700" y="666750"/>
            <a:ext cx="2224088" cy="407988"/>
          </a:xfrm>
          <a:prstGeom prst="roundRect">
            <a:avLst>
              <a:gd name="adj" fmla="val 12495"/>
            </a:avLst>
          </a:prstGeom>
          <a:solidFill>
            <a:schemeClr val="accent2"/>
          </a:solidFill>
          <a:ln w="12700">
            <a:solidFill>
              <a:schemeClr val="tx1"/>
            </a:solidFill>
            <a:round/>
            <a:headEnd/>
            <a:tailEnd/>
          </a:ln>
          <a:effectLst/>
        </p:spPr>
        <p:txBody>
          <a:bodyPr wrap="none" lIns="90488" tIns="44450" rIns="90488" bIns="44450" anchor="ctr"/>
          <a:lstStyle/>
          <a:p>
            <a:pPr algn="ctr"/>
            <a:r>
              <a:rPr lang="fr-FR" b="1">
                <a:solidFill>
                  <a:srgbClr val="0000FD"/>
                </a:solidFill>
              </a:rPr>
              <a:t>Intention de S</a:t>
            </a:r>
          </a:p>
        </p:txBody>
      </p:sp>
      <p:sp>
        <p:nvSpPr>
          <p:cNvPr id="18442" name="Line 10"/>
          <p:cNvSpPr>
            <a:spLocks noChangeShapeType="1"/>
          </p:cNvSpPr>
          <p:nvPr/>
        </p:nvSpPr>
        <p:spPr bwMode="auto">
          <a:xfrm flipV="1">
            <a:off x="366713" y="1055688"/>
            <a:ext cx="635000" cy="449262"/>
          </a:xfrm>
          <a:prstGeom prst="line">
            <a:avLst/>
          </a:prstGeom>
          <a:noFill/>
          <a:ln w="50800">
            <a:solidFill>
              <a:schemeClr val="tx2"/>
            </a:solidFill>
            <a:round/>
            <a:headEnd/>
            <a:tailEnd/>
          </a:ln>
          <a:effectLst/>
        </p:spPr>
        <p:txBody>
          <a:bodyPr wrap="none" anchor="ctr"/>
          <a:lstStyle/>
          <a:p>
            <a:endParaRPr lang="fr-FR"/>
          </a:p>
        </p:txBody>
      </p:sp>
      <p:sp>
        <p:nvSpPr>
          <p:cNvPr id="18443" name="Line 11"/>
          <p:cNvSpPr>
            <a:spLocks noChangeShapeType="1"/>
          </p:cNvSpPr>
          <p:nvPr/>
        </p:nvSpPr>
        <p:spPr bwMode="auto">
          <a:xfrm flipV="1">
            <a:off x="681038" y="1052513"/>
            <a:ext cx="628650" cy="498475"/>
          </a:xfrm>
          <a:prstGeom prst="line">
            <a:avLst/>
          </a:prstGeom>
          <a:noFill/>
          <a:ln w="12700">
            <a:solidFill>
              <a:schemeClr val="tx2"/>
            </a:solidFill>
            <a:round/>
            <a:headEnd/>
            <a:tailEnd/>
          </a:ln>
          <a:effectLst/>
        </p:spPr>
        <p:txBody>
          <a:bodyPr wrap="none" anchor="ctr"/>
          <a:lstStyle/>
          <a:p>
            <a:endParaRPr lang="fr-FR"/>
          </a:p>
        </p:txBody>
      </p:sp>
      <p:sp>
        <p:nvSpPr>
          <p:cNvPr id="18444" name="Line 12"/>
          <p:cNvSpPr>
            <a:spLocks noChangeShapeType="1"/>
          </p:cNvSpPr>
          <p:nvPr/>
        </p:nvSpPr>
        <p:spPr bwMode="auto">
          <a:xfrm flipV="1">
            <a:off x="1344613" y="1052513"/>
            <a:ext cx="341312" cy="522287"/>
          </a:xfrm>
          <a:prstGeom prst="line">
            <a:avLst/>
          </a:prstGeom>
          <a:noFill/>
          <a:ln w="12700">
            <a:solidFill>
              <a:schemeClr val="tx2"/>
            </a:solidFill>
            <a:round/>
            <a:headEnd/>
            <a:tailEnd/>
          </a:ln>
          <a:effectLst/>
        </p:spPr>
        <p:txBody>
          <a:bodyPr wrap="none" anchor="ctr"/>
          <a:lstStyle/>
          <a:p>
            <a:endParaRPr lang="fr-FR"/>
          </a:p>
        </p:txBody>
      </p:sp>
      <p:sp>
        <p:nvSpPr>
          <p:cNvPr id="18445" name="Line 13"/>
          <p:cNvSpPr>
            <a:spLocks noChangeShapeType="1"/>
          </p:cNvSpPr>
          <p:nvPr/>
        </p:nvSpPr>
        <p:spPr bwMode="auto">
          <a:xfrm flipH="1" flipV="1">
            <a:off x="2128838" y="1096963"/>
            <a:ext cx="80962" cy="500062"/>
          </a:xfrm>
          <a:prstGeom prst="line">
            <a:avLst/>
          </a:prstGeom>
          <a:noFill/>
          <a:ln w="12700">
            <a:solidFill>
              <a:schemeClr val="tx2"/>
            </a:solidFill>
            <a:round/>
            <a:headEnd/>
            <a:tailEnd/>
          </a:ln>
          <a:effectLst/>
        </p:spPr>
        <p:txBody>
          <a:bodyPr wrap="none" anchor="ctr"/>
          <a:lstStyle/>
          <a:p>
            <a:endParaRPr lang="fr-FR"/>
          </a:p>
        </p:txBody>
      </p:sp>
      <p:sp>
        <p:nvSpPr>
          <p:cNvPr id="18446" name="Line 14"/>
          <p:cNvSpPr>
            <a:spLocks noChangeShapeType="1"/>
          </p:cNvSpPr>
          <p:nvPr/>
        </p:nvSpPr>
        <p:spPr bwMode="auto">
          <a:xfrm flipH="1" flipV="1">
            <a:off x="2970213" y="1074738"/>
            <a:ext cx="346075" cy="522287"/>
          </a:xfrm>
          <a:prstGeom prst="line">
            <a:avLst/>
          </a:prstGeom>
          <a:noFill/>
          <a:ln w="12700">
            <a:solidFill>
              <a:schemeClr val="tx2"/>
            </a:solidFill>
            <a:round/>
            <a:headEnd/>
            <a:tailEnd/>
          </a:ln>
          <a:effectLst/>
        </p:spPr>
        <p:txBody>
          <a:bodyPr wrap="none" anchor="ctr"/>
          <a:lstStyle/>
          <a:p>
            <a:endParaRPr lang="fr-FR"/>
          </a:p>
        </p:txBody>
      </p:sp>
      <p:sp>
        <p:nvSpPr>
          <p:cNvPr id="18447" name="AutoShape 15"/>
          <p:cNvSpPr>
            <a:spLocks noChangeArrowheads="1"/>
          </p:cNvSpPr>
          <p:nvPr/>
        </p:nvSpPr>
        <p:spPr bwMode="auto">
          <a:xfrm flipH="1">
            <a:off x="4090988" y="1795463"/>
            <a:ext cx="1803400" cy="2070100"/>
          </a:xfrm>
          <a:prstGeom prst="rightArrow">
            <a:avLst>
              <a:gd name="adj1" fmla="val 50000"/>
              <a:gd name="adj2" fmla="val 50005"/>
            </a:avLst>
          </a:prstGeom>
          <a:solidFill>
            <a:schemeClr val="accent1"/>
          </a:solidFill>
          <a:ln w="12700">
            <a:solidFill>
              <a:schemeClr val="tx1"/>
            </a:solidFill>
            <a:miter lim="800000"/>
            <a:headEnd/>
            <a:tailEnd/>
          </a:ln>
          <a:effectLst/>
        </p:spPr>
        <p:txBody>
          <a:bodyPr wrap="none" lIns="90488" tIns="44450" rIns="90488" bIns="44450" anchor="ctr"/>
          <a:lstStyle/>
          <a:p>
            <a:pPr algn="ctr"/>
            <a:r>
              <a:rPr lang="fr-FR" b="1"/>
              <a:t>Une </a:t>
            </a:r>
          </a:p>
          <a:p>
            <a:pPr algn="ctr"/>
            <a:r>
              <a:rPr lang="fr-FR" b="1"/>
              <a:t>extension</a:t>
            </a:r>
          </a:p>
          <a:p>
            <a:pPr algn="ctr"/>
            <a:r>
              <a:rPr lang="fr-FR" b="1"/>
              <a:t>de S</a:t>
            </a:r>
          </a:p>
        </p:txBody>
      </p:sp>
    </p:spTree>
  </p:cSld>
  <p:clrMapOvr>
    <a:overrideClrMapping bg1="lt1" tx1="dk1" bg2="lt2" tx2="dk2" accent1="accent1" accent2="accent2" accent3="accent3" accent4="accent4" accent5="accent5" accent6="accent6" hlink="hlink" folHlink="folHlink"/>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533400" y="2209800"/>
            <a:ext cx="8305800" cy="3352800"/>
          </a:xfrm>
          <a:solidFill>
            <a:srgbClr val="0000FD"/>
          </a:solidFill>
          <a:ln/>
        </p:spPr>
        <p:txBody>
          <a:bodyPr/>
          <a:lstStyle/>
          <a:p>
            <a:r>
              <a:rPr lang="fr-FR" sz="3600" dirty="0">
                <a:solidFill>
                  <a:srgbClr val="FAFD00"/>
                </a:solidFill>
              </a:rPr>
              <a:t>Deux relations </a:t>
            </a:r>
            <a:r>
              <a:rPr lang="fr-FR" sz="3600" i="1" dirty="0">
                <a:solidFill>
                  <a:srgbClr val="FAFD00"/>
                </a:solidFill>
              </a:rPr>
              <a:t>R </a:t>
            </a:r>
            <a:r>
              <a:rPr lang="fr-FR" sz="3600" dirty="0">
                <a:solidFill>
                  <a:srgbClr val="FAFD00"/>
                </a:solidFill>
              </a:rPr>
              <a:t>et </a:t>
            </a:r>
            <a:r>
              <a:rPr lang="fr-FR" sz="3600" i="1" dirty="0">
                <a:solidFill>
                  <a:srgbClr val="FAFD00"/>
                </a:solidFill>
              </a:rPr>
              <a:t>R' </a:t>
            </a:r>
            <a:r>
              <a:rPr lang="fr-FR" sz="3600" dirty="0">
                <a:solidFill>
                  <a:srgbClr val="FAFD00"/>
                </a:solidFill>
              </a:rPr>
              <a:t>sont </a:t>
            </a:r>
            <a:r>
              <a:rPr lang="fr-FR" sz="3600" i="1" dirty="0">
                <a:solidFill>
                  <a:srgbClr val="FAFD00"/>
                </a:solidFill>
              </a:rPr>
              <a:t>égales</a:t>
            </a:r>
            <a:r>
              <a:rPr lang="fr-FR" sz="3600" dirty="0">
                <a:solidFill>
                  <a:srgbClr val="FAFD00"/>
                </a:solidFill>
              </a:rPr>
              <a:t> si elles diffèrent seulement par ordre :</a:t>
            </a:r>
          </a:p>
          <a:p>
            <a:pPr>
              <a:buClr>
                <a:schemeClr val="accent1"/>
              </a:buClr>
            </a:pPr>
            <a:r>
              <a:rPr lang="fr-FR" dirty="0">
                <a:solidFill>
                  <a:srgbClr val="FAFD00"/>
                </a:solidFill>
              </a:rPr>
              <a:t>d'attributs (colonnes) </a:t>
            </a:r>
          </a:p>
          <a:p>
            <a:pPr>
              <a:buClr>
                <a:schemeClr val="accent1"/>
              </a:buClr>
            </a:pPr>
            <a:r>
              <a:rPr lang="fr-FR" dirty="0">
                <a:solidFill>
                  <a:srgbClr val="FAFD00"/>
                </a:solidFill>
              </a:rPr>
              <a:t>de </a:t>
            </a:r>
            <a:r>
              <a:rPr lang="fr-FR" dirty="0" err="1">
                <a:solidFill>
                  <a:srgbClr val="FAFD00"/>
                </a:solidFill>
              </a:rPr>
              <a:t>tuples</a:t>
            </a:r>
            <a:r>
              <a:rPr lang="fr-FR" dirty="0">
                <a:solidFill>
                  <a:srgbClr val="FAFD00"/>
                </a:solidFill>
              </a:rPr>
              <a:t> (lignes</a:t>
            </a:r>
            <a:r>
              <a:rPr lang="fr-FR" dirty="0" smtClean="0">
                <a:solidFill>
                  <a:srgbClr val="FAFD00"/>
                </a:solidFill>
              </a:rPr>
              <a:t>)</a:t>
            </a:r>
            <a:endParaRPr lang="fr-FR" dirty="0">
              <a:solidFill>
                <a:srgbClr val="FAFD00"/>
              </a:solidFill>
            </a:endParaRPr>
          </a:p>
        </p:txBody>
      </p:sp>
      <p:sp>
        <p:nvSpPr>
          <p:cNvPr id="19459" name="Rectangle 3"/>
          <p:cNvSpPr>
            <a:spLocks noChangeArrowheads="1"/>
          </p:cNvSpPr>
          <p:nvPr/>
        </p:nvSpPr>
        <p:spPr bwMode="auto">
          <a:xfrm>
            <a:off x="3132138" y="152400"/>
            <a:ext cx="5783262" cy="1143000"/>
          </a:xfrm>
          <a:prstGeom prst="rect">
            <a:avLst/>
          </a:prstGeom>
          <a:solidFill>
            <a:srgbClr val="FAFD00"/>
          </a:solidFill>
          <a:ln w="12700">
            <a:noFill/>
            <a:miter lim="800000"/>
            <a:headEnd/>
            <a:tailEnd/>
          </a:ln>
          <a:effectLst/>
        </p:spPr>
        <p:txBody>
          <a:bodyPr lIns="90488" tIns="44450" rIns="90488" bIns="44450" anchor="ctr"/>
          <a:lstStyle/>
          <a:p>
            <a:pPr algn="ctr"/>
            <a:r>
              <a:rPr lang="fr-FR" sz="4400" dirty="0">
                <a:solidFill>
                  <a:schemeClr val="accent1"/>
                </a:solidFill>
              </a:rPr>
              <a:t>Egalité de relations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anim to="" calcmode="lin" valueType="num">
                                      <p:cBhvr>
                                        <p:cTn id="7" dur="1" fill="hold"/>
                                        <p:tgtEl>
                                          <p:spTgt spid="19458">
                                            <p:txEl>
                                              <p:pRg st="0" end="0"/>
                                            </p:txEl>
                                          </p:spTgt>
                                        </p:tgtEl>
                                        <p:attrNameLst>
                                          <p:attrName/>
                                        </p:attrNameLst>
                                      </p:cBhvr>
                                    </p:anim>
                                  </p:childTnLst>
                                  <p:subTnLst>
                                    <p:animClr clrSpc="rgb" dir="cw">
                                      <p:cBhvr override="childStyle">
                                        <p:cTn dur="1" fill="hold" display="0" masterRel="nextClick" afterEffect="1"/>
                                        <p:tgtEl>
                                          <p:spTgt spid="19458">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9458">
                                            <p:txEl>
                                              <p:pRg st="1" end="1"/>
                                            </p:txEl>
                                          </p:spTgt>
                                        </p:tgtEl>
                                        <p:attrNameLst>
                                          <p:attrName>style.visibility</p:attrName>
                                        </p:attrNameLst>
                                      </p:cBhvr>
                                      <p:to>
                                        <p:strVal val="visible"/>
                                      </p:to>
                                    </p:set>
                                    <p:anim to="" calcmode="lin" valueType="num">
                                      <p:cBhvr>
                                        <p:cTn id="12" dur="1" fill="hold"/>
                                        <p:tgtEl>
                                          <p:spTgt spid="19458">
                                            <p:txEl>
                                              <p:pRg st="1" end="1"/>
                                            </p:txEl>
                                          </p:spTgt>
                                        </p:tgtEl>
                                        <p:attrNameLst>
                                          <p:attrName/>
                                        </p:attrNameLst>
                                      </p:cBhvr>
                                    </p:anim>
                                  </p:childTnLst>
                                  <p:subTnLst>
                                    <p:animClr clrSpc="rgb" dir="cw">
                                      <p:cBhvr override="childStyle">
                                        <p:cTn dur="1" fill="hold" display="0" masterRel="nextClick" afterEffect="1"/>
                                        <p:tgtEl>
                                          <p:spTgt spid="19458">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9458">
                                            <p:txEl>
                                              <p:pRg st="2" end="2"/>
                                            </p:txEl>
                                          </p:spTgt>
                                        </p:tgtEl>
                                        <p:attrNameLst>
                                          <p:attrName>style.visibility</p:attrName>
                                        </p:attrNameLst>
                                      </p:cBhvr>
                                      <p:to>
                                        <p:strVal val="visible"/>
                                      </p:to>
                                    </p:set>
                                    <p:anim to="" calcmode="lin" valueType="num">
                                      <p:cBhvr>
                                        <p:cTn id="17" dur="1" fill="hold"/>
                                        <p:tgtEl>
                                          <p:spTgt spid="19458">
                                            <p:txEl>
                                              <p:pRg st="2" end="2"/>
                                            </p:txEl>
                                          </p:spTgt>
                                        </p:tgtEl>
                                        <p:attrNameLst>
                                          <p:attrName/>
                                        </p:attrNameLst>
                                      </p:cBhvr>
                                    </p:anim>
                                  </p:childTnLst>
                                  <p:subTnLst>
                                    <p:animClr clrSpc="rgb" dir="cw">
                                      <p:cBhvr override="childStyle">
                                        <p:cTn dur="1" fill="hold" display="0" masterRel="nextClick" afterEffect="1"/>
                                        <p:tgtEl>
                                          <p:spTgt spid="19458">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0482" name="Object 2">
            <a:hlinkClick r:id="" action="ppaction://ole?verb=0"/>
          </p:cNvPr>
          <p:cNvGraphicFramePr>
            <a:graphicFrameLocks noGrp="1"/>
          </p:cNvGraphicFramePr>
          <p:nvPr>
            <p:ph type="tbl" idx="1"/>
            <p:extLst>
              <p:ext uri="{D42A27DB-BD31-4B8C-83A1-F6EECF244321}">
                <p14:modId xmlns:p14="http://schemas.microsoft.com/office/powerpoint/2010/main" val="1571627679"/>
              </p:ext>
            </p:extLst>
          </p:nvPr>
        </p:nvGraphicFramePr>
        <p:xfrm>
          <a:off x="381000" y="1584960"/>
          <a:ext cx="3851275" cy="2392680"/>
        </p:xfrm>
        <a:graphic>
          <a:graphicData uri="http://schemas.openxmlformats.org/presentationml/2006/ole">
            <mc:AlternateContent xmlns:mc="http://schemas.openxmlformats.org/markup-compatibility/2006">
              <mc:Choice xmlns:v="urn:schemas-microsoft-com:vml" Requires="v">
                <p:oleObj spid="_x0000_s20824" name="Document" r:id="rId5" imgW="4529268" imgH="2404817" progId="Word.Document.8">
                  <p:embed/>
                </p:oleObj>
              </mc:Choice>
              <mc:Fallback>
                <p:oleObj name="Document" r:id="rId5" imgW="4529268" imgH="2404817" progId="Word.Document.8">
                  <p:embed/>
                  <p:pic>
                    <p:nvPicPr>
                      <p:cNvPr id="0" name="Picture 160"/>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584960"/>
                        <a:ext cx="3851275" cy="2392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Rectangle 3"/>
          <p:cNvSpPr>
            <a:spLocks noChangeArrowheads="1"/>
          </p:cNvSpPr>
          <p:nvPr/>
        </p:nvSpPr>
        <p:spPr bwMode="auto">
          <a:xfrm>
            <a:off x="1793875" y="215900"/>
            <a:ext cx="5303838"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000">
                <a:solidFill>
                  <a:schemeClr val="accent1"/>
                </a:solidFill>
              </a:rPr>
              <a:t>Une même relation S</a:t>
            </a:r>
          </a:p>
        </p:txBody>
      </p:sp>
      <p:sp>
        <p:nvSpPr>
          <p:cNvPr id="20484" name="Rectangle 4"/>
          <p:cNvSpPr>
            <a:spLocks noChangeArrowheads="1"/>
          </p:cNvSpPr>
          <p:nvPr/>
        </p:nvSpPr>
        <p:spPr bwMode="auto">
          <a:xfrm>
            <a:off x="0" y="1447800"/>
            <a:ext cx="609600" cy="519113"/>
          </a:xfrm>
          <a:prstGeom prst="rect">
            <a:avLst/>
          </a:prstGeom>
          <a:noFill/>
          <a:ln w="12700">
            <a:noFill/>
            <a:miter lim="800000"/>
            <a:headEnd/>
            <a:tailEnd/>
          </a:ln>
          <a:effectLst/>
        </p:spPr>
        <p:txBody>
          <a:bodyPr wrap="none" anchor="ctr"/>
          <a:lstStyle/>
          <a:p>
            <a:endParaRPr lang="fr-FR"/>
          </a:p>
        </p:txBody>
      </p:sp>
      <p:graphicFrame>
        <p:nvGraphicFramePr>
          <p:cNvPr id="20485" name="Object 5">
            <a:hlinkClick r:id="" action="ppaction://ole?verb=0"/>
          </p:cNvPr>
          <p:cNvGraphicFramePr>
            <a:graphicFrameLocks/>
          </p:cNvGraphicFramePr>
          <p:nvPr>
            <p:extLst>
              <p:ext uri="{D42A27DB-BD31-4B8C-83A1-F6EECF244321}">
                <p14:modId xmlns:p14="http://schemas.microsoft.com/office/powerpoint/2010/main" val="1296583418"/>
              </p:ext>
            </p:extLst>
          </p:nvPr>
        </p:nvGraphicFramePr>
        <p:xfrm>
          <a:off x="4548188" y="1285875"/>
          <a:ext cx="4014787" cy="2652713"/>
        </p:xfrm>
        <a:graphic>
          <a:graphicData uri="http://schemas.openxmlformats.org/presentationml/2006/ole">
            <mc:AlternateContent xmlns:mc="http://schemas.openxmlformats.org/markup-compatibility/2006">
              <mc:Choice xmlns:v="urn:schemas-microsoft-com:vml" Requires="v">
                <p:oleObj spid="_x0000_s20825" name="Document" r:id="rId7" imgW="4697941" imgH="2658050" progId="Word.Document.8">
                  <p:embed/>
                </p:oleObj>
              </mc:Choice>
              <mc:Fallback>
                <p:oleObj name="Document" r:id="rId7" imgW="4697941" imgH="2658050" progId="Word.Document.8">
                  <p:embed/>
                  <p:pic>
                    <p:nvPicPr>
                      <p:cNvPr id="0" name="Picture 16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8188" y="1285875"/>
                        <a:ext cx="4014787"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6">
            <a:hlinkClick r:id="" action="ppaction://ole?verb=0"/>
          </p:cNvPr>
          <p:cNvGraphicFramePr>
            <a:graphicFrameLocks/>
          </p:cNvGraphicFramePr>
          <p:nvPr>
            <p:extLst>
              <p:ext uri="{D42A27DB-BD31-4B8C-83A1-F6EECF244321}">
                <p14:modId xmlns:p14="http://schemas.microsoft.com/office/powerpoint/2010/main" val="510573200"/>
              </p:ext>
            </p:extLst>
          </p:nvPr>
        </p:nvGraphicFramePr>
        <p:xfrm>
          <a:off x="390525" y="4119563"/>
          <a:ext cx="3827463" cy="2344737"/>
        </p:xfrm>
        <a:graphic>
          <a:graphicData uri="http://schemas.openxmlformats.org/presentationml/2006/ole">
            <mc:AlternateContent xmlns:mc="http://schemas.openxmlformats.org/markup-compatibility/2006">
              <mc:Choice xmlns:v="urn:schemas-microsoft-com:vml" Requires="v">
                <p:oleObj spid="_x0000_s20826" name="Document" r:id="rId9" imgW="4509854" imgH="2351504" progId="Word.Document.8">
                  <p:embed/>
                </p:oleObj>
              </mc:Choice>
              <mc:Fallback>
                <p:oleObj name="Document" r:id="rId9" imgW="4509854" imgH="2351504" progId="Word.Document.8">
                  <p:embed/>
                  <p:pic>
                    <p:nvPicPr>
                      <p:cNvPr id="0" name="Picture 16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525" y="4119563"/>
                        <a:ext cx="3827463"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 name="Object 7">
            <a:hlinkClick r:id="" action="ppaction://ole?verb=0"/>
          </p:cNvPr>
          <p:cNvGraphicFramePr>
            <a:graphicFrameLocks/>
          </p:cNvGraphicFramePr>
          <p:nvPr>
            <p:extLst>
              <p:ext uri="{D42A27DB-BD31-4B8C-83A1-F6EECF244321}">
                <p14:modId xmlns:p14="http://schemas.microsoft.com/office/powerpoint/2010/main" val="3670216739"/>
              </p:ext>
            </p:extLst>
          </p:nvPr>
        </p:nvGraphicFramePr>
        <p:xfrm>
          <a:off x="4500563" y="3810000"/>
          <a:ext cx="4037012" cy="2794000"/>
        </p:xfrm>
        <a:graphic>
          <a:graphicData uri="http://schemas.openxmlformats.org/presentationml/2006/ole">
            <mc:AlternateContent xmlns:mc="http://schemas.openxmlformats.org/markup-compatibility/2006">
              <mc:Choice xmlns:v="urn:schemas-microsoft-com:vml" Requires="v">
                <p:oleObj spid="_x0000_s20827" name="Document" r:id="rId11" imgW="4755568" imgH="2798175" progId="Word.Document.8">
                  <p:embed/>
                </p:oleObj>
              </mc:Choice>
              <mc:Fallback>
                <p:oleObj name="Document" r:id="rId11" imgW="4755568" imgH="2798175" progId="Word.Document.8">
                  <p:embed/>
                  <p:pic>
                    <p:nvPicPr>
                      <p:cNvPr id="0" name="Picture 16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3810000"/>
                        <a:ext cx="4037012"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279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endParaRPr lang="fr-FR"/>
          </a:p>
        </p:txBody>
      </p:sp>
      <p:sp>
        <p:nvSpPr>
          <p:cNvPr id="21507" name="Rectangle 3"/>
          <p:cNvSpPr>
            <a:spLocks noGrp="1" noChangeArrowheads="1"/>
          </p:cNvSpPr>
          <p:nvPr>
            <p:ph type="body" idx="1"/>
          </p:nvPr>
        </p:nvSpPr>
        <p:spPr>
          <a:noFill/>
          <a:ln/>
        </p:spPr>
        <p:txBody>
          <a:bodyPr/>
          <a:lstStyle/>
          <a:p>
            <a:r>
              <a:rPr lang="fr-FR" dirty="0">
                <a:solidFill>
                  <a:srgbClr val="FAFD00"/>
                </a:solidFill>
              </a:rPr>
              <a:t>Une mise à jour est </a:t>
            </a:r>
            <a:r>
              <a:rPr lang="fr-FR" u="sng" dirty="0">
                <a:solidFill>
                  <a:srgbClr val="FAFD00"/>
                </a:solidFill>
              </a:rPr>
              <a:t>correcte</a:t>
            </a:r>
            <a:r>
              <a:rPr lang="fr-FR" dirty="0">
                <a:solidFill>
                  <a:srgbClr val="FAFD00"/>
                </a:solidFill>
              </a:rPr>
              <a:t> si la nouvelle extension est dans l'intention de </a:t>
            </a:r>
            <a:r>
              <a:rPr lang="fr-FR" i="1" dirty="0">
                <a:solidFill>
                  <a:srgbClr val="FAFD00"/>
                </a:solidFill>
              </a:rPr>
              <a:t>R</a:t>
            </a:r>
            <a:endParaRPr lang="fr-FR" dirty="0">
              <a:solidFill>
                <a:srgbClr val="FAFD00"/>
              </a:solidFill>
            </a:endParaRPr>
          </a:p>
          <a:p>
            <a:r>
              <a:rPr lang="fr-FR" dirty="0">
                <a:solidFill>
                  <a:srgbClr val="FAFD00"/>
                </a:solidFill>
              </a:rPr>
              <a:t>C'est le rôle des contraintes d'intégrité de ne permettre que les mises à jour correctes</a:t>
            </a:r>
          </a:p>
          <a:p>
            <a:r>
              <a:rPr lang="fr-FR" i="1" dirty="0">
                <a:solidFill>
                  <a:schemeClr val="hlink"/>
                </a:solidFill>
              </a:rPr>
              <a:t> </a:t>
            </a:r>
            <a:r>
              <a:rPr lang="fr-FR" dirty="0">
                <a:solidFill>
                  <a:srgbClr val="FAFD00"/>
                </a:solidFill>
              </a:rPr>
              <a:t>Un changement de schéma de </a:t>
            </a:r>
            <a:r>
              <a:rPr lang="fr-FR" i="1" dirty="0">
                <a:solidFill>
                  <a:srgbClr val="FAFD00"/>
                </a:solidFill>
              </a:rPr>
              <a:t>R </a:t>
            </a:r>
            <a:r>
              <a:rPr lang="fr-FR" dirty="0">
                <a:solidFill>
                  <a:srgbClr val="FAFD00"/>
                </a:solidFill>
              </a:rPr>
              <a:t>est une </a:t>
            </a:r>
            <a:r>
              <a:rPr lang="fr-FR" u="sng" dirty="0">
                <a:solidFill>
                  <a:srgbClr val="FAFD00"/>
                </a:solidFill>
              </a:rPr>
              <a:t>restructuration</a:t>
            </a:r>
          </a:p>
        </p:txBody>
      </p:sp>
      <p:sp>
        <p:nvSpPr>
          <p:cNvPr id="21508" name="Rectangle 4"/>
          <p:cNvSpPr>
            <a:spLocks noChangeArrowheads="1"/>
          </p:cNvSpPr>
          <p:nvPr/>
        </p:nvSpPr>
        <p:spPr bwMode="auto">
          <a:xfrm>
            <a:off x="990600" y="762000"/>
            <a:ext cx="7772400" cy="1143000"/>
          </a:xfrm>
          <a:prstGeom prst="rect">
            <a:avLst/>
          </a:prstGeom>
          <a:noFill/>
          <a:ln w="12700">
            <a:noFill/>
            <a:miter lim="800000"/>
            <a:headEnd/>
            <a:tailEnd/>
          </a:ln>
          <a:effectLst/>
        </p:spPr>
        <p:txBody>
          <a:bodyPr lIns="90488" tIns="44450" rIns="90488" bIns="44450" anchor="ctr"/>
          <a:lstStyle/>
          <a:p>
            <a:r>
              <a:rPr lang="fr-FR" sz="4400">
                <a:solidFill>
                  <a:schemeClr val="tx2"/>
                </a:solidFill>
              </a:rPr>
              <a:t> </a:t>
            </a:r>
          </a:p>
        </p:txBody>
      </p:sp>
      <p:sp>
        <p:nvSpPr>
          <p:cNvPr id="21509" name="Rectangle 5"/>
          <p:cNvSpPr>
            <a:spLocks noChangeArrowheads="1"/>
          </p:cNvSpPr>
          <p:nvPr/>
        </p:nvSpPr>
        <p:spPr bwMode="auto">
          <a:xfrm>
            <a:off x="1143000" y="2514600"/>
            <a:ext cx="7772400" cy="4267200"/>
          </a:xfrm>
          <a:prstGeom prst="rect">
            <a:avLst/>
          </a:prstGeom>
          <a:noFill/>
          <a:ln w="12700">
            <a:noFill/>
            <a:miter lim="800000"/>
            <a:headEnd/>
            <a:tailEnd/>
          </a:ln>
          <a:effectLst/>
        </p:spPr>
        <p:txBody>
          <a:bodyPr wrap="none" anchor="ctr"/>
          <a:lstStyle/>
          <a:p>
            <a:endParaRPr lang="fr-FR"/>
          </a:p>
        </p:txBody>
      </p:sp>
      <p:sp>
        <p:nvSpPr>
          <p:cNvPr id="21510" name="Rectangle 6"/>
          <p:cNvSpPr>
            <a:spLocks noChangeArrowheads="1"/>
          </p:cNvSpPr>
          <p:nvPr/>
        </p:nvSpPr>
        <p:spPr bwMode="auto">
          <a:xfrm>
            <a:off x="2622550" y="228600"/>
            <a:ext cx="6064250" cy="1143000"/>
          </a:xfrm>
          <a:prstGeom prst="rect">
            <a:avLst/>
          </a:prstGeom>
          <a:solidFill>
            <a:srgbClr val="FAFD00"/>
          </a:solidFill>
          <a:ln w="12700">
            <a:noFill/>
            <a:miter lim="800000"/>
            <a:headEnd/>
            <a:tailEnd/>
          </a:ln>
          <a:effectLst/>
        </p:spPr>
        <p:txBody>
          <a:bodyPr lIns="90488" tIns="44450" rIns="90488" bIns="44450" anchor="ctr"/>
          <a:lstStyle/>
          <a:p>
            <a:pPr algn="ctr"/>
            <a:r>
              <a:rPr lang="fr-FR" sz="4400">
                <a:solidFill>
                  <a:schemeClr val="accent1"/>
                </a:solidFill>
              </a:rPr>
              <a:t>MAJ / Restructuration</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anim to="" calcmode="lin" valueType="num">
                                      <p:cBhvr>
                                        <p:cTn id="7" dur="1" fill="hold"/>
                                        <p:tgtEl>
                                          <p:spTgt spid="21507">
                                            <p:txEl>
                                              <p:pRg st="0" end="0"/>
                                            </p:txEl>
                                          </p:spTgt>
                                        </p:tgtEl>
                                        <p:attrNameLst>
                                          <p:attrName/>
                                        </p:attrNameLst>
                                      </p:cBhvr>
                                    </p:anim>
                                  </p:childTnLst>
                                  <p:subTnLst>
                                    <p:animClr clrSpc="rgb" dir="cw">
                                      <p:cBhvr override="childStyle">
                                        <p:cTn dur="1" fill="hold" display="0" masterRel="nextClick" afterEffect="1"/>
                                        <p:tgtEl>
                                          <p:spTgt spid="21507">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1507">
                                            <p:txEl>
                                              <p:pRg st="1" end="1"/>
                                            </p:txEl>
                                          </p:spTgt>
                                        </p:tgtEl>
                                        <p:attrNameLst>
                                          <p:attrName>style.visibility</p:attrName>
                                        </p:attrNameLst>
                                      </p:cBhvr>
                                      <p:to>
                                        <p:strVal val="visible"/>
                                      </p:to>
                                    </p:set>
                                    <p:anim to="" calcmode="lin" valueType="num">
                                      <p:cBhvr>
                                        <p:cTn id="12" dur="1" fill="hold"/>
                                        <p:tgtEl>
                                          <p:spTgt spid="21507">
                                            <p:txEl>
                                              <p:pRg st="1" end="1"/>
                                            </p:txEl>
                                          </p:spTgt>
                                        </p:tgtEl>
                                        <p:attrNameLst>
                                          <p:attrName/>
                                        </p:attrNameLst>
                                      </p:cBhvr>
                                    </p:anim>
                                  </p:childTnLst>
                                  <p:subTnLst>
                                    <p:animClr clrSpc="rgb" dir="cw">
                                      <p:cBhvr override="childStyle">
                                        <p:cTn dur="1" fill="hold" display="0" masterRel="nextClick" afterEffect="1"/>
                                        <p:tgtEl>
                                          <p:spTgt spid="21507">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1507">
                                            <p:txEl>
                                              <p:pRg st="2" end="2"/>
                                            </p:txEl>
                                          </p:spTgt>
                                        </p:tgtEl>
                                        <p:attrNameLst>
                                          <p:attrName>style.visibility</p:attrName>
                                        </p:attrNameLst>
                                      </p:cBhvr>
                                      <p:to>
                                        <p:strVal val="visible"/>
                                      </p:to>
                                    </p:set>
                                    <p:anim to="" calcmode="lin" valueType="num">
                                      <p:cBhvr>
                                        <p:cTn id="17" dur="1" fill="hold"/>
                                        <p:tgtEl>
                                          <p:spTgt spid="21507">
                                            <p:txEl>
                                              <p:pRg st="2" end="2"/>
                                            </p:txEl>
                                          </p:spTgt>
                                        </p:tgtEl>
                                        <p:attrNameLst>
                                          <p:attrName/>
                                        </p:attrNameLst>
                                      </p:cBhvr>
                                    </p:anim>
                                  </p:childTnLst>
                                  <p:subTnLst>
                                    <p:animClr clrSpc="rgb" dir="cw">
                                      <p:cBhvr override="childStyle">
                                        <p:cTn dur="1" fill="hold" display="0" masterRel="nextClick" afterEffect="1"/>
                                        <p:tgtEl>
                                          <p:spTgt spid="21507">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838200" y="527050"/>
            <a:ext cx="8293100" cy="5645150"/>
          </a:xfrm>
          <a:noFill/>
          <a:ln/>
        </p:spPr>
        <p:txBody>
          <a:bodyPr/>
          <a:lstStyle/>
          <a:p>
            <a:pPr>
              <a:buFont typeface="Monotype Sorts" pitchFamily="2" charset="2"/>
              <a:buNone/>
            </a:pPr>
            <a:r>
              <a:rPr lang="fr-FR" sz="4000" dirty="0"/>
              <a:t> </a:t>
            </a:r>
          </a:p>
          <a:p>
            <a:pPr>
              <a:buFont typeface="Monotype Sorts" pitchFamily="2" charset="2"/>
              <a:buNone/>
            </a:pPr>
            <a:r>
              <a:rPr lang="fr-FR" dirty="0" err="1"/>
              <a:t>Emp</a:t>
            </a:r>
            <a:r>
              <a:rPr lang="fr-FR" dirty="0"/>
              <a:t> (</a:t>
            </a:r>
            <a:r>
              <a:rPr lang="fr-FR" u="sng" dirty="0"/>
              <a:t>E#</a:t>
            </a:r>
            <a:r>
              <a:rPr lang="fr-FR" dirty="0"/>
              <a:t>, Nom, Prénom, Age, Rue, </a:t>
            </a:r>
            <a:r>
              <a:rPr lang="fr-FR" dirty="0" err="1"/>
              <a:t>CodePost</a:t>
            </a:r>
            <a:r>
              <a:rPr lang="fr-FR" dirty="0"/>
              <a:t>, Ville, </a:t>
            </a:r>
            <a:r>
              <a:rPr lang="fr-FR" dirty="0" err="1"/>
              <a:t>Dep</a:t>
            </a:r>
            <a:r>
              <a:rPr lang="fr-FR" dirty="0"/>
              <a:t>#) ;</a:t>
            </a:r>
            <a:br>
              <a:rPr lang="fr-FR" dirty="0"/>
            </a:br>
            <a:r>
              <a:rPr lang="fr-FR" dirty="0"/>
              <a:t>Age &lt; 65	* Contrainte de validation</a:t>
            </a:r>
            <a:br>
              <a:rPr lang="fr-FR" dirty="0"/>
            </a:br>
            <a:r>
              <a:rPr lang="fr-FR" dirty="0"/>
              <a:t> </a:t>
            </a:r>
            <a:r>
              <a:rPr lang="fr-FR" dirty="0" err="1"/>
              <a:t>Dep</a:t>
            </a:r>
            <a:r>
              <a:rPr lang="fr-FR" dirty="0"/>
              <a:t>#  Not </a:t>
            </a:r>
            <a:r>
              <a:rPr lang="fr-FR" dirty="0" err="1"/>
              <a:t>Null</a:t>
            </a:r>
            <a:r>
              <a:rPr lang="fr-FR" dirty="0"/>
              <a:t> ; * Contrainte d'existence</a:t>
            </a:r>
            <a:endParaRPr lang="fr-FR" sz="3600" b="1" dirty="0">
              <a:solidFill>
                <a:srgbClr val="FCFEB9"/>
              </a:solidFill>
            </a:endParaRPr>
          </a:p>
          <a:p>
            <a:pPr>
              <a:spcBef>
                <a:spcPct val="84000"/>
              </a:spcBef>
              <a:buFont typeface="Monotype Sorts" pitchFamily="2" charset="2"/>
              <a:buNone/>
            </a:pPr>
            <a:r>
              <a:rPr lang="fr-FR" b="1" dirty="0">
                <a:solidFill>
                  <a:srgbClr val="FCFEB9"/>
                </a:solidFill>
              </a:rPr>
              <a:t>Update </a:t>
            </a:r>
            <a:r>
              <a:rPr lang="fr-FR" b="1" dirty="0" err="1">
                <a:solidFill>
                  <a:srgbClr val="FCFEB9"/>
                </a:solidFill>
              </a:rPr>
              <a:t>Emp</a:t>
            </a:r>
            <a:r>
              <a:rPr lang="fr-FR" b="1" dirty="0">
                <a:solidFill>
                  <a:srgbClr val="FCFEB9"/>
                </a:solidFill>
              </a:rPr>
              <a:t> Set Age = 35 </a:t>
            </a:r>
            <a:r>
              <a:rPr lang="fr-FR" b="1" dirty="0" err="1">
                <a:solidFill>
                  <a:srgbClr val="FCFEB9"/>
                </a:solidFill>
              </a:rPr>
              <a:t>Where</a:t>
            </a:r>
            <a:r>
              <a:rPr lang="fr-FR" b="1" dirty="0">
                <a:solidFill>
                  <a:srgbClr val="FCFEB9"/>
                </a:solidFill>
              </a:rPr>
              <a:t> E# = '123' ;</a:t>
            </a:r>
          </a:p>
          <a:p>
            <a:pPr>
              <a:buFont typeface="Monotype Sorts" pitchFamily="2" charset="2"/>
              <a:buNone/>
            </a:pPr>
            <a:r>
              <a:rPr lang="fr-FR" b="1" dirty="0">
                <a:solidFill>
                  <a:schemeClr val="accent1"/>
                </a:solidFill>
              </a:rPr>
              <a:t>Update </a:t>
            </a:r>
            <a:r>
              <a:rPr lang="fr-FR" b="1" dirty="0" err="1">
                <a:solidFill>
                  <a:schemeClr val="accent1"/>
                </a:solidFill>
              </a:rPr>
              <a:t>Emp</a:t>
            </a:r>
            <a:r>
              <a:rPr lang="fr-FR" b="1" dirty="0">
                <a:solidFill>
                  <a:schemeClr val="accent1"/>
                </a:solidFill>
              </a:rPr>
              <a:t> Set Age = 75 </a:t>
            </a:r>
            <a:r>
              <a:rPr lang="fr-FR" b="1" dirty="0" err="1">
                <a:solidFill>
                  <a:schemeClr val="accent1"/>
                </a:solidFill>
              </a:rPr>
              <a:t>Where</a:t>
            </a:r>
            <a:r>
              <a:rPr lang="fr-FR" b="1" dirty="0">
                <a:solidFill>
                  <a:schemeClr val="accent1"/>
                </a:solidFill>
              </a:rPr>
              <a:t> E# = '456'  ;</a:t>
            </a:r>
          </a:p>
          <a:p>
            <a:pPr>
              <a:buFont typeface="Monotype Sorts" pitchFamily="2" charset="2"/>
              <a:buNone/>
            </a:pPr>
            <a:r>
              <a:rPr lang="fr-FR" b="1" dirty="0"/>
              <a:t>Alter </a:t>
            </a:r>
            <a:r>
              <a:rPr lang="fr-FR" b="1" dirty="0" err="1"/>
              <a:t>Emp</a:t>
            </a:r>
            <a:r>
              <a:rPr lang="fr-FR" b="1" dirty="0"/>
              <a:t> </a:t>
            </a:r>
            <a:r>
              <a:rPr lang="fr-FR" b="1" dirty="0" err="1"/>
              <a:t>Add</a:t>
            </a:r>
            <a:r>
              <a:rPr lang="fr-FR" b="1" dirty="0"/>
              <a:t> Tel </a:t>
            </a:r>
            <a:r>
              <a:rPr lang="fr-FR" b="1" dirty="0" err="1"/>
              <a:t>Integer</a:t>
            </a:r>
            <a:r>
              <a:rPr lang="fr-FR" b="1" dirty="0"/>
              <a:t> ;</a:t>
            </a:r>
            <a:endParaRPr lang="fr-FR" b="1" i="1" dirty="0">
              <a:solidFill>
                <a:schemeClr val="tx2"/>
              </a:solidFill>
            </a:endParaRPr>
          </a:p>
        </p:txBody>
      </p:sp>
      <p:sp>
        <p:nvSpPr>
          <p:cNvPr id="22531" name="Rectangle 3"/>
          <p:cNvSpPr>
            <a:spLocks noChangeArrowheads="1"/>
          </p:cNvSpPr>
          <p:nvPr/>
        </p:nvSpPr>
        <p:spPr bwMode="auto">
          <a:xfrm>
            <a:off x="3065463" y="0"/>
            <a:ext cx="6064250" cy="727075"/>
          </a:xfrm>
          <a:prstGeom prst="rect">
            <a:avLst/>
          </a:prstGeom>
          <a:solidFill>
            <a:srgbClr val="FAFD00"/>
          </a:solidFill>
          <a:ln w="12700">
            <a:noFill/>
            <a:miter lim="800000"/>
            <a:headEnd/>
            <a:tailEnd/>
          </a:ln>
          <a:effectLst/>
        </p:spPr>
        <p:txBody>
          <a:bodyPr lIns="90488" tIns="44450" rIns="90488" bIns="44450" anchor="ctr"/>
          <a:lstStyle/>
          <a:p>
            <a:r>
              <a:rPr lang="fr-FR" sz="3600">
                <a:solidFill>
                  <a:schemeClr val="accent1"/>
                </a:solidFill>
              </a:rPr>
              <a:t>SQL : MAJ / Restructuration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91991" y="223233"/>
            <a:ext cx="6412606" cy="575256"/>
          </a:xfrm>
          <a:solidFill>
            <a:srgbClr val="FAFD00"/>
          </a:solidFill>
          <a:ln>
            <a:solidFill>
              <a:srgbClr val="FAFD00"/>
            </a:solidFill>
          </a:ln>
        </p:spPr>
        <p:txBody>
          <a:bodyPr/>
          <a:lstStyle/>
          <a:p>
            <a:pPr algn="ctr"/>
            <a:r>
              <a:rPr lang="fr-FR" sz="4000" dirty="0" smtClean="0">
                <a:solidFill>
                  <a:schemeClr val="accent1"/>
                </a:solidFill>
              </a:rPr>
              <a:t>Opérations relationnelles</a:t>
            </a:r>
            <a:endParaRPr lang="fr-FR" dirty="0"/>
          </a:p>
        </p:txBody>
      </p:sp>
      <p:sp>
        <p:nvSpPr>
          <p:cNvPr id="23555" name="Rectangle 3"/>
          <p:cNvSpPr>
            <a:spLocks noGrp="1" noChangeArrowheads="1"/>
          </p:cNvSpPr>
          <p:nvPr>
            <p:ph type="body" idx="1"/>
          </p:nvPr>
        </p:nvSpPr>
        <p:spPr>
          <a:xfrm>
            <a:off x="838200" y="1600200"/>
            <a:ext cx="7772400" cy="4267200"/>
          </a:xfrm>
          <a:noFill/>
          <a:ln/>
        </p:spPr>
        <p:txBody>
          <a:bodyPr/>
          <a:lstStyle/>
          <a:p>
            <a:pPr>
              <a:lnSpc>
                <a:spcPct val="90000"/>
              </a:lnSpc>
            </a:pPr>
            <a:r>
              <a:rPr lang="fr-FR" dirty="0">
                <a:solidFill>
                  <a:srgbClr val="FAFD00"/>
                </a:solidFill>
              </a:rPr>
              <a:t>Une relation est un fichier qui supporte les opérations relationnelles </a:t>
            </a:r>
          </a:p>
          <a:p>
            <a:pPr>
              <a:lnSpc>
                <a:spcPct val="90000"/>
              </a:lnSpc>
            </a:pPr>
            <a:r>
              <a:rPr lang="fr-FR" dirty="0">
                <a:solidFill>
                  <a:srgbClr val="FAFD00"/>
                </a:solidFill>
              </a:rPr>
              <a:t>Une opération relationnelle</a:t>
            </a:r>
            <a:r>
              <a:rPr lang="fr-FR" i="1" dirty="0">
                <a:solidFill>
                  <a:srgbClr val="FAFD00"/>
                </a:solidFill>
              </a:rPr>
              <a:t> </a:t>
            </a:r>
            <a:r>
              <a:rPr lang="fr-FR" dirty="0">
                <a:solidFill>
                  <a:srgbClr val="FAFD00"/>
                </a:solidFill>
              </a:rPr>
              <a:t>transforme des relations arguments dans une relation résultat :</a:t>
            </a:r>
          </a:p>
          <a:p>
            <a:pPr lvl="1">
              <a:lnSpc>
                <a:spcPct val="90000"/>
              </a:lnSpc>
            </a:pPr>
            <a:r>
              <a:rPr lang="fr-FR" dirty="0">
                <a:solidFill>
                  <a:srgbClr val="FAFD00"/>
                </a:solidFill>
              </a:rPr>
              <a:t>une relation temporaire n'appartenant pas au schéma de  la base.</a:t>
            </a:r>
          </a:p>
          <a:p>
            <a:pPr lvl="1">
              <a:lnSpc>
                <a:spcPct val="90000"/>
              </a:lnSpc>
            </a:pPr>
            <a:r>
              <a:rPr lang="fr-FR" dirty="0">
                <a:solidFill>
                  <a:srgbClr val="FAFD00"/>
                </a:solidFill>
              </a:rPr>
              <a:t>une relation de la base (mise à jour)</a:t>
            </a:r>
          </a:p>
          <a:p>
            <a:pPr lvl="1">
              <a:lnSpc>
                <a:spcPct val="90000"/>
              </a:lnSpc>
            </a:pPr>
            <a:r>
              <a:rPr lang="fr-FR" dirty="0">
                <a:solidFill>
                  <a:srgbClr val="FAFD00"/>
                </a:solidFill>
              </a:rPr>
              <a:t>une </a:t>
            </a:r>
            <a:r>
              <a:rPr lang="fr-FR" dirty="0" smtClean="0">
                <a:solidFill>
                  <a:srgbClr val="FAFD00"/>
                </a:solidFill>
              </a:rPr>
              <a:t>vue</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anim to="" calcmode="lin" valueType="num">
                                      <p:cBhvr>
                                        <p:cTn id="7" dur="1" fill="hold"/>
                                        <p:tgtEl>
                                          <p:spTgt spid="23555">
                                            <p:txEl>
                                              <p:pRg st="0" end="0"/>
                                            </p:txEl>
                                          </p:spTgt>
                                        </p:tgtEl>
                                        <p:attrNameLst>
                                          <p:attrName/>
                                        </p:attrNameLst>
                                      </p:cBhvr>
                                    </p:anim>
                                  </p:childTnLst>
                                  <p:subTnLst>
                                    <p:animClr clrSpc="rgb" dir="cw">
                                      <p:cBhvr override="childStyle">
                                        <p:cTn dur="1" fill="hold" display="0" masterRel="nextClick" afterEffect="1"/>
                                        <p:tgtEl>
                                          <p:spTgt spid="23555">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3555">
                                            <p:txEl>
                                              <p:pRg st="1" end="1"/>
                                            </p:txEl>
                                          </p:spTgt>
                                        </p:tgtEl>
                                        <p:attrNameLst>
                                          <p:attrName>style.visibility</p:attrName>
                                        </p:attrNameLst>
                                      </p:cBhvr>
                                      <p:to>
                                        <p:strVal val="visible"/>
                                      </p:to>
                                    </p:set>
                                    <p:anim to="" calcmode="lin" valueType="num">
                                      <p:cBhvr>
                                        <p:cTn id="12" dur="1" fill="hold"/>
                                        <p:tgtEl>
                                          <p:spTgt spid="23555">
                                            <p:txEl>
                                              <p:pRg st="1" end="1"/>
                                            </p:txEl>
                                          </p:spTgt>
                                        </p:tgtEl>
                                        <p:attrNameLst>
                                          <p:attrName/>
                                        </p:attrNameLst>
                                      </p:cBhvr>
                                    </p:anim>
                                  </p:childTnLst>
                                  <p:subTnLst>
                                    <p:animClr clrSpc="rgb" dir="cw">
                                      <p:cBhvr override="childStyle">
                                        <p:cTn dur="1" fill="hold" display="0" masterRel="nextClick" afterEffect="1"/>
                                        <p:tgtEl>
                                          <p:spTgt spid="23555">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anim to="" calcmode="lin" valueType="num">
                                      <p:cBhvr>
                                        <p:cTn id="15" dur="1" fill="hold"/>
                                        <p:tgtEl>
                                          <p:spTgt spid="23555">
                                            <p:txEl>
                                              <p:pRg st="2" end="2"/>
                                            </p:txEl>
                                          </p:spTgt>
                                        </p:tgtEl>
                                        <p:attrNameLst>
                                          <p:attrName/>
                                        </p:attrNameLst>
                                      </p:cBhvr>
                                    </p:anim>
                                  </p:childTnLst>
                                  <p:subTnLst>
                                    <p:animClr clrSpc="rgb" dir="cw">
                                      <p:cBhvr override="childStyle">
                                        <p:cTn dur="1" fill="hold" display="0" masterRel="nextClick" afterEffect="1"/>
                                        <p:tgtEl>
                                          <p:spTgt spid="23555">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23555">
                                            <p:txEl>
                                              <p:pRg st="3" end="3"/>
                                            </p:txEl>
                                          </p:spTgt>
                                        </p:tgtEl>
                                        <p:attrNameLst>
                                          <p:attrName>style.visibility</p:attrName>
                                        </p:attrNameLst>
                                      </p:cBhvr>
                                      <p:to>
                                        <p:strVal val="visible"/>
                                      </p:to>
                                    </p:set>
                                    <p:anim to="" calcmode="lin" valueType="num">
                                      <p:cBhvr>
                                        <p:cTn id="18" dur="1" fill="hold"/>
                                        <p:tgtEl>
                                          <p:spTgt spid="23555">
                                            <p:txEl>
                                              <p:pRg st="3" end="3"/>
                                            </p:txEl>
                                          </p:spTgt>
                                        </p:tgtEl>
                                        <p:attrNameLst>
                                          <p:attrName/>
                                        </p:attrNameLst>
                                      </p:cBhvr>
                                    </p:anim>
                                  </p:childTnLst>
                                  <p:subTnLst>
                                    <p:animClr clrSpc="rgb" dir="cw">
                                      <p:cBhvr override="childStyle">
                                        <p:cTn dur="1" fill="hold" display="0" masterRel="nextClick" afterEffect="1"/>
                                        <p:tgtEl>
                                          <p:spTgt spid="23555">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23555">
                                            <p:txEl>
                                              <p:pRg st="4" end="4"/>
                                            </p:txEl>
                                          </p:spTgt>
                                        </p:tgtEl>
                                        <p:attrNameLst>
                                          <p:attrName>style.visibility</p:attrName>
                                        </p:attrNameLst>
                                      </p:cBhvr>
                                      <p:to>
                                        <p:strVal val="visible"/>
                                      </p:to>
                                    </p:set>
                                    <p:anim to="" calcmode="lin" valueType="num">
                                      <p:cBhvr>
                                        <p:cTn id="21" dur="1" fill="hold"/>
                                        <p:tgtEl>
                                          <p:spTgt spid="23555">
                                            <p:txEl>
                                              <p:pRg st="4" end="4"/>
                                            </p:txEl>
                                          </p:spTgt>
                                        </p:tgtEl>
                                        <p:attrNameLst>
                                          <p:attrName/>
                                        </p:attrNameLst>
                                      </p:cBhvr>
                                    </p:anim>
                                  </p:childTnLst>
                                  <p:subTnLst>
                                    <p:animClr clrSpc="rgb" dir="cw">
                                      <p:cBhvr override="childStyle">
                                        <p:cTn dur="1" fill="hold" display="0" masterRel="nextClick" afterEffect="1"/>
                                        <p:tgtEl>
                                          <p:spTgt spid="23555">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91991" y="223233"/>
            <a:ext cx="6412606" cy="575256"/>
          </a:xfrm>
          <a:solidFill>
            <a:srgbClr val="FAFD00"/>
          </a:solidFill>
          <a:ln>
            <a:solidFill>
              <a:srgbClr val="FAFD00"/>
            </a:solidFill>
          </a:ln>
        </p:spPr>
        <p:txBody>
          <a:bodyPr/>
          <a:lstStyle/>
          <a:p>
            <a:pPr algn="ctr"/>
            <a:r>
              <a:rPr lang="fr-FR" sz="4000" dirty="0" smtClean="0">
                <a:solidFill>
                  <a:schemeClr val="accent1"/>
                </a:solidFill>
              </a:rPr>
              <a:t>Opérations relationnelles</a:t>
            </a:r>
            <a:endParaRPr lang="fr-FR" dirty="0"/>
          </a:p>
        </p:txBody>
      </p:sp>
      <p:sp>
        <p:nvSpPr>
          <p:cNvPr id="23555" name="Rectangle 3"/>
          <p:cNvSpPr>
            <a:spLocks noGrp="1" noChangeArrowheads="1"/>
          </p:cNvSpPr>
          <p:nvPr>
            <p:ph type="body" idx="1"/>
          </p:nvPr>
        </p:nvSpPr>
        <p:spPr>
          <a:xfrm>
            <a:off x="838200" y="1600200"/>
            <a:ext cx="7772400" cy="4267200"/>
          </a:xfrm>
          <a:noFill/>
          <a:ln/>
        </p:spPr>
        <p:txBody>
          <a:bodyPr/>
          <a:lstStyle/>
          <a:p>
            <a:pPr>
              <a:lnSpc>
                <a:spcPct val="90000"/>
              </a:lnSpc>
            </a:pPr>
            <a:r>
              <a:rPr lang="fr-FR" dirty="0" smtClean="0">
                <a:solidFill>
                  <a:srgbClr val="FAFD00"/>
                </a:solidFill>
              </a:rPr>
              <a:t>Pour une BD relationnelle, les opérations sont définies sur les relations normales</a:t>
            </a:r>
          </a:p>
          <a:p>
            <a:pPr>
              <a:lnSpc>
                <a:spcPct val="90000"/>
              </a:lnSpc>
            </a:pPr>
            <a:r>
              <a:rPr lang="fr-FR" dirty="0" smtClean="0">
                <a:solidFill>
                  <a:srgbClr val="FAFD00"/>
                </a:solidFill>
              </a:rPr>
              <a:t>Celles basiques forment </a:t>
            </a:r>
            <a:r>
              <a:rPr lang="fr-FR" i="1" dirty="0" smtClean="0">
                <a:solidFill>
                  <a:srgbClr val="FAFD00"/>
                </a:solidFill>
              </a:rPr>
              <a:t>l’algèbre relationnelle</a:t>
            </a:r>
          </a:p>
          <a:p>
            <a:pPr lvl="1">
              <a:lnSpc>
                <a:spcPct val="90000"/>
              </a:lnSpc>
            </a:pPr>
            <a:r>
              <a:rPr lang="fr-FR" i="1" dirty="0" smtClean="0">
                <a:solidFill>
                  <a:srgbClr val="FAFD00"/>
                </a:solidFill>
              </a:rPr>
              <a:t> </a:t>
            </a:r>
            <a:r>
              <a:rPr lang="fr-FR" dirty="0" smtClean="0">
                <a:solidFill>
                  <a:srgbClr val="FAFD00"/>
                </a:solidFill>
              </a:rPr>
              <a:t>Définie par E. </a:t>
            </a:r>
            <a:r>
              <a:rPr lang="fr-FR" dirty="0" err="1" smtClean="0">
                <a:solidFill>
                  <a:srgbClr val="FAFD00"/>
                </a:solidFill>
              </a:rPr>
              <a:t>Codd</a:t>
            </a:r>
            <a:endParaRPr lang="fr-FR" dirty="0" smtClean="0">
              <a:solidFill>
                <a:srgbClr val="FAFD00"/>
              </a:solidFill>
            </a:endParaRPr>
          </a:p>
          <a:p>
            <a:pPr>
              <a:lnSpc>
                <a:spcPct val="90000"/>
              </a:lnSpc>
            </a:pPr>
            <a:r>
              <a:rPr lang="fr-FR" dirty="0" smtClean="0">
                <a:solidFill>
                  <a:srgbClr val="FAFD00"/>
                </a:solidFill>
              </a:rPr>
              <a:t> En pratique, il y a aussi des opérations additionnelles</a:t>
            </a:r>
          </a:p>
          <a:p>
            <a:pPr lvl="1">
              <a:lnSpc>
                <a:spcPct val="90000"/>
              </a:lnSpc>
            </a:pPr>
            <a:r>
              <a:rPr lang="fr-FR" dirty="0" smtClean="0">
                <a:solidFill>
                  <a:srgbClr val="FAFD00"/>
                </a:solidFill>
              </a:rPr>
              <a:t>Arithmétiques, agrégations…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anim to="" calcmode="lin" valueType="num">
                                      <p:cBhvr>
                                        <p:cTn id="7" dur="1" fill="hold"/>
                                        <p:tgtEl>
                                          <p:spTgt spid="23555">
                                            <p:txEl>
                                              <p:pRg st="0" end="0"/>
                                            </p:txEl>
                                          </p:spTgt>
                                        </p:tgtEl>
                                        <p:attrNameLst>
                                          <p:attrName/>
                                        </p:attrNameLst>
                                      </p:cBhvr>
                                    </p:anim>
                                  </p:childTnLst>
                                  <p:subTnLst>
                                    <p:animClr clrSpc="rgb" dir="cw">
                                      <p:cBhvr override="childStyle">
                                        <p:cTn dur="1" fill="hold" display="0" masterRel="nextClick" afterEffect="1"/>
                                        <p:tgtEl>
                                          <p:spTgt spid="23555">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3555">
                                            <p:txEl>
                                              <p:pRg st="1" end="1"/>
                                            </p:txEl>
                                          </p:spTgt>
                                        </p:tgtEl>
                                        <p:attrNameLst>
                                          <p:attrName>style.visibility</p:attrName>
                                        </p:attrNameLst>
                                      </p:cBhvr>
                                      <p:to>
                                        <p:strVal val="visible"/>
                                      </p:to>
                                    </p:set>
                                    <p:anim to="" calcmode="lin" valueType="num">
                                      <p:cBhvr>
                                        <p:cTn id="12" dur="1" fill="hold"/>
                                        <p:tgtEl>
                                          <p:spTgt spid="23555">
                                            <p:txEl>
                                              <p:pRg st="1" end="1"/>
                                            </p:txEl>
                                          </p:spTgt>
                                        </p:tgtEl>
                                        <p:attrNameLst>
                                          <p:attrName/>
                                        </p:attrNameLst>
                                      </p:cBhvr>
                                    </p:anim>
                                  </p:childTnLst>
                                  <p:subTnLst>
                                    <p:animClr clrSpc="rgb" dir="cw">
                                      <p:cBhvr override="childStyle">
                                        <p:cTn dur="1" fill="hold" display="0" masterRel="nextClick" afterEffect="1"/>
                                        <p:tgtEl>
                                          <p:spTgt spid="23555">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anim to="" calcmode="lin" valueType="num">
                                      <p:cBhvr>
                                        <p:cTn id="15" dur="1" fill="hold"/>
                                        <p:tgtEl>
                                          <p:spTgt spid="23555">
                                            <p:txEl>
                                              <p:pRg st="2" end="2"/>
                                            </p:txEl>
                                          </p:spTgt>
                                        </p:tgtEl>
                                        <p:attrNameLst>
                                          <p:attrName/>
                                        </p:attrNameLst>
                                      </p:cBhvr>
                                    </p:anim>
                                  </p:childTnLst>
                                  <p:subTnLst>
                                    <p:animClr clrSpc="rgb" dir="cw">
                                      <p:cBhvr override="childStyle">
                                        <p:cTn dur="1" fill="hold" display="0" masterRel="nextClick" afterEffect="1"/>
                                        <p:tgtEl>
                                          <p:spTgt spid="23555">
                                            <p:txEl>
                                              <p:pRg st="2" end="2"/>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23555">
                                            <p:txEl>
                                              <p:pRg st="3" end="3"/>
                                            </p:txEl>
                                          </p:spTgt>
                                        </p:tgtEl>
                                        <p:attrNameLst>
                                          <p:attrName>style.visibility</p:attrName>
                                        </p:attrNameLst>
                                      </p:cBhvr>
                                      <p:to>
                                        <p:strVal val="visible"/>
                                      </p:to>
                                    </p:set>
                                    <p:anim to="" calcmode="lin" valueType="num">
                                      <p:cBhvr>
                                        <p:cTn id="20" dur="1" fill="hold"/>
                                        <p:tgtEl>
                                          <p:spTgt spid="23555">
                                            <p:txEl>
                                              <p:pRg st="3" end="3"/>
                                            </p:txEl>
                                          </p:spTgt>
                                        </p:tgtEl>
                                        <p:attrNameLst>
                                          <p:attrName/>
                                        </p:attrNameLst>
                                      </p:cBhvr>
                                    </p:anim>
                                  </p:childTnLst>
                                  <p:subTnLst>
                                    <p:animClr clrSpc="rgb" dir="cw">
                                      <p:cBhvr override="childStyle">
                                        <p:cTn dur="1" fill="hold" display="0" masterRel="nextClick" afterEffect="1"/>
                                        <p:tgtEl>
                                          <p:spTgt spid="23555">
                                            <p:txEl>
                                              <p:pRg st="3" end="3"/>
                                            </p:txEl>
                                          </p:spTgt>
                                        </p:tgtEl>
                                        <p:attrNameLst>
                                          <p:attrName>ppt_c</p:attrName>
                                        </p:attrNameLst>
                                      </p:cBhvr>
                                      <p:to>
                                        <a:schemeClr val="hlink"/>
                                      </p:to>
                                    </p:animClr>
                                  </p:subTnLst>
                                </p:cTn>
                              </p:par>
                              <p:par>
                                <p:cTn id="21" presetID="24" presetClass="entr" presetSubtype="0" fill="hold" grpId="0" nodeType="withEffect">
                                  <p:stCondLst>
                                    <p:cond delay="0"/>
                                  </p:stCondLst>
                                  <p:childTnLst>
                                    <p:set>
                                      <p:cBhvr>
                                        <p:cTn id="22" dur="1" fill="hold">
                                          <p:stCondLst>
                                            <p:cond delay="499"/>
                                          </p:stCondLst>
                                        </p:cTn>
                                        <p:tgtEl>
                                          <p:spTgt spid="23555">
                                            <p:txEl>
                                              <p:pRg st="4" end="4"/>
                                            </p:txEl>
                                          </p:spTgt>
                                        </p:tgtEl>
                                        <p:attrNameLst>
                                          <p:attrName>style.visibility</p:attrName>
                                        </p:attrNameLst>
                                      </p:cBhvr>
                                      <p:to>
                                        <p:strVal val="visible"/>
                                      </p:to>
                                    </p:set>
                                    <p:anim to="" calcmode="lin" valueType="num">
                                      <p:cBhvr>
                                        <p:cTn id="23" dur="1" fill="hold"/>
                                        <p:tgtEl>
                                          <p:spTgt spid="23555">
                                            <p:txEl>
                                              <p:pRg st="4" end="4"/>
                                            </p:txEl>
                                          </p:spTgt>
                                        </p:tgtEl>
                                        <p:attrNameLst>
                                          <p:attrName/>
                                        </p:attrNameLst>
                                      </p:cBhvr>
                                    </p:anim>
                                  </p:childTnLst>
                                  <p:subTnLst>
                                    <p:animClr clrSpc="rgb" dir="cw">
                                      <p:cBhvr override="childStyle">
                                        <p:cTn dur="1" fill="hold" display="0" masterRel="nextClick" afterEffect="1"/>
                                        <p:tgtEl>
                                          <p:spTgt spid="23555">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7"/>
          <p:cNvSpPr>
            <a:spLocks noChangeArrowheads="1"/>
          </p:cNvSpPr>
          <p:nvPr/>
        </p:nvSpPr>
        <p:spPr bwMode="auto">
          <a:xfrm>
            <a:off x="4562622" y="6062434"/>
            <a:ext cx="458787"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78" name="Rectangle 2"/>
          <p:cNvSpPr>
            <a:spLocks noGrp="1" noChangeArrowheads="1"/>
          </p:cNvSpPr>
          <p:nvPr>
            <p:ph type="title"/>
          </p:nvPr>
        </p:nvSpPr>
        <p:spPr>
          <a:xfrm>
            <a:off x="4275138" y="0"/>
            <a:ext cx="4868862" cy="801688"/>
          </a:xfrm>
          <a:solidFill>
            <a:schemeClr val="tx2"/>
          </a:solidFill>
        </p:spPr>
        <p:txBody>
          <a:bodyPr/>
          <a:lstStyle/>
          <a:p>
            <a:r>
              <a:rPr lang="fr-FR" sz="3600">
                <a:solidFill>
                  <a:schemeClr val="accent1"/>
                </a:solidFill>
                <a:effectLst>
                  <a:outerShdw blurRad="38100" dist="38100" dir="2700000" algn="tl">
                    <a:srgbClr val="000000"/>
                  </a:outerShdw>
                </a:effectLst>
              </a:rPr>
              <a:t>Op</a:t>
            </a:r>
            <a:r>
              <a:rPr lang="fr-FR" sz="3600">
                <a:solidFill>
                  <a:schemeClr val="accent1"/>
                </a:solidFill>
                <a:effectLst>
                  <a:outerShdw blurRad="38100" dist="38100" dir="2700000" algn="tl">
                    <a:srgbClr val="000000"/>
                  </a:outerShdw>
                </a:effectLst>
                <a:cs typeface="Times New Roman" pitchFamily="18" charset="0"/>
              </a:rPr>
              <a:t>érations</a:t>
            </a:r>
            <a:r>
              <a:rPr lang="fr-FR" sz="3600">
                <a:solidFill>
                  <a:schemeClr val="accent1"/>
                </a:solidFill>
                <a:effectLst>
                  <a:outerShdw blurRad="38100" dist="38100" dir="2700000" algn="tl">
                    <a:srgbClr val="000000"/>
                  </a:outerShdw>
                </a:effectLst>
              </a:rPr>
              <a:t> relationnelle</a:t>
            </a:r>
            <a:r>
              <a:rPr lang="en-US" sz="3600">
                <a:solidFill>
                  <a:schemeClr val="accent1"/>
                </a:solidFill>
                <a:effectLst>
                  <a:outerShdw blurRad="38100" dist="38100" dir="2700000" algn="tl">
                    <a:srgbClr val="000000"/>
                  </a:outerShdw>
                </a:effectLst>
              </a:rPr>
              <a:t>s</a:t>
            </a:r>
            <a:endParaRPr lang="fr-FR" sz="6600">
              <a:solidFill>
                <a:schemeClr val="accent1"/>
              </a:solidFill>
              <a:effectLst>
                <a:outerShdw blurRad="38100" dist="38100" dir="2700000" algn="tl">
                  <a:srgbClr val="000000"/>
                </a:outerShdw>
              </a:effectLst>
            </a:endParaRPr>
          </a:p>
        </p:txBody>
      </p:sp>
      <p:sp>
        <p:nvSpPr>
          <p:cNvPr id="152579" name="Rectangle 3"/>
          <p:cNvSpPr>
            <a:spLocks noGrp="1" noChangeArrowheads="1"/>
          </p:cNvSpPr>
          <p:nvPr>
            <p:ph type="body" idx="1"/>
          </p:nvPr>
        </p:nvSpPr>
        <p:spPr>
          <a:xfrm>
            <a:off x="666750" y="1022350"/>
            <a:ext cx="3938588" cy="5835650"/>
          </a:xfrm>
        </p:spPr>
        <p:txBody>
          <a:bodyPr/>
          <a:lstStyle/>
          <a:p>
            <a:r>
              <a:rPr lang="fr-FR" sz="2800" dirty="0"/>
              <a:t>Sélection :</a:t>
            </a:r>
          </a:p>
          <a:p>
            <a:pPr lvl="1">
              <a:lnSpc>
                <a:spcPct val="160000"/>
              </a:lnSpc>
            </a:pPr>
            <a:r>
              <a:rPr lang="fr-FR" sz="2400" dirty="0"/>
              <a:t>Projection</a:t>
            </a:r>
          </a:p>
          <a:p>
            <a:pPr lvl="1">
              <a:lnSpc>
                <a:spcPct val="160000"/>
              </a:lnSpc>
            </a:pPr>
            <a:r>
              <a:rPr lang="fr-FR" sz="2400" dirty="0"/>
              <a:t>Restriction</a:t>
            </a:r>
          </a:p>
          <a:p>
            <a:pPr lvl="1">
              <a:lnSpc>
                <a:spcPct val="160000"/>
              </a:lnSpc>
            </a:pPr>
            <a:r>
              <a:rPr lang="fr-FR" sz="2400" dirty="0"/>
              <a:t>Jointure naturelle ou </a:t>
            </a:r>
            <a:r>
              <a:rPr lang="fr-FR" sz="2400" i="1" dirty="0">
                <a:sym typeface="Symbol" pitchFamily="18" charset="2"/>
              </a:rPr>
              <a:t></a:t>
            </a:r>
          </a:p>
          <a:p>
            <a:pPr lvl="1">
              <a:lnSpc>
                <a:spcPct val="160000"/>
              </a:lnSpc>
            </a:pPr>
            <a:r>
              <a:rPr lang="en-US" sz="2400" dirty="0"/>
              <a:t>Division</a:t>
            </a:r>
            <a:endParaRPr lang="fr-FR" sz="2400" dirty="0"/>
          </a:p>
          <a:p>
            <a:pPr lvl="1">
              <a:lnSpc>
                <a:spcPct val="160000"/>
              </a:lnSpc>
            </a:pPr>
            <a:r>
              <a:rPr lang="fr-FR" sz="2400" dirty="0">
                <a:solidFill>
                  <a:schemeClr val="accent2"/>
                </a:solidFill>
              </a:rPr>
              <a:t>Agrégation</a:t>
            </a:r>
            <a:endParaRPr lang="en-US" sz="2400" dirty="0">
              <a:solidFill>
                <a:schemeClr val="accent2"/>
              </a:solidFill>
            </a:endParaRPr>
          </a:p>
          <a:p>
            <a:pPr lvl="2">
              <a:lnSpc>
                <a:spcPct val="160000"/>
              </a:lnSpc>
            </a:pPr>
            <a:r>
              <a:rPr lang="fr-FR" sz="2000" dirty="0"/>
              <a:t>Op</a:t>
            </a:r>
            <a:r>
              <a:rPr lang="fr-FR" sz="2000" dirty="0">
                <a:cs typeface="Times New Roman" pitchFamily="18" charset="0"/>
              </a:rPr>
              <a:t>ération suppl.</a:t>
            </a:r>
            <a:endParaRPr lang="fr-FR" sz="2000" dirty="0"/>
          </a:p>
          <a:p>
            <a:pPr>
              <a:lnSpc>
                <a:spcPct val="140000"/>
              </a:lnSpc>
            </a:pPr>
            <a:r>
              <a:rPr lang="fr-FR" sz="2800" dirty="0">
                <a:solidFill>
                  <a:srgbClr val="00FF00"/>
                </a:solidFill>
              </a:rPr>
              <a:t>Mise à jour</a:t>
            </a:r>
          </a:p>
          <a:p>
            <a:pPr>
              <a:lnSpc>
                <a:spcPct val="140000"/>
              </a:lnSpc>
            </a:pPr>
            <a:r>
              <a:rPr lang="fr-FR" sz="2800" dirty="0">
                <a:solidFill>
                  <a:srgbClr val="00FF00"/>
                </a:solidFill>
              </a:rPr>
              <a:t>Création d ’une vue</a:t>
            </a:r>
          </a:p>
          <a:p>
            <a:pPr lvl="1"/>
            <a:endParaRPr lang="fr-FR" sz="2400" dirty="0"/>
          </a:p>
        </p:txBody>
      </p:sp>
      <p:sp>
        <p:nvSpPr>
          <p:cNvPr id="152580" name="Rectangle 4"/>
          <p:cNvSpPr>
            <a:spLocks noChangeArrowheads="1"/>
          </p:cNvSpPr>
          <p:nvPr/>
        </p:nvSpPr>
        <p:spPr bwMode="auto">
          <a:xfrm>
            <a:off x="4835525" y="1612900"/>
            <a:ext cx="458788" cy="493713"/>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81" name="Rectangle 5"/>
          <p:cNvSpPr>
            <a:spLocks noChangeArrowheads="1"/>
          </p:cNvSpPr>
          <p:nvPr/>
        </p:nvSpPr>
        <p:spPr bwMode="auto">
          <a:xfrm>
            <a:off x="5859463" y="1706309"/>
            <a:ext cx="282575" cy="369379"/>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82" name="Line 6"/>
          <p:cNvSpPr>
            <a:spLocks noChangeShapeType="1"/>
          </p:cNvSpPr>
          <p:nvPr/>
        </p:nvSpPr>
        <p:spPr bwMode="auto">
          <a:xfrm>
            <a:off x="5389563" y="1858963"/>
            <a:ext cx="400050" cy="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583" name="Rectangle 7"/>
          <p:cNvSpPr>
            <a:spLocks noChangeArrowheads="1"/>
          </p:cNvSpPr>
          <p:nvPr/>
        </p:nvSpPr>
        <p:spPr bwMode="auto">
          <a:xfrm>
            <a:off x="4822825" y="2316163"/>
            <a:ext cx="458788"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85" name="Line 9"/>
          <p:cNvSpPr>
            <a:spLocks noChangeShapeType="1"/>
          </p:cNvSpPr>
          <p:nvPr/>
        </p:nvSpPr>
        <p:spPr bwMode="auto">
          <a:xfrm>
            <a:off x="5376863" y="2562225"/>
            <a:ext cx="400050" cy="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586" name="Rectangle 10"/>
          <p:cNvSpPr>
            <a:spLocks noChangeArrowheads="1"/>
          </p:cNvSpPr>
          <p:nvPr/>
        </p:nvSpPr>
        <p:spPr bwMode="auto">
          <a:xfrm>
            <a:off x="5880100" y="2386013"/>
            <a:ext cx="458788" cy="293687"/>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88" name="Rectangle 12"/>
          <p:cNvSpPr>
            <a:spLocks noChangeArrowheads="1"/>
          </p:cNvSpPr>
          <p:nvPr/>
        </p:nvSpPr>
        <p:spPr bwMode="auto">
          <a:xfrm>
            <a:off x="4849813" y="3021013"/>
            <a:ext cx="458787"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89" name="Rectangle 13"/>
          <p:cNvSpPr>
            <a:spLocks noChangeArrowheads="1"/>
          </p:cNvSpPr>
          <p:nvPr/>
        </p:nvSpPr>
        <p:spPr bwMode="auto">
          <a:xfrm>
            <a:off x="5580063" y="3221038"/>
            <a:ext cx="352425"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93" name="Rectangle 17"/>
          <p:cNvSpPr>
            <a:spLocks noChangeArrowheads="1"/>
          </p:cNvSpPr>
          <p:nvPr/>
        </p:nvSpPr>
        <p:spPr bwMode="auto">
          <a:xfrm>
            <a:off x="6496050" y="3021013"/>
            <a:ext cx="811213"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597" name="Line 21"/>
          <p:cNvSpPr>
            <a:spLocks noChangeShapeType="1"/>
          </p:cNvSpPr>
          <p:nvPr/>
        </p:nvSpPr>
        <p:spPr bwMode="auto">
          <a:xfrm>
            <a:off x="5300663" y="3103563"/>
            <a:ext cx="1163637" cy="8255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598" name="Line 22"/>
          <p:cNvSpPr>
            <a:spLocks noChangeShapeType="1"/>
          </p:cNvSpPr>
          <p:nvPr/>
        </p:nvSpPr>
        <p:spPr bwMode="auto">
          <a:xfrm flipV="1">
            <a:off x="5935663" y="3338513"/>
            <a:ext cx="446087" cy="117475"/>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601" name="AutoShape 25"/>
          <p:cNvSpPr>
            <a:spLocks noChangeArrowheads="1"/>
          </p:cNvSpPr>
          <p:nvPr/>
        </p:nvSpPr>
        <p:spPr bwMode="auto">
          <a:xfrm rot="5400000">
            <a:off x="5192712" y="5241926"/>
            <a:ext cx="530225" cy="908050"/>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noFill/>
          <a:ln w="12700">
            <a:solidFill>
              <a:schemeClr val="tx1"/>
            </a:solidFill>
            <a:miter lim="800000"/>
            <a:headEnd/>
            <a:tailEnd/>
          </a:ln>
          <a:effectLst/>
        </p:spPr>
        <p:txBody>
          <a:bodyPr wrap="none" anchor="ctr"/>
          <a:lstStyle/>
          <a:p>
            <a:endParaRPr lang="fr-FR"/>
          </a:p>
        </p:txBody>
      </p:sp>
      <p:sp>
        <p:nvSpPr>
          <p:cNvPr id="152603" name="Rectangle 27"/>
          <p:cNvSpPr>
            <a:spLocks noChangeArrowheads="1"/>
          </p:cNvSpPr>
          <p:nvPr/>
        </p:nvSpPr>
        <p:spPr bwMode="auto">
          <a:xfrm>
            <a:off x="4851400" y="4627563"/>
            <a:ext cx="458788"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04" name="Rectangle 28"/>
          <p:cNvSpPr>
            <a:spLocks noChangeArrowheads="1"/>
          </p:cNvSpPr>
          <p:nvPr/>
        </p:nvSpPr>
        <p:spPr bwMode="auto">
          <a:xfrm>
            <a:off x="6626225" y="4908550"/>
            <a:ext cx="458788" cy="93663"/>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05" name="Line 29"/>
          <p:cNvSpPr>
            <a:spLocks noChangeShapeType="1"/>
          </p:cNvSpPr>
          <p:nvPr/>
        </p:nvSpPr>
        <p:spPr bwMode="auto">
          <a:xfrm>
            <a:off x="5314950" y="4710113"/>
            <a:ext cx="1222375" cy="141287"/>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606" name="Line 30"/>
          <p:cNvSpPr>
            <a:spLocks noChangeShapeType="1"/>
          </p:cNvSpPr>
          <p:nvPr/>
        </p:nvSpPr>
        <p:spPr bwMode="auto">
          <a:xfrm>
            <a:off x="5314950" y="4886325"/>
            <a:ext cx="1104900" cy="47625"/>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607" name="Line 31"/>
          <p:cNvSpPr>
            <a:spLocks noChangeShapeType="1"/>
          </p:cNvSpPr>
          <p:nvPr/>
        </p:nvSpPr>
        <p:spPr bwMode="auto">
          <a:xfrm flipV="1">
            <a:off x="5326063" y="5016500"/>
            <a:ext cx="1117600" cy="11113"/>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608" name="Rectangle 32"/>
          <p:cNvSpPr>
            <a:spLocks noChangeArrowheads="1"/>
          </p:cNvSpPr>
          <p:nvPr/>
        </p:nvSpPr>
        <p:spPr bwMode="auto">
          <a:xfrm>
            <a:off x="4835525" y="3821113"/>
            <a:ext cx="458788"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09" name="Rectangle 33"/>
          <p:cNvSpPr>
            <a:spLocks noChangeArrowheads="1"/>
          </p:cNvSpPr>
          <p:nvPr/>
        </p:nvSpPr>
        <p:spPr bwMode="auto">
          <a:xfrm>
            <a:off x="5565775" y="4035425"/>
            <a:ext cx="223838" cy="493713"/>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10" name="Rectangle 34"/>
          <p:cNvSpPr>
            <a:spLocks noChangeArrowheads="1"/>
          </p:cNvSpPr>
          <p:nvPr/>
        </p:nvSpPr>
        <p:spPr bwMode="auto">
          <a:xfrm>
            <a:off x="6537325" y="3935413"/>
            <a:ext cx="152400" cy="307975"/>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11" name="Line 35"/>
          <p:cNvSpPr>
            <a:spLocks noChangeShapeType="1"/>
          </p:cNvSpPr>
          <p:nvPr/>
        </p:nvSpPr>
        <p:spPr bwMode="auto">
          <a:xfrm>
            <a:off x="5329238" y="3875088"/>
            <a:ext cx="1163637" cy="8255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612" name="Line 36"/>
          <p:cNvSpPr>
            <a:spLocks noChangeShapeType="1"/>
          </p:cNvSpPr>
          <p:nvPr/>
        </p:nvSpPr>
        <p:spPr bwMode="auto">
          <a:xfrm flipV="1">
            <a:off x="5978525" y="4138613"/>
            <a:ext cx="446088" cy="117475"/>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2613" name="Rectangle 37"/>
          <p:cNvSpPr>
            <a:spLocks noChangeArrowheads="1"/>
          </p:cNvSpPr>
          <p:nvPr/>
        </p:nvSpPr>
        <p:spPr bwMode="auto">
          <a:xfrm>
            <a:off x="4862710" y="6136277"/>
            <a:ext cx="458787"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14" name="Rectangle 38"/>
          <p:cNvSpPr>
            <a:spLocks noChangeArrowheads="1"/>
          </p:cNvSpPr>
          <p:nvPr/>
        </p:nvSpPr>
        <p:spPr bwMode="auto">
          <a:xfrm>
            <a:off x="5995988" y="6164263"/>
            <a:ext cx="458787" cy="493712"/>
          </a:xfrm>
          <a:prstGeom prst="rect">
            <a:avLst/>
          </a:prstGeom>
          <a:noFill/>
          <a:ln w="12700">
            <a:solidFill>
              <a:schemeClr val="tx1"/>
            </a:solidFill>
            <a:miter lim="800000"/>
            <a:headEnd/>
            <a:tailEnd/>
          </a:ln>
          <a:effectLst/>
        </p:spPr>
        <p:txBody>
          <a:bodyPr wrap="none" anchor="ctr"/>
          <a:lstStyle/>
          <a:p>
            <a:endParaRPr lang="fr-FR"/>
          </a:p>
        </p:txBody>
      </p:sp>
      <p:sp>
        <p:nvSpPr>
          <p:cNvPr id="152617" name="AutoShape 41"/>
          <p:cNvSpPr>
            <a:spLocks noChangeArrowheads="1"/>
          </p:cNvSpPr>
          <p:nvPr/>
        </p:nvSpPr>
        <p:spPr bwMode="auto">
          <a:xfrm>
            <a:off x="5357813" y="6215063"/>
            <a:ext cx="657225" cy="371475"/>
          </a:xfrm>
          <a:prstGeom prst="rightArrow">
            <a:avLst>
              <a:gd name="adj1" fmla="val 50000"/>
              <a:gd name="adj2" fmla="val 44231"/>
            </a:avLst>
          </a:prstGeom>
          <a:noFill/>
          <a:ln w="12700">
            <a:solidFill>
              <a:schemeClr val="tx1"/>
            </a:solidFill>
            <a:miter lim="800000"/>
            <a:headEnd/>
            <a:tailEnd/>
          </a:ln>
          <a:effectLst/>
        </p:spPr>
        <p:txBody>
          <a:bodyPr wrap="none" anchor="ctr"/>
          <a:lstStyle/>
          <a:p>
            <a:endParaRPr lang="fr-FR"/>
          </a:p>
        </p:txBody>
      </p:sp>
      <p:sp>
        <p:nvSpPr>
          <p:cNvPr id="152599" name="Rectangle 23"/>
          <p:cNvSpPr>
            <a:spLocks noChangeArrowheads="1"/>
          </p:cNvSpPr>
          <p:nvPr/>
        </p:nvSpPr>
        <p:spPr bwMode="auto">
          <a:xfrm>
            <a:off x="4867275" y="5407025"/>
            <a:ext cx="458788" cy="493713"/>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52618" name="Text Box 42"/>
          <p:cNvSpPr txBox="1">
            <a:spLocks noChangeArrowheads="1"/>
          </p:cNvSpPr>
          <p:nvPr/>
        </p:nvSpPr>
        <p:spPr bwMode="auto">
          <a:xfrm>
            <a:off x="6899275" y="963613"/>
            <a:ext cx="1785938" cy="1019175"/>
          </a:xfrm>
          <a:prstGeom prst="rect">
            <a:avLst/>
          </a:prstGeom>
          <a:solidFill>
            <a:srgbClr val="11DDED"/>
          </a:solidFill>
          <a:ln w="12700">
            <a:solidFill>
              <a:schemeClr val="accent1"/>
            </a:solidFill>
            <a:miter lim="800000"/>
            <a:headEnd/>
            <a:tailEnd/>
          </a:ln>
          <a:effectLst/>
        </p:spPr>
        <p:txBody>
          <a:bodyPr>
            <a:spAutoFit/>
          </a:bodyPr>
          <a:lstStyle/>
          <a:p>
            <a:pPr algn="ctr">
              <a:spcBef>
                <a:spcPct val="50000"/>
              </a:spcBef>
            </a:pPr>
            <a:r>
              <a:rPr lang="fr-FR">
                <a:solidFill>
                  <a:schemeClr val="accent1"/>
                </a:solidFill>
              </a:rPr>
              <a:t>Voir le cours sur l’algèbre relationnelle</a:t>
            </a:r>
          </a:p>
        </p:txBody>
      </p:sp>
      <p:sp>
        <p:nvSpPr>
          <p:cNvPr id="152620" name="Text Box 44"/>
          <p:cNvSpPr txBox="1">
            <a:spLocks noChangeArrowheads="1"/>
          </p:cNvSpPr>
          <p:nvPr/>
        </p:nvSpPr>
        <p:spPr bwMode="auto">
          <a:xfrm>
            <a:off x="0" y="0"/>
            <a:ext cx="3176587" cy="714375"/>
          </a:xfrm>
          <a:prstGeom prst="rect">
            <a:avLst/>
          </a:prstGeom>
          <a:solidFill>
            <a:srgbClr val="11DDED"/>
          </a:solidFill>
          <a:ln w="12700">
            <a:solidFill>
              <a:schemeClr val="accent1"/>
            </a:solidFill>
            <a:miter lim="800000"/>
            <a:headEnd/>
            <a:tailEnd/>
          </a:ln>
          <a:effectLst/>
        </p:spPr>
        <p:txBody>
          <a:bodyPr>
            <a:spAutoFit/>
          </a:bodyPr>
          <a:lstStyle/>
          <a:p>
            <a:pPr>
              <a:spcBef>
                <a:spcPct val="50000"/>
              </a:spcBef>
            </a:pPr>
            <a:r>
              <a:rPr lang="fr-FR" dirty="0">
                <a:solidFill>
                  <a:schemeClr val="accent1"/>
                </a:solidFill>
              </a:rPr>
              <a:t>Op. </a:t>
            </a:r>
            <a:r>
              <a:rPr lang="fr-FR">
                <a:solidFill>
                  <a:schemeClr val="accent1"/>
                </a:solidFill>
              </a:rPr>
              <a:t>ensemblistes: UNION, INTER, DIFF, </a:t>
            </a:r>
            <a:r>
              <a:rPr lang="fr-FR" smtClean="0">
                <a:solidFill>
                  <a:schemeClr val="accent1"/>
                </a:solidFill>
              </a:rPr>
              <a:t>TIMES</a:t>
            </a:r>
            <a:endParaRPr lang="fr-FR">
              <a:solidFill>
                <a:schemeClr val="accent1"/>
              </a:solidFill>
            </a:endParaRPr>
          </a:p>
        </p:txBody>
      </p:sp>
      <p:sp>
        <p:nvSpPr>
          <p:cNvPr id="32" name="Rectangle 37"/>
          <p:cNvSpPr>
            <a:spLocks noChangeArrowheads="1"/>
          </p:cNvSpPr>
          <p:nvPr/>
        </p:nvSpPr>
        <p:spPr bwMode="auto">
          <a:xfrm>
            <a:off x="5090524" y="6222689"/>
            <a:ext cx="458787" cy="493712"/>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294967295"/>
          </p:nvPr>
        </p:nvSpPr>
        <p:spPr>
          <a:xfrm>
            <a:off x="8542338" y="6477000"/>
            <a:ext cx="601662" cy="381000"/>
          </a:xfrm>
          <a:prstGeom prst="rect">
            <a:avLst/>
          </a:prstGeom>
        </p:spPr>
        <p:txBody>
          <a:bodyPr/>
          <a:lstStyle/>
          <a:p>
            <a:fld id="{8EA667B6-667B-481D-A6F0-E49882C4BDEE}" type="slidenum">
              <a:rPr lang="fr-FR"/>
              <a:pPr/>
              <a:t>3</a:t>
            </a:fld>
            <a:endParaRPr lang="fr-FR"/>
          </a:p>
        </p:txBody>
      </p:sp>
      <p:sp>
        <p:nvSpPr>
          <p:cNvPr id="114690" name="Rectangle 2"/>
          <p:cNvSpPr>
            <a:spLocks noGrp="1" noChangeArrowheads="1"/>
          </p:cNvSpPr>
          <p:nvPr>
            <p:ph type="title"/>
          </p:nvPr>
        </p:nvSpPr>
        <p:spPr>
          <a:xfrm>
            <a:off x="185738" y="352425"/>
            <a:ext cx="3879850" cy="938213"/>
          </a:xfrm>
        </p:spPr>
        <p:txBody>
          <a:bodyPr/>
          <a:lstStyle/>
          <a:p>
            <a:r>
              <a:rPr lang="fr-FR" sz="4000"/>
              <a:t>BD Relationnelle</a:t>
            </a:r>
            <a:endParaRPr lang="en-US" sz="4000"/>
          </a:p>
        </p:txBody>
      </p:sp>
      <p:pic>
        <p:nvPicPr>
          <p:cNvPr id="114691" name="Picture 3" descr="codd2"/>
          <p:cNvPicPr>
            <a:picLocks noChangeAspect="1" noChangeArrowheads="1"/>
          </p:cNvPicPr>
          <p:nvPr/>
        </p:nvPicPr>
        <p:blipFill>
          <a:blip r:embed="rId3" cstate="print"/>
          <a:srcRect/>
          <a:stretch>
            <a:fillRect/>
          </a:stretch>
        </p:blipFill>
        <p:spPr bwMode="auto">
          <a:xfrm>
            <a:off x="4498975" y="247650"/>
            <a:ext cx="4645025" cy="6167438"/>
          </a:xfrm>
          <a:prstGeom prst="rect">
            <a:avLst/>
          </a:prstGeom>
          <a:noFill/>
        </p:spPr>
      </p:pic>
      <p:sp>
        <p:nvSpPr>
          <p:cNvPr id="114692" name="Text Box 4"/>
          <p:cNvSpPr txBox="1">
            <a:spLocks noChangeArrowheads="1"/>
          </p:cNvSpPr>
          <p:nvPr/>
        </p:nvSpPr>
        <p:spPr bwMode="auto">
          <a:xfrm>
            <a:off x="171450" y="2143125"/>
            <a:ext cx="4143375" cy="2295525"/>
          </a:xfrm>
          <a:prstGeom prst="rect">
            <a:avLst/>
          </a:prstGeom>
          <a:noFill/>
          <a:ln w="9525">
            <a:solidFill>
              <a:schemeClr val="bg1"/>
            </a:solidFill>
            <a:miter lim="800000"/>
            <a:headEnd/>
            <a:tailEnd/>
          </a:ln>
          <a:effectLst/>
        </p:spPr>
        <p:txBody>
          <a:bodyPr>
            <a:spAutoFit/>
          </a:bodyPr>
          <a:lstStyle/>
          <a:p>
            <a:pPr>
              <a:spcBef>
                <a:spcPct val="50000"/>
              </a:spcBef>
            </a:pPr>
            <a:r>
              <a:rPr lang="fr-FR">
                <a:solidFill>
                  <a:srgbClr val="FFFF00"/>
                </a:solidFill>
              </a:rPr>
              <a:t>Le Rapport de Recherche qui a lancé les SGBDs Relationnels</a:t>
            </a:r>
          </a:p>
          <a:p>
            <a:pPr>
              <a:spcBef>
                <a:spcPct val="50000"/>
              </a:spcBef>
            </a:pPr>
            <a:r>
              <a:rPr lang="fr-FR">
                <a:solidFill>
                  <a:srgbClr val="FFFF00"/>
                </a:solidFill>
              </a:rPr>
              <a:t>(Résumé)</a:t>
            </a:r>
            <a:endParaRPr lang="en-US">
              <a:solidFill>
                <a:srgbClr val="FFFF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hlinkClick r:id="" action="ppaction://ole?verb=0"/>
          </p:cNvPr>
          <p:cNvGraphicFramePr>
            <a:graphicFrameLocks noGrp="1"/>
          </p:cNvGraphicFramePr>
          <p:nvPr>
            <p:ph type="tbl" idx="1"/>
          </p:nvPr>
        </p:nvGraphicFramePr>
        <p:xfrm>
          <a:off x="379413" y="1633538"/>
          <a:ext cx="4552950" cy="1931987"/>
        </p:xfrm>
        <a:graphic>
          <a:graphicData uri="http://schemas.openxmlformats.org/presentationml/2006/ole">
            <mc:AlternateContent xmlns:mc="http://schemas.openxmlformats.org/markup-compatibility/2006">
              <mc:Choice xmlns:v="urn:schemas-microsoft-com:vml" Requires="v">
                <p:oleObj spid="_x0000_s563541" name="Document" r:id="rId4" imgW="7373880" imgH="3129120" progId="Word.Document.8">
                  <p:embed/>
                </p:oleObj>
              </mc:Choice>
              <mc:Fallback>
                <p:oleObj name="Document" r:id="rId4" imgW="7373880" imgH="3129120" progId="Word.Document.8">
                  <p:embed/>
                  <p:pic>
                    <p:nvPicPr>
                      <p:cNvPr id="0" name="Picture 157"/>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3" y="1633538"/>
                        <a:ext cx="455295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
        <p:nvSpPr>
          <p:cNvPr id="18437" name="Rectangle 5"/>
          <p:cNvSpPr>
            <a:spLocks noChangeArrowheads="1"/>
          </p:cNvSpPr>
          <p:nvPr/>
        </p:nvSpPr>
        <p:spPr bwMode="auto">
          <a:xfrm>
            <a:off x="216789" y="118872"/>
            <a:ext cx="2837307" cy="685800"/>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smtClean="0">
                <a:solidFill>
                  <a:schemeClr val="accent1"/>
                </a:solidFill>
              </a:rPr>
              <a:t>Base S-P</a:t>
            </a:r>
            <a:endParaRPr lang="fr-FR" sz="4000" dirty="0">
              <a:solidFill>
                <a:schemeClr val="accent1"/>
              </a:solidFill>
            </a:endParaRPr>
          </a:p>
        </p:txBody>
      </p:sp>
      <p:sp>
        <p:nvSpPr>
          <p:cNvPr id="18438" name="Rectangle 6"/>
          <p:cNvSpPr>
            <a:spLocks noChangeArrowheads="1"/>
          </p:cNvSpPr>
          <p:nvPr/>
        </p:nvSpPr>
        <p:spPr bwMode="auto">
          <a:xfrm>
            <a:off x="1588" y="1449388"/>
            <a:ext cx="606425" cy="515937"/>
          </a:xfrm>
          <a:prstGeom prst="rect">
            <a:avLst/>
          </a:prstGeom>
          <a:noFill/>
          <a:ln w="12700">
            <a:noFill/>
            <a:miter lim="800000"/>
            <a:headEnd/>
            <a:tailEnd/>
          </a:ln>
          <a:effectLst/>
        </p:spPr>
        <p:txBody>
          <a:bodyPr lIns="90488" tIns="44450" rIns="90488" bIns="44450">
            <a:spAutoFit/>
          </a:bodyPr>
          <a:lstStyle/>
          <a:p>
            <a:pPr>
              <a:spcBef>
                <a:spcPct val="50000"/>
              </a:spcBef>
            </a:pPr>
            <a:r>
              <a:rPr lang="fr-FR" sz="2800" b="1"/>
              <a:t>S</a:t>
            </a:r>
          </a:p>
        </p:txBody>
      </p:sp>
      <p:graphicFrame>
        <p:nvGraphicFramePr>
          <p:cNvPr id="563206" name="Object 6">
            <a:hlinkClick r:id="" action="ppaction://ole?verb=0"/>
          </p:cNvPr>
          <p:cNvGraphicFramePr>
            <a:graphicFrameLocks/>
          </p:cNvGraphicFramePr>
          <p:nvPr/>
        </p:nvGraphicFramePr>
        <p:xfrm>
          <a:off x="6670484" y="1636268"/>
          <a:ext cx="2263204" cy="2332228"/>
        </p:xfrm>
        <a:graphic>
          <a:graphicData uri="http://schemas.openxmlformats.org/presentationml/2006/ole">
            <mc:AlternateContent xmlns:mc="http://schemas.openxmlformats.org/markup-compatibility/2006">
              <mc:Choice xmlns:v="urn:schemas-microsoft-com:vml" Requires="v">
                <p:oleObj spid="_x0000_s563542" name="Document" r:id="rId6" imgW="3718440" imgH="3943080" progId="Word.Document.8">
                  <p:embed/>
                </p:oleObj>
              </mc:Choice>
              <mc:Fallback>
                <p:oleObj name="Document" r:id="rId6" imgW="3718440" imgH="3943080" progId="Word.Document.8">
                  <p:embed/>
                  <p:pic>
                    <p:nvPicPr>
                      <p:cNvPr id="0" name="Picture 15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0484" y="1636268"/>
                        <a:ext cx="2263204" cy="233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563207" name="Object 7">
            <a:hlinkClick r:id="" action="ppaction://ole?verb=0"/>
          </p:cNvPr>
          <p:cNvGraphicFramePr>
            <a:graphicFrameLocks/>
          </p:cNvGraphicFramePr>
          <p:nvPr/>
        </p:nvGraphicFramePr>
        <p:xfrm>
          <a:off x="6699250" y="4541838"/>
          <a:ext cx="1722374" cy="1447482"/>
        </p:xfrm>
        <a:graphic>
          <a:graphicData uri="http://schemas.openxmlformats.org/presentationml/2006/ole">
            <mc:AlternateContent xmlns:mc="http://schemas.openxmlformats.org/markup-compatibility/2006">
              <mc:Choice xmlns:v="urn:schemas-microsoft-com:vml" Requires="v">
                <p:oleObj spid="_x0000_s563543" name="Document" r:id="rId8" imgW="2766600" imgH="2251440" progId="Word.Document.8">
                  <p:embed/>
                </p:oleObj>
              </mc:Choice>
              <mc:Fallback>
                <p:oleObj name="Document" r:id="rId8" imgW="2766600" imgH="2251440" progId="Word.Document.8">
                  <p:embed/>
                  <p:pic>
                    <p:nvPicPr>
                      <p:cNvPr id="0" name="Picture 15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9250" y="4541838"/>
                        <a:ext cx="1722374" cy="144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563208" name="Object 8">
            <a:hlinkClick r:id="" action="ppaction://ole?verb=0"/>
          </p:cNvPr>
          <p:cNvGraphicFramePr>
            <a:graphicFrameLocks/>
          </p:cNvGraphicFramePr>
          <p:nvPr/>
        </p:nvGraphicFramePr>
        <p:xfrm>
          <a:off x="310832" y="4938332"/>
          <a:ext cx="4544632" cy="1499044"/>
        </p:xfrm>
        <a:graphic>
          <a:graphicData uri="http://schemas.openxmlformats.org/presentationml/2006/ole">
            <mc:AlternateContent xmlns:mc="http://schemas.openxmlformats.org/markup-compatibility/2006">
              <mc:Choice xmlns:v="urn:schemas-microsoft-com:vml" Requires="v">
                <p:oleObj spid="_x0000_s563544" name="Document" r:id="rId10" imgW="7081920" imgH="1996920" progId="Word.Document.8">
                  <p:embed/>
                </p:oleObj>
              </mc:Choice>
              <mc:Fallback>
                <p:oleObj name="Document" r:id="rId10" imgW="7081920" imgH="1996920" progId="Word.Document.8">
                  <p:embed/>
                  <p:pic>
                    <p:nvPicPr>
                      <p:cNvPr id="0" name="Picture 16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832" y="4938332"/>
                        <a:ext cx="4544632" cy="149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
        <p:nvSpPr>
          <p:cNvPr id="21" name="ZoneTexte 20"/>
          <p:cNvSpPr txBox="1"/>
          <p:nvPr/>
        </p:nvSpPr>
        <p:spPr>
          <a:xfrm>
            <a:off x="4645152" y="1627632"/>
            <a:ext cx="1956816" cy="400110"/>
          </a:xfrm>
          <a:prstGeom prst="rect">
            <a:avLst/>
          </a:prstGeom>
          <a:solidFill>
            <a:schemeClr val="tx2">
              <a:lumMod val="40000"/>
              <a:lumOff val="60000"/>
            </a:schemeClr>
          </a:solidFill>
        </p:spPr>
        <p:txBody>
          <a:bodyPr wrap="square" rtlCol="0">
            <a:spAutoFit/>
          </a:bodyPr>
          <a:lstStyle/>
          <a:p>
            <a:r>
              <a:rPr lang="fr-FR" b="1" dirty="0" smtClean="0">
                <a:solidFill>
                  <a:schemeClr val="bg1"/>
                </a:solidFill>
              </a:rPr>
              <a:t>S [S#,SNAME]</a:t>
            </a:r>
            <a:endParaRPr lang="fr-FR" b="1" dirty="0">
              <a:solidFill>
                <a:schemeClr val="bg1"/>
              </a:solidFill>
            </a:endParaRPr>
          </a:p>
        </p:txBody>
      </p:sp>
      <p:sp>
        <p:nvSpPr>
          <p:cNvPr id="22" name="ZoneTexte 21"/>
          <p:cNvSpPr txBox="1"/>
          <p:nvPr/>
        </p:nvSpPr>
        <p:spPr>
          <a:xfrm rot="2651139">
            <a:off x="4914395" y="3878101"/>
            <a:ext cx="1260116" cy="400110"/>
          </a:xfrm>
          <a:prstGeom prst="rect">
            <a:avLst/>
          </a:prstGeom>
          <a:solidFill>
            <a:schemeClr val="tx2">
              <a:lumMod val="40000"/>
              <a:lumOff val="60000"/>
            </a:schemeClr>
          </a:solidFill>
        </p:spPr>
        <p:txBody>
          <a:bodyPr wrap="square" rtlCol="0">
            <a:spAutoFit/>
          </a:bodyPr>
          <a:lstStyle/>
          <a:p>
            <a:r>
              <a:rPr lang="fr-FR" b="1" dirty="0" smtClean="0">
                <a:solidFill>
                  <a:schemeClr val="bg1"/>
                </a:solidFill>
              </a:rPr>
              <a:t>S [CITY]</a:t>
            </a:r>
            <a:endParaRPr lang="fr-FR" b="1" dirty="0">
              <a:solidFill>
                <a:schemeClr val="bg1"/>
              </a:solidFill>
            </a:endParaRPr>
          </a:p>
        </p:txBody>
      </p:sp>
      <p:sp>
        <p:nvSpPr>
          <p:cNvPr id="23" name="ZoneTexte 22"/>
          <p:cNvSpPr txBox="1"/>
          <p:nvPr/>
        </p:nvSpPr>
        <p:spPr>
          <a:xfrm>
            <a:off x="390144" y="4312920"/>
            <a:ext cx="3697224" cy="400110"/>
          </a:xfrm>
          <a:prstGeom prst="rect">
            <a:avLst/>
          </a:prstGeom>
          <a:solidFill>
            <a:schemeClr val="tx2">
              <a:lumMod val="40000"/>
              <a:lumOff val="60000"/>
            </a:schemeClr>
          </a:solidFill>
        </p:spPr>
        <p:txBody>
          <a:bodyPr wrap="square" rtlCol="0">
            <a:spAutoFit/>
          </a:bodyPr>
          <a:lstStyle/>
          <a:p>
            <a:r>
              <a:rPr lang="fr-FR" b="1" dirty="0" smtClean="0">
                <a:solidFill>
                  <a:schemeClr val="bg1"/>
                </a:solidFill>
              </a:rPr>
              <a:t>S   WHERE CITY = Paris</a:t>
            </a:r>
            <a:endParaRPr lang="fr-FR" b="1" dirty="0">
              <a:solidFill>
                <a:schemeClr val="bg1"/>
              </a:solidFill>
            </a:endParaRPr>
          </a:p>
        </p:txBody>
      </p:sp>
      <p:sp>
        <p:nvSpPr>
          <p:cNvPr id="24" name="ZoneTexte 23"/>
          <p:cNvSpPr txBox="1"/>
          <p:nvPr/>
        </p:nvSpPr>
        <p:spPr>
          <a:xfrm>
            <a:off x="5797296" y="6071616"/>
            <a:ext cx="2798064" cy="400110"/>
          </a:xfrm>
          <a:prstGeom prst="rect">
            <a:avLst/>
          </a:prstGeom>
          <a:solidFill>
            <a:srgbClr val="0000FD"/>
          </a:solidFill>
        </p:spPr>
        <p:txBody>
          <a:bodyPr wrap="square" rtlCol="0">
            <a:spAutoFit/>
          </a:bodyPr>
          <a:lstStyle/>
          <a:p>
            <a:pPr algn="ctr"/>
            <a:r>
              <a:rPr lang="fr-FR" dirty="0" smtClean="0"/>
              <a:t>Villes de fournisseurs</a:t>
            </a:r>
            <a:endParaRPr lang="fr-FR" dirty="0"/>
          </a:p>
        </p:txBody>
      </p:sp>
      <p:sp>
        <p:nvSpPr>
          <p:cNvPr id="25" name="ZoneTexte 24"/>
          <p:cNvSpPr txBox="1"/>
          <p:nvPr/>
        </p:nvSpPr>
        <p:spPr>
          <a:xfrm>
            <a:off x="5797296" y="932688"/>
            <a:ext cx="3172968" cy="400110"/>
          </a:xfrm>
          <a:prstGeom prst="rect">
            <a:avLst/>
          </a:prstGeom>
          <a:solidFill>
            <a:srgbClr val="0000FD"/>
          </a:solidFill>
        </p:spPr>
        <p:txBody>
          <a:bodyPr wrap="square" rtlCol="0">
            <a:spAutoFit/>
          </a:bodyPr>
          <a:lstStyle/>
          <a:p>
            <a:pPr algn="ctr"/>
            <a:r>
              <a:rPr lang="fr-FR" dirty="0" err="1" smtClean="0"/>
              <a:t>Ids</a:t>
            </a:r>
            <a:r>
              <a:rPr lang="fr-FR" dirty="0" smtClean="0"/>
              <a:t> et noms de fournisseurs </a:t>
            </a:r>
            <a:endParaRPr lang="fr-FR" dirty="0"/>
          </a:p>
        </p:txBody>
      </p:sp>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779272" y="0"/>
            <a:ext cx="7772400" cy="1143000"/>
          </a:xfrm>
          <a:noFill/>
          <a:ln/>
        </p:spPr>
        <p:txBody>
          <a:bodyPr/>
          <a:lstStyle/>
          <a:p>
            <a:r>
              <a:rPr lang="en-US" dirty="0" smtClean="0"/>
              <a:t>Jointure</a:t>
            </a:r>
            <a:r>
              <a:rPr lang="fr-FR" dirty="0" smtClean="0"/>
              <a:t> naturelle</a:t>
            </a:r>
            <a:endParaRPr lang="fr-FR" dirty="0"/>
          </a:p>
        </p:txBody>
      </p:sp>
      <p:sp>
        <p:nvSpPr>
          <p:cNvPr id="265219" name="Rectangle 3"/>
          <p:cNvSpPr>
            <a:spLocks noGrp="1" noChangeArrowheads="1"/>
          </p:cNvSpPr>
          <p:nvPr>
            <p:ph type="body" idx="1"/>
          </p:nvPr>
        </p:nvSpPr>
        <p:spPr>
          <a:xfrm>
            <a:off x="817880" y="1210056"/>
            <a:ext cx="7772400" cy="4267200"/>
          </a:xfrm>
          <a:noFill/>
          <a:ln/>
        </p:spPr>
        <p:txBody>
          <a:bodyPr/>
          <a:lstStyle/>
          <a:p>
            <a:r>
              <a:rPr lang="fr-FR" dirty="0"/>
              <a:t>La  jointure A JOIN B de deux tables </a:t>
            </a:r>
          </a:p>
          <a:p>
            <a:pPr lvl="1">
              <a:buFont typeface="Monotype Sorts" pitchFamily="2" charset="2"/>
              <a:buNone/>
            </a:pPr>
            <a:r>
              <a:rPr lang="fr-FR" sz="3200" dirty="0"/>
              <a:t>A (X, </a:t>
            </a:r>
            <a:r>
              <a:rPr lang="fr-FR" sz="3200" dirty="0">
                <a:solidFill>
                  <a:srgbClr val="FFFFC9"/>
                </a:solidFill>
              </a:rPr>
              <a:t>Y</a:t>
            </a:r>
            <a:r>
              <a:rPr lang="fr-FR" sz="3200" dirty="0"/>
              <a:t>) et B  (Z, </a:t>
            </a:r>
            <a:r>
              <a:rPr lang="fr-FR" sz="3200" dirty="0">
                <a:solidFill>
                  <a:srgbClr val="FFFFC9"/>
                </a:solidFill>
              </a:rPr>
              <a:t>Y</a:t>
            </a:r>
            <a:r>
              <a:rPr lang="fr-FR" sz="3200" dirty="0"/>
              <a:t>) </a:t>
            </a:r>
          </a:p>
          <a:p>
            <a:pPr lvl="1">
              <a:buFont typeface="Monotype Sorts" pitchFamily="2" charset="2"/>
              <a:buNone/>
            </a:pPr>
            <a:r>
              <a:rPr lang="fr-FR" sz="3200" dirty="0"/>
              <a:t>est  la table C avec les attributs :</a:t>
            </a:r>
          </a:p>
          <a:p>
            <a:pPr lvl="1">
              <a:buFont typeface="Monotype Sorts" pitchFamily="2" charset="2"/>
              <a:buNone/>
            </a:pPr>
            <a:r>
              <a:rPr lang="fr-FR" sz="3200" dirty="0">
                <a:solidFill>
                  <a:srgbClr val="FAFD00"/>
                </a:solidFill>
              </a:rPr>
              <a:t>C (X, </a:t>
            </a:r>
            <a:r>
              <a:rPr lang="fr-FR" sz="3200" dirty="0">
                <a:solidFill>
                  <a:srgbClr val="FFFFC9"/>
                </a:solidFill>
              </a:rPr>
              <a:t>Y</a:t>
            </a:r>
            <a:r>
              <a:rPr lang="fr-FR" sz="3200" dirty="0">
                <a:solidFill>
                  <a:srgbClr val="FAFD00"/>
                </a:solidFill>
              </a:rPr>
              <a:t>,  Z)</a:t>
            </a:r>
          </a:p>
          <a:p>
            <a:pPr lvl="1">
              <a:buFont typeface="Monotype Sorts" pitchFamily="2" charset="2"/>
              <a:buNone/>
            </a:pPr>
            <a:r>
              <a:rPr lang="fr-FR" sz="3200" dirty="0"/>
              <a:t>et avec tous les </a:t>
            </a:r>
            <a:r>
              <a:rPr lang="fr-FR" sz="3200" dirty="0" err="1"/>
              <a:t>tuples</a:t>
            </a:r>
            <a:r>
              <a:rPr lang="fr-FR" sz="3200" dirty="0"/>
              <a:t> (</a:t>
            </a:r>
            <a:r>
              <a:rPr lang="fr-FR" sz="3200" dirty="0" err="1"/>
              <a:t>X:x</a:t>
            </a:r>
            <a:r>
              <a:rPr lang="fr-FR" sz="3200" dirty="0"/>
              <a:t>, Y:y, Z:z ) tels que (x, y) est dans A et (y, z) est dans B</a:t>
            </a:r>
          </a:p>
          <a:p>
            <a:r>
              <a:rPr lang="fr-FR" sz="2800" dirty="0"/>
              <a:t>pas d’autres </a:t>
            </a:r>
            <a:r>
              <a:rPr lang="fr-FR" sz="2800" dirty="0" err="1"/>
              <a:t>tuples</a:t>
            </a:r>
            <a:endParaRPr lang="fr-FR" sz="2800" dirty="0"/>
          </a:p>
          <a:p>
            <a:r>
              <a:rPr lang="fr-FR" dirty="0"/>
              <a:t>X, Y, Z peuvent être </a:t>
            </a:r>
            <a:r>
              <a:rPr lang="fr-FR" dirty="0" smtClean="0"/>
              <a:t>composés</a:t>
            </a:r>
            <a:endParaRPr lang="fr-FR" dirty="0"/>
          </a:p>
        </p:txBody>
      </p:sp>
    </p:spTree>
  </p:cSld>
  <p:clrMapOvr>
    <a:masterClrMapping/>
  </p:clrMapOvr>
  <p:transition>
    <p:cover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779272" y="0"/>
            <a:ext cx="7772400" cy="1143000"/>
          </a:xfrm>
          <a:noFill/>
          <a:ln/>
        </p:spPr>
        <p:txBody>
          <a:bodyPr/>
          <a:lstStyle/>
          <a:p>
            <a:r>
              <a:rPr lang="en-US" dirty="0" smtClean="0"/>
              <a:t>Jointure</a:t>
            </a:r>
            <a:r>
              <a:rPr lang="fr-FR" dirty="0" smtClean="0"/>
              <a:t> naturelle</a:t>
            </a:r>
            <a:endParaRPr lang="fr-FR" dirty="0"/>
          </a:p>
        </p:txBody>
      </p:sp>
      <p:sp>
        <p:nvSpPr>
          <p:cNvPr id="265219" name="Rectangle 3"/>
          <p:cNvSpPr>
            <a:spLocks noGrp="1" noChangeArrowheads="1"/>
          </p:cNvSpPr>
          <p:nvPr>
            <p:ph type="body" idx="1"/>
          </p:nvPr>
        </p:nvSpPr>
        <p:spPr>
          <a:xfrm>
            <a:off x="164592" y="1210056"/>
            <a:ext cx="8425688" cy="4267200"/>
          </a:xfrm>
          <a:noFill/>
          <a:ln/>
        </p:spPr>
        <p:txBody>
          <a:bodyPr/>
          <a:lstStyle/>
          <a:p>
            <a:pPr>
              <a:spcBef>
                <a:spcPts val="1800"/>
              </a:spcBef>
              <a:buFont typeface="Wingdings" pitchFamily="2" charset="2"/>
              <a:buChar char="q"/>
            </a:pPr>
            <a:r>
              <a:rPr lang="fr-FR" sz="3600" dirty="0" smtClean="0">
                <a:solidFill>
                  <a:schemeClr val="accent1">
                    <a:lumMod val="20000"/>
                    <a:lumOff val="80000"/>
                  </a:schemeClr>
                </a:solidFill>
              </a:rPr>
              <a:t>Est-ce </a:t>
            </a:r>
            <a:r>
              <a:rPr lang="fr-FR" sz="3600" dirty="0">
                <a:solidFill>
                  <a:schemeClr val="accent1">
                    <a:lumMod val="20000"/>
                    <a:lumOff val="80000"/>
                  </a:schemeClr>
                </a:solidFill>
              </a:rPr>
              <a:t>que la jointure naturelle est </a:t>
            </a:r>
            <a:r>
              <a:rPr lang="fr-FR" sz="3600" dirty="0" smtClean="0">
                <a:solidFill>
                  <a:schemeClr val="accent1">
                    <a:lumMod val="20000"/>
                    <a:lumOff val="80000"/>
                  </a:schemeClr>
                </a:solidFill>
              </a:rPr>
              <a:t>commutative et/ou associative ?</a:t>
            </a:r>
          </a:p>
          <a:p>
            <a:pPr>
              <a:spcBef>
                <a:spcPts val="1800"/>
              </a:spcBef>
              <a:buFont typeface="Wingdings" pitchFamily="2" charset="2"/>
              <a:buChar char="q"/>
            </a:pPr>
            <a:r>
              <a:rPr lang="fr-FR" sz="3600" dirty="0">
                <a:solidFill>
                  <a:schemeClr val="accent1">
                    <a:lumMod val="20000"/>
                    <a:lumOff val="80000"/>
                  </a:schemeClr>
                </a:solidFill>
              </a:rPr>
              <a:t> </a:t>
            </a:r>
            <a:r>
              <a:rPr lang="fr-FR" sz="3600" dirty="0" smtClean="0">
                <a:solidFill>
                  <a:schemeClr val="accent1">
                    <a:lumMod val="20000"/>
                    <a:lumOff val="80000"/>
                  </a:schemeClr>
                </a:solidFill>
              </a:rPr>
              <a:t>Notamment \  une sélection ou une projection ? </a:t>
            </a:r>
          </a:p>
          <a:p>
            <a:pPr>
              <a:spcBef>
                <a:spcPts val="1800"/>
              </a:spcBef>
              <a:buFont typeface="Wingdings" pitchFamily="2" charset="2"/>
              <a:buChar char="q"/>
            </a:pPr>
            <a:r>
              <a:rPr lang="fr-FR" dirty="0" smtClean="0"/>
              <a:t>A JOIN B =? B JOIN A</a:t>
            </a:r>
          </a:p>
          <a:p>
            <a:pPr>
              <a:spcBef>
                <a:spcPts val="1800"/>
              </a:spcBef>
              <a:buFont typeface="Wingdings" pitchFamily="2" charset="2"/>
              <a:buChar char="q"/>
            </a:pPr>
            <a:r>
              <a:rPr lang="fr-FR" dirty="0" smtClean="0"/>
              <a:t>A JOIN B  JOIN C  = ? A JOIN (B JOIN  C) </a:t>
            </a:r>
          </a:p>
          <a:p>
            <a:pPr>
              <a:spcBef>
                <a:spcPts val="1800"/>
              </a:spcBef>
              <a:buFont typeface="Wingdings" pitchFamily="2" charset="2"/>
              <a:buChar char="q"/>
            </a:pPr>
            <a:r>
              <a:rPr lang="fr-FR" dirty="0" smtClean="0"/>
              <a:t>A JOIN A JOIN A = ?</a:t>
            </a:r>
          </a:p>
        </p:txBody>
      </p:sp>
    </p:spTree>
    <p:extLst>
      <p:ext uri="{BB962C8B-B14F-4D97-AF65-F5344CB8AC3E}">
        <p14:creationId xmlns:p14="http://schemas.microsoft.com/office/powerpoint/2010/main" val="963309875"/>
      </p:ext>
    </p:extLst>
  </p:cSld>
  <p:clrMapOvr>
    <a:masterClrMapping/>
  </p:clrMapOvr>
  <p:transition>
    <p:cover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872" name="Object 0">
            <a:hlinkClick r:id="" action="ppaction://ole?verb=0"/>
          </p:cNvPr>
          <p:cNvGraphicFramePr>
            <a:graphicFrameLocks/>
          </p:cNvGraphicFramePr>
          <p:nvPr/>
        </p:nvGraphicFramePr>
        <p:xfrm>
          <a:off x="1457325" y="3629025"/>
          <a:ext cx="2227263" cy="1965325"/>
        </p:xfrm>
        <a:graphic>
          <a:graphicData uri="http://schemas.openxmlformats.org/presentationml/2006/ole">
            <mc:AlternateContent xmlns:mc="http://schemas.openxmlformats.org/markup-compatibility/2006">
              <mc:Choice xmlns:v="urn:schemas-microsoft-com:vml" Requires="v">
                <p:oleObj spid="_x0000_s269654" name="Document" r:id="rId4" imgW="2237232" imgH="1975104" progId="Word.Document.8">
                  <p:embed/>
                </p:oleObj>
              </mc:Choice>
              <mc:Fallback>
                <p:oleObj name="Document" r:id="rId4" imgW="2237232" imgH="1975104" progId="Word.Document.8">
                  <p:embed/>
                  <p:pic>
                    <p:nvPicPr>
                      <p:cNvPr id="0" name="Picture 1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325" y="3629025"/>
                        <a:ext cx="2227263"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873" name="Object 1">
            <a:hlinkClick r:id="" action="ppaction://ole?verb=0"/>
          </p:cNvPr>
          <p:cNvGraphicFramePr>
            <a:graphicFrameLocks/>
          </p:cNvGraphicFramePr>
          <p:nvPr/>
        </p:nvGraphicFramePr>
        <p:xfrm>
          <a:off x="954723" y="1518285"/>
          <a:ext cx="2781300" cy="1320800"/>
        </p:xfrm>
        <a:graphic>
          <a:graphicData uri="http://schemas.openxmlformats.org/presentationml/2006/ole">
            <mc:AlternateContent xmlns:mc="http://schemas.openxmlformats.org/markup-compatibility/2006">
              <mc:Choice xmlns:v="urn:schemas-microsoft-com:vml" Requires="v">
                <p:oleObj spid="_x0000_s269655" name="Document" r:id="rId6" imgW="2791968" imgH="1331976" progId="Word.Document.8">
                  <p:embed/>
                </p:oleObj>
              </mc:Choice>
              <mc:Fallback>
                <p:oleObj name="Document" r:id="rId6" imgW="2791968" imgH="1331976" progId="Word.Document.8">
                  <p:embed/>
                  <p:pic>
                    <p:nvPicPr>
                      <p:cNvPr id="0" name="Picture 15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723" y="1518285"/>
                        <a:ext cx="27813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7" name="Rectangle 9"/>
          <p:cNvSpPr>
            <a:spLocks noChangeArrowheads="1"/>
          </p:cNvSpPr>
          <p:nvPr/>
        </p:nvSpPr>
        <p:spPr bwMode="auto">
          <a:xfrm>
            <a:off x="426720" y="1123315"/>
            <a:ext cx="1503680" cy="669925"/>
          </a:xfrm>
          <a:prstGeom prst="rect">
            <a:avLst/>
          </a:prstGeom>
          <a:noFill/>
          <a:ln w="12699">
            <a:noFill/>
            <a:miter lim="800000"/>
            <a:headEnd/>
            <a:tailEnd/>
          </a:ln>
          <a:effectLst/>
        </p:spPr>
        <p:txBody>
          <a:bodyPr wrap="none" lIns="0" tIns="0" rIns="0" bIns="0" anchor="b" anchorCtr="1"/>
          <a:lstStyle/>
          <a:p>
            <a:pPr lvl="1">
              <a:spcBef>
                <a:spcPct val="20000"/>
              </a:spcBef>
            </a:pPr>
            <a:r>
              <a:rPr lang="fr-FR" sz="2000" b="1" i="0" dirty="0" smtClean="0"/>
              <a:t>CS </a:t>
            </a:r>
            <a:r>
              <a:rPr lang="fr-FR" sz="2800" dirty="0">
                <a:solidFill>
                  <a:schemeClr val="tx1"/>
                </a:solidFill>
              </a:rPr>
              <a:t/>
            </a:r>
            <a:br>
              <a:rPr lang="fr-FR" sz="2800" dirty="0">
                <a:solidFill>
                  <a:schemeClr val="tx1"/>
                </a:solidFill>
              </a:rPr>
            </a:br>
            <a:endParaRPr lang="fr-FR" sz="2800" dirty="0">
              <a:solidFill>
                <a:schemeClr val="tx1"/>
              </a:solidFill>
            </a:endParaRPr>
          </a:p>
        </p:txBody>
      </p:sp>
      <p:sp>
        <p:nvSpPr>
          <p:cNvPr id="78863" name="Rectangle 15"/>
          <p:cNvSpPr>
            <a:spLocks noChangeArrowheads="1"/>
          </p:cNvSpPr>
          <p:nvPr/>
        </p:nvSpPr>
        <p:spPr bwMode="auto">
          <a:xfrm>
            <a:off x="0" y="2855595"/>
            <a:ext cx="3276600" cy="669925"/>
          </a:xfrm>
          <a:prstGeom prst="rect">
            <a:avLst/>
          </a:prstGeom>
          <a:noFill/>
          <a:ln w="12699">
            <a:noFill/>
            <a:miter lim="800000"/>
            <a:headEnd/>
            <a:tailEnd/>
          </a:ln>
          <a:effectLst/>
        </p:spPr>
        <p:txBody>
          <a:bodyPr wrap="none" lIns="0" tIns="0" rIns="0" bIns="0" anchor="b" anchorCtr="1"/>
          <a:lstStyle/>
          <a:p>
            <a:pPr lvl="1">
              <a:spcBef>
                <a:spcPct val="20000"/>
              </a:spcBef>
            </a:pPr>
            <a:r>
              <a:rPr lang="fr-FR" sz="2000" b="1" i="0" dirty="0"/>
              <a:t>SC </a:t>
            </a:r>
          </a:p>
        </p:txBody>
      </p:sp>
      <p:graphicFrame>
        <p:nvGraphicFramePr>
          <p:cNvPr id="207874" name="Object 2">
            <a:hlinkClick r:id="" action="ppaction://ole?verb=0"/>
          </p:cNvPr>
          <p:cNvGraphicFramePr>
            <a:graphicFrameLocks/>
          </p:cNvGraphicFramePr>
          <p:nvPr>
            <p:extLst>
              <p:ext uri="{D42A27DB-BD31-4B8C-83A1-F6EECF244321}">
                <p14:modId xmlns:p14="http://schemas.microsoft.com/office/powerpoint/2010/main" val="952525999"/>
              </p:ext>
            </p:extLst>
          </p:nvPr>
        </p:nvGraphicFramePr>
        <p:xfrm>
          <a:off x="6027738" y="4418012"/>
          <a:ext cx="3344862" cy="1952308"/>
        </p:xfrm>
        <a:graphic>
          <a:graphicData uri="http://schemas.openxmlformats.org/presentationml/2006/ole">
            <mc:AlternateContent xmlns:mc="http://schemas.openxmlformats.org/markup-compatibility/2006">
              <mc:Choice xmlns:v="urn:schemas-microsoft-com:vml" Requires="v">
                <p:oleObj spid="_x0000_s269656" name="Document" r:id="rId8" imgW="3812922" imgH="2320838" progId="Word.Document.8">
                  <p:embed/>
                </p:oleObj>
              </mc:Choice>
              <mc:Fallback>
                <p:oleObj name="Document" r:id="rId8" imgW="3812922" imgH="2320838" progId="Word.Document.8">
                  <p:embed/>
                  <p:pic>
                    <p:nvPicPr>
                      <p:cNvPr id="0" name="Picture 15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738" y="4418012"/>
                        <a:ext cx="3344862" cy="1952308"/>
                      </a:xfrm>
                      <a:prstGeom prst="rect">
                        <a:avLst/>
                      </a:prstGeom>
                      <a:noFill/>
                      <a:ln>
                        <a:noFill/>
                      </a:ln>
                      <a:effectLst/>
                      <a:extLst/>
                    </p:spPr>
                  </p:pic>
                </p:oleObj>
              </mc:Fallback>
            </mc:AlternateContent>
          </a:graphicData>
        </a:graphic>
      </p:graphicFrame>
      <p:graphicFrame>
        <p:nvGraphicFramePr>
          <p:cNvPr id="207875" name="Object 3">
            <a:hlinkClick r:id="" action="ppaction://ole?verb=0"/>
          </p:cNvPr>
          <p:cNvGraphicFramePr>
            <a:graphicFrameLocks/>
          </p:cNvGraphicFramePr>
          <p:nvPr/>
        </p:nvGraphicFramePr>
        <p:xfrm>
          <a:off x="6227445" y="1671003"/>
          <a:ext cx="2733675" cy="1900237"/>
        </p:xfrm>
        <a:graphic>
          <a:graphicData uri="http://schemas.openxmlformats.org/presentationml/2006/ole">
            <mc:AlternateContent xmlns:mc="http://schemas.openxmlformats.org/markup-compatibility/2006">
              <mc:Choice xmlns:v="urn:schemas-microsoft-com:vml" Requires="v">
                <p:oleObj spid="_x0000_s269657" name="Document" r:id="rId10" imgW="3462528" imgH="2322576" progId="Word.Document.8">
                  <p:embed/>
                </p:oleObj>
              </mc:Choice>
              <mc:Fallback>
                <p:oleObj name="Document" r:id="rId10" imgW="3462528" imgH="2322576" progId="Word.Document.8">
                  <p:embed/>
                  <p:pic>
                    <p:nvPicPr>
                      <p:cNvPr id="0" name="Picture 15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445" y="1671003"/>
                        <a:ext cx="2733675"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6" name="Rectangle 18"/>
          <p:cNvSpPr>
            <a:spLocks noChangeArrowheads="1"/>
          </p:cNvSpPr>
          <p:nvPr/>
        </p:nvSpPr>
        <p:spPr bwMode="auto">
          <a:xfrm>
            <a:off x="3953193" y="4694873"/>
            <a:ext cx="1644682" cy="397545"/>
          </a:xfrm>
          <a:prstGeom prst="rect">
            <a:avLst/>
          </a:prstGeom>
          <a:solidFill>
            <a:schemeClr val="tx2">
              <a:lumMod val="20000"/>
              <a:lumOff val="80000"/>
            </a:schemeClr>
          </a:solidFill>
          <a:ln w="12699">
            <a:noFill/>
            <a:miter lim="800000"/>
            <a:headEnd/>
            <a:tailEnd/>
          </a:ln>
          <a:effectLst/>
        </p:spPr>
        <p:txBody>
          <a:bodyPr wrap="none" lIns="90488" tIns="44450" rIns="90488" bIns="44450">
            <a:spAutoFit/>
          </a:bodyPr>
          <a:lstStyle/>
          <a:p>
            <a:r>
              <a:rPr lang="fr-FR" b="1" i="0" dirty="0">
                <a:solidFill>
                  <a:schemeClr val="bg1"/>
                </a:solidFill>
              </a:rPr>
              <a:t> CS </a:t>
            </a:r>
            <a:r>
              <a:rPr lang="fr-FR" b="1" i="0" dirty="0" smtClean="0">
                <a:solidFill>
                  <a:schemeClr val="bg1"/>
                </a:solidFill>
              </a:rPr>
              <a:t>JOIN </a:t>
            </a:r>
            <a:r>
              <a:rPr lang="fr-FR" b="1" i="0" dirty="0">
                <a:solidFill>
                  <a:schemeClr val="bg1"/>
                </a:solidFill>
              </a:rPr>
              <a:t>SC</a:t>
            </a:r>
          </a:p>
        </p:txBody>
      </p:sp>
      <p:sp>
        <p:nvSpPr>
          <p:cNvPr id="78867" name="Rectangle 19"/>
          <p:cNvSpPr>
            <a:spLocks noChangeArrowheads="1"/>
          </p:cNvSpPr>
          <p:nvPr/>
        </p:nvSpPr>
        <p:spPr bwMode="auto">
          <a:xfrm>
            <a:off x="5340350" y="1123315"/>
            <a:ext cx="1676400" cy="457200"/>
          </a:xfrm>
          <a:prstGeom prst="rect">
            <a:avLst/>
          </a:prstGeom>
          <a:noFill/>
          <a:ln w="12699">
            <a:noFill/>
            <a:miter lim="800000"/>
            <a:headEnd/>
            <a:tailEnd/>
          </a:ln>
          <a:effectLst/>
        </p:spPr>
        <p:txBody>
          <a:bodyPr wrap="none" lIns="0" tIns="0" rIns="0" bIns="0" anchor="b" anchorCtr="1"/>
          <a:lstStyle/>
          <a:p>
            <a:pPr lvl="1">
              <a:spcBef>
                <a:spcPct val="20000"/>
              </a:spcBef>
            </a:pPr>
            <a:r>
              <a:rPr lang="fr-FR" sz="2000" b="1" i="0" dirty="0" smtClean="0"/>
              <a:t>S</a:t>
            </a:r>
            <a:endParaRPr lang="fr-FR" sz="2000" b="1" i="0" dirty="0"/>
          </a:p>
        </p:txBody>
      </p:sp>
      <p:sp>
        <p:nvSpPr>
          <p:cNvPr id="78868" name="Line 20"/>
          <p:cNvSpPr>
            <a:spLocks noChangeShapeType="1"/>
          </p:cNvSpPr>
          <p:nvPr/>
        </p:nvSpPr>
        <p:spPr bwMode="auto">
          <a:xfrm flipV="1">
            <a:off x="6575020" y="3652202"/>
            <a:ext cx="1493290" cy="0"/>
          </a:xfrm>
          <a:prstGeom prst="line">
            <a:avLst/>
          </a:prstGeom>
          <a:noFill/>
          <a:ln w="12699">
            <a:solidFill>
              <a:schemeClr val="tx1"/>
            </a:solidFill>
            <a:round/>
            <a:headEnd/>
            <a:tailEnd/>
          </a:ln>
          <a:effectLst/>
        </p:spPr>
        <p:txBody>
          <a:bodyPr wrap="none" anchor="ctr"/>
          <a:lstStyle/>
          <a:p>
            <a:endParaRPr lang="fr-FR"/>
          </a:p>
        </p:txBody>
      </p:sp>
      <p:sp>
        <p:nvSpPr>
          <p:cNvPr id="78869" name="Line 21"/>
          <p:cNvSpPr>
            <a:spLocks noChangeShapeType="1"/>
          </p:cNvSpPr>
          <p:nvPr/>
        </p:nvSpPr>
        <p:spPr bwMode="auto">
          <a:xfrm flipV="1">
            <a:off x="6620510" y="3999230"/>
            <a:ext cx="1447800" cy="0"/>
          </a:xfrm>
          <a:prstGeom prst="line">
            <a:avLst/>
          </a:prstGeom>
          <a:noFill/>
          <a:ln w="12699">
            <a:solidFill>
              <a:schemeClr val="tx1"/>
            </a:solidFill>
            <a:round/>
            <a:headEnd/>
            <a:tailEnd/>
          </a:ln>
          <a:effectLst/>
        </p:spPr>
        <p:txBody>
          <a:bodyPr wrap="none" anchor="ctr"/>
          <a:lstStyle/>
          <a:p>
            <a:endParaRPr lang="fr-FR"/>
          </a:p>
        </p:txBody>
      </p:sp>
      <p:sp>
        <p:nvSpPr>
          <p:cNvPr id="25" name="Rectangle 18"/>
          <p:cNvSpPr>
            <a:spLocks noChangeArrowheads="1"/>
          </p:cNvSpPr>
          <p:nvPr/>
        </p:nvSpPr>
        <p:spPr bwMode="auto">
          <a:xfrm>
            <a:off x="3699193" y="1941513"/>
            <a:ext cx="2356800" cy="397545"/>
          </a:xfrm>
          <a:prstGeom prst="rect">
            <a:avLst/>
          </a:prstGeom>
          <a:solidFill>
            <a:schemeClr val="tx2">
              <a:lumMod val="20000"/>
              <a:lumOff val="80000"/>
            </a:schemeClr>
          </a:solidFill>
          <a:ln w="12699">
            <a:noFill/>
            <a:miter lim="800000"/>
            <a:headEnd/>
            <a:tailEnd/>
          </a:ln>
          <a:effectLst/>
        </p:spPr>
        <p:txBody>
          <a:bodyPr wrap="none" lIns="90488" tIns="44450" rIns="90488" bIns="44450">
            <a:spAutoFit/>
          </a:bodyPr>
          <a:lstStyle/>
          <a:p>
            <a:r>
              <a:rPr lang="fr-FR" b="1" i="0" dirty="0"/>
              <a:t> </a:t>
            </a:r>
            <a:r>
              <a:rPr lang="fr-FR" b="1" dirty="0" smtClean="0">
                <a:solidFill>
                  <a:schemeClr val="bg1"/>
                </a:solidFill>
              </a:rPr>
              <a:t>S [STATUS, CITY</a:t>
            </a:r>
            <a:r>
              <a:rPr lang="fr-FR" b="1" u="sng" dirty="0" smtClean="0">
                <a:solidFill>
                  <a:schemeClr val="bg1"/>
                </a:solidFill>
              </a:rPr>
              <a:t>]</a:t>
            </a:r>
            <a:endParaRPr lang="fr-FR" b="1" i="0" dirty="0">
              <a:solidFill>
                <a:schemeClr val="bg1"/>
              </a:solidFill>
            </a:endParaRPr>
          </a:p>
        </p:txBody>
      </p:sp>
      <p:sp>
        <p:nvSpPr>
          <p:cNvPr id="26" name="Rectangle 18"/>
          <p:cNvSpPr>
            <a:spLocks noChangeArrowheads="1"/>
          </p:cNvSpPr>
          <p:nvPr/>
        </p:nvSpPr>
        <p:spPr bwMode="auto">
          <a:xfrm rot="20094623">
            <a:off x="3892233" y="3252153"/>
            <a:ext cx="1665522" cy="397545"/>
          </a:xfrm>
          <a:prstGeom prst="rect">
            <a:avLst/>
          </a:prstGeom>
          <a:solidFill>
            <a:schemeClr val="tx1">
              <a:lumMod val="20000"/>
              <a:lumOff val="80000"/>
            </a:schemeClr>
          </a:solidFill>
          <a:ln w="12699">
            <a:noFill/>
            <a:miter lim="800000"/>
            <a:headEnd/>
            <a:tailEnd/>
          </a:ln>
          <a:effectLst/>
        </p:spPr>
        <p:txBody>
          <a:bodyPr wrap="none" lIns="90488" tIns="44450" rIns="90488" bIns="44450">
            <a:spAutoFit/>
          </a:bodyPr>
          <a:lstStyle/>
          <a:p>
            <a:pPr marL="0" lvl="1"/>
            <a:r>
              <a:rPr lang="fr-FR" b="1" i="0" dirty="0">
                <a:solidFill>
                  <a:schemeClr val="bg1"/>
                </a:solidFill>
              </a:rPr>
              <a:t> </a:t>
            </a:r>
            <a:r>
              <a:rPr lang="fr-FR" b="1" dirty="0" smtClean="0">
                <a:solidFill>
                  <a:schemeClr val="bg1"/>
                </a:solidFill>
              </a:rPr>
              <a:t>S [</a:t>
            </a:r>
            <a:r>
              <a:rPr lang="fr-FR" b="1" u="sng" dirty="0" smtClean="0">
                <a:solidFill>
                  <a:schemeClr val="bg1"/>
                </a:solidFill>
              </a:rPr>
              <a:t>S#</a:t>
            </a:r>
            <a:r>
              <a:rPr lang="fr-FR" b="1" dirty="0" smtClean="0">
                <a:solidFill>
                  <a:schemeClr val="bg1"/>
                </a:solidFill>
              </a:rPr>
              <a:t>, CITY]</a:t>
            </a:r>
          </a:p>
        </p:txBody>
      </p:sp>
    </p:spTree>
  </p:cSld>
  <p:clrMapOvr>
    <a:masterClrMapping/>
  </p:clrMapOvr>
  <p:transition spd="slow">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804672" y="347472"/>
          <a:ext cx="3578352" cy="1858695"/>
        </p:xfrm>
        <a:graphic>
          <a:graphicData uri="http://schemas.openxmlformats.org/drawingml/2006/table">
            <a:tbl>
              <a:tblPr/>
              <a:tblGrid>
                <a:gridCol w="524256"/>
                <a:gridCol w="1033272"/>
                <a:gridCol w="886968"/>
                <a:gridCol w="1133856"/>
              </a:tblGrid>
              <a:tr h="310779">
                <a:tc>
                  <a:txBody>
                    <a:bodyPr/>
                    <a:lstStyle/>
                    <a:p>
                      <a:pPr algn="ctr"/>
                      <a:r>
                        <a:rPr lang="fr-FR" sz="1400" dirty="0">
                          <a:solidFill>
                            <a:srgbClr val="00279F"/>
                          </a:solidFill>
                        </a:rPr>
                        <a:t>S#</a:t>
                      </a:r>
                      <a:endParaRPr lang="fr-FR" sz="2400" dirty="0">
                        <a:solidFill>
                          <a:srgbClr val="00279F"/>
                        </a:solidFill>
                      </a:endParaRPr>
                    </a:p>
                  </a:txBody>
                  <a:tcPr anchor="ctr">
                    <a:lnL>
                      <a:noFill/>
                    </a:lnL>
                    <a:lnR>
                      <a:noFill/>
                    </a:lnR>
                    <a:lnB>
                      <a:noFill/>
                    </a:lnB>
                    <a:solidFill>
                      <a:srgbClr val="C0C0C0"/>
                    </a:solidFill>
                  </a:tcPr>
                </a:tc>
                <a:tc>
                  <a:txBody>
                    <a:bodyPr/>
                    <a:lstStyle/>
                    <a:p>
                      <a:pPr algn="ctr"/>
                      <a:r>
                        <a:rPr lang="fr-FR" sz="1400" dirty="0" err="1">
                          <a:solidFill>
                            <a:srgbClr val="00279F"/>
                          </a:solidFill>
                        </a:rPr>
                        <a:t>SName</a:t>
                      </a:r>
                      <a:endParaRPr lang="fr-FR" sz="2400" dirty="0">
                        <a:solidFill>
                          <a:srgbClr val="00279F"/>
                        </a:solidFill>
                      </a:endParaRPr>
                    </a:p>
                  </a:txBody>
                  <a:tcPr anchor="ctr">
                    <a:lnL>
                      <a:noFill/>
                    </a:lnL>
                    <a:lnR>
                      <a:noFill/>
                    </a:lnR>
                    <a:lnT>
                      <a:noFill/>
                    </a:lnT>
                    <a:lnB>
                      <a:noFill/>
                    </a:lnB>
                    <a:solidFill>
                      <a:srgbClr val="C0C0C0"/>
                    </a:solidFill>
                  </a:tcPr>
                </a:tc>
                <a:tc>
                  <a:txBody>
                    <a:bodyPr/>
                    <a:lstStyle/>
                    <a:p>
                      <a:pPr algn="ctr"/>
                      <a:r>
                        <a:rPr lang="fr-FR" sz="1400">
                          <a:solidFill>
                            <a:srgbClr val="00279F"/>
                          </a:solidFill>
                        </a:rPr>
                        <a:t>Status</a:t>
                      </a:r>
                      <a:endParaRPr lang="fr-FR" sz="2400">
                        <a:solidFill>
                          <a:srgbClr val="00279F"/>
                        </a:solidFill>
                      </a:endParaRPr>
                    </a:p>
                  </a:txBody>
                  <a:tcPr anchor="ctr">
                    <a:lnL>
                      <a:noFill/>
                    </a:lnL>
                    <a:lnR>
                      <a:noFill/>
                    </a:lnR>
                    <a:lnT>
                      <a:noFill/>
                    </a:lnT>
                    <a:lnB>
                      <a:noFill/>
                    </a:lnB>
                    <a:solidFill>
                      <a:srgbClr val="C0C0C0"/>
                    </a:solidFill>
                  </a:tcPr>
                </a:tc>
                <a:tc>
                  <a:txBody>
                    <a:bodyPr/>
                    <a:lstStyle/>
                    <a:p>
                      <a:pPr algn="ctr"/>
                      <a:r>
                        <a:rPr lang="fr-FR" sz="1400" dirty="0">
                          <a:solidFill>
                            <a:srgbClr val="00279F"/>
                          </a:solidFill>
                        </a:rPr>
                        <a:t>City</a:t>
                      </a:r>
                      <a:endParaRPr lang="fr-FR" sz="2400" dirty="0">
                        <a:solidFill>
                          <a:srgbClr val="00279F"/>
                        </a:solidFill>
                      </a:endParaRPr>
                    </a:p>
                  </a:txBody>
                  <a:tcPr anchor="ctr">
                    <a:lnL>
                      <a:noFill/>
                    </a:lnL>
                    <a:lnR>
                      <a:noFill/>
                    </a:lnR>
                    <a:lnT>
                      <a:noFill/>
                    </a:lnT>
                    <a:lnB>
                      <a:noFill/>
                    </a:lnB>
                    <a:solidFill>
                      <a:srgbClr val="C0C0C0"/>
                    </a:solidFill>
                  </a:tcPr>
                </a:tc>
              </a:tr>
              <a:tr h="310779">
                <a:tc>
                  <a:txBody>
                    <a:bodyPr/>
                    <a:lstStyle/>
                    <a:p>
                      <a:pPr algn="ctr"/>
                      <a:r>
                        <a:rPr lang="fr-FR" sz="1400" dirty="0">
                          <a:solidFill>
                            <a:schemeClr val="accent5">
                              <a:lumMod val="50000"/>
                            </a:schemeClr>
                          </a:solidFill>
                        </a:rPr>
                        <a:t>s1</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20</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London</a:t>
                      </a:r>
                      <a:endParaRPr lang="fr-FR" sz="2400" dirty="0">
                        <a:solidFill>
                          <a:schemeClr val="accent5">
                            <a:lumMod val="50000"/>
                          </a:schemeClr>
                        </a:solidFill>
                      </a:endParaRPr>
                    </a:p>
                  </a:txBody>
                  <a:tcPr>
                    <a:lnL>
                      <a:noFill/>
                    </a:lnL>
                    <a:lnR>
                      <a:noFill/>
                    </a:lnR>
                    <a:lnT>
                      <a:noFill/>
                    </a:lnT>
                    <a:lnB>
                      <a:noFill/>
                    </a:lnB>
                    <a:solidFill>
                      <a:srgbClr val="C0C0C0"/>
                    </a:solidFill>
                  </a:tcPr>
                </a:tc>
              </a:tr>
              <a:tr h="310779">
                <a:tc>
                  <a:txBody>
                    <a:bodyPr/>
                    <a:lstStyle/>
                    <a:p>
                      <a:pPr algn="ctr"/>
                      <a:r>
                        <a:rPr lang="fr-FR" sz="1400" dirty="0">
                          <a:solidFill>
                            <a:schemeClr val="accent6">
                              <a:lumMod val="50000"/>
                            </a:schemeClr>
                          </a:solidFill>
                        </a:rPr>
                        <a:t>s2</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Jones</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10</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Paris</a:t>
                      </a:r>
                      <a:endParaRPr lang="fr-FR" sz="2400" dirty="0">
                        <a:solidFill>
                          <a:schemeClr val="accent6">
                            <a:lumMod val="50000"/>
                          </a:schemeClr>
                        </a:solidFill>
                      </a:endParaRPr>
                    </a:p>
                  </a:txBody>
                  <a:tcPr>
                    <a:lnL>
                      <a:noFill/>
                    </a:lnL>
                    <a:lnR>
                      <a:noFill/>
                    </a:lnR>
                    <a:lnT>
                      <a:noFill/>
                    </a:lnT>
                    <a:lnB>
                      <a:noFill/>
                    </a:lnB>
                    <a:solidFill>
                      <a:srgbClr val="C0C0C0"/>
                    </a:solidFill>
                  </a:tcPr>
                </a:tc>
              </a:tr>
              <a:tr h="310779">
                <a:tc>
                  <a:txBody>
                    <a:bodyPr/>
                    <a:lstStyle/>
                    <a:p>
                      <a:pPr algn="ctr"/>
                      <a:r>
                        <a:rPr lang="fr-FR" sz="1400" dirty="0">
                          <a:solidFill>
                            <a:schemeClr val="accent4">
                              <a:lumMod val="40000"/>
                              <a:lumOff val="60000"/>
                            </a:schemeClr>
                          </a:solidFill>
                        </a:rPr>
                        <a:t>s3</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4">
                              <a:lumMod val="40000"/>
                              <a:lumOff val="60000"/>
                            </a:schemeClr>
                          </a:solidFill>
                        </a:rPr>
                        <a:t>Blake</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4">
                              <a:lumMod val="40000"/>
                              <a:lumOff val="60000"/>
                            </a:schemeClr>
                          </a:solidFill>
                        </a:rPr>
                        <a:t>30</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4">
                              <a:lumMod val="40000"/>
                              <a:lumOff val="60000"/>
                            </a:schemeClr>
                          </a:solidFill>
                        </a:rPr>
                        <a:t>Paris</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r>
              <a:tr h="310779">
                <a:tc>
                  <a:txBody>
                    <a:bodyPr/>
                    <a:lstStyle/>
                    <a:p>
                      <a:pPr algn="ctr"/>
                      <a:r>
                        <a:rPr lang="fr-FR" sz="1400">
                          <a:solidFill>
                            <a:srgbClr val="00279F"/>
                          </a:solidFill>
                        </a:rPr>
                        <a:t>s4</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Clark</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dirty="0">
                          <a:solidFill>
                            <a:srgbClr val="00279F"/>
                          </a:solidFill>
                        </a:rPr>
                        <a:t>20</a:t>
                      </a:r>
                      <a:endParaRPr lang="fr-FR" sz="2400" dirty="0">
                        <a:solidFill>
                          <a:srgbClr val="00279F"/>
                        </a:solidFill>
                      </a:endParaRPr>
                    </a:p>
                  </a:txBody>
                  <a:tcPr>
                    <a:lnL>
                      <a:noFill/>
                    </a:lnL>
                    <a:lnR>
                      <a:noFill/>
                    </a:lnR>
                    <a:lnT>
                      <a:noFill/>
                    </a:lnT>
                    <a:lnB>
                      <a:noFill/>
                    </a:lnB>
                    <a:solidFill>
                      <a:srgbClr val="C0C0C0"/>
                    </a:solidFill>
                  </a:tcPr>
                </a:tc>
                <a:tc>
                  <a:txBody>
                    <a:bodyPr/>
                    <a:lstStyle/>
                    <a:p>
                      <a:pPr algn="ctr"/>
                      <a:r>
                        <a:rPr lang="fr-FR" sz="1400" dirty="0" err="1">
                          <a:solidFill>
                            <a:srgbClr val="00279F"/>
                          </a:solidFill>
                        </a:rPr>
                        <a:t>london</a:t>
                      </a:r>
                      <a:endParaRPr lang="fr-FR" sz="2400" dirty="0">
                        <a:solidFill>
                          <a:srgbClr val="00279F"/>
                        </a:solidFill>
                      </a:endParaRPr>
                    </a:p>
                  </a:txBody>
                  <a:tcPr>
                    <a:lnL>
                      <a:noFill/>
                    </a:lnL>
                    <a:lnR>
                      <a:noFill/>
                    </a:lnR>
                    <a:lnT>
                      <a:noFill/>
                    </a:lnT>
                    <a:lnB>
                      <a:noFill/>
                    </a:lnB>
                    <a:solidFill>
                      <a:srgbClr val="C0C0C0"/>
                    </a:solidFill>
                  </a:tcPr>
                </a:tc>
              </a:tr>
              <a:tr h="161544">
                <a:tc>
                  <a:txBody>
                    <a:bodyPr/>
                    <a:lstStyle/>
                    <a:p>
                      <a:pPr algn="ctr"/>
                      <a:r>
                        <a:rPr lang="fr-FR" sz="1400">
                          <a:solidFill>
                            <a:srgbClr val="00279F"/>
                          </a:solidFill>
                        </a:rPr>
                        <a:t>s5</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dirty="0">
                          <a:solidFill>
                            <a:srgbClr val="00279F"/>
                          </a:solidFill>
                        </a:rPr>
                        <a:t>Adams</a:t>
                      </a:r>
                      <a:endParaRPr lang="fr-FR" sz="2400" dirty="0">
                        <a:solidFill>
                          <a:srgbClr val="00279F"/>
                        </a:solidFill>
                      </a:endParaRPr>
                    </a:p>
                  </a:txBody>
                  <a:tcPr>
                    <a:lnL>
                      <a:noFill/>
                    </a:lnL>
                    <a:lnR>
                      <a:noFill/>
                    </a:lnR>
                    <a:lnT>
                      <a:noFill/>
                    </a:lnT>
                    <a:lnB>
                      <a:noFill/>
                    </a:lnB>
                    <a:solidFill>
                      <a:srgbClr val="C0C0C0"/>
                    </a:solidFill>
                  </a:tcPr>
                </a:tc>
                <a:tc>
                  <a:txBody>
                    <a:bodyPr/>
                    <a:lstStyle/>
                    <a:p>
                      <a:pPr algn="ctr"/>
                      <a:r>
                        <a:rPr lang="fr-FR" sz="1400" dirty="0">
                          <a:solidFill>
                            <a:srgbClr val="00279F"/>
                          </a:solidFill>
                        </a:rPr>
                        <a:t>30</a:t>
                      </a:r>
                      <a:endParaRPr lang="fr-FR" sz="2400" dirty="0">
                        <a:solidFill>
                          <a:srgbClr val="00279F"/>
                        </a:solidFill>
                      </a:endParaRPr>
                    </a:p>
                  </a:txBody>
                  <a:tcPr>
                    <a:lnL>
                      <a:noFill/>
                    </a:lnL>
                    <a:lnR>
                      <a:noFill/>
                    </a:lnR>
                    <a:lnT>
                      <a:noFill/>
                    </a:lnT>
                    <a:lnB>
                      <a:noFill/>
                    </a:lnB>
                    <a:solidFill>
                      <a:srgbClr val="C0C0C0"/>
                    </a:solidFill>
                  </a:tcPr>
                </a:tc>
                <a:tc>
                  <a:txBody>
                    <a:bodyPr/>
                    <a:lstStyle/>
                    <a:p>
                      <a:pPr algn="ctr"/>
                      <a:r>
                        <a:rPr lang="fr-FR" sz="1400" dirty="0" err="1">
                          <a:solidFill>
                            <a:srgbClr val="00279F"/>
                          </a:solidFill>
                        </a:rPr>
                        <a:t>Athens</a:t>
                      </a:r>
                      <a:endParaRPr lang="fr-FR" sz="2400" dirty="0">
                        <a:solidFill>
                          <a:srgbClr val="00279F"/>
                        </a:solidFill>
                      </a:endParaRPr>
                    </a:p>
                  </a:txBody>
                  <a:tcPr>
                    <a:lnL>
                      <a:noFill/>
                    </a:lnL>
                    <a:lnR>
                      <a:noFill/>
                    </a:lnR>
                    <a:lnT>
                      <a:noFill/>
                    </a:lnT>
                    <a:lnB>
                      <a:noFill/>
                    </a:lnB>
                    <a:solidFill>
                      <a:srgbClr val="C0C0C0"/>
                    </a:solidFill>
                  </a:tcPr>
                </a:tc>
              </a:tr>
            </a:tbl>
          </a:graphicData>
        </a:graphic>
      </p:graphicFrame>
      <p:graphicFrame>
        <p:nvGraphicFramePr>
          <p:cNvPr id="5" name="Tableau 4"/>
          <p:cNvGraphicFramePr>
            <a:graphicFrameLocks noGrp="1"/>
          </p:cNvGraphicFramePr>
          <p:nvPr/>
        </p:nvGraphicFramePr>
        <p:xfrm>
          <a:off x="1121664" y="2554224"/>
          <a:ext cx="1520952" cy="3962400"/>
        </p:xfrm>
        <a:graphic>
          <a:graphicData uri="http://schemas.openxmlformats.org/drawingml/2006/table">
            <a:tbl>
              <a:tblPr/>
              <a:tblGrid>
                <a:gridCol w="487680"/>
                <a:gridCol w="493776"/>
                <a:gridCol w="539496"/>
              </a:tblGrid>
              <a:tr h="0">
                <a:tc>
                  <a:txBody>
                    <a:bodyPr/>
                    <a:lstStyle/>
                    <a:p>
                      <a:r>
                        <a:rPr lang="fr-FR" sz="1400" dirty="0">
                          <a:solidFill>
                            <a:srgbClr val="00279F"/>
                          </a:solidFill>
                        </a:rPr>
                        <a:t>s#</a:t>
                      </a:r>
                      <a:endParaRPr lang="fr-FR" sz="2400" dirty="0">
                        <a:solidFill>
                          <a:srgbClr val="00279F"/>
                        </a:solidFill>
                      </a:endParaRPr>
                    </a:p>
                  </a:txBody>
                  <a:tcPr anchor="ctr">
                    <a:lnL>
                      <a:noFill/>
                    </a:lnL>
                    <a:lnR>
                      <a:noFill/>
                    </a:lnR>
                    <a:lnB>
                      <a:noFill/>
                    </a:lnB>
                    <a:solidFill>
                      <a:srgbClr val="C0C0C0"/>
                    </a:solidFill>
                  </a:tcPr>
                </a:tc>
                <a:tc>
                  <a:txBody>
                    <a:bodyPr/>
                    <a:lstStyle/>
                    <a:p>
                      <a:r>
                        <a:rPr lang="fr-FR" sz="1400" dirty="0" smtClean="0">
                          <a:solidFill>
                            <a:srgbClr val="00279F"/>
                          </a:solidFill>
                        </a:rPr>
                        <a:t>P#</a:t>
                      </a:r>
                      <a:endParaRPr lang="fr-FR" sz="2400" dirty="0">
                        <a:solidFill>
                          <a:srgbClr val="00279F"/>
                        </a:solidFill>
                      </a:endParaRPr>
                    </a:p>
                  </a:txBody>
                  <a:tcPr anchor="ctr">
                    <a:lnL>
                      <a:noFill/>
                    </a:lnL>
                    <a:lnR>
                      <a:noFill/>
                    </a:lnR>
                    <a:lnT>
                      <a:noFill/>
                    </a:lnT>
                    <a:lnB>
                      <a:noFill/>
                    </a:lnB>
                    <a:solidFill>
                      <a:srgbClr val="C0C0C0"/>
                    </a:solidFill>
                  </a:tcPr>
                </a:tc>
                <a:tc>
                  <a:txBody>
                    <a:bodyPr/>
                    <a:lstStyle/>
                    <a:p>
                      <a:r>
                        <a:rPr lang="fr-FR" sz="1400" dirty="0" err="1">
                          <a:solidFill>
                            <a:srgbClr val="00279F"/>
                          </a:solidFill>
                        </a:rPr>
                        <a:t>qty</a:t>
                      </a:r>
                      <a:endParaRPr lang="fr-FR" sz="2400" dirty="0">
                        <a:solidFill>
                          <a:srgbClr val="00279F"/>
                        </a:solidFill>
                      </a:endParaRPr>
                    </a:p>
                  </a:txBody>
                  <a:tcPr anchor="ctr">
                    <a:lnL>
                      <a:noFill/>
                    </a:lnL>
                    <a:lnR>
                      <a:noFill/>
                    </a:lnR>
                    <a:lnT>
                      <a:noFill/>
                    </a:lnT>
                    <a:lnB>
                      <a:noFill/>
                    </a:lnB>
                    <a:solidFill>
                      <a:srgbClr val="C0C0C0"/>
                    </a:solidFill>
                  </a:tcPr>
                </a:tc>
              </a:tr>
              <a:tr h="0">
                <a:tc>
                  <a:txBody>
                    <a:bodyPr/>
                    <a:lstStyle/>
                    <a:p>
                      <a:r>
                        <a:rPr lang="fr-FR" sz="1400" dirty="0">
                          <a:solidFill>
                            <a:schemeClr val="accent5">
                              <a:lumMod val="50000"/>
                            </a:schemeClr>
                          </a:solidFill>
                        </a:rPr>
                        <a:t>s1</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r>
                        <a:rPr lang="fr-FR" sz="1400">
                          <a:solidFill>
                            <a:schemeClr val="accent5">
                              <a:lumMod val="50000"/>
                            </a:schemeClr>
                          </a:solidFill>
                        </a:rPr>
                        <a:t>p1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r"/>
                      <a:r>
                        <a:rPr lang="fr-FR" sz="1400">
                          <a:solidFill>
                            <a:schemeClr val="accent5">
                              <a:lumMod val="50000"/>
                            </a:schemeClr>
                          </a:solidFill>
                        </a:rPr>
                        <a:t>300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r>
                        <a:rPr lang="fr-FR" sz="1400" dirty="0">
                          <a:solidFill>
                            <a:schemeClr val="accent5">
                              <a:lumMod val="50000"/>
                            </a:schemeClr>
                          </a:solidFill>
                        </a:rPr>
                        <a:t>s1</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r>
                        <a:rPr lang="fr-FR" sz="1400" dirty="0">
                          <a:solidFill>
                            <a:schemeClr val="accent5">
                              <a:lumMod val="50000"/>
                            </a:schemeClr>
                          </a:solidFill>
                        </a:rPr>
                        <a:t>p2</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r"/>
                      <a:r>
                        <a:rPr lang="fr-FR" sz="1400">
                          <a:solidFill>
                            <a:schemeClr val="accent5">
                              <a:lumMod val="50000"/>
                            </a:schemeClr>
                          </a:solidFill>
                        </a:rPr>
                        <a:t>200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r>
                        <a:rPr lang="fr-FR" sz="1400" dirty="0">
                          <a:solidFill>
                            <a:schemeClr val="accent5">
                              <a:lumMod val="50000"/>
                            </a:schemeClr>
                          </a:solidFill>
                        </a:rPr>
                        <a:t>p3</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r"/>
                      <a:r>
                        <a:rPr lang="fr-FR" sz="1400">
                          <a:solidFill>
                            <a:schemeClr val="accent5">
                              <a:lumMod val="50000"/>
                            </a:schemeClr>
                          </a:solidFill>
                        </a:rPr>
                        <a:t>400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r>
                        <a:rPr lang="fr-FR" sz="1400" dirty="0">
                          <a:solidFill>
                            <a:schemeClr val="accent5">
                              <a:lumMod val="50000"/>
                            </a:schemeClr>
                          </a:solidFill>
                        </a:rPr>
                        <a:t>p4</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r"/>
                      <a:r>
                        <a:rPr lang="fr-FR" sz="1400" dirty="0">
                          <a:solidFill>
                            <a:schemeClr val="accent5">
                              <a:lumMod val="50000"/>
                            </a:schemeClr>
                          </a:solidFill>
                        </a:rPr>
                        <a:t>200</a:t>
                      </a:r>
                      <a:endParaRPr lang="fr-FR" sz="2400" dirty="0">
                        <a:solidFill>
                          <a:schemeClr val="accent5">
                            <a:lumMod val="50000"/>
                          </a:schemeClr>
                        </a:solidFill>
                      </a:endParaRPr>
                    </a:p>
                  </a:txBody>
                  <a:tcPr>
                    <a:lnL>
                      <a:noFill/>
                    </a:lnL>
                    <a:lnR>
                      <a:noFill/>
                    </a:lnR>
                    <a:lnT>
                      <a:noFill/>
                    </a:lnT>
                    <a:lnB>
                      <a:noFill/>
                    </a:lnB>
                    <a:solidFill>
                      <a:srgbClr val="C0C0C0"/>
                    </a:solidFill>
                  </a:tcPr>
                </a:tc>
              </a:tr>
              <a:tr h="0">
                <a:tc>
                  <a:txBody>
                    <a:bodyPr/>
                    <a:lstStyle/>
                    <a:p>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r>
                        <a:rPr lang="fr-FR" sz="1400">
                          <a:solidFill>
                            <a:schemeClr val="accent5">
                              <a:lumMod val="50000"/>
                            </a:schemeClr>
                          </a:solidFill>
                        </a:rPr>
                        <a:t>p5</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r"/>
                      <a:r>
                        <a:rPr lang="fr-FR" sz="1400" dirty="0">
                          <a:solidFill>
                            <a:schemeClr val="accent5">
                              <a:lumMod val="50000"/>
                            </a:schemeClr>
                          </a:solidFill>
                        </a:rPr>
                        <a:t>100</a:t>
                      </a:r>
                      <a:endParaRPr lang="fr-FR" sz="2400" dirty="0">
                        <a:solidFill>
                          <a:schemeClr val="accent5">
                            <a:lumMod val="50000"/>
                          </a:schemeClr>
                        </a:solidFill>
                      </a:endParaRPr>
                    </a:p>
                  </a:txBody>
                  <a:tcPr>
                    <a:lnL>
                      <a:noFill/>
                    </a:lnL>
                    <a:lnR>
                      <a:noFill/>
                    </a:lnR>
                    <a:lnT>
                      <a:noFill/>
                    </a:lnT>
                    <a:lnB>
                      <a:noFill/>
                    </a:lnB>
                    <a:solidFill>
                      <a:srgbClr val="C0C0C0"/>
                    </a:solidFill>
                  </a:tcPr>
                </a:tc>
              </a:tr>
              <a:tr h="0">
                <a:tc>
                  <a:txBody>
                    <a:bodyPr/>
                    <a:lstStyle/>
                    <a:p>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r>
                        <a:rPr lang="fr-FR" sz="1400">
                          <a:solidFill>
                            <a:schemeClr val="accent5">
                              <a:lumMod val="50000"/>
                            </a:schemeClr>
                          </a:solidFill>
                        </a:rPr>
                        <a:t>p6</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r"/>
                      <a:r>
                        <a:rPr lang="fr-FR" sz="1400" dirty="0">
                          <a:solidFill>
                            <a:schemeClr val="accent5">
                              <a:lumMod val="50000"/>
                            </a:schemeClr>
                          </a:solidFill>
                        </a:rPr>
                        <a:t>100</a:t>
                      </a:r>
                      <a:endParaRPr lang="fr-FR" sz="2400" dirty="0">
                        <a:solidFill>
                          <a:schemeClr val="accent5">
                            <a:lumMod val="50000"/>
                          </a:schemeClr>
                        </a:solidFill>
                      </a:endParaRPr>
                    </a:p>
                  </a:txBody>
                  <a:tcPr>
                    <a:lnL>
                      <a:noFill/>
                    </a:lnL>
                    <a:lnR>
                      <a:noFill/>
                    </a:lnR>
                    <a:lnT>
                      <a:noFill/>
                    </a:lnT>
                    <a:lnB>
                      <a:noFill/>
                    </a:lnB>
                    <a:solidFill>
                      <a:srgbClr val="C0C0C0"/>
                    </a:solidFill>
                  </a:tcPr>
                </a:tc>
              </a:tr>
              <a:tr h="0">
                <a:tc>
                  <a:txBody>
                    <a:bodyPr/>
                    <a:lstStyle/>
                    <a:p>
                      <a:r>
                        <a:rPr lang="fr-FR" sz="1400" dirty="0">
                          <a:solidFill>
                            <a:schemeClr val="accent6">
                              <a:lumMod val="50000"/>
                            </a:schemeClr>
                          </a:solidFill>
                        </a:rPr>
                        <a:t>s2</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r>
                        <a:rPr lang="fr-FR" sz="1400" dirty="0">
                          <a:solidFill>
                            <a:schemeClr val="accent6">
                              <a:lumMod val="50000"/>
                            </a:schemeClr>
                          </a:solidFill>
                        </a:rPr>
                        <a:t>p1</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r"/>
                      <a:r>
                        <a:rPr lang="fr-FR" sz="1400">
                          <a:solidFill>
                            <a:schemeClr val="accent6">
                              <a:lumMod val="50000"/>
                            </a:schemeClr>
                          </a:solidFill>
                        </a:rPr>
                        <a:t>300</a:t>
                      </a:r>
                      <a:endParaRPr lang="fr-FR" sz="2400">
                        <a:solidFill>
                          <a:schemeClr val="accent6">
                            <a:lumMod val="50000"/>
                          </a:schemeClr>
                        </a:solidFill>
                      </a:endParaRPr>
                    </a:p>
                  </a:txBody>
                  <a:tcPr>
                    <a:lnL>
                      <a:noFill/>
                    </a:lnL>
                    <a:lnR>
                      <a:noFill/>
                    </a:lnR>
                    <a:lnT>
                      <a:noFill/>
                    </a:lnT>
                    <a:lnB>
                      <a:noFill/>
                    </a:lnB>
                    <a:solidFill>
                      <a:srgbClr val="C0C0C0"/>
                    </a:solidFill>
                  </a:tcPr>
                </a:tc>
              </a:tr>
              <a:tr h="0">
                <a:tc>
                  <a:txBody>
                    <a:bodyPr/>
                    <a:lstStyle/>
                    <a:p>
                      <a:r>
                        <a:rPr lang="fr-FR" sz="1400">
                          <a:solidFill>
                            <a:schemeClr val="accent6">
                              <a:lumMod val="50000"/>
                            </a:schemeClr>
                          </a:solidFill>
                        </a:rPr>
                        <a:t>s2</a:t>
                      </a:r>
                      <a:endParaRPr lang="fr-FR" sz="2400">
                        <a:solidFill>
                          <a:schemeClr val="accent6">
                            <a:lumMod val="50000"/>
                          </a:schemeClr>
                        </a:solidFill>
                      </a:endParaRPr>
                    </a:p>
                  </a:txBody>
                  <a:tcPr>
                    <a:lnL>
                      <a:noFill/>
                    </a:lnL>
                    <a:lnR>
                      <a:noFill/>
                    </a:lnR>
                    <a:lnT>
                      <a:noFill/>
                    </a:lnT>
                    <a:lnB>
                      <a:noFill/>
                    </a:lnB>
                    <a:solidFill>
                      <a:srgbClr val="C0C0C0"/>
                    </a:solidFill>
                  </a:tcPr>
                </a:tc>
                <a:tc>
                  <a:txBody>
                    <a:bodyPr/>
                    <a:lstStyle/>
                    <a:p>
                      <a:r>
                        <a:rPr lang="fr-FR" sz="1400" dirty="0">
                          <a:solidFill>
                            <a:schemeClr val="accent6">
                              <a:lumMod val="50000"/>
                            </a:schemeClr>
                          </a:solidFill>
                        </a:rPr>
                        <a:t>p2</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r"/>
                      <a:r>
                        <a:rPr lang="fr-FR" sz="1400" dirty="0">
                          <a:solidFill>
                            <a:schemeClr val="accent6">
                              <a:lumMod val="50000"/>
                            </a:schemeClr>
                          </a:solidFill>
                        </a:rPr>
                        <a:t>400</a:t>
                      </a:r>
                      <a:endParaRPr lang="fr-FR" sz="2400" dirty="0">
                        <a:solidFill>
                          <a:schemeClr val="accent6">
                            <a:lumMod val="50000"/>
                          </a:schemeClr>
                        </a:solidFill>
                      </a:endParaRPr>
                    </a:p>
                  </a:txBody>
                  <a:tcPr>
                    <a:lnL>
                      <a:noFill/>
                    </a:lnL>
                    <a:lnR>
                      <a:noFill/>
                    </a:lnR>
                    <a:lnT>
                      <a:noFill/>
                    </a:lnT>
                    <a:lnB>
                      <a:noFill/>
                    </a:lnB>
                    <a:solidFill>
                      <a:srgbClr val="C0C0C0"/>
                    </a:solidFill>
                  </a:tcPr>
                </a:tc>
              </a:tr>
              <a:tr h="0">
                <a:tc>
                  <a:txBody>
                    <a:bodyPr/>
                    <a:lstStyle/>
                    <a:p>
                      <a:r>
                        <a:rPr lang="fr-FR" sz="1400" dirty="0">
                          <a:solidFill>
                            <a:schemeClr val="accent4">
                              <a:lumMod val="40000"/>
                              <a:lumOff val="60000"/>
                            </a:schemeClr>
                          </a:solidFill>
                        </a:rPr>
                        <a:t>s3</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r>
                        <a:rPr lang="fr-FR" sz="1400" dirty="0">
                          <a:solidFill>
                            <a:schemeClr val="accent4">
                              <a:lumMod val="40000"/>
                              <a:lumOff val="60000"/>
                            </a:schemeClr>
                          </a:solidFill>
                        </a:rPr>
                        <a:t>p2</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r"/>
                      <a:r>
                        <a:rPr lang="fr-FR" sz="1400" dirty="0">
                          <a:solidFill>
                            <a:schemeClr val="accent4">
                              <a:lumMod val="40000"/>
                              <a:lumOff val="60000"/>
                            </a:schemeClr>
                          </a:solidFill>
                        </a:rPr>
                        <a:t>200</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r>
              <a:tr h="0">
                <a:tc>
                  <a:txBody>
                    <a:bodyPr/>
                    <a:lstStyle/>
                    <a:p>
                      <a:r>
                        <a:rPr lang="fr-FR" sz="1400">
                          <a:solidFill>
                            <a:srgbClr val="00279F"/>
                          </a:solidFill>
                        </a:rPr>
                        <a:t>s4</a:t>
                      </a:r>
                      <a:endParaRPr lang="fr-FR" sz="2400">
                        <a:solidFill>
                          <a:srgbClr val="00279F"/>
                        </a:solidFill>
                      </a:endParaRPr>
                    </a:p>
                  </a:txBody>
                  <a:tcPr>
                    <a:lnL>
                      <a:noFill/>
                    </a:lnL>
                    <a:lnR>
                      <a:noFill/>
                    </a:lnR>
                    <a:lnT>
                      <a:noFill/>
                    </a:lnT>
                    <a:lnB>
                      <a:noFill/>
                    </a:lnB>
                    <a:solidFill>
                      <a:srgbClr val="C0C0C0"/>
                    </a:solidFill>
                  </a:tcPr>
                </a:tc>
                <a:tc>
                  <a:txBody>
                    <a:bodyPr/>
                    <a:lstStyle/>
                    <a:p>
                      <a:r>
                        <a:rPr lang="fr-FR" sz="1400">
                          <a:solidFill>
                            <a:srgbClr val="00279F"/>
                          </a:solidFill>
                        </a:rPr>
                        <a:t>p2</a:t>
                      </a:r>
                      <a:endParaRPr lang="fr-FR" sz="2400">
                        <a:solidFill>
                          <a:srgbClr val="00279F"/>
                        </a:solidFill>
                      </a:endParaRPr>
                    </a:p>
                  </a:txBody>
                  <a:tcPr>
                    <a:lnL>
                      <a:noFill/>
                    </a:lnL>
                    <a:lnR>
                      <a:noFill/>
                    </a:lnR>
                    <a:lnT>
                      <a:noFill/>
                    </a:lnT>
                    <a:lnB>
                      <a:noFill/>
                    </a:lnB>
                    <a:solidFill>
                      <a:srgbClr val="C0C0C0"/>
                    </a:solidFill>
                  </a:tcPr>
                </a:tc>
                <a:tc>
                  <a:txBody>
                    <a:bodyPr/>
                    <a:lstStyle/>
                    <a:p>
                      <a:pPr algn="r"/>
                      <a:r>
                        <a:rPr lang="fr-FR" sz="1400">
                          <a:solidFill>
                            <a:srgbClr val="00279F"/>
                          </a:solidFill>
                        </a:rPr>
                        <a:t>200</a:t>
                      </a:r>
                      <a:endParaRPr lang="fr-FR" sz="2400">
                        <a:solidFill>
                          <a:srgbClr val="00279F"/>
                        </a:solidFill>
                      </a:endParaRPr>
                    </a:p>
                  </a:txBody>
                  <a:tcPr>
                    <a:lnL>
                      <a:noFill/>
                    </a:lnL>
                    <a:lnR>
                      <a:noFill/>
                    </a:lnR>
                    <a:lnT>
                      <a:noFill/>
                    </a:lnT>
                    <a:lnB>
                      <a:noFill/>
                    </a:lnB>
                    <a:solidFill>
                      <a:srgbClr val="C0C0C0"/>
                    </a:solidFill>
                  </a:tcPr>
                </a:tc>
              </a:tr>
              <a:tr h="0">
                <a:tc>
                  <a:txBody>
                    <a:bodyPr/>
                    <a:lstStyle/>
                    <a:p>
                      <a:r>
                        <a:rPr lang="fr-FR" sz="1400">
                          <a:solidFill>
                            <a:srgbClr val="00279F"/>
                          </a:solidFill>
                        </a:rPr>
                        <a:t>s4</a:t>
                      </a:r>
                      <a:endParaRPr lang="fr-FR" sz="2400">
                        <a:solidFill>
                          <a:srgbClr val="00279F"/>
                        </a:solidFill>
                      </a:endParaRPr>
                    </a:p>
                  </a:txBody>
                  <a:tcPr>
                    <a:lnL>
                      <a:noFill/>
                    </a:lnL>
                    <a:lnR>
                      <a:noFill/>
                    </a:lnR>
                    <a:lnT>
                      <a:noFill/>
                    </a:lnT>
                    <a:lnB>
                      <a:noFill/>
                    </a:lnB>
                    <a:solidFill>
                      <a:srgbClr val="C0C0C0"/>
                    </a:solidFill>
                  </a:tcPr>
                </a:tc>
                <a:tc>
                  <a:txBody>
                    <a:bodyPr/>
                    <a:lstStyle/>
                    <a:p>
                      <a:r>
                        <a:rPr lang="fr-FR" sz="1400">
                          <a:solidFill>
                            <a:srgbClr val="00279F"/>
                          </a:solidFill>
                        </a:rPr>
                        <a:t>p4</a:t>
                      </a:r>
                      <a:endParaRPr lang="fr-FR" sz="2400">
                        <a:solidFill>
                          <a:srgbClr val="00279F"/>
                        </a:solidFill>
                      </a:endParaRPr>
                    </a:p>
                  </a:txBody>
                  <a:tcPr>
                    <a:lnL>
                      <a:noFill/>
                    </a:lnL>
                    <a:lnR>
                      <a:noFill/>
                    </a:lnR>
                    <a:lnT>
                      <a:noFill/>
                    </a:lnT>
                    <a:lnB>
                      <a:noFill/>
                    </a:lnB>
                    <a:solidFill>
                      <a:srgbClr val="C0C0C0"/>
                    </a:solidFill>
                  </a:tcPr>
                </a:tc>
                <a:tc>
                  <a:txBody>
                    <a:bodyPr/>
                    <a:lstStyle/>
                    <a:p>
                      <a:pPr algn="r"/>
                      <a:r>
                        <a:rPr lang="fr-FR" sz="1400">
                          <a:solidFill>
                            <a:srgbClr val="00279F"/>
                          </a:solidFill>
                        </a:rPr>
                        <a:t>300</a:t>
                      </a:r>
                      <a:endParaRPr lang="fr-FR" sz="2400">
                        <a:solidFill>
                          <a:srgbClr val="00279F"/>
                        </a:solidFill>
                      </a:endParaRPr>
                    </a:p>
                  </a:txBody>
                  <a:tcPr>
                    <a:lnL>
                      <a:noFill/>
                    </a:lnL>
                    <a:lnR>
                      <a:noFill/>
                    </a:lnR>
                    <a:lnT>
                      <a:noFill/>
                    </a:lnT>
                    <a:lnB>
                      <a:noFill/>
                    </a:lnB>
                    <a:solidFill>
                      <a:srgbClr val="C0C0C0"/>
                    </a:solidFill>
                  </a:tcPr>
                </a:tc>
              </a:tr>
              <a:tr h="0">
                <a:tc>
                  <a:txBody>
                    <a:bodyPr/>
                    <a:lstStyle/>
                    <a:p>
                      <a:r>
                        <a:rPr lang="fr-FR" sz="1400" dirty="0">
                          <a:solidFill>
                            <a:srgbClr val="00279F"/>
                          </a:solidFill>
                        </a:rPr>
                        <a:t>s4</a:t>
                      </a:r>
                      <a:endParaRPr lang="fr-FR" sz="2400" dirty="0">
                        <a:solidFill>
                          <a:srgbClr val="00279F"/>
                        </a:solidFill>
                      </a:endParaRPr>
                    </a:p>
                  </a:txBody>
                  <a:tcPr>
                    <a:lnL>
                      <a:noFill/>
                    </a:lnL>
                    <a:lnR>
                      <a:noFill/>
                    </a:lnR>
                    <a:lnT>
                      <a:noFill/>
                    </a:lnT>
                    <a:lnB>
                      <a:noFill/>
                    </a:lnB>
                    <a:solidFill>
                      <a:srgbClr val="C0C0C0"/>
                    </a:solidFill>
                  </a:tcPr>
                </a:tc>
                <a:tc>
                  <a:txBody>
                    <a:bodyPr/>
                    <a:lstStyle/>
                    <a:p>
                      <a:r>
                        <a:rPr lang="fr-FR" sz="1400">
                          <a:solidFill>
                            <a:srgbClr val="00279F"/>
                          </a:solidFill>
                        </a:rPr>
                        <a:t>p5</a:t>
                      </a:r>
                      <a:endParaRPr lang="fr-FR" sz="2400">
                        <a:solidFill>
                          <a:srgbClr val="00279F"/>
                        </a:solidFill>
                      </a:endParaRPr>
                    </a:p>
                  </a:txBody>
                  <a:tcPr>
                    <a:lnL>
                      <a:noFill/>
                    </a:lnL>
                    <a:lnR>
                      <a:noFill/>
                    </a:lnR>
                    <a:lnT>
                      <a:noFill/>
                    </a:lnT>
                    <a:lnB>
                      <a:noFill/>
                    </a:lnB>
                    <a:solidFill>
                      <a:srgbClr val="C0C0C0"/>
                    </a:solidFill>
                  </a:tcPr>
                </a:tc>
                <a:tc>
                  <a:txBody>
                    <a:bodyPr/>
                    <a:lstStyle/>
                    <a:p>
                      <a:pPr algn="r"/>
                      <a:r>
                        <a:rPr lang="fr-FR" sz="1400" dirty="0">
                          <a:solidFill>
                            <a:srgbClr val="00279F"/>
                          </a:solidFill>
                        </a:rPr>
                        <a:t>400</a:t>
                      </a:r>
                      <a:endParaRPr lang="fr-FR" sz="2400" dirty="0">
                        <a:solidFill>
                          <a:srgbClr val="00279F"/>
                        </a:solidFill>
                      </a:endParaRPr>
                    </a:p>
                  </a:txBody>
                  <a:tcPr>
                    <a:lnL>
                      <a:noFill/>
                    </a:lnL>
                    <a:lnR>
                      <a:noFill/>
                    </a:lnR>
                    <a:lnT>
                      <a:noFill/>
                    </a:lnT>
                    <a:lnB>
                      <a:noFill/>
                    </a:lnB>
                    <a:solidFill>
                      <a:srgbClr val="C0C0C0"/>
                    </a:solidFill>
                  </a:tcPr>
                </a:tc>
              </a:tr>
            </a:tbl>
          </a:graphicData>
        </a:graphic>
      </p:graphicFrame>
      <p:graphicFrame>
        <p:nvGraphicFramePr>
          <p:cNvPr id="6" name="Tableau 5"/>
          <p:cNvGraphicFramePr>
            <a:graphicFrameLocks noGrp="1"/>
          </p:cNvGraphicFramePr>
          <p:nvPr/>
        </p:nvGraphicFramePr>
        <p:xfrm>
          <a:off x="4870704" y="1498092"/>
          <a:ext cx="3916680" cy="4328160"/>
        </p:xfrm>
        <a:graphic>
          <a:graphicData uri="http://schemas.openxmlformats.org/drawingml/2006/table">
            <a:tbl>
              <a:tblPr/>
              <a:tblGrid>
                <a:gridCol w="405384"/>
                <a:gridCol w="777240"/>
                <a:gridCol w="731520"/>
                <a:gridCol w="960120"/>
                <a:gridCol w="521208"/>
                <a:gridCol w="521208"/>
              </a:tblGrid>
              <a:tr h="0">
                <a:tc gridSpan="6">
                  <a:txBody>
                    <a:bodyPr/>
                    <a:lstStyle/>
                    <a:p>
                      <a:r>
                        <a:rPr lang="fr-FR" b="1" dirty="0" smtClean="0">
                          <a:solidFill>
                            <a:srgbClr val="00279F"/>
                          </a:solidFill>
                        </a:rPr>
                        <a:t>S</a:t>
                      </a:r>
                      <a:r>
                        <a:rPr lang="fr-FR" b="1" baseline="0" dirty="0" smtClean="0">
                          <a:solidFill>
                            <a:srgbClr val="00279F"/>
                          </a:solidFill>
                        </a:rPr>
                        <a:t> JOIN SP</a:t>
                      </a:r>
                      <a:endParaRPr lang="fr-FR" b="1" dirty="0">
                        <a:solidFill>
                          <a:srgbClr val="00279F"/>
                        </a:solidFill>
                      </a:endParaRPr>
                    </a:p>
                  </a:txBody>
                  <a:tcPr anchor="ctr">
                    <a:solidFill>
                      <a:srgbClr val="C0C0C0"/>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0">
                <a:tc>
                  <a:txBody>
                    <a:bodyPr/>
                    <a:lstStyle/>
                    <a:p>
                      <a:pPr algn="ctr"/>
                      <a:r>
                        <a:rPr lang="fr-FR" sz="1400" dirty="0">
                          <a:solidFill>
                            <a:srgbClr val="00279F"/>
                          </a:solidFill>
                        </a:rPr>
                        <a:t>S#</a:t>
                      </a:r>
                      <a:endParaRPr lang="fr-FR" sz="2400" dirty="0">
                        <a:solidFill>
                          <a:srgbClr val="00279F"/>
                        </a:solidFill>
                      </a:endParaRPr>
                    </a:p>
                  </a:txBody>
                  <a:tcPr anchor="ctr">
                    <a:lnL>
                      <a:noFill/>
                    </a:lnL>
                    <a:lnR>
                      <a:noFill/>
                    </a:lnR>
                    <a:lnB>
                      <a:noFill/>
                    </a:lnB>
                    <a:solidFill>
                      <a:srgbClr val="C0C0C0"/>
                    </a:solidFill>
                  </a:tcPr>
                </a:tc>
                <a:tc>
                  <a:txBody>
                    <a:bodyPr/>
                    <a:lstStyle/>
                    <a:p>
                      <a:pPr algn="ctr"/>
                      <a:r>
                        <a:rPr lang="fr-FR" sz="1400" dirty="0" err="1">
                          <a:solidFill>
                            <a:srgbClr val="00279F"/>
                          </a:solidFill>
                        </a:rPr>
                        <a:t>SName</a:t>
                      </a:r>
                      <a:endParaRPr lang="fr-FR" sz="2400" dirty="0">
                        <a:solidFill>
                          <a:srgbClr val="00279F"/>
                        </a:solidFill>
                      </a:endParaRPr>
                    </a:p>
                  </a:txBody>
                  <a:tcPr anchor="ctr">
                    <a:lnL>
                      <a:noFill/>
                    </a:lnL>
                    <a:lnR>
                      <a:noFill/>
                    </a:lnR>
                    <a:lnT>
                      <a:noFill/>
                    </a:lnT>
                    <a:lnB>
                      <a:noFill/>
                    </a:lnB>
                    <a:solidFill>
                      <a:srgbClr val="C0C0C0"/>
                    </a:solidFill>
                  </a:tcPr>
                </a:tc>
                <a:tc>
                  <a:txBody>
                    <a:bodyPr/>
                    <a:lstStyle/>
                    <a:p>
                      <a:pPr algn="ctr"/>
                      <a:r>
                        <a:rPr lang="fr-FR" sz="1400">
                          <a:solidFill>
                            <a:srgbClr val="00279F"/>
                          </a:solidFill>
                        </a:rPr>
                        <a:t>Status</a:t>
                      </a:r>
                      <a:endParaRPr lang="fr-FR" sz="2400">
                        <a:solidFill>
                          <a:srgbClr val="00279F"/>
                        </a:solidFill>
                      </a:endParaRPr>
                    </a:p>
                  </a:txBody>
                  <a:tcPr anchor="ctr">
                    <a:lnL>
                      <a:noFill/>
                    </a:lnL>
                    <a:lnR>
                      <a:noFill/>
                    </a:lnR>
                    <a:lnT>
                      <a:noFill/>
                    </a:lnT>
                    <a:lnB>
                      <a:noFill/>
                    </a:lnB>
                    <a:solidFill>
                      <a:srgbClr val="C0C0C0"/>
                    </a:solidFill>
                  </a:tcPr>
                </a:tc>
                <a:tc>
                  <a:txBody>
                    <a:bodyPr/>
                    <a:lstStyle/>
                    <a:p>
                      <a:pPr algn="ctr"/>
                      <a:r>
                        <a:rPr lang="fr-FR" sz="1400">
                          <a:solidFill>
                            <a:srgbClr val="00279F"/>
                          </a:solidFill>
                        </a:rPr>
                        <a:t>City</a:t>
                      </a:r>
                      <a:endParaRPr lang="fr-FR" sz="2400">
                        <a:solidFill>
                          <a:srgbClr val="00279F"/>
                        </a:solidFill>
                      </a:endParaRPr>
                    </a:p>
                  </a:txBody>
                  <a:tcPr anchor="ctr">
                    <a:lnL>
                      <a:noFill/>
                    </a:lnL>
                    <a:lnR>
                      <a:noFill/>
                    </a:lnR>
                    <a:lnT>
                      <a:noFill/>
                    </a:lnT>
                    <a:lnB>
                      <a:noFill/>
                    </a:lnB>
                    <a:solidFill>
                      <a:srgbClr val="C0C0C0"/>
                    </a:solidFill>
                  </a:tcPr>
                </a:tc>
                <a:tc>
                  <a:txBody>
                    <a:bodyPr/>
                    <a:lstStyle/>
                    <a:p>
                      <a:pPr algn="ctr"/>
                      <a:r>
                        <a:rPr lang="fr-FR" sz="1400" dirty="0" smtClean="0">
                          <a:solidFill>
                            <a:srgbClr val="00279F"/>
                          </a:solidFill>
                        </a:rPr>
                        <a:t>P#</a:t>
                      </a:r>
                      <a:endParaRPr lang="fr-FR" sz="2400" dirty="0">
                        <a:solidFill>
                          <a:srgbClr val="00279F"/>
                        </a:solidFill>
                      </a:endParaRPr>
                    </a:p>
                  </a:txBody>
                  <a:tcPr anchor="ctr">
                    <a:lnL>
                      <a:noFill/>
                    </a:lnL>
                    <a:lnR>
                      <a:noFill/>
                    </a:lnR>
                    <a:lnT>
                      <a:noFill/>
                    </a:lnT>
                    <a:lnB>
                      <a:noFill/>
                    </a:lnB>
                    <a:solidFill>
                      <a:srgbClr val="C0C0C0"/>
                    </a:solidFill>
                  </a:tcPr>
                </a:tc>
                <a:tc>
                  <a:txBody>
                    <a:bodyPr/>
                    <a:lstStyle/>
                    <a:p>
                      <a:pPr algn="ctr"/>
                      <a:r>
                        <a:rPr lang="fr-FR" sz="1400">
                          <a:solidFill>
                            <a:srgbClr val="00279F"/>
                          </a:solidFill>
                        </a:rPr>
                        <a:t>qty</a:t>
                      </a:r>
                      <a:endParaRPr lang="fr-FR" sz="2400">
                        <a:solidFill>
                          <a:srgbClr val="00279F"/>
                        </a:solidFill>
                      </a:endParaRPr>
                    </a:p>
                  </a:txBody>
                  <a:tcPr anchor="ctr">
                    <a:lnL>
                      <a:noFill/>
                    </a:lnL>
                    <a:lnR>
                      <a:noFill/>
                    </a:lnR>
                    <a:lnT>
                      <a:noFill/>
                    </a:lnT>
                    <a:lnB>
                      <a:noFill/>
                    </a:lnB>
                    <a:solidFill>
                      <a:srgbClr val="C0C0C0"/>
                    </a:solidFill>
                  </a:tcPr>
                </a:tc>
              </a:tr>
              <a:tr h="0">
                <a:tc>
                  <a:txBody>
                    <a:bodyPr/>
                    <a:lstStyle/>
                    <a:p>
                      <a:pPr algn="ctr"/>
                      <a:r>
                        <a:rPr lang="fr-FR" sz="1400" dirty="0">
                          <a:solidFill>
                            <a:schemeClr val="accent5">
                              <a:lumMod val="50000"/>
                            </a:schemeClr>
                          </a:solidFill>
                        </a:rPr>
                        <a:t>s1</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20</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London</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p2</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200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pPr algn="ctr"/>
                      <a:r>
                        <a:rPr lang="fr-FR" sz="1400" dirty="0">
                          <a:solidFill>
                            <a:schemeClr val="accent5">
                              <a:lumMod val="50000"/>
                            </a:schemeClr>
                          </a:solidFill>
                        </a:rPr>
                        <a:t>s1</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20</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London</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p3</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400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pPr algn="ctr"/>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20</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London</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p4</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200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pPr algn="ctr"/>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20</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London</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p5</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100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pPr algn="ctr"/>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20</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London</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p6</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100</a:t>
                      </a:r>
                      <a:endParaRPr lang="fr-FR" sz="2400">
                        <a:solidFill>
                          <a:schemeClr val="accent5">
                            <a:lumMod val="50000"/>
                          </a:schemeClr>
                        </a:solidFill>
                      </a:endParaRPr>
                    </a:p>
                  </a:txBody>
                  <a:tcPr>
                    <a:lnL>
                      <a:noFill/>
                    </a:lnL>
                    <a:lnR>
                      <a:noFill/>
                    </a:lnR>
                    <a:lnT>
                      <a:noFill/>
                    </a:lnT>
                    <a:lnB>
                      <a:noFill/>
                    </a:lnB>
                    <a:solidFill>
                      <a:srgbClr val="C0C0C0"/>
                    </a:solidFill>
                  </a:tcPr>
                </a:tc>
              </a:tr>
              <a:tr h="0">
                <a:tc>
                  <a:txBody>
                    <a:bodyPr/>
                    <a:lstStyle/>
                    <a:p>
                      <a:pPr algn="ctr"/>
                      <a:r>
                        <a:rPr lang="fr-FR" sz="1400">
                          <a:solidFill>
                            <a:schemeClr val="accent5">
                              <a:lumMod val="50000"/>
                            </a:schemeClr>
                          </a:solidFill>
                        </a:rPr>
                        <a:t>s1</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err="1">
                          <a:solidFill>
                            <a:schemeClr val="accent5">
                              <a:lumMod val="50000"/>
                            </a:schemeClr>
                          </a:solidFill>
                        </a:rPr>
                        <a:t>smith</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5">
                              <a:lumMod val="50000"/>
                            </a:schemeClr>
                          </a:solidFill>
                        </a:rPr>
                        <a:t>20</a:t>
                      </a:r>
                      <a:endParaRPr lang="fr-FR" sz="240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London</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p1</a:t>
                      </a:r>
                      <a:endParaRPr lang="fr-FR" sz="2400" dirty="0">
                        <a:solidFill>
                          <a:schemeClr val="accent5">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5">
                              <a:lumMod val="50000"/>
                            </a:schemeClr>
                          </a:solidFill>
                        </a:rPr>
                        <a:t>300</a:t>
                      </a:r>
                      <a:endParaRPr lang="fr-FR" sz="2400" dirty="0">
                        <a:solidFill>
                          <a:schemeClr val="accent5">
                            <a:lumMod val="50000"/>
                          </a:schemeClr>
                        </a:solidFill>
                      </a:endParaRPr>
                    </a:p>
                  </a:txBody>
                  <a:tcPr>
                    <a:lnL>
                      <a:noFill/>
                    </a:lnL>
                    <a:lnR>
                      <a:noFill/>
                    </a:lnR>
                    <a:lnT>
                      <a:noFill/>
                    </a:lnT>
                    <a:lnB>
                      <a:noFill/>
                    </a:lnB>
                    <a:solidFill>
                      <a:srgbClr val="C0C0C0"/>
                    </a:solidFill>
                  </a:tcPr>
                </a:tc>
              </a:tr>
              <a:tr h="0">
                <a:tc>
                  <a:txBody>
                    <a:bodyPr/>
                    <a:lstStyle/>
                    <a:p>
                      <a:pPr algn="ctr"/>
                      <a:r>
                        <a:rPr lang="fr-FR" sz="1400" dirty="0">
                          <a:solidFill>
                            <a:schemeClr val="accent6">
                              <a:lumMod val="50000"/>
                            </a:schemeClr>
                          </a:solidFill>
                        </a:rPr>
                        <a:t>s2</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Jones</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6">
                              <a:lumMod val="50000"/>
                            </a:schemeClr>
                          </a:solidFill>
                        </a:rPr>
                        <a:t>10</a:t>
                      </a:r>
                      <a:endParaRPr lang="fr-FR" sz="240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Paris</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p1</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300</a:t>
                      </a:r>
                      <a:endParaRPr lang="fr-FR" sz="2400" dirty="0">
                        <a:solidFill>
                          <a:schemeClr val="accent6">
                            <a:lumMod val="50000"/>
                          </a:schemeClr>
                        </a:solidFill>
                      </a:endParaRPr>
                    </a:p>
                  </a:txBody>
                  <a:tcPr>
                    <a:lnL>
                      <a:noFill/>
                    </a:lnL>
                    <a:lnR>
                      <a:noFill/>
                    </a:lnR>
                    <a:lnT>
                      <a:noFill/>
                    </a:lnT>
                    <a:lnB>
                      <a:noFill/>
                    </a:lnB>
                    <a:solidFill>
                      <a:srgbClr val="C0C0C0"/>
                    </a:solidFill>
                  </a:tcPr>
                </a:tc>
              </a:tr>
              <a:tr h="0">
                <a:tc>
                  <a:txBody>
                    <a:bodyPr/>
                    <a:lstStyle/>
                    <a:p>
                      <a:pPr algn="ctr"/>
                      <a:r>
                        <a:rPr lang="fr-FR" sz="1400">
                          <a:solidFill>
                            <a:schemeClr val="accent6">
                              <a:lumMod val="50000"/>
                            </a:schemeClr>
                          </a:solidFill>
                        </a:rPr>
                        <a:t>s2</a:t>
                      </a:r>
                      <a:endParaRPr lang="fr-FR" sz="240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6">
                              <a:lumMod val="50000"/>
                            </a:schemeClr>
                          </a:solidFill>
                        </a:rPr>
                        <a:t>Jones</a:t>
                      </a:r>
                      <a:endParaRPr lang="fr-FR" sz="240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10</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6">
                              <a:lumMod val="50000"/>
                            </a:schemeClr>
                          </a:solidFill>
                        </a:rPr>
                        <a:t>Paris</a:t>
                      </a:r>
                      <a:endParaRPr lang="fr-FR" sz="240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p2</a:t>
                      </a:r>
                      <a:endParaRPr lang="fr-FR" sz="2400" dirty="0">
                        <a:solidFill>
                          <a:schemeClr val="accent6">
                            <a:lumMod val="5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6">
                              <a:lumMod val="50000"/>
                            </a:schemeClr>
                          </a:solidFill>
                        </a:rPr>
                        <a:t>400</a:t>
                      </a:r>
                      <a:endParaRPr lang="fr-FR" sz="2400" dirty="0">
                        <a:solidFill>
                          <a:schemeClr val="accent6">
                            <a:lumMod val="50000"/>
                          </a:schemeClr>
                        </a:solidFill>
                      </a:endParaRPr>
                    </a:p>
                  </a:txBody>
                  <a:tcPr>
                    <a:lnL>
                      <a:noFill/>
                    </a:lnL>
                    <a:lnR>
                      <a:noFill/>
                    </a:lnR>
                    <a:lnT>
                      <a:noFill/>
                    </a:lnT>
                    <a:lnB>
                      <a:noFill/>
                    </a:lnB>
                    <a:solidFill>
                      <a:srgbClr val="C0C0C0"/>
                    </a:solidFill>
                  </a:tcPr>
                </a:tc>
              </a:tr>
              <a:tr h="0">
                <a:tc>
                  <a:txBody>
                    <a:bodyPr/>
                    <a:lstStyle/>
                    <a:p>
                      <a:pPr algn="ctr"/>
                      <a:r>
                        <a:rPr lang="fr-FR" sz="1400" dirty="0">
                          <a:solidFill>
                            <a:schemeClr val="accent4">
                              <a:lumMod val="40000"/>
                              <a:lumOff val="60000"/>
                            </a:schemeClr>
                          </a:solidFill>
                        </a:rPr>
                        <a:t>s3</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4">
                              <a:lumMod val="40000"/>
                              <a:lumOff val="60000"/>
                            </a:schemeClr>
                          </a:solidFill>
                        </a:rPr>
                        <a:t>Blake</a:t>
                      </a:r>
                      <a:endParaRPr lang="fr-FR" sz="240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a:solidFill>
                            <a:schemeClr val="accent4">
                              <a:lumMod val="40000"/>
                              <a:lumOff val="60000"/>
                            </a:schemeClr>
                          </a:solidFill>
                        </a:rPr>
                        <a:t>30</a:t>
                      </a:r>
                      <a:endParaRPr lang="fr-FR" sz="240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4">
                              <a:lumMod val="40000"/>
                              <a:lumOff val="60000"/>
                            </a:schemeClr>
                          </a:solidFill>
                        </a:rPr>
                        <a:t>Paris</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4">
                              <a:lumMod val="40000"/>
                              <a:lumOff val="60000"/>
                            </a:schemeClr>
                          </a:solidFill>
                        </a:rPr>
                        <a:t>p2</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c>
                  <a:txBody>
                    <a:bodyPr/>
                    <a:lstStyle/>
                    <a:p>
                      <a:pPr algn="ctr"/>
                      <a:r>
                        <a:rPr lang="fr-FR" sz="1400" dirty="0">
                          <a:solidFill>
                            <a:schemeClr val="accent4">
                              <a:lumMod val="40000"/>
                              <a:lumOff val="60000"/>
                            </a:schemeClr>
                          </a:solidFill>
                        </a:rPr>
                        <a:t>200</a:t>
                      </a:r>
                      <a:endParaRPr lang="fr-FR" sz="2400" dirty="0">
                        <a:solidFill>
                          <a:schemeClr val="accent4">
                            <a:lumMod val="40000"/>
                            <a:lumOff val="60000"/>
                          </a:schemeClr>
                        </a:solidFill>
                      </a:endParaRPr>
                    </a:p>
                  </a:txBody>
                  <a:tcPr>
                    <a:lnL>
                      <a:noFill/>
                    </a:lnL>
                    <a:lnR>
                      <a:noFill/>
                    </a:lnR>
                    <a:lnT>
                      <a:noFill/>
                    </a:lnT>
                    <a:lnB>
                      <a:noFill/>
                    </a:lnB>
                    <a:solidFill>
                      <a:srgbClr val="C0C0C0"/>
                    </a:solidFill>
                  </a:tcPr>
                </a:tc>
              </a:tr>
              <a:tr h="0">
                <a:tc>
                  <a:txBody>
                    <a:bodyPr/>
                    <a:lstStyle/>
                    <a:p>
                      <a:pPr algn="ctr"/>
                      <a:r>
                        <a:rPr lang="fr-FR" sz="1400">
                          <a:solidFill>
                            <a:srgbClr val="00279F"/>
                          </a:solidFill>
                        </a:rPr>
                        <a:t>s4</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Clark</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20</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london</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p2</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dirty="0">
                          <a:solidFill>
                            <a:srgbClr val="00279F"/>
                          </a:solidFill>
                        </a:rPr>
                        <a:t>200</a:t>
                      </a:r>
                      <a:endParaRPr lang="fr-FR" sz="2400" dirty="0">
                        <a:solidFill>
                          <a:srgbClr val="00279F"/>
                        </a:solidFill>
                      </a:endParaRPr>
                    </a:p>
                  </a:txBody>
                  <a:tcPr>
                    <a:lnL>
                      <a:noFill/>
                    </a:lnL>
                    <a:lnR>
                      <a:noFill/>
                    </a:lnR>
                    <a:lnT>
                      <a:noFill/>
                    </a:lnT>
                    <a:lnB>
                      <a:noFill/>
                    </a:lnB>
                    <a:solidFill>
                      <a:srgbClr val="C0C0C0"/>
                    </a:solidFill>
                  </a:tcPr>
                </a:tc>
              </a:tr>
              <a:tr h="0">
                <a:tc>
                  <a:txBody>
                    <a:bodyPr/>
                    <a:lstStyle/>
                    <a:p>
                      <a:pPr algn="ctr"/>
                      <a:r>
                        <a:rPr lang="fr-FR" sz="1400">
                          <a:solidFill>
                            <a:srgbClr val="00279F"/>
                          </a:solidFill>
                        </a:rPr>
                        <a:t>s4</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Clark</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20</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london</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p4</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dirty="0">
                          <a:solidFill>
                            <a:srgbClr val="00279F"/>
                          </a:solidFill>
                        </a:rPr>
                        <a:t>300</a:t>
                      </a:r>
                      <a:endParaRPr lang="fr-FR" sz="2400" dirty="0">
                        <a:solidFill>
                          <a:srgbClr val="00279F"/>
                        </a:solidFill>
                      </a:endParaRPr>
                    </a:p>
                  </a:txBody>
                  <a:tcPr>
                    <a:lnL>
                      <a:noFill/>
                    </a:lnL>
                    <a:lnR>
                      <a:noFill/>
                    </a:lnR>
                    <a:lnT>
                      <a:noFill/>
                    </a:lnT>
                    <a:lnB>
                      <a:noFill/>
                    </a:lnB>
                    <a:solidFill>
                      <a:srgbClr val="C0C0C0"/>
                    </a:solidFill>
                  </a:tcPr>
                </a:tc>
              </a:tr>
              <a:tr h="0">
                <a:tc>
                  <a:txBody>
                    <a:bodyPr/>
                    <a:lstStyle/>
                    <a:p>
                      <a:pPr algn="ctr"/>
                      <a:r>
                        <a:rPr lang="fr-FR" sz="1400">
                          <a:solidFill>
                            <a:srgbClr val="00279F"/>
                          </a:solidFill>
                        </a:rPr>
                        <a:t>s4</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Clark</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20</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london</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a:solidFill>
                            <a:srgbClr val="00279F"/>
                          </a:solidFill>
                        </a:rPr>
                        <a:t>p5</a:t>
                      </a:r>
                      <a:endParaRPr lang="fr-FR" sz="2400">
                        <a:solidFill>
                          <a:srgbClr val="00279F"/>
                        </a:solidFill>
                      </a:endParaRPr>
                    </a:p>
                  </a:txBody>
                  <a:tcPr>
                    <a:lnL>
                      <a:noFill/>
                    </a:lnL>
                    <a:lnR>
                      <a:noFill/>
                    </a:lnR>
                    <a:lnT>
                      <a:noFill/>
                    </a:lnT>
                    <a:lnB>
                      <a:noFill/>
                    </a:lnB>
                    <a:solidFill>
                      <a:srgbClr val="C0C0C0"/>
                    </a:solidFill>
                  </a:tcPr>
                </a:tc>
                <a:tc>
                  <a:txBody>
                    <a:bodyPr/>
                    <a:lstStyle/>
                    <a:p>
                      <a:pPr algn="ctr"/>
                      <a:r>
                        <a:rPr lang="fr-FR" sz="1400" dirty="0">
                          <a:solidFill>
                            <a:srgbClr val="00279F"/>
                          </a:solidFill>
                        </a:rPr>
                        <a:t>400</a:t>
                      </a:r>
                      <a:endParaRPr lang="fr-FR" sz="2400" dirty="0">
                        <a:solidFill>
                          <a:srgbClr val="00279F"/>
                        </a:solidFill>
                      </a:endParaRPr>
                    </a:p>
                  </a:txBody>
                  <a:tcPr>
                    <a:lnL>
                      <a:noFill/>
                    </a:lnL>
                    <a:lnR>
                      <a:noFill/>
                    </a:lnR>
                    <a:lnT>
                      <a:noFill/>
                    </a:lnT>
                    <a:lnB>
                      <a:noFill/>
                    </a:lnB>
                    <a:solidFill>
                      <a:srgbClr val="C0C0C0"/>
                    </a:solidFill>
                  </a:tcPr>
                </a:tc>
              </a:tr>
            </a:tbl>
          </a:graphicData>
        </a:graphic>
      </p:graphicFrame>
      <p:sp>
        <p:nvSpPr>
          <p:cNvPr id="7" name="ZoneTexte 6"/>
          <p:cNvSpPr txBox="1"/>
          <p:nvPr/>
        </p:nvSpPr>
        <p:spPr>
          <a:xfrm>
            <a:off x="256032" y="548640"/>
            <a:ext cx="411480" cy="402336"/>
          </a:xfrm>
          <a:prstGeom prst="rect">
            <a:avLst/>
          </a:prstGeom>
          <a:solidFill>
            <a:schemeClr val="accent3">
              <a:lumMod val="60000"/>
              <a:lumOff val="40000"/>
            </a:schemeClr>
          </a:solidFill>
        </p:spPr>
        <p:txBody>
          <a:bodyPr wrap="square" rtlCol="0">
            <a:spAutoFit/>
          </a:bodyPr>
          <a:lstStyle/>
          <a:p>
            <a:r>
              <a:rPr lang="fr-FR" dirty="0" smtClean="0">
                <a:solidFill>
                  <a:srgbClr val="00279F"/>
                </a:solidFill>
              </a:rPr>
              <a:t>S</a:t>
            </a:r>
            <a:endParaRPr lang="fr-FR" dirty="0">
              <a:solidFill>
                <a:srgbClr val="00279F"/>
              </a:solidFill>
            </a:endParaRPr>
          </a:p>
        </p:txBody>
      </p:sp>
      <p:sp>
        <p:nvSpPr>
          <p:cNvPr id="8" name="ZoneTexte 7"/>
          <p:cNvSpPr txBox="1"/>
          <p:nvPr/>
        </p:nvSpPr>
        <p:spPr>
          <a:xfrm>
            <a:off x="356616" y="2602992"/>
            <a:ext cx="597408" cy="400110"/>
          </a:xfrm>
          <a:prstGeom prst="rect">
            <a:avLst/>
          </a:prstGeom>
          <a:solidFill>
            <a:schemeClr val="accent3">
              <a:lumMod val="60000"/>
              <a:lumOff val="40000"/>
            </a:schemeClr>
          </a:solidFill>
        </p:spPr>
        <p:txBody>
          <a:bodyPr wrap="square" rtlCol="0">
            <a:spAutoFit/>
          </a:bodyPr>
          <a:lstStyle/>
          <a:p>
            <a:r>
              <a:rPr lang="fr-FR" dirty="0" smtClean="0">
                <a:solidFill>
                  <a:srgbClr val="00279F"/>
                </a:solidFill>
              </a:rPr>
              <a:t>SP</a:t>
            </a:r>
            <a:endParaRPr lang="fr-FR" dirty="0">
              <a:solidFill>
                <a:srgbClr val="00279F"/>
              </a:solidFill>
            </a:endParaRPr>
          </a:p>
        </p:txBody>
      </p:sp>
      <p:sp>
        <p:nvSpPr>
          <p:cNvPr id="9" name="ZoneTexte 8"/>
          <p:cNvSpPr txBox="1"/>
          <p:nvPr/>
        </p:nvSpPr>
        <p:spPr>
          <a:xfrm>
            <a:off x="4882896" y="850392"/>
            <a:ext cx="3950208" cy="400110"/>
          </a:xfrm>
          <a:prstGeom prst="rect">
            <a:avLst/>
          </a:prstGeom>
          <a:solidFill>
            <a:schemeClr val="accent3">
              <a:lumMod val="75000"/>
            </a:schemeClr>
          </a:solidFill>
        </p:spPr>
        <p:txBody>
          <a:bodyPr wrap="square" rtlCol="0">
            <a:spAutoFit/>
          </a:bodyPr>
          <a:lstStyle/>
          <a:p>
            <a:pPr algn="ctr"/>
            <a:r>
              <a:rPr lang="fr-FR" dirty="0" smtClean="0"/>
              <a:t>Fournisseurs avec les fournitures</a:t>
            </a:r>
            <a:endParaRPr lang="fr-FR"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85800" y="304800"/>
            <a:ext cx="7772400" cy="1143000"/>
          </a:xfrm>
          <a:noFill/>
          <a:ln/>
        </p:spPr>
        <p:txBody>
          <a:bodyPr/>
          <a:lstStyle/>
          <a:p>
            <a:r>
              <a:rPr lang="en-US" i="1" dirty="0">
                <a:latin typeface="Symbol" pitchFamily="18" charset="2"/>
              </a:rPr>
              <a:t></a:t>
            </a:r>
            <a:r>
              <a:rPr lang="en-US" dirty="0"/>
              <a:t>-jointure</a:t>
            </a:r>
          </a:p>
        </p:txBody>
      </p:sp>
      <p:sp>
        <p:nvSpPr>
          <p:cNvPr id="266243" name="Rectangle 3"/>
          <p:cNvSpPr>
            <a:spLocks noGrp="1" noChangeArrowheads="1"/>
          </p:cNvSpPr>
          <p:nvPr>
            <p:ph type="body" idx="1"/>
          </p:nvPr>
        </p:nvSpPr>
        <p:spPr>
          <a:xfrm>
            <a:off x="685800" y="1295400"/>
            <a:ext cx="7772400" cy="5029200"/>
          </a:xfrm>
          <a:noFill/>
          <a:ln/>
        </p:spPr>
        <p:txBody>
          <a:bodyPr/>
          <a:lstStyle/>
          <a:p>
            <a:pPr>
              <a:lnSpc>
                <a:spcPct val="90000"/>
              </a:lnSpc>
            </a:pPr>
            <a:r>
              <a:rPr lang="fr-FR" dirty="0"/>
              <a:t>Table C égale à : </a:t>
            </a:r>
          </a:p>
          <a:p>
            <a:pPr lvl="1">
              <a:lnSpc>
                <a:spcPct val="90000"/>
              </a:lnSpc>
              <a:spcBef>
                <a:spcPct val="40000"/>
              </a:spcBef>
              <a:spcAft>
                <a:spcPct val="40000"/>
              </a:spcAft>
              <a:buFont typeface="Monotype Sorts" pitchFamily="2" charset="2"/>
              <a:buNone/>
            </a:pPr>
            <a:r>
              <a:rPr lang="fr-FR" sz="3200" dirty="0">
                <a:solidFill>
                  <a:srgbClr val="FAFD00"/>
                </a:solidFill>
              </a:rPr>
              <a:t>C = ( A TIMES B ) WHERE </a:t>
            </a:r>
            <a:r>
              <a:rPr lang="fr-FR" sz="3200" dirty="0" smtClean="0">
                <a:solidFill>
                  <a:srgbClr val="FAFD00"/>
                </a:solidFill>
              </a:rPr>
              <a:t>X </a:t>
            </a:r>
            <a:r>
              <a:rPr lang="fr-FR" sz="3200" i="1" dirty="0" smtClean="0">
                <a:solidFill>
                  <a:srgbClr val="FAFD00"/>
                </a:solidFill>
                <a:latin typeface="Symbol" pitchFamily="18" charset="2"/>
              </a:rPr>
              <a:t> </a:t>
            </a:r>
            <a:r>
              <a:rPr lang="fr-FR" sz="3200" dirty="0" smtClean="0">
                <a:solidFill>
                  <a:srgbClr val="FAFD00"/>
                </a:solidFill>
              </a:rPr>
              <a:t>Y</a:t>
            </a:r>
            <a:endParaRPr lang="fr-FR" sz="3200" dirty="0">
              <a:solidFill>
                <a:srgbClr val="FAFD00"/>
              </a:solidFill>
            </a:endParaRPr>
          </a:p>
          <a:p>
            <a:pPr>
              <a:lnSpc>
                <a:spcPct val="90000"/>
              </a:lnSpc>
              <a:buFont typeface="Monotype Sorts" pitchFamily="2" charset="2"/>
              <a:buNone/>
            </a:pPr>
            <a:r>
              <a:rPr lang="fr-FR" dirty="0"/>
              <a:t>	</a:t>
            </a:r>
            <a:r>
              <a:rPr lang="fr-FR" dirty="0" smtClean="0"/>
              <a:t>est  </a:t>
            </a:r>
            <a:r>
              <a:rPr lang="fr-FR" dirty="0"/>
              <a:t>la </a:t>
            </a:r>
            <a:r>
              <a:rPr lang="fr-FR" i="1" dirty="0">
                <a:latin typeface="Symbol" pitchFamily="18" charset="2"/>
              </a:rPr>
              <a:t></a:t>
            </a:r>
            <a:r>
              <a:rPr lang="fr-FR" i="1" dirty="0">
                <a:latin typeface="Arial" pitchFamily="34" charset="0"/>
              </a:rPr>
              <a:t>jointure</a:t>
            </a:r>
            <a:r>
              <a:rPr lang="fr-FR" dirty="0">
                <a:latin typeface="Arial" pitchFamily="34" charset="0"/>
              </a:rPr>
              <a:t> de tables A(X,...)  et </a:t>
            </a:r>
            <a:br>
              <a:rPr lang="fr-FR" dirty="0">
                <a:latin typeface="Arial" pitchFamily="34" charset="0"/>
              </a:rPr>
            </a:br>
            <a:r>
              <a:rPr lang="fr-FR" dirty="0">
                <a:latin typeface="Arial" pitchFamily="34" charset="0"/>
              </a:rPr>
              <a:t>B (Y</a:t>
            </a:r>
            <a:r>
              <a:rPr lang="fr-FR" dirty="0" smtClean="0">
                <a:latin typeface="Arial" pitchFamily="34" charset="0"/>
              </a:rPr>
              <a:t>,...).</a:t>
            </a:r>
          </a:p>
          <a:p>
            <a:pPr>
              <a:lnSpc>
                <a:spcPct val="90000"/>
              </a:lnSpc>
              <a:spcBef>
                <a:spcPts val="600"/>
              </a:spcBef>
              <a:buFont typeface="Monotype Sorts" pitchFamily="2" charset="2"/>
              <a:buNone/>
            </a:pPr>
            <a:r>
              <a:rPr lang="fr-FR" dirty="0">
                <a:latin typeface="Arial" pitchFamily="34" charset="0"/>
              </a:rPr>
              <a:t>	</a:t>
            </a:r>
            <a:r>
              <a:rPr lang="fr-FR" dirty="0" smtClean="0">
                <a:latin typeface="Arial" pitchFamily="34" charset="0"/>
              </a:rPr>
              <a:t>TIMES est un produit </a:t>
            </a:r>
            <a:r>
              <a:rPr lang="fr-FR" dirty="0" err="1" smtClean="0">
                <a:latin typeface="Arial" pitchFamily="34" charset="0"/>
              </a:rPr>
              <a:t>cartesien</a:t>
            </a:r>
            <a:endParaRPr lang="fr-FR" dirty="0">
              <a:latin typeface="Arial" pitchFamily="34" charset="0"/>
            </a:endParaRPr>
          </a:p>
          <a:p>
            <a:pPr lvl="1">
              <a:lnSpc>
                <a:spcPct val="90000"/>
              </a:lnSpc>
              <a:spcBef>
                <a:spcPts val="600"/>
              </a:spcBef>
              <a:spcAft>
                <a:spcPct val="20000"/>
              </a:spcAft>
              <a:buFont typeface="Monotype Sorts" pitchFamily="2" charset="2"/>
              <a:buNone/>
            </a:pPr>
            <a:r>
              <a:rPr lang="fr-FR" sz="3200" i="1" dirty="0">
                <a:latin typeface="Arial" pitchFamily="34" charset="0"/>
              </a:rPr>
              <a:t>X et Y </a:t>
            </a:r>
            <a:r>
              <a:rPr lang="fr-FR" sz="3200" i="1" dirty="0" smtClean="0">
                <a:latin typeface="Arial" pitchFamily="34" charset="0"/>
              </a:rPr>
              <a:t> </a:t>
            </a:r>
            <a:r>
              <a:rPr lang="fr-FR" sz="3200" i="1" dirty="0">
                <a:latin typeface="Arial" pitchFamily="34" charset="0"/>
              </a:rPr>
              <a:t>sont </a:t>
            </a:r>
            <a:r>
              <a:rPr lang="fr-FR" sz="3200" i="1" dirty="0" smtClean="0">
                <a:latin typeface="Arial" pitchFamily="34" charset="0"/>
              </a:rPr>
              <a:t>non-composites </a:t>
            </a:r>
          </a:p>
          <a:p>
            <a:pPr lvl="1">
              <a:lnSpc>
                <a:spcPct val="90000"/>
              </a:lnSpc>
              <a:spcBef>
                <a:spcPts val="600"/>
              </a:spcBef>
              <a:spcAft>
                <a:spcPts val="0"/>
              </a:spcAft>
              <a:buFont typeface="Monotype Sorts" pitchFamily="2" charset="2"/>
              <a:buNone/>
            </a:pPr>
            <a:r>
              <a:rPr lang="fr-FR" sz="3200" i="1" dirty="0" smtClean="0">
                <a:latin typeface="Symbol" pitchFamily="18" charset="2"/>
              </a:rPr>
              <a:t></a:t>
            </a:r>
            <a:r>
              <a:rPr lang="fr-FR" sz="3200" dirty="0" smtClean="0">
                <a:latin typeface="Symbol" pitchFamily="18" charset="2"/>
                <a:sym typeface="Symbol" pitchFamily="18" charset="2"/>
              </a:rPr>
              <a:t> </a:t>
            </a:r>
            <a:r>
              <a:rPr lang="fr-FR" sz="3200" dirty="0">
                <a:latin typeface="Symbol" pitchFamily="18" charset="2"/>
                <a:sym typeface="Symbol" pitchFamily="18" charset="2"/>
              </a:rPr>
              <a:t> , &lt;&gt;, ,  , </a:t>
            </a:r>
            <a:endParaRPr lang="fr-FR" sz="3200" dirty="0">
              <a:latin typeface="Arial" pitchFamily="34" charset="0"/>
            </a:endParaRPr>
          </a:p>
          <a:p>
            <a:pPr>
              <a:lnSpc>
                <a:spcPct val="90000"/>
              </a:lnSpc>
              <a:spcBef>
                <a:spcPct val="70000"/>
              </a:spcBef>
            </a:pPr>
            <a:r>
              <a:rPr lang="fr-FR" dirty="0"/>
              <a:t>La </a:t>
            </a:r>
            <a:r>
              <a:rPr lang="fr-FR" i="1" dirty="0">
                <a:latin typeface="Symbol" pitchFamily="18" charset="2"/>
              </a:rPr>
              <a:t></a:t>
            </a:r>
            <a:r>
              <a:rPr lang="fr-FR" dirty="0">
                <a:latin typeface="Arial" pitchFamily="34" charset="0"/>
              </a:rPr>
              <a:t>jointure est notée :</a:t>
            </a:r>
          </a:p>
          <a:p>
            <a:pPr lvl="1">
              <a:lnSpc>
                <a:spcPct val="90000"/>
              </a:lnSpc>
              <a:buFont typeface="Monotype Sorts" pitchFamily="2" charset="2"/>
              <a:buNone/>
            </a:pPr>
            <a:r>
              <a:rPr lang="fr-FR" sz="3200" dirty="0">
                <a:solidFill>
                  <a:srgbClr val="FAFD00"/>
                </a:solidFill>
              </a:rPr>
              <a:t>C = A JOIN B ON X </a:t>
            </a:r>
            <a:r>
              <a:rPr lang="fr-FR" sz="3200" i="1" dirty="0">
                <a:solidFill>
                  <a:srgbClr val="FAFD00"/>
                </a:solidFill>
                <a:latin typeface="Symbol" pitchFamily="18" charset="2"/>
              </a:rPr>
              <a:t> </a:t>
            </a:r>
            <a:r>
              <a:rPr lang="fr-FR" sz="3200" dirty="0">
                <a:solidFill>
                  <a:srgbClr val="FAFD00"/>
                </a:solidFill>
              </a:rPr>
              <a:t>Y</a:t>
            </a:r>
            <a:r>
              <a:rPr lang="fr-FR" sz="3200" i="1" dirty="0" smtClean="0">
                <a:solidFill>
                  <a:srgbClr val="FAFD00"/>
                </a:solidFill>
              </a:rPr>
              <a:t>.</a:t>
            </a:r>
            <a:endParaRPr lang="fr-FR" sz="3200" i="1" dirty="0">
              <a:solidFill>
                <a:srgbClr val="FAFD00"/>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0" end="0"/>
                                            </p:txEl>
                                          </p:spTgt>
                                        </p:tgtEl>
                                        <p:attrNameLst>
                                          <p:attrName>ppt_c</p:attrName>
                                        </p:attrNameLst>
                                      </p:cBhvr>
                                      <p:to>
                                        <a:srgbClr val="F95AB7"/>
                                      </p:to>
                                    </p:animClr>
                                  </p:subTnLst>
                                </p:cTn>
                              </p:par>
                              <p:par>
                                <p:cTn id="9" presetID="2" presetClass="entr" presetSubtype="1" fill="hold" grpId="0" nodeType="with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anim calcmode="lin" valueType="num">
                                      <p:cBhvr additive="base">
                                        <p:cTn id="11"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43">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1" end="1"/>
                                            </p:txEl>
                                          </p:spTgt>
                                        </p:tgtEl>
                                        <p:attrNameLst>
                                          <p:attrName>ppt_c</p:attrName>
                                        </p:attrNameLst>
                                      </p:cBhvr>
                                      <p:to>
                                        <a:srgbClr val="F95AB7"/>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66243">
                                            <p:txEl>
                                              <p:pRg st="2" end="2"/>
                                            </p:txEl>
                                          </p:spTgt>
                                        </p:tgtEl>
                                        <p:attrNameLst>
                                          <p:attrName>style.visibility</p:attrName>
                                        </p:attrNameLst>
                                      </p:cBhvr>
                                      <p:to>
                                        <p:strVal val="visible"/>
                                      </p:to>
                                    </p:set>
                                    <p:anim calcmode="lin" valueType="num">
                                      <p:cBhvr additive="base">
                                        <p:cTn id="17" dur="500" fill="hold"/>
                                        <p:tgtEl>
                                          <p:spTgt spid="2662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43">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2" end="2"/>
                                            </p:txEl>
                                          </p:spTgt>
                                        </p:tgtEl>
                                        <p:attrNameLst>
                                          <p:attrName>ppt_c</p:attrName>
                                        </p:attrNameLst>
                                      </p:cBhvr>
                                      <p:to>
                                        <a:srgbClr val="F95AB7"/>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266243">
                                            <p:txEl>
                                              <p:pRg st="3" end="3"/>
                                            </p:txEl>
                                          </p:spTgt>
                                        </p:tgtEl>
                                        <p:attrNameLst>
                                          <p:attrName>style.visibility</p:attrName>
                                        </p:attrNameLst>
                                      </p:cBhvr>
                                      <p:to>
                                        <p:strVal val="visible"/>
                                      </p:to>
                                    </p:set>
                                    <p:anim calcmode="lin" valueType="num">
                                      <p:cBhvr additive="base">
                                        <p:cTn id="23" dur="500" fill="hold"/>
                                        <p:tgtEl>
                                          <p:spTgt spid="2662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43">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3" end="3"/>
                                            </p:txEl>
                                          </p:spTgt>
                                        </p:tgtEl>
                                        <p:attrNameLst>
                                          <p:attrName>ppt_c</p:attrName>
                                        </p:attrNameLst>
                                      </p:cBhvr>
                                      <p:to>
                                        <a:srgbClr val="F95AB7"/>
                                      </p:to>
                                    </p:animClr>
                                  </p:subTnLst>
                                </p:cTn>
                              </p:par>
                              <p:par>
                                <p:cTn id="25" presetID="2" presetClass="entr" presetSubtype="1" fill="hold" grpId="0" nodeType="withEffect">
                                  <p:stCondLst>
                                    <p:cond delay="0"/>
                                  </p:stCondLst>
                                  <p:childTnLst>
                                    <p:set>
                                      <p:cBhvr>
                                        <p:cTn id="26" dur="1" fill="hold">
                                          <p:stCondLst>
                                            <p:cond delay="0"/>
                                          </p:stCondLst>
                                        </p:cTn>
                                        <p:tgtEl>
                                          <p:spTgt spid="266243">
                                            <p:txEl>
                                              <p:pRg st="4" end="4"/>
                                            </p:txEl>
                                          </p:spTgt>
                                        </p:tgtEl>
                                        <p:attrNameLst>
                                          <p:attrName>style.visibility</p:attrName>
                                        </p:attrNameLst>
                                      </p:cBhvr>
                                      <p:to>
                                        <p:strVal val="visible"/>
                                      </p:to>
                                    </p:set>
                                    <p:anim calcmode="lin" valueType="num">
                                      <p:cBhvr additive="base">
                                        <p:cTn id="27" dur="500" fill="hold"/>
                                        <p:tgtEl>
                                          <p:spTgt spid="2662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43">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4" end="4"/>
                                            </p:txEl>
                                          </p:spTgt>
                                        </p:tgtEl>
                                        <p:attrNameLst>
                                          <p:attrName>ppt_c</p:attrName>
                                        </p:attrNameLst>
                                      </p:cBhvr>
                                      <p:to>
                                        <a:srgbClr val="F95AB7"/>
                                      </p:to>
                                    </p:animClr>
                                  </p:subTnLst>
                                </p:cTn>
                              </p:par>
                              <p:par>
                                <p:cTn id="29" presetID="2" presetClass="entr" presetSubtype="1" fill="hold" grpId="0" nodeType="withEffect">
                                  <p:stCondLst>
                                    <p:cond delay="0"/>
                                  </p:stCondLst>
                                  <p:childTnLst>
                                    <p:set>
                                      <p:cBhvr>
                                        <p:cTn id="30" dur="1" fill="hold">
                                          <p:stCondLst>
                                            <p:cond delay="0"/>
                                          </p:stCondLst>
                                        </p:cTn>
                                        <p:tgtEl>
                                          <p:spTgt spid="266243">
                                            <p:txEl>
                                              <p:pRg st="5" end="5"/>
                                            </p:txEl>
                                          </p:spTgt>
                                        </p:tgtEl>
                                        <p:attrNameLst>
                                          <p:attrName>style.visibility</p:attrName>
                                        </p:attrNameLst>
                                      </p:cBhvr>
                                      <p:to>
                                        <p:strVal val="visible"/>
                                      </p:to>
                                    </p:set>
                                    <p:anim calcmode="lin" valueType="num">
                                      <p:cBhvr additive="base">
                                        <p:cTn id="31" dur="500" fill="hold"/>
                                        <p:tgtEl>
                                          <p:spTgt spid="2662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43">
                                            <p:txEl>
                                              <p:pRg st="5" end="5"/>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5" end="5"/>
                                            </p:txEl>
                                          </p:spTgt>
                                        </p:tgtEl>
                                        <p:attrNameLst>
                                          <p:attrName>ppt_c</p:attrName>
                                        </p:attrNameLst>
                                      </p:cBhvr>
                                      <p:to>
                                        <a:srgbClr val="F95AB7"/>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66243">
                                            <p:txEl>
                                              <p:pRg st="6" end="6"/>
                                            </p:txEl>
                                          </p:spTgt>
                                        </p:tgtEl>
                                        <p:attrNameLst>
                                          <p:attrName>style.visibility</p:attrName>
                                        </p:attrNameLst>
                                      </p:cBhvr>
                                      <p:to>
                                        <p:strVal val="visible"/>
                                      </p:to>
                                    </p:set>
                                    <p:anim calcmode="lin" valueType="num">
                                      <p:cBhvr additive="base">
                                        <p:cTn id="37" dur="500" fill="hold"/>
                                        <p:tgtEl>
                                          <p:spTgt spid="2662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43">
                                            <p:txEl>
                                              <p:pRg st="6" end="6"/>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6" end="6"/>
                                            </p:txEl>
                                          </p:spTgt>
                                        </p:tgtEl>
                                        <p:attrNameLst>
                                          <p:attrName>ppt_c</p:attrName>
                                        </p:attrNameLst>
                                      </p:cBhvr>
                                      <p:to>
                                        <a:srgbClr val="F95AB7"/>
                                      </p:to>
                                    </p:animClr>
                                  </p:subTnLst>
                                </p:cTn>
                              </p:par>
                              <p:par>
                                <p:cTn id="39" presetID="2" presetClass="entr" presetSubtype="1" fill="hold" grpId="0" nodeType="withEffect">
                                  <p:stCondLst>
                                    <p:cond delay="0"/>
                                  </p:stCondLst>
                                  <p:childTnLst>
                                    <p:set>
                                      <p:cBhvr>
                                        <p:cTn id="40" dur="1" fill="hold">
                                          <p:stCondLst>
                                            <p:cond delay="0"/>
                                          </p:stCondLst>
                                        </p:cTn>
                                        <p:tgtEl>
                                          <p:spTgt spid="266243">
                                            <p:txEl>
                                              <p:pRg st="7" end="7"/>
                                            </p:txEl>
                                          </p:spTgt>
                                        </p:tgtEl>
                                        <p:attrNameLst>
                                          <p:attrName>style.visibility</p:attrName>
                                        </p:attrNameLst>
                                      </p:cBhvr>
                                      <p:to>
                                        <p:strVal val="visible"/>
                                      </p:to>
                                    </p:set>
                                    <p:anim calcmode="lin" valueType="num">
                                      <p:cBhvr additive="base">
                                        <p:cTn id="41" dur="500" fill="hold"/>
                                        <p:tgtEl>
                                          <p:spTgt spid="2662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6243">
                                            <p:txEl>
                                              <p:pRg st="7" end="7"/>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7" end="7"/>
                                            </p:txEl>
                                          </p:spTgt>
                                        </p:tgtEl>
                                        <p:attrNameLst>
                                          <p:attrName>ppt_c</p:attrName>
                                        </p:attrNameLst>
                                      </p:cBhvr>
                                      <p:to>
                                        <a:srgbClr val="F95AB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711558" y="163132"/>
            <a:ext cx="7772400" cy="1143000"/>
          </a:xfrm>
          <a:noFill/>
          <a:ln/>
        </p:spPr>
        <p:txBody>
          <a:bodyPr/>
          <a:lstStyle/>
          <a:p>
            <a:r>
              <a:rPr lang="en-US" sz="4800" i="1" dirty="0">
                <a:latin typeface="Symbol" pitchFamily="18" charset="2"/>
              </a:rPr>
              <a:t></a:t>
            </a:r>
            <a:r>
              <a:rPr lang="en-US" sz="4800" dirty="0"/>
              <a:t>-</a:t>
            </a:r>
            <a:r>
              <a:rPr lang="en-US" sz="5400" dirty="0" smtClean="0"/>
              <a:t>jointure / </a:t>
            </a:r>
            <a:r>
              <a:rPr lang="en-US" sz="5400" dirty="0" err="1" smtClean="0"/>
              <a:t>Equi</a:t>
            </a:r>
            <a:r>
              <a:rPr lang="en-US" sz="5400" dirty="0" smtClean="0"/>
              <a:t>-jointure</a:t>
            </a:r>
            <a:endParaRPr lang="en-US" sz="4800" dirty="0"/>
          </a:p>
        </p:txBody>
      </p:sp>
      <p:sp>
        <p:nvSpPr>
          <p:cNvPr id="266243" name="Rectangle 3"/>
          <p:cNvSpPr>
            <a:spLocks noGrp="1" noChangeArrowheads="1"/>
          </p:cNvSpPr>
          <p:nvPr>
            <p:ph type="body" idx="1"/>
          </p:nvPr>
        </p:nvSpPr>
        <p:spPr>
          <a:xfrm>
            <a:off x="621406" y="1828800"/>
            <a:ext cx="7772400" cy="5029200"/>
          </a:xfrm>
          <a:noFill/>
          <a:ln/>
        </p:spPr>
        <p:txBody>
          <a:bodyPr/>
          <a:lstStyle/>
          <a:p>
            <a:pPr>
              <a:lnSpc>
                <a:spcPct val="90000"/>
              </a:lnSpc>
              <a:buNone/>
            </a:pPr>
            <a:r>
              <a:rPr lang="fr-FR" sz="3600" dirty="0">
                <a:solidFill>
                  <a:srgbClr val="FAFD00"/>
                </a:solidFill>
              </a:rPr>
              <a:t>	C = A JOIN B ON X </a:t>
            </a:r>
            <a:r>
              <a:rPr lang="fr-FR" sz="3600" dirty="0">
                <a:solidFill>
                  <a:srgbClr val="FAFD00"/>
                </a:solidFill>
                <a:latin typeface="Symbol" pitchFamily="18" charset="2"/>
              </a:rPr>
              <a:t> =</a:t>
            </a:r>
            <a:r>
              <a:rPr lang="fr-FR" sz="3600" dirty="0">
                <a:solidFill>
                  <a:srgbClr val="FAFD00"/>
                </a:solidFill>
              </a:rPr>
              <a:t>Y  </a:t>
            </a:r>
            <a:r>
              <a:rPr lang="fr-FR" sz="3600" i="1" dirty="0">
                <a:solidFill>
                  <a:srgbClr val="FAFD00"/>
                </a:solidFill>
              </a:rPr>
              <a:t/>
            </a:r>
            <a:br>
              <a:rPr lang="fr-FR" sz="3600" i="1" dirty="0">
                <a:solidFill>
                  <a:srgbClr val="FAFD00"/>
                </a:solidFill>
              </a:rPr>
            </a:br>
            <a:r>
              <a:rPr lang="fr-FR" sz="3600" dirty="0"/>
              <a:t>est une </a:t>
            </a:r>
            <a:r>
              <a:rPr lang="fr-FR" sz="3600" i="1" dirty="0" err="1"/>
              <a:t>equi-jointure</a:t>
            </a:r>
            <a:r>
              <a:rPr lang="fr-FR" sz="3600" dirty="0"/>
              <a:t>.</a:t>
            </a:r>
          </a:p>
          <a:p>
            <a:pPr lvl="1">
              <a:lnSpc>
                <a:spcPct val="90000"/>
              </a:lnSpc>
            </a:pPr>
            <a:r>
              <a:rPr lang="fr-FR" sz="3200" dirty="0"/>
              <a:t>A ne pas confondre avec la jointure naturelle</a:t>
            </a:r>
          </a:p>
          <a:p>
            <a:pPr lvl="1">
              <a:lnSpc>
                <a:spcPct val="90000"/>
              </a:lnSpc>
            </a:pPr>
            <a:r>
              <a:rPr lang="fr-FR" sz="3200" dirty="0"/>
              <a:t>Où l’attribut Y de jointure peut être de plus composite </a:t>
            </a:r>
            <a:endParaRPr lang="fr-FR" sz="3200" dirty="0" smtClean="0"/>
          </a:p>
          <a:p>
            <a:pPr>
              <a:lnSpc>
                <a:spcPct val="90000"/>
              </a:lnSpc>
            </a:pPr>
            <a:r>
              <a:rPr lang="fr-FR" sz="3600" b="1" dirty="0" smtClean="0">
                <a:solidFill>
                  <a:schemeClr val="accent1">
                    <a:lumMod val="20000"/>
                    <a:lumOff val="80000"/>
                  </a:schemeClr>
                </a:solidFill>
              </a:rPr>
              <a:t>Est-ce que la </a:t>
            </a:r>
            <a:r>
              <a:rPr lang="en-US" sz="3600" i="1" dirty="0" smtClean="0">
                <a:latin typeface="Symbol" pitchFamily="18" charset="2"/>
              </a:rPr>
              <a:t>- </a:t>
            </a:r>
            <a:r>
              <a:rPr lang="fr-FR" sz="3600" b="1" dirty="0" smtClean="0">
                <a:solidFill>
                  <a:schemeClr val="accent1">
                    <a:lumMod val="20000"/>
                    <a:lumOff val="80000"/>
                  </a:schemeClr>
                </a:solidFill>
              </a:rPr>
              <a:t>jointure est commutative et/ou associative ?</a:t>
            </a:r>
            <a:endParaRPr lang="fr-FR" sz="3600" dirty="0" smtClean="0"/>
          </a:p>
          <a:p>
            <a:pPr lvl="1">
              <a:lnSpc>
                <a:spcPct val="90000"/>
              </a:lnSpc>
            </a:pPr>
            <a:endParaRPr lang="fr-FR"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0" end="0"/>
                                            </p:txEl>
                                          </p:spTgt>
                                        </p:tgtEl>
                                        <p:attrNameLst>
                                          <p:attrName>ppt_c</p:attrName>
                                        </p:attrNameLst>
                                      </p:cBhvr>
                                      <p:to>
                                        <a:srgbClr val="F95AB7"/>
                                      </p:to>
                                    </p:animClr>
                                  </p:subTnLst>
                                </p:cTn>
                              </p:par>
                              <p:par>
                                <p:cTn id="9" presetID="2" presetClass="entr" presetSubtype="1" fill="hold" grpId="0" nodeType="with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anim calcmode="lin" valueType="num">
                                      <p:cBhvr additive="base">
                                        <p:cTn id="11"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43">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1" end="1"/>
                                            </p:txEl>
                                          </p:spTgt>
                                        </p:tgtEl>
                                        <p:attrNameLst>
                                          <p:attrName>ppt_c</p:attrName>
                                        </p:attrNameLst>
                                      </p:cBhvr>
                                      <p:to>
                                        <a:srgbClr val="F95AB7"/>
                                      </p:to>
                                    </p:animClr>
                                  </p:subTnLst>
                                </p:cTn>
                              </p:par>
                              <p:par>
                                <p:cTn id="13" presetID="2" presetClass="entr" presetSubtype="1" fill="hold" grpId="0" nodeType="withEffect">
                                  <p:stCondLst>
                                    <p:cond delay="0"/>
                                  </p:stCondLst>
                                  <p:childTnLst>
                                    <p:set>
                                      <p:cBhvr>
                                        <p:cTn id="14" dur="1" fill="hold">
                                          <p:stCondLst>
                                            <p:cond delay="0"/>
                                          </p:stCondLst>
                                        </p:cTn>
                                        <p:tgtEl>
                                          <p:spTgt spid="266243">
                                            <p:txEl>
                                              <p:pRg st="2" end="2"/>
                                            </p:txEl>
                                          </p:spTgt>
                                        </p:tgtEl>
                                        <p:attrNameLst>
                                          <p:attrName>style.visibility</p:attrName>
                                        </p:attrNameLst>
                                      </p:cBhvr>
                                      <p:to>
                                        <p:strVal val="visible"/>
                                      </p:to>
                                    </p:set>
                                    <p:anim calcmode="lin" valueType="num">
                                      <p:cBhvr additive="base">
                                        <p:cTn id="15" dur="500" fill="hold"/>
                                        <p:tgtEl>
                                          <p:spTgt spid="2662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43">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2" end="2"/>
                                            </p:txEl>
                                          </p:spTgt>
                                        </p:tgtEl>
                                        <p:attrNameLst>
                                          <p:attrName>ppt_c</p:attrName>
                                        </p:attrNameLst>
                                      </p:cBhvr>
                                      <p:to>
                                        <a:srgbClr val="F95AB7"/>
                                      </p:to>
                                    </p:animClr>
                                  </p:sub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66243">
                                            <p:txEl>
                                              <p:pRg st="3" end="3"/>
                                            </p:txEl>
                                          </p:spTgt>
                                        </p:tgtEl>
                                        <p:attrNameLst>
                                          <p:attrName>style.visibility</p:attrName>
                                        </p:attrNameLst>
                                      </p:cBhvr>
                                      <p:to>
                                        <p:strVal val="visible"/>
                                      </p:to>
                                    </p:set>
                                    <p:anim calcmode="lin" valueType="num">
                                      <p:cBhvr additive="base">
                                        <p:cTn id="21" dur="500" fill="hold"/>
                                        <p:tgtEl>
                                          <p:spTgt spid="2662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43">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243">
                                            <p:txEl>
                                              <p:pRg st="3" end="3"/>
                                            </p:txEl>
                                          </p:spTgt>
                                        </p:tgtEl>
                                        <p:attrNameLst>
                                          <p:attrName>ppt_c</p:attrName>
                                        </p:attrNameLst>
                                      </p:cBhvr>
                                      <p:to>
                                        <a:srgbClr val="F95AB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noFill/>
          <a:ln/>
        </p:spPr>
        <p:txBody>
          <a:bodyPr/>
          <a:lstStyle/>
          <a:p>
            <a:r>
              <a:rPr lang="en-US"/>
              <a:t>Division</a:t>
            </a:r>
          </a:p>
        </p:txBody>
      </p:sp>
      <p:sp>
        <p:nvSpPr>
          <p:cNvPr id="263171" name="Rectangle 3"/>
          <p:cNvSpPr>
            <a:spLocks noGrp="1" noChangeArrowheads="1"/>
          </p:cNvSpPr>
          <p:nvPr>
            <p:ph type="body" idx="1"/>
          </p:nvPr>
        </p:nvSpPr>
        <p:spPr>
          <a:xfrm>
            <a:off x="609600" y="1600200"/>
            <a:ext cx="7772400" cy="2514600"/>
          </a:xfrm>
          <a:noFill/>
          <a:ln/>
        </p:spPr>
        <p:txBody>
          <a:bodyPr/>
          <a:lstStyle/>
          <a:p>
            <a:r>
              <a:rPr lang="en-US" sz="2800" b="1"/>
              <a:t>Table C ( X ) notée:</a:t>
            </a:r>
          </a:p>
          <a:p>
            <a:pPr>
              <a:buFont typeface="Monotype Sorts" pitchFamily="2" charset="2"/>
              <a:buNone/>
            </a:pPr>
            <a:r>
              <a:rPr lang="en-US" sz="2800" b="1"/>
              <a:t>	A DIVIDEBY B</a:t>
            </a:r>
          </a:p>
          <a:p>
            <a:pPr>
              <a:buFont typeface="Monotype Sorts" pitchFamily="2" charset="2"/>
              <a:buNone/>
            </a:pPr>
            <a:r>
              <a:rPr lang="en-US" sz="2800" b="1"/>
              <a:t>est une division de tables A (X, Y) et B (Y)  ssi C contient tous les tuples ( </a:t>
            </a:r>
            <a:r>
              <a:rPr lang="en-US" sz="2800" b="1" i="1"/>
              <a:t>x </a:t>
            </a:r>
            <a:r>
              <a:rPr lang="en-US" sz="2800" b="1"/>
              <a:t>)</a:t>
            </a:r>
            <a:r>
              <a:rPr lang="en-US" sz="2800" b="1" i="1"/>
              <a:t> </a:t>
            </a:r>
            <a:r>
              <a:rPr lang="en-US" sz="2800" b="1"/>
              <a:t>tels que</a:t>
            </a:r>
            <a:br>
              <a:rPr lang="en-US" sz="2800" b="1"/>
            </a:br>
            <a:r>
              <a:rPr lang="en-US" sz="2800" b="1">
                <a:latin typeface="Symbol" pitchFamily="18" charset="2"/>
              </a:rPr>
              <a:t></a:t>
            </a:r>
            <a:r>
              <a:rPr lang="en-US" sz="2800" b="1"/>
              <a:t>(</a:t>
            </a:r>
            <a:r>
              <a:rPr lang="en-US" sz="2800" b="1" i="1"/>
              <a:t> y </a:t>
            </a:r>
            <a:r>
              <a:rPr lang="en-US" sz="2800" b="1"/>
              <a:t>)</a:t>
            </a:r>
            <a:r>
              <a:rPr lang="en-US" sz="2800" b="1" i="1"/>
              <a:t> </a:t>
            </a:r>
            <a:r>
              <a:rPr lang="en-US" sz="2800" b="1" i="1">
                <a:latin typeface="Symbol" pitchFamily="18" charset="2"/>
              </a:rPr>
              <a:t></a:t>
            </a:r>
            <a:r>
              <a:rPr lang="en-US" sz="2800" b="1" i="1">
                <a:latin typeface="Arial" pitchFamily="34" charset="0"/>
              </a:rPr>
              <a:t>B , </a:t>
            </a:r>
            <a:r>
              <a:rPr lang="en-US" sz="2800" b="1">
                <a:latin typeface="Symbol" pitchFamily="18" charset="2"/>
              </a:rPr>
              <a:t></a:t>
            </a:r>
            <a:r>
              <a:rPr lang="en-US" sz="2800" b="1"/>
              <a:t>( </a:t>
            </a:r>
            <a:r>
              <a:rPr lang="en-US" sz="2800" b="1" i="1"/>
              <a:t>x,  y </a:t>
            </a:r>
            <a:r>
              <a:rPr lang="en-US" sz="2800" b="1"/>
              <a:t>)</a:t>
            </a:r>
            <a:r>
              <a:rPr lang="en-US" sz="2800" b="1" i="1">
                <a:latin typeface="Arial" pitchFamily="34" charset="0"/>
              </a:rPr>
              <a:t> </a:t>
            </a:r>
            <a:r>
              <a:rPr lang="en-US" sz="2800" b="1" i="1">
                <a:latin typeface="Symbol" pitchFamily="18" charset="2"/>
              </a:rPr>
              <a:t></a:t>
            </a:r>
            <a:r>
              <a:rPr lang="en-US" sz="2800" b="1" i="1">
                <a:latin typeface="Arial" pitchFamily="34" charset="0"/>
              </a:rPr>
              <a:t>A </a:t>
            </a:r>
          </a:p>
        </p:txBody>
      </p:sp>
      <p:sp>
        <p:nvSpPr>
          <p:cNvPr id="263172" name="Rectangle 4"/>
          <p:cNvSpPr>
            <a:spLocks noChangeArrowheads="1"/>
          </p:cNvSpPr>
          <p:nvPr/>
        </p:nvSpPr>
        <p:spPr bwMode="auto">
          <a:xfrm>
            <a:off x="5465763" y="3835400"/>
            <a:ext cx="871537" cy="1663700"/>
          </a:xfrm>
          <a:prstGeom prst="rect">
            <a:avLst/>
          </a:prstGeom>
          <a:noFill/>
          <a:ln w="12700">
            <a:solidFill>
              <a:schemeClr val="tx1"/>
            </a:solidFill>
            <a:miter lim="800000"/>
            <a:headEnd/>
            <a:tailEnd/>
          </a:ln>
          <a:effectLst/>
        </p:spPr>
        <p:txBody>
          <a:bodyPr wrap="none" lIns="90488" tIns="44450" rIns="90488" bIns="44450">
            <a:spAutoFit/>
          </a:bodyPr>
          <a:lstStyle/>
          <a:p>
            <a:r>
              <a:rPr lang="en-US" b="1"/>
              <a:t>S#  P#</a:t>
            </a:r>
          </a:p>
          <a:p>
            <a:pPr>
              <a:spcBef>
                <a:spcPct val="3000"/>
              </a:spcBef>
            </a:pPr>
            <a:r>
              <a:rPr lang="en-US">
                <a:solidFill>
                  <a:schemeClr val="tx1"/>
                </a:solidFill>
              </a:rPr>
              <a:t>S1  P1</a:t>
            </a:r>
          </a:p>
          <a:p>
            <a:pPr>
              <a:spcBef>
                <a:spcPct val="3000"/>
              </a:spcBef>
            </a:pPr>
            <a:r>
              <a:rPr lang="en-US">
                <a:solidFill>
                  <a:schemeClr val="tx1"/>
                </a:solidFill>
              </a:rPr>
              <a:t>S1  P2</a:t>
            </a:r>
          </a:p>
          <a:p>
            <a:pPr>
              <a:spcBef>
                <a:spcPct val="3000"/>
              </a:spcBef>
            </a:pPr>
            <a:r>
              <a:rPr lang="en-US">
                <a:solidFill>
                  <a:schemeClr val="tx1"/>
                </a:solidFill>
              </a:rPr>
              <a:t>S2  P1</a:t>
            </a:r>
          </a:p>
          <a:p>
            <a:pPr>
              <a:spcBef>
                <a:spcPct val="3000"/>
              </a:spcBef>
            </a:pPr>
            <a:r>
              <a:rPr lang="en-US">
                <a:solidFill>
                  <a:schemeClr val="tx1"/>
                </a:solidFill>
              </a:rPr>
              <a:t>S2  P3</a:t>
            </a:r>
          </a:p>
        </p:txBody>
      </p:sp>
      <p:sp>
        <p:nvSpPr>
          <p:cNvPr id="263173" name="Rectangle 5"/>
          <p:cNvSpPr>
            <a:spLocks noChangeArrowheads="1"/>
          </p:cNvSpPr>
          <p:nvPr/>
        </p:nvSpPr>
        <p:spPr bwMode="auto">
          <a:xfrm>
            <a:off x="6837363" y="3835400"/>
            <a:ext cx="476250" cy="1016000"/>
          </a:xfrm>
          <a:prstGeom prst="rect">
            <a:avLst/>
          </a:prstGeom>
          <a:noFill/>
          <a:ln w="12700">
            <a:solidFill>
              <a:schemeClr val="tx1"/>
            </a:solidFill>
            <a:miter lim="800000"/>
            <a:headEnd/>
            <a:tailEnd/>
          </a:ln>
          <a:effectLst/>
        </p:spPr>
        <p:txBody>
          <a:bodyPr wrap="none" lIns="90488" tIns="44450" rIns="90488" bIns="44450">
            <a:spAutoFit/>
          </a:bodyPr>
          <a:lstStyle/>
          <a:p>
            <a:r>
              <a:rPr lang="en-US" b="1"/>
              <a:t>P#</a:t>
            </a:r>
          </a:p>
          <a:p>
            <a:r>
              <a:rPr lang="en-US">
                <a:solidFill>
                  <a:schemeClr val="tx1"/>
                </a:solidFill>
              </a:rPr>
              <a:t>P1</a:t>
            </a:r>
          </a:p>
          <a:p>
            <a:r>
              <a:rPr lang="en-US">
                <a:solidFill>
                  <a:schemeClr val="tx1"/>
                </a:solidFill>
              </a:rPr>
              <a:t>P2</a:t>
            </a:r>
          </a:p>
        </p:txBody>
      </p:sp>
      <p:sp>
        <p:nvSpPr>
          <p:cNvPr id="263174" name="Rectangle 6"/>
          <p:cNvSpPr>
            <a:spLocks noChangeArrowheads="1"/>
          </p:cNvSpPr>
          <p:nvPr/>
        </p:nvSpPr>
        <p:spPr bwMode="auto">
          <a:xfrm>
            <a:off x="7885113" y="3816350"/>
            <a:ext cx="500062" cy="749300"/>
          </a:xfrm>
          <a:prstGeom prst="rect">
            <a:avLst/>
          </a:prstGeom>
          <a:noFill/>
          <a:ln w="50800">
            <a:solidFill>
              <a:schemeClr val="accent1"/>
            </a:solidFill>
            <a:miter lim="800000"/>
            <a:headEnd/>
            <a:tailEnd/>
          </a:ln>
          <a:effectLst/>
        </p:spPr>
        <p:txBody>
          <a:bodyPr wrap="none" lIns="90488" tIns="44450" rIns="90488" bIns="44450">
            <a:spAutoFit/>
          </a:bodyPr>
          <a:lstStyle/>
          <a:p>
            <a:r>
              <a:rPr lang="en-US" b="1"/>
              <a:t>S#</a:t>
            </a:r>
          </a:p>
          <a:p>
            <a:r>
              <a:rPr lang="en-US">
                <a:solidFill>
                  <a:schemeClr val="tx1"/>
                </a:solidFill>
              </a:rPr>
              <a:t>S1</a:t>
            </a:r>
          </a:p>
        </p:txBody>
      </p:sp>
      <p:sp>
        <p:nvSpPr>
          <p:cNvPr id="263175" name="Rectangle 7"/>
          <p:cNvSpPr>
            <a:spLocks noChangeArrowheads="1"/>
          </p:cNvSpPr>
          <p:nvPr/>
        </p:nvSpPr>
        <p:spPr bwMode="auto">
          <a:xfrm>
            <a:off x="1528763" y="4368800"/>
            <a:ext cx="2505075" cy="711200"/>
          </a:xfrm>
          <a:prstGeom prst="rect">
            <a:avLst/>
          </a:prstGeom>
          <a:solidFill>
            <a:schemeClr val="tx2"/>
          </a:solidFill>
          <a:ln w="12700">
            <a:solidFill>
              <a:schemeClr val="tx2"/>
            </a:solidFill>
            <a:miter lim="800000"/>
            <a:headEnd/>
            <a:tailEnd/>
          </a:ln>
          <a:effectLst/>
        </p:spPr>
        <p:txBody>
          <a:bodyPr lIns="90488" tIns="44450" rIns="90488" bIns="44450">
            <a:spAutoFit/>
          </a:bodyPr>
          <a:lstStyle/>
          <a:p>
            <a:r>
              <a:rPr lang="fr-FR" b="1" dirty="0" smtClean="0">
                <a:solidFill>
                  <a:srgbClr val="3135CC"/>
                </a:solidFill>
              </a:rPr>
              <a:t>Tout fournisseur  de </a:t>
            </a:r>
            <a:br>
              <a:rPr lang="fr-FR" b="1" dirty="0" smtClean="0">
                <a:solidFill>
                  <a:srgbClr val="3135CC"/>
                </a:solidFill>
              </a:rPr>
            </a:br>
            <a:r>
              <a:rPr lang="fr-FR" b="1" dirty="0" smtClean="0">
                <a:solidFill>
                  <a:srgbClr val="3135CC"/>
                </a:solidFill>
              </a:rPr>
              <a:t>pièces  P1 et P2. </a:t>
            </a:r>
            <a:endParaRPr lang="fr-FR" b="1" dirty="0">
              <a:solidFill>
                <a:srgbClr val="3135CC"/>
              </a:solidFill>
            </a:endParaRPr>
          </a:p>
        </p:txBody>
      </p:sp>
      <p:sp>
        <p:nvSpPr>
          <p:cNvPr id="263176" name="Rectangle 8"/>
          <p:cNvSpPr>
            <a:spLocks noChangeArrowheads="1"/>
          </p:cNvSpPr>
          <p:nvPr/>
        </p:nvSpPr>
        <p:spPr bwMode="auto">
          <a:xfrm>
            <a:off x="595313" y="5776913"/>
            <a:ext cx="6004658" cy="459100"/>
          </a:xfrm>
          <a:prstGeom prst="rect">
            <a:avLst/>
          </a:prstGeom>
          <a:noFill/>
          <a:ln w="12700">
            <a:noFill/>
            <a:miter lim="800000"/>
            <a:headEnd/>
            <a:tailEnd/>
          </a:ln>
          <a:effectLst/>
        </p:spPr>
        <p:txBody>
          <a:bodyPr wrap="none" lIns="90488" tIns="44450" rIns="90488" bIns="44450">
            <a:spAutoFit/>
          </a:bodyPr>
          <a:lstStyle/>
          <a:p>
            <a:r>
              <a:rPr lang="fr-FR" sz="2400" b="1" dirty="0" smtClean="0"/>
              <a:t>DIVIDEBY est  associatif  ou  commutatif ?</a:t>
            </a:r>
            <a:endParaRPr lang="fr-FR" sz="2400" b="1" dirty="0"/>
          </a:p>
        </p:txBody>
      </p:sp>
      <p:sp>
        <p:nvSpPr>
          <p:cNvPr id="263177" name="AutoShape 9"/>
          <p:cNvSpPr>
            <a:spLocks noChangeArrowheads="1"/>
          </p:cNvSpPr>
          <p:nvPr/>
        </p:nvSpPr>
        <p:spPr bwMode="auto">
          <a:xfrm>
            <a:off x="4349750" y="4654550"/>
            <a:ext cx="749300" cy="215900"/>
          </a:xfrm>
          <a:prstGeom prst="rightArrow">
            <a:avLst>
              <a:gd name="adj1" fmla="val 50000"/>
              <a:gd name="adj2" fmla="val 173545"/>
            </a:avLst>
          </a:prstGeom>
          <a:solidFill>
            <a:schemeClr val="accent1"/>
          </a:solidFill>
          <a:ln w="12700">
            <a:solidFill>
              <a:schemeClr val="tx1"/>
            </a:solidFill>
            <a:miter lim="800000"/>
            <a:headEnd/>
            <a:tailEnd/>
          </a:ln>
          <a:effectLst/>
        </p:spPr>
        <p:txBody>
          <a:bodyPr wrap="none" anchor="ctr"/>
          <a:lstStyle/>
          <a:p>
            <a:endParaRPr lang="fr-FR"/>
          </a:p>
        </p:txBody>
      </p:sp>
    </p:spTree>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228600" y="1261110"/>
            <a:ext cx="8610600" cy="5368290"/>
          </a:xfrm>
          <a:noFill/>
          <a:ln/>
        </p:spPr>
        <p:txBody>
          <a:bodyPr/>
          <a:lstStyle/>
          <a:p>
            <a:r>
              <a:rPr lang="fr-FR" dirty="0" smtClean="0">
                <a:solidFill>
                  <a:schemeClr val="accent1">
                    <a:lumMod val="20000"/>
                    <a:lumOff val="80000"/>
                  </a:schemeClr>
                </a:solidFill>
              </a:rPr>
              <a:t>R1 UNION R2 </a:t>
            </a:r>
          </a:p>
          <a:p>
            <a:r>
              <a:rPr lang="fr-FR" dirty="0" smtClean="0">
                <a:solidFill>
                  <a:schemeClr val="accent1">
                    <a:lumMod val="20000"/>
                    <a:lumOff val="80000"/>
                  </a:schemeClr>
                </a:solidFill>
              </a:rPr>
              <a:t>R1 INTER R2</a:t>
            </a:r>
          </a:p>
          <a:p>
            <a:r>
              <a:rPr lang="fr-FR" dirty="0" smtClean="0">
                <a:solidFill>
                  <a:schemeClr val="accent1">
                    <a:lumMod val="20000"/>
                    <a:lumOff val="80000"/>
                  </a:schemeClr>
                </a:solidFill>
              </a:rPr>
              <a:t>R1 DIFF R2 </a:t>
            </a:r>
          </a:p>
          <a:p>
            <a:r>
              <a:rPr lang="fr-FR" dirty="0" smtClean="0">
                <a:solidFill>
                  <a:schemeClr val="accent1">
                    <a:lumMod val="20000"/>
                    <a:lumOff val="80000"/>
                  </a:schemeClr>
                </a:solidFill>
              </a:rPr>
              <a:t> </a:t>
            </a:r>
            <a:r>
              <a:rPr lang="fr-FR" sz="3600" dirty="0" smtClean="0">
                <a:solidFill>
                  <a:schemeClr val="accent1">
                    <a:lumMod val="20000"/>
                    <a:lumOff val="80000"/>
                  </a:schemeClr>
                </a:solidFill>
              </a:rPr>
              <a:t>Elles sont </a:t>
            </a:r>
            <a:r>
              <a:rPr lang="fr-FR" sz="3600" i="1" dirty="0" smtClean="0">
                <a:solidFill>
                  <a:schemeClr val="accent1">
                    <a:lumMod val="20000"/>
                    <a:lumOff val="80000"/>
                  </a:schemeClr>
                </a:solidFill>
              </a:rPr>
              <a:t>union-compatibles</a:t>
            </a:r>
          </a:p>
          <a:p>
            <a:pPr lvl="1"/>
            <a:r>
              <a:rPr lang="fr-FR" sz="3200" dirty="0" smtClean="0">
                <a:solidFill>
                  <a:schemeClr val="accent1">
                    <a:lumMod val="20000"/>
                    <a:lumOff val="80000"/>
                  </a:schemeClr>
                </a:solidFill>
              </a:rPr>
              <a:t> Même nombre d’attribut</a:t>
            </a:r>
          </a:p>
          <a:p>
            <a:pPr lvl="1"/>
            <a:r>
              <a:rPr lang="fr-FR" sz="3200" dirty="0" smtClean="0">
                <a:solidFill>
                  <a:schemeClr val="accent1">
                    <a:lumMod val="20000"/>
                    <a:lumOff val="80000"/>
                  </a:schemeClr>
                </a:solidFill>
              </a:rPr>
              <a:t> Types d’attributs compatibles</a:t>
            </a:r>
          </a:p>
          <a:p>
            <a:pPr lvl="2"/>
            <a:r>
              <a:rPr lang="fr-FR" dirty="0" smtClean="0">
                <a:solidFill>
                  <a:schemeClr val="accent1">
                    <a:lumMod val="20000"/>
                    <a:lumOff val="80000"/>
                  </a:schemeClr>
                </a:solidFill>
              </a:rPr>
              <a:t> </a:t>
            </a:r>
            <a:r>
              <a:rPr lang="fr-FR" sz="2800" dirty="0" smtClean="0">
                <a:solidFill>
                  <a:schemeClr val="accent1">
                    <a:lumMod val="20000"/>
                    <a:lumOff val="80000"/>
                  </a:schemeClr>
                </a:solidFill>
              </a:rPr>
              <a:t>Permettant d’évaluer « = « sur les attributs</a:t>
            </a:r>
          </a:p>
          <a:p>
            <a:pPr lvl="1"/>
            <a:r>
              <a:rPr lang="fr-FR" dirty="0" smtClean="0">
                <a:solidFill>
                  <a:schemeClr val="accent1">
                    <a:lumMod val="20000"/>
                    <a:lumOff val="80000"/>
                  </a:schemeClr>
                </a:solidFill>
              </a:rPr>
              <a:t> La définition de compatibilité dépend du SGBD</a:t>
            </a:r>
          </a:p>
          <a:p>
            <a:pPr lvl="2"/>
            <a:r>
              <a:rPr lang="fr-FR" dirty="0" smtClean="0">
                <a:solidFill>
                  <a:schemeClr val="accent1">
                    <a:lumMod val="20000"/>
                    <a:lumOff val="80000"/>
                  </a:schemeClr>
                </a:solidFill>
              </a:rPr>
              <a:t> </a:t>
            </a:r>
            <a:r>
              <a:rPr lang="fr-FR" sz="3200" dirty="0" smtClean="0">
                <a:solidFill>
                  <a:schemeClr val="accent1">
                    <a:lumMod val="20000"/>
                    <a:lumOff val="80000"/>
                  </a:schemeClr>
                </a:solidFill>
              </a:rPr>
              <a:t>Même de sa version</a:t>
            </a:r>
            <a:r>
              <a:rPr lang="fr-FR" dirty="0" smtClean="0">
                <a:solidFill>
                  <a:schemeClr val="accent1">
                    <a:lumMod val="20000"/>
                    <a:lumOff val="80000"/>
                  </a:schemeClr>
                </a:solidFill>
              </a:rPr>
              <a:t>     </a:t>
            </a:r>
            <a:endParaRPr lang="fr-FR" sz="1600" dirty="0">
              <a:solidFill>
                <a:schemeClr val="accent1">
                  <a:lumMod val="20000"/>
                  <a:lumOff val="80000"/>
                </a:schemeClr>
              </a:solidFill>
            </a:endParaRPr>
          </a:p>
        </p:txBody>
      </p:sp>
      <p:sp>
        <p:nvSpPr>
          <p:cNvPr id="4" name="Text Box 44"/>
          <p:cNvSpPr txBox="1">
            <a:spLocks noChangeArrowheads="1"/>
          </p:cNvSpPr>
          <p:nvPr/>
        </p:nvSpPr>
        <p:spPr bwMode="auto">
          <a:xfrm>
            <a:off x="476250" y="0"/>
            <a:ext cx="8096250" cy="1138773"/>
          </a:xfrm>
          <a:prstGeom prst="rect">
            <a:avLst/>
          </a:prstGeom>
          <a:solidFill>
            <a:srgbClr val="11DDED"/>
          </a:solidFill>
          <a:ln w="12700">
            <a:solidFill>
              <a:schemeClr val="accent1"/>
            </a:solidFill>
            <a:miter lim="800000"/>
            <a:headEnd/>
            <a:tailEnd/>
          </a:ln>
          <a:effectLst/>
        </p:spPr>
        <p:txBody>
          <a:bodyPr wrap="square">
            <a:spAutoFit/>
          </a:bodyPr>
          <a:lstStyle/>
          <a:p>
            <a:pPr algn="ctr">
              <a:spcBef>
                <a:spcPct val="50000"/>
              </a:spcBef>
            </a:pPr>
            <a:r>
              <a:rPr lang="fr-FR" sz="3600" dirty="0">
                <a:solidFill>
                  <a:schemeClr val="accent1"/>
                </a:solidFill>
              </a:rPr>
              <a:t>Op. </a:t>
            </a:r>
            <a:r>
              <a:rPr lang="fr-FR" sz="3600" dirty="0" smtClean="0">
                <a:solidFill>
                  <a:schemeClr val="accent1"/>
                </a:solidFill>
              </a:rPr>
              <a:t>ensemblistes </a:t>
            </a:r>
          </a:p>
          <a:p>
            <a:pPr algn="ctr">
              <a:spcBef>
                <a:spcPts val="0"/>
              </a:spcBef>
            </a:pPr>
            <a:r>
              <a:rPr lang="fr-FR" sz="3200" dirty="0" smtClean="0">
                <a:solidFill>
                  <a:schemeClr val="accent1"/>
                </a:solidFill>
              </a:rPr>
              <a:t>UNION</a:t>
            </a:r>
            <a:r>
              <a:rPr lang="fr-FR" sz="3200" dirty="0">
                <a:solidFill>
                  <a:schemeClr val="accent1"/>
                </a:solidFill>
              </a:rPr>
              <a:t>, INTER, </a:t>
            </a:r>
            <a:r>
              <a:rPr lang="fr-FR" sz="3200" dirty="0" smtClean="0">
                <a:solidFill>
                  <a:schemeClr val="accent1"/>
                </a:solidFill>
              </a:rPr>
              <a:t>DIFF</a:t>
            </a:r>
            <a:endParaRPr lang="fr-FR" sz="3200" dirty="0">
              <a:solidFill>
                <a:schemeClr val="accent1"/>
              </a:solidFill>
            </a:endParaRPr>
          </a:p>
        </p:txBody>
      </p:sp>
    </p:spTree>
  </p:cSld>
  <p:clrMapOvr>
    <a:masterClrMapping/>
  </p:clrMapOvr>
  <p:transition>
    <p:cover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228600" y="1261110"/>
            <a:ext cx="8610600" cy="5368290"/>
          </a:xfrm>
          <a:noFill/>
          <a:ln/>
        </p:spPr>
        <p:txBody>
          <a:bodyPr/>
          <a:lstStyle/>
          <a:p>
            <a:r>
              <a:rPr lang="fr-FR" sz="3600" dirty="0" smtClean="0">
                <a:solidFill>
                  <a:schemeClr val="accent1">
                    <a:lumMod val="20000"/>
                    <a:lumOff val="80000"/>
                  </a:schemeClr>
                </a:solidFill>
              </a:rPr>
              <a:t>Produit cartésien </a:t>
            </a:r>
          </a:p>
          <a:p>
            <a:pPr lvl="1"/>
            <a:r>
              <a:rPr lang="fr-FR" sz="3200" dirty="0" smtClean="0">
                <a:solidFill>
                  <a:schemeClr val="accent1">
                    <a:lumMod val="20000"/>
                    <a:lumOff val="80000"/>
                  </a:schemeClr>
                </a:solidFill>
              </a:rPr>
              <a:t> </a:t>
            </a:r>
            <a:r>
              <a:rPr lang="fr-FR" sz="4000" dirty="0" smtClean="0">
                <a:solidFill>
                  <a:schemeClr val="accent1">
                    <a:lumMod val="20000"/>
                    <a:lumOff val="80000"/>
                  </a:schemeClr>
                </a:solidFill>
              </a:rPr>
              <a:t>R1 TIMES R2</a:t>
            </a:r>
            <a:r>
              <a:rPr lang="fr-FR" sz="3200" dirty="0" smtClean="0">
                <a:solidFill>
                  <a:schemeClr val="accent1">
                    <a:lumMod val="20000"/>
                    <a:lumOff val="80000"/>
                  </a:schemeClr>
                </a:solidFill>
              </a:rPr>
              <a:t> </a:t>
            </a:r>
          </a:p>
          <a:p>
            <a:r>
              <a:rPr lang="fr-FR" sz="3600" dirty="0" smtClean="0">
                <a:solidFill>
                  <a:schemeClr val="accent1">
                    <a:lumMod val="20000"/>
                    <a:lumOff val="80000"/>
                  </a:schemeClr>
                </a:solidFill>
              </a:rPr>
              <a:t> Pas de contraintes sur les types d’attributs</a:t>
            </a:r>
          </a:p>
          <a:p>
            <a:r>
              <a:rPr lang="fr-FR" sz="3600" dirty="0" smtClean="0">
                <a:solidFill>
                  <a:schemeClr val="accent1">
                    <a:lumMod val="20000"/>
                    <a:lumOff val="80000"/>
                  </a:schemeClr>
                </a:solidFill>
              </a:rPr>
              <a:t>Ni sur leur nombre</a:t>
            </a:r>
          </a:p>
          <a:p>
            <a:r>
              <a:rPr lang="fr-FR" sz="3600" dirty="0" smtClean="0">
                <a:solidFill>
                  <a:schemeClr val="accent1">
                    <a:lumMod val="20000"/>
                    <a:lumOff val="80000"/>
                  </a:schemeClr>
                </a:solidFill>
              </a:rPr>
              <a:t> Opération très chère que l’on évite à tout prix</a:t>
            </a:r>
            <a:endParaRPr lang="fr-FR" sz="3600" dirty="0">
              <a:solidFill>
                <a:schemeClr val="accent1">
                  <a:lumMod val="20000"/>
                  <a:lumOff val="80000"/>
                </a:schemeClr>
              </a:solidFill>
            </a:endParaRPr>
          </a:p>
        </p:txBody>
      </p:sp>
      <p:sp>
        <p:nvSpPr>
          <p:cNvPr id="4" name="Text Box 44"/>
          <p:cNvSpPr txBox="1">
            <a:spLocks noChangeArrowheads="1"/>
          </p:cNvSpPr>
          <p:nvPr/>
        </p:nvSpPr>
        <p:spPr bwMode="auto">
          <a:xfrm>
            <a:off x="476250" y="0"/>
            <a:ext cx="8096250" cy="1138773"/>
          </a:xfrm>
          <a:prstGeom prst="rect">
            <a:avLst/>
          </a:prstGeom>
          <a:solidFill>
            <a:srgbClr val="11DDED"/>
          </a:solidFill>
          <a:ln w="12700">
            <a:solidFill>
              <a:schemeClr val="accent1"/>
            </a:solidFill>
            <a:miter lim="800000"/>
            <a:headEnd/>
            <a:tailEnd/>
          </a:ln>
          <a:effectLst/>
        </p:spPr>
        <p:txBody>
          <a:bodyPr wrap="square">
            <a:spAutoFit/>
          </a:bodyPr>
          <a:lstStyle/>
          <a:p>
            <a:pPr algn="ctr">
              <a:spcBef>
                <a:spcPct val="50000"/>
              </a:spcBef>
            </a:pPr>
            <a:r>
              <a:rPr lang="fr-FR" sz="3600" dirty="0">
                <a:solidFill>
                  <a:schemeClr val="accent1"/>
                </a:solidFill>
              </a:rPr>
              <a:t>Op. </a:t>
            </a:r>
            <a:r>
              <a:rPr lang="fr-FR" sz="3600" dirty="0" smtClean="0">
                <a:solidFill>
                  <a:schemeClr val="accent1"/>
                </a:solidFill>
              </a:rPr>
              <a:t>ensemblistes </a:t>
            </a:r>
          </a:p>
          <a:p>
            <a:pPr algn="ctr">
              <a:spcBef>
                <a:spcPts val="0"/>
              </a:spcBef>
            </a:pPr>
            <a:r>
              <a:rPr lang="fr-FR" sz="3200" dirty="0" smtClean="0">
                <a:solidFill>
                  <a:schemeClr val="accent1"/>
                </a:solidFill>
              </a:rPr>
              <a:t>TIMES</a:t>
            </a:r>
            <a:endParaRPr lang="fr-FR" sz="3200" dirty="0">
              <a:solidFill>
                <a:schemeClr val="accent1"/>
              </a:solidFill>
            </a:endParaRPr>
          </a:p>
        </p:txBody>
      </p:sp>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294967295"/>
          </p:nvPr>
        </p:nvSpPr>
        <p:spPr>
          <a:xfrm>
            <a:off x="8542338" y="6477000"/>
            <a:ext cx="601662" cy="381000"/>
          </a:xfrm>
          <a:prstGeom prst="rect">
            <a:avLst/>
          </a:prstGeom>
        </p:spPr>
        <p:txBody>
          <a:bodyPr/>
          <a:lstStyle/>
          <a:p>
            <a:fld id="{24A45973-9606-40E0-9742-FC03BBB690E2}" type="slidenum">
              <a:rPr lang="fr-FR"/>
              <a:pPr/>
              <a:t>4</a:t>
            </a:fld>
            <a:endParaRPr lang="fr-FR"/>
          </a:p>
        </p:txBody>
      </p:sp>
      <p:sp>
        <p:nvSpPr>
          <p:cNvPr id="115714" name="Rectangle 2"/>
          <p:cNvSpPr>
            <a:spLocks noGrp="1" noChangeArrowheads="1"/>
          </p:cNvSpPr>
          <p:nvPr>
            <p:ph type="title"/>
          </p:nvPr>
        </p:nvSpPr>
        <p:spPr>
          <a:xfrm>
            <a:off x="2614613" y="0"/>
            <a:ext cx="3879850" cy="938213"/>
          </a:xfrm>
        </p:spPr>
        <p:txBody>
          <a:bodyPr/>
          <a:lstStyle/>
          <a:p>
            <a:r>
              <a:rPr lang="fr-FR" sz="4000"/>
              <a:t>BD Relationnelle</a:t>
            </a:r>
            <a:endParaRPr lang="en-US" sz="4000"/>
          </a:p>
        </p:txBody>
      </p:sp>
      <p:sp>
        <p:nvSpPr>
          <p:cNvPr id="115716" name="Text Box 4"/>
          <p:cNvSpPr txBox="1">
            <a:spLocks noChangeArrowheads="1"/>
          </p:cNvSpPr>
          <p:nvPr/>
        </p:nvSpPr>
        <p:spPr bwMode="auto">
          <a:xfrm>
            <a:off x="314325" y="2128838"/>
            <a:ext cx="3371850" cy="3270250"/>
          </a:xfrm>
          <a:prstGeom prst="rect">
            <a:avLst/>
          </a:prstGeom>
          <a:noFill/>
          <a:ln w="9525">
            <a:solidFill>
              <a:schemeClr val="bg1"/>
            </a:solidFill>
            <a:miter lim="800000"/>
            <a:headEnd/>
            <a:tailEnd/>
          </a:ln>
          <a:effectLst/>
        </p:spPr>
        <p:txBody>
          <a:bodyPr>
            <a:spAutoFit/>
          </a:bodyPr>
          <a:lstStyle/>
          <a:p>
            <a:pPr>
              <a:spcBef>
                <a:spcPct val="50000"/>
              </a:spcBef>
            </a:pPr>
            <a:r>
              <a:rPr lang="fr-FR">
                <a:solidFill>
                  <a:srgbClr val="FFFF00"/>
                </a:solidFill>
              </a:rPr>
              <a:t>Le Rapport de Recherche qui a lancé les SGBDs Relationnels</a:t>
            </a:r>
          </a:p>
          <a:p>
            <a:pPr>
              <a:spcBef>
                <a:spcPct val="50000"/>
              </a:spcBef>
            </a:pPr>
            <a:r>
              <a:rPr lang="fr-FR">
                <a:solidFill>
                  <a:srgbClr val="FFFF00"/>
                </a:solidFill>
              </a:rPr>
              <a:t>(Table des Matières)</a:t>
            </a:r>
            <a:endParaRPr lang="en-US">
              <a:solidFill>
                <a:srgbClr val="FFFF00"/>
              </a:solidFill>
            </a:endParaRPr>
          </a:p>
        </p:txBody>
      </p:sp>
      <p:pic>
        <p:nvPicPr>
          <p:cNvPr id="115717" name="Picture 5" descr="codd3"/>
          <p:cNvPicPr>
            <a:picLocks noChangeAspect="1" noChangeArrowheads="1"/>
          </p:cNvPicPr>
          <p:nvPr/>
        </p:nvPicPr>
        <p:blipFill>
          <a:blip r:embed="rId3" cstate="print"/>
          <a:srcRect/>
          <a:stretch>
            <a:fillRect/>
          </a:stretch>
        </p:blipFill>
        <p:spPr bwMode="auto">
          <a:xfrm>
            <a:off x="4059238" y="1254125"/>
            <a:ext cx="5084762" cy="4592638"/>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14227" y="239598"/>
            <a:ext cx="8382000" cy="1143000"/>
          </a:xfrm>
          <a:noFill/>
          <a:ln/>
        </p:spPr>
        <p:txBody>
          <a:bodyPr/>
          <a:lstStyle/>
          <a:p>
            <a:r>
              <a:rPr lang="fr-CA" dirty="0"/>
              <a:t>Requêtes </a:t>
            </a:r>
            <a:r>
              <a:rPr lang="fr-CA" dirty="0" smtClean="0"/>
              <a:t>algébriques à la base S-P</a:t>
            </a:r>
            <a:endParaRPr lang="fr-CA" sz="2800" dirty="0"/>
          </a:p>
        </p:txBody>
      </p:sp>
      <p:sp>
        <p:nvSpPr>
          <p:cNvPr id="259075" name="Rectangle 3"/>
          <p:cNvSpPr>
            <a:spLocks noGrp="1" noChangeArrowheads="1"/>
          </p:cNvSpPr>
          <p:nvPr>
            <p:ph type="body" idx="1"/>
          </p:nvPr>
        </p:nvSpPr>
        <p:spPr>
          <a:xfrm>
            <a:off x="358219" y="1575847"/>
            <a:ext cx="8319155" cy="4114800"/>
          </a:xfrm>
          <a:noFill/>
          <a:ln/>
        </p:spPr>
        <p:txBody>
          <a:bodyPr/>
          <a:lstStyle/>
          <a:p>
            <a:pPr>
              <a:lnSpc>
                <a:spcPct val="90000"/>
              </a:lnSpc>
            </a:pPr>
            <a:r>
              <a:rPr lang="en-US" sz="2400" b="1" dirty="0"/>
              <a:t>(( </a:t>
            </a:r>
            <a:r>
              <a:rPr lang="en-US" sz="2400" dirty="0"/>
              <a:t>S JOIN SP ) WHERE P# = 'P2' )  [ SNAME</a:t>
            </a:r>
            <a:r>
              <a:rPr lang="en-US" sz="2400" dirty="0" smtClean="0"/>
              <a:t>]</a:t>
            </a:r>
          </a:p>
          <a:p>
            <a:pPr>
              <a:lnSpc>
                <a:spcPct val="90000"/>
              </a:lnSpc>
            </a:pPr>
            <a:r>
              <a:rPr lang="en-US" sz="2400" dirty="0" smtClean="0"/>
              <a:t>(( S JOIN SP ) WHERE P# = 'P2' ) WHERE STATUS &gt; 100 ) [ SNAME]</a:t>
            </a:r>
            <a:endParaRPr lang="en-US" sz="2400" dirty="0"/>
          </a:p>
          <a:p>
            <a:pPr>
              <a:lnSpc>
                <a:spcPct val="90000"/>
              </a:lnSpc>
              <a:spcBef>
                <a:spcPct val="106000"/>
              </a:spcBef>
            </a:pPr>
            <a:r>
              <a:rPr lang="en-US" sz="2400" dirty="0"/>
              <a:t>(((P WHERE COLOR </a:t>
            </a:r>
            <a:r>
              <a:rPr lang="en-US" sz="2400" dirty="0" smtClean="0"/>
              <a:t>&lt;&gt; </a:t>
            </a:r>
            <a:r>
              <a:rPr lang="en-US" sz="2400" dirty="0"/>
              <a:t>'Red' ) [P#] JOIN SP ) [S#] JOIN S [SNAME]</a:t>
            </a:r>
          </a:p>
          <a:p>
            <a:pPr>
              <a:lnSpc>
                <a:spcPct val="90000"/>
              </a:lnSpc>
              <a:spcBef>
                <a:spcPts val="600"/>
              </a:spcBef>
            </a:pPr>
            <a:r>
              <a:rPr lang="en-US" sz="2400" dirty="0"/>
              <a:t>(((P WHERE COLOR </a:t>
            </a:r>
            <a:r>
              <a:rPr lang="en-US" sz="2400" dirty="0" smtClean="0"/>
              <a:t>&lt;&gt; </a:t>
            </a:r>
            <a:r>
              <a:rPr lang="en-US" sz="2400" dirty="0"/>
              <a:t>'Red' ) [P#, PNAME] JOIN SP ) [S#, PNAME] JOIN S [SNAME]</a:t>
            </a:r>
          </a:p>
          <a:p>
            <a:pPr>
              <a:lnSpc>
                <a:spcPct val="90000"/>
              </a:lnSpc>
              <a:spcBef>
                <a:spcPct val="106000"/>
              </a:spcBef>
              <a:buClr>
                <a:schemeClr val="accent1"/>
              </a:buClr>
              <a:buFont typeface="Wingdings" pitchFamily="2" charset="2"/>
              <a:buChar char="M"/>
            </a:pPr>
            <a:r>
              <a:rPr lang="en-US" sz="2400" dirty="0"/>
              <a:t>(( SP [S#, P#] DIVIDEBY P [P#] ) JOIN S ) [SNAME]</a:t>
            </a:r>
          </a:p>
          <a:p>
            <a:pPr>
              <a:lnSpc>
                <a:spcPct val="90000"/>
              </a:lnSpc>
              <a:spcBef>
                <a:spcPts val="600"/>
              </a:spcBef>
              <a:buClr>
                <a:schemeClr val="accent1"/>
              </a:buClr>
              <a:buFont typeface="Wingdings" pitchFamily="2" charset="2"/>
              <a:buChar char="M"/>
            </a:pPr>
            <a:r>
              <a:rPr lang="en-US" sz="2400" dirty="0"/>
              <a:t>SP [S#, P#] DIVIDEBY (( SP WHERE S# = 'S2') [P</a:t>
            </a:r>
            <a:r>
              <a:rPr lang="en-US" sz="2400" dirty="0" smtClean="0"/>
              <a:t>#]))</a:t>
            </a:r>
            <a:endParaRPr lang="en-US" sz="24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linds(horizontal)">
                                      <p:cBhvr>
                                        <p:cTn id="7" dur="500"/>
                                        <p:tgtEl>
                                          <p:spTgt spid="259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linds(horizontal)">
                                      <p:cBhvr>
                                        <p:cTn id="12" dur="500"/>
                                        <p:tgtEl>
                                          <p:spTgt spid="259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17" dur="500"/>
                                        <p:tgtEl>
                                          <p:spTgt spid="259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22" dur="500"/>
                                        <p:tgtEl>
                                          <p:spTgt spid="259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9075">
                                            <p:txEl>
                                              <p:pRg st="4" end="4"/>
                                            </p:txEl>
                                          </p:spTgt>
                                        </p:tgtEl>
                                        <p:attrNameLst>
                                          <p:attrName>style.visibility</p:attrName>
                                        </p:attrNameLst>
                                      </p:cBhvr>
                                      <p:to>
                                        <p:strVal val="visible"/>
                                      </p:to>
                                    </p:set>
                                    <p:animEffect transition="in" filter="blinds(horizontal)">
                                      <p:cBhvr>
                                        <p:cTn id="27" dur="500"/>
                                        <p:tgtEl>
                                          <p:spTgt spid="259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9075">
                                            <p:txEl>
                                              <p:pRg st="5" end="5"/>
                                            </p:txEl>
                                          </p:spTgt>
                                        </p:tgtEl>
                                        <p:attrNameLst>
                                          <p:attrName>style.visibility</p:attrName>
                                        </p:attrNameLst>
                                      </p:cBhvr>
                                      <p:to>
                                        <p:strVal val="visible"/>
                                      </p:to>
                                    </p:set>
                                    <p:animEffect transition="in" filter="blinds(horizontal)">
                                      <p:cBhvr>
                                        <p:cTn id="32" dur="500"/>
                                        <p:tgtEl>
                                          <p:spTgt spid="259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14227" y="239598"/>
            <a:ext cx="8382000" cy="1143000"/>
          </a:xfrm>
          <a:noFill/>
          <a:ln/>
        </p:spPr>
        <p:txBody>
          <a:bodyPr/>
          <a:lstStyle/>
          <a:p>
            <a:r>
              <a:rPr lang="fr-CA" dirty="0"/>
              <a:t>Requêtes </a:t>
            </a:r>
            <a:r>
              <a:rPr lang="fr-CA" dirty="0" smtClean="0"/>
              <a:t>algébriques à la base S-P</a:t>
            </a:r>
            <a:endParaRPr lang="fr-CA" sz="2800" dirty="0"/>
          </a:p>
        </p:txBody>
      </p:sp>
      <p:sp>
        <p:nvSpPr>
          <p:cNvPr id="259075" name="Rectangle 3"/>
          <p:cNvSpPr>
            <a:spLocks noGrp="1" noChangeArrowheads="1"/>
          </p:cNvSpPr>
          <p:nvPr>
            <p:ph type="body" idx="1"/>
          </p:nvPr>
        </p:nvSpPr>
        <p:spPr>
          <a:xfrm>
            <a:off x="358219" y="1575847"/>
            <a:ext cx="8319155" cy="4114800"/>
          </a:xfrm>
          <a:noFill/>
          <a:ln/>
        </p:spPr>
        <p:txBody>
          <a:bodyPr/>
          <a:lstStyle/>
          <a:p>
            <a:pPr>
              <a:lnSpc>
                <a:spcPct val="90000"/>
              </a:lnSpc>
              <a:spcBef>
                <a:spcPts val="1200"/>
              </a:spcBef>
            </a:pPr>
            <a:r>
              <a:rPr lang="en-US" sz="2800" dirty="0" smtClean="0"/>
              <a:t>[SCITY] UNION [PCITY]</a:t>
            </a:r>
          </a:p>
          <a:p>
            <a:pPr>
              <a:lnSpc>
                <a:spcPct val="90000"/>
              </a:lnSpc>
              <a:spcBef>
                <a:spcPts val="1200"/>
              </a:spcBef>
            </a:pPr>
            <a:r>
              <a:rPr lang="en-US" sz="2800" dirty="0" smtClean="0"/>
              <a:t>( S JOIN SP ) WHERE P# = 'P2'   INTER ( S JOIN SP ) WHERE P# = 'P3'  [ SNAME]</a:t>
            </a:r>
          </a:p>
          <a:p>
            <a:pPr>
              <a:lnSpc>
                <a:spcPct val="90000"/>
              </a:lnSpc>
              <a:spcBef>
                <a:spcPts val="1200"/>
              </a:spcBef>
            </a:pPr>
            <a:r>
              <a:rPr lang="en-US" sz="2800" dirty="0" smtClean="0"/>
              <a:t>(S  DIFF (( </a:t>
            </a:r>
            <a:r>
              <a:rPr lang="en-US" sz="2800" dirty="0"/>
              <a:t>S JOIN SP ) WHERE P# = 'P2' </a:t>
            </a:r>
            <a:r>
              <a:rPr lang="en-US" sz="2800" dirty="0" smtClean="0"/>
              <a:t>))  </a:t>
            </a:r>
            <a:r>
              <a:rPr lang="en-US" sz="2800" dirty="0"/>
              <a:t>[ SNAME</a:t>
            </a:r>
            <a:r>
              <a:rPr lang="en-US" sz="2800" dirty="0" smtClean="0"/>
              <a:t>]</a:t>
            </a:r>
          </a:p>
          <a:p>
            <a:pPr>
              <a:lnSpc>
                <a:spcPct val="90000"/>
              </a:lnSpc>
              <a:spcBef>
                <a:spcPts val="1200"/>
              </a:spcBef>
              <a:spcAft>
                <a:spcPts val="600"/>
              </a:spcAft>
            </a:pPr>
            <a:r>
              <a:rPr lang="en-US" sz="2800" dirty="0" smtClean="0"/>
              <a:t>((S TIMES SP ) WHERE P# = 'P2' ) WHERE STATUS &gt; 100 ) [ SNAME]</a:t>
            </a:r>
            <a:endParaRPr lang="en-US" sz="28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linds(horizontal)">
                                      <p:cBhvr>
                                        <p:cTn id="7" dur="500"/>
                                        <p:tgtEl>
                                          <p:spTgt spid="259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linds(horizontal)">
                                      <p:cBhvr>
                                        <p:cTn id="12" dur="500"/>
                                        <p:tgtEl>
                                          <p:spTgt spid="259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17" dur="500"/>
                                        <p:tgtEl>
                                          <p:spTgt spid="259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22" dur="500"/>
                                        <p:tgtEl>
                                          <p:spTgt spid="259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838200" y="457200"/>
            <a:ext cx="7772400" cy="838200"/>
          </a:xfrm>
          <a:noFill/>
          <a:ln/>
        </p:spPr>
        <p:txBody>
          <a:bodyPr/>
          <a:lstStyle/>
          <a:p>
            <a:r>
              <a:rPr lang="fr-CA" sz="4000"/>
              <a:t>Utilité de l'algèbre</a:t>
            </a:r>
          </a:p>
        </p:txBody>
      </p:sp>
      <p:sp>
        <p:nvSpPr>
          <p:cNvPr id="260099" name="Rectangle 3"/>
          <p:cNvSpPr>
            <a:spLocks noGrp="1" noChangeArrowheads="1"/>
          </p:cNvSpPr>
          <p:nvPr>
            <p:ph type="body" idx="1"/>
          </p:nvPr>
        </p:nvSpPr>
        <p:spPr>
          <a:xfrm>
            <a:off x="672921" y="1545465"/>
            <a:ext cx="7772400" cy="4114800"/>
          </a:xfrm>
          <a:noFill/>
          <a:ln/>
        </p:spPr>
        <p:txBody>
          <a:bodyPr/>
          <a:lstStyle/>
          <a:p>
            <a:pPr>
              <a:lnSpc>
                <a:spcPct val="90000"/>
              </a:lnSpc>
            </a:pPr>
            <a:r>
              <a:rPr lang="fr-FR" sz="3600" dirty="0">
                <a:solidFill>
                  <a:srgbClr val="FAFD00"/>
                </a:solidFill>
              </a:rPr>
              <a:t>Puissance expressive:</a:t>
            </a:r>
          </a:p>
          <a:p>
            <a:pPr>
              <a:lnSpc>
                <a:spcPct val="90000"/>
              </a:lnSpc>
            </a:pPr>
            <a:r>
              <a:rPr lang="fr-FR" dirty="0"/>
              <a:t>8 opérateurs de </a:t>
            </a:r>
            <a:r>
              <a:rPr lang="fr-FR" dirty="0" err="1"/>
              <a:t>Codd</a:t>
            </a:r>
            <a:r>
              <a:rPr lang="fr-FR" dirty="0"/>
              <a:t> permettent d'exprimer toute expression logique de prédicat de 1-er ordre</a:t>
            </a:r>
          </a:p>
          <a:p>
            <a:pPr lvl="1">
              <a:lnSpc>
                <a:spcPct val="90000"/>
              </a:lnSpc>
            </a:pPr>
            <a:r>
              <a:rPr lang="fr-FR" sz="3200" dirty="0">
                <a:solidFill>
                  <a:srgbClr val="FAFD00"/>
                </a:solidFill>
              </a:rPr>
              <a:t>note: seulement 5 sont primitives (lesquels ?)</a:t>
            </a:r>
          </a:p>
          <a:p>
            <a:pPr>
              <a:lnSpc>
                <a:spcPct val="90000"/>
              </a:lnSpc>
            </a:pPr>
            <a:r>
              <a:rPr lang="fr-FR" dirty="0"/>
              <a:t>La puissance expressive de l'algèbre  dite </a:t>
            </a:r>
            <a:r>
              <a:rPr lang="fr-FR" dirty="0">
                <a:solidFill>
                  <a:srgbClr val="FE0000"/>
                </a:solidFill>
              </a:rPr>
              <a:t>complétude relationnelle</a:t>
            </a:r>
            <a:r>
              <a:rPr lang="fr-FR" dirty="0"/>
              <a:t> constitue la mesure de la </a:t>
            </a:r>
            <a:r>
              <a:rPr lang="fr-FR" dirty="0">
                <a:solidFill>
                  <a:srgbClr val="FAFD00"/>
                </a:solidFill>
              </a:rPr>
              <a:t>puissance minimale </a:t>
            </a:r>
            <a:r>
              <a:rPr lang="fr-FR" dirty="0"/>
              <a:t>de tout LMD </a:t>
            </a:r>
            <a:r>
              <a:rPr lang="fr-FR" dirty="0" err="1"/>
              <a:t>assertionnel</a:t>
            </a:r>
            <a:r>
              <a:rPr lang="fr-FR" dirty="0"/>
              <a:t> digne de ce nom</a:t>
            </a:r>
            <a:endParaRPr lang="fr-FR" sz="36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0099">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0099">
                                            <p:txEl>
                                              <p:pRg st="1" end="1"/>
                                            </p:txEl>
                                          </p:spTgt>
                                        </p:tgtEl>
                                        <p:attrNameLst>
                                          <p:attrName>ppt_c</p:attrName>
                                        </p:attrNameLst>
                                      </p:cBhvr>
                                      <p:to>
                                        <a:schemeClr val="folHlink"/>
                                      </p:to>
                                    </p:animClr>
                                  </p:subTnLst>
                                </p:cTn>
                              </p:par>
                              <p:par>
                                <p:cTn id="15" presetID="2" presetClass="entr" presetSubtype="8" fill="hold" grpId="0" nodeType="with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 calcmode="lin" valueType="num">
                                      <p:cBhvr additive="base">
                                        <p:cTn id="17" dur="500" fill="hold"/>
                                        <p:tgtEl>
                                          <p:spTgt spid="260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009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0099">
                                            <p:txEl>
                                              <p:pRg st="2" end="2"/>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0099">
                                            <p:txEl>
                                              <p:pRg st="3" end="3"/>
                                            </p:txEl>
                                          </p:spTgt>
                                        </p:tgtEl>
                                        <p:attrNameLst>
                                          <p:attrName>style.visibility</p:attrName>
                                        </p:attrNameLst>
                                      </p:cBhvr>
                                      <p:to>
                                        <p:strVal val="visible"/>
                                      </p:to>
                                    </p:set>
                                    <p:anim calcmode="lin" valueType="num">
                                      <p:cBhvr additive="base">
                                        <p:cTn id="23" dur="500" fill="hold"/>
                                        <p:tgtEl>
                                          <p:spTgt spid="2600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009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60099">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0" y="0"/>
            <a:ext cx="7772400" cy="1143000"/>
          </a:xfrm>
          <a:noFill/>
          <a:ln/>
        </p:spPr>
        <p:txBody>
          <a:bodyPr/>
          <a:lstStyle/>
          <a:p>
            <a:r>
              <a:rPr lang="fr-BE" sz="4000" dirty="0"/>
              <a:t>Utilité de l'algèbre</a:t>
            </a:r>
          </a:p>
        </p:txBody>
      </p:sp>
      <p:sp>
        <p:nvSpPr>
          <p:cNvPr id="261123" name="Rectangle 3"/>
          <p:cNvSpPr>
            <a:spLocks noGrp="1" noChangeArrowheads="1"/>
          </p:cNvSpPr>
          <p:nvPr>
            <p:ph type="body" idx="1"/>
          </p:nvPr>
        </p:nvSpPr>
        <p:spPr>
          <a:xfrm>
            <a:off x="400639" y="1085653"/>
            <a:ext cx="8309727" cy="5484829"/>
          </a:xfrm>
          <a:noFill/>
          <a:ln/>
        </p:spPr>
        <p:txBody>
          <a:bodyPr/>
          <a:lstStyle/>
          <a:p>
            <a:pPr>
              <a:buFont typeface="Wingdings" pitchFamily="2" charset="2"/>
              <a:buChar char="J"/>
            </a:pPr>
            <a:r>
              <a:rPr lang="en-US" b="1" dirty="0">
                <a:solidFill>
                  <a:srgbClr val="FAFD00"/>
                </a:solidFill>
              </a:rPr>
              <a:t> </a:t>
            </a:r>
            <a:r>
              <a:rPr lang="fr-RE" dirty="0">
                <a:solidFill>
                  <a:srgbClr val="FAFD00"/>
                </a:solidFill>
              </a:rPr>
              <a:t>Technique de choix pour l'implémentation</a:t>
            </a:r>
          </a:p>
          <a:p>
            <a:pPr lvl="1">
              <a:spcBef>
                <a:spcPct val="53000"/>
              </a:spcBef>
              <a:buFont typeface="Wingdings" pitchFamily="2" charset="2"/>
              <a:buChar char="J"/>
            </a:pPr>
            <a:r>
              <a:rPr lang="fr-RE" sz="2400" dirty="0"/>
              <a:t>Il n'y a que 8 opérateurs</a:t>
            </a:r>
          </a:p>
          <a:p>
            <a:pPr>
              <a:spcBef>
                <a:spcPct val="53000"/>
              </a:spcBef>
              <a:buFont typeface="Wingdings" pitchFamily="2" charset="2"/>
              <a:buChar char="J"/>
            </a:pPr>
            <a:r>
              <a:rPr lang="fr-RE" sz="2800" dirty="0"/>
              <a:t>Ces opérateurs sont </a:t>
            </a:r>
            <a:r>
              <a:rPr lang="fr-RE" sz="2800" dirty="0">
                <a:solidFill>
                  <a:srgbClr val="FE0000"/>
                </a:solidFill>
              </a:rPr>
              <a:t>faciles</a:t>
            </a:r>
            <a:r>
              <a:rPr lang="fr-RE" sz="2800" dirty="0"/>
              <a:t> à </a:t>
            </a:r>
            <a:r>
              <a:rPr lang="fr-RE" sz="2800" dirty="0" smtClean="0"/>
              <a:t>implémenter</a:t>
            </a:r>
            <a:endParaRPr lang="fr-RE" sz="2800" dirty="0"/>
          </a:p>
          <a:p>
            <a:pPr>
              <a:buFont typeface="Wingdings" pitchFamily="2" charset="2"/>
              <a:buChar char="J"/>
            </a:pPr>
            <a:r>
              <a:rPr lang="fr-RE" sz="2800" dirty="0"/>
              <a:t>Leur propriétés permettent de transformer les expressions en </a:t>
            </a:r>
            <a:r>
              <a:rPr lang="fr-RE" sz="2800" dirty="0">
                <a:solidFill>
                  <a:srgbClr val="FE0000"/>
                </a:solidFill>
              </a:rPr>
              <a:t>+efficaces à évaluer</a:t>
            </a:r>
            <a:r>
              <a:rPr lang="fr-RE" sz="2800" dirty="0"/>
              <a:t>, en </a:t>
            </a:r>
            <a:r>
              <a:rPr lang="fr-RE" sz="2800" dirty="0" smtClean="0"/>
              <a:t>général</a:t>
            </a:r>
          </a:p>
          <a:p>
            <a:pPr lvl="1">
              <a:buFont typeface="Wingdings" pitchFamily="2" charset="2"/>
              <a:buChar char="J"/>
            </a:pPr>
            <a:r>
              <a:rPr lang="fr-RE" dirty="0" smtClean="0"/>
              <a:t>Améliorations algébriques</a:t>
            </a:r>
          </a:p>
          <a:p>
            <a:pPr lvl="2">
              <a:buFont typeface="Wingdings" pitchFamily="2" charset="2"/>
              <a:buChar char="J"/>
            </a:pPr>
            <a:r>
              <a:rPr lang="fr-RE" dirty="0" smtClean="0"/>
              <a:t> </a:t>
            </a:r>
            <a:r>
              <a:rPr lang="fr-RE" sz="2800" dirty="0" smtClean="0"/>
              <a:t>Moins de valeurs à lire ou écrire</a:t>
            </a:r>
          </a:p>
          <a:p>
            <a:pPr lvl="2">
              <a:buFont typeface="Wingdings" pitchFamily="2" charset="2"/>
              <a:buChar char="J"/>
            </a:pPr>
            <a:r>
              <a:rPr lang="fr-RE" sz="2800" dirty="0" smtClean="0"/>
              <a:t> Moins de mémoire nécessaire pour ces valeurs </a:t>
            </a:r>
          </a:p>
          <a:p>
            <a:pPr lvl="2">
              <a:buFont typeface="Wingdings" pitchFamily="2" charset="2"/>
              <a:buChar char="J"/>
            </a:pPr>
            <a:r>
              <a:rPr lang="fr-RE" sz="2800" i="1" dirty="0" smtClean="0"/>
              <a:t>Voir mon cours sur l’algèbre</a:t>
            </a:r>
          </a:p>
          <a:p>
            <a:pPr lvl="2">
              <a:buNone/>
            </a:pPr>
            <a:endParaRPr lang="fr-RE" sz="2800" b="1" i="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0" y="0"/>
            <a:ext cx="7772400" cy="1143000"/>
          </a:xfrm>
          <a:noFill/>
          <a:ln/>
        </p:spPr>
        <p:txBody>
          <a:bodyPr/>
          <a:lstStyle/>
          <a:p>
            <a:r>
              <a:rPr lang="fr-BE" sz="4000" dirty="0"/>
              <a:t>Utilité de l'algèbre</a:t>
            </a:r>
          </a:p>
        </p:txBody>
      </p:sp>
      <p:sp>
        <p:nvSpPr>
          <p:cNvPr id="261123" name="Rectangle 3"/>
          <p:cNvSpPr>
            <a:spLocks noGrp="1" noChangeArrowheads="1"/>
          </p:cNvSpPr>
          <p:nvPr>
            <p:ph type="body" idx="1"/>
          </p:nvPr>
        </p:nvSpPr>
        <p:spPr>
          <a:xfrm>
            <a:off x="400639" y="1085653"/>
            <a:ext cx="8309727" cy="5484829"/>
          </a:xfrm>
          <a:noFill/>
          <a:ln/>
        </p:spPr>
        <p:txBody>
          <a:bodyPr/>
          <a:lstStyle/>
          <a:p>
            <a:pPr>
              <a:spcBef>
                <a:spcPct val="67000"/>
              </a:spcBef>
            </a:pPr>
            <a:r>
              <a:rPr lang="fr-RE" sz="4400" b="1" dirty="0" smtClean="0"/>
              <a:t>Exemple </a:t>
            </a:r>
          </a:p>
          <a:p>
            <a:pPr>
              <a:spcBef>
                <a:spcPct val="67000"/>
              </a:spcBef>
              <a:buFont typeface="Monotype Sorts" pitchFamily="2" charset="2"/>
              <a:buNone/>
            </a:pPr>
            <a:r>
              <a:rPr lang="fr-RE" sz="2400" b="1" dirty="0" smtClean="0"/>
              <a:t>(( </a:t>
            </a:r>
            <a:r>
              <a:rPr lang="fr-RE" sz="2400" b="1" dirty="0"/>
              <a:t>S JOIN SP ) WHERE P# = 'P2' ) [SNAME]  = </a:t>
            </a:r>
            <a:br>
              <a:rPr lang="fr-RE" sz="2400" b="1" dirty="0"/>
            </a:br>
            <a:r>
              <a:rPr lang="fr-RE" sz="2400" b="1" dirty="0"/>
              <a:t> ( S  JOIN  ( SP  WHERE P# = 'P2' ))  [SNAME] </a:t>
            </a:r>
          </a:p>
          <a:p>
            <a:pPr>
              <a:spcBef>
                <a:spcPct val="67000"/>
              </a:spcBef>
            </a:pPr>
            <a:r>
              <a:rPr lang="fr-RE" sz="2800" b="1" dirty="0" smtClean="0">
                <a:solidFill>
                  <a:srgbClr val="FAFD00"/>
                </a:solidFill>
              </a:rPr>
              <a:t>La 2ème </a:t>
            </a:r>
            <a:r>
              <a:rPr lang="fr-RE" sz="2800" b="1" dirty="0">
                <a:solidFill>
                  <a:srgbClr val="FAFD00"/>
                </a:solidFill>
              </a:rPr>
              <a:t>expression  semble plus efficace  </a:t>
            </a:r>
            <a:r>
              <a:rPr lang="fr-RE" sz="2800" b="1" dirty="0" smtClean="0">
                <a:solidFill>
                  <a:srgbClr val="FAFD00"/>
                </a:solidFill>
              </a:rPr>
              <a:t>?</a:t>
            </a:r>
          </a:p>
          <a:p>
            <a:pPr>
              <a:spcBef>
                <a:spcPct val="67000"/>
              </a:spcBef>
            </a:pPr>
            <a:r>
              <a:rPr lang="fr-RE" sz="2800" b="1" dirty="0" smtClean="0">
                <a:solidFill>
                  <a:srgbClr val="FAFD00"/>
                </a:solidFill>
              </a:rPr>
              <a:t>Règle Générale  d’Amélioration ?</a:t>
            </a:r>
            <a:endParaRPr lang="fr-RE" sz="2400" b="1" dirty="0">
              <a:solidFill>
                <a:srgbClr val="FAFD00"/>
              </a:solidFill>
            </a:endParaRPr>
          </a:p>
          <a:p>
            <a:pPr>
              <a:spcBef>
                <a:spcPct val="67000"/>
              </a:spcBef>
              <a:buNone/>
            </a:pPr>
            <a:r>
              <a:rPr lang="fr-RE" sz="2400" b="1" dirty="0" smtClean="0">
                <a:solidFill>
                  <a:srgbClr val="FAFD00"/>
                </a:solidFill>
              </a:rPr>
              <a:t>(A </a:t>
            </a:r>
            <a:r>
              <a:rPr lang="fr-RE" sz="2400" b="1" dirty="0" smtClean="0"/>
              <a:t>JOIN </a:t>
            </a:r>
            <a:r>
              <a:rPr lang="fr-RE" sz="2400" b="1" dirty="0" smtClean="0">
                <a:solidFill>
                  <a:srgbClr val="FAFD00"/>
                </a:solidFill>
              </a:rPr>
              <a:t>B </a:t>
            </a:r>
            <a:r>
              <a:rPr lang="fr-RE" sz="2400" b="1" dirty="0" smtClean="0"/>
              <a:t>WHERE </a:t>
            </a:r>
            <a:r>
              <a:rPr lang="fr-RE" sz="2400" b="1" dirty="0" err="1" smtClean="0">
                <a:solidFill>
                  <a:srgbClr val="FAFD00"/>
                </a:solidFill>
              </a:rPr>
              <a:t>A.a</a:t>
            </a:r>
            <a:r>
              <a:rPr lang="fr-RE" sz="2400" b="1" dirty="0" smtClean="0">
                <a:solidFill>
                  <a:srgbClr val="FAFD00"/>
                </a:solidFill>
              </a:rPr>
              <a:t> = C)   </a:t>
            </a:r>
            <a:r>
              <a:rPr lang="fr-RE" sz="2400" b="1" dirty="0" smtClean="0">
                <a:solidFill>
                  <a:srgbClr val="FAFD00"/>
                </a:solidFill>
                <a:sym typeface="Wingdings" pitchFamily="2" charset="2"/>
              </a:rPr>
              <a:t></a:t>
            </a:r>
            <a:r>
              <a:rPr lang="fr-RE" sz="2400" b="1" dirty="0" smtClean="0">
                <a:solidFill>
                  <a:srgbClr val="FAFD00"/>
                </a:solidFill>
              </a:rPr>
              <a:t>  </a:t>
            </a:r>
            <a:r>
              <a:rPr lang="fr-RE" sz="2400" b="1" dirty="0" smtClean="0">
                <a:solidFill>
                  <a:srgbClr val="FAFD00"/>
                </a:solidFill>
                <a:sym typeface="Wingdings" pitchFamily="2" charset="2"/>
              </a:rPr>
              <a:t> (A </a:t>
            </a:r>
            <a:r>
              <a:rPr lang="fr-RE" sz="2400" b="1" dirty="0" smtClean="0"/>
              <a:t>WHERE </a:t>
            </a:r>
            <a:r>
              <a:rPr lang="fr-RE" sz="2400" b="1" dirty="0" smtClean="0">
                <a:solidFill>
                  <a:srgbClr val="FAFD00"/>
                </a:solidFill>
                <a:sym typeface="Wingdings" pitchFamily="2" charset="2"/>
              </a:rPr>
              <a:t>a = C) JOIN B</a:t>
            </a:r>
            <a:endParaRPr lang="fr-RE" sz="2400" b="1" dirty="0" smtClean="0">
              <a:solidFill>
                <a:srgbClr val="FAFD00"/>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36700" y="38100"/>
            <a:ext cx="7445375" cy="865188"/>
          </a:xfrm>
          <a:prstGeom prst="rect">
            <a:avLst/>
          </a:prstGeom>
          <a:solidFill>
            <a:srgbClr val="FAFD00"/>
          </a:solidFill>
          <a:ln w="12700">
            <a:noFill/>
            <a:miter lim="800000"/>
            <a:headEnd/>
            <a:tailEnd/>
          </a:ln>
          <a:effectLst/>
        </p:spPr>
        <p:txBody>
          <a:bodyPr lIns="90488" tIns="44450" rIns="90488" bIns="44450" anchor="ctr"/>
          <a:lstStyle/>
          <a:p>
            <a:pPr algn="ctr"/>
            <a:r>
              <a:rPr lang="fr-FR" sz="4000">
                <a:solidFill>
                  <a:schemeClr val="accent1"/>
                </a:solidFill>
              </a:rPr>
              <a:t>Opérations relationnelles  (SQL)</a:t>
            </a:r>
          </a:p>
        </p:txBody>
      </p:sp>
      <p:sp>
        <p:nvSpPr>
          <p:cNvPr id="24579" name="Rectangle 3"/>
          <p:cNvSpPr>
            <a:spLocks noGrp="1" noChangeArrowheads="1"/>
          </p:cNvSpPr>
          <p:nvPr>
            <p:ph type="body" idx="1"/>
          </p:nvPr>
        </p:nvSpPr>
        <p:spPr>
          <a:xfrm>
            <a:off x="650875" y="1112838"/>
            <a:ext cx="8493125" cy="5059362"/>
          </a:xfrm>
          <a:noFill/>
          <a:ln/>
        </p:spPr>
        <p:txBody>
          <a:bodyPr/>
          <a:lstStyle/>
          <a:p>
            <a:pPr>
              <a:lnSpc>
                <a:spcPct val="90000"/>
              </a:lnSpc>
              <a:buFont typeface="Monotype Sorts" pitchFamily="2" charset="2"/>
              <a:buNone/>
            </a:pPr>
            <a:r>
              <a:rPr lang="fr-FR" b="1" dirty="0">
                <a:solidFill>
                  <a:srgbClr val="FAFD00"/>
                </a:solidFill>
              </a:rPr>
              <a:t> Voit (</a:t>
            </a:r>
            <a:r>
              <a:rPr lang="fr-FR" b="1" u="sng" dirty="0">
                <a:solidFill>
                  <a:srgbClr val="FAFD00"/>
                </a:solidFill>
              </a:rPr>
              <a:t>Im#</a:t>
            </a:r>
            <a:r>
              <a:rPr lang="fr-FR" b="1" dirty="0">
                <a:solidFill>
                  <a:srgbClr val="FAFD00"/>
                </a:solidFill>
              </a:rPr>
              <a:t>,  </a:t>
            </a:r>
            <a:r>
              <a:rPr lang="fr-FR" b="1" dirty="0" err="1">
                <a:solidFill>
                  <a:srgbClr val="FAFD00"/>
                </a:solidFill>
              </a:rPr>
              <a:t>Pref</a:t>
            </a:r>
            <a:r>
              <a:rPr lang="fr-FR" b="1" dirty="0">
                <a:solidFill>
                  <a:srgbClr val="FAFD00"/>
                </a:solidFill>
              </a:rPr>
              <a:t>, </a:t>
            </a:r>
            <a:r>
              <a:rPr lang="fr-FR" b="1" dirty="0" err="1">
                <a:solidFill>
                  <a:srgbClr val="FAFD00"/>
                </a:solidFill>
              </a:rPr>
              <a:t>Mod</a:t>
            </a:r>
            <a:r>
              <a:rPr lang="fr-FR" b="1" dirty="0">
                <a:solidFill>
                  <a:srgbClr val="FAFD00"/>
                </a:solidFill>
              </a:rPr>
              <a:t>, Couleur)  </a:t>
            </a:r>
            <a:br>
              <a:rPr lang="fr-FR" b="1" dirty="0">
                <a:solidFill>
                  <a:srgbClr val="FAFD00"/>
                </a:solidFill>
              </a:rPr>
            </a:br>
            <a:r>
              <a:rPr lang="fr-FR" b="1" dirty="0">
                <a:solidFill>
                  <a:srgbClr val="FAFD00"/>
                </a:solidFill>
              </a:rPr>
              <a:t>Amende (</a:t>
            </a:r>
            <a:r>
              <a:rPr lang="fr-FR" b="1" u="sng" dirty="0">
                <a:solidFill>
                  <a:srgbClr val="FAFD00"/>
                </a:solidFill>
              </a:rPr>
              <a:t>A#</a:t>
            </a:r>
            <a:r>
              <a:rPr lang="fr-FR" b="1" dirty="0">
                <a:solidFill>
                  <a:srgbClr val="FAFD00"/>
                </a:solidFill>
              </a:rPr>
              <a:t>, I#, Nom, </a:t>
            </a:r>
            <a:r>
              <a:rPr lang="fr-FR" b="1" dirty="0" err="1">
                <a:solidFill>
                  <a:srgbClr val="FAFD00"/>
                </a:solidFill>
              </a:rPr>
              <a:t>Addr</a:t>
            </a:r>
            <a:r>
              <a:rPr lang="fr-FR" b="1" dirty="0">
                <a:solidFill>
                  <a:srgbClr val="FAFD00"/>
                </a:solidFill>
              </a:rPr>
              <a:t>, Payé)</a:t>
            </a:r>
            <a:endParaRPr lang="fr-FR" sz="2800" b="1" dirty="0">
              <a:solidFill>
                <a:srgbClr val="FAFD00"/>
              </a:solidFill>
            </a:endParaRPr>
          </a:p>
          <a:p>
            <a:pPr>
              <a:lnSpc>
                <a:spcPct val="90000"/>
              </a:lnSpc>
              <a:spcBef>
                <a:spcPct val="53000"/>
              </a:spcBef>
            </a:pPr>
            <a:r>
              <a:rPr lang="fr-FR" sz="2800" b="1" dirty="0"/>
              <a:t> </a:t>
            </a:r>
            <a:r>
              <a:rPr lang="fr-FR" b="1" dirty="0"/>
              <a:t>Select * </a:t>
            </a:r>
            <a:r>
              <a:rPr lang="fr-FR" b="1" dirty="0" err="1" smtClean="0"/>
              <a:t>From</a:t>
            </a:r>
            <a:r>
              <a:rPr lang="fr-FR" b="1" dirty="0" smtClean="0"/>
              <a:t>  </a:t>
            </a:r>
            <a:r>
              <a:rPr lang="fr-FR" b="1" dirty="0"/>
              <a:t>Voit </a:t>
            </a:r>
            <a:r>
              <a:rPr lang="fr-FR" b="1" dirty="0" err="1" smtClean="0"/>
              <a:t>Where</a:t>
            </a:r>
            <a:r>
              <a:rPr lang="fr-FR" b="1" dirty="0" smtClean="0"/>
              <a:t> Couleur = 'rose';  </a:t>
            </a:r>
          </a:p>
          <a:p>
            <a:pPr>
              <a:lnSpc>
                <a:spcPct val="90000"/>
              </a:lnSpc>
              <a:spcBef>
                <a:spcPct val="53000"/>
              </a:spcBef>
            </a:pPr>
            <a:r>
              <a:rPr lang="fr-FR" b="1" dirty="0" smtClean="0"/>
              <a:t> Select </a:t>
            </a:r>
            <a:r>
              <a:rPr lang="fr-FR" b="1" dirty="0" err="1" smtClean="0"/>
              <a:t>Mod</a:t>
            </a:r>
            <a:r>
              <a:rPr lang="fr-FR" b="1" dirty="0" smtClean="0"/>
              <a:t> </a:t>
            </a:r>
            <a:r>
              <a:rPr lang="fr-FR" b="1" dirty="0" err="1" smtClean="0"/>
              <a:t>From</a:t>
            </a:r>
            <a:r>
              <a:rPr lang="fr-FR" b="1" dirty="0" smtClean="0"/>
              <a:t> Voit</a:t>
            </a:r>
          </a:p>
          <a:p>
            <a:pPr>
              <a:lnSpc>
                <a:spcPct val="90000"/>
              </a:lnSpc>
              <a:spcBef>
                <a:spcPct val="53000"/>
              </a:spcBef>
            </a:pPr>
            <a:r>
              <a:rPr lang="fr-FR" b="1" dirty="0" smtClean="0"/>
              <a:t> Select * </a:t>
            </a:r>
            <a:r>
              <a:rPr lang="fr-FR" b="1" dirty="0" err="1" smtClean="0"/>
              <a:t>From</a:t>
            </a:r>
            <a:r>
              <a:rPr lang="fr-FR" b="1" dirty="0" smtClean="0"/>
              <a:t> Voit, Amende</a:t>
            </a:r>
            <a:endParaRPr lang="fr-FR" b="1" dirty="0"/>
          </a:p>
          <a:p>
            <a:pPr>
              <a:lnSpc>
                <a:spcPct val="90000"/>
              </a:lnSpc>
              <a:spcBef>
                <a:spcPct val="53000"/>
              </a:spcBef>
            </a:pPr>
            <a:r>
              <a:rPr lang="fr-FR" b="1" dirty="0" smtClean="0"/>
              <a:t> Select </a:t>
            </a:r>
            <a:r>
              <a:rPr lang="fr-FR" b="1" dirty="0"/>
              <a:t>Nom, </a:t>
            </a:r>
            <a:r>
              <a:rPr lang="fr-FR" b="1" dirty="0" err="1"/>
              <a:t>Addr</a:t>
            </a:r>
            <a:r>
              <a:rPr lang="fr-FR" b="1" dirty="0"/>
              <a:t> </a:t>
            </a:r>
            <a:r>
              <a:rPr lang="fr-FR" b="1" dirty="0" err="1"/>
              <a:t>From</a:t>
            </a:r>
            <a:r>
              <a:rPr lang="fr-FR" b="1" dirty="0"/>
              <a:t> Amende, Voit </a:t>
            </a:r>
            <a:r>
              <a:rPr lang="fr-FR" b="1" dirty="0" err="1"/>
              <a:t>Where</a:t>
            </a:r>
            <a:r>
              <a:rPr lang="fr-FR" b="1" dirty="0"/>
              <a:t> Payé Is </a:t>
            </a:r>
            <a:r>
              <a:rPr lang="fr-FR" b="1" dirty="0" err="1"/>
              <a:t>Null</a:t>
            </a:r>
            <a:r>
              <a:rPr lang="fr-FR" b="1" dirty="0"/>
              <a:t> and </a:t>
            </a:r>
            <a:r>
              <a:rPr lang="fr-FR" b="1" dirty="0" err="1"/>
              <a:t>Mod</a:t>
            </a:r>
            <a:r>
              <a:rPr lang="fr-FR" b="1" dirty="0"/>
              <a:t> = 'Ferrari' </a:t>
            </a:r>
            <a:br>
              <a:rPr lang="fr-FR" b="1" dirty="0"/>
            </a:br>
            <a:r>
              <a:rPr lang="fr-FR" b="1" dirty="0"/>
              <a:t>and I# = Im# </a:t>
            </a:r>
            <a:r>
              <a:rPr lang="fr-FR" b="1" dirty="0" smtClean="0"/>
              <a:t>;</a:t>
            </a:r>
            <a:endParaRPr lang="fr-FR"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36700" y="38100"/>
            <a:ext cx="7445375" cy="865188"/>
          </a:xfrm>
          <a:prstGeom prst="rect">
            <a:avLst/>
          </a:prstGeom>
          <a:solidFill>
            <a:srgbClr val="FAFD00"/>
          </a:solidFill>
          <a:ln w="12700">
            <a:noFill/>
            <a:miter lim="800000"/>
            <a:headEnd/>
            <a:tailEnd/>
          </a:ln>
          <a:effectLst/>
        </p:spPr>
        <p:txBody>
          <a:bodyPr lIns="90488" tIns="44450" rIns="90488" bIns="44450" anchor="ctr"/>
          <a:lstStyle/>
          <a:p>
            <a:pPr algn="ctr"/>
            <a:r>
              <a:rPr lang="fr-FR" sz="4000">
                <a:solidFill>
                  <a:schemeClr val="accent1"/>
                </a:solidFill>
              </a:rPr>
              <a:t>Opérations relationnelles  (SQL)</a:t>
            </a:r>
          </a:p>
        </p:txBody>
      </p:sp>
      <p:sp>
        <p:nvSpPr>
          <p:cNvPr id="24579" name="Rectangle 3"/>
          <p:cNvSpPr>
            <a:spLocks noGrp="1" noChangeArrowheads="1"/>
          </p:cNvSpPr>
          <p:nvPr>
            <p:ph type="body" idx="1"/>
          </p:nvPr>
        </p:nvSpPr>
        <p:spPr>
          <a:xfrm>
            <a:off x="650875" y="1112838"/>
            <a:ext cx="8480425" cy="4267200"/>
          </a:xfrm>
          <a:noFill/>
          <a:ln/>
        </p:spPr>
        <p:txBody>
          <a:bodyPr/>
          <a:lstStyle/>
          <a:p>
            <a:pPr>
              <a:lnSpc>
                <a:spcPct val="90000"/>
              </a:lnSpc>
              <a:buFont typeface="Monotype Sorts" pitchFamily="2" charset="2"/>
              <a:buNone/>
            </a:pPr>
            <a:r>
              <a:rPr lang="fr-FR" sz="3600" b="1" dirty="0">
                <a:solidFill>
                  <a:srgbClr val="FAFD00"/>
                </a:solidFill>
              </a:rPr>
              <a:t> </a:t>
            </a:r>
            <a:r>
              <a:rPr lang="fr-FR" b="1" dirty="0">
                <a:solidFill>
                  <a:srgbClr val="FAFD00"/>
                </a:solidFill>
              </a:rPr>
              <a:t>Voit (</a:t>
            </a:r>
            <a:r>
              <a:rPr lang="fr-FR" b="1" u="sng" dirty="0">
                <a:solidFill>
                  <a:srgbClr val="FAFD00"/>
                </a:solidFill>
              </a:rPr>
              <a:t>Im#</a:t>
            </a:r>
            <a:r>
              <a:rPr lang="fr-FR" b="1" dirty="0">
                <a:solidFill>
                  <a:srgbClr val="FAFD00"/>
                </a:solidFill>
              </a:rPr>
              <a:t>,  </a:t>
            </a:r>
            <a:r>
              <a:rPr lang="fr-FR" b="1" dirty="0" err="1">
                <a:solidFill>
                  <a:srgbClr val="FAFD00"/>
                </a:solidFill>
              </a:rPr>
              <a:t>Pref</a:t>
            </a:r>
            <a:r>
              <a:rPr lang="fr-FR" b="1" dirty="0">
                <a:solidFill>
                  <a:srgbClr val="FAFD00"/>
                </a:solidFill>
              </a:rPr>
              <a:t>, </a:t>
            </a:r>
            <a:r>
              <a:rPr lang="fr-FR" b="1" dirty="0" err="1">
                <a:solidFill>
                  <a:srgbClr val="FAFD00"/>
                </a:solidFill>
              </a:rPr>
              <a:t>Mod</a:t>
            </a:r>
            <a:r>
              <a:rPr lang="fr-FR" b="1" dirty="0">
                <a:solidFill>
                  <a:srgbClr val="FAFD00"/>
                </a:solidFill>
              </a:rPr>
              <a:t>, Couleur)  </a:t>
            </a:r>
            <a:br>
              <a:rPr lang="fr-FR" b="1" dirty="0">
                <a:solidFill>
                  <a:srgbClr val="FAFD00"/>
                </a:solidFill>
              </a:rPr>
            </a:br>
            <a:r>
              <a:rPr lang="fr-FR" b="1" dirty="0">
                <a:solidFill>
                  <a:srgbClr val="FAFD00"/>
                </a:solidFill>
              </a:rPr>
              <a:t>Amende (</a:t>
            </a:r>
            <a:r>
              <a:rPr lang="fr-FR" b="1" u="sng" dirty="0">
                <a:solidFill>
                  <a:srgbClr val="FAFD00"/>
                </a:solidFill>
              </a:rPr>
              <a:t>A#</a:t>
            </a:r>
            <a:r>
              <a:rPr lang="fr-FR" b="1" dirty="0">
                <a:solidFill>
                  <a:srgbClr val="FAFD00"/>
                </a:solidFill>
              </a:rPr>
              <a:t>, I#, Nom, </a:t>
            </a:r>
            <a:r>
              <a:rPr lang="fr-FR" b="1" dirty="0" err="1">
                <a:solidFill>
                  <a:srgbClr val="FAFD00"/>
                </a:solidFill>
              </a:rPr>
              <a:t>Addr</a:t>
            </a:r>
            <a:r>
              <a:rPr lang="fr-FR" b="1" dirty="0">
                <a:solidFill>
                  <a:srgbClr val="FAFD00"/>
                </a:solidFill>
              </a:rPr>
              <a:t>, Payé)</a:t>
            </a:r>
          </a:p>
          <a:p>
            <a:pPr>
              <a:lnSpc>
                <a:spcPct val="90000"/>
              </a:lnSpc>
              <a:spcBef>
                <a:spcPct val="53000"/>
              </a:spcBef>
            </a:pPr>
            <a:r>
              <a:rPr lang="fr-FR" b="1" dirty="0" smtClean="0">
                <a:solidFill>
                  <a:srgbClr val="FCFEB9"/>
                </a:solidFill>
              </a:rPr>
              <a:t>Update </a:t>
            </a:r>
            <a:r>
              <a:rPr lang="fr-FR" b="1" dirty="0">
                <a:solidFill>
                  <a:srgbClr val="FCFEB9"/>
                </a:solidFill>
              </a:rPr>
              <a:t>Amende Set Payé = '10-01-96' </a:t>
            </a:r>
            <a:br>
              <a:rPr lang="fr-FR" b="1" dirty="0">
                <a:solidFill>
                  <a:srgbClr val="FCFEB9"/>
                </a:solidFill>
              </a:rPr>
            </a:br>
            <a:r>
              <a:rPr lang="fr-FR" b="1" dirty="0" err="1">
                <a:solidFill>
                  <a:srgbClr val="FCFEB9"/>
                </a:solidFill>
              </a:rPr>
              <a:t>where</a:t>
            </a:r>
            <a:r>
              <a:rPr lang="fr-FR" b="1" dirty="0">
                <a:solidFill>
                  <a:srgbClr val="FCFEB9"/>
                </a:solidFill>
              </a:rPr>
              <a:t> A# = '123' ;</a:t>
            </a:r>
          </a:p>
          <a:p>
            <a:pPr>
              <a:lnSpc>
                <a:spcPct val="90000"/>
              </a:lnSpc>
              <a:spcBef>
                <a:spcPct val="53000"/>
              </a:spcBef>
            </a:pPr>
            <a:r>
              <a:rPr lang="fr-FR" b="1" dirty="0"/>
              <a:t> </a:t>
            </a:r>
            <a:r>
              <a:rPr lang="fr-FR" b="1" dirty="0" err="1">
                <a:solidFill>
                  <a:schemeClr val="hlink"/>
                </a:solidFill>
              </a:rPr>
              <a:t>Create</a:t>
            </a:r>
            <a:r>
              <a:rPr lang="fr-FR" b="1" dirty="0">
                <a:solidFill>
                  <a:schemeClr val="hlink"/>
                </a:solidFill>
              </a:rPr>
              <a:t> </a:t>
            </a:r>
            <a:r>
              <a:rPr lang="fr-FR" b="1" dirty="0" err="1">
                <a:solidFill>
                  <a:schemeClr val="hlink"/>
                </a:solidFill>
              </a:rPr>
              <a:t>View</a:t>
            </a:r>
            <a:r>
              <a:rPr lang="fr-FR" b="1" dirty="0">
                <a:solidFill>
                  <a:schemeClr val="hlink"/>
                </a:solidFill>
              </a:rPr>
              <a:t> En-instance As</a:t>
            </a:r>
            <a:br>
              <a:rPr lang="fr-FR" b="1" dirty="0">
                <a:solidFill>
                  <a:schemeClr val="hlink"/>
                </a:solidFill>
              </a:rPr>
            </a:br>
            <a:r>
              <a:rPr lang="fr-FR" b="1" dirty="0">
                <a:solidFill>
                  <a:schemeClr val="hlink"/>
                </a:solidFill>
              </a:rPr>
              <a:t>Select * </a:t>
            </a:r>
            <a:r>
              <a:rPr lang="fr-FR" b="1" dirty="0" err="1">
                <a:solidFill>
                  <a:schemeClr val="hlink"/>
                </a:solidFill>
              </a:rPr>
              <a:t>From</a:t>
            </a:r>
            <a:r>
              <a:rPr lang="fr-FR" b="1" dirty="0">
                <a:solidFill>
                  <a:schemeClr val="hlink"/>
                </a:solidFill>
              </a:rPr>
              <a:t> Amende, Voit </a:t>
            </a:r>
            <a:r>
              <a:rPr lang="fr-FR" b="1" dirty="0" err="1">
                <a:solidFill>
                  <a:schemeClr val="hlink"/>
                </a:solidFill>
              </a:rPr>
              <a:t>Where</a:t>
            </a:r>
            <a:r>
              <a:rPr lang="fr-FR" b="1" dirty="0">
                <a:solidFill>
                  <a:schemeClr val="hlink"/>
                </a:solidFill>
              </a:rPr>
              <a:t/>
            </a:r>
            <a:br>
              <a:rPr lang="fr-FR" b="1" dirty="0">
                <a:solidFill>
                  <a:schemeClr val="hlink"/>
                </a:solidFill>
              </a:rPr>
            </a:br>
            <a:r>
              <a:rPr lang="fr-FR" b="1" dirty="0">
                <a:solidFill>
                  <a:schemeClr val="hlink"/>
                </a:solidFill>
              </a:rPr>
              <a:t>Payé Is </a:t>
            </a:r>
            <a:r>
              <a:rPr lang="fr-FR" b="1" dirty="0" err="1">
                <a:solidFill>
                  <a:schemeClr val="hlink"/>
                </a:solidFill>
              </a:rPr>
              <a:t>Null</a:t>
            </a:r>
            <a:r>
              <a:rPr lang="fr-FR" b="1" dirty="0">
                <a:solidFill>
                  <a:schemeClr val="hlink"/>
                </a:solidFill>
              </a:rPr>
              <a:t> and </a:t>
            </a:r>
            <a:r>
              <a:rPr lang="fr-FR" b="1" dirty="0" err="1">
                <a:solidFill>
                  <a:schemeClr val="hlink"/>
                </a:solidFill>
              </a:rPr>
              <a:t>Amende.I</a:t>
            </a:r>
            <a:r>
              <a:rPr lang="fr-FR" b="1" dirty="0">
                <a:solidFill>
                  <a:schemeClr val="hlink"/>
                </a:solidFill>
              </a:rPr>
              <a:t># = </a:t>
            </a:r>
            <a:r>
              <a:rPr lang="fr-FR" b="1" dirty="0" err="1">
                <a:solidFill>
                  <a:schemeClr val="hlink"/>
                </a:solidFill>
              </a:rPr>
              <a:t>Voit.Im</a:t>
            </a:r>
            <a:r>
              <a:rPr lang="fr-FR" b="1" dirty="0">
                <a:solidFill>
                  <a:schemeClr val="hlink"/>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noFill/>
          <a:ln/>
        </p:spPr>
        <p:txBody>
          <a:bodyPr/>
          <a:lstStyle/>
          <a:p>
            <a:r>
              <a:rPr lang="fr-CH"/>
              <a:t>Complétude relationnelle de SQL</a:t>
            </a:r>
          </a:p>
        </p:txBody>
      </p:sp>
      <p:sp>
        <p:nvSpPr>
          <p:cNvPr id="267267" name="Rectangle 3"/>
          <p:cNvSpPr>
            <a:spLocks noChangeArrowheads="1"/>
          </p:cNvSpPr>
          <p:nvPr/>
        </p:nvSpPr>
        <p:spPr bwMode="auto">
          <a:xfrm>
            <a:off x="542925" y="1685925"/>
            <a:ext cx="7835900" cy="1130300"/>
          </a:xfrm>
          <a:prstGeom prst="rect">
            <a:avLst/>
          </a:prstGeom>
          <a:solidFill>
            <a:srgbClr val="FAFD00"/>
          </a:solidFill>
          <a:ln w="12700">
            <a:solidFill>
              <a:schemeClr val="tx1"/>
            </a:solidFill>
            <a:miter lim="800000"/>
            <a:headEnd/>
            <a:tailEnd/>
          </a:ln>
          <a:effectLst>
            <a:outerShdw dist="107763" dir="2700000" algn="ctr" rotWithShape="0">
              <a:schemeClr val="tx1"/>
            </a:outerShdw>
          </a:effectLst>
        </p:spPr>
        <p:txBody>
          <a:bodyPr wrap="none" anchor="ctr"/>
          <a:lstStyle/>
          <a:p>
            <a:endParaRPr lang="fr-FR"/>
          </a:p>
        </p:txBody>
      </p:sp>
      <p:sp>
        <p:nvSpPr>
          <p:cNvPr id="267268" name="Rectangle 4"/>
          <p:cNvSpPr>
            <a:spLocks noGrp="1" noChangeArrowheads="1"/>
          </p:cNvSpPr>
          <p:nvPr>
            <p:ph type="body" idx="1"/>
          </p:nvPr>
        </p:nvSpPr>
        <p:spPr>
          <a:xfrm>
            <a:off x="660400" y="1785938"/>
            <a:ext cx="7772400" cy="4267200"/>
          </a:xfrm>
          <a:noFill/>
          <a:ln/>
        </p:spPr>
        <p:txBody>
          <a:bodyPr/>
          <a:lstStyle/>
          <a:p>
            <a:pPr>
              <a:buFont typeface="Symbol" pitchFamily="18" charset="2"/>
              <a:buChar char="&quot;"/>
            </a:pPr>
            <a:r>
              <a:rPr lang="fr-FR" sz="2800" dirty="0">
                <a:solidFill>
                  <a:srgbClr val="00279F"/>
                </a:solidFill>
              </a:rPr>
              <a:t>expression algébrique,  </a:t>
            </a:r>
            <a:r>
              <a:rPr lang="fr-FR" sz="2800" dirty="0">
                <a:solidFill>
                  <a:srgbClr val="00279F"/>
                </a:solidFill>
                <a:latin typeface="Symbol" pitchFamily="18" charset="2"/>
              </a:rPr>
              <a:t></a:t>
            </a:r>
            <a:r>
              <a:rPr lang="fr-FR" sz="2800" dirty="0">
                <a:solidFill>
                  <a:srgbClr val="00279F"/>
                </a:solidFill>
              </a:rPr>
              <a:t> une expression équivalente de SQL</a:t>
            </a:r>
            <a:r>
              <a:rPr lang="fr-FR" dirty="0">
                <a:solidFill>
                  <a:srgbClr val="00279F"/>
                </a:solidFill>
              </a:rPr>
              <a:t> </a:t>
            </a:r>
            <a:r>
              <a:rPr lang="fr-FR" sz="2400" dirty="0">
                <a:solidFill>
                  <a:srgbClr val="00279F"/>
                </a:solidFill>
              </a:rPr>
              <a:t>et de QBE</a:t>
            </a:r>
          </a:p>
          <a:p>
            <a:pPr>
              <a:buFont typeface="Symbol" pitchFamily="18" charset="2"/>
              <a:buChar char="&quot;"/>
            </a:pPr>
            <a:r>
              <a:rPr lang="fr-FR" sz="2800" dirty="0"/>
              <a:t>Schéma de preuve:</a:t>
            </a:r>
          </a:p>
          <a:p>
            <a:pPr>
              <a:buFont typeface="Wingdings" pitchFamily="2" charset="2"/>
              <a:buChar char=""/>
            </a:pPr>
            <a:r>
              <a:rPr lang="fr-FR" sz="2800" dirty="0"/>
              <a:t> </a:t>
            </a:r>
            <a:r>
              <a:rPr lang="fr-FR" sz="2800" dirty="0">
                <a:solidFill>
                  <a:srgbClr val="FAFD00"/>
                </a:solidFill>
                <a:latin typeface="Symbol" pitchFamily="18" charset="2"/>
              </a:rPr>
              <a:t></a:t>
            </a:r>
            <a:r>
              <a:rPr lang="fr-FR" sz="2800" dirty="0">
                <a:solidFill>
                  <a:srgbClr val="FAFD00"/>
                </a:solidFill>
              </a:rPr>
              <a:t> opérateur algébrique,  </a:t>
            </a:r>
            <a:r>
              <a:rPr lang="fr-FR" sz="2800" dirty="0">
                <a:solidFill>
                  <a:srgbClr val="FAFD00"/>
                </a:solidFill>
                <a:latin typeface="Symbol" pitchFamily="18" charset="2"/>
              </a:rPr>
              <a:t></a:t>
            </a:r>
            <a:r>
              <a:rPr lang="fr-FR" sz="2800" dirty="0">
                <a:solidFill>
                  <a:srgbClr val="FAFD00"/>
                </a:solidFill>
              </a:rPr>
              <a:t> une expression équivalente de SQL</a:t>
            </a:r>
            <a:r>
              <a:rPr lang="fr-FR" dirty="0">
                <a:solidFill>
                  <a:srgbClr val="FAFD00"/>
                </a:solidFill>
              </a:rPr>
              <a:t> </a:t>
            </a:r>
          </a:p>
          <a:p>
            <a:pPr>
              <a:buFont typeface="Wingdings" pitchFamily="2" charset="2"/>
              <a:buChar char=""/>
            </a:pPr>
            <a:r>
              <a:rPr lang="fr-FR" dirty="0"/>
              <a:t> </a:t>
            </a:r>
            <a:r>
              <a:rPr lang="fr-FR" sz="2800" dirty="0">
                <a:solidFill>
                  <a:srgbClr val="FAFD00"/>
                </a:solidFill>
                <a:latin typeface="Symbol" pitchFamily="18" charset="2"/>
              </a:rPr>
              <a:t></a:t>
            </a:r>
            <a:r>
              <a:rPr lang="fr-FR" sz="2800" dirty="0">
                <a:solidFill>
                  <a:srgbClr val="FAFD00"/>
                </a:solidFill>
              </a:rPr>
              <a:t> composition d'opérateurs algébriques,  </a:t>
            </a:r>
            <a:r>
              <a:rPr lang="fr-FR" sz="2800" dirty="0">
                <a:solidFill>
                  <a:srgbClr val="FAFD00"/>
                </a:solidFill>
                <a:latin typeface="Symbol" pitchFamily="18" charset="2"/>
              </a:rPr>
              <a:t></a:t>
            </a:r>
            <a:r>
              <a:rPr lang="fr-FR" sz="2800" dirty="0">
                <a:solidFill>
                  <a:srgbClr val="FAFD00"/>
                </a:solidFill>
              </a:rPr>
              <a:t> une composition équivalente de SQL</a:t>
            </a:r>
            <a:r>
              <a:rPr lang="fr-FR" dirty="0">
                <a:solidFill>
                  <a:srgbClr val="FAFD00"/>
                </a:solidFill>
              </a:rPr>
              <a:t> </a:t>
            </a:r>
            <a:endParaRPr lang="fr-FR"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7268">
                                            <p:txEl>
                                              <p:pRg st="0" end="0"/>
                                            </p:txEl>
                                          </p:spTgt>
                                        </p:tgtEl>
                                        <p:attrNameLst>
                                          <p:attrName>style.visibility</p:attrName>
                                        </p:attrNameLst>
                                      </p:cBhvr>
                                      <p:to>
                                        <p:strVal val="visible"/>
                                      </p:to>
                                    </p:set>
                                    <p:animEffect transition="in" filter="box(out)">
                                      <p:cBhvr>
                                        <p:cTn id="7" dur="500"/>
                                        <p:tgtEl>
                                          <p:spTgt spid="267268">
                                            <p:txEl>
                                              <p:pRg st="0" end="0"/>
                                            </p:txEl>
                                          </p:spTgt>
                                        </p:tgtEl>
                                      </p:cBhvr>
                                    </p:animEffect>
                                  </p:childTnLst>
                                  <p:subTnLst>
                                    <p:animClr clrSpc="rgb" dir="cw">
                                      <p:cBhvr override="childStyle">
                                        <p:cTn dur="1" fill="hold" display="0" masterRel="nextClick" afterEffect="1"/>
                                        <p:tgtEl>
                                          <p:spTgt spid="267268">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7268">
                                            <p:txEl>
                                              <p:pRg st="1" end="1"/>
                                            </p:txEl>
                                          </p:spTgt>
                                        </p:tgtEl>
                                        <p:attrNameLst>
                                          <p:attrName>style.visibility</p:attrName>
                                        </p:attrNameLst>
                                      </p:cBhvr>
                                      <p:to>
                                        <p:strVal val="visible"/>
                                      </p:to>
                                    </p:set>
                                    <p:animEffect transition="in" filter="box(out)">
                                      <p:cBhvr>
                                        <p:cTn id="12" dur="500"/>
                                        <p:tgtEl>
                                          <p:spTgt spid="267268">
                                            <p:txEl>
                                              <p:pRg st="1" end="1"/>
                                            </p:txEl>
                                          </p:spTgt>
                                        </p:tgtEl>
                                      </p:cBhvr>
                                    </p:animEffect>
                                  </p:childTnLst>
                                  <p:subTnLst>
                                    <p:animClr clrSpc="rgb" dir="cw">
                                      <p:cBhvr override="childStyle">
                                        <p:cTn dur="1" fill="hold" display="0" masterRel="nextClick" afterEffect="1"/>
                                        <p:tgtEl>
                                          <p:spTgt spid="267268">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7268">
                                            <p:txEl>
                                              <p:pRg st="2" end="2"/>
                                            </p:txEl>
                                          </p:spTgt>
                                        </p:tgtEl>
                                        <p:attrNameLst>
                                          <p:attrName>style.visibility</p:attrName>
                                        </p:attrNameLst>
                                      </p:cBhvr>
                                      <p:to>
                                        <p:strVal val="visible"/>
                                      </p:to>
                                    </p:set>
                                    <p:animEffect transition="in" filter="box(out)">
                                      <p:cBhvr>
                                        <p:cTn id="17" dur="500"/>
                                        <p:tgtEl>
                                          <p:spTgt spid="267268">
                                            <p:txEl>
                                              <p:pRg st="2" end="2"/>
                                            </p:txEl>
                                          </p:spTgt>
                                        </p:tgtEl>
                                      </p:cBhvr>
                                    </p:animEffect>
                                  </p:childTnLst>
                                  <p:subTnLst>
                                    <p:animClr clrSpc="rgb" dir="cw">
                                      <p:cBhvr override="childStyle">
                                        <p:cTn dur="1" fill="hold" display="0" masterRel="nextClick" afterEffect="1"/>
                                        <p:tgtEl>
                                          <p:spTgt spid="267268">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7268">
                                            <p:txEl>
                                              <p:pRg st="3" end="3"/>
                                            </p:txEl>
                                          </p:spTgt>
                                        </p:tgtEl>
                                        <p:attrNameLst>
                                          <p:attrName>style.visibility</p:attrName>
                                        </p:attrNameLst>
                                      </p:cBhvr>
                                      <p:to>
                                        <p:strVal val="visible"/>
                                      </p:to>
                                    </p:set>
                                    <p:animEffect transition="in" filter="box(out)">
                                      <p:cBhvr>
                                        <p:cTn id="22" dur="500"/>
                                        <p:tgtEl>
                                          <p:spTgt spid="267268">
                                            <p:txEl>
                                              <p:pRg st="3" end="3"/>
                                            </p:txEl>
                                          </p:spTgt>
                                        </p:tgtEl>
                                      </p:cBhvr>
                                    </p:animEffect>
                                  </p:childTnLst>
                                  <p:subTnLst>
                                    <p:animClr clrSpc="rgb" dir="cw">
                                      <p:cBhvr override="childStyle">
                                        <p:cTn dur="1" fill="hold" display="0" masterRel="nextClick" afterEffect="1"/>
                                        <p:tgtEl>
                                          <p:spTgt spid="267268">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838200" y="2202180"/>
            <a:ext cx="7772400" cy="2895600"/>
          </a:xfrm>
          <a:noFill/>
          <a:ln/>
        </p:spPr>
        <p:txBody>
          <a:bodyPr/>
          <a:lstStyle/>
          <a:p>
            <a:r>
              <a:rPr lang="fr-FR" dirty="0">
                <a:solidFill>
                  <a:srgbClr val="FAFD00"/>
                </a:solidFill>
              </a:rPr>
              <a:t>Une relation </a:t>
            </a:r>
            <a:r>
              <a:rPr lang="fr-FR" u="sng" dirty="0">
                <a:solidFill>
                  <a:srgbClr val="FAFD00"/>
                </a:solidFill>
              </a:rPr>
              <a:t>réelle</a:t>
            </a:r>
            <a:r>
              <a:rPr lang="fr-FR" dirty="0">
                <a:solidFill>
                  <a:srgbClr val="FAFD00"/>
                </a:solidFill>
              </a:rPr>
              <a:t> est définie à partir </a:t>
            </a:r>
            <a:r>
              <a:rPr lang="fr-FR" dirty="0" smtClean="0">
                <a:solidFill>
                  <a:srgbClr val="FAFD00"/>
                </a:solidFill>
              </a:rPr>
              <a:t>des valeurs de ses </a:t>
            </a:r>
            <a:r>
              <a:rPr lang="fr-FR" dirty="0">
                <a:solidFill>
                  <a:srgbClr val="FAFD00"/>
                </a:solidFill>
              </a:rPr>
              <a:t>attributs</a:t>
            </a:r>
          </a:p>
          <a:p>
            <a:r>
              <a:rPr lang="fr-FR" dirty="0">
                <a:solidFill>
                  <a:srgbClr val="FAFD00"/>
                </a:solidFill>
              </a:rPr>
              <a:t>Une relation </a:t>
            </a:r>
            <a:r>
              <a:rPr lang="fr-FR" u="sng" dirty="0">
                <a:solidFill>
                  <a:srgbClr val="FAFD00"/>
                </a:solidFill>
              </a:rPr>
              <a:t>virtuelle</a:t>
            </a:r>
            <a:r>
              <a:rPr lang="fr-FR" dirty="0">
                <a:solidFill>
                  <a:srgbClr val="FAFD00"/>
                </a:solidFill>
              </a:rPr>
              <a:t> (vue)  est dérivée (héritée) par une opération relationnelle à partir de relations réelles ou de vues</a:t>
            </a:r>
          </a:p>
        </p:txBody>
      </p:sp>
      <p:sp>
        <p:nvSpPr>
          <p:cNvPr id="25605" name="Rectangle 5"/>
          <p:cNvSpPr>
            <a:spLocks noChangeArrowheads="1"/>
          </p:cNvSpPr>
          <p:nvPr/>
        </p:nvSpPr>
        <p:spPr bwMode="auto">
          <a:xfrm>
            <a:off x="5105400" y="152400"/>
            <a:ext cx="3886200" cy="1143000"/>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Relations </a:t>
            </a:r>
          </a:p>
        </p:txBody>
      </p:sp>
      <p:pic>
        <p:nvPicPr>
          <p:cNvPr id="5" name="Image 4"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anim to="" calcmode="lin" valueType="num">
                                      <p:cBhvr>
                                        <p:cTn id="7" dur="1" fill="hold"/>
                                        <p:tgtEl>
                                          <p:spTgt spid="25603">
                                            <p:txEl>
                                              <p:pRg st="0" end="0"/>
                                            </p:txEl>
                                          </p:spTgt>
                                        </p:tgtEl>
                                        <p:attrNameLst>
                                          <p:attrName/>
                                        </p:attrNameLst>
                                      </p:cBhvr>
                                    </p:anim>
                                  </p:childTnLst>
                                  <p:subTnLst>
                                    <p:animClr clrSpc="rgb" dir="cw">
                                      <p:cBhvr override="childStyle">
                                        <p:cTn dur="1" fill="hold" display="0" masterRel="nextClick" afterEffect="1"/>
                                        <p:tgtEl>
                                          <p:spTgt spid="25603">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5603">
                                            <p:txEl>
                                              <p:pRg st="1" end="1"/>
                                            </p:txEl>
                                          </p:spTgt>
                                        </p:tgtEl>
                                        <p:attrNameLst>
                                          <p:attrName>style.visibility</p:attrName>
                                        </p:attrNameLst>
                                      </p:cBhvr>
                                      <p:to>
                                        <p:strVal val="visible"/>
                                      </p:to>
                                    </p:set>
                                    <p:anim to="" calcmode="lin" valueType="num">
                                      <p:cBhvr>
                                        <p:cTn id="12" dur="1" fill="hold"/>
                                        <p:tgtEl>
                                          <p:spTgt spid="25603">
                                            <p:txEl>
                                              <p:pRg st="1" end="1"/>
                                            </p:txEl>
                                          </p:spTgt>
                                        </p:tgtEl>
                                        <p:attrNameLst>
                                          <p:attrName/>
                                        </p:attrNameLst>
                                      </p:cBhvr>
                                    </p:anim>
                                  </p:childTnLst>
                                  <p:subTnLst>
                                    <p:animClr clrSpc="rgb" dir="cw">
                                      <p:cBhvr override="childStyle">
                                        <p:cTn dur="1" fill="hold" display="0" masterRel="nextClick" afterEffect="1"/>
                                        <p:tgtEl>
                                          <p:spTgt spid="25603">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768171" y="1588640"/>
            <a:ext cx="7772400" cy="4966705"/>
          </a:xfrm>
          <a:noFill/>
          <a:ln/>
        </p:spPr>
        <p:txBody>
          <a:bodyPr/>
          <a:lstStyle/>
          <a:p>
            <a:r>
              <a:rPr lang="fr-FR" dirty="0">
                <a:solidFill>
                  <a:srgbClr val="FAFD00"/>
                </a:solidFill>
              </a:rPr>
              <a:t>En général, </a:t>
            </a:r>
            <a:r>
              <a:rPr lang="fr-FR" dirty="0" smtClean="0">
                <a:solidFill>
                  <a:srgbClr val="FAFD00"/>
                </a:solidFill>
              </a:rPr>
              <a:t>une valeur d’un </a:t>
            </a:r>
            <a:r>
              <a:rPr lang="fr-FR" dirty="0">
                <a:solidFill>
                  <a:srgbClr val="FAFD00"/>
                </a:solidFill>
              </a:rPr>
              <a:t>domaine et donc </a:t>
            </a:r>
            <a:r>
              <a:rPr lang="fr-FR" dirty="0" smtClean="0">
                <a:solidFill>
                  <a:srgbClr val="FAFD00"/>
                </a:solidFill>
              </a:rPr>
              <a:t>d’un </a:t>
            </a:r>
            <a:r>
              <a:rPr lang="fr-FR" dirty="0">
                <a:solidFill>
                  <a:srgbClr val="FAFD00"/>
                </a:solidFill>
              </a:rPr>
              <a:t>attribut</a:t>
            </a:r>
            <a:r>
              <a:rPr lang="fr-FR" i="1" dirty="0">
                <a:solidFill>
                  <a:srgbClr val="FAFD00"/>
                </a:solidFill>
              </a:rPr>
              <a:t> </a:t>
            </a:r>
            <a:r>
              <a:rPr lang="fr-FR" dirty="0">
                <a:solidFill>
                  <a:srgbClr val="FAFD00"/>
                </a:solidFill>
              </a:rPr>
              <a:t>peut être un ensemble</a:t>
            </a:r>
          </a:p>
          <a:p>
            <a:pPr lvl="1"/>
            <a:r>
              <a:rPr lang="fr-FR" dirty="0">
                <a:solidFill>
                  <a:srgbClr val="FAFD00"/>
                </a:solidFill>
              </a:rPr>
              <a:t>XML </a:t>
            </a:r>
            <a:r>
              <a:rPr lang="fr-FR" dirty="0" smtClean="0">
                <a:solidFill>
                  <a:srgbClr val="FAFD00"/>
                </a:solidFill>
              </a:rPr>
              <a:t>, Access 2007</a:t>
            </a:r>
            <a:endParaRPr lang="fr-FR" dirty="0">
              <a:solidFill>
                <a:srgbClr val="FAFD00"/>
              </a:solidFill>
            </a:endParaRPr>
          </a:p>
          <a:p>
            <a:r>
              <a:rPr lang="fr-FR" dirty="0" smtClean="0">
                <a:solidFill>
                  <a:srgbClr val="FAFD00"/>
                </a:solidFill>
              </a:rPr>
              <a:t>Pour les opérations relationnelles dans </a:t>
            </a:r>
            <a:r>
              <a:rPr lang="fr-FR" dirty="0">
                <a:solidFill>
                  <a:srgbClr val="FAFD00"/>
                </a:solidFill>
              </a:rPr>
              <a:t>les SGBD actuels, ils ne sont </a:t>
            </a:r>
            <a:r>
              <a:rPr lang="fr-FR" dirty="0" smtClean="0">
                <a:solidFill>
                  <a:srgbClr val="FAFD00"/>
                </a:solidFill>
              </a:rPr>
              <a:t>néanmoins en principe que des valeurs  </a:t>
            </a:r>
            <a:r>
              <a:rPr lang="fr-FR" u="sng" dirty="0" smtClean="0">
                <a:solidFill>
                  <a:srgbClr val="FAFD00"/>
                </a:solidFill>
              </a:rPr>
              <a:t>atomiques</a:t>
            </a:r>
          </a:p>
          <a:p>
            <a:pPr lvl="1"/>
            <a:r>
              <a:rPr lang="fr-FR" dirty="0" smtClean="0">
                <a:solidFill>
                  <a:srgbClr val="FAFD00"/>
                </a:solidFill>
              </a:rPr>
              <a:t>Toute  décomposition fait perdre la sémantique de la valeur</a:t>
            </a:r>
            <a:endParaRPr lang="fr-FR" dirty="0">
              <a:solidFill>
                <a:srgbClr val="FAFD00"/>
              </a:solidFill>
            </a:endParaRPr>
          </a:p>
          <a:p>
            <a:r>
              <a:rPr lang="fr-FR" dirty="0">
                <a:solidFill>
                  <a:srgbClr val="FAFD00"/>
                </a:solidFill>
              </a:rPr>
              <a:t>De telles relations sont dites </a:t>
            </a:r>
            <a:r>
              <a:rPr lang="fr-FR" u="sng" dirty="0">
                <a:solidFill>
                  <a:srgbClr val="FAFD00"/>
                </a:solidFill>
              </a:rPr>
              <a:t>normales</a:t>
            </a:r>
          </a:p>
        </p:txBody>
      </p:sp>
      <p:sp>
        <p:nvSpPr>
          <p:cNvPr id="26628" name="Rectangle 4"/>
          <p:cNvSpPr>
            <a:spLocks noChangeArrowheads="1"/>
          </p:cNvSpPr>
          <p:nvPr/>
        </p:nvSpPr>
        <p:spPr bwMode="auto">
          <a:xfrm>
            <a:off x="5305425" y="0"/>
            <a:ext cx="3838575" cy="1143000"/>
          </a:xfrm>
          <a:prstGeom prst="rect">
            <a:avLst/>
          </a:prstGeom>
          <a:solidFill>
            <a:srgbClr val="FAFD00"/>
          </a:solidFill>
          <a:ln w="12700">
            <a:noFill/>
            <a:miter lim="800000"/>
            <a:headEnd/>
            <a:tailEnd/>
          </a:ln>
          <a:effectLst/>
        </p:spPr>
        <p:txBody>
          <a:bodyPr lIns="90488" tIns="44450" rIns="90488" bIns="44450" anchor="ctr"/>
          <a:lstStyle/>
          <a:p>
            <a:r>
              <a:rPr lang="fr-FR" sz="4400" dirty="0">
                <a:solidFill>
                  <a:schemeClr val="accent1"/>
                </a:solidFill>
              </a:rPr>
              <a:t>Relations</a:t>
            </a:r>
          </a:p>
        </p:txBody>
      </p:sp>
      <p:pic>
        <p:nvPicPr>
          <p:cNvPr id="5" name="Image 4"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anim to="" calcmode="lin" valueType="num">
                                      <p:cBhvr>
                                        <p:cTn id="7" dur="1" fill="hold"/>
                                        <p:tgtEl>
                                          <p:spTgt spid="26627">
                                            <p:txEl>
                                              <p:pRg st="0" end="0"/>
                                            </p:txEl>
                                          </p:spTgt>
                                        </p:tgtEl>
                                        <p:attrNameLst>
                                          <p:attrName/>
                                        </p:attrNameLst>
                                      </p:cBhvr>
                                    </p:anim>
                                  </p:childTnLst>
                                  <p:subTnLst>
                                    <p:animClr clrSpc="rgb" dir="cw">
                                      <p:cBhvr override="childStyle">
                                        <p:cTn dur="1" fill="hold" display="0" masterRel="nextClick" afterEffect="1"/>
                                        <p:tgtEl>
                                          <p:spTgt spid="26627">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26627">
                                            <p:txEl>
                                              <p:pRg st="1" end="1"/>
                                            </p:txEl>
                                          </p:spTgt>
                                        </p:tgtEl>
                                        <p:attrNameLst>
                                          <p:attrName>style.visibility</p:attrName>
                                        </p:attrNameLst>
                                      </p:cBhvr>
                                      <p:to>
                                        <p:strVal val="visible"/>
                                      </p:to>
                                    </p:set>
                                    <p:anim to="" calcmode="lin" valueType="num">
                                      <p:cBhvr>
                                        <p:cTn id="10" dur="1" fill="hold"/>
                                        <p:tgtEl>
                                          <p:spTgt spid="26627">
                                            <p:txEl>
                                              <p:pRg st="1" end="1"/>
                                            </p:txEl>
                                          </p:spTgt>
                                        </p:tgtEl>
                                        <p:attrNameLst>
                                          <p:attrName/>
                                        </p:attrNameLst>
                                      </p:cBhvr>
                                    </p:anim>
                                  </p:childTnLst>
                                  <p:subTnLst>
                                    <p:animClr clrSpc="rgb" dir="cw">
                                      <p:cBhvr override="childStyle">
                                        <p:cTn dur="1" fill="hold" display="0" masterRel="nextClick" afterEffect="1"/>
                                        <p:tgtEl>
                                          <p:spTgt spid="26627">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26627">
                                            <p:txEl>
                                              <p:pRg st="2" end="2"/>
                                            </p:txEl>
                                          </p:spTgt>
                                        </p:tgtEl>
                                        <p:attrNameLst>
                                          <p:attrName>style.visibility</p:attrName>
                                        </p:attrNameLst>
                                      </p:cBhvr>
                                      <p:to>
                                        <p:strVal val="visible"/>
                                      </p:to>
                                    </p:set>
                                    <p:anim to="" calcmode="lin" valueType="num">
                                      <p:cBhvr>
                                        <p:cTn id="15" dur="1" fill="hold"/>
                                        <p:tgtEl>
                                          <p:spTgt spid="26627">
                                            <p:txEl>
                                              <p:pRg st="2" end="2"/>
                                            </p:txEl>
                                          </p:spTgt>
                                        </p:tgtEl>
                                        <p:attrNameLst>
                                          <p:attrName/>
                                        </p:attrNameLst>
                                      </p:cBhvr>
                                    </p:anim>
                                  </p:childTnLst>
                                  <p:subTnLst>
                                    <p:animClr clrSpc="rgb" dir="cw">
                                      <p:cBhvr override="childStyle">
                                        <p:cTn dur="1" fill="hold" display="0" masterRel="nextClick" afterEffect="1"/>
                                        <p:tgtEl>
                                          <p:spTgt spid="26627">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26627">
                                            <p:txEl>
                                              <p:pRg st="3" end="3"/>
                                            </p:txEl>
                                          </p:spTgt>
                                        </p:tgtEl>
                                        <p:attrNameLst>
                                          <p:attrName>style.visibility</p:attrName>
                                        </p:attrNameLst>
                                      </p:cBhvr>
                                      <p:to>
                                        <p:strVal val="visible"/>
                                      </p:to>
                                    </p:set>
                                    <p:anim to="" calcmode="lin" valueType="num">
                                      <p:cBhvr>
                                        <p:cTn id="18" dur="1" fill="hold"/>
                                        <p:tgtEl>
                                          <p:spTgt spid="26627">
                                            <p:txEl>
                                              <p:pRg st="3" end="3"/>
                                            </p:txEl>
                                          </p:spTgt>
                                        </p:tgtEl>
                                        <p:attrNameLst>
                                          <p:attrName/>
                                        </p:attrNameLst>
                                      </p:cBhvr>
                                    </p:anim>
                                  </p:childTnLst>
                                  <p:subTnLst>
                                    <p:animClr clrSpc="rgb" dir="cw">
                                      <p:cBhvr override="childStyle">
                                        <p:cTn dur="1" fill="hold" display="0" masterRel="nextClick" afterEffect="1"/>
                                        <p:tgtEl>
                                          <p:spTgt spid="26627">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26627">
                                            <p:txEl>
                                              <p:pRg st="4" end="4"/>
                                            </p:txEl>
                                          </p:spTgt>
                                        </p:tgtEl>
                                        <p:attrNameLst>
                                          <p:attrName>style.visibility</p:attrName>
                                        </p:attrNameLst>
                                      </p:cBhvr>
                                      <p:to>
                                        <p:strVal val="visible"/>
                                      </p:to>
                                    </p:set>
                                    <p:anim to="" calcmode="lin" valueType="num">
                                      <p:cBhvr>
                                        <p:cTn id="23" dur="1" fill="hold"/>
                                        <p:tgtEl>
                                          <p:spTgt spid="26627">
                                            <p:txEl>
                                              <p:pRg st="4" end="4"/>
                                            </p:txEl>
                                          </p:spTgt>
                                        </p:tgtEl>
                                        <p:attrNameLst>
                                          <p:attrName/>
                                        </p:attrNameLst>
                                      </p:cBhvr>
                                    </p:anim>
                                  </p:childTnLst>
                                  <p:subTnLst>
                                    <p:animClr clrSpc="rgb" dir="cw">
                                      <p:cBhvr override="childStyle">
                                        <p:cTn dur="1" fill="hold" display="0" masterRel="nextClick" afterEffect="1"/>
                                        <p:tgtEl>
                                          <p:spTgt spid="26627">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913063" y="617538"/>
            <a:ext cx="6018212" cy="576262"/>
          </a:xfrm>
          <a:prstGeom prst="rect">
            <a:avLst/>
          </a:prstGeom>
          <a:solidFill>
            <a:srgbClr val="FAFD00"/>
          </a:solidFill>
          <a:ln w="12700">
            <a:noFill/>
            <a:miter lim="800000"/>
            <a:headEnd/>
            <a:tailEnd/>
          </a:ln>
          <a:effectLst/>
        </p:spPr>
        <p:txBody>
          <a:bodyPr wrap="none" lIns="90488" tIns="44450" rIns="90488" bIns="44450">
            <a:spAutoFit/>
          </a:bodyPr>
          <a:lstStyle/>
          <a:p>
            <a:r>
              <a:rPr lang="fr-FR" sz="3200" b="1">
                <a:solidFill>
                  <a:srgbClr val="FF00FF"/>
                </a:solidFill>
                <a:latin typeface="Arial" pitchFamily="34" charset="0"/>
              </a:rPr>
              <a:t>Base de données relationnelle</a:t>
            </a:r>
          </a:p>
        </p:txBody>
      </p:sp>
      <p:sp>
        <p:nvSpPr>
          <p:cNvPr id="5123" name="Rectangle 3"/>
          <p:cNvSpPr>
            <a:spLocks noChangeArrowheads="1"/>
          </p:cNvSpPr>
          <p:nvPr/>
        </p:nvSpPr>
        <p:spPr bwMode="auto">
          <a:xfrm>
            <a:off x="681038" y="2355850"/>
            <a:ext cx="1695450"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Fichier = </a:t>
            </a:r>
          </a:p>
        </p:txBody>
      </p:sp>
      <p:sp>
        <p:nvSpPr>
          <p:cNvPr id="5124" name="Rectangle 4"/>
          <p:cNvSpPr>
            <a:spLocks noChangeArrowheads="1"/>
          </p:cNvSpPr>
          <p:nvPr/>
        </p:nvSpPr>
        <p:spPr bwMode="auto">
          <a:xfrm>
            <a:off x="2262188" y="2355850"/>
            <a:ext cx="10763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FF0000"/>
                </a:solidFill>
                <a:latin typeface="Arial" pitchFamily="34" charset="0"/>
              </a:rPr>
              <a:t>table </a:t>
            </a:r>
          </a:p>
        </p:txBody>
      </p:sp>
      <p:sp>
        <p:nvSpPr>
          <p:cNvPr id="5125" name="Rectangle 5"/>
          <p:cNvSpPr>
            <a:spLocks noChangeArrowheads="1"/>
          </p:cNvSpPr>
          <p:nvPr/>
        </p:nvSpPr>
        <p:spPr bwMode="auto">
          <a:xfrm>
            <a:off x="3195638" y="2355850"/>
            <a:ext cx="6953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ou </a:t>
            </a:r>
          </a:p>
        </p:txBody>
      </p:sp>
      <p:sp>
        <p:nvSpPr>
          <p:cNvPr id="5126" name="Rectangle 6"/>
          <p:cNvSpPr>
            <a:spLocks noChangeArrowheads="1"/>
          </p:cNvSpPr>
          <p:nvPr/>
        </p:nvSpPr>
        <p:spPr bwMode="auto">
          <a:xfrm>
            <a:off x="3725863" y="2355850"/>
            <a:ext cx="14192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FF"/>
                </a:solidFill>
                <a:latin typeface="Arial" pitchFamily="34" charset="0"/>
              </a:rPr>
              <a:t>relation</a:t>
            </a:r>
          </a:p>
        </p:txBody>
      </p:sp>
      <p:sp>
        <p:nvSpPr>
          <p:cNvPr id="5127" name="Rectangle 7"/>
          <p:cNvSpPr>
            <a:spLocks noChangeArrowheads="1"/>
          </p:cNvSpPr>
          <p:nvPr/>
        </p:nvSpPr>
        <p:spPr bwMode="auto">
          <a:xfrm>
            <a:off x="681038" y="2755900"/>
            <a:ext cx="1828800"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Donnée = </a:t>
            </a:r>
          </a:p>
        </p:txBody>
      </p:sp>
      <p:sp>
        <p:nvSpPr>
          <p:cNvPr id="5128" name="Rectangle 8"/>
          <p:cNvSpPr>
            <a:spLocks noChangeArrowheads="1"/>
          </p:cNvSpPr>
          <p:nvPr/>
        </p:nvSpPr>
        <p:spPr bwMode="auto">
          <a:xfrm>
            <a:off x="2451100" y="2755900"/>
            <a:ext cx="10763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FF00FF"/>
                </a:solidFill>
                <a:latin typeface="Arial" pitchFamily="34" charset="0"/>
              </a:rPr>
              <a:t>ligne </a:t>
            </a:r>
          </a:p>
        </p:txBody>
      </p:sp>
      <p:sp>
        <p:nvSpPr>
          <p:cNvPr id="5129" name="Rectangle 9"/>
          <p:cNvSpPr>
            <a:spLocks noChangeArrowheads="1"/>
          </p:cNvSpPr>
          <p:nvPr/>
        </p:nvSpPr>
        <p:spPr bwMode="auto">
          <a:xfrm>
            <a:off x="3365500" y="2755900"/>
            <a:ext cx="6953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ou </a:t>
            </a:r>
          </a:p>
        </p:txBody>
      </p:sp>
      <p:sp>
        <p:nvSpPr>
          <p:cNvPr id="5130" name="Rectangle 10"/>
          <p:cNvSpPr>
            <a:spLocks noChangeArrowheads="1"/>
          </p:cNvSpPr>
          <p:nvPr/>
        </p:nvSpPr>
        <p:spPr bwMode="auto">
          <a:xfrm>
            <a:off x="3895725" y="2755900"/>
            <a:ext cx="14573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FF"/>
                </a:solidFill>
                <a:latin typeface="Arial" pitchFamily="34" charset="0"/>
              </a:rPr>
              <a:t>attribut </a:t>
            </a:r>
          </a:p>
        </p:txBody>
      </p:sp>
      <p:sp>
        <p:nvSpPr>
          <p:cNvPr id="5131" name="Rectangle 11"/>
          <p:cNvSpPr>
            <a:spLocks noChangeArrowheads="1"/>
          </p:cNvSpPr>
          <p:nvPr/>
        </p:nvSpPr>
        <p:spPr bwMode="auto">
          <a:xfrm>
            <a:off x="5165725" y="2755900"/>
            <a:ext cx="18002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atomique </a:t>
            </a:r>
          </a:p>
        </p:txBody>
      </p:sp>
      <p:sp>
        <p:nvSpPr>
          <p:cNvPr id="5132" name="Rectangle 12"/>
          <p:cNvSpPr>
            <a:spLocks noChangeArrowheads="1"/>
          </p:cNvSpPr>
          <p:nvPr/>
        </p:nvSpPr>
        <p:spPr bwMode="auto">
          <a:xfrm>
            <a:off x="681038" y="3155950"/>
            <a:ext cx="7162800"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Opérations = transformations de tables en </a:t>
            </a:r>
          </a:p>
        </p:txBody>
      </p:sp>
      <p:sp>
        <p:nvSpPr>
          <p:cNvPr id="5133" name="Rectangle 13"/>
          <p:cNvSpPr>
            <a:spLocks noChangeArrowheads="1"/>
          </p:cNvSpPr>
          <p:nvPr/>
        </p:nvSpPr>
        <p:spPr bwMode="auto">
          <a:xfrm>
            <a:off x="681038" y="3556000"/>
            <a:ext cx="88582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FF0000"/>
                </a:solidFill>
                <a:latin typeface="Arial" pitchFamily="34" charset="0"/>
              </a:rPr>
              <a:t>une </a:t>
            </a:r>
          </a:p>
        </p:txBody>
      </p:sp>
      <p:sp>
        <p:nvSpPr>
          <p:cNvPr id="5134" name="Rectangle 14"/>
          <p:cNvSpPr>
            <a:spLocks noChangeArrowheads="1"/>
          </p:cNvSpPr>
          <p:nvPr/>
        </p:nvSpPr>
        <p:spPr bwMode="auto">
          <a:xfrm>
            <a:off x="1422400" y="3556000"/>
            <a:ext cx="981075" cy="500063"/>
          </a:xfrm>
          <a:prstGeom prst="rect">
            <a:avLst/>
          </a:prstGeom>
          <a:noFill/>
          <a:ln w="12700">
            <a:noFill/>
            <a:miter lim="800000"/>
            <a:headEnd/>
            <a:tailEnd/>
          </a:ln>
          <a:effectLst/>
        </p:spPr>
        <p:txBody>
          <a:bodyPr wrap="none" lIns="90488" tIns="44450" rIns="90488" bIns="44450">
            <a:spAutoFit/>
          </a:bodyPr>
          <a:lstStyle/>
          <a:p>
            <a:r>
              <a:rPr lang="fr-FR" sz="2700" b="1">
                <a:solidFill>
                  <a:srgbClr val="00FF00"/>
                </a:solidFill>
                <a:latin typeface="Arial" pitchFamily="34" charset="0"/>
              </a:rPr>
              <a:t>table</a:t>
            </a:r>
          </a:p>
        </p:txBody>
      </p:sp>
      <p:sp>
        <p:nvSpPr>
          <p:cNvPr id="5135" name="Freeform 15"/>
          <p:cNvSpPr>
            <a:spLocks/>
          </p:cNvSpPr>
          <p:nvPr/>
        </p:nvSpPr>
        <p:spPr bwMode="auto">
          <a:xfrm>
            <a:off x="376238" y="2516188"/>
            <a:ext cx="152400" cy="144462"/>
          </a:xfrm>
          <a:custGeom>
            <a:avLst/>
            <a:gdLst/>
            <a:ahLst/>
            <a:cxnLst>
              <a:cxn ang="0">
                <a:pos x="95" y="45"/>
              </a:cxn>
              <a:cxn ang="0">
                <a:pos x="0" y="0"/>
              </a:cxn>
              <a:cxn ang="0">
                <a:pos x="0" y="90"/>
              </a:cxn>
              <a:cxn ang="0">
                <a:pos x="95" y="45"/>
              </a:cxn>
            </a:cxnLst>
            <a:rect l="0" t="0" r="r" b="b"/>
            <a:pathLst>
              <a:path w="96" h="91">
                <a:moveTo>
                  <a:pt x="95" y="45"/>
                </a:moveTo>
                <a:lnTo>
                  <a:pt x="0" y="0"/>
                </a:lnTo>
                <a:lnTo>
                  <a:pt x="0" y="90"/>
                </a:lnTo>
                <a:lnTo>
                  <a:pt x="95" y="45"/>
                </a:lnTo>
              </a:path>
            </a:pathLst>
          </a:custGeom>
          <a:solidFill>
            <a:srgbClr val="E09060"/>
          </a:solidFill>
          <a:ln w="12700" cap="rnd" cmpd="sng">
            <a:noFill/>
            <a:prstDash val="solid"/>
            <a:round/>
            <a:headEnd type="none" w="med" len="med"/>
            <a:tailEnd type="none" w="med" len="med"/>
          </a:ln>
          <a:effectLst/>
        </p:spPr>
        <p:txBody>
          <a:bodyPr/>
          <a:lstStyle/>
          <a:p>
            <a:endParaRPr lang="fr-FR"/>
          </a:p>
        </p:txBody>
      </p:sp>
      <p:sp>
        <p:nvSpPr>
          <p:cNvPr id="5136" name="Freeform 16"/>
          <p:cNvSpPr>
            <a:spLocks/>
          </p:cNvSpPr>
          <p:nvPr/>
        </p:nvSpPr>
        <p:spPr bwMode="auto">
          <a:xfrm>
            <a:off x="376238" y="2916238"/>
            <a:ext cx="152400" cy="144462"/>
          </a:xfrm>
          <a:custGeom>
            <a:avLst/>
            <a:gdLst/>
            <a:ahLst/>
            <a:cxnLst>
              <a:cxn ang="0">
                <a:pos x="95" y="45"/>
              </a:cxn>
              <a:cxn ang="0">
                <a:pos x="0" y="0"/>
              </a:cxn>
              <a:cxn ang="0">
                <a:pos x="0" y="90"/>
              </a:cxn>
              <a:cxn ang="0">
                <a:pos x="95" y="45"/>
              </a:cxn>
            </a:cxnLst>
            <a:rect l="0" t="0" r="r" b="b"/>
            <a:pathLst>
              <a:path w="96" h="91">
                <a:moveTo>
                  <a:pt x="95" y="45"/>
                </a:moveTo>
                <a:lnTo>
                  <a:pt x="0" y="0"/>
                </a:lnTo>
                <a:lnTo>
                  <a:pt x="0" y="90"/>
                </a:lnTo>
                <a:lnTo>
                  <a:pt x="95" y="45"/>
                </a:lnTo>
              </a:path>
            </a:pathLst>
          </a:custGeom>
          <a:solidFill>
            <a:srgbClr val="E09060"/>
          </a:solidFill>
          <a:ln w="12700" cap="rnd" cmpd="sng">
            <a:noFill/>
            <a:prstDash val="solid"/>
            <a:round/>
            <a:headEnd type="none" w="med" len="med"/>
            <a:tailEnd type="none" w="med" len="med"/>
          </a:ln>
          <a:effectLst/>
        </p:spPr>
        <p:txBody>
          <a:bodyPr/>
          <a:lstStyle/>
          <a:p>
            <a:endParaRPr lang="fr-FR"/>
          </a:p>
        </p:txBody>
      </p:sp>
      <p:sp>
        <p:nvSpPr>
          <p:cNvPr id="5137" name="Freeform 17"/>
          <p:cNvSpPr>
            <a:spLocks/>
          </p:cNvSpPr>
          <p:nvPr/>
        </p:nvSpPr>
        <p:spPr bwMode="auto">
          <a:xfrm>
            <a:off x="376238" y="3316288"/>
            <a:ext cx="152400" cy="144462"/>
          </a:xfrm>
          <a:custGeom>
            <a:avLst/>
            <a:gdLst/>
            <a:ahLst/>
            <a:cxnLst>
              <a:cxn ang="0">
                <a:pos x="95" y="45"/>
              </a:cxn>
              <a:cxn ang="0">
                <a:pos x="0" y="0"/>
              </a:cxn>
              <a:cxn ang="0">
                <a:pos x="0" y="90"/>
              </a:cxn>
              <a:cxn ang="0">
                <a:pos x="95" y="45"/>
              </a:cxn>
            </a:cxnLst>
            <a:rect l="0" t="0" r="r" b="b"/>
            <a:pathLst>
              <a:path w="96" h="91">
                <a:moveTo>
                  <a:pt x="95" y="45"/>
                </a:moveTo>
                <a:lnTo>
                  <a:pt x="0" y="0"/>
                </a:lnTo>
                <a:lnTo>
                  <a:pt x="0" y="90"/>
                </a:lnTo>
                <a:lnTo>
                  <a:pt x="95" y="45"/>
                </a:lnTo>
              </a:path>
            </a:pathLst>
          </a:custGeom>
          <a:solidFill>
            <a:srgbClr val="E09060"/>
          </a:solidFill>
          <a:ln w="12700" cap="rnd" cmpd="sng">
            <a:noFill/>
            <a:prstDash val="solid"/>
            <a:round/>
            <a:headEnd type="none" w="med" len="med"/>
            <a:tailEnd type="none" w="med" len="med"/>
          </a:ln>
          <a:effectLst/>
        </p:spPr>
        <p:txBody>
          <a:bodyPr/>
          <a:lstStyle/>
          <a:p>
            <a:endParaRPr lang="fr-FR"/>
          </a:p>
        </p:txBody>
      </p:sp>
      <p:sp>
        <p:nvSpPr>
          <p:cNvPr id="5138" name="Rectangle 18"/>
          <p:cNvSpPr>
            <a:spLocks noChangeArrowheads="1"/>
          </p:cNvSpPr>
          <p:nvPr/>
        </p:nvSpPr>
        <p:spPr bwMode="auto">
          <a:xfrm>
            <a:off x="996950" y="4443413"/>
            <a:ext cx="1196975" cy="1058862"/>
          </a:xfrm>
          <a:prstGeom prst="rect">
            <a:avLst/>
          </a:prstGeom>
          <a:solidFill>
            <a:srgbClr val="00FFFF"/>
          </a:solidFill>
          <a:ln w="12700">
            <a:solidFill>
              <a:srgbClr val="000000"/>
            </a:solidFill>
            <a:miter lim="800000"/>
            <a:headEnd/>
            <a:tailEnd/>
          </a:ln>
          <a:effectLst/>
        </p:spPr>
        <p:txBody>
          <a:bodyPr wrap="none" anchor="ctr"/>
          <a:lstStyle/>
          <a:p>
            <a:endParaRPr lang="fr-FR"/>
          </a:p>
        </p:txBody>
      </p:sp>
      <p:sp>
        <p:nvSpPr>
          <p:cNvPr id="5139" name="Line 19"/>
          <p:cNvSpPr>
            <a:spLocks noChangeShapeType="1"/>
          </p:cNvSpPr>
          <p:nvPr/>
        </p:nvSpPr>
        <p:spPr bwMode="auto">
          <a:xfrm>
            <a:off x="1576388" y="4460875"/>
            <a:ext cx="0" cy="1066800"/>
          </a:xfrm>
          <a:prstGeom prst="line">
            <a:avLst/>
          </a:prstGeom>
          <a:noFill/>
          <a:ln w="12700">
            <a:solidFill>
              <a:srgbClr val="000000"/>
            </a:solidFill>
            <a:round/>
            <a:headEnd/>
            <a:tailEnd/>
          </a:ln>
          <a:effectLst/>
        </p:spPr>
        <p:txBody>
          <a:bodyPr wrap="none" anchor="ctr"/>
          <a:lstStyle/>
          <a:p>
            <a:endParaRPr lang="fr-FR"/>
          </a:p>
        </p:txBody>
      </p:sp>
      <p:sp>
        <p:nvSpPr>
          <p:cNvPr id="5140" name="Line 20"/>
          <p:cNvSpPr>
            <a:spLocks noChangeShapeType="1"/>
          </p:cNvSpPr>
          <p:nvPr/>
        </p:nvSpPr>
        <p:spPr bwMode="auto">
          <a:xfrm>
            <a:off x="1863725" y="4460875"/>
            <a:ext cx="0" cy="1066800"/>
          </a:xfrm>
          <a:prstGeom prst="line">
            <a:avLst/>
          </a:prstGeom>
          <a:noFill/>
          <a:ln w="12700">
            <a:solidFill>
              <a:srgbClr val="000000"/>
            </a:solidFill>
            <a:round/>
            <a:headEnd/>
            <a:tailEnd/>
          </a:ln>
          <a:effectLst/>
        </p:spPr>
        <p:txBody>
          <a:bodyPr wrap="none" anchor="ctr"/>
          <a:lstStyle/>
          <a:p>
            <a:endParaRPr lang="fr-FR"/>
          </a:p>
        </p:txBody>
      </p:sp>
      <p:sp>
        <p:nvSpPr>
          <p:cNvPr id="5141" name="Line 21"/>
          <p:cNvSpPr>
            <a:spLocks noChangeShapeType="1"/>
          </p:cNvSpPr>
          <p:nvPr/>
        </p:nvSpPr>
        <p:spPr bwMode="auto">
          <a:xfrm>
            <a:off x="2055813" y="4443413"/>
            <a:ext cx="0" cy="1084262"/>
          </a:xfrm>
          <a:prstGeom prst="line">
            <a:avLst/>
          </a:prstGeom>
          <a:noFill/>
          <a:ln w="12700">
            <a:solidFill>
              <a:srgbClr val="000000"/>
            </a:solidFill>
            <a:round/>
            <a:headEnd/>
            <a:tailEnd/>
          </a:ln>
          <a:effectLst/>
        </p:spPr>
        <p:txBody>
          <a:bodyPr wrap="none" anchor="ctr"/>
          <a:lstStyle/>
          <a:p>
            <a:endParaRPr lang="fr-FR"/>
          </a:p>
        </p:txBody>
      </p:sp>
      <p:sp>
        <p:nvSpPr>
          <p:cNvPr id="5142" name="Rectangle 22"/>
          <p:cNvSpPr>
            <a:spLocks noChangeArrowheads="1"/>
          </p:cNvSpPr>
          <p:nvPr/>
        </p:nvSpPr>
        <p:spPr bwMode="auto">
          <a:xfrm>
            <a:off x="5740400" y="5256213"/>
            <a:ext cx="630238" cy="990600"/>
          </a:xfrm>
          <a:prstGeom prst="rect">
            <a:avLst/>
          </a:prstGeom>
          <a:solidFill>
            <a:srgbClr val="FFFF00"/>
          </a:solidFill>
          <a:ln w="12700">
            <a:solidFill>
              <a:srgbClr val="000000"/>
            </a:solidFill>
            <a:miter lim="800000"/>
            <a:headEnd/>
            <a:tailEnd/>
          </a:ln>
          <a:effectLst/>
        </p:spPr>
        <p:txBody>
          <a:bodyPr wrap="none" anchor="ctr"/>
          <a:lstStyle/>
          <a:p>
            <a:endParaRPr lang="fr-FR"/>
          </a:p>
        </p:txBody>
      </p:sp>
      <p:sp>
        <p:nvSpPr>
          <p:cNvPr id="5143" name="Line 23"/>
          <p:cNvSpPr>
            <a:spLocks noChangeShapeType="1"/>
          </p:cNvSpPr>
          <p:nvPr/>
        </p:nvSpPr>
        <p:spPr bwMode="auto">
          <a:xfrm>
            <a:off x="5959475" y="5275263"/>
            <a:ext cx="0" cy="995362"/>
          </a:xfrm>
          <a:prstGeom prst="line">
            <a:avLst/>
          </a:prstGeom>
          <a:noFill/>
          <a:ln w="12700">
            <a:solidFill>
              <a:srgbClr val="000000"/>
            </a:solidFill>
            <a:round/>
            <a:headEnd/>
            <a:tailEnd/>
          </a:ln>
          <a:effectLst/>
        </p:spPr>
        <p:txBody>
          <a:bodyPr wrap="none" anchor="ctr"/>
          <a:lstStyle/>
          <a:p>
            <a:endParaRPr lang="fr-FR"/>
          </a:p>
        </p:txBody>
      </p:sp>
      <p:sp>
        <p:nvSpPr>
          <p:cNvPr id="5144" name="Line 24"/>
          <p:cNvSpPr>
            <a:spLocks noChangeShapeType="1"/>
          </p:cNvSpPr>
          <p:nvPr/>
        </p:nvSpPr>
        <p:spPr bwMode="auto">
          <a:xfrm>
            <a:off x="1022350" y="4646613"/>
            <a:ext cx="1179513" cy="0"/>
          </a:xfrm>
          <a:prstGeom prst="line">
            <a:avLst/>
          </a:prstGeom>
          <a:noFill/>
          <a:ln w="12700">
            <a:solidFill>
              <a:srgbClr val="FF0000"/>
            </a:solidFill>
            <a:round/>
            <a:headEnd/>
            <a:tailEnd/>
          </a:ln>
          <a:effectLst/>
        </p:spPr>
        <p:txBody>
          <a:bodyPr wrap="none" anchor="ctr"/>
          <a:lstStyle/>
          <a:p>
            <a:endParaRPr lang="fr-FR"/>
          </a:p>
        </p:txBody>
      </p:sp>
      <p:sp>
        <p:nvSpPr>
          <p:cNvPr id="5145" name="Line 25"/>
          <p:cNvSpPr>
            <a:spLocks noChangeShapeType="1"/>
          </p:cNvSpPr>
          <p:nvPr/>
        </p:nvSpPr>
        <p:spPr bwMode="auto">
          <a:xfrm>
            <a:off x="1022350" y="4873625"/>
            <a:ext cx="1179513" cy="0"/>
          </a:xfrm>
          <a:prstGeom prst="line">
            <a:avLst/>
          </a:prstGeom>
          <a:noFill/>
          <a:ln w="12700">
            <a:solidFill>
              <a:srgbClr val="FF0000"/>
            </a:solidFill>
            <a:round/>
            <a:headEnd/>
            <a:tailEnd/>
          </a:ln>
          <a:effectLst/>
        </p:spPr>
        <p:txBody>
          <a:bodyPr wrap="none" anchor="ctr"/>
          <a:lstStyle/>
          <a:p>
            <a:endParaRPr lang="fr-FR"/>
          </a:p>
        </p:txBody>
      </p:sp>
      <p:sp>
        <p:nvSpPr>
          <p:cNvPr id="5146" name="Line 26"/>
          <p:cNvSpPr>
            <a:spLocks noChangeShapeType="1"/>
          </p:cNvSpPr>
          <p:nvPr/>
        </p:nvSpPr>
        <p:spPr bwMode="auto">
          <a:xfrm>
            <a:off x="1022350" y="5081588"/>
            <a:ext cx="1179513" cy="0"/>
          </a:xfrm>
          <a:prstGeom prst="line">
            <a:avLst/>
          </a:prstGeom>
          <a:noFill/>
          <a:ln w="12700">
            <a:solidFill>
              <a:srgbClr val="FF0000"/>
            </a:solidFill>
            <a:round/>
            <a:headEnd/>
            <a:tailEnd/>
          </a:ln>
          <a:effectLst/>
        </p:spPr>
        <p:txBody>
          <a:bodyPr wrap="none" anchor="ctr"/>
          <a:lstStyle/>
          <a:p>
            <a:endParaRPr lang="fr-FR"/>
          </a:p>
        </p:txBody>
      </p:sp>
      <p:sp>
        <p:nvSpPr>
          <p:cNvPr id="5147" name="Line 27"/>
          <p:cNvSpPr>
            <a:spLocks noChangeShapeType="1"/>
          </p:cNvSpPr>
          <p:nvPr/>
        </p:nvSpPr>
        <p:spPr bwMode="auto">
          <a:xfrm>
            <a:off x="1020763" y="5308600"/>
            <a:ext cx="1181100" cy="0"/>
          </a:xfrm>
          <a:prstGeom prst="line">
            <a:avLst/>
          </a:prstGeom>
          <a:noFill/>
          <a:ln w="12700">
            <a:solidFill>
              <a:srgbClr val="FF0000"/>
            </a:solidFill>
            <a:round/>
            <a:headEnd/>
            <a:tailEnd/>
          </a:ln>
          <a:effectLst/>
        </p:spPr>
        <p:txBody>
          <a:bodyPr wrap="none" anchor="ctr"/>
          <a:lstStyle/>
          <a:p>
            <a:endParaRPr lang="fr-FR"/>
          </a:p>
        </p:txBody>
      </p:sp>
      <p:sp>
        <p:nvSpPr>
          <p:cNvPr id="5148" name="Line 28"/>
          <p:cNvSpPr>
            <a:spLocks noChangeShapeType="1"/>
          </p:cNvSpPr>
          <p:nvPr/>
        </p:nvSpPr>
        <p:spPr bwMode="auto">
          <a:xfrm>
            <a:off x="5761038" y="5510213"/>
            <a:ext cx="636587" cy="0"/>
          </a:xfrm>
          <a:prstGeom prst="line">
            <a:avLst/>
          </a:prstGeom>
          <a:noFill/>
          <a:ln w="12700">
            <a:solidFill>
              <a:srgbClr val="FF0000"/>
            </a:solidFill>
            <a:round/>
            <a:headEnd/>
            <a:tailEnd/>
          </a:ln>
          <a:effectLst/>
        </p:spPr>
        <p:txBody>
          <a:bodyPr wrap="none" anchor="ctr"/>
          <a:lstStyle/>
          <a:p>
            <a:endParaRPr lang="fr-FR"/>
          </a:p>
        </p:txBody>
      </p:sp>
      <p:sp>
        <p:nvSpPr>
          <p:cNvPr id="5149" name="Line 29"/>
          <p:cNvSpPr>
            <a:spLocks noChangeShapeType="1"/>
          </p:cNvSpPr>
          <p:nvPr/>
        </p:nvSpPr>
        <p:spPr bwMode="auto">
          <a:xfrm>
            <a:off x="5740400" y="5807075"/>
            <a:ext cx="638175" cy="0"/>
          </a:xfrm>
          <a:prstGeom prst="line">
            <a:avLst/>
          </a:prstGeom>
          <a:noFill/>
          <a:ln w="12700">
            <a:solidFill>
              <a:srgbClr val="FF0000"/>
            </a:solidFill>
            <a:round/>
            <a:headEnd/>
            <a:tailEnd/>
          </a:ln>
          <a:effectLst/>
        </p:spPr>
        <p:txBody>
          <a:bodyPr wrap="none" anchor="ctr"/>
          <a:lstStyle/>
          <a:p>
            <a:endParaRPr lang="fr-FR"/>
          </a:p>
        </p:txBody>
      </p:sp>
      <p:sp>
        <p:nvSpPr>
          <p:cNvPr id="5150" name="Line 30"/>
          <p:cNvSpPr>
            <a:spLocks noChangeShapeType="1"/>
          </p:cNvSpPr>
          <p:nvPr/>
        </p:nvSpPr>
        <p:spPr bwMode="auto">
          <a:xfrm>
            <a:off x="5761038" y="6049963"/>
            <a:ext cx="636587" cy="0"/>
          </a:xfrm>
          <a:prstGeom prst="line">
            <a:avLst/>
          </a:prstGeom>
          <a:noFill/>
          <a:ln w="12700">
            <a:solidFill>
              <a:srgbClr val="FF0000"/>
            </a:solidFill>
            <a:round/>
            <a:headEnd/>
            <a:tailEnd/>
          </a:ln>
          <a:effectLst/>
        </p:spPr>
        <p:txBody>
          <a:bodyPr wrap="none" anchor="ctr"/>
          <a:lstStyle/>
          <a:p>
            <a:endParaRPr lang="fr-FR"/>
          </a:p>
        </p:txBody>
      </p:sp>
      <p:sp>
        <p:nvSpPr>
          <p:cNvPr id="5151" name="Rectangle 31"/>
          <p:cNvSpPr>
            <a:spLocks noChangeArrowheads="1"/>
          </p:cNvSpPr>
          <p:nvPr/>
        </p:nvSpPr>
        <p:spPr bwMode="auto">
          <a:xfrm>
            <a:off x="1352550" y="5662613"/>
            <a:ext cx="841375" cy="1058862"/>
          </a:xfrm>
          <a:prstGeom prst="rect">
            <a:avLst/>
          </a:prstGeom>
          <a:solidFill>
            <a:srgbClr val="00FFFF"/>
          </a:solidFill>
          <a:ln w="12700">
            <a:solidFill>
              <a:srgbClr val="000000"/>
            </a:solidFill>
            <a:miter lim="800000"/>
            <a:headEnd/>
            <a:tailEnd/>
          </a:ln>
          <a:effectLst/>
        </p:spPr>
        <p:txBody>
          <a:bodyPr wrap="none" anchor="ctr"/>
          <a:lstStyle/>
          <a:p>
            <a:endParaRPr lang="fr-FR"/>
          </a:p>
        </p:txBody>
      </p:sp>
      <p:sp>
        <p:nvSpPr>
          <p:cNvPr id="5152" name="Line 32"/>
          <p:cNvSpPr>
            <a:spLocks noChangeShapeType="1"/>
          </p:cNvSpPr>
          <p:nvPr/>
        </p:nvSpPr>
        <p:spPr bwMode="auto">
          <a:xfrm>
            <a:off x="1576388" y="5680075"/>
            <a:ext cx="0" cy="1066800"/>
          </a:xfrm>
          <a:prstGeom prst="line">
            <a:avLst/>
          </a:prstGeom>
          <a:noFill/>
          <a:ln w="12700">
            <a:solidFill>
              <a:srgbClr val="000000"/>
            </a:solidFill>
            <a:round/>
            <a:headEnd/>
            <a:tailEnd/>
          </a:ln>
          <a:effectLst/>
        </p:spPr>
        <p:txBody>
          <a:bodyPr wrap="none" anchor="ctr"/>
          <a:lstStyle/>
          <a:p>
            <a:endParaRPr lang="fr-FR"/>
          </a:p>
        </p:txBody>
      </p:sp>
      <p:sp>
        <p:nvSpPr>
          <p:cNvPr id="5153" name="Line 33"/>
          <p:cNvSpPr>
            <a:spLocks noChangeShapeType="1"/>
          </p:cNvSpPr>
          <p:nvPr/>
        </p:nvSpPr>
        <p:spPr bwMode="auto">
          <a:xfrm>
            <a:off x="1863725" y="5680075"/>
            <a:ext cx="0" cy="1066800"/>
          </a:xfrm>
          <a:prstGeom prst="line">
            <a:avLst/>
          </a:prstGeom>
          <a:noFill/>
          <a:ln w="12700">
            <a:solidFill>
              <a:srgbClr val="000000"/>
            </a:solidFill>
            <a:round/>
            <a:headEnd/>
            <a:tailEnd/>
          </a:ln>
          <a:effectLst/>
        </p:spPr>
        <p:txBody>
          <a:bodyPr wrap="none" anchor="ctr"/>
          <a:lstStyle/>
          <a:p>
            <a:endParaRPr lang="fr-FR"/>
          </a:p>
        </p:txBody>
      </p:sp>
      <p:sp>
        <p:nvSpPr>
          <p:cNvPr id="5154" name="Line 34"/>
          <p:cNvSpPr>
            <a:spLocks noChangeShapeType="1"/>
          </p:cNvSpPr>
          <p:nvPr/>
        </p:nvSpPr>
        <p:spPr bwMode="auto">
          <a:xfrm>
            <a:off x="2055813" y="5662613"/>
            <a:ext cx="0" cy="1084262"/>
          </a:xfrm>
          <a:prstGeom prst="line">
            <a:avLst/>
          </a:prstGeom>
          <a:noFill/>
          <a:ln w="12700">
            <a:solidFill>
              <a:srgbClr val="000000"/>
            </a:solidFill>
            <a:round/>
            <a:headEnd/>
            <a:tailEnd/>
          </a:ln>
          <a:effectLst/>
        </p:spPr>
        <p:txBody>
          <a:bodyPr wrap="none" anchor="ctr"/>
          <a:lstStyle/>
          <a:p>
            <a:endParaRPr lang="fr-FR"/>
          </a:p>
        </p:txBody>
      </p:sp>
      <p:sp>
        <p:nvSpPr>
          <p:cNvPr id="5155" name="Line 35"/>
          <p:cNvSpPr>
            <a:spLocks noChangeShapeType="1"/>
          </p:cNvSpPr>
          <p:nvPr/>
        </p:nvSpPr>
        <p:spPr bwMode="auto">
          <a:xfrm>
            <a:off x="1373188" y="5865813"/>
            <a:ext cx="828675" cy="0"/>
          </a:xfrm>
          <a:prstGeom prst="line">
            <a:avLst/>
          </a:prstGeom>
          <a:noFill/>
          <a:ln w="12700">
            <a:solidFill>
              <a:srgbClr val="FF0000"/>
            </a:solidFill>
            <a:round/>
            <a:headEnd/>
            <a:tailEnd/>
          </a:ln>
          <a:effectLst/>
        </p:spPr>
        <p:txBody>
          <a:bodyPr wrap="none" anchor="ctr"/>
          <a:lstStyle/>
          <a:p>
            <a:endParaRPr lang="fr-FR"/>
          </a:p>
        </p:txBody>
      </p:sp>
      <p:sp>
        <p:nvSpPr>
          <p:cNvPr id="5156" name="Line 36"/>
          <p:cNvSpPr>
            <a:spLocks noChangeShapeType="1"/>
          </p:cNvSpPr>
          <p:nvPr/>
        </p:nvSpPr>
        <p:spPr bwMode="auto">
          <a:xfrm>
            <a:off x="1373188" y="6092825"/>
            <a:ext cx="828675" cy="0"/>
          </a:xfrm>
          <a:prstGeom prst="line">
            <a:avLst/>
          </a:prstGeom>
          <a:noFill/>
          <a:ln w="12700">
            <a:solidFill>
              <a:srgbClr val="FF0000"/>
            </a:solidFill>
            <a:round/>
            <a:headEnd/>
            <a:tailEnd/>
          </a:ln>
          <a:effectLst/>
        </p:spPr>
        <p:txBody>
          <a:bodyPr wrap="none" anchor="ctr"/>
          <a:lstStyle/>
          <a:p>
            <a:endParaRPr lang="fr-FR"/>
          </a:p>
        </p:txBody>
      </p:sp>
      <p:sp>
        <p:nvSpPr>
          <p:cNvPr id="5157" name="Line 37"/>
          <p:cNvSpPr>
            <a:spLocks noChangeShapeType="1"/>
          </p:cNvSpPr>
          <p:nvPr/>
        </p:nvSpPr>
        <p:spPr bwMode="auto">
          <a:xfrm>
            <a:off x="1373188" y="6300788"/>
            <a:ext cx="828675" cy="0"/>
          </a:xfrm>
          <a:prstGeom prst="line">
            <a:avLst/>
          </a:prstGeom>
          <a:noFill/>
          <a:ln w="12700">
            <a:solidFill>
              <a:srgbClr val="FF0000"/>
            </a:solidFill>
            <a:round/>
            <a:headEnd/>
            <a:tailEnd/>
          </a:ln>
          <a:effectLst/>
        </p:spPr>
        <p:txBody>
          <a:bodyPr wrap="none" anchor="ctr"/>
          <a:lstStyle/>
          <a:p>
            <a:endParaRPr lang="fr-FR"/>
          </a:p>
        </p:txBody>
      </p:sp>
      <p:sp>
        <p:nvSpPr>
          <p:cNvPr id="5158" name="Line 38"/>
          <p:cNvSpPr>
            <a:spLocks noChangeShapeType="1"/>
          </p:cNvSpPr>
          <p:nvPr/>
        </p:nvSpPr>
        <p:spPr bwMode="auto">
          <a:xfrm>
            <a:off x="1371600" y="6527800"/>
            <a:ext cx="830263" cy="0"/>
          </a:xfrm>
          <a:prstGeom prst="line">
            <a:avLst/>
          </a:prstGeom>
          <a:noFill/>
          <a:ln w="12700">
            <a:solidFill>
              <a:srgbClr val="FF0000"/>
            </a:solidFill>
            <a:round/>
            <a:headEnd/>
            <a:tailEnd/>
          </a:ln>
          <a:effectLst/>
        </p:spPr>
        <p:txBody>
          <a:bodyPr wrap="none" anchor="ctr"/>
          <a:lstStyle/>
          <a:p>
            <a:endParaRPr lang="fr-FR"/>
          </a:p>
        </p:txBody>
      </p:sp>
      <p:sp>
        <p:nvSpPr>
          <p:cNvPr id="5159" name="AutoShape 39"/>
          <p:cNvSpPr>
            <a:spLocks noChangeArrowheads="1"/>
          </p:cNvSpPr>
          <p:nvPr/>
        </p:nvSpPr>
        <p:spPr bwMode="auto">
          <a:xfrm>
            <a:off x="2444750" y="5035550"/>
            <a:ext cx="2959100" cy="1206500"/>
          </a:xfrm>
          <a:prstGeom prst="rightArrow">
            <a:avLst>
              <a:gd name="adj1" fmla="val 75000"/>
              <a:gd name="adj2" fmla="val 122643"/>
            </a:avLst>
          </a:prstGeom>
          <a:solidFill>
            <a:schemeClr val="accent1"/>
          </a:solidFill>
          <a:ln w="12700">
            <a:solidFill>
              <a:schemeClr val="tx1"/>
            </a:solidFill>
            <a:miter lim="800000"/>
            <a:headEnd/>
            <a:tailEnd/>
          </a:ln>
          <a:effectLst/>
        </p:spPr>
        <p:txBody>
          <a:bodyPr wrap="none" anchor="ctr"/>
          <a:lstStyle/>
          <a:p>
            <a:endParaRPr lang="fr-FR"/>
          </a:p>
        </p:txBody>
      </p:sp>
      <p:sp>
        <p:nvSpPr>
          <p:cNvPr id="5160" name="Rectangle 40"/>
          <p:cNvSpPr>
            <a:spLocks noChangeArrowheads="1"/>
          </p:cNvSpPr>
          <p:nvPr/>
        </p:nvSpPr>
        <p:spPr bwMode="auto">
          <a:xfrm>
            <a:off x="2576513" y="5243513"/>
            <a:ext cx="1803400" cy="819150"/>
          </a:xfrm>
          <a:prstGeom prst="rect">
            <a:avLst/>
          </a:prstGeom>
          <a:noFill/>
          <a:ln w="12700">
            <a:noFill/>
            <a:miter lim="800000"/>
            <a:headEnd/>
            <a:tailEnd/>
          </a:ln>
          <a:effectLst/>
        </p:spPr>
        <p:txBody>
          <a:bodyPr wrap="none" lIns="90488" tIns="44450" rIns="90488" bIns="44450">
            <a:spAutoFit/>
          </a:bodyPr>
          <a:lstStyle/>
          <a:p>
            <a:r>
              <a:rPr lang="fr-FR" sz="2400" b="1">
                <a:solidFill>
                  <a:srgbClr val="0000FD"/>
                </a:solidFill>
              </a:rPr>
              <a:t>Opération</a:t>
            </a:r>
          </a:p>
          <a:p>
            <a:r>
              <a:rPr lang="fr-FR" sz="2400" b="1">
                <a:solidFill>
                  <a:srgbClr val="0000FD"/>
                </a:solidFill>
              </a:rPr>
              <a:t>relationnelle</a:t>
            </a:r>
          </a:p>
        </p:txBody>
      </p:sp>
    </p:spTree>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6065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1" name="Rectangle 3"/>
          <p:cNvSpPr>
            <a:spLocks noChangeArrowheads="1"/>
          </p:cNvSpPr>
          <p:nvPr/>
        </p:nvSpPr>
        <p:spPr bwMode="auto">
          <a:xfrm>
            <a:off x="24447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2" name="Rectangle 4"/>
          <p:cNvSpPr>
            <a:spLocks noChangeArrowheads="1"/>
          </p:cNvSpPr>
          <p:nvPr/>
        </p:nvSpPr>
        <p:spPr bwMode="auto">
          <a:xfrm>
            <a:off x="2576513"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a:p>
            <a:r>
              <a:rPr lang="fr-FR" sz="2400" b="1">
                <a:solidFill>
                  <a:schemeClr val="tx2"/>
                </a:solidFill>
                <a:latin typeface="Arial" pitchFamily="34" charset="0"/>
              </a:rPr>
              <a:t>P4</a:t>
            </a:r>
          </a:p>
        </p:txBody>
      </p:sp>
      <p:sp>
        <p:nvSpPr>
          <p:cNvPr id="27653" name="Rectangle 5"/>
          <p:cNvSpPr>
            <a:spLocks noChangeArrowheads="1"/>
          </p:cNvSpPr>
          <p:nvPr/>
        </p:nvSpPr>
        <p:spPr bwMode="auto">
          <a:xfrm>
            <a:off x="1754188" y="2074863"/>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a:solidFill>
                  <a:schemeClr val="tx2"/>
                </a:solidFill>
                <a:latin typeface="Arial" pitchFamily="34" charset="0"/>
              </a:rPr>
              <a:t>S1</a:t>
            </a:r>
          </a:p>
        </p:txBody>
      </p:sp>
      <p:sp>
        <p:nvSpPr>
          <p:cNvPr id="27654" name="Rectangle 6"/>
          <p:cNvSpPr>
            <a:spLocks noChangeArrowheads="1"/>
          </p:cNvSpPr>
          <p:nvPr/>
        </p:nvSpPr>
        <p:spPr bwMode="auto">
          <a:xfrm>
            <a:off x="1606550" y="3298825"/>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5" name="Rectangle 7"/>
          <p:cNvSpPr>
            <a:spLocks noChangeArrowheads="1"/>
          </p:cNvSpPr>
          <p:nvPr/>
        </p:nvSpPr>
        <p:spPr bwMode="auto">
          <a:xfrm>
            <a:off x="1754188" y="3751263"/>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a:solidFill>
                  <a:schemeClr val="tx2"/>
                </a:solidFill>
                <a:latin typeface="Arial" pitchFamily="34" charset="0"/>
              </a:rPr>
              <a:t>S2</a:t>
            </a:r>
          </a:p>
        </p:txBody>
      </p:sp>
      <p:sp>
        <p:nvSpPr>
          <p:cNvPr id="27656" name="Rectangle 8"/>
          <p:cNvSpPr>
            <a:spLocks noChangeArrowheads="1"/>
          </p:cNvSpPr>
          <p:nvPr/>
        </p:nvSpPr>
        <p:spPr bwMode="auto">
          <a:xfrm>
            <a:off x="2444750" y="3298825"/>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7" name="Rectangle 9"/>
          <p:cNvSpPr>
            <a:spLocks noChangeArrowheads="1"/>
          </p:cNvSpPr>
          <p:nvPr/>
        </p:nvSpPr>
        <p:spPr bwMode="auto">
          <a:xfrm>
            <a:off x="2576513" y="343058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p:txBody>
      </p:sp>
      <p:sp>
        <p:nvSpPr>
          <p:cNvPr id="27658" name="Rectangle 10"/>
          <p:cNvSpPr>
            <a:spLocks noChangeArrowheads="1"/>
          </p:cNvSpPr>
          <p:nvPr/>
        </p:nvSpPr>
        <p:spPr bwMode="auto">
          <a:xfrm>
            <a:off x="6178550" y="147002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9" name="Rectangle 11"/>
          <p:cNvSpPr>
            <a:spLocks noChangeArrowheads="1"/>
          </p:cNvSpPr>
          <p:nvPr/>
        </p:nvSpPr>
        <p:spPr bwMode="auto">
          <a:xfrm>
            <a:off x="7016750" y="147002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60" name="Rectangle 12"/>
          <p:cNvSpPr>
            <a:spLocks noChangeArrowheads="1"/>
          </p:cNvSpPr>
          <p:nvPr/>
        </p:nvSpPr>
        <p:spPr bwMode="auto">
          <a:xfrm>
            <a:off x="7148513"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a:p>
            <a:r>
              <a:rPr lang="fr-FR" sz="2400" b="1">
                <a:solidFill>
                  <a:schemeClr val="tx2"/>
                </a:solidFill>
                <a:latin typeface="Arial" pitchFamily="34" charset="0"/>
              </a:rPr>
              <a:t>P4</a:t>
            </a:r>
          </a:p>
        </p:txBody>
      </p:sp>
      <p:sp>
        <p:nvSpPr>
          <p:cNvPr id="27661" name="Rectangle 13"/>
          <p:cNvSpPr>
            <a:spLocks noChangeArrowheads="1"/>
          </p:cNvSpPr>
          <p:nvPr/>
        </p:nvSpPr>
        <p:spPr bwMode="auto">
          <a:xfrm>
            <a:off x="7148513" y="312578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p:txBody>
      </p:sp>
      <p:sp>
        <p:nvSpPr>
          <p:cNvPr id="27662" name="Rectangle 14"/>
          <p:cNvSpPr>
            <a:spLocks noChangeArrowheads="1"/>
          </p:cNvSpPr>
          <p:nvPr/>
        </p:nvSpPr>
        <p:spPr bwMode="auto">
          <a:xfrm>
            <a:off x="6386513"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p:txBody>
      </p:sp>
      <p:sp>
        <p:nvSpPr>
          <p:cNvPr id="27663" name="Rectangle 15"/>
          <p:cNvSpPr>
            <a:spLocks noChangeArrowheads="1"/>
          </p:cNvSpPr>
          <p:nvPr/>
        </p:nvSpPr>
        <p:spPr bwMode="auto">
          <a:xfrm>
            <a:off x="6386513" y="312578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S2</a:t>
            </a:r>
          </a:p>
          <a:p>
            <a:r>
              <a:rPr lang="fr-FR" sz="2400" b="1">
                <a:solidFill>
                  <a:schemeClr val="tx2"/>
                </a:solidFill>
                <a:latin typeface="Arial" pitchFamily="34" charset="0"/>
              </a:rPr>
              <a:t>S2</a:t>
            </a:r>
          </a:p>
          <a:p>
            <a:r>
              <a:rPr lang="fr-FR" sz="2400" b="1">
                <a:solidFill>
                  <a:schemeClr val="tx2"/>
                </a:solidFill>
                <a:latin typeface="Arial" pitchFamily="34" charset="0"/>
              </a:rPr>
              <a:t>S2</a:t>
            </a:r>
          </a:p>
        </p:txBody>
      </p:sp>
      <p:sp>
        <p:nvSpPr>
          <p:cNvPr id="27664" name="AutoShape 16"/>
          <p:cNvSpPr>
            <a:spLocks noChangeArrowheads="1"/>
          </p:cNvSpPr>
          <p:nvPr/>
        </p:nvSpPr>
        <p:spPr bwMode="auto">
          <a:xfrm>
            <a:off x="4121150" y="2841625"/>
            <a:ext cx="1282700" cy="673100"/>
          </a:xfrm>
          <a:prstGeom prst="homePlate">
            <a:avLst>
              <a:gd name="adj" fmla="val 63522"/>
            </a:avLst>
          </a:prstGeom>
          <a:solidFill>
            <a:schemeClr val="tx2"/>
          </a:solidFill>
          <a:ln w="12700">
            <a:solidFill>
              <a:schemeClr val="tx1"/>
            </a:solidFill>
            <a:miter lim="800000"/>
            <a:headEnd/>
            <a:tailEnd/>
          </a:ln>
          <a:effectLst/>
        </p:spPr>
        <p:txBody>
          <a:bodyPr wrap="none" lIns="90488" tIns="44450" rIns="90488" bIns="44450" anchor="ctr"/>
          <a:lstStyle/>
          <a:p>
            <a:pPr algn="ctr"/>
            <a:r>
              <a:rPr lang="fr-FR" sz="2400" b="1">
                <a:solidFill>
                  <a:srgbClr val="FC0128"/>
                </a:solidFill>
                <a:latin typeface="Arial" pitchFamily="34" charset="0"/>
              </a:rPr>
              <a:t>Norm.</a:t>
            </a:r>
          </a:p>
        </p:txBody>
      </p:sp>
      <p:sp>
        <p:nvSpPr>
          <p:cNvPr id="27665" name="Rectangle 17"/>
          <p:cNvSpPr>
            <a:spLocks noChangeArrowheads="1"/>
          </p:cNvSpPr>
          <p:nvPr/>
        </p:nvSpPr>
        <p:spPr bwMode="auto">
          <a:xfrm>
            <a:off x="2072179" y="434435"/>
            <a:ext cx="908050" cy="45402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O NF</a:t>
            </a:r>
          </a:p>
        </p:txBody>
      </p:sp>
      <p:sp>
        <p:nvSpPr>
          <p:cNvPr id="27666" name="Rectangle 18"/>
          <p:cNvSpPr>
            <a:spLocks noChangeArrowheads="1"/>
          </p:cNvSpPr>
          <p:nvPr/>
        </p:nvSpPr>
        <p:spPr bwMode="auto">
          <a:xfrm>
            <a:off x="6482352" y="434435"/>
            <a:ext cx="841375" cy="45402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1 NF</a:t>
            </a:r>
          </a:p>
        </p:txBody>
      </p:sp>
      <p:sp>
        <p:nvSpPr>
          <p:cNvPr id="19" name="ZoneTexte 18"/>
          <p:cNvSpPr txBox="1"/>
          <p:nvPr/>
        </p:nvSpPr>
        <p:spPr>
          <a:xfrm>
            <a:off x="235671" y="4892512"/>
            <a:ext cx="3808430" cy="400110"/>
          </a:xfrm>
          <a:prstGeom prst="rect">
            <a:avLst/>
          </a:prstGeom>
          <a:noFill/>
          <a:ln>
            <a:solidFill>
              <a:srgbClr val="FF0000"/>
            </a:solidFill>
          </a:ln>
        </p:spPr>
        <p:txBody>
          <a:bodyPr wrap="square" rtlCol="0">
            <a:spAutoFit/>
          </a:bodyPr>
          <a:lstStyle/>
          <a:p>
            <a:r>
              <a:rPr lang="fr-FR" dirty="0" smtClean="0"/>
              <a:t>Toute valeur de S# et toute de P# </a:t>
            </a:r>
            <a:endParaRPr lang="fr-FR" dirty="0"/>
          </a:p>
        </p:txBody>
      </p:sp>
      <p:sp>
        <p:nvSpPr>
          <p:cNvPr id="20" name="ZoneTexte 19"/>
          <p:cNvSpPr txBox="1"/>
          <p:nvPr/>
        </p:nvSpPr>
        <p:spPr>
          <a:xfrm>
            <a:off x="6306533" y="4892511"/>
            <a:ext cx="1357459" cy="400110"/>
          </a:xfrm>
          <a:prstGeom prst="rect">
            <a:avLst/>
          </a:prstGeom>
          <a:noFill/>
          <a:ln>
            <a:solidFill>
              <a:srgbClr val="FF0000"/>
            </a:solidFill>
          </a:ln>
        </p:spPr>
        <p:txBody>
          <a:bodyPr wrap="square" rtlCol="0">
            <a:spAutoFit/>
          </a:bodyPr>
          <a:lstStyle/>
          <a:p>
            <a:r>
              <a:rPr lang="fr-FR" dirty="0" smtClean="0"/>
              <a:t>Une ligne</a:t>
            </a:r>
            <a:endParaRPr lang="fr-FR" dirty="0"/>
          </a:p>
        </p:txBody>
      </p:sp>
      <p:cxnSp>
        <p:nvCxnSpPr>
          <p:cNvPr id="24" name="Connecteur droit avec flèche 23"/>
          <p:cNvCxnSpPr>
            <a:stCxn id="19" idx="3"/>
          </p:cNvCxnSpPr>
          <p:nvPr/>
        </p:nvCxnSpPr>
        <p:spPr bwMode="auto">
          <a:xfrm flipV="1">
            <a:off x="4044101" y="5090475"/>
            <a:ext cx="2234150" cy="209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9" name="Rectangle 28"/>
          <p:cNvSpPr/>
          <p:nvPr/>
        </p:nvSpPr>
        <p:spPr>
          <a:xfrm>
            <a:off x="1579930" y="1079634"/>
            <a:ext cx="861612" cy="400110"/>
          </a:xfrm>
          <a:prstGeom prst="rect">
            <a:avLst/>
          </a:prstGeom>
        </p:spPr>
        <p:txBody>
          <a:bodyPr wrap="square">
            <a:spAutoFit/>
          </a:bodyPr>
          <a:lstStyle/>
          <a:p>
            <a:pPr algn="ctr"/>
            <a:r>
              <a:rPr lang="fr-RE" b="1" dirty="0" smtClean="0"/>
              <a:t>S#</a:t>
            </a:r>
            <a:endParaRPr lang="fr-FR" dirty="0"/>
          </a:p>
        </p:txBody>
      </p:sp>
      <p:sp>
        <p:nvSpPr>
          <p:cNvPr id="30" name="Rectangle 29"/>
          <p:cNvSpPr/>
          <p:nvPr/>
        </p:nvSpPr>
        <p:spPr>
          <a:xfrm>
            <a:off x="2418916" y="1079634"/>
            <a:ext cx="861612" cy="400110"/>
          </a:xfrm>
          <a:prstGeom prst="rect">
            <a:avLst/>
          </a:prstGeom>
        </p:spPr>
        <p:txBody>
          <a:bodyPr wrap="square">
            <a:spAutoFit/>
          </a:bodyPr>
          <a:lstStyle/>
          <a:p>
            <a:pPr algn="ctr"/>
            <a:r>
              <a:rPr lang="fr-RE" b="1" dirty="0" smtClean="0"/>
              <a:t>P#</a:t>
            </a:r>
            <a:endParaRPr lang="fr-FR" dirty="0"/>
          </a:p>
        </p:txBody>
      </p:sp>
      <p:sp>
        <p:nvSpPr>
          <p:cNvPr id="31" name="Rectangle 30"/>
          <p:cNvSpPr/>
          <p:nvPr/>
        </p:nvSpPr>
        <p:spPr>
          <a:xfrm>
            <a:off x="6161357" y="1079634"/>
            <a:ext cx="861612" cy="400110"/>
          </a:xfrm>
          <a:prstGeom prst="rect">
            <a:avLst/>
          </a:prstGeom>
        </p:spPr>
        <p:txBody>
          <a:bodyPr wrap="square">
            <a:spAutoFit/>
          </a:bodyPr>
          <a:lstStyle/>
          <a:p>
            <a:pPr algn="ctr"/>
            <a:r>
              <a:rPr lang="fr-RE" b="1" dirty="0" smtClean="0"/>
              <a:t>S#</a:t>
            </a:r>
            <a:endParaRPr lang="fr-FR" dirty="0"/>
          </a:p>
        </p:txBody>
      </p:sp>
      <p:sp>
        <p:nvSpPr>
          <p:cNvPr id="32" name="Rectangle 31"/>
          <p:cNvSpPr/>
          <p:nvPr/>
        </p:nvSpPr>
        <p:spPr>
          <a:xfrm>
            <a:off x="7000343" y="1079634"/>
            <a:ext cx="861612" cy="400110"/>
          </a:xfrm>
          <a:prstGeom prst="rect">
            <a:avLst/>
          </a:prstGeom>
        </p:spPr>
        <p:txBody>
          <a:bodyPr wrap="square">
            <a:spAutoFit/>
          </a:bodyPr>
          <a:lstStyle/>
          <a:p>
            <a:pPr algn="ctr"/>
            <a:r>
              <a:rPr lang="fr-RE" b="1" dirty="0" smtClean="0"/>
              <a:t>P#</a:t>
            </a:r>
            <a:endParaRPr lang="fr-FR" dirty="0"/>
          </a:p>
        </p:txBody>
      </p:sp>
      <p:sp>
        <p:nvSpPr>
          <p:cNvPr id="33" name="Rectangle 32"/>
          <p:cNvSpPr/>
          <p:nvPr/>
        </p:nvSpPr>
        <p:spPr>
          <a:xfrm>
            <a:off x="2129358" y="5695303"/>
            <a:ext cx="4676795" cy="480131"/>
          </a:xfrm>
          <a:prstGeom prst="rect">
            <a:avLst/>
          </a:prstGeom>
          <a:solidFill>
            <a:schemeClr val="accent3">
              <a:lumMod val="50000"/>
            </a:schemeClr>
          </a:solidFill>
          <a:ln>
            <a:solidFill>
              <a:srgbClr val="FF0000"/>
            </a:solidFill>
          </a:ln>
        </p:spPr>
        <p:txBody>
          <a:bodyPr wrap="square">
            <a:spAutoFit/>
          </a:bodyPr>
          <a:lstStyle/>
          <a:p>
            <a:pPr algn="ctr">
              <a:lnSpc>
                <a:spcPct val="90000"/>
              </a:lnSpc>
            </a:pPr>
            <a:r>
              <a:rPr lang="fr-FR" sz="2800" dirty="0" smtClean="0">
                <a:solidFill>
                  <a:schemeClr val="accent2"/>
                </a:solidFill>
              </a:rPr>
              <a:t>Contrainte très importante !</a:t>
            </a:r>
            <a:endParaRPr lang="fr-FR" sz="2800" dirty="0">
              <a:solidFill>
                <a:schemeClr val="accent2"/>
              </a:solidFill>
            </a:endParaRPr>
          </a:p>
        </p:txBody>
      </p:sp>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6065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1" name="Rectangle 3"/>
          <p:cNvSpPr>
            <a:spLocks noChangeArrowheads="1"/>
          </p:cNvSpPr>
          <p:nvPr/>
        </p:nvSpPr>
        <p:spPr bwMode="auto">
          <a:xfrm>
            <a:off x="24447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2" name="Rectangle 4"/>
          <p:cNvSpPr>
            <a:spLocks noChangeArrowheads="1"/>
          </p:cNvSpPr>
          <p:nvPr/>
        </p:nvSpPr>
        <p:spPr bwMode="auto">
          <a:xfrm>
            <a:off x="2576513"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P1</a:t>
            </a:r>
          </a:p>
          <a:p>
            <a:r>
              <a:rPr lang="fr-FR" sz="2400" b="1">
                <a:solidFill>
                  <a:schemeClr val="tx2"/>
                </a:solidFill>
                <a:latin typeface="Arial" pitchFamily="34" charset="0"/>
              </a:rPr>
              <a:t>P2</a:t>
            </a:r>
          </a:p>
          <a:p>
            <a:r>
              <a:rPr lang="fr-FR" sz="2400" b="1">
                <a:solidFill>
                  <a:schemeClr val="tx2"/>
                </a:solidFill>
                <a:latin typeface="Arial" pitchFamily="34" charset="0"/>
              </a:rPr>
              <a:t>P3</a:t>
            </a:r>
          </a:p>
          <a:p>
            <a:r>
              <a:rPr lang="fr-FR" sz="2400" b="1">
                <a:solidFill>
                  <a:schemeClr val="tx2"/>
                </a:solidFill>
                <a:latin typeface="Arial" pitchFamily="34" charset="0"/>
              </a:rPr>
              <a:t>P4</a:t>
            </a:r>
          </a:p>
        </p:txBody>
      </p:sp>
      <p:sp>
        <p:nvSpPr>
          <p:cNvPr id="27653" name="Rectangle 5"/>
          <p:cNvSpPr>
            <a:spLocks noChangeArrowheads="1"/>
          </p:cNvSpPr>
          <p:nvPr/>
        </p:nvSpPr>
        <p:spPr bwMode="auto">
          <a:xfrm>
            <a:off x="1682717" y="2069788"/>
            <a:ext cx="758825" cy="459100"/>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smtClean="0">
                <a:solidFill>
                  <a:schemeClr val="tx2"/>
                </a:solidFill>
                <a:latin typeface="Arial" pitchFamily="34" charset="0"/>
              </a:rPr>
              <a:t>IBM</a:t>
            </a:r>
            <a:endParaRPr lang="fr-FR" sz="2400" b="1" dirty="0">
              <a:solidFill>
                <a:schemeClr val="tx2"/>
              </a:solidFill>
              <a:latin typeface="Arial" pitchFamily="34" charset="0"/>
            </a:endParaRPr>
          </a:p>
        </p:txBody>
      </p:sp>
      <p:sp>
        <p:nvSpPr>
          <p:cNvPr id="27654" name="Rectangle 6"/>
          <p:cNvSpPr>
            <a:spLocks noChangeArrowheads="1"/>
          </p:cNvSpPr>
          <p:nvPr/>
        </p:nvSpPr>
        <p:spPr bwMode="auto">
          <a:xfrm>
            <a:off x="1606550" y="3298825"/>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5" name="Rectangle 7"/>
          <p:cNvSpPr>
            <a:spLocks noChangeArrowheads="1"/>
          </p:cNvSpPr>
          <p:nvPr/>
        </p:nvSpPr>
        <p:spPr bwMode="auto">
          <a:xfrm>
            <a:off x="1754188" y="3751263"/>
            <a:ext cx="758825" cy="459100"/>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smtClean="0">
                <a:solidFill>
                  <a:schemeClr val="tx2"/>
                </a:solidFill>
                <a:latin typeface="Arial" pitchFamily="34" charset="0"/>
              </a:rPr>
              <a:t>HP</a:t>
            </a:r>
            <a:endParaRPr lang="fr-FR" sz="2400" b="1" dirty="0">
              <a:solidFill>
                <a:schemeClr val="tx2"/>
              </a:solidFill>
              <a:latin typeface="Arial" pitchFamily="34" charset="0"/>
            </a:endParaRPr>
          </a:p>
        </p:txBody>
      </p:sp>
      <p:sp>
        <p:nvSpPr>
          <p:cNvPr id="27656" name="Rectangle 8"/>
          <p:cNvSpPr>
            <a:spLocks noChangeArrowheads="1"/>
          </p:cNvSpPr>
          <p:nvPr/>
        </p:nvSpPr>
        <p:spPr bwMode="auto">
          <a:xfrm>
            <a:off x="2444750" y="3298825"/>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7" name="Rectangle 9"/>
          <p:cNvSpPr>
            <a:spLocks noChangeArrowheads="1"/>
          </p:cNvSpPr>
          <p:nvPr/>
        </p:nvSpPr>
        <p:spPr bwMode="auto">
          <a:xfrm>
            <a:off x="2576513" y="3430588"/>
            <a:ext cx="554037" cy="118427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P1</a:t>
            </a:r>
          </a:p>
          <a:p>
            <a:r>
              <a:rPr lang="fr-FR" sz="2400" b="1" dirty="0">
                <a:solidFill>
                  <a:schemeClr val="tx2"/>
                </a:solidFill>
                <a:latin typeface="Arial" pitchFamily="34" charset="0"/>
              </a:rPr>
              <a:t>P2</a:t>
            </a:r>
          </a:p>
          <a:p>
            <a:r>
              <a:rPr lang="fr-FR" sz="2400" b="1" dirty="0">
                <a:solidFill>
                  <a:schemeClr val="tx2"/>
                </a:solidFill>
                <a:latin typeface="Arial" pitchFamily="34" charset="0"/>
              </a:rPr>
              <a:t>P3</a:t>
            </a:r>
          </a:p>
        </p:txBody>
      </p:sp>
      <p:sp>
        <p:nvSpPr>
          <p:cNvPr id="27658" name="Rectangle 10"/>
          <p:cNvSpPr>
            <a:spLocks noChangeArrowheads="1"/>
          </p:cNvSpPr>
          <p:nvPr/>
        </p:nvSpPr>
        <p:spPr bwMode="auto">
          <a:xfrm>
            <a:off x="6178550" y="147002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59" name="Rectangle 11"/>
          <p:cNvSpPr>
            <a:spLocks noChangeArrowheads="1"/>
          </p:cNvSpPr>
          <p:nvPr/>
        </p:nvSpPr>
        <p:spPr bwMode="auto">
          <a:xfrm>
            <a:off x="7016750" y="1470025"/>
            <a:ext cx="980738" cy="31115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27660" name="Rectangle 12"/>
          <p:cNvSpPr>
            <a:spLocks noChangeArrowheads="1"/>
          </p:cNvSpPr>
          <p:nvPr/>
        </p:nvSpPr>
        <p:spPr bwMode="auto">
          <a:xfrm>
            <a:off x="7148513" y="1601788"/>
            <a:ext cx="747000" cy="1567096"/>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IBM</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IBM</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IBN</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IMB</a:t>
            </a:r>
            <a:endParaRPr lang="fr-FR" sz="2400" b="1" dirty="0">
              <a:solidFill>
                <a:schemeClr val="tx2"/>
              </a:solidFill>
              <a:latin typeface="Arial" pitchFamily="34" charset="0"/>
            </a:endParaRPr>
          </a:p>
        </p:txBody>
      </p:sp>
      <p:sp>
        <p:nvSpPr>
          <p:cNvPr id="27661" name="Rectangle 13"/>
          <p:cNvSpPr>
            <a:spLocks noChangeArrowheads="1"/>
          </p:cNvSpPr>
          <p:nvPr/>
        </p:nvSpPr>
        <p:spPr bwMode="auto">
          <a:xfrm>
            <a:off x="7148513" y="3125788"/>
            <a:ext cx="610746" cy="1197764"/>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HP</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HP</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HP</a:t>
            </a:r>
            <a:endParaRPr lang="fr-FR" sz="2400" b="1" dirty="0">
              <a:solidFill>
                <a:schemeClr val="tx2"/>
              </a:solidFill>
              <a:latin typeface="Arial" pitchFamily="34" charset="0"/>
            </a:endParaRPr>
          </a:p>
        </p:txBody>
      </p:sp>
      <p:sp>
        <p:nvSpPr>
          <p:cNvPr id="27662" name="Rectangle 14"/>
          <p:cNvSpPr>
            <a:spLocks noChangeArrowheads="1"/>
          </p:cNvSpPr>
          <p:nvPr/>
        </p:nvSpPr>
        <p:spPr bwMode="auto">
          <a:xfrm>
            <a:off x="6386513"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a:p>
            <a:r>
              <a:rPr lang="fr-FR" sz="2400" b="1">
                <a:solidFill>
                  <a:schemeClr val="tx2"/>
                </a:solidFill>
                <a:latin typeface="Arial" pitchFamily="34" charset="0"/>
              </a:rPr>
              <a:t>S1</a:t>
            </a:r>
          </a:p>
        </p:txBody>
      </p:sp>
      <p:sp>
        <p:nvSpPr>
          <p:cNvPr id="27663" name="Rectangle 15"/>
          <p:cNvSpPr>
            <a:spLocks noChangeArrowheads="1"/>
          </p:cNvSpPr>
          <p:nvPr/>
        </p:nvSpPr>
        <p:spPr bwMode="auto">
          <a:xfrm>
            <a:off x="6386513" y="3125788"/>
            <a:ext cx="554037" cy="1184275"/>
          </a:xfrm>
          <a:prstGeom prst="rect">
            <a:avLst/>
          </a:prstGeom>
          <a:noFill/>
          <a:ln w="12700">
            <a:noFill/>
            <a:miter lim="800000"/>
            <a:headEnd/>
            <a:tailEnd/>
          </a:ln>
          <a:effectLst/>
        </p:spPr>
        <p:txBody>
          <a:bodyPr wrap="none" lIns="90488" tIns="44450" rIns="90488" bIns="44450">
            <a:spAutoFit/>
          </a:bodyPr>
          <a:lstStyle/>
          <a:p>
            <a:r>
              <a:rPr lang="fr-FR" sz="2400" b="1">
                <a:solidFill>
                  <a:schemeClr val="tx2"/>
                </a:solidFill>
                <a:latin typeface="Arial" pitchFamily="34" charset="0"/>
              </a:rPr>
              <a:t>S2</a:t>
            </a:r>
          </a:p>
          <a:p>
            <a:r>
              <a:rPr lang="fr-FR" sz="2400" b="1">
                <a:solidFill>
                  <a:schemeClr val="tx2"/>
                </a:solidFill>
                <a:latin typeface="Arial" pitchFamily="34" charset="0"/>
              </a:rPr>
              <a:t>S2</a:t>
            </a:r>
          </a:p>
          <a:p>
            <a:r>
              <a:rPr lang="fr-FR" sz="2400" b="1">
                <a:solidFill>
                  <a:schemeClr val="tx2"/>
                </a:solidFill>
                <a:latin typeface="Arial" pitchFamily="34" charset="0"/>
              </a:rPr>
              <a:t>S2</a:t>
            </a:r>
          </a:p>
        </p:txBody>
      </p:sp>
      <p:sp>
        <p:nvSpPr>
          <p:cNvPr id="27664" name="AutoShape 16"/>
          <p:cNvSpPr>
            <a:spLocks noChangeArrowheads="1"/>
          </p:cNvSpPr>
          <p:nvPr/>
        </p:nvSpPr>
        <p:spPr bwMode="auto">
          <a:xfrm>
            <a:off x="4121150" y="2841625"/>
            <a:ext cx="1282700" cy="673100"/>
          </a:xfrm>
          <a:prstGeom prst="homePlate">
            <a:avLst>
              <a:gd name="adj" fmla="val 63522"/>
            </a:avLst>
          </a:prstGeom>
          <a:solidFill>
            <a:schemeClr val="tx2"/>
          </a:solidFill>
          <a:ln w="12700">
            <a:solidFill>
              <a:schemeClr val="tx1"/>
            </a:solidFill>
            <a:miter lim="800000"/>
            <a:headEnd/>
            <a:tailEnd/>
          </a:ln>
          <a:effectLst/>
        </p:spPr>
        <p:txBody>
          <a:bodyPr wrap="none" lIns="90488" tIns="44450" rIns="90488" bIns="44450" anchor="ctr"/>
          <a:lstStyle/>
          <a:p>
            <a:pPr algn="ctr"/>
            <a:r>
              <a:rPr lang="fr-FR" sz="2400" b="1">
                <a:solidFill>
                  <a:srgbClr val="FC0128"/>
                </a:solidFill>
                <a:latin typeface="Arial" pitchFamily="34" charset="0"/>
              </a:rPr>
              <a:t>Norm.</a:t>
            </a:r>
          </a:p>
        </p:txBody>
      </p:sp>
      <p:sp>
        <p:nvSpPr>
          <p:cNvPr id="27665" name="Rectangle 17"/>
          <p:cNvSpPr>
            <a:spLocks noChangeArrowheads="1"/>
          </p:cNvSpPr>
          <p:nvPr/>
        </p:nvSpPr>
        <p:spPr bwMode="auto">
          <a:xfrm>
            <a:off x="2072179" y="434435"/>
            <a:ext cx="908050" cy="45402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O NF</a:t>
            </a:r>
          </a:p>
        </p:txBody>
      </p:sp>
      <p:sp>
        <p:nvSpPr>
          <p:cNvPr id="27666" name="Rectangle 18"/>
          <p:cNvSpPr>
            <a:spLocks noChangeArrowheads="1"/>
          </p:cNvSpPr>
          <p:nvPr/>
        </p:nvSpPr>
        <p:spPr bwMode="auto">
          <a:xfrm>
            <a:off x="6482352" y="434435"/>
            <a:ext cx="841375" cy="45402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1 NF</a:t>
            </a:r>
          </a:p>
        </p:txBody>
      </p:sp>
      <p:sp>
        <p:nvSpPr>
          <p:cNvPr id="19" name="ZoneTexte 18"/>
          <p:cNvSpPr txBox="1"/>
          <p:nvPr/>
        </p:nvSpPr>
        <p:spPr>
          <a:xfrm>
            <a:off x="235671" y="4892512"/>
            <a:ext cx="3808430" cy="400110"/>
          </a:xfrm>
          <a:prstGeom prst="rect">
            <a:avLst/>
          </a:prstGeom>
          <a:noFill/>
          <a:ln>
            <a:solidFill>
              <a:srgbClr val="FF0000"/>
            </a:solidFill>
          </a:ln>
        </p:spPr>
        <p:txBody>
          <a:bodyPr wrap="square" rtlCol="0">
            <a:spAutoFit/>
          </a:bodyPr>
          <a:lstStyle/>
          <a:p>
            <a:r>
              <a:rPr lang="fr-FR" dirty="0" smtClean="0"/>
              <a:t>Toute valeur de S# et toute de P# </a:t>
            </a:r>
            <a:endParaRPr lang="fr-FR" dirty="0"/>
          </a:p>
        </p:txBody>
      </p:sp>
      <p:sp>
        <p:nvSpPr>
          <p:cNvPr id="20" name="ZoneTexte 19"/>
          <p:cNvSpPr txBox="1"/>
          <p:nvPr/>
        </p:nvSpPr>
        <p:spPr>
          <a:xfrm>
            <a:off x="6306533" y="4892511"/>
            <a:ext cx="1357459" cy="400110"/>
          </a:xfrm>
          <a:prstGeom prst="rect">
            <a:avLst/>
          </a:prstGeom>
          <a:noFill/>
          <a:ln>
            <a:solidFill>
              <a:srgbClr val="FF0000"/>
            </a:solidFill>
          </a:ln>
        </p:spPr>
        <p:txBody>
          <a:bodyPr wrap="square" rtlCol="0">
            <a:spAutoFit/>
          </a:bodyPr>
          <a:lstStyle/>
          <a:p>
            <a:r>
              <a:rPr lang="fr-FR" dirty="0" smtClean="0"/>
              <a:t>Une ligne</a:t>
            </a:r>
            <a:endParaRPr lang="fr-FR" dirty="0"/>
          </a:p>
        </p:txBody>
      </p:sp>
      <p:cxnSp>
        <p:nvCxnSpPr>
          <p:cNvPr id="24" name="Connecteur droit avec flèche 23"/>
          <p:cNvCxnSpPr>
            <a:stCxn id="19" idx="3"/>
          </p:cNvCxnSpPr>
          <p:nvPr/>
        </p:nvCxnSpPr>
        <p:spPr bwMode="auto">
          <a:xfrm flipV="1">
            <a:off x="4044101" y="5090475"/>
            <a:ext cx="2234150" cy="209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9" name="Rectangle 28"/>
          <p:cNvSpPr/>
          <p:nvPr/>
        </p:nvSpPr>
        <p:spPr>
          <a:xfrm>
            <a:off x="1579930" y="1079634"/>
            <a:ext cx="861612" cy="400110"/>
          </a:xfrm>
          <a:prstGeom prst="rect">
            <a:avLst/>
          </a:prstGeom>
        </p:spPr>
        <p:txBody>
          <a:bodyPr wrap="square">
            <a:spAutoFit/>
          </a:bodyPr>
          <a:lstStyle/>
          <a:p>
            <a:pPr algn="ctr"/>
            <a:r>
              <a:rPr lang="fr-RE" b="1" dirty="0" smtClean="0"/>
              <a:t>Name</a:t>
            </a:r>
            <a:endParaRPr lang="fr-FR" dirty="0"/>
          </a:p>
        </p:txBody>
      </p:sp>
      <p:sp>
        <p:nvSpPr>
          <p:cNvPr id="30" name="Rectangle 29"/>
          <p:cNvSpPr/>
          <p:nvPr/>
        </p:nvSpPr>
        <p:spPr>
          <a:xfrm>
            <a:off x="2418916" y="1079634"/>
            <a:ext cx="861612" cy="400110"/>
          </a:xfrm>
          <a:prstGeom prst="rect">
            <a:avLst/>
          </a:prstGeom>
        </p:spPr>
        <p:txBody>
          <a:bodyPr wrap="square">
            <a:spAutoFit/>
          </a:bodyPr>
          <a:lstStyle/>
          <a:p>
            <a:pPr algn="ctr"/>
            <a:r>
              <a:rPr lang="fr-RE" b="1" dirty="0" smtClean="0"/>
              <a:t>P#</a:t>
            </a:r>
            <a:endParaRPr lang="fr-FR" dirty="0"/>
          </a:p>
        </p:txBody>
      </p:sp>
      <p:sp>
        <p:nvSpPr>
          <p:cNvPr id="31" name="Rectangle 30"/>
          <p:cNvSpPr/>
          <p:nvPr/>
        </p:nvSpPr>
        <p:spPr>
          <a:xfrm>
            <a:off x="6161357" y="1079634"/>
            <a:ext cx="861612" cy="400110"/>
          </a:xfrm>
          <a:prstGeom prst="rect">
            <a:avLst/>
          </a:prstGeom>
        </p:spPr>
        <p:txBody>
          <a:bodyPr wrap="square">
            <a:spAutoFit/>
          </a:bodyPr>
          <a:lstStyle/>
          <a:p>
            <a:pPr algn="ctr"/>
            <a:r>
              <a:rPr lang="fr-RE" b="1" dirty="0" smtClean="0"/>
              <a:t>S#</a:t>
            </a:r>
            <a:endParaRPr lang="fr-FR" dirty="0"/>
          </a:p>
        </p:txBody>
      </p:sp>
      <p:sp>
        <p:nvSpPr>
          <p:cNvPr id="32" name="Rectangle 31"/>
          <p:cNvSpPr/>
          <p:nvPr/>
        </p:nvSpPr>
        <p:spPr>
          <a:xfrm>
            <a:off x="7000343" y="1079634"/>
            <a:ext cx="861612" cy="400110"/>
          </a:xfrm>
          <a:prstGeom prst="rect">
            <a:avLst/>
          </a:prstGeom>
        </p:spPr>
        <p:txBody>
          <a:bodyPr wrap="square">
            <a:spAutoFit/>
          </a:bodyPr>
          <a:lstStyle/>
          <a:p>
            <a:pPr algn="ctr"/>
            <a:r>
              <a:rPr lang="fr-RE" b="1" dirty="0" smtClean="0"/>
              <a:t>Name</a:t>
            </a:r>
            <a:endParaRPr lang="fr-FR" dirty="0"/>
          </a:p>
        </p:txBody>
      </p:sp>
      <p:sp>
        <p:nvSpPr>
          <p:cNvPr id="33" name="Rectangle 32"/>
          <p:cNvSpPr/>
          <p:nvPr/>
        </p:nvSpPr>
        <p:spPr>
          <a:xfrm>
            <a:off x="2129358" y="5695303"/>
            <a:ext cx="4676795" cy="867930"/>
          </a:xfrm>
          <a:prstGeom prst="rect">
            <a:avLst/>
          </a:prstGeom>
          <a:solidFill>
            <a:schemeClr val="accent3">
              <a:lumMod val="50000"/>
            </a:schemeClr>
          </a:solidFill>
          <a:ln>
            <a:solidFill>
              <a:srgbClr val="FF0000"/>
            </a:solidFill>
          </a:ln>
        </p:spPr>
        <p:txBody>
          <a:bodyPr wrap="square">
            <a:spAutoFit/>
          </a:bodyPr>
          <a:lstStyle/>
          <a:p>
            <a:pPr algn="ctr">
              <a:lnSpc>
                <a:spcPct val="90000"/>
              </a:lnSpc>
            </a:pPr>
            <a:r>
              <a:rPr lang="fr-FR" sz="2800" dirty="0" smtClean="0">
                <a:solidFill>
                  <a:schemeClr val="accent2"/>
                </a:solidFill>
              </a:rPr>
              <a:t>Redondances &amp; Erreurs</a:t>
            </a:r>
          </a:p>
          <a:p>
            <a:pPr algn="ctr">
              <a:lnSpc>
                <a:spcPct val="90000"/>
              </a:lnSpc>
            </a:pPr>
            <a:r>
              <a:rPr lang="fr-FR" sz="2800" dirty="0" smtClean="0">
                <a:solidFill>
                  <a:schemeClr val="accent2"/>
                </a:solidFill>
              </a:rPr>
              <a:t>Peu acceptables en général</a:t>
            </a:r>
            <a:endParaRPr lang="fr-FR" sz="2800" dirty="0">
              <a:solidFill>
                <a:schemeClr val="accent2"/>
              </a:solidFill>
            </a:endParaRPr>
          </a:p>
        </p:txBody>
      </p:sp>
      <p:sp>
        <p:nvSpPr>
          <p:cNvPr id="35" name="Rectangle 2"/>
          <p:cNvSpPr>
            <a:spLocks noChangeArrowheads="1"/>
          </p:cNvSpPr>
          <p:nvPr/>
        </p:nvSpPr>
        <p:spPr bwMode="auto">
          <a:xfrm>
            <a:off x="7810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36" name="Rectangle 5"/>
          <p:cNvSpPr>
            <a:spLocks noChangeArrowheads="1"/>
          </p:cNvSpPr>
          <p:nvPr/>
        </p:nvSpPr>
        <p:spPr bwMode="auto">
          <a:xfrm>
            <a:off x="928688" y="2074863"/>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smtClean="0">
                <a:solidFill>
                  <a:schemeClr val="tx2"/>
                </a:solidFill>
                <a:latin typeface="Arial" pitchFamily="34" charset="0"/>
              </a:rPr>
              <a:t>S1</a:t>
            </a:r>
            <a:endParaRPr lang="fr-FR" sz="2400" b="1" dirty="0">
              <a:solidFill>
                <a:schemeClr val="tx2"/>
              </a:solidFill>
              <a:latin typeface="Arial" pitchFamily="34" charset="0"/>
            </a:endParaRPr>
          </a:p>
        </p:txBody>
      </p:sp>
      <p:sp>
        <p:nvSpPr>
          <p:cNvPr id="37" name="Rectangle 6"/>
          <p:cNvSpPr>
            <a:spLocks noChangeArrowheads="1"/>
          </p:cNvSpPr>
          <p:nvPr/>
        </p:nvSpPr>
        <p:spPr bwMode="auto">
          <a:xfrm>
            <a:off x="781050" y="3298825"/>
            <a:ext cx="825500" cy="1282700"/>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38" name="Rectangle 7"/>
          <p:cNvSpPr>
            <a:spLocks noChangeArrowheads="1"/>
          </p:cNvSpPr>
          <p:nvPr/>
        </p:nvSpPr>
        <p:spPr bwMode="auto">
          <a:xfrm>
            <a:off x="928688" y="3751263"/>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a:solidFill>
                  <a:schemeClr val="tx2"/>
                </a:solidFill>
                <a:latin typeface="Arial" pitchFamily="34" charset="0"/>
              </a:rPr>
              <a:t>S2</a:t>
            </a:r>
          </a:p>
        </p:txBody>
      </p:sp>
      <p:sp>
        <p:nvSpPr>
          <p:cNvPr id="39" name="Rectangle 38"/>
          <p:cNvSpPr/>
          <p:nvPr/>
        </p:nvSpPr>
        <p:spPr>
          <a:xfrm>
            <a:off x="754430" y="1079634"/>
            <a:ext cx="861612" cy="400110"/>
          </a:xfrm>
          <a:prstGeom prst="rect">
            <a:avLst/>
          </a:prstGeom>
        </p:spPr>
        <p:txBody>
          <a:bodyPr wrap="square">
            <a:spAutoFit/>
          </a:bodyPr>
          <a:lstStyle/>
          <a:p>
            <a:pPr algn="ctr"/>
            <a:r>
              <a:rPr lang="fr-RE" b="1" dirty="0" smtClean="0"/>
              <a:t>S#</a:t>
            </a:r>
            <a:endParaRPr lang="fr-FR" dirty="0"/>
          </a:p>
        </p:txBody>
      </p:sp>
      <p:sp>
        <p:nvSpPr>
          <p:cNvPr id="40" name="Rectangle 11"/>
          <p:cNvSpPr>
            <a:spLocks noChangeArrowheads="1"/>
          </p:cNvSpPr>
          <p:nvPr/>
        </p:nvSpPr>
        <p:spPr bwMode="auto">
          <a:xfrm>
            <a:off x="7997488" y="1470025"/>
            <a:ext cx="825500" cy="3111500"/>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41" name="Rectangle 12"/>
          <p:cNvSpPr>
            <a:spLocks noChangeArrowheads="1"/>
          </p:cNvSpPr>
          <p:nvPr/>
        </p:nvSpPr>
        <p:spPr bwMode="auto">
          <a:xfrm>
            <a:off x="8129251"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P1</a:t>
            </a:r>
          </a:p>
          <a:p>
            <a:r>
              <a:rPr lang="fr-FR" sz="2400" b="1" dirty="0">
                <a:solidFill>
                  <a:schemeClr val="tx2"/>
                </a:solidFill>
                <a:latin typeface="Arial" pitchFamily="34" charset="0"/>
              </a:rPr>
              <a:t>P2</a:t>
            </a:r>
          </a:p>
          <a:p>
            <a:r>
              <a:rPr lang="fr-FR" sz="2400" b="1" dirty="0">
                <a:solidFill>
                  <a:schemeClr val="tx2"/>
                </a:solidFill>
                <a:latin typeface="Arial" pitchFamily="34" charset="0"/>
              </a:rPr>
              <a:t>P3</a:t>
            </a:r>
          </a:p>
          <a:p>
            <a:r>
              <a:rPr lang="fr-FR" sz="2400" b="1" dirty="0">
                <a:solidFill>
                  <a:schemeClr val="tx2"/>
                </a:solidFill>
                <a:latin typeface="Arial" pitchFamily="34" charset="0"/>
              </a:rPr>
              <a:t>P4</a:t>
            </a:r>
          </a:p>
        </p:txBody>
      </p:sp>
      <p:sp>
        <p:nvSpPr>
          <p:cNvPr id="42" name="Rectangle 13"/>
          <p:cNvSpPr>
            <a:spLocks noChangeArrowheads="1"/>
          </p:cNvSpPr>
          <p:nvPr/>
        </p:nvSpPr>
        <p:spPr bwMode="auto">
          <a:xfrm>
            <a:off x="8129251" y="3125788"/>
            <a:ext cx="554037" cy="118427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P1</a:t>
            </a:r>
          </a:p>
          <a:p>
            <a:r>
              <a:rPr lang="fr-FR" sz="2400" b="1" dirty="0">
                <a:solidFill>
                  <a:schemeClr val="tx2"/>
                </a:solidFill>
                <a:latin typeface="Arial" pitchFamily="34" charset="0"/>
              </a:rPr>
              <a:t>P2</a:t>
            </a:r>
          </a:p>
          <a:p>
            <a:r>
              <a:rPr lang="fr-FR" sz="2400" b="1" dirty="0">
                <a:solidFill>
                  <a:schemeClr val="tx2"/>
                </a:solidFill>
                <a:latin typeface="Arial" pitchFamily="34" charset="0"/>
              </a:rPr>
              <a:t>P3</a:t>
            </a:r>
          </a:p>
        </p:txBody>
      </p:sp>
      <p:sp>
        <p:nvSpPr>
          <p:cNvPr id="43" name="Rectangle 42"/>
          <p:cNvSpPr/>
          <p:nvPr/>
        </p:nvSpPr>
        <p:spPr>
          <a:xfrm>
            <a:off x="7981081" y="1079634"/>
            <a:ext cx="861612" cy="400110"/>
          </a:xfrm>
          <a:prstGeom prst="rect">
            <a:avLst/>
          </a:prstGeom>
        </p:spPr>
        <p:txBody>
          <a:bodyPr wrap="square">
            <a:spAutoFit/>
          </a:bodyPr>
          <a:lstStyle/>
          <a:p>
            <a:pPr algn="ctr"/>
            <a:r>
              <a:rPr lang="fr-RE" b="1" dirty="0" smtClean="0"/>
              <a:t>P#</a:t>
            </a:r>
            <a:endParaRPr lang="fr-FR" dirty="0"/>
          </a:p>
        </p:txBody>
      </p:sp>
    </p:spTree>
    <p:extLst>
      <p:ext uri="{BB962C8B-B14F-4D97-AF65-F5344CB8AC3E}">
        <p14:creationId xmlns:p14="http://schemas.microsoft.com/office/powerpoint/2010/main" val="437708797"/>
      </p:ext>
    </p:extLst>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254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27651" name="Rectangle 3"/>
          <p:cNvSpPr>
            <a:spLocks noChangeArrowheads="1"/>
          </p:cNvSpPr>
          <p:nvPr/>
        </p:nvSpPr>
        <p:spPr bwMode="auto">
          <a:xfrm>
            <a:off x="12636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27652" name="Rectangle 4"/>
          <p:cNvSpPr>
            <a:spLocks noChangeArrowheads="1"/>
          </p:cNvSpPr>
          <p:nvPr/>
        </p:nvSpPr>
        <p:spPr bwMode="auto">
          <a:xfrm>
            <a:off x="1395413" y="1601788"/>
            <a:ext cx="559450" cy="1197764"/>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P1</a:t>
            </a:r>
          </a:p>
          <a:p>
            <a:r>
              <a:rPr lang="fr-FR" sz="2400" b="1" dirty="0">
                <a:solidFill>
                  <a:schemeClr val="tx2"/>
                </a:solidFill>
                <a:latin typeface="Arial" pitchFamily="34" charset="0"/>
              </a:rPr>
              <a:t>P2</a:t>
            </a:r>
          </a:p>
          <a:p>
            <a:endParaRPr lang="fr-FR" sz="2400" b="1" dirty="0">
              <a:solidFill>
                <a:schemeClr val="tx2"/>
              </a:solidFill>
              <a:latin typeface="Arial" pitchFamily="34" charset="0"/>
            </a:endParaRPr>
          </a:p>
        </p:txBody>
      </p:sp>
      <p:sp>
        <p:nvSpPr>
          <p:cNvPr id="27653" name="Rectangle 5"/>
          <p:cNvSpPr>
            <a:spLocks noChangeArrowheads="1"/>
          </p:cNvSpPr>
          <p:nvPr/>
        </p:nvSpPr>
        <p:spPr bwMode="auto">
          <a:xfrm>
            <a:off x="573088" y="2074863"/>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a:solidFill>
                  <a:schemeClr val="tx2"/>
                </a:solidFill>
                <a:latin typeface="Arial" pitchFamily="34" charset="0"/>
              </a:rPr>
              <a:t>S1</a:t>
            </a:r>
          </a:p>
        </p:txBody>
      </p:sp>
      <p:sp>
        <p:nvSpPr>
          <p:cNvPr id="27654" name="Rectangle 6"/>
          <p:cNvSpPr>
            <a:spLocks noChangeArrowheads="1"/>
          </p:cNvSpPr>
          <p:nvPr/>
        </p:nvSpPr>
        <p:spPr bwMode="auto">
          <a:xfrm>
            <a:off x="425450" y="3298824"/>
            <a:ext cx="825500" cy="1825625"/>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27655" name="Rectangle 7"/>
          <p:cNvSpPr>
            <a:spLocks noChangeArrowheads="1"/>
          </p:cNvSpPr>
          <p:nvPr/>
        </p:nvSpPr>
        <p:spPr bwMode="auto">
          <a:xfrm>
            <a:off x="573088" y="3751263"/>
            <a:ext cx="758825" cy="454025"/>
          </a:xfrm>
          <a:prstGeom prst="rect">
            <a:avLst/>
          </a:prstGeom>
          <a:noFill/>
          <a:ln w="12700">
            <a:noFill/>
            <a:miter lim="800000"/>
            <a:headEnd/>
            <a:tailEnd/>
          </a:ln>
          <a:effectLst/>
        </p:spPr>
        <p:txBody>
          <a:bodyPr lIns="90488" tIns="44450" rIns="90488" bIns="44450">
            <a:spAutoFit/>
          </a:bodyPr>
          <a:lstStyle/>
          <a:p>
            <a:pPr>
              <a:spcBef>
                <a:spcPct val="50000"/>
              </a:spcBef>
            </a:pPr>
            <a:r>
              <a:rPr lang="fr-FR" sz="2400" b="1" dirty="0">
                <a:solidFill>
                  <a:schemeClr val="tx2"/>
                </a:solidFill>
                <a:latin typeface="Arial" pitchFamily="34" charset="0"/>
              </a:rPr>
              <a:t>S2</a:t>
            </a:r>
          </a:p>
        </p:txBody>
      </p:sp>
      <p:sp>
        <p:nvSpPr>
          <p:cNvPr id="27656" name="Rectangle 8"/>
          <p:cNvSpPr>
            <a:spLocks noChangeArrowheads="1"/>
          </p:cNvSpPr>
          <p:nvPr/>
        </p:nvSpPr>
        <p:spPr bwMode="auto">
          <a:xfrm>
            <a:off x="1263650" y="3298824"/>
            <a:ext cx="825500" cy="1825625"/>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27657" name="Rectangle 9"/>
          <p:cNvSpPr>
            <a:spLocks noChangeArrowheads="1"/>
          </p:cNvSpPr>
          <p:nvPr/>
        </p:nvSpPr>
        <p:spPr bwMode="auto">
          <a:xfrm>
            <a:off x="1395413" y="3430588"/>
            <a:ext cx="559450" cy="1567096"/>
          </a:xfrm>
          <a:prstGeom prst="rect">
            <a:avLst/>
          </a:prstGeom>
          <a:noFill/>
          <a:ln w="12700">
            <a:noFill/>
            <a:miter lim="800000"/>
            <a:headEnd/>
            <a:tailEnd/>
          </a:ln>
          <a:effectLst/>
        </p:spPr>
        <p:txBody>
          <a:bodyPr wrap="square" lIns="90488" tIns="44450" rIns="90488" bIns="44450">
            <a:spAutoFit/>
          </a:bodyPr>
          <a:lstStyle/>
          <a:p>
            <a:r>
              <a:rPr lang="fr-FR" sz="2400" b="1" dirty="0" smtClean="0">
                <a:solidFill>
                  <a:schemeClr val="tx2"/>
                </a:solidFill>
                <a:latin typeface="Arial" pitchFamily="34" charset="0"/>
              </a:rPr>
              <a:t>P4</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P5</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P6</a:t>
            </a:r>
          </a:p>
          <a:p>
            <a:r>
              <a:rPr lang="fr-FR" sz="2400" b="1" dirty="0" smtClean="0">
                <a:solidFill>
                  <a:schemeClr val="tx2"/>
                </a:solidFill>
                <a:latin typeface="Arial" pitchFamily="34" charset="0"/>
              </a:rPr>
              <a:t>P7</a:t>
            </a:r>
          </a:p>
        </p:txBody>
      </p:sp>
      <p:sp>
        <p:nvSpPr>
          <p:cNvPr id="27658" name="Rectangle 10"/>
          <p:cNvSpPr>
            <a:spLocks noChangeArrowheads="1"/>
          </p:cNvSpPr>
          <p:nvPr/>
        </p:nvSpPr>
        <p:spPr bwMode="auto">
          <a:xfrm>
            <a:off x="6178550" y="1470024"/>
            <a:ext cx="831850" cy="4035425"/>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27659" name="Rectangle 11"/>
          <p:cNvSpPr>
            <a:spLocks noChangeArrowheads="1"/>
          </p:cNvSpPr>
          <p:nvPr/>
        </p:nvSpPr>
        <p:spPr bwMode="auto">
          <a:xfrm>
            <a:off x="7016750" y="1470024"/>
            <a:ext cx="793750" cy="4016375"/>
          </a:xfrm>
          <a:prstGeom prst="rect">
            <a:avLst/>
          </a:prstGeom>
          <a:solidFill>
            <a:schemeClr val="accent1"/>
          </a:solidFill>
          <a:ln w="12700">
            <a:solidFill>
              <a:schemeClr val="tx1"/>
            </a:solidFill>
            <a:miter lim="800000"/>
            <a:headEnd/>
            <a:tailEnd/>
          </a:ln>
          <a:effectLst/>
        </p:spPr>
        <p:txBody>
          <a:bodyPr wrap="none" anchor="ctr"/>
          <a:lstStyle/>
          <a:p>
            <a:endParaRPr lang="fr-FR" dirty="0"/>
          </a:p>
        </p:txBody>
      </p:sp>
      <p:sp>
        <p:nvSpPr>
          <p:cNvPr id="27660" name="Rectangle 12"/>
          <p:cNvSpPr>
            <a:spLocks noChangeArrowheads="1"/>
          </p:cNvSpPr>
          <p:nvPr/>
        </p:nvSpPr>
        <p:spPr bwMode="auto">
          <a:xfrm>
            <a:off x="7148513" y="1601788"/>
            <a:ext cx="559450" cy="1567096"/>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P1</a:t>
            </a:r>
          </a:p>
          <a:p>
            <a:r>
              <a:rPr lang="fr-FR" sz="2400" b="1" dirty="0" smtClean="0">
                <a:solidFill>
                  <a:schemeClr val="tx2"/>
                </a:solidFill>
                <a:latin typeface="Arial" pitchFamily="34" charset="0"/>
              </a:rPr>
              <a:t>P1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P1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P2</a:t>
            </a:r>
            <a:endParaRPr lang="fr-FR" sz="2400" b="1" dirty="0">
              <a:solidFill>
                <a:schemeClr val="tx2"/>
              </a:solidFill>
              <a:latin typeface="Arial" pitchFamily="34" charset="0"/>
            </a:endParaRPr>
          </a:p>
        </p:txBody>
      </p:sp>
      <p:sp>
        <p:nvSpPr>
          <p:cNvPr id="27661" name="Rectangle 13"/>
          <p:cNvSpPr>
            <a:spLocks noChangeArrowheads="1"/>
          </p:cNvSpPr>
          <p:nvPr/>
        </p:nvSpPr>
        <p:spPr bwMode="auto">
          <a:xfrm>
            <a:off x="7148513" y="3125788"/>
            <a:ext cx="559450" cy="2305759"/>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P2</a:t>
            </a:r>
            <a:endParaRPr lang="fr-FR" sz="2400" b="1" dirty="0">
              <a:solidFill>
                <a:schemeClr val="tx2"/>
              </a:solidFill>
              <a:latin typeface="Arial" pitchFamily="34" charset="0"/>
            </a:endParaRPr>
          </a:p>
          <a:p>
            <a:r>
              <a:rPr lang="fr-FR" sz="2400" b="1" dirty="0">
                <a:solidFill>
                  <a:schemeClr val="tx2"/>
                </a:solidFill>
                <a:latin typeface="Arial" pitchFamily="34" charset="0"/>
              </a:rPr>
              <a:t>P2</a:t>
            </a:r>
          </a:p>
          <a:p>
            <a:r>
              <a:rPr lang="fr-FR" sz="2400" b="1" dirty="0" smtClean="0">
                <a:solidFill>
                  <a:schemeClr val="tx2"/>
                </a:solidFill>
                <a:latin typeface="Arial" pitchFamily="34" charset="0"/>
              </a:rPr>
              <a:t>P4</a:t>
            </a:r>
          </a:p>
          <a:p>
            <a:r>
              <a:rPr lang="fr-FR" sz="2400" b="1" dirty="0" smtClean="0">
                <a:solidFill>
                  <a:schemeClr val="tx2"/>
                </a:solidFill>
                <a:latin typeface="Arial" pitchFamily="34" charset="0"/>
              </a:rPr>
              <a:t>P4</a:t>
            </a:r>
          </a:p>
          <a:p>
            <a:r>
              <a:rPr lang="fr-FR" sz="2400" b="1" dirty="0" smtClean="0">
                <a:solidFill>
                  <a:schemeClr val="tx2"/>
                </a:solidFill>
                <a:latin typeface="Arial" pitchFamily="34" charset="0"/>
              </a:rPr>
              <a:t>P4</a:t>
            </a:r>
          </a:p>
          <a:p>
            <a:r>
              <a:rPr lang="fr-FR" sz="2400" b="1" dirty="0" smtClean="0">
                <a:solidFill>
                  <a:schemeClr val="tx2"/>
                </a:solidFill>
                <a:latin typeface="Arial" pitchFamily="34" charset="0"/>
              </a:rPr>
              <a:t>…</a:t>
            </a:r>
            <a:endParaRPr lang="fr-FR" sz="2400" b="1" dirty="0">
              <a:solidFill>
                <a:schemeClr val="tx2"/>
              </a:solidFill>
              <a:latin typeface="Arial" pitchFamily="34" charset="0"/>
            </a:endParaRPr>
          </a:p>
        </p:txBody>
      </p:sp>
      <p:sp>
        <p:nvSpPr>
          <p:cNvPr id="27662" name="Rectangle 14"/>
          <p:cNvSpPr>
            <a:spLocks noChangeArrowheads="1"/>
          </p:cNvSpPr>
          <p:nvPr/>
        </p:nvSpPr>
        <p:spPr bwMode="auto">
          <a:xfrm>
            <a:off x="6386513" y="1601788"/>
            <a:ext cx="554037" cy="1549400"/>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tx2"/>
                </a:solidFill>
                <a:latin typeface="Arial" pitchFamily="34" charset="0"/>
              </a:rPr>
              <a:t>S1</a:t>
            </a:r>
          </a:p>
          <a:p>
            <a:r>
              <a:rPr lang="fr-FR" sz="2400" b="1" dirty="0">
                <a:solidFill>
                  <a:schemeClr val="tx2"/>
                </a:solidFill>
                <a:latin typeface="Arial" pitchFamily="34" charset="0"/>
              </a:rPr>
              <a:t>S1</a:t>
            </a:r>
          </a:p>
          <a:p>
            <a:r>
              <a:rPr lang="fr-FR" sz="2400" b="1" dirty="0">
                <a:solidFill>
                  <a:schemeClr val="tx2"/>
                </a:solidFill>
                <a:latin typeface="Arial" pitchFamily="34" charset="0"/>
              </a:rPr>
              <a:t>S1</a:t>
            </a:r>
          </a:p>
          <a:p>
            <a:r>
              <a:rPr lang="fr-FR" sz="2400" b="1" dirty="0">
                <a:solidFill>
                  <a:schemeClr val="tx2"/>
                </a:solidFill>
                <a:latin typeface="Arial" pitchFamily="34" charset="0"/>
              </a:rPr>
              <a:t>S1</a:t>
            </a:r>
          </a:p>
        </p:txBody>
      </p:sp>
      <p:sp>
        <p:nvSpPr>
          <p:cNvPr id="27663" name="Rectangle 15"/>
          <p:cNvSpPr>
            <a:spLocks noChangeArrowheads="1"/>
          </p:cNvSpPr>
          <p:nvPr/>
        </p:nvSpPr>
        <p:spPr bwMode="auto">
          <a:xfrm>
            <a:off x="6386513" y="3125788"/>
            <a:ext cx="559450" cy="2305759"/>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S1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S1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S2</a:t>
            </a:r>
          </a:p>
          <a:p>
            <a:r>
              <a:rPr lang="fr-FR" sz="2400" b="1" dirty="0" smtClean="0">
                <a:solidFill>
                  <a:schemeClr val="tx2"/>
                </a:solidFill>
                <a:latin typeface="Arial" pitchFamily="34" charset="0"/>
              </a:rPr>
              <a:t>S2</a:t>
            </a:r>
          </a:p>
          <a:p>
            <a:r>
              <a:rPr lang="fr-FR" sz="2400" b="1" dirty="0" smtClean="0">
                <a:solidFill>
                  <a:schemeClr val="tx2"/>
                </a:solidFill>
                <a:latin typeface="Arial" pitchFamily="34" charset="0"/>
              </a:rPr>
              <a:t>S2</a:t>
            </a:r>
          </a:p>
          <a:p>
            <a:r>
              <a:rPr lang="fr-FR" sz="2400" b="1" dirty="0" smtClean="0">
                <a:solidFill>
                  <a:schemeClr val="tx2"/>
                </a:solidFill>
                <a:latin typeface="Arial" pitchFamily="34" charset="0"/>
              </a:rPr>
              <a:t>…</a:t>
            </a:r>
            <a:endParaRPr lang="fr-FR" sz="2400" b="1" dirty="0">
              <a:solidFill>
                <a:schemeClr val="tx2"/>
              </a:solidFill>
              <a:latin typeface="Arial" pitchFamily="34" charset="0"/>
            </a:endParaRPr>
          </a:p>
        </p:txBody>
      </p:sp>
      <p:sp>
        <p:nvSpPr>
          <p:cNvPr id="27664" name="AutoShape 16"/>
          <p:cNvSpPr>
            <a:spLocks noChangeArrowheads="1"/>
          </p:cNvSpPr>
          <p:nvPr/>
        </p:nvSpPr>
        <p:spPr bwMode="auto">
          <a:xfrm>
            <a:off x="4121150" y="2841625"/>
            <a:ext cx="1282700" cy="673100"/>
          </a:xfrm>
          <a:prstGeom prst="homePlate">
            <a:avLst>
              <a:gd name="adj" fmla="val 63522"/>
            </a:avLst>
          </a:prstGeom>
          <a:solidFill>
            <a:schemeClr val="tx2"/>
          </a:solidFill>
          <a:ln w="12700">
            <a:solidFill>
              <a:schemeClr val="tx1"/>
            </a:solidFill>
            <a:miter lim="800000"/>
            <a:headEnd/>
            <a:tailEnd/>
          </a:ln>
          <a:effectLst/>
        </p:spPr>
        <p:txBody>
          <a:bodyPr wrap="none" lIns="90488" tIns="44450" rIns="90488" bIns="44450" anchor="ctr"/>
          <a:lstStyle/>
          <a:p>
            <a:pPr algn="ctr"/>
            <a:r>
              <a:rPr lang="fr-FR" sz="2400" b="1" dirty="0" err="1">
                <a:solidFill>
                  <a:srgbClr val="FC0128"/>
                </a:solidFill>
                <a:latin typeface="Arial" pitchFamily="34" charset="0"/>
              </a:rPr>
              <a:t>Norm</a:t>
            </a:r>
            <a:r>
              <a:rPr lang="fr-FR" sz="2400" b="1" dirty="0">
                <a:solidFill>
                  <a:srgbClr val="FC0128"/>
                </a:solidFill>
                <a:latin typeface="Arial" pitchFamily="34" charset="0"/>
              </a:rPr>
              <a:t>.</a:t>
            </a:r>
          </a:p>
        </p:txBody>
      </p:sp>
      <p:sp>
        <p:nvSpPr>
          <p:cNvPr id="27665" name="Rectangle 17"/>
          <p:cNvSpPr>
            <a:spLocks noChangeArrowheads="1"/>
          </p:cNvSpPr>
          <p:nvPr/>
        </p:nvSpPr>
        <p:spPr bwMode="auto">
          <a:xfrm>
            <a:off x="891079" y="434435"/>
            <a:ext cx="908050" cy="45402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O NF</a:t>
            </a:r>
          </a:p>
        </p:txBody>
      </p:sp>
      <p:sp>
        <p:nvSpPr>
          <p:cNvPr id="27666" name="Rectangle 18"/>
          <p:cNvSpPr>
            <a:spLocks noChangeArrowheads="1"/>
          </p:cNvSpPr>
          <p:nvPr/>
        </p:nvSpPr>
        <p:spPr bwMode="auto">
          <a:xfrm>
            <a:off x="6482352" y="434435"/>
            <a:ext cx="841375" cy="454025"/>
          </a:xfrm>
          <a:prstGeom prst="rect">
            <a:avLst/>
          </a:prstGeom>
          <a:noFill/>
          <a:ln w="12700">
            <a:noFill/>
            <a:miter lim="800000"/>
            <a:headEnd/>
            <a:tailEnd/>
          </a:ln>
          <a:effectLst/>
        </p:spPr>
        <p:txBody>
          <a:bodyPr wrap="none" lIns="90488" tIns="44450" rIns="90488" bIns="44450">
            <a:spAutoFit/>
          </a:bodyPr>
          <a:lstStyle/>
          <a:p>
            <a:r>
              <a:rPr lang="fr-FR" sz="2400" b="1" dirty="0">
                <a:solidFill>
                  <a:schemeClr val="hlink"/>
                </a:solidFill>
                <a:latin typeface="Arial" pitchFamily="34" charset="0"/>
              </a:rPr>
              <a:t>1 NF</a:t>
            </a:r>
          </a:p>
        </p:txBody>
      </p:sp>
      <p:sp>
        <p:nvSpPr>
          <p:cNvPr id="19" name="ZoneTexte 18"/>
          <p:cNvSpPr txBox="1"/>
          <p:nvPr/>
        </p:nvSpPr>
        <p:spPr>
          <a:xfrm>
            <a:off x="685799" y="5825962"/>
            <a:ext cx="3377351" cy="400110"/>
          </a:xfrm>
          <a:prstGeom prst="rect">
            <a:avLst/>
          </a:prstGeom>
          <a:noFill/>
          <a:ln>
            <a:solidFill>
              <a:srgbClr val="FF0000"/>
            </a:solidFill>
          </a:ln>
        </p:spPr>
        <p:txBody>
          <a:bodyPr wrap="square" rtlCol="0">
            <a:spAutoFit/>
          </a:bodyPr>
          <a:lstStyle/>
          <a:p>
            <a:pPr algn="ctr"/>
            <a:r>
              <a:rPr lang="fr-FR" dirty="0" smtClean="0"/>
              <a:t>Toute valeur de (S#, P#, L#) </a:t>
            </a:r>
            <a:endParaRPr lang="fr-FR" dirty="0"/>
          </a:p>
        </p:txBody>
      </p:sp>
      <p:sp>
        <p:nvSpPr>
          <p:cNvPr id="20" name="ZoneTexte 19"/>
          <p:cNvSpPr txBox="1"/>
          <p:nvPr/>
        </p:nvSpPr>
        <p:spPr>
          <a:xfrm>
            <a:off x="6325583" y="5825961"/>
            <a:ext cx="1357459" cy="400110"/>
          </a:xfrm>
          <a:prstGeom prst="rect">
            <a:avLst/>
          </a:prstGeom>
          <a:noFill/>
          <a:ln>
            <a:solidFill>
              <a:srgbClr val="FF0000"/>
            </a:solidFill>
          </a:ln>
        </p:spPr>
        <p:txBody>
          <a:bodyPr wrap="square" rtlCol="0">
            <a:spAutoFit/>
          </a:bodyPr>
          <a:lstStyle/>
          <a:p>
            <a:r>
              <a:rPr lang="fr-FR" dirty="0" smtClean="0"/>
              <a:t>Une ligne</a:t>
            </a:r>
            <a:endParaRPr lang="fr-FR" dirty="0"/>
          </a:p>
        </p:txBody>
      </p:sp>
      <p:cxnSp>
        <p:nvCxnSpPr>
          <p:cNvPr id="24" name="Connecteur droit avec flèche 23"/>
          <p:cNvCxnSpPr>
            <a:stCxn id="19" idx="3"/>
          </p:cNvCxnSpPr>
          <p:nvPr/>
        </p:nvCxnSpPr>
        <p:spPr bwMode="auto">
          <a:xfrm flipV="1">
            <a:off x="4063150" y="6023927"/>
            <a:ext cx="2234151" cy="209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9" name="Rectangle 28"/>
          <p:cNvSpPr/>
          <p:nvPr/>
        </p:nvSpPr>
        <p:spPr>
          <a:xfrm>
            <a:off x="398830" y="1079634"/>
            <a:ext cx="861612" cy="400110"/>
          </a:xfrm>
          <a:prstGeom prst="rect">
            <a:avLst/>
          </a:prstGeom>
        </p:spPr>
        <p:txBody>
          <a:bodyPr wrap="square">
            <a:spAutoFit/>
          </a:bodyPr>
          <a:lstStyle/>
          <a:p>
            <a:pPr algn="ctr"/>
            <a:r>
              <a:rPr lang="fr-RE" b="1" dirty="0" smtClean="0"/>
              <a:t>S#</a:t>
            </a:r>
            <a:endParaRPr lang="fr-FR" dirty="0"/>
          </a:p>
        </p:txBody>
      </p:sp>
      <p:sp>
        <p:nvSpPr>
          <p:cNvPr id="30" name="Rectangle 29"/>
          <p:cNvSpPr/>
          <p:nvPr/>
        </p:nvSpPr>
        <p:spPr>
          <a:xfrm>
            <a:off x="1237816" y="1079634"/>
            <a:ext cx="861612" cy="400110"/>
          </a:xfrm>
          <a:prstGeom prst="rect">
            <a:avLst/>
          </a:prstGeom>
        </p:spPr>
        <p:txBody>
          <a:bodyPr wrap="square">
            <a:spAutoFit/>
          </a:bodyPr>
          <a:lstStyle/>
          <a:p>
            <a:pPr algn="ctr"/>
            <a:r>
              <a:rPr lang="fr-RE" b="1" dirty="0" smtClean="0"/>
              <a:t>P#</a:t>
            </a:r>
            <a:endParaRPr lang="fr-FR" dirty="0"/>
          </a:p>
        </p:txBody>
      </p:sp>
      <p:sp>
        <p:nvSpPr>
          <p:cNvPr id="31" name="Rectangle 30"/>
          <p:cNvSpPr/>
          <p:nvPr/>
        </p:nvSpPr>
        <p:spPr>
          <a:xfrm>
            <a:off x="6161357" y="1079634"/>
            <a:ext cx="861612" cy="400110"/>
          </a:xfrm>
          <a:prstGeom prst="rect">
            <a:avLst/>
          </a:prstGeom>
        </p:spPr>
        <p:txBody>
          <a:bodyPr wrap="square">
            <a:spAutoFit/>
          </a:bodyPr>
          <a:lstStyle/>
          <a:p>
            <a:pPr algn="ctr"/>
            <a:r>
              <a:rPr lang="fr-RE" b="1" dirty="0" smtClean="0"/>
              <a:t>S#</a:t>
            </a:r>
            <a:endParaRPr lang="fr-FR" dirty="0"/>
          </a:p>
        </p:txBody>
      </p:sp>
      <p:sp>
        <p:nvSpPr>
          <p:cNvPr id="32" name="Rectangle 31"/>
          <p:cNvSpPr/>
          <p:nvPr/>
        </p:nvSpPr>
        <p:spPr>
          <a:xfrm>
            <a:off x="7000343" y="1079634"/>
            <a:ext cx="861612" cy="400110"/>
          </a:xfrm>
          <a:prstGeom prst="rect">
            <a:avLst/>
          </a:prstGeom>
        </p:spPr>
        <p:txBody>
          <a:bodyPr wrap="square">
            <a:spAutoFit/>
          </a:bodyPr>
          <a:lstStyle/>
          <a:p>
            <a:pPr algn="ctr"/>
            <a:r>
              <a:rPr lang="fr-RE" b="1" dirty="0" smtClean="0"/>
              <a:t>P#</a:t>
            </a:r>
            <a:endParaRPr lang="fr-FR" dirty="0"/>
          </a:p>
        </p:txBody>
      </p:sp>
      <p:sp>
        <p:nvSpPr>
          <p:cNvPr id="28" name="Rectangle 3"/>
          <p:cNvSpPr>
            <a:spLocks noChangeArrowheads="1"/>
          </p:cNvSpPr>
          <p:nvPr/>
        </p:nvSpPr>
        <p:spPr bwMode="auto">
          <a:xfrm>
            <a:off x="2101850" y="1470025"/>
            <a:ext cx="825500" cy="1816100"/>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34" name="Rectangle 4"/>
          <p:cNvSpPr>
            <a:spLocks noChangeArrowheads="1"/>
          </p:cNvSpPr>
          <p:nvPr/>
        </p:nvSpPr>
        <p:spPr bwMode="auto">
          <a:xfrm>
            <a:off x="2233613" y="1601788"/>
            <a:ext cx="541816" cy="1567096"/>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L1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L2</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L3</a:t>
            </a:r>
            <a:endParaRPr lang="fr-FR" sz="2400" b="1" dirty="0">
              <a:solidFill>
                <a:schemeClr val="tx2"/>
              </a:solidFill>
              <a:latin typeface="Arial" pitchFamily="34" charset="0"/>
            </a:endParaRPr>
          </a:p>
          <a:p>
            <a:endParaRPr lang="fr-FR" sz="2400" b="1" dirty="0">
              <a:solidFill>
                <a:schemeClr val="tx2"/>
              </a:solidFill>
              <a:latin typeface="Arial" pitchFamily="34" charset="0"/>
            </a:endParaRPr>
          </a:p>
        </p:txBody>
      </p:sp>
      <p:sp>
        <p:nvSpPr>
          <p:cNvPr id="35" name="Rectangle 8"/>
          <p:cNvSpPr>
            <a:spLocks noChangeArrowheads="1"/>
          </p:cNvSpPr>
          <p:nvPr/>
        </p:nvSpPr>
        <p:spPr bwMode="auto">
          <a:xfrm>
            <a:off x="2101850" y="3298824"/>
            <a:ext cx="825500" cy="1825625"/>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36" name="Rectangle 9"/>
          <p:cNvSpPr>
            <a:spLocks noChangeArrowheads="1"/>
          </p:cNvSpPr>
          <p:nvPr/>
        </p:nvSpPr>
        <p:spPr bwMode="auto">
          <a:xfrm>
            <a:off x="2233613" y="3430588"/>
            <a:ext cx="541816" cy="1567096"/>
          </a:xfrm>
          <a:prstGeom prst="rect">
            <a:avLst/>
          </a:prstGeom>
          <a:noFill/>
          <a:ln w="12700">
            <a:noFill/>
            <a:miter lim="800000"/>
            <a:headEnd/>
            <a:tailEnd/>
          </a:ln>
          <a:effectLst/>
        </p:spPr>
        <p:txBody>
          <a:bodyPr wrap="none" lIns="90488" tIns="44450" rIns="90488" bIns="44450">
            <a:spAutoFit/>
          </a:bodyPr>
          <a:lstStyle/>
          <a:p>
            <a:r>
              <a:rPr lang="fr-FR" sz="2400" b="1" dirty="0" smtClean="0">
                <a:solidFill>
                  <a:schemeClr val="tx2"/>
                </a:solidFill>
                <a:latin typeface="Arial" pitchFamily="34" charset="0"/>
              </a:rPr>
              <a:t>L4</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L5</a:t>
            </a:r>
          </a:p>
          <a:p>
            <a:r>
              <a:rPr lang="fr-FR" sz="2400" b="1" dirty="0" smtClean="0">
                <a:solidFill>
                  <a:schemeClr val="tx2"/>
                </a:solidFill>
                <a:latin typeface="Arial" pitchFamily="34" charset="0"/>
              </a:rPr>
              <a:t>L6</a:t>
            </a:r>
            <a:endParaRPr lang="fr-FR" sz="2400" b="1" dirty="0">
              <a:solidFill>
                <a:schemeClr val="tx2"/>
              </a:solidFill>
              <a:latin typeface="Arial" pitchFamily="34" charset="0"/>
            </a:endParaRPr>
          </a:p>
          <a:p>
            <a:endParaRPr lang="fr-FR" sz="2400" b="1" dirty="0">
              <a:solidFill>
                <a:schemeClr val="tx2"/>
              </a:solidFill>
              <a:latin typeface="Arial" pitchFamily="34" charset="0"/>
            </a:endParaRPr>
          </a:p>
        </p:txBody>
      </p:sp>
      <p:sp>
        <p:nvSpPr>
          <p:cNvPr id="37" name="Rectangle 36"/>
          <p:cNvSpPr/>
          <p:nvPr/>
        </p:nvSpPr>
        <p:spPr>
          <a:xfrm>
            <a:off x="2114116" y="1079634"/>
            <a:ext cx="861612" cy="400110"/>
          </a:xfrm>
          <a:prstGeom prst="rect">
            <a:avLst/>
          </a:prstGeom>
        </p:spPr>
        <p:txBody>
          <a:bodyPr wrap="square">
            <a:spAutoFit/>
          </a:bodyPr>
          <a:lstStyle/>
          <a:p>
            <a:pPr algn="ctr"/>
            <a:r>
              <a:rPr lang="fr-RE" b="1" dirty="0" smtClean="0"/>
              <a:t>L#</a:t>
            </a:r>
            <a:endParaRPr lang="fr-FR" dirty="0"/>
          </a:p>
        </p:txBody>
      </p:sp>
      <p:sp>
        <p:nvSpPr>
          <p:cNvPr id="38" name="Rectangle 11"/>
          <p:cNvSpPr>
            <a:spLocks noChangeArrowheads="1"/>
          </p:cNvSpPr>
          <p:nvPr/>
        </p:nvSpPr>
        <p:spPr bwMode="auto">
          <a:xfrm>
            <a:off x="7816850" y="1470024"/>
            <a:ext cx="774700" cy="4016375"/>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39" name="Rectangle 12"/>
          <p:cNvSpPr>
            <a:spLocks noChangeArrowheads="1"/>
          </p:cNvSpPr>
          <p:nvPr/>
        </p:nvSpPr>
        <p:spPr bwMode="auto">
          <a:xfrm>
            <a:off x="7986712" y="1620839"/>
            <a:ext cx="623887" cy="4152419"/>
          </a:xfrm>
          <a:prstGeom prst="rect">
            <a:avLst/>
          </a:prstGeom>
          <a:noFill/>
          <a:ln w="12700">
            <a:noFill/>
            <a:miter lim="800000"/>
            <a:headEnd/>
            <a:tailEnd/>
          </a:ln>
          <a:effectLst/>
        </p:spPr>
        <p:txBody>
          <a:bodyPr wrap="square" lIns="90488" tIns="44450" rIns="90488" bIns="44450">
            <a:spAutoFit/>
          </a:bodyPr>
          <a:lstStyle/>
          <a:p>
            <a:r>
              <a:rPr lang="fr-FR" sz="2400" b="1" dirty="0" smtClean="0">
                <a:solidFill>
                  <a:schemeClr val="tx2"/>
                </a:solidFill>
                <a:latin typeface="Arial" pitchFamily="34" charset="0"/>
              </a:rPr>
              <a:t>L1</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L2</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L3</a:t>
            </a:r>
            <a:endParaRPr lang="fr-FR" sz="2400" b="1" dirty="0">
              <a:solidFill>
                <a:schemeClr val="tx2"/>
              </a:solidFill>
              <a:latin typeface="Arial" pitchFamily="34" charset="0"/>
            </a:endParaRPr>
          </a:p>
          <a:p>
            <a:r>
              <a:rPr lang="fr-FR" sz="2400" b="1" dirty="0" smtClean="0">
                <a:solidFill>
                  <a:schemeClr val="tx2"/>
                </a:solidFill>
                <a:latin typeface="Arial" pitchFamily="34" charset="0"/>
              </a:rPr>
              <a:t>L1</a:t>
            </a:r>
          </a:p>
          <a:p>
            <a:r>
              <a:rPr lang="fr-FR" sz="2400" b="1" dirty="0" smtClean="0">
                <a:solidFill>
                  <a:schemeClr val="tx2"/>
                </a:solidFill>
                <a:latin typeface="Arial" pitchFamily="34" charset="0"/>
              </a:rPr>
              <a:t>L2</a:t>
            </a:r>
          </a:p>
          <a:p>
            <a:r>
              <a:rPr lang="fr-FR" sz="2400" b="1" dirty="0" smtClean="0">
                <a:solidFill>
                  <a:schemeClr val="tx2"/>
                </a:solidFill>
                <a:latin typeface="Arial" pitchFamily="34" charset="0"/>
              </a:rPr>
              <a:t>L3</a:t>
            </a:r>
          </a:p>
          <a:p>
            <a:r>
              <a:rPr lang="fr-FR" sz="2400" b="1" dirty="0" smtClean="0">
                <a:solidFill>
                  <a:schemeClr val="tx2"/>
                </a:solidFill>
                <a:latin typeface="Arial" pitchFamily="34" charset="0"/>
              </a:rPr>
              <a:t>L4</a:t>
            </a:r>
          </a:p>
          <a:p>
            <a:r>
              <a:rPr lang="fr-FR" sz="2400" b="1" dirty="0" smtClean="0">
                <a:solidFill>
                  <a:schemeClr val="tx2"/>
                </a:solidFill>
                <a:latin typeface="Arial" pitchFamily="34" charset="0"/>
              </a:rPr>
              <a:t>L5</a:t>
            </a:r>
          </a:p>
          <a:p>
            <a:r>
              <a:rPr lang="fr-FR" sz="2400" b="1" dirty="0" smtClean="0">
                <a:solidFill>
                  <a:schemeClr val="tx2"/>
                </a:solidFill>
                <a:latin typeface="Arial" pitchFamily="34" charset="0"/>
              </a:rPr>
              <a:t>L6</a:t>
            </a:r>
          </a:p>
          <a:p>
            <a:r>
              <a:rPr lang="fr-FR" sz="2400" b="1" dirty="0" smtClean="0">
                <a:solidFill>
                  <a:schemeClr val="tx2"/>
                </a:solidFill>
                <a:latin typeface="Arial" pitchFamily="34" charset="0"/>
              </a:rPr>
              <a:t>…</a:t>
            </a:r>
          </a:p>
          <a:p>
            <a:endParaRPr lang="fr-FR" sz="2400" b="1" dirty="0">
              <a:solidFill>
                <a:schemeClr val="tx2"/>
              </a:solidFill>
              <a:latin typeface="Arial" pitchFamily="34" charset="0"/>
            </a:endParaRPr>
          </a:p>
        </p:txBody>
      </p:sp>
      <p:sp>
        <p:nvSpPr>
          <p:cNvPr id="40" name="Rectangle 39"/>
          <p:cNvSpPr/>
          <p:nvPr/>
        </p:nvSpPr>
        <p:spPr>
          <a:xfrm>
            <a:off x="7838543" y="1079634"/>
            <a:ext cx="861612" cy="400110"/>
          </a:xfrm>
          <a:prstGeom prst="rect">
            <a:avLst/>
          </a:prstGeom>
        </p:spPr>
        <p:txBody>
          <a:bodyPr wrap="square">
            <a:spAutoFit/>
          </a:bodyPr>
          <a:lstStyle/>
          <a:p>
            <a:pPr algn="ctr"/>
            <a:r>
              <a:rPr lang="fr-RE" b="1" dirty="0" smtClean="0"/>
              <a:t>L#</a:t>
            </a:r>
            <a:endParaRPr lang="fr-FR" dirty="0"/>
          </a:p>
        </p:txBody>
      </p:sp>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755650" y="288925"/>
            <a:ext cx="7772400" cy="658813"/>
          </a:xfrm>
          <a:solidFill>
            <a:srgbClr val="0000FD"/>
          </a:solidFill>
          <a:scene3d>
            <a:camera prst="legacyPerspectiveBottom"/>
            <a:lightRig rig="legacyFlat3" dir="t"/>
          </a:scene3d>
          <a:sp3d extrusionH="887400" prstMaterial="legacyMatte">
            <a:bevelT w="13500" h="13500" prst="angle"/>
            <a:bevelB w="13500" h="13500" prst="angle"/>
            <a:extrusionClr>
              <a:srgbClr val="0000FD"/>
            </a:extrusionClr>
          </a:sp3d>
        </p:spPr>
        <p:txBody>
          <a:bodyPr>
            <a:flatTx/>
          </a:bodyPr>
          <a:lstStyle/>
          <a:p>
            <a:pPr algn="ctr"/>
            <a:r>
              <a:rPr lang="en-US"/>
              <a:t>Normalization en 1-NF</a:t>
            </a:r>
          </a:p>
        </p:txBody>
      </p:sp>
      <p:sp>
        <p:nvSpPr>
          <p:cNvPr id="150531" name="Rectangle 3"/>
          <p:cNvSpPr>
            <a:spLocks noGrp="1" noChangeArrowheads="1"/>
          </p:cNvSpPr>
          <p:nvPr>
            <p:ph type="body" idx="1"/>
          </p:nvPr>
        </p:nvSpPr>
        <p:spPr>
          <a:xfrm>
            <a:off x="687388" y="1430338"/>
            <a:ext cx="7980362" cy="4300761"/>
          </a:xfrm>
          <a:ln>
            <a:solidFill>
              <a:schemeClr val="accent1"/>
            </a:solidFill>
          </a:ln>
        </p:spPr>
        <p:txBody>
          <a:bodyPr/>
          <a:lstStyle/>
          <a:p>
            <a:pPr>
              <a:lnSpc>
                <a:spcPct val="90000"/>
              </a:lnSpc>
            </a:pPr>
            <a:r>
              <a:rPr lang="fr-FR" sz="2800" b="1" i="1" dirty="0" smtClean="0">
                <a:solidFill>
                  <a:srgbClr val="FFFF00"/>
                </a:solidFill>
              </a:rPr>
              <a:t>Explosion combinatoire de la taille de la table </a:t>
            </a:r>
            <a:r>
              <a:rPr lang="fr-FR" sz="2800" b="1" i="1" dirty="0">
                <a:solidFill>
                  <a:srgbClr val="FFFF00"/>
                </a:solidFill>
              </a:rPr>
              <a:t>!</a:t>
            </a:r>
          </a:p>
          <a:p>
            <a:pPr>
              <a:lnSpc>
                <a:spcPct val="90000"/>
              </a:lnSpc>
            </a:pPr>
            <a:r>
              <a:rPr lang="fr-FR" sz="2800" dirty="0" err="1"/>
              <a:t>Etud</a:t>
            </a:r>
            <a:r>
              <a:rPr lang="fr-FR" sz="2800" dirty="0"/>
              <a:t> (E#, Tel, </a:t>
            </a:r>
            <a:r>
              <a:rPr lang="fr-FR" sz="2800" dirty="0" smtClean="0"/>
              <a:t>Hobby, </a:t>
            </a:r>
            <a:r>
              <a:rPr lang="fr-FR" sz="2800" dirty="0" err="1"/>
              <a:t>Dipl</a:t>
            </a:r>
            <a:r>
              <a:rPr lang="fr-FR" sz="2800" dirty="0"/>
              <a:t>, Enfants, Voit)</a:t>
            </a:r>
          </a:p>
          <a:p>
            <a:pPr>
              <a:lnSpc>
                <a:spcPct val="90000"/>
              </a:lnSpc>
            </a:pPr>
            <a:r>
              <a:rPr lang="fr-FR" sz="2800" dirty="0">
                <a:solidFill>
                  <a:srgbClr val="00FF00"/>
                </a:solidFill>
              </a:rPr>
              <a:t>Etudiant Dupont:</a:t>
            </a:r>
          </a:p>
          <a:p>
            <a:pPr lvl="1">
              <a:lnSpc>
                <a:spcPct val="90000"/>
              </a:lnSpc>
            </a:pPr>
            <a:r>
              <a:rPr lang="fr-FR" b="1" dirty="0">
                <a:solidFill>
                  <a:srgbClr val="FC0128"/>
                </a:solidFill>
              </a:rPr>
              <a:t>3 tel, 5 hobbies, 3 diplômes, 3 enfants, 2 voitures</a:t>
            </a:r>
          </a:p>
          <a:p>
            <a:pPr>
              <a:lnSpc>
                <a:spcPct val="90000"/>
              </a:lnSpc>
            </a:pPr>
            <a:r>
              <a:rPr lang="fr-FR" sz="2800" dirty="0"/>
              <a:t>Un </a:t>
            </a:r>
            <a:r>
              <a:rPr lang="fr-FR" sz="2800" dirty="0" err="1"/>
              <a:t>tuple</a:t>
            </a:r>
            <a:r>
              <a:rPr lang="fr-FR" sz="2800" dirty="0"/>
              <a:t> d’</a:t>
            </a:r>
            <a:r>
              <a:rPr lang="fr-FR" sz="2800" dirty="0" err="1"/>
              <a:t>ue</a:t>
            </a:r>
            <a:r>
              <a:rPr lang="fr-FR" sz="2800" dirty="0"/>
              <a:t> relation en 0-NF suffit</a:t>
            </a:r>
          </a:p>
          <a:p>
            <a:pPr>
              <a:lnSpc>
                <a:spcPct val="90000"/>
              </a:lnSpc>
            </a:pPr>
            <a:r>
              <a:rPr lang="fr-FR" sz="2800" dirty="0"/>
              <a:t>Il faut 3*5*3*3*2 = </a:t>
            </a:r>
            <a:r>
              <a:rPr lang="fr-FR" sz="2800" dirty="0">
                <a:solidFill>
                  <a:schemeClr val="accent1"/>
                </a:solidFill>
              </a:rPr>
              <a:t>270</a:t>
            </a:r>
            <a:r>
              <a:rPr lang="fr-FR" sz="2800" dirty="0"/>
              <a:t> </a:t>
            </a:r>
            <a:r>
              <a:rPr lang="fr-FR" sz="2800" dirty="0" err="1"/>
              <a:t>tuples</a:t>
            </a:r>
            <a:r>
              <a:rPr lang="fr-FR" sz="2800" dirty="0"/>
              <a:t> pour une relation en 1-NF </a:t>
            </a:r>
            <a:r>
              <a:rPr lang="fr-FR" sz="2800" dirty="0" smtClean="0"/>
              <a:t>!</a:t>
            </a:r>
          </a:p>
          <a:p>
            <a:pPr lvl="1">
              <a:lnSpc>
                <a:spcPct val="90000"/>
              </a:lnSpc>
            </a:pPr>
            <a:r>
              <a:rPr lang="fr-FR" sz="2400" dirty="0" smtClean="0"/>
              <a:t> Un </a:t>
            </a:r>
            <a:r>
              <a:rPr lang="fr-FR" sz="2400" dirty="0" err="1" smtClean="0"/>
              <a:t>tuple</a:t>
            </a:r>
            <a:r>
              <a:rPr lang="fr-FR" sz="2400" dirty="0" smtClean="0"/>
              <a:t> pour toute combinaison d’un tél, un hobby, un </a:t>
            </a:r>
            <a:r>
              <a:rPr lang="fr-FR" sz="2400" dirty="0" err="1" smtClean="0"/>
              <a:t>dipl</a:t>
            </a:r>
            <a:r>
              <a:rPr lang="fr-FR" sz="2400" dirty="0" smtClean="0"/>
              <a:t>….</a:t>
            </a:r>
          </a:p>
          <a:p>
            <a:pPr lvl="1">
              <a:lnSpc>
                <a:spcPct val="90000"/>
              </a:lnSpc>
            </a:pPr>
            <a:r>
              <a:rPr lang="fr-FR" sz="2400" dirty="0" smtClean="0"/>
              <a:t> sous peine de perte d’info</a:t>
            </a:r>
          </a:p>
          <a:p>
            <a:pPr>
              <a:lnSpc>
                <a:spcPct val="90000"/>
              </a:lnSpc>
            </a:pPr>
            <a:r>
              <a:rPr lang="fr-FR" sz="2800" b="1" dirty="0" smtClean="0">
                <a:solidFill>
                  <a:srgbClr val="FAFD00"/>
                </a:solidFill>
              </a:rPr>
              <a:t>Inacceptable en général</a:t>
            </a:r>
            <a:endParaRPr lang="fr-FR" sz="2800" b="1" dirty="0">
              <a:solidFill>
                <a:srgbClr val="FAFD00"/>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755650" y="288925"/>
            <a:ext cx="7772400" cy="658813"/>
          </a:xfrm>
          <a:solidFill>
            <a:srgbClr val="0000FD"/>
          </a:solidFill>
          <a:scene3d>
            <a:camera prst="legacyPerspectiveBottom"/>
            <a:lightRig rig="legacyFlat3" dir="t"/>
          </a:scene3d>
          <a:sp3d extrusionH="887400" prstMaterial="legacyMatte">
            <a:bevelT w="13500" h="13500" prst="angle"/>
            <a:bevelB w="13500" h="13500" prst="angle"/>
            <a:extrusionClr>
              <a:srgbClr val="0000FD"/>
            </a:extrusionClr>
          </a:sp3d>
        </p:spPr>
        <p:txBody>
          <a:bodyPr>
            <a:flatTx/>
          </a:bodyPr>
          <a:lstStyle/>
          <a:p>
            <a:pPr algn="ctr"/>
            <a:r>
              <a:rPr lang="en-US" dirty="0" smtClean="0"/>
              <a:t>Solutions pour la Conception</a:t>
            </a:r>
            <a:endParaRPr lang="en-US" dirty="0"/>
          </a:p>
        </p:txBody>
      </p:sp>
      <p:sp>
        <p:nvSpPr>
          <p:cNvPr id="150531" name="Rectangle 3"/>
          <p:cNvSpPr>
            <a:spLocks noGrp="1" noChangeArrowheads="1"/>
          </p:cNvSpPr>
          <p:nvPr>
            <p:ph type="body" idx="1"/>
          </p:nvPr>
        </p:nvSpPr>
        <p:spPr>
          <a:xfrm>
            <a:off x="584356" y="1391702"/>
            <a:ext cx="8392004" cy="5009098"/>
          </a:xfrm>
          <a:ln>
            <a:solidFill>
              <a:schemeClr val="accent1"/>
            </a:solidFill>
          </a:ln>
        </p:spPr>
        <p:txBody>
          <a:bodyPr/>
          <a:lstStyle/>
          <a:p>
            <a:pPr>
              <a:lnSpc>
                <a:spcPct val="90000"/>
              </a:lnSpc>
            </a:pPr>
            <a:r>
              <a:rPr lang="fr-FR" sz="4000" dirty="0" smtClean="0"/>
              <a:t>Empirisme et Expérience </a:t>
            </a:r>
          </a:p>
          <a:p>
            <a:pPr lvl="1">
              <a:lnSpc>
                <a:spcPct val="90000"/>
              </a:lnSpc>
            </a:pPr>
            <a:r>
              <a:rPr lang="fr-FR" sz="3600" dirty="0" smtClean="0"/>
              <a:t>UML </a:t>
            </a:r>
          </a:p>
          <a:p>
            <a:pPr>
              <a:lnSpc>
                <a:spcPct val="90000"/>
              </a:lnSpc>
            </a:pPr>
            <a:r>
              <a:rPr lang="fr-FR" sz="4000" dirty="0" smtClean="0"/>
              <a:t>Théorie Mathématique </a:t>
            </a:r>
          </a:p>
          <a:p>
            <a:pPr lvl="1">
              <a:lnSpc>
                <a:spcPct val="90000"/>
              </a:lnSpc>
            </a:pPr>
            <a:r>
              <a:rPr lang="fr-FR" sz="3600" dirty="0" smtClean="0"/>
              <a:t> Normalisation </a:t>
            </a:r>
            <a:r>
              <a:rPr lang="fr-FR" sz="3600" dirty="0"/>
              <a:t>en </a:t>
            </a:r>
            <a:r>
              <a:rPr lang="fr-FR" sz="3600" dirty="0" err="1"/>
              <a:t>i-NF</a:t>
            </a:r>
            <a:r>
              <a:rPr lang="fr-FR" sz="3600" dirty="0"/>
              <a:t> ; i &gt; </a:t>
            </a:r>
            <a:r>
              <a:rPr lang="fr-FR" sz="3600" dirty="0" smtClean="0"/>
              <a:t>1 et BCNF</a:t>
            </a:r>
          </a:p>
          <a:p>
            <a:pPr lvl="2">
              <a:lnSpc>
                <a:spcPct val="90000"/>
              </a:lnSpc>
            </a:pPr>
            <a:r>
              <a:rPr lang="fr-FR" sz="3200" dirty="0" smtClean="0"/>
              <a:t> Surtout BCNF et 4-NF</a:t>
            </a:r>
          </a:p>
          <a:p>
            <a:pPr lvl="3">
              <a:lnSpc>
                <a:spcPct val="90000"/>
              </a:lnSpc>
            </a:pPr>
            <a:r>
              <a:rPr lang="fr-FR" sz="2800" dirty="0"/>
              <a:t> </a:t>
            </a:r>
            <a:r>
              <a:rPr lang="fr-FR" sz="2800" dirty="0" smtClean="0"/>
              <a:t>Comme on verra + loin</a:t>
            </a:r>
            <a:endParaRPr lang="fr-FR" sz="2800" dirty="0"/>
          </a:p>
          <a:p>
            <a:pPr lvl="1">
              <a:lnSpc>
                <a:spcPct val="90000"/>
              </a:lnSpc>
            </a:pPr>
            <a:r>
              <a:rPr lang="fr-FR" sz="3600" dirty="0"/>
              <a:t> </a:t>
            </a:r>
            <a:r>
              <a:rPr lang="fr-FR" sz="3600" dirty="0" smtClean="0"/>
              <a:t>Détails dans le cours « Normalisation relationnelle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95041" y="276046"/>
            <a:ext cx="7772400" cy="658813"/>
          </a:xfrm>
          <a:solidFill>
            <a:srgbClr val="0000FD"/>
          </a:solidFill>
          <a:scene3d>
            <a:camera prst="legacyPerspectiveBottom"/>
            <a:lightRig rig="legacyFlat3" dir="t"/>
          </a:scene3d>
          <a:sp3d extrusionH="887400" prstMaterial="legacyMatte">
            <a:bevelT w="13500" h="13500" prst="angle"/>
            <a:bevelB w="13500" h="13500" prst="angle"/>
            <a:extrusionClr>
              <a:srgbClr val="0000FD"/>
            </a:extrusionClr>
          </a:sp3d>
        </p:spPr>
        <p:txBody>
          <a:bodyPr>
            <a:flatTx/>
          </a:bodyPr>
          <a:lstStyle/>
          <a:p>
            <a:pPr algn="ctr"/>
            <a:r>
              <a:rPr lang="en-US" dirty="0" smtClean="0"/>
              <a:t>Et la Manipulation ?</a:t>
            </a:r>
            <a:endParaRPr lang="en-US" dirty="0"/>
          </a:p>
        </p:txBody>
      </p:sp>
      <p:sp>
        <p:nvSpPr>
          <p:cNvPr id="150531" name="Rectangle 3"/>
          <p:cNvSpPr>
            <a:spLocks noGrp="1" noChangeArrowheads="1"/>
          </p:cNvSpPr>
          <p:nvPr>
            <p:ph type="body" idx="1"/>
          </p:nvPr>
        </p:nvSpPr>
        <p:spPr>
          <a:xfrm>
            <a:off x="545718" y="1404580"/>
            <a:ext cx="8096005" cy="4712884"/>
          </a:xfrm>
          <a:ln>
            <a:solidFill>
              <a:schemeClr val="accent1"/>
            </a:solidFill>
          </a:ln>
        </p:spPr>
        <p:txBody>
          <a:bodyPr/>
          <a:lstStyle/>
          <a:p>
            <a:pPr>
              <a:lnSpc>
                <a:spcPct val="90000"/>
              </a:lnSpc>
            </a:pPr>
            <a:r>
              <a:rPr lang="fr-FR" sz="3600" dirty="0" smtClean="0"/>
              <a:t> Le problème reste ouvert dans le relationnel de base</a:t>
            </a:r>
          </a:p>
          <a:p>
            <a:pPr lvl="1">
              <a:lnSpc>
                <a:spcPct val="90000"/>
              </a:lnSpc>
            </a:pPr>
            <a:r>
              <a:rPr lang="fr-FR" sz="3200" dirty="0" smtClean="0"/>
              <a:t> </a:t>
            </a:r>
            <a:r>
              <a:rPr lang="fr-FR" sz="3200" dirty="0" smtClean="0">
                <a:solidFill>
                  <a:srgbClr val="FFFFC9"/>
                </a:solidFill>
              </a:rPr>
              <a:t>SELECT E#, Tel, Hobby, </a:t>
            </a:r>
            <a:r>
              <a:rPr lang="fr-FR" sz="3200" dirty="0" err="1" smtClean="0">
                <a:solidFill>
                  <a:srgbClr val="FFFFC9"/>
                </a:solidFill>
              </a:rPr>
              <a:t>Dipl</a:t>
            </a:r>
            <a:r>
              <a:rPr lang="fr-FR" sz="3200" dirty="0" smtClean="0">
                <a:solidFill>
                  <a:srgbClr val="FFFFC9"/>
                </a:solidFill>
              </a:rPr>
              <a:t>, Enfants, Voit FROM R1, R2…Rn WHERE…</a:t>
            </a:r>
          </a:p>
          <a:p>
            <a:pPr>
              <a:lnSpc>
                <a:spcPct val="90000"/>
              </a:lnSpc>
            </a:pPr>
            <a:r>
              <a:rPr lang="fr-FR" sz="3600" dirty="0" smtClean="0"/>
              <a:t> Produit une relation virtuelle en 1-NF</a:t>
            </a:r>
          </a:p>
          <a:p>
            <a:pPr>
              <a:lnSpc>
                <a:spcPct val="90000"/>
              </a:lnSpc>
            </a:pPr>
            <a:r>
              <a:rPr lang="fr-FR" sz="3600" dirty="0" smtClean="0"/>
              <a:t> Fera revenir les 270 </a:t>
            </a:r>
            <a:r>
              <a:rPr lang="fr-FR" sz="3600" dirty="0" err="1" smtClean="0"/>
              <a:t>tuples</a:t>
            </a:r>
            <a:r>
              <a:rPr lang="fr-FR" sz="3600" dirty="0" smtClean="0"/>
              <a:t> discutés</a:t>
            </a:r>
          </a:p>
          <a:p>
            <a:pPr lvl="1">
              <a:lnSpc>
                <a:spcPct val="90000"/>
              </a:lnSpc>
            </a:pPr>
            <a:r>
              <a:rPr lang="fr-FR" sz="3200" dirty="0" smtClean="0"/>
              <a:t> Une sortie: la Fonction LIST </a:t>
            </a:r>
          </a:p>
          <a:p>
            <a:pPr lvl="2">
              <a:lnSpc>
                <a:spcPct val="90000"/>
              </a:lnSpc>
            </a:pPr>
            <a:r>
              <a:rPr lang="fr-FR" sz="2800" dirty="0" smtClean="0"/>
              <a:t> SQL </a:t>
            </a:r>
            <a:r>
              <a:rPr lang="fr-FR" sz="2800" dirty="0" err="1" smtClean="0"/>
              <a:t>Anywhere</a:t>
            </a:r>
            <a:r>
              <a:rPr lang="fr-FR" sz="2800" dirty="0" smtClean="0"/>
              <a:t> &amp;  votre prof.</a:t>
            </a:r>
          </a:p>
          <a:p>
            <a:pPr lvl="2">
              <a:lnSpc>
                <a:spcPct val="90000"/>
              </a:lnSpc>
            </a:pPr>
            <a:r>
              <a:rPr lang="fr-FR" sz="2800" dirty="0" smtClean="0"/>
              <a:t> </a:t>
            </a:r>
            <a:r>
              <a:rPr lang="fr-FR" sz="2800" dirty="0"/>
              <a:t>L</a:t>
            </a:r>
            <a:r>
              <a:rPr lang="fr-FR" sz="2800" dirty="0" smtClean="0"/>
              <a:t>e cours sur SQL avancé</a:t>
            </a:r>
          </a:p>
        </p:txBody>
      </p:sp>
      <p:pic>
        <p:nvPicPr>
          <p:cNvPr id="5" name="Image 4"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33375" y="1309688"/>
            <a:ext cx="8515350" cy="5138737"/>
          </a:xfrm>
          <a:noFill/>
          <a:ln/>
        </p:spPr>
        <p:txBody>
          <a:bodyPr/>
          <a:lstStyle/>
          <a:p>
            <a:pPr>
              <a:lnSpc>
                <a:spcPct val="90000"/>
              </a:lnSpc>
            </a:pPr>
            <a:r>
              <a:rPr lang="fr-FR" dirty="0">
                <a:solidFill>
                  <a:srgbClr val="FAFD00"/>
                </a:solidFill>
              </a:rPr>
              <a:t>Dans toute relation </a:t>
            </a:r>
            <a:r>
              <a:rPr lang="fr-FR" i="1" dirty="0">
                <a:solidFill>
                  <a:srgbClr val="FAFD00"/>
                </a:solidFill>
              </a:rPr>
              <a:t>R </a:t>
            </a:r>
            <a:r>
              <a:rPr lang="fr-FR" dirty="0">
                <a:solidFill>
                  <a:srgbClr val="FAFD00"/>
                </a:solidFill>
              </a:rPr>
              <a:t>il existe une combinaison </a:t>
            </a:r>
            <a:r>
              <a:rPr lang="fr-FR" i="1" dirty="0">
                <a:solidFill>
                  <a:srgbClr val="FAFD00"/>
                </a:solidFill>
              </a:rPr>
              <a:t>C </a:t>
            </a:r>
            <a:r>
              <a:rPr lang="fr-FR" dirty="0">
                <a:solidFill>
                  <a:srgbClr val="FAFD00"/>
                </a:solidFill>
              </a:rPr>
              <a:t>d'attributs dite </a:t>
            </a:r>
            <a:r>
              <a:rPr lang="fr-FR" u="sng" dirty="0">
                <a:solidFill>
                  <a:srgbClr val="FAFD00"/>
                </a:solidFill>
              </a:rPr>
              <a:t>clé </a:t>
            </a:r>
            <a:r>
              <a:rPr lang="fr-FR" dirty="0">
                <a:solidFill>
                  <a:srgbClr val="FAFD00"/>
                </a:solidFill>
              </a:rPr>
              <a:t> telle que </a:t>
            </a:r>
          </a:p>
          <a:p>
            <a:pPr lvl="1">
              <a:lnSpc>
                <a:spcPct val="90000"/>
              </a:lnSpc>
            </a:pPr>
            <a:r>
              <a:rPr lang="fr-FR" sz="3200" dirty="0">
                <a:solidFill>
                  <a:srgbClr val="FAFD00"/>
                </a:solidFill>
              </a:rPr>
              <a:t>D</a:t>
            </a:r>
            <a:r>
              <a:rPr lang="fr-FR" sz="3200" dirty="0" smtClean="0">
                <a:solidFill>
                  <a:srgbClr val="FAFD00"/>
                </a:solidFill>
              </a:rPr>
              <a:t>ans </a:t>
            </a:r>
            <a:r>
              <a:rPr lang="fr-FR" sz="3200" dirty="0">
                <a:solidFill>
                  <a:srgbClr val="FAFD00"/>
                </a:solidFill>
              </a:rPr>
              <a:t>tout </a:t>
            </a:r>
            <a:r>
              <a:rPr lang="fr-FR" sz="3200" dirty="0" err="1">
                <a:solidFill>
                  <a:srgbClr val="FAFD00"/>
                </a:solidFill>
              </a:rPr>
              <a:t>tuple</a:t>
            </a:r>
            <a:r>
              <a:rPr lang="fr-FR" sz="3200" dirty="0">
                <a:solidFill>
                  <a:srgbClr val="FAFD00"/>
                </a:solidFill>
              </a:rPr>
              <a:t> </a:t>
            </a:r>
            <a:r>
              <a:rPr lang="fr-FR" sz="3200" i="1" dirty="0">
                <a:solidFill>
                  <a:srgbClr val="FAFD00"/>
                </a:solidFill>
              </a:rPr>
              <a:t>t </a:t>
            </a:r>
            <a:r>
              <a:rPr lang="fr-FR" sz="3200" dirty="0">
                <a:solidFill>
                  <a:srgbClr val="FAFD00"/>
                </a:solidFill>
              </a:rPr>
              <a:t>d'intention de </a:t>
            </a:r>
            <a:r>
              <a:rPr lang="fr-FR" sz="3200" i="1" dirty="0">
                <a:solidFill>
                  <a:srgbClr val="FAFD00"/>
                </a:solidFill>
              </a:rPr>
              <a:t>R, </a:t>
            </a:r>
            <a:r>
              <a:rPr lang="fr-FR" sz="3200" dirty="0">
                <a:solidFill>
                  <a:srgbClr val="FAFD00"/>
                </a:solidFill>
              </a:rPr>
              <a:t>la valeur </a:t>
            </a:r>
            <a:r>
              <a:rPr lang="fr-FR" sz="3200" i="1" dirty="0">
                <a:solidFill>
                  <a:srgbClr val="FAFD00"/>
                </a:solidFill>
              </a:rPr>
              <a:t>C</a:t>
            </a:r>
            <a:r>
              <a:rPr lang="fr-FR" sz="3200" dirty="0">
                <a:solidFill>
                  <a:srgbClr val="FAFD00"/>
                </a:solidFill>
              </a:rPr>
              <a:t>(</a:t>
            </a:r>
            <a:r>
              <a:rPr lang="fr-FR" sz="3200" i="1" dirty="0">
                <a:solidFill>
                  <a:srgbClr val="FAFD00"/>
                </a:solidFill>
              </a:rPr>
              <a:t>t</a:t>
            </a:r>
            <a:r>
              <a:rPr lang="fr-FR" sz="3200" dirty="0">
                <a:solidFill>
                  <a:srgbClr val="FAFD00"/>
                </a:solidFill>
              </a:rPr>
              <a:t>)</a:t>
            </a:r>
            <a:r>
              <a:rPr lang="fr-FR" sz="3200" i="1" dirty="0">
                <a:solidFill>
                  <a:srgbClr val="FAFD00"/>
                </a:solidFill>
              </a:rPr>
              <a:t> </a:t>
            </a:r>
            <a:r>
              <a:rPr lang="fr-FR" sz="3200" dirty="0">
                <a:solidFill>
                  <a:srgbClr val="FAFD00"/>
                </a:solidFill>
              </a:rPr>
              <a:t>identifie </a:t>
            </a:r>
            <a:r>
              <a:rPr lang="fr-FR" sz="3200" i="1" dirty="0">
                <a:solidFill>
                  <a:srgbClr val="FAFD00"/>
                </a:solidFill>
              </a:rPr>
              <a:t>t,</a:t>
            </a:r>
            <a:r>
              <a:rPr lang="fr-FR" sz="3200" dirty="0">
                <a:solidFill>
                  <a:srgbClr val="FAFD00"/>
                </a:solidFill>
              </a:rPr>
              <a:t> </a:t>
            </a:r>
          </a:p>
          <a:p>
            <a:pPr lvl="1">
              <a:lnSpc>
                <a:spcPct val="90000"/>
              </a:lnSpc>
            </a:pPr>
            <a:r>
              <a:rPr lang="fr-FR" sz="3200" dirty="0">
                <a:solidFill>
                  <a:srgbClr val="FAFD00"/>
                </a:solidFill>
              </a:rPr>
              <a:t>I</a:t>
            </a:r>
            <a:r>
              <a:rPr lang="fr-FR" sz="3200" dirty="0" smtClean="0">
                <a:solidFill>
                  <a:srgbClr val="FAFD00"/>
                </a:solidFill>
              </a:rPr>
              <a:t>l </a:t>
            </a:r>
            <a:r>
              <a:rPr lang="fr-FR" sz="3200" dirty="0">
                <a:solidFill>
                  <a:srgbClr val="FAFD00"/>
                </a:solidFill>
              </a:rPr>
              <a:t>n'y a pas de sous-combinaison de </a:t>
            </a:r>
            <a:r>
              <a:rPr lang="fr-FR" sz="3200" i="1" dirty="0">
                <a:solidFill>
                  <a:srgbClr val="FAFD00"/>
                </a:solidFill>
              </a:rPr>
              <a:t>C </a:t>
            </a:r>
            <a:r>
              <a:rPr lang="fr-FR" sz="3200" dirty="0">
                <a:solidFill>
                  <a:srgbClr val="FAFD00"/>
                </a:solidFill>
              </a:rPr>
              <a:t>avec cette propriété</a:t>
            </a:r>
          </a:p>
          <a:p>
            <a:pPr lvl="2">
              <a:lnSpc>
                <a:spcPct val="90000"/>
              </a:lnSpc>
            </a:pPr>
            <a:r>
              <a:rPr lang="fr-FR" sz="2800" dirty="0">
                <a:solidFill>
                  <a:schemeClr val="hlink"/>
                </a:solidFill>
              </a:rPr>
              <a:t>Démontrez cette assertion !</a:t>
            </a:r>
          </a:p>
          <a:p>
            <a:pPr>
              <a:lnSpc>
                <a:spcPct val="90000"/>
              </a:lnSpc>
            </a:pPr>
            <a:r>
              <a:rPr lang="fr-FR" i="1" dirty="0">
                <a:solidFill>
                  <a:srgbClr val="FAFD00"/>
                </a:solidFill>
              </a:rPr>
              <a:t>Exemples: N° SS, N° Étudiant, Nom de pays, (Nom, Prénom, Tel), </a:t>
            </a:r>
            <a:r>
              <a:rPr lang="fr-FR" i="1" dirty="0" err="1">
                <a:solidFill>
                  <a:srgbClr val="FAFD00"/>
                </a:solidFill>
              </a:rPr>
              <a:t>Oid</a:t>
            </a:r>
            <a:r>
              <a:rPr lang="fr-FR" i="1" dirty="0" smtClean="0">
                <a:solidFill>
                  <a:srgbClr val="FAFD00"/>
                </a:solidFill>
              </a:rPr>
              <a:t>,...</a:t>
            </a:r>
            <a:r>
              <a:rPr lang="fr-FR" dirty="0" smtClean="0">
                <a:solidFill>
                  <a:srgbClr val="FAFD00"/>
                </a:solidFill>
              </a:rPr>
              <a:t> </a:t>
            </a:r>
            <a:r>
              <a:rPr lang="fr-FR" i="1" dirty="0" smtClean="0">
                <a:solidFill>
                  <a:srgbClr val="FAFD00"/>
                </a:solidFill>
              </a:rPr>
              <a:t> </a:t>
            </a:r>
            <a:endParaRPr lang="en-US" i="1" dirty="0">
              <a:solidFill>
                <a:srgbClr val="FAFD00"/>
              </a:solidFill>
            </a:endParaRPr>
          </a:p>
        </p:txBody>
      </p:sp>
      <p:sp>
        <p:nvSpPr>
          <p:cNvPr id="29699" name="Rectangle 3"/>
          <p:cNvSpPr>
            <a:spLocks noChangeArrowheads="1"/>
          </p:cNvSpPr>
          <p:nvPr/>
        </p:nvSpPr>
        <p:spPr bwMode="auto">
          <a:xfrm>
            <a:off x="6729413" y="0"/>
            <a:ext cx="2209800" cy="990600"/>
          </a:xfrm>
          <a:prstGeom prst="rect">
            <a:avLst/>
          </a:prstGeom>
          <a:solidFill>
            <a:srgbClr val="FAFD00"/>
          </a:solidFill>
          <a:ln w="12700">
            <a:noFill/>
            <a:miter lim="800000"/>
            <a:headEnd/>
            <a:tailEnd/>
          </a:ln>
          <a:effectLst/>
        </p:spPr>
        <p:txBody>
          <a:bodyPr lIns="90488" tIns="44450" rIns="90488" bIns="44450" anchor="ctr"/>
          <a:lstStyle/>
          <a:p>
            <a:r>
              <a:rPr lang="fr-FR" sz="4000" dirty="0">
                <a:solidFill>
                  <a:schemeClr val="accent1"/>
                </a:solidFill>
              </a:rPr>
              <a:t>Clés</a:t>
            </a:r>
          </a:p>
        </p:txBody>
      </p:sp>
      <p:pic>
        <p:nvPicPr>
          <p:cNvPr id="4" name="Image 3" descr="clés.JPG"/>
          <p:cNvPicPr>
            <a:picLocks noChangeAspect="1"/>
          </p:cNvPicPr>
          <p:nvPr/>
        </p:nvPicPr>
        <p:blipFill>
          <a:blip r:embed="rId3" cstate="print"/>
          <a:stretch>
            <a:fillRect/>
          </a:stretch>
        </p:blipFill>
        <p:spPr>
          <a:xfrm>
            <a:off x="7969250" y="0"/>
            <a:ext cx="1174750" cy="99314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698">
                                            <p:txEl>
                                              <p:pRg st="0" end="0"/>
                                            </p:txEl>
                                          </p:spTgt>
                                        </p:tgtEl>
                                        <p:attrNameLst>
                                          <p:attrName>style.visibility</p:attrName>
                                        </p:attrNameLst>
                                      </p:cBhvr>
                                      <p:to>
                                        <p:strVal val="visible"/>
                                      </p:to>
                                    </p:set>
                                    <p:anim to="" calcmode="lin" valueType="num">
                                      <p:cBhvr>
                                        <p:cTn id="7" dur="1" fill="hold"/>
                                        <p:tgtEl>
                                          <p:spTgt spid="29698">
                                            <p:txEl>
                                              <p:pRg st="0" end="0"/>
                                            </p:txEl>
                                          </p:spTgt>
                                        </p:tgtEl>
                                        <p:attrNameLst>
                                          <p:attrName/>
                                        </p:attrNameLst>
                                      </p:cBhvr>
                                    </p:anim>
                                  </p:childTnLst>
                                  <p:subTnLst>
                                    <p:animClr clrSpc="rgb" dir="cw">
                                      <p:cBhvr override="childStyle">
                                        <p:cTn dur="1" fill="hold" display="0" masterRel="nextClick" afterEffect="1"/>
                                        <p:tgtEl>
                                          <p:spTgt spid="29698">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29698">
                                            <p:txEl>
                                              <p:pRg st="1" end="1"/>
                                            </p:txEl>
                                          </p:spTgt>
                                        </p:tgtEl>
                                        <p:attrNameLst>
                                          <p:attrName>style.visibility</p:attrName>
                                        </p:attrNameLst>
                                      </p:cBhvr>
                                      <p:to>
                                        <p:strVal val="visible"/>
                                      </p:to>
                                    </p:set>
                                    <p:anim to="" calcmode="lin" valueType="num">
                                      <p:cBhvr>
                                        <p:cTn id="10" dur="1" fill="hold"/>
                                        <p:tgtEl>
                                          <p:spTgt spid="29698">
                                            <p:txEl>
                                              <p:pRg st="1" end="1"/>
                                            </p:txEl>
                                          </p:spTgt>
                                        </p:tgtEl>
                                        <p:attrNameLst>
                                          <p:attrName/>
                                        </p:attrNameLst>
                                      </p:cBhvr>
                                    </p:anim>
                                  </p:childTnLst>
                                  <p:subTnLst>
                                    <p:animClr clrSpc="rgb" dir="cw">
                                      <p:cBhvr override="childStyle">
                                        <p:cTn dur="1" fill="hold" display="0" masterRel="nextClick" afterEffect="1"/>
                                        <p:tgtEl>
                                          <p:spTgt spid="29698">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29698">
                                            <p:txEl>
                                              <p:pRg st="2" end="2"/>
                                            </p:txEl>
                                          </p:spTgt>
                                        </p:tgtEl>
                                        <p:attrNameLst>
                                          <p:attrName>style.visibility</p:attrName>
                                        </p:attrNameLst>
                                      </p:cBhvr>
                                      <p:to>
                                        <p:strVal val="visible"/>
                                      </p:to>
                                    </p:set>
                                    <p:anim to="" calcmode="lin" valueType="num">
                                      <p:cBhvr>
                                        <p:cTn id="13" dur="1" fill="hold"/>
                                        <p:tgtEl>
                                          <p:spTgt spid="29698">
                                            <p:txEl>
                                              <p:pRg st="2" end="2"/>
                                            </p:txEl>
                                          </p:spTgt>
                                        </p:tgtEl>
                                        <p:attrNameLst>
                                          <p:attrName/>
                                        </p:attrNameLst>
                                      </p:cBhvr>
                                    </p:anim>
                                  </p:childTnLst>
                                  <p:subTnLst>
                                    <p:animClr clrSpc="rgb" dir="cw">
                                      <p:cBhvr override="childStyle">
                                        <p:cTn dur="1" fill="hold" display="0" masterRel="nextClick" afterEffect="1"/>
                                        <p:tgtEl>
                                          <p:spTgt spid="29698">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29698">
                                            <p:txEl>
                                              <p:pRg st="3" end="3"/>
                                            </p:txEl>
                                          </p:spTgt>
                                        </p:tgtEl>
                                        <p:attrNameLst>
                                          <p:attrName>style.visibility</p:attrName>
                                        </p:attrNameLst>
                                      </p:cBhvr>
                                      <p:to>
                                        <p:strVal val="visible"/>
                                      </p:to>
                                    </p:set>
                                    <p:anim to="" calcmode="lin" valueType="num">
                                      <p:cBhvr>
                                        <p:cTn id="16" dur="1" fill="hold"/>
                                        <p:tgtEl>
                                          <p:spTgt spid="29698">
                                            <p:txEl>
                                              <p:pRg st="3" end="3"/>
                                            </p:txEl>
                                          </p:spTgt>
                                        </p:tgtEl>
                                        <p:attrNameLst>
                                          <p:attrName/>
                                        </p:attrNameLst>
                                      </p:cBhvr>
                                    </p:anim>
                                  </p:childTnLst>
                                  <p:subTnLst>
                                    <p:animClr clrSpc="rgb" dir="cw">
                                      <p:cBhvr override="childStyle">
                                        <p:cTn dur="1" fill="hold" display="0" masterRel="nextClick" afterEffect="1"/>
                                        <p:tgtEl>
                                          <p:spTgt spid="29698">
                                            <p:txEl>
                                              <p:pRg st="3" end="3"/>
                                            </p:txEl>
                                          </p:spTgt>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29698">
                                            <p:txEl>
                                              <p:pRg st="4" end="4"/>
                                            </p:txEl>
                                          </p:spTgt>
                                        </p:tgtEl>
                                        <p:attrNameLst>
                                          <p:attrName>style.visibility</p:attrName>
                                        </p:attrNameLst>
                                      </p:cBhvr>
                                      <p:to>
                                        <p:strVal val="visible"/>
                                      </p:to>
                                    </p:set>
                                    <p:anim to="" calcmode="lin" valueType="num">
                                      <p:cBhvr>
                                        <p:cTn id="21" dur="1" fill="hold"/>
                                        <p:tgtEl>
                                          <p:spTgt spid="29698">
                                            <p:txEl>
                                              <p:pRg st="4" end="4"/>
                                            </p:txEl>
                                          </p:spTgt>
                                        </p:tgtEl>
                                        <p:attrNameLst>
                                          <p:attrName/>
                                        </p:attrNameLst>
                                      </p:cBhvr>
                                    </p:anim>
                                  </p:childTnLst>
                                  <p:subTnLst>
                                    <p:animClr clrSpc="rgb" dir="cw">
                                      <p:cBhvr override="childStyle">
                                        <p:cTn dur="1" fill="hold" display="0" masterRel="nextClick" afterEffect="1"/>
                                        <p:tgtEl>
                                          <p:spTgt spid="29698">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571500" y="952500"/>
            <a:ext cx="8497888" cy="4267200"/>
          </a:xfrm>
          <a:noFill/>
          <a:ln/>
        </p:spPr>
        <p:txBody>
          <a:bodyPr/>
          <a:lstStyle/>
          <a:p>
            <a:r>
              <a:rPr lang="fr-FR" dirty="0"/>
              <a:t>Le choix de </a:t>
            </a:r>
            <a:r>
              <a:rPr lang="fr-FR" i="1" dirty="0"/>
              <a:t>C</a:t>
            </a:r>
            <a:r>
              <a:rPr lang="fr-FR" dirty="0"/>
              <a:t> est dicté par l'intention de </a:t>
            </a:r>
            <a:r>
              <a:rPr lang="fr-FR" i="1" dirty="0"/>
              <a:t>R</a:t>
            </a:r>
            <a:r>
              <a:rPr lang="fr-FR" dirty="0"/>
              <a:t>	</a:t>
            </a:r>
          </a:p>
          <a:p>
            <a:r>
              <a:rPr lang="fr-FR" dirty="0"/>
              <a:t>Soit </a:t>
            </a:r>
            <a:r>
              <a:rPr lang="fr-FR" i="1" dirty="0"/>
              <a:t>R = </a:t>
            </a:r>
            <a:r>
              <a:rPr lang="fr-FR" dirty="0">
                <a:solidFill>
                  <a:srgbClr val="FFFFC9"/>
                </a:solidFill>
              </a:rPr>
              <a:t>Pers (Nom, Prénom, SS#, Tel) </a:t>
            </a:r>
          </a:p>
          <a:p>
            <a:pPr lvl="1"/>
            <a:r>
              <a:rPr lang="fr-FR" dirty="0"/>
              <a:t>Dans une famille </a:t>
            </a:r>
            <a:br>
              <a:rPr lang="fr-FR" dirty="0"/>
            </a:br>
            <a:r>
              <a:rPr lang="fr-FR" dirty="0"/>
              <a:t>	 </a:t>
            </a:r>
            <a:r>
              <a:rPr lang="fr-FR" dirty="0">
                <a:solidFill>
                  <a:srgbClr val="FFFFC9"/>
                </a:solidFill>
              </a:rPr>
              <a:t>Pers (</a:t>
            </a:r>
            <a:r>
              <a:rPr lang="fr-FR" u="sng" dirty="0">
                <a:solidFill>
                  <a:srgbClr val="FFFFC9"/>
                </a:solidFill>
              </a:rPr>
              <a:t>Nom</a:t>
            </a:r>
            <a:r>
              <a:rPr lang="fr-FR" dirty="0">
                <a:solidFill>
                  <a:srgbClr val="FFFFC9"/>
                </a:solidFill>
              </a:rPr>
              <a:t>, </a:t>
            </a:r>
            <a:r>
              <a:rPr lang="fr-FR" u="sng" dirty="0">
                <a:solidFill>
                  <a:srgbClr val="FFFFC9"/>
                </a:solidFill>
              </a:rPr>
              <a:t>Prénom</a:t>
            </a:r>
            <a:r>
              <a:rPr lang="fr-FR" dirty="0">
                <a:solidFill>
                  <a:srgbClr val="FFFFC9"/>
                </a:solidFill>
              </a:rPr>
              <a:t>, SS#, Tel)   /* Tout membre</a:t>
            </a:r>
          </a:p>
          <a:p>
            <a:pPr lvl="1"/>
            <a:r>
              <a:rPr lang="fr-FR" dirty="0"/>
              <a:t>A la SS</a:t>
            </a:r>
            <a:br>
              <a:rPr lang="fr-FR" dirty="0"/>
            </a:br>
            <a:r>
              <a:rPr lang="fr-FR" dirty="0"/>
              <a:t>	</a:t>
            </a:r>
            <a:r>
              <a:rPr lang="fr-FR" dirty="0">
                <a:solidFill>
                  <a:srgbClr val="FFFFC9"/>
                </a:solidFill>
              </a:rPr>
              <a:t> Pers (Nom, Prénom, </a:t>
            </a:r>
            <a:r>
              <a:rPr lang="fr-FR" u="sng" dirty="0">
                <a:solidFill>
                  <a:srgbClr val="FFFFC9"/>
                </a:solidFill>
              </a:rPr>
              <a:t>SS#</a:t>
            </a:r>
            <a:r>
              <a:rPr lang="fr-FR" dirty="0">
                <a:solidFill>
                  <a:srgbClr val="FFFFC9"/>
                </a:solidFill>
              </a:rPr>
              <a:t>, Tel)   /* Assuré </a:t>
            </a:r>
            <a:r>
              <a:rPr lang="fr-FR" dirty="0" err="1">
                <a:solidFill>
                  <a:srgbClr val="FFFFC9"/>
                </a:solidFill>
              </a:rPr>
              <a:t>seuelement</a:t>
            </a:r>
            <a:r>
              <a:rPr lang="fr-FR" dirty="0">
                <a:solidFill>
                  <a:srgbClr val="FFFFC9"/>
                </a:solidFill>
              </a:rPr>
              <a:t> </a:t>
            </a:r>
          </a:p>
          <a:p>
            <a:pPr lvl="1"/>
            <a:r>
              <a:rPr lang="fr-FR" dirty="0"/>
              <a:t>A l'état civil</a:t>
            </a:r>
            <a:br>
              <a:rPr lang="fr-FR" dirty="0"/>
            </a:br>
            <a:r>
              <a:rPr lang="fr-FR" dirty="0"/>
              <a:t>	</a:t>
            </a:r>
            <a:r>
              <a:rPr lang="fr-FR" dirty="0">
                <a:solidFill>
                  <a:srgbClr val="FFFFC9"/>
                </a:solidFill>
              </a:rPr>
              <a:t> Pers (</a:t>
            </a:r>
            <a:r>
              <a:rPr lang="fr-FR" u="sng" dirty="0">
                <a:solidFill>
                  <a:srgbClr val="FFFFC9"/>
                </a:solidFill>
              </a:rPr>
              <a:t>Nom</a:t>
            </a:r>
            <a:r>
              <a:rPr lang="fr-FR" dirty="0">
                <a:solidFill>
                  <a:srgbClr val="FFFFC9"/>
                </a:solidFill>
              </a:rPr>
              <a:t>, </a:t>
            </a:r>
            <a:r>
              <a:rPr lang="fr-FR" u="sng" dirty="0">
                <a:solidFill>
                  <a:srgbClr val="FFFFC9"/>
                </a:solidFill>
              </a:rPr>
              <a:t>Prénom</a:t>
            </a:r>
            <a:r>
              <a:rPr lang="fr-FR" dirty="0">
                <a:solidFill>
                  <a:srgbClr val="FFFFC9"/>
                </a:solidFill>
              </a:rPr>
              <a:t>, </a:t>
            </a:r>
            <a:r>
              <a:rPr lang="fr-FR" u="sng" dirty="0">
                <a:solidFill>
                  <a:srgbClr val="FFFFC9"/>
                </a:solidFill>
              </a:rPr>
              <a:t>SS#</a:t>
            </a:r>
            <a:r>
              <a:rPr lang="fr-FR" dirty="0">
                <a:solidFill>
                  <a:srgbClr val="FFFFC9"/>
                </a:solidFill>
              </a:rPr>
              <a:t>, Tel)    /* Toute personne</a:t>
            </a:r>
          </a:p>
          <a:p>
            <a:r>
              <a:rPr lang="fr-FR" sz="2800" dirty="0">
                <a:solidFill>
                  <a:srgbClr val="FAFD00"/>
                </a:solidFill>
              </a:rPr>
              <a:t>Les valeurs d'un attribut d'une extension peuvent </a:t>
            </a:r>
            <a:r>
              <a:rPr lang="fr-FR" sz="2800" u="sng" dirty="0">
                <a:solidFill>
                  <a:srgbClr val="FAFD00"/>
                </a:solidFill>
              </a:rPr>
              <a:t>à un moment donné</a:t>
            </a:r>
            <a:r>
              <a:rPr lang="fr-FR" sz="2800" dirty="0">
                <a:solidFill>
                  <a:srgbClr val="FAFD00"/>
                </a:solidFill>
              </a:rPr>
              <a:t> être toutes différentes sans qu'il s'agisse d'une clé !</a:t>
            </a:r>
          </a:p>
        </p:txBody>
      </p:sp>
      <p:sp>
        <p:nvSpPr>
          <p:cNvPr id="30723" name="Rectangle 3"/>
          <p:cNvSpPr>
            <a:spLocks noChangeArrowheads="1"/>
          </p:cNvSpPr>
          <p:nvPr/>
        </p:nvSpPr>
        <p:spPr bwMode="auto">
          <a:xfrm>
            <a:off x="6835775" y="0"/>
            <a:ext cx="2209800" cy="990600"/>
          </a:xfrm>
          <a:prstGeom prst="rect">
            <a:avLst/>
          </a:prstGeom>
          <a:solidFill>
            <a:srgbClr val="FAFD00"/>
          </a:solidFill>
          <a:ln w="12700">
            <a:noFill/>
            <a:miter lim="800000"/>
            <a:headEnd/>
            <a:tailEnd/>
          </a:ln>
          <a:effectLst/>
        </p:spPr>
        <p:txBody>
          <a:bodyPr lIns="90488" tIns="44450" rIns="90488" bIns="44450" anchor="ctr"/>
          <a:lstStyle/>
          <a:p>
            <a:r>
              <a:rPr lang="fr-FR" sz="4000">
                <a:solidFill>
                  <a:schemeClr val="accent1"/>
                </a:solidFill>
              </a:rPr>
              <a:t>Clés</a:t>
            </a:r>
          </a:p>
        </p:txBody>
      </p:sp>
      <p:pic>
        <p:nvPicPr>
          <p:cNvPr id="4" name="Image 3" descr="clés.JPG"/>
          <p:cNvPicPr>
            <a:picLocks noChangeAspect="1"/>
          </p:cNvPicPr>
          <p:nvPr/>
        </p:nvPicPr>
        <p:blipFill>
          <a:blip r:embed="rId3" cstate="print"/>
          <a:stretch>
            <a:fillRect/>
          </a:stretch>
        </p:blipFill>
        <p:spPr>
          <a:xfrm>
            <a:off x="7969250" y="0"/>
            <a:ext cx="1174750" cy="993140"/>
          </a:xfrm>
          <a:prstGeom prst="rect">
            <a:avLst/>
          </a:prstGeom>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33375" y="1309688"/>
            <a:ext cx="8515350" cy="5138737"/>
          </a:xfrm>
          <a:noFill/>
          <a:ln/>
        </p:spPr>
        <p:txBody>
          <a:bodyPr/>
          <a:lstStyle/>
          <a:p>
            <a:pPr>
              <a:lnSpc>
                <a:spcPct val="90000"/>
              </a:lnSpc>
              <a:spcBef>
                <a:spcPct val="45000"/>
              </a:spcBef>
            </a:pPr>
            <a:r>
              <a:rPr lang="fr-FR" sz="3600" i="1" dirty="0" smtClean="0">
                <a:solidFill>
                  <a:srgbClr val="FAFD00"/>
                </a:solidFill>
              </a:rPr>
              <a:t>C</a:t>
            </a:r>
            <a:r>
              <a:rPr lang="fr-FR" sz="3600" dirty="0" smtClean="0">
                <a:solidFill>
                  <a:srgbClr val="FAFD00"/>
                </a:solidFill>
              </a:rPr>
              <a:t> </a:t>
            </a:r>
            <a:r>
              <a:rPr lang="fr-FR" sz="3600" i="1" dirty="0">
                <a:solidFill>
                  <a:srgbClr val="FAFD00"/>
                </a:solidFill>
              </a:rPr>
              <a:t>atomique</a:t>
            </a:r>
            <a:r>
              <a:rPr lang="fr-FR" sz="3600" dirty="0">
                <a:solidFill>
                  <a:srgbClr val="FAFD00"/>
                </a:solidFill>
              </a:rPr>
              <a:t> </a:t>
            </a:r>
            <a:r>
              <a:rPr lang="en-US" sz="3600" dirty="0">
                <a:solidFill>
                  <a:srgbClr val="FAFD00"/>
                </a:solidFill>
              </a:rPr>
              <a:t> </a:t>
            </a:r>
            <a:r>
              <a:rPr lang="fr-FR" sz="3600" dirty="0">
                <a:solidFill>
                  <a:srgbClr val="FAFD00"/>
                </a:solidFill>
              </a:rPr>
              <a:t>consiste </a:t>
            </a:r>
            <a:r>
              <a:rPr lang="en-US" sz="3600" dirty="0">
                <a:solidFill>
                  <a:srgbClr val="FAFD00"/>
                </a:solidFill>
              </a:rPr>
              <a:t>d</a:t>
            </a:r>
            <a:r>
              <a:rPr lang="fr-FR" sz="3600" dirty="0">
                <a:solidFill>
                  <a:srgbClr val="FAFD00"/>
                </a:solidFill>
              </a:rPr>
              <a:t>’un </a:t>
            </a:r>
            <a:r>
              <a:rPr lang="fr-FR" sz="3600" dirty="0" smtClean="0">
                <a:solidFill>
                  <a:srgbClr val="FAFD00"/>
                </a:solidFill>
              </a:rPr>
              <a:t>attribut</a:t>
            </a:r>
            <a:endParaRPr lang="fr-FR" sz="3600" dirty="0">
              <a:solidFill>
                <a:srgbClr val="FAFD00"/>
              </a:solidFill>
            </a:endParaRPr>
          </a:p>
          <a:p>
            <a:pPr>
              <a:lnSpc>
                <a:spcPct val="90000"/>
              </a:lnSpc>
            </a:pPr>
            <a:r>
              <a:rPr lang="fr-FR" sz="3600" i="1" dirty="0">
                <a:solidFill>
                  <a:srgbClr val="FAFD00"/>
                </a:solidFill>
              </a:rPr>
              <a:t>C</a:t>
            </a:r>
            <a:r>
              <a:rPr lang="fr-FR" sz="3600" dirty="0">
                <a:solidFill>
                  <a:srgbClr val="FAFD00"/>
                </a:solidFill>
              </a:rPr>
              <a:t> </a:t>
            </a:r>
            <a:r>
              <a:rPr lang="fr-FR" sz="3600" i="1" dirty="0">
                <a:solidFill>
                  <a:srgbClr val="FAFD00"/>
                </a:solidFill>
              </a:rPr>
              <a:t>composite</a:t>
            </a:r>
            <a:r>
              <a:rPr lang="fr-FR" sz="3600" dirty="0">
                <a:solidFill>
                  <a:srgbClr val="FAFD00"/>
                </a:solidFill>
              </a:rPr>
              <a:t> en contient </a:t>
            </a:r>
            <a:r>
              <a:rPr lang="fr-FR" sz="3600" dirty="0" smtClean="0">
                <a:solidFill>
                  <a:srgbClr val="FAFD00"/>
                </a:solidFill>
              </a:rPr>
              <a:t>plusieurs</a:t>
            </a:r>
          </a:p>
          <a:p>
            <a:pPr>
              <a:lnSpc>
                <a:spcPct val="90000"/>
              </a:lnSpc>
            </a:pPr>
            <a:r>
              <a:rPr lang="fr-FR" sz="3600" dirty="0" smtClean="0">
                <a:solidFill>
                  <a:srgbClr val="FAFD00"/>
                </a:solidFill>
              </a:rPr>
              <a:t>Tout attribut d’une clé est dit </a:t>
            </a:r>
            <a:r>
              <a:rPr lang="fr-FR" sz="3600" i="1" dirty="0" smtClean="0">
                <a:solidFill>
                  <a:srgbClr val="FAFD00"/>
                </a:solidFill>
              </a:rPr>
              <a:t>attribut-clé</a:t>
            </a:r>
          </a:p>
          <a:p>
            <a:pPr>
              <a:lnSpc>
                <a:spcPct val="90000"/>
              </a:lnSpc>
            </a:pPr>
            <a:r>
              <a:rPr lang="fr-FR" sz="3600" dirty="0" smtClean="0">
                <a:solidFill>
                  <a:srgbClr val="FAFD00"/>
                </a:solidFill>
              </a:rPr>
              <a:t>Tout autre attribut est un </a:t>
            </a:r>
            <a:r>
              <a:rPr lang="fr-FR" sz="3600" i="1" dirty="0" smtClean="0">
                <a:solidFill>
                  <a:srgbClr val="FAFD00"/>
                </a:solidFill>
              </a:rPr>
              <a:t>attribut non-clé</a:t>
            </a:r>
          </a:p>
          <a:p>
            <a:pPr lvl="1">
              <a:lnSpc>
                <a:spcPct val="90000"/>
              </a:lnSpc>
            </a:pPr>
            <a:r>
              <a:rPr lang="fr-FR" sz="3200" dirty="0" smtClean="0">
                <a:solidFill>
                  <a:srgbClr val="FAFD00"/>
                </a:solidFill>
              </a:rPr>
              <a:t> C’est une fonction de toute clé de la table</a:t>
            </a:r>
          </a:p>
          <a:p>
            <a:pPr lvl="1">
              <a:lnSpc>
                <a:spcPct val="90000"/>
              </a:lnSpc>
            </a:pPr>
            <a:r>
              <a:rPr lang="fr-FR" sz="3200" dirty="0">
                <a:solidFill>
                  <a:srgbClr val="FAFD00"/>
                </a:solidFill>
              </a:rPr>
              <a:t> </a:t>
            </a:r>
            <a:r>
              <a:rPr lang="fr-FR" sz="3200" dirty="0" smtClean="0">
                <a:solidFill>
                  <a:srgbClr val="FAFD00"/>
                </a:solidFill>
              </a:rPr>
              <a:t>Cette propriété est la base d’une définition du concept de la clé</a:t>
            </a:r>
          </a:p>
        </p:txBody>
      </p:sp>
      <p:sp>
        <p:nvSpPr>
          <p:cNvPr id="4" name="Rectangle 3"/>
          <p:cNvSpPr>
            <a:spLocks noChangeArrowheads="1"/>
          </p:cNvSpPr>
          <p:nvPr/>
        </p:nvSpPr>
        <p:spPr bwMode="auto">
          <a:xfrm>
            <a:off x="6729413" y="0"/>
            <a:ext cx="2209800" cy="990600"/>
          </a:xfrm>
          <a:prstGeom prst="rect">
            <a:avLst/>
          </a:prstGeom>
          <a:solidFill>
            <a:srgbClr val="FAFD00"/>
          </a:solidFill>
          <a:ln w="12700">
            <a:noFill/>
            <a:miter lim="800000"/>
            <a:headEnd/>
            <a:tailEnd/>
          </a:ln>
          <a:effectLst/>
        </p:spPr>
        <p:txBody>
          <a:bodyPr lIns="90488" tIns="44450" rIns="90488" bIns="44450" anchor="ctr"/>
          <a:lstStyle/>
          <a:p>
            <a:r>
              <a:rPr lang="fr-FR" sz="4000" dirty="0">
                <a:solidFill>
                  <a:schemeClr val="accent1"/>
                </a:solidFill>
              </a:rPr>
              <a:t>Clés</a:t>
            </a:r>
          </a:p>
        </p:txBody>
      </p:sp>
      <p:pic>
        <p:nvPicPr>
          <p:cNvPr id="5" name="Image 4" descr="clés.JPG"/>
          <p:cNvPicPr>
            <a:picLocks noChangeAspect="1"/>
          </p:cNvPicPr>
          <p:nvPr/>
        </p:nvPicPr>
        <p:blipFill>
          <a:blip r:embed="rId3" cstate="print"/>
          <a:stretch>
            <a:fillRect/>
          </a:stretch>
        </p:blipFill>
        <p:spPr>
          <a:xfrm>
            <a:off x="7969250" y="0"/>
            <a:ext cx="1174750" cy="99314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698">
                                            <p:txEl>
                                              <p:pRg st="0" end="0"/>
                                            </p:txEl>
                                          </p:spTgt>
                                        </p:tgtEl>
                                        <p:attrNameLst>
                                          <p:attrName>style.visibility</p:attrName>
                                        </p:attrNameLst>
                                      </p:cBhvr>
                                      <p:to>
                                        <p:strVal val="visible"/>
                                      </p:to>
                                    </p:set>
                                    <p:anim to="" calcmode="lin" valueType="num">
                                      <p:cBhvr>
                                        <p:cTn id="7" dur="1" fill="hold"/>
                                        <p:tgtEl>
                                          <p:spTgt spid="29698">
                                            <p:txEl>
                                              <p:pRg st="0" end="0"/>
                                            </p:txEl>
                                          </p:spTgt>
                                        </p:tgtEl>
                                        <p:attrNameLst>
                                          <p:attrName/>
                                        </p:attrNameLst>
                                      </p:cBhvr>
                                    </p:anim>
                                  </p:childTnLst>
                                  <p:subTnLst>
                                    <p:animClr clrSpc="rgb" dir="cw">
                                      <p:cBhvr override="childStyle">
                                        <p:cTn dur="1" fill="hold" display="0" masterRel="nextClick" afterEffect="1"/>
                                        <p:tgtEl>
                                          <p:spTgt spid="29698">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9698">
                                            <p:txEl>
                                              <p:pRg st="1" end="1"/>
                                            </p:txEl>
                                          </p:spTgt>
                                        </p:tgtEl>
                                        <p:attrNameLst>
                                          <p:attrName>style.visibility</p:attrName>
                                        </p:attrNameLst>
                                      </p:cBhvr>
                                      <p:to>
                                        <p:strVal val="visible"/>
                                      </p:to>
                                    </p:set>
                                    <p:anim to="" calcmode="lin" valueType="num">
                                      <p:cBhvr>
                                        <p:cTn id="12" dur="1" fill="hold"/>
                                        <p:tgtEl>
                                          <p:spTgt spid="29698">
                                            <p:txEl>
                                              <p:pRg st="1" end="1"/>
                                            </p:txEl>
                                          </p:spTgt>
                                        </p:tgtEl>
                                        <p:attrNameLst>
                                          <p:attrName/>
                                        </p:attrNameLst>
                                      </p:cBhvr>
                                    </p:anim>
                                  </p:childTnLst>
                                  <p:subTnLst>
                                    <p:animClr clrSpc="rgb" dir="cw">
                                      <p:cBhvr override="childStyle">
                                        <p:cTn dur="1" fill="hold" display="0" masterRel="nextClick" afterEffect="1"/>
                                        <p:tgtEl>
                                          <p:spTgt spid="29698">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9698">
                                            <p:txEl>
                                              <p:pRg st="2" end="2"/>
                                            </p:txEl>
                                          </p:spTgt>
                                        </p:tgtEl>
                                        <p:attrNameLst>
                                          <p:attrName>style.visibility</p:attrName>
                                        </p:attrNameLst>
                                      </p:cBhvr>
                                      <p:to>
                                        <p:strVal val="visible"/>
                                      </p:to>
                                    </p:set>
                                    <p:anim to="" calcmode="lin" valueType="num">
                                      <p:cBhvr>
                                        <p:cTn id="17" dur="1" fill="hold"/>
                                        <p:tgtEl>
                                          <p:spTgt spid="29698">
                                            <p:txEl>
                                              <p:pRg st="2" end="2"/>
                                            </p:txEl>
                                          </p:spTgt>
                                        </p:tgtEl>
                                        <p:attrNameLst>
                                          <p:attrName/>
                                        </p:attrNameLst>
                                      </p:cBhvr>
                                    </p:anim>
                                  </p:childTnLst>
                                  <p:subTnLst>
                                    <p:animClr clrSpc="rgb" dir="cw">
                                      <p:cBhvr override="childStyle">
                                        <p:cTn dur="1" fill="hold" display="0" masterRel="nextClick" afterEffect="1"/>
                                        <p:tgtEl>
                                          <p:spTgt spid="29698">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9698">
                                            <p:txEl>
                                              <p:pRg st="3" end="3"/>
                                            </p:txEl>
                                          </p:spTgt>
                                        </p:tgtEl>
                                        <p:attrNameLst>
                                          <p:attrName>style.visibility</p:attrName>
                                        </p:attrNameLst>
                                      </p:cBhvr>
                                      <p:to>
                                        <p:strVal val="visible"/>
                                      </p:to>
                                    </p:set>
                                    <p:anim to="" calcmode="lin" valueType="num">
                                      <p:cBhvr>
                                        <p:cTn id="22" dur="1" fill="hold"/>
                                        <p:tgtEl>
                                          <p:spTgt spid="29698">
                                            <p:txEl>
                                              <p:pRg st="3" end="3"/>
                                            </p:txEl>
                                          </p:spTgt>
                                        </p:tgtEl>
                                        <p:attrNameLst>
                                          <p:attrName/>
                                        </p:attrNameLst>
                                      </p:cBhvr>
                                    </p:anim>
                                  </p:childTnLst>
                                  <p:subTnLst>
                                    <p:animClr clrSpc="rgb" dir="cw">
                                      <p:cBhvr override="childStyle">
                                        <p:cTn dur="1" fill="hold" display="0" masterRel="nextClick" afterEffect="1"/>
                                        <p:tgtEl>
                                          <p:spTgt spid="29698">
                                            <p:txEl>
                                              <p:pRg st="3" end="3"/>
                                            </p:txEl>
                                          </p:spTgt>
                                        </p:tgtEl>
                                        <p:attrNameLst>
                                          <p:attrName>ppt_c</p:attrName>
                                        </p:attrNameLst>
                                      </p:cBhvr>
                                      <p:to>
                                        <a:schemeClr val="hlink"/>
                                      </p:to>
                                    </p:animClr>
                                  </p:subTnLst>
                                </p:cTn>
                              </p:par>
                              <p:par>
                                <p:cTn id="23" presetID="24" presetClass="entr" presetSubtype="0" fill="hold" grpId="0" nodeType="withEffect">
                                  <p:stCondLst>
                                    <p:cond delay="0"/>
                                  </p:stCondLst>
                                  <p:childTnLst>
                                    <p:set>
                                      <p:cBhvr>
                                        <p:cTn id="24" dur="1" fill="hold">
                                          <p:stCondLst>
                                            <p:cond delay="499"/>
                                          </p:stCondLst>
                                        </p:cTn>
                                        <p:tgtEl>
                                          <p:spTgt spid="29698">
                                            <p:txEl>
                                              <p:pRg st="4" end="4"/>
                                            </p:txEl>
                                          </p:spTgt>
                                        </p:tgtEl>
                                        <p:attrNameLst>
                                          <p:attrName>style.visibility</p:attrName>
                                        </p:attrNameLst>
                                      </p:cBhvr>
                                      <p:to>
                                        <p:strVal val="visible"/>
                                      </p:to>
                                    </p:set>
                                    <p:anim to="" calcmode="lin" valueType="num">
                                      <p:cBhvr>
                                        <p:cTn id="25" dur="1" fill="hold"/>
                                        <p:tgtEl>
                                          <p:spTgt spid="29698">
                                            <p:txEl>
                                              <p:pRg st="4" end="4"/>
                                            </p:txEl>
                                          </p:spTgt>
                                        </p:tgtEl>
                                        <p:attrNameLst>
                                          <p:attrName/>
                                        </p:attrNameLst>
                                      </p:cBhvr>
                                    </p:anim>
                                  </p:childTnLst>
                                  <p:subTnLst>
                                    <p:animClr clrSpc="rgb" dir="cw">
                                      <p:cBhvr override="childStyle">
                                        <p:cTn dur="1" fill="hold" display="0" masterRel="nextClick" afterEffect="1"/>
                                        <p:tgtEl>
                                          <p:spTgt spid="29698">
                                            <p:txEl>
                                              <p:pRg st="4" end="4"/>
                                            </p:txEl>
                                          </p:spTgt>
                                        </p:tgtEl>
                                        <p:attrNameLst>
                                          <p:attrName>ppt_c</p:attrName>
                                        </p:attrNameLst>
                                      </p:cBhvr>
                                      <p:to>
                                        <a:schemeClr val="hlink"/>
                                      </p:to>
                                    </p:animClr>
                                  </p:subTnLst>
                                </p:cTn>
                              </p:par>
                              <p:par>
                                <p:cTn id="26" presetID="24" presetClass="entr" presetSubtype="0" fill="hold" grpId="0" nodeType="withEffect">
                                  <p:stCondLst>
                                    <p:cond delay="0"/>
                                  </p:stCondLst>
                                  <p:childTnLst>
                                    <p:set>
                                      <p:cBhvr>
                                        <p:cTn id="27" dur="1" fill="hold">
                                          <p:stCondLst>
                                            <p:cond delay="499"/>
                                          </p:stCondLst>
                                        </p:cTn>
                                        <p:tgtEl>
                                          <p:spTgt spid="29698">
                                            <p:txEl>
                                              <p:pRg st="5" end="5"/>
                                            </p:txEl>
                                          </p:spTgt>
                                        </p:tgtEl>
                                        <p:attrNameLst>
                                          <p:attrName>style.visibility</p:attrName>
                                        </p:attrNameLst>
                                      </p:cBhvr>
                                      <p:to>
                                        <p:strVal val="visible"/>
                                      </p:to>
                                    </p:set>
                                    <p:anim to="" calcmode="lin" valueType="num">
                                      <p:cBhvr>
                                        <p:cTn id="28" dur="1" fill="hold"/>
                                        <p:tgtEl>
                                          <p:spTgt spid="29698">
                                            <p:txEl>
                                              <p:pRg st="5" end="5"/>
                                            </p:txEl>
                                          </p:spTgt>
                                        </p:tgtEl>
                                        <p:attrNameLst>
                                          <p:attrName/>
                                        </p:attrNameLst>
                                      </p:cBhvr>
                                    </p:anim>
                                  </p:childTnLst>
                                  <p:subTnLst>
                                    <p:animClr clrSpc="rgb" dir="cw">
                                      <p:cBhvr override="childStyle">
                                        <p:cTn dur="1" fill="hold" display="0" masterRel="nextClick" afterEffect="1"/>
                                        <p:tgtEl>
                                          <p:spTgt spid="29698">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33375" y="1309688"/>
            <a:ext cx="8515350" cy="5138737"/>
          </a:xfrm>
          <a:noFill/>
          <a:ln/>
        </p:spPr>
        <p:txBody>
          <a:bodyPr/>
          <a:lstStyle/>
          <a:p>
            <a:pPr>
              <a:lnSpc>
                <a:spcPct val="90000"/>
              </a:lnSpc>
            </a:pPr>
            <a:r>
              <a:rPr lang="fr-FR" sz="4000" dirty="0" smtClean="0">
                <a:solidFill>
                  <a:srgbClr val="FAFD00"/>
                </a:solidFill>
              </a:rPr>
              <a:t>Il ne faut pas confondre le concept de la </a:t>
            </a:r>
            <a:r>
              <a:rPr lang="fr-FR" sz="4000" i="1" dirty="0" smtClean="0">
                <a:solidFill>
                  <a:srgbClr val="FAFD00"/>
                </a:solidFill>
              </a:rPr>
              <a:t>clé</a:t>
            </a:r>
            <a:r>
              <a:rPr lang="fr-FR" sz="4000" dirty="0" smtClean="0">
                <a:solidFill>
                  <a:srgbClr val="FAFD00"/>
                </a:solidFill>
              </a:rPr>
              <a:t> avec celui d’un </a:t>
            </a:r>
            <a:r>
              <a:rPr lang="fr-FR" sz="4000" i="1" dirty="0" smtClean="0">
                <a:solidFill>
                  <a:srgbClr val="FAFD00"/>
                </a:solidFill>
              </a:rPr>
              <a:t>attribut-clé</a:t>
            </a:r>
          </a:p>
          <a:p>
            <a:pPr lvl="1">
              <a:lnSpc>
                <a:spcPct val="90000"/>
              </a:lnSpc>
            </a:pPr>
            <a:r>
              <a:rPr lang="fr-FR" sz="3600" dirty="0" smtClean="0">
                <a:solidFill>
                  <a:srgbClr val="FAFD00"/>
                </a:solidFill>
              </a:rPr>
              <a:t>Ce dernier n’est pas la clé dès que la clé est composite</a:t>
            </a:r>
          </a:p>
          <a:p>
            <a:pPr lvl="1">
              <a:lnSpc>
                <a:spcPct val="90000"/>
              </a:lnSpc>
            </a:pPr>
            <a:r>
              <a:rPr lang="fr-FR" sz="3600" dirty="0" smtClean="0">
                <a:solidFill>
                  <a:srgbClr val="FAFD00"/>
                </a:solidFill>
              </a:rPr>
              <a:t>  Dans </a:t>
            </a:r>
            <a:r>
              <a:rPr lang="fr-FR" sz="3600" dirty="0" smtClean="0">
                <a:solidFill>
                  <a:srgbClr val="FFFFC9"/>
                </a:solidFill>
              </a:rPr>
              <a:t>Pers (Nom, Prénom, </a:t>
            </a:r>
            <a:r>
              <a:rPr lang="fr-FR" sz="3600" u="sng" dirty="0" smtClean="0">
                <a:solidFill>
                  <a:srgbClr val="FFFFC9"/>
                </a:solidFill>
              </a:rPr>
              <a:t>SS#</a:t>
            </a:r>
            <a:r>
              <a:rPr lang="fr-FR" sz="3600" dirty="0" smtClean="0">
                <a:solidFill>
                  <a:srgbClr val="FFFFC9"/>
                </a:solidFill>
              </a:rPr>
              <a:t>, Tel) </a:t>
            </a:r>
          </a:p>
          <a:p>
            <a:pPr lvl="2">
              <a:lnSpc>
                <a:spcPct val="90000"/>
              </a:lnSpc>
            </a:pPr>
            <a:r>
              <a:rPr lang="fr-FR" sz="2800" dirty="0" smtClean="0">
                <a:solidFill>
                  <a:srgbClr val="FFFFC9"/>
                </a:solidFill>
              </a:rPr>
              <a:t> SS# est la clé et l’attribut-clé</a:t>
            </a:r>
          </a:p>
          <a:p>
            <a:pPr lvl="1">
              <a:lnSpc>
                <a:spcPct val="90000"/>
              </a:lnSpc>
            </a:pPr>
            <a:r>
              <a:rPr lang="fr-FR" sz="3600" dirty="0" smtClean="0">
                <a:solidFill>
                  <a:srgbClr val="FFFFC9"/>
                </a:solidFill>
              </a:rPr>
              <a:t> </a:t>
            </a:r>
            <a:r>
              <a:rPr lang="fr-FR" sz="3600" dirty="0" smtClean="0">
                <a:solidFill>
                  <a:srgbClr val="FAFD00"/>
                </a:solidFill>
              </a:rPr>
              <a:t>Dans</a:t>
            </a:r>
            <a:r>
              <a:rPr lang="fr-FR" sz="3600" dirty="0" smtClean="0">
                <a:solidFill>
                  <a:srgbClr val="FFFFC9"/>
                </a:solidFill>
              </a:rPr>
              <a:t> Pers (</a:t>
            </a:r>
            <a:r>
              <a:rPr lang="fr-FR" sz="3600" u="sng" dirty="0" smtClean="0">
                <a:solidFill>
                  <a:srgbClr val="FFFFC9"/>
                </a:solidFill>
              </a:rPr>
              <a:t>Nom</a:t>
            </a:r>
            <a:r>
              <a:rPr lang="fr-FR" sz="3600" dirty="0" smtClean="0">
                <a:solidFill>
                  <a:srgbClr val="FFFFC9"/>
                </a:solidFill>
              </a:rPr>
              <a:t>, </a:t>
            </a:r>
            <a:r>
              <a:rPr lang="fr-FR" sz="3600" u="sng" dirty="0" smtClean="0">
                <a:solidFill>
                  <a:srgbClr val="FFFFC9"/>
                </a:solidFill>
              </a:rPr>
              <a:t>Prénom</a:t>
            </a:r>
            <a:r>
              <a:rPr lang="fr-FR" sz="3600" dirty="0" smtClean="0">
                <a:solidFill>
                  <a:srgbClr val="FFFFC9"/>
                </a:solidFill>
              </a:rPr>
              <a:t>, SS#, Tel) </a:t>
            </a:r>
          </a:p>
          <a:p>
            <a:pPr lvl="2">
              <a:lnSpc>
                <a:spcPct val="90000"/>
              </a:lnSpc>
            </a:pPr>
            <a:r>
              <a:rPr lang="fr-FR" sz="2800" dirty="0" smtClean="0">
                <a:solidFill>
                  <a:srgbClr val="FFFFC9"/>
                </a:solidFill>
              </a:rPr>
              <a:t> Nom n’est que l’attribut-clé</a:t>
            </a:r>
            <a:endParaRPr lang="fr-FR" sz="2800" dirty="0" smtClean="0">
              <a:solidFill>
                <a:srgbClr val="FAFD00"/>
              </a:solidFill>
            </a:endParaRPr>
          </a:p>
          <a:p>
            <a:pPr lvl="1">
              <a:lnSpc>
                <a:spcPct val="90000"/>
              </a:lnSpc>
              <a:buNone/>
            </a:pPr>
            <a:endParaRPr lang="fr-FR" sz="3200" b="1" dirty="0">
              <a:solidFill>
                <a:srgbClr val="FAFD00"/>
              </a:solidFill>
            </a:endParaRPr>
          </a:p>
        </p:txBody>
      </p:sp>
      <p:sp>
        <p:nvSpPr>
          <p:cNvPr id="4" name="Rectangle 3"/>
          <p:cNvSpPr>
            <a:spLocks noChangeArrowheads="1"/>
          </p:cNvSpPr>
          <p:nvPr/>
        </p:nvSpPr>
        <p:spPr bwMode="auto">
          <a:xfrm>
            <a:off x="6729413" y="0"/>
            <a:ext cx="2209800" cy="990600"/>
          </a:xfrm>
          <a:prstGeom prst="rect">
            <a:avLst/>
          </a:prstGeom>
          <a:solidFill>
            <a:srgbClr val="FAFD00"/>
          </a:solidFill>
          <a:ln w="12700">
            <a:noFill/>
            <a:miter lim="800000"/>
            <a:headEnd/>
            <a:tailEnd/>
          </a:ln>
          <a:effectLst/>
        </p:spPr>
        <p:txBody>
          <a:bodyPr lIns="90488" tIns="44450" rIns="90488" bIns="44450" anchor="ctr"/>
          <a:lstStyle/>
          <a:p>
            <a:r>
              <a:rPr lang="fr-FR" sz="4000" dirty="0">
                <a:solidFill>
                  <a:schemeClr val="accent1"/>
                </a:solidFill>
              </a:rPr>
              <a:t>Clés</a:t>
            </a:r>
          </a:p>
        </p:txBody>
      </p:sp>
      <p:pic>
        <p:nvPicPr>
          <p:cNvPr id="5" name="Image 4" descr="clés.JPG"/>
          <p:cNvPicPr>
            <a:picLocks noChangeAspect="1"/>
          </p:cNvPicPr>
          <p:nvPr/>
        </p:nvPicPr>
        <p:blipFill>
          <a:blip r:embed="rId3" cstate="print"/>
          <a:stretch>
            <a:fillRect/>
          </a:stretch>
        </p:blipFill>
        <p:spPr>
          <a:xfrm>
            <a:off x="7969250" y="0"/>
            <a:ext cx="1174750" cy="99314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9698">
                                            <p:txEl>
                                              <p:pRg st="0" end="0"/>
                                            </p:txEl>
                                          </p:spTgt>
                                        </p:tgtEl>
                                        <p:attrNameLst>
                                          <p:attrName>style.visibility</p:attrName>
                                        </p:attrNameLst>
                                      </p:cBhvr>
                                      <p:to>
                                        <p:strVal val="visible"/>
                                      </p:to>
                                    </p:set>
                                    <p:anim to="" calcmode="lin" valueType="num">
                                      <p:cBhvr>
                                        <p:cTn id="7" dur="1" fill="hold"/>
                                        <p:tgtEl>
                                          <p:spTgt spid="29698">
                                            <p:txEl>
                                              <p:pRg st="0" end="0"/>
                                            </p:txEl>
                                          </p:spTgt>
                                        </p:tgtEl>
                                        <p:attrNameLst>
                                          <p:attrName/>
                                        </p:attrNameLst>
                                      </p:cBhvr>
                                    </p:anim>
                                  </p:childTnLst>
                                  <p:subTnLst>
                                    <p:animClr clrSpc="rgb" dir="cw">
                                      <p:cBhvr override="childStyle">
                                        <p:cTn dur="1" fill="hold" display="0" masterRel="nextClick" afterEffect="1"/>
                                        <p:tgtEl>
                                          <p:spTgt spid="29698">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29698">
                                            <p:txEl>
                                              <p:pRg st="1" end="1"/>
                                            </p:txEl>
                                          </p:spTgt>
                                        </p:tgtEl>
                                        <p:attrNameLst>
                                          <p:attrName>style.visibility</p:attrName>
                                        </p:attrNameLst>
                                      </p:cBhvr>
                                      <p:to>
                                        <p:strVal val="visible"/>
                                      </p:to>
                                    </p:set>
                                    <p:anim to="" calcmode="lin" valueType="num">
                                      <p:cBhvr>
                                        <p:cTn id="10" dur="1" fill="hold"/>
                                        <p:tgtEl>
                                          <p:spTgt spid="29698">
                                            <p:txEl>
                                              <p:pRg st="1" end="1"/>
                                            </p:txEl>
                                          </p:spTgt>
                                        </p:tgtEl>
                                        <p:attrNameLst>
                                          <p:attrName/>
                                        </p:attrNameLst>
                                      </p:cBhvr>
                                    </p:anim>
                                  </p:childTnLst>
                                  <p:subTnLst>
                                    <p:animClr clrSpc="rgb" dir="cw">
                                      <p:cBhvr override="childStyle">
                                        <p:cTn dur="1" fill="hold" display="0" masterRel="nextClick" afterEffect="1"/>
                                        <p:tgtEl>
                                          <p:spTgt spid="29698">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29698">
                                            <p:txEl>
                                              <p:pRg st="2" end="2"/>
                                            </p:txEl>
                                          </p:spTgt>
                                        </p:tgtEl>
                                        <p:attrNameLst>
                                          <p:attrName>style.visibility</p:attrName>
                                        </p:attrNameLst>
                                      </p:cBhvr>
                                      <p:to>
                                        <p:strVal val="visible"/>
                                      </p:to>
                                    </p:set>
                                    <p:anim to="" calcmode="lin" valueType="num">
                                      <p:cBhvr>
                                        <p:cTn id="13" dur="1" fill="hold"/>
                                        <p:tgtEl>
                                          <p:spTgt spid="29698">
                                            <p:txEl>
                                              <p:pRg st="2" end="2"/>
                                            </p:txEl>
                                          </p:spTgt>
                                        </p:tgtEl>
                                        <p:attrNameLst>
                                          <p:attrName/>
                                        </p:attrNameLst>
                                      </p:cBhvr>
                                    </p:anim>
                                  </p:childTnLst>
                                  <p:subTnLst>
                                    <p:animClr clrSpc="rgb" dir="cw">
                                      <p:cBhvr override="childStyle">
                                        <p:cTn dur="1" fill="hold" display="0" masterRel="nextClick" afterEffect="1"/>
                                        <p:tgtEl>
                                          <p:spTgt spid="29698">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29698">
                                            <p:txEl>
                                              <p:pRg st="3" end="3"/>
                                            </p:txEl>
                                          </p:spTgt>
                                        </p:tgtEl>
                                        <p:attrNameLst>
                                          <p:attrName>style.visibility</p:attrName>
                                        </p:attrNameLst>
                                      </p:cBhvr>
                                      <p:to>
                                        <p:strVal val="visible"/>
                                      </p:to>
                                    </p:set>
                                    <p:anim to="" calcmode="lin" valueType="num">
                                      <p:cBhvr>
                                        <p:cTn id="16" dur="1" fill="hold"/>
                                        <p:tgtEl>
                                          <p:spTgt spid="29698">
                                            <p:txEl>
                                              <p:pRg st="3" end="3"/>
                                            </p:txEl>
                                          </p:spTgt>
                                        </p:tgtEl>
                                        <p:attrNameLst>
                                          <p:attrName/>
                                        </p:attrNameLst>
                                      </p:cBhvr>
                                    </p:anim>
                                  </p:childTnLst>
                                  <p:subTnLst>
                                    <p:animClr clrSpc="rgb" dir="cw">
                                      <p:cBhvr override="childStyle">
                                        <p:cTn dur="1" fill="hold" display="0" masterRel="nextClick" afterEffect="1"/>
                                        <p:tgtEl>
                                          <p:spTgt spid="29698">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29698">
                                            <p:txEl>
                                              <p:pRg st="4" end="4"/>
                                            </p:txEl>
                                          </p:spTgt>
                                        </p:tgtEl>
                                        <p:attrNameLst>
                                          <p:attrName>style.visibility</p:attrName>
                                        </p:attrNameLst>
                                      </p:cBhvr>
                                      <p:to>
                                        <p:strVal val="visible"/>
                                      </p:to>
                                    </p:set>
                                    <p:anim to="" calcmode="lin" valueType="num">
                                      <p:cBhvr>
                                        <p:cTn id="19" dur="1" fill="hold"/>
                                        <p:tgtEl>
                                          <p:spTgt spid="29698">
                                            <p:txEl>
                                              <p:pRg st="4" end="4"/>
                                            </p:txEl>
                                          </p:spTgt>
                                        </p:tgtEl>
                                        <p:attrNameLst>
                                          <p:attrName/>
                                        </p:attrNameLst>
                                      </p:cBhvr>
                                    </p:anim>
                                  </p:childTnLst>
                                  <p:subTnLst>
                                    <p:animClr clrSpc="rgb" dir="cw">
                                      <p:cBhvr override="childStyle">
                                        <p:cTn dur="1" fill="hold" display="0" masterRel="nextClick" afterEffect="1"/>
                                        <p:tgtEl>
                                          <p:spTgt spid="29698">
                                            <p:txEl>
                                              <p:pRg st="4" end="4"/>
                                            </p:txEl>
                                          </p:spTgt>
                                        </p:tgtEl>
                                        <p:attrNameLst>
                                          <p:attrName>ppt_c</p:attrName>
                                        </p:attrNameLst>
                                      </p:cBhvr>
                                      <p:to>
                                        <a:schemeClr val="hlink"/>
                                      </p:to>
                                    </p:animClr>
                                  </p:subTnLst>
                                </p:cTn>
                              </p:par>
                              <p:par>
                                <p:cTn id="20" presetID="24" presetClass="entr" presetSubtype="0" fill="hold" grpId="0" nodeType="withEffect">
                                  <p:stCondLst>
                                    <p:cond delay="0"/>
                                  </p:stCondLst>
                                  <p:childTnLst>
                                    <p:set>
                                      <p:cBhvr>
                                        <p:cTn id="21" dur="1" fill="hold">
                                          <p:stCondLst>
                                            <p:cond delay="499"/>
                                          </p:stCondLst>
                                        </p:cTn>
                                        <p:tgtEl>
                                          <p:spTgt spid="29698">
                                            <p:txEl>
                                              <p:pRg st="5" end="5"/>
                                            </p:txEl>
                                          </p:spTgt>
                                        </p:tgtEl>
                                        <p:attrNameLst>
                                          <p:attrName>style.visibility</p:attrName>
                                        </p:attrNameLst>
                                      </p:cBhvr>
                                      <p:to>
                                        <p:strVal val="visible"/>
                                      </p:to>
                                    </p:set>
                                    <p:anim to="" calcmode="lin" valueType="num">
                                      <p:cBhvr>
                                        <p:cTn id="22" dur="1" fill="hold"/>
                                        <p:tgtEl>
                                          <p:spTgt spid="29698">
                                            <p:txEl>
                                              <p:pRg st="5" end="5"/>
                                            </p:txEl>
                                          </p:spTgt>
                                        </p:tgtEl>
                                        <p:attrNameLst>
                                          <p:attrName/>
                                        </p:attrNameLst>
                                      </p:cBhvr>
                                    </p:anim>
                                  </p:childTnLst>
                                  <p:subTnLst>
                                    <p:animClr clrSpc="rgb" dir="cw">
                                      <p:cBhvr override="childStyle">
                                        <p:cTn dur="1" fill="hold" display="0" masterRel="nextClick" afterEffect="1"/>
                                        <p:tgtEl>
                                          <p:spTgt spid="29698">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4294967295"/>
          </p:nvPr>
        </p:nvSpPr>
        <p:spPr>
          <a:xfrm>
            <a:off x="8542338" y="6477000"/>
            <a:ext cx="601662" cy="381000"/>
          </a:xfrm>
          <a:prstGeom prst="rect">
            <a:avLst/>
          </a:prstGeom>
        </p:spPr>
        <p:txBody>
          <a:bodyPr/>
          <a:lstStyle/>
          <a:p>
            <a:fld id="{BB38E54E-DFFF-4BD0-8243-472A70A40A1B}" type="slidenum">
              <a:rPr lang="fr-FR"/>
              <a:pPr/>
              <a:t>6</a:t>
            </a:fld>
            <a:endParaRPr lang="fr-FR"/>
          </a:p>
        </p:txBody>
      </p:sp>
      <p:graphicFrame>
        <p:nvGraphicFramePr>
          <p:cNvPr id="107522" name="Object 2"/>
          <p:cNvGraphicFramePr>
            <a:graphicFrameLocks noChangeAspect="1"/>
          </p:cNvGraphicFramePr>
          <p:nvPr/>
        </p:nvGraphicFramePr>
        <p:xfrm>
          <a:off x="1221348" y="1490196"/>
          <a:ext cx="5527675" cy="1936750"/>
        </p:xfrm>
        <a:graphic>
          <a:graphicData uri="http://schemas.openxmlformats.org/presentationml/2006/ole">
            <mc:AlternateContent xmlns:mc="http://schemas.openxmlformats.org/markup-compatibility/2006">
              <mc:Choice xmlns:v="urn:schemas-microsoft-com:vml" Requires="v">
                <p:oleObj spid="_x0000_s386218" name="Image" r:id="rId4" imgW="8056477" imgH="2821038" progId="">
                  <p:embed/>
                </p:oleObj>
              </mc:Choice>
              <mc:Fallback>
                <p:oleObj name="Image" r:id="rId4" imgW="8056477" imgH="2821038" progId="">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348" y="1490196"/>
                        <a:ext cx="552767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3" name="Object 3"/>
          <p:cNvGraphicFramePr>
            <a:graphicFrameLocks noChangeAspect="1"/>
          </p:cNvGraphicFramePr>
          <p:nvPr/>
        </p:nvGraphicFramePr>
        <p:xfrm>
          <a:off x="1983349" y="5549247"/>
          <a:ext cx="3595687" cy="1058862"/>
        </p:xfrm>
        <a:graphic>
          <a:graphicData uri="http://schemas.openxmlformats.org/presentationml/2006/ole">
            <mc:AlternateContent xmlns:mc="http://schemas.openxmlformats.org/markup-compatibility/2006">
              <mc:Choice xmlns:v="urn:schemas-microsoft-com:vml" Requires="v">
                <p:oleObj spid="_x0000_s386219" name="Image" r:id="rId6" imgW="5959760" imgH="1753618" progId="">
                  <p:embed/>
                </p:oleObj>
              </mc:Choice>
              <mc:Fallback>
                <p:oleObj name="Image" r:id="rId6" imgW="5959760" imgH="1753618" progId="">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3349" y="5549247"/>
                        <a:ext cx="3595687"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5" name="Text Box 5"/>
          <p:cNvSpPr txBox="1">
            <a:spLocks noChangeArrowheads="1"/>
          </p:cNvSpPr>
          <p:nvPr/>
        </p:nvSpPr>
        <p:spPr bwMode="auto">
          <a:xfrm>
            <a:off x="733705" y="3536858"/>
            <a:ext cx="7962059" cy="2246769"/>
          </a:xfrm>
          <a:prstGeom prst="rect">
            <a:avLst/>
          </a:prstGeom>
          <a:noFill/>
          <a:ln w="9525">
            <a:noFill/>
            <a:miter lim="800000"/>
            <a:headEnd/>
            <a:tailEnd/>
          </a:ln>
          <a:effectLst/>
        </p:spPr>
        <p:txBody>
          <a:bodyPr wrap="square">
            <a:spAutoFit/>
          </a:bodyPr>
          <a:lstStyle/>
          <a:p>
            <a:pPr>
              <a:spcBef>
                <a:spcPct val="50000"/>
              </a:spcBef>
            </a:pPr>
            <a:r>
              <a:rPr lang="fr-FR" sz="2000" dirty="0" smtClean="0">
                <a:solidFill>
                  <a:schemeClr val="hlink"/>
                </a:solidFill>
              </a:rPr>
              <a:t>SQL: </a:t>
            </a:r>
          </a:p>
          <a:p>
            <a:pPr>
              <a:spcBef>
                <a:spcPct val="50000"/>
              </a:spcBef>
            </a:pPr>
            <a:r>
              <a:rPr lang="fr-FR" sz="2000" dirty="0" smtClean="0">
                <a:solidFill>
                  <a:schemeClr val="hlink"/>
                </a:solidFill>
              </a:rPr>
              <a:t>Select </a:t>
            </a:r>
            <a:r>
              <a:rPr lang="fr-FR" sz="2000" dirty="0">
                <a:solidFill>
                  <a:schemeClr val="hlink"/>
                </a:solidFill>
              </a:rPr>
              <a:t>S#, SNAME, STATUS FROM S WHERE CITY = ‘Paris</a:t>
            </a:r>
            <a:r>
              <a:rPr lang="fr-FR" sz="2000" dirty="0" smtClean="0">
                <a:solidFill>
                  <a:schemeClr val="hlink"/>
                </a:solidFill>
              </a:rPr>
              <a:t>’</a:t>
            </a:r>
          </a:p>
          <a:p>
            <a:pPr marL="0" lvl="1">
              <a:spcBef>
                <a:spcPct val="50000"/>
              </a:spcBef>
            </a:pPr>
            <a:r>
              <a:rPr lang="fr-FR" sz="2000" b="1" dirty="0" smtClean="0">
                <a:solidFill>
                  <a:srgbClr val="FAFD00"/>
                </a:solidFill>
              </a:rPr>
              <a:t>Algèbre</a:t>
            </a:r>
            <a:r>
              <a:rPr lang="en-US" sz="2000" b="1" dirty="0" smtClean="0">
                <a:solidFill>
                  <a:srgbClr val="FAFD00"/>
                </a:solidFill>
              </a:rPr>
              <a:t> </a:t>
            </a:r>
            <a:r>
              <a:rPr lang="fr-FR" sz="2000" b="1" dirty="0" smtClean="0">
                <a:solidFill>
                  <a:srgbClr val="FAFD00"/>
                </a:solidFill>
              </a:rPr>
              <a:t>relationnelle</a:t>
            </a:r>
            <a:r>
              <a:rPr lang="en-US" sz="2000" b="1" dirty="0" smtClean="0">
                <a:solidFill>
                  <a:srgbClr val="FAFD00"/>
                </a:solidFill>
              </a:rPr>
              <a:t> :</a:t>
            </a:r>
          </a:p>
          <a:p>
            <a:pPr marL="0" lvl="1">
              <a:spcBef>
                <a:spcPct val="50000"/>
              </a:spcBef>
            </a:pPr>
            <a:r>
              <a:rPr lang="en-US" sz="2000" b="1" dirty="0" smtClean="0">
                <a:solidFill>
                  <a:srgbClr val="FAFD00"/>
                </a:solidFill>
              </a:rPr>
              <a:t>(S WHERE CITY = 'Paris') [S#, SNAME, STATUS]  </a:t>
            </a:r>
          </a:p>
          <a:p>
            <a:pPr>
              <a:spcBef>
                <a:spcPct val="50000"/>
              </a:spcBef>
            </a:pPr>
            <a:endParaRPr lang="en-US" sz="2000" dirty="0">
              <a:solidFill>
                <a:schemeClr val="hlink"/>
              </a:solidFill>
            </a:endParaRPr>
          </a:p>
        </p:txBody>
      </p:sp>
      <p:sp>
        <p:nvSpPr>
          <p:cNvPr id="107526" name="Text Box 6"/>
          <p:cNvSpPr txBox="1">
            <a:spLocks noChangeArrowheads="1"/>
          </p:cNvSpPr>
          <p:nvPr/>
        </p:nvSpPr>
        <p:spPr bwMode="auto">
          <a:xfrm>
            <a:off x="728663" y="1243013"/>
            <a:ext cx="471487" cy="579437"/>
          </a:xfrm>
          <a:prstGeom prst="rect">
            <a:avLst/>
          </a:prstGeom>
          <a:noFill/>
          <a:ln w="9525">
            <a:noFill/>
            <a:miter lim="800000"/>
            <a:headEnd/>
            <a:tailEnd/>
          </a:ln>
          <a:effectLst/>
        </p:spPr>
        <p:txBody>
          <a:bodyPr>
            <a:spAutoFit/>
          </a:bodyPr>
          <a:lstStyle/>
          <a:p>
            <a:pPr algn="r">
              <a:spcBef>
                <a:spcPct val="50000"/>
              </a:spcBef>
            </a:pPr>
            <a:r>
              <a:rPr lang="fr-FR">
                <a:solidFill>
                  <a:schemeClr val="hlink"/>
                </a:solidFill>
              </a:rPr>
              <a:t>S</a:t>
            </a:r>
            <a:endParaRPr lang="en-US">
              <a:solidFill>
                <a:schemeClr val="hlink"/>
              </a:solidFill>
            </a:endParaRPr>
          </a:p>
        </p:txBody>
      </p:sp>
      <p:sp>
        <p:nvSpPr>
          <p:cNvPr id="107527" name="Rectangle 7"/>
          <p:cNvSpPr>
            <a:spLocks noChangeArrowheads="1"/>
          </p:cNvSpPr>
          <p:nvPr/>
        </p:nvSpPr>
        <p:spPr bwMode="auto">
          <a:xfrm>
            <a:off x="5535613" y="309563"/>
            <a:ext cx="2693987" cy="795337"/>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flatTx/>
          </a:bodyPr>
          <a:lstStyle/>
          <a:p>
            <a:pPr algn="ctr"/>
            <a:r>
              <a:rPr lang="fr-FR" sz="4000">
                <a:solidFill>
                  <a:srgbClr val="000066"/>
                </a:solidFill>
              </a:rPr>
              <a:t>Exemple</a:t>
            </a:r>
            <a:endParaRPr lang="en-US" sz="4000">
              <a:solidFill>
                <a:srgbClr val="000066"/>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81025" y="1562100"/>
            <a:ext cx="7772400" cy="4848225"/>
          </a:xfrm>
          <a:noFill/>
          <a:ln/>
        </p:spPr>
        <p:txBody>
          <a:bodyPr/>
          <a:lstStyle/>
          <a:p>
            <a:r>
              <a:rPr lang="fr-FR" sz="3600" dirty="0">
                <a:solidFill>
                  <a:srgbClr val="FAFD00"/>
                </a:solidFill>
              </a:rPr>
              <a:t>Si </a:t>
            </a:r>
            <a:r>
              <a:rPr lang="fr-FR" sz="3600" i="1" dirty="0">
                <a:solidFill>
                  <a:srgbClr val="FAFD00"/>
                </a:solidFill>
              </a:rPr>
              <a:t>C </a:t>
            </a:r>
            <a:r>
              <a:rPr lang="fr-FR" sz="3600" dirty="0">
                <a:solidFill>
                  <a:srgbClr val="FAFD00"/>
                </a:solidFill>
              </a:rPr>
              <a:t>est clé de </a:t>
            </a:r>
            <a:r>
              <a:rPr lang="fr-FR" sz="3600" i="1" dirty="0">
                <a:solidFill>
                  <a:srgbClr val="FAFD00"/>
                </a:solidFill>
              </a:rPr>
              <a:t>R</a:t>
            </a:r>
            <a:r>
              <a:rPr lang="fr-FR" sz="3600" dirty="0">
                <a:solidFill>
                  <a:srgbClr val="FAFD00"/>
                </a:solidFill>
              </a:rPr>
              <a:t>, alors tout ensemble d’attributs </a:t>
            </a:r>
            <a:r>
              <a:rPr lang="fr-FR" sz="3600" i="1" dirty="0">
                <a:solidFill>
                  <a:srgbClr val="FAFD00"/>
                </a:solidFill>
              </a:rPr>
              <a:t> </a:t>
            </a:r>
            <a:r>
              <a:rPr lang="fr-FR" sz="3600" dirty="0">
                <a:solidFill>
                  <a:srgbClr val="FAFD00"/>
                </a:solidFill>
              </a:rPr>
              <a:t>de </a:t>
            </a:r>
            <a:r>
              <a:rPr lang="fr-FR" sz="3600" i="1" dirty="0">
                <a:solidFill>
                  <a:srgbClr val="FAFD00"/>
                </a:solidFill>
              </a:rPr>
              <a:t>R </a:t>
            </a:r>
            <a:r>
              <a:rPr lang="fr-FR" sz="3600" dirty="0">
                <a:solidFill>
                  <a:srgbClr val="FAFD00"/>
                </a:solidFill>
              </a:rPr>
              <a:t>strictement incluant </a:t>
            </a:r>
            <a:r>
              <a:rPr lang="fr-FR" sz="3600" i="1" dirty="0">
                <a:solidFill>
                  <a:srgbClr val="FAFD00"/>
                </a:solidFill>
              </a:rPr>
              <a:t>C </a:t>
            </a:r>
            <a:r>
              <a:rPr lang="fr-FR" sz="3600" dirty="0">
                <a:solidFill>
                  <a:srgbClr val="FAFD00"/>
                </a:solidFill>
              </a:rPr>
              <a:t>est appelé </a:t>
            </a:r>
            <a:r>
              <a:rPr lang="fr-FR" sz="3600" i="1" dirty="0">
                <a:solidFill>
                  <a:srgbClr val="00FF00"/>
                </a:solidFill>
              </a:rPr>
              <a:t>sur-clé</a:t>
            </a:r>
            <a:r>
              <a:rPr lang="fr-FR" sz="3600" dirty="0">
                <a:solidFill>
                  <a:srgbClr val="00FF00"/>
                </a:solidFill>
              </a:rPr>
              <a:t> </a:t>
            </a:r>
            <a:r>
              <a:rPr lang="fr-FR" sz="3600" dirty="0"/>
              <a:t>ou </a:t>
            </a:r>
            <a:r>
              <a:rPr lang="fr-FR" sz="3600" i="1" dirty="0">
                <a:solidFill>
                  <a:srgbClr val="00FF00"/>
                </a:solidFill>
              </a:rPr>
              <a:t>super-clé</a:t>
            </a:r>
            <a:endParaRPr lang="fr-FR" sz="3600" i="1" dirty="0"/>
          </a:p>
          <a:p>
            <a:pPr>
              <a:buSzPct val="100000"/>
              <a:buFont typeface="Wingdings" pitchFamily="2" charset="2"/>
              <a:buChar char="J"/>
            </a:pPr>
            <a:r>
              <a:rPr lang="fr-FR" dirty="0">
                <a:solidFill>
                  <a:srgbClr val="FCFEB9"/>
                </a:solidFill>
              </a:rPr>
              <a:t>Dans notre base S-P, S# est une clé de S, donc  (S#, SNAME) est une sur-clé de S.</a:t>
            </a:r>
          </a:p>
          <a:p>
            <a:pPr>
              <a:buSzPct val="100000"/>
              <a:buFont typeface="Wingdings" pitchFamily="2" charset="2"/>
              <a:buChar char="J"/>
            </a:pPr>
            <a:r>
              <a:rPr lang="fr-FR" dirty="0">
                <a:solidFill>
                  <a:srgbClr val="FCFEB9"/>
                </a:solidFill>
              </a:rPr>
              <a:t> Et les attributs (SNAME, STATUS) ne sont même pas une sur-clé</a:t>
            </a:r>
          </a:p>
        </p:txBody>
      </p:sp>
      <p:sp>
        <p:nvSpPr>
          <p:cNvPr id="31747" name="Rectangle 3"/>
          <p:cNvSpPr>
            <a:spLocks noChangeArrowheads="1"/>
          </p:cNvSpPr>
          <p:nvPr/>
        </p:nvSpPr>
        <p:spPr bwMode="auto">
          <a:xfrm>
            <a:off x="6858000" y="228600"/>
            <a:ext cx="2209800" cy="990600"/>
          </a:xfrm>
          <a:prstGeom prst="rect">
            <a:avLst/>
          </a:prstGeom>
          <a:solidFill>
            <a:srgbClr val="FAFD00"/>
          </a:solidFill>
          <a:ln w="12700">
            <a:noFill/>
            <a:miter lim="800000"/>
            <a:headEnd/>
            <a:tailEnd/>
          </a:ln>
          <a:effectLst/>
        </p:spPr>
        <p:txBody>
          <a:bodyPr lIns="90488" tIns="44450" rIns="90488" bIns="44450" anchor="ctr"/>
          <a:lstStyle/>
          <a:p>
            <a:r>
              <a:rPr lang="fr-FR" sz="4000">
                <a:solidFill>
                  <a:schemeClr val="accent1"/>
                </a:solidFill>
              </a:rPr>
              <a:t>Relations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attrNameLst>
                                          <p:attrName/>
                                        </p:attrNameLst>
                                      </p:cBhvr>
                                    </p:anim>
                                  </p:childTnLst>
                                  <p:subTnLst>
                                    <p:animClr clrSpc="rgb" dir="cw">
                                      <p:cBhvr override="childStyle">
                                        <p:cTn dur="1" fill="hold" display="0" masterRel="nextClick" afterEffect="1"/>
                                        <p:tgtEl>
                                          <p:spTgt spid="317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1746">
                                            <p:txEl>
                                              <p:pRg st="1" end="1"/>
                                            </p:txEl>
                                          </p:spTgt>
                                        </p:tgtEl>
                                        <p:attrNameLst>
                                          <p:attrName>style.visibility</p:attrName>
                                        </p:attrNameLst>
                                      </p:cBhvr>
                                      <p:to>
                                        <p:strVal val="visible"/>
                                      </p:to>
                                    </p:set>
                                    <p:anim to="" calcmode="lin" valueType="num">
                                      <p:cBhvr>
                                        <p:cTn id="12" dur="1" fill="hold"/>
                                        <p:tgtEl>
                                          <p:spTgt spid="31746">
                                            <p:txEl>
                                              <p:pRg st="1" end="1"/>
                                            </p:txEl>
                                          </p:spTgt>
                                        </p:tgtEl>
                                        <p:attrNameLst>
                                          <p:attrName/>
                                        </p:attrNameLst>
                                      </p:cBhvr>
                                    </p:anim>
                                  </p:childTnLst>
                                  <p:subTnLst>
                                    <p:animClr clrSpc="rgb" dir="cw">
                                      <p:cBhvr override="childStyle">
                                        <p:cTn dur="1" fill="hold" display="0" masterRel="nextClick" afterEffect="1"/>
                                        <p:tgtEl>
                                          <p:spTgt spid="31746">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1746">
                                            <p:txEl>
                                              <p:pRg st="2" end="2"/>
                                            </p:txEl>
                                          </p:spTgt>
                                        </p:tgtEl>
                                        <p:attrNameLst>
                                          <p:attrName>style.visibility</p:attrName>
                                        </p:attrNameLst>
                                      </p:cBhvr>
                                      <p:to>
                                        <p:strVal val="visible"/>
                                      </p:to>
                                    </p:set>
                                    <p:anim to="" calcmode="lin" valueType="num">
                                      <p:cBhvr>
                                        <p:cTn id="17" dur="1" fill="hold"/>
                                        <p:tgtEl>
                                          <p:spTgt spid="31746">
                                            <p:txEl>
                                              <p:pRg st="2" end="2"/>
                                            </p:txEl>
                                          </p:spTgt>
                                        </p:tgtEl>
                                        <p:attrNameLst>
                                          <p:attrName/>
                                        </p:attrNameLst>
                                      </p:cBhvr>
                                    </p:anim>
                                  </p:childTnLst>
                                  <p:subTnLst>
                                    <p:animClr clrSpc="rgb" dir="cw">
                                      <p:cBhvr override="childStyle">
                                        <p:cTn dur="1" fill="hold" display="0" masterRel="nextClick" afterEffect="1"/>
                                        <p:tgtEl>
                                          <p:spTgt spid="31746">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57200" y="919715"/>
            <a:ext cx="7391400" cy="4800600"/>
          </a:xfrm>
          <a:solidFill>
            <a:srgbClr val="00279F"/>
          </a:solidFill>
          <a:ln/>
        </p:spPr>
        <p:txBody>
          <a:bodyPr/>
          <a:lstStyle/>
          <a:p>
            <a:pPr>
              <a:lnSpc>
                <a:spcPct val="90000"/>
              </a:lnSpc>
            </a:pPr>
            <a:r>
              <a:rPr lang="fr-FR" sz="4000" i="1" dirty="0">
                <a:solidFill>
                  <a:srgbClr val="FAFD00"/>
                </a:solidFill>
              </a:rPr>
              <a:t>R </a:t>
            </a:r>
            <a:r>
              <a:rPr lang="fr-FR" sz="3600" dirty="0">
                <a:solidFill>
                  <a:srgbClr val="FAFD00"/>
                </a:solidFill>
              </a:rPr>
              <a:t>peut avoir plusieurs clés. Dans ce cas</a:t>
            </a:r>
            <a:r>
              <a:rPr lang="fr-FR" sz="3600" dirty="0" smtClean="0">
                <a:solidFill>
                  <a:srgbClr val="FAFD00"/>
                </a:solidFill>
              </a:rPr>
              <a:t>:</a:t>
            </a:r>
          </a:p>
          <a:p>
            <a:pPr lvl="1">
              <a:lnSpc>
                <a:spcPct val="90000"/>
              </a:lnSpc>
            </a:pPr>
            <a:r>
              <a:rPr lang="fr-FR" sz="3200" dirty="0" smtClean="0">
                <a:solidFill>
                  <a:srgbClr val="FAFD00"/>
                </a:solidFill>
              </a:rPr>
              <a:t>Une </a:t>
            </a:r>
            <a:r>
              <a:rPr lang="fr-FR" sz="3200" dirty="0">
                <a:solidFill>
                  <a:srgbClr val="FAFD00"/>
                </a:solidFill>
              </a:rPr>
              <a:t>clé est arbitrairement choisie est dite </a:t>
            </a:r>
            <a:r>
              <a:rPr lang="fr-FR" sz="3200" i="1" dirty="0">
                <a:solidFill>
                  <a:srgbClr val="FAFD00"/>
                </a:solidFill>
              </a:rPr>
              <a:t>primaire</a:t>
            </a:r>
          </a:p>
          <a:p>
            <a:pPr lvl="1">
              <a:lnSpc>
                <a:spcPct val="90000"/>
              </a:lnSpc>
            </a:pPr>
            <a:r>
              <a:rPr lang="fr-FR" sz="3200" dirty="0">
                <a:solidFill>
                  <a:srgbClr val="FAFD00"/>
                </a:solidFill>
              </a:rPr>
              <a:t>Les autres deviennent clés </a:t>
            </a:r>
            <a:r>
              <a:rPr lang="fr-FR" sz="3200" i="1" dirty="0" smtClean="0">
                <a:solidFill>
                  <a:srgbClr val="FAFD00"/>
                </a:solidFill>
              </a:rPr>
              <a:t>candidates</a:t>
            </a:r>
            <a:r>
              <a:rPr lang="fr-FR" sz="3200" dirty="0" smtClean="0">
                <a:solidFill>
                  <a:srgbClr val="FAFD00"/>
                </a:solidFill>
              </a:rPr>
              <a:t> seulement</a:t>
            </a:r>
          </a:p>
          <a:p>
            <a:pPr lvl="2">
              <a:lnSpc>
                <a:spcPct val="90000"/>
              </a:lnSpc>
            </a:pPr>
            <a:r>
              <a:rPr lang="fr-FR" sz="3200" dirty="0" smtClean="0">
                <a:solidFill>
                  <a:srgbClr val="FAFD00"/>
                </a:solidFill>
              </a:rPr>
              <a:t>Une se</a:t>
            </a:r>
            <a:r>
              <a:rPr lang="fr-FR" sz="3200" dirty="0" smtClean="0"/>
              <a:t>ule clé  existante dans une table est formellement une clé candidate aussi </a:t>
            </a:r>
          </a:p>
          <a:p>
            <a:pPr lvl="1">
              <a:lnSpc>
                <a:spcPct val="90000"/>
              </a:lnSpc>
            </a:pPr>
            <a:r>
              <a:rPr lang="fr-FR" sz="3200" i="1" dirty="0" smtClean="0">
                <a:solidFill>
                  <a:srgbClr val="FAFD00"/>
                </a:solidFill>
              </a:rPr>
              <a:t>Pour certains, néanmoins, la clé primaire </a:t>
            </a:r>
            <a:r>
              <a:rPr lang="fr-FR" sz="3200" i="1" u="sng" dirty="0" smtClean="0">
                <a:solidFill>
                  <a:srgbClr val="FAFD00"/>
                </a:solidFill>
              </a:rPr>
              <a:t>n’est</a:t>
            </a:r>
            <a:r>
              <a:rPr lang="fr-FR" sz="3200" i="1" dirty="0" smtClean="0">
                <a:solidFill>
                  <a:srgbClr val="FAFD00"/>
                </a:solidFill>
              </a:rPr>
              <a:t> plus une clé candidate </a:t>
            </a:r>
            <a:endParaRPr lang="fr-FR" sz="3200" i="1" dirty="0">
              <a:solidFill>
                <a:srgbClr val="FAFD00"/>
              </a:solidFill>
            </a:endParaRPr>
          </a:p>
        </p:txBody>
      </p:sp>
      <p:sp>
        <p:nvSpPr>
          <p:cNvPr id="32772" name="Rectangle 4"/>
          <p:cNvSpPr>
            <a:spLocks noChangeArrowheads="1"/>
          </p:cNvSpPr>
          <p:nvPr/>
        </p:nvSpPr>
        <p:spPr bwMode="auto">
          <a:xfrm>
            <a:off x="6096000" y="152400"/>
            <a:ext cx="2895600" cy="719470"/>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Relations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anim to="" calcmode="lin" valueType="num">
                                      <p:cBhvr>
                                        <p:cTn id="7" dur="1" fill="hold"/>
                                        <p:tgtEl>
                                          <p:spTgt spid="32771">
                                            <p:txEl>
                                              <p:pRg st="0" end="0"/>
                                            </p:txEl>
                                          </p:spTgt>
                                        </p:tgtEl>
                                        <p:attrNameLst>
                                          <p:attrName/>
                                        </p:attrNameLst>
                                      </p:cBhvr>
                                    </p:anim>
                                  </p:childTnLst>
                                  <p:subTnLst>
                                    <p:animClr clrSpc="rgb" dir="cw">
                                      <p:cBhvr override="childStyle">
                                        <p:cTn dur="1" fill="hold" display="0" masterRel="nextClick" afterEffect="1"/>
                                        <p:tgtEl>
                                          <p:spTgt spid="32771">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32771">
                                            <p:txEl>
                                              <p:pRg st="1" end="1"/>
                                            </p:txEl>
                                          </p:spTgt>
                                        </p:tgtEl>
                                        <p:attrNameLst>
                                          <p:attrName>style.visibility</p:attrName>
                                        </p:attrNameLst>
                                      </p:cBhvr>
                                      <p:to>
                                        <p:strVal val="visible"/>
                                      </p:to>
                                    </p:set>
                                    <p:anim to="" calcmode="lin" valueType="num">
                                      <p:cBhvr>
                                        <p:cTn id="10" dur="1" fill="hold"/>
                                        <p:tgtEl>
                                          <p:spTgt spid="32771">
                                            <p:txEl>
                                              <p:pRg st="1" end="1"/>
                                            </p:txEl>
                                          </p:spTgt>
                                        </p:tgtEl>
                                        <p:attrNameLst>
                                          <p:attrName/>
                                        </p:attrNameLst>
                                      </p:cBhvr>
                                    </p:anim>
                                  </p:childTnLst>
                                  <p:subTnLst>
                                    <p:animClr clrSpc="rgb" dir="cw">
                                      <p:cBhvr override="childStyle">
                                        <p:cTn dur="1" fill="hold" display="0" masterRel="nextClick" afterEffect="1"/>
                                        <p:tgtEl>
                                          <p:spTgt spid="32771">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32771">
                                            <p:txEl>
                                              <p:pRg st="2" end="2"/>
                                            </p:txEl>
                                          </p:spTgt>
                                        </p:tgtEl>
                                        <p:attrNameLst>
                                          <p:attrName>style.visibility</p:attrName>
                                        </p:attrNameLst>
                                      </p:cBhvr>
                                      <p:to>
                                        <p:strVal val="visible"/>
                                      </p:to>
                                    </p:set>
                                    <p:anim to="" calcmode="lin" valueType="num">
                                      <p:cBhvr>
                                        <p:cTn id="13" dur="1" fill="hold"/>
                                        <p:tgtEl>
                                          <p:spTgt spid="32771">
                                            <p:txEl>
                                              <p:pRg st="2" end="2"/>
                                            </p:txEl>
                                          </p:spTgt>
                                        </p:tgtEl>
                                        <p:attrNameLst>
                                          <p:attrName/>
                                        </p:attrNameLst>
                                      </p:cBhvr>
                                    </p:anim>
                                  </p:childTnLst>
                                  <p:subTnLst>
                                    <p:animClr clrSpc="rgb" dir="cw">
                                      <p:cBhvr override="childStyle">
                                        <p:cTn dur="1" fill="hold" display="0" masterRel="nextClick" afterEffect="1"/>
                                        <p:tgtEl>
                                          <p:spTgt spid="32771">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32771">
                                            <p:txEl>
                                              <p:pRg st="3" end="3"/>
                                            </p:txEl>
                                          </p:spTgt>
                                        </p:tgtEl>
                                        <p:attrNameLst>
                                          <p:attrName>style.visibility</p:attrName>
                                        </p:attrNameLst>
                                      </p:cBhvr>
                                      <p:to>
                                        <p:strVal val="visible"/>
                                      </p:to>
                                    </p:set>
                                    <p:anim to="" calcmode="lin" valueType="num">
                                      <p:cBhvr>
                                        <p:cTn id="16" dur="1" fill="hold"/>
                                        <p:tgtEl>
                                          <p:spTgt spid="32771">
                                            <p:txEl>
                                              <p:pRg st="3" end="3"/>
                                            </p:txEl>
                                          </p:spTgt>
                                        </p:tgtEl>
                                        <p:attrNameLst>
                                          <p:attrName/>
                                        </p:attrNameLst>
                                      </p:cBhvr>
                                    </p:anim>
                                  </p:childTnLst>
                                  <p:subTnLst>
                                    <p:animClr clrSpc="rgb" dir="cw">
                                      <p:cBhvr override="childStyle">
                                        <p:cTn dur="1" fill="hold" display="0" masterRel="nextClick" afterEffect="1"/>
                                        <p:tgtEl>
                                          <p:spTgt spid="32771">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32771">
                                            <p:txEl>
                                              <p:pRg st="4" end="4"/>
                                            </p:txEl>
                                          </p:spTgt>
                                        </p:tgtEl>
                                        <p:attrNameLst>
                                          <p:attrName>style.visibility</p:attrName>
                                        </p:attrNameLst>
                                      </p:cBhvr>
                                      <p:to>
                                        <p:strVal val="visible"/>
                                      </p:to>
                                    </p:set>
                                    <p:anim to="" calcmode="lin" valueType="num">
                                      <p:cBhvr>
                                        <p:cTn id="19" dur="1" fill="hold"/>
                                        <p:tgtEl>
                                          <p:spTgt spid="32771">
                                            <p:txEl>
                                              <p:pRg st="4" end="4"/>
                                            </p:txEl>
                                          </p:spTgt>
                                        </p:tgtEl>
                                        <p:attrNameLst>
                                          <p:attrName/>
                                        </p:attrNameLst>
                                      </p:cBhvr>
                                    </p:anim>
                                  </p:childTnLst>
                                  <p:subTnLst>
                                    <p:animClr clrSpc="rgb" dir="cw">
                                      <p:cBhvr override="childStyle">
                                        <p:cTn dur="1" fill="hold" display="0" masterRel="nextClick" afterEffect="1"/>
                                        <p:tgtEl>
                                          <p:spTgt spid="32771">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457200" y="1663995"/>
            <a:ext cx="7391400" cy="4800600"/>
          </a:xfrm>
          <a:solidFill>
            <a:srgbClr val="00279F"/>
          </a:solidFill>
          <a:ln/>
        </p:spPr>
        <p:txBody>
          <a:bodyPr/>
          <a:lstStyle/>
          <a:p>
            <a:pPr>
              <a:lnSpc>
                <a:spcPct val="90000"/>
              </a:lnSpc>
            </a:pPr>
            <a:r>
              <a:rPr lang="fr-FR" sz="4000" i="1" dirty="0" smtClean="0"/>
              <a:t>R </a:t>
            </a:r>
            <a:r>
              <a:rPr lang="fr-FR" sz="4000" dirty="0" smtClean="0"/>
              <a:t>peut </a:t>
            </a:r>
            <a:r>
              <a:rPr lang="fr-FR" sz="4000" dirty="0"/>
              <a:t>avoir plusieurs clés de cardinalités différentes. </a:t>
            </a:r>
          </a:p>
          <a:p>
            <a:pPr lvl="1">
              <a:lnSpc>
                <a:spcPct val="90000"/>
              </a:lnSpc>
            </a:pPr>
            <a:r>
              <a:rPr lang="fr-FR" sz="3600" dirty="0"/>
              <a:t>La clé avec le plus petit nombre d’attributs est dite alors </a:t>
            </a:r>
            <a:r>
              <a:rPr lang="fr-FR" sz="3600" i="1" dirty="0"/>
              <a:t>minimale </a:t>
            </a:r>
          </a:p>
          <a:p>
            <a:pPr lvl="2">
              <a:lnSpc>
                <a:spcPct val="90000"/>
              </a:lnSpc>
            </a:pPr>
            <a:r>
              <a:rPr lang="fr-FR" sz="4000" dirty="0"/>
              <a:t>A choisir de préférence</a:t>
            </a:r>
          </a:p>
          <a:p>
            <a:pPr>
              <a:lnSpc>
                <a:spcPct val="90000"/>
              </a:lnSpc>
            </a:pPr>
            <a:endParaRPr lang="fr-FR" sz="4000" b="1" dirty="0"/>
          </a:p>
        </p:txBody>
      </p:sp>
      <p:sp>
        <p:nvSpPr>
          <p:cNvPr id="32772" name="Rectangle 4"/>
          <p:cNvSpPr>
            <a:spLocks noChangeArrowheads="1"/>
          </p:cNvSpPr>
          <p:nvPr/>
        </p:nvSpPr>
        <p:spPr bwMode="auto">
          <a:xfrm>
            <a:off x="6096000" y="152400"/>
            <a:ext cx="2895600" cy="719470"/>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Relations</a:t>
            </a:r>
          </a:p>
        </p:txBody>
      </p:sp>
    </p:spTree>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a:xfrm>
            <a:off x="457200" y="1600200"/>
            <a:ext cx="8001000" cy="4800600"/>
          </a:xfrm>
          <a:solidFill>
            <a:srgbClr val="00279F"/>
          </a:solidFill>
          <a:ln/>
        </p:spPr>
        <p:txBody>
          <a:bodyPr/>
          <a:lstStyle/>
          <a:p>
            <a:r>
              <a:rPr lang="fr-FR" sz="4000" dirty="0">
                <a:solidFill>
                  <a:srgbClr val="FAFD00"/>
                </a:solidFill>
              </a:rPr>
              <a:t>Une clé </a:t>
            </a:r>
            <a:r>
              <a:rPr lang="en-US" sz="4000" dirty="0">
                <a:solidFill>
                  <a:srgbClr val="FAFD00"/>
                </a:solidFill>
              </a:rPr>
              <a:t>C </a:t>
            </a:r>
            <a:r>
              <a:rPr lang="fr-FR" sz="4000" dirty="0">
                <a:solidFill>
                  <a:srgbClr val="FAFD00"/>
                </a:solidFill>
              </a:rPr>
              <a:t>d'une relation R peut être des attributs F d'une autre relation R' </a:t>
            </a:r>
          </a:p>
          <a:p>
            <a:r>
              <a:rPr lang="fr-FR" sz="4000" dirty="0">
                <a:solidFill>
                  <a:srgbClr val="FAFD00"/>
                </a:solidFill>
              </a:rPr>
              <a:t>F deviennent une</a:t>
            </a:r>
            <a:r>
              <a:rPr lang="fr-FR" sz="4000" dirty="0">
                <a:solidFill>
                  <a:schemeClr val="accent1"/>
                </a:solidFill>
              </a:rPr>
              <a:t> </a:t>
            </a:r>
            <a:r>
              <a:rPr lang="fr-FR" sz="4000" i="1" dirty="0">
                <a:solidFill>
                  <a:schemeClr val="accent2"/>
                </a:solidFill>
              </a:rPr>
              <a:t>clé étrangère</a:t>
            </a:r>
            <a:r>
              <a:rPr lang="en-US" sz="4000" i="1" dirty="0">
                <a:solidFill>
                  <a:schemeClr val="tx2"/>
                </a:solidFill>
              </a:rPr>
              <a:t> </a:t>
            </a:r>
            <a:r>
              <a:rPr lang="en-US" sz="4000" dirty="0" err="1">
                <a:solidFill>
                  <a:schemeClr val="tx2"/>
                </a:solidFill>
              </a:rPr>
              <a:t>dans</a:t>
            </a:r>
            <a:r>
              <a:rPr lang="en-US" sz="4000" dirty="0">
                <a:solidFill>
                  <a:schemeClr val="tx2"/>
                </a:solidFill>
              </a:rPr>
              <a:t> R’</a:t>
            </a:r>
            <a:endParaRPr lang="fr-FR" sz="4000" dirty="0">
              <a:solidFill>
                <a:schemeClr val="tx2"/>
              </a:solidFill>
            </a:endParaRPr>
          </a:p>
          <a:p>
            <a:r>
              <a:rPr lang="fr-FR" sz="4000" dirty="0">
                <a:solidFill>
                  <a:srgbClr val="FFC000"/>
                </a:solidFill>
              </a:rPr>
              <a:t>F n'est pas en général une clé de R'</a:t>
            </a:r>
          </a:p>
        </p:txBody>
      </p:sp>
      <p:sp>
        <p:nvSpPr>
          <p:cNvPr id="257028" name="Rectangle 4"/>
          <p:cNvSpPr>
            <a:spLocks noChangeArrowheads="1"/>
          </p:cNvSpPr>
          <p:nvPr/>
        </p:nvSpPr>
        <p:spPr bwMode="auto">
          <a:xfrm>
            <a:off x="6096000" y="152400"/>
            <a:ext cx="2895600" cy="1143000"/>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Relations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anim to="" calcmode="lin" valueType="num">
                                      <p:cBhvr>
                                        <p:cTn id="7" dur="1" fill="hold"/>
                                        <p:tgtEl>
                                          <p:spTgt spid="257027">
                                            <p:txEl>
                                              <p:pRg st="0" end="0"/>
                                            </p:txEl>
                                          </p:spTgt>
                                        </p:tgtEl>
                                        <p:attrNameLst>
                                          <p:attrName/>
                                        </p:attrNameLst>
                                      </p:cBhvr>
                                    </p:anim>
                                  </p:childTnLst>
                                  <p:subTnLst>
                                    <p:animClr clrSpc="rgb" dir="cw">
                                      <p:cBhvr override="childStyle">
                                        <p:cTn dur="1" fill="hold" display="0" masterRel="nextClick" afterEffect="1"/>
                                        <p:tgtEl>
                                          <p:spTgt spid="257027">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57027">
                                            <p:txEl>
                                              <p:pRg st="1" end="1"/>
                                            </p:txEl>
                                          </p:spTgt>
                                        </p:tgtEl>
                                        <p:attrNameLst>
                                          <p:attrName>style.visibility</p:attrName>
                                        </p:attrNameLst>
                                      </p:cBhvr>
                                      <p:to>
                                        <p:strVal val="visible"/>
                                      </p:to>
                                    </p:set>
                                    <p:anim to="" calcmode="lin" valueType="num">
                                      <p:cBhvr>
                                        <p:cTn id="12" dur="1" fill="hold"/>
                                        <p:tgtEl>
                                          <p:spTgt spid="257027">
                                            <p:txEl>
                                              <p:pRg st="1" end="1"/>
                                            </p:txEl>
                                          </p:spTgt>
                                        </p:tgtEl>
                                        <p:attrNameLst>
                                          <p:attrName/>
                                        </p:attrNameLst>
                                      </p:cBhvr>
                                    </p:anim>
                                  </p:childTnLst>
                                  <p:subTnLst>
                                    <p:animClr clrSpc="rgb" dir="cw">
                                      <p:cBhvr override="childStyle">
                                        <p:cTn dur="1" fill="hold" display="0" masterRel="nextClick" afterEffect="1"/>
                                        <p:tgtEl>
                                          <p:spTgt spid="257027">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57027">
                                            <p:txEl>
                                              <p:pRg st="2" end="2"/>
                                            </p:txEl>
                                          </p:spTgt>
                                        </p:tgtEl>
                                        <p:attrNameLst>
                                          <p:attrName>style.visibility</p:attrName>
                                        </p:attrNameLst>
                                      </p:cBhvr>
                                      <p:to>
                                        <p:strVal val="visible"/>
                                      </p:to>
                                    </p:set>
                                    <p:anim to="" calcmode="lin" valueType="num">
                                      <p:cBhvr>
                                        <p:cTn id="17" dur="1" fill="hold"/>
                                        <p:tgtEl>
                                          <p:spTgt spid="257027">
                                            <p:txEl>
                                              <p:pRg st="2" end="2"/>
                                            </p:txEl>
                                          </p:spTgt>
                                        </p:tgtEl>
                                        <p:attrNameLst>
                                          <p:attrName/>
                                        </p:attrNameLst>
                                      </p:cBhvr>
                                    </p:anim>
                                  </p:childTnLst>
                                  <p:subTnLst>
                                    <p:animClr clrSpc="rgb" dir="cw">
                                      <p:cBhvr override="childStyle">
                                        <p:cTn dur="1" fill="hold" display="0" masterRel="nextClick" afterEffect="1"/>
                                        <p:tgtEl>
                                          <p:spTgt spid="257027">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31788" y="912813"/>
            <a:ext cx="8467725" cy="5692775"/>
          </a:xfrm>
          <a:noFill/>
          <a:ln/>
        </p:spPr>
        <p:txBody>
          <a:bodyPr/>
          <a:lstStyle/>
          <a:p>
            <a:pPr>
              <a:lnSpc>
                <a:spcPct val="80000"/>
              </a:lnSpc>
              <a:spcAft>
                <a:spcPts val="1200"/>
              </a:spcAft>
            </a:pPr>
            <a:r>
              <a:rPr lang="fr-FR" sz="3600" dirty="0">
                <a:solidFill>
                  <a:srgbClr val="FAFD00"/>
                </a:solidFill>
              </a:rPr>
              <a:t>L'égalité </a:t>
            </a:r>
            <a:r>
              <a:rPr lang="fr-FR" sz="3600" i="1" dirty="0">
                <a:solidFill>
                  <a:srgbClr val="FAFD00"/>
                </a:solidFill>
              </a:rPr>
              <a:t>C = F </a:t>
            </a:r>
            <a:r>
              <a:rPr lang="fr-FR" sz="3600" dirty="0">
                <a:solidFill>
                  <a:srgbClr val="FAFD00"/>
                </a:solidFill>
              </a:rPr>
              <a:t>constitue le </a:t>
            </a:r>
            <a:r>
              <a:rPr lang="fr-FR" sz="3600" i="1" dirty="0">
                <a:solidFill>
                  <a:srgbClr val="FAFD00"/>
                </a:solidFill>
              </a:rPr>
              <a:t>lien </a:t>
            </a:r>
            <a:r>
              <a:rPr lang="fr-FR" sz="3600" i="1" dirty="0" smtClean="0">
                <a:solidFill>
                  <a:srgbClr val="FAFD00"/>
                </a:solidFill>
              </a:rPr>
              <a:t>référentiel </a:t>
            </a:r>
            <a:r>
              <a:rPr lang="fr-FR" sz="3600" dirty="0" smtClean="0">
                <a:solidFill>
                  <a:srgbClr val="FAFD00"/>
                </a:solidFill>
              </a:rPr>
              <a:t>entre </a:t>
            </a:r>
            <a:r>
              <a:rPr lang="fr-FR" sz="3600" dirty="0">
                <a:solidFill>
                  <a:srgbClr val="FAFD00"/>
                </a:solidFill>
              </a:rPr>
              <a:t>les relations correspondants</a:t>
            </a:r>
          </a:p>
          <a:p>
            <a:pPr>
              <a:lnSpc>
                <a:spcPct val="80000"/>
              </a:lnSpc>
              <a:spcAft>
                <a:spcPts val="1200"/>
              </a:spcAft>
            </a:pPr>
            <a:r>
              <a:rPr lang="fr-FR" sz="3600" dirty="0" smtClean="0">
                <a:solidFill>
                  <a:srgbClr val="FAFD00"/>
                </a:solidFill>
              </a:rPr>
              <a:t>Entre </a:t>
            </a:r>
            <a:r>
              <a:rPr lang="fr-FR" sz="3600" i="1" dirty="0">
                <a:solidFill>
                  <a:srgbClr val="FAFD00"/>
                </a:solidFill>
              </a:rPr>
              <a:t>C </a:t>
            </a:r>
            <a:r>
              <a:rPr lang="fr-FR" sz="3600" dirty="0">
                <a:solidFill>
                  <a:srgbClr val="FAFD00"/>
                </a:solidFill>
              </a:rPr>
              <a:t>et </a:t>
            </a:r>
            <a:r>
              <a:rPr lang="fr-FR" sz="3600" i="1" dirty="0">
                <a:solidFill>
                  <a:srgbClr val="FAFD00"/>
                </a:solidFill>
              </a:rPr>
              <a:t>F </a:t>
            </a:r>
            <a:r>
              <a:rPr lang="fr-FR" sz="3600" dirty="0">
                <a:solidFill>
                  <a:srgbClr val="FAFD00"/>
                </a:solidFill>
              </a:rPr>
              <a:t>il peut exister la </a:t>
            </a:r>
            <a:r>
              <a:rPr lang="fr-FR" sz="3600" i="1" dirty="0">
                <a:solidFill>
                  <a:srgbClr val="FAFD00"/>
                </a:solidFill>
              </a:rPr>
              <a:t>contrainte d'intégrité référentielle</a:t>
            </a:r>
          </a:p>
          <a:p>
            <a:pPr lvl="1">
              <a:lnSpc>
                <a:spcPct val="80000"/>
              </a:lnSpc>
              <a:spcAft>
                <a:spcPts val="1200"/>
              </a:spcAft>
            </a:pPr>
            <a:r>
              <a:rPr lang="fr-FR" dirty="0" smtClean="0">
                <a:solidFill>
                  <a:schemeClr val="accent6">
                    <a:lumMod val="60000"/>
                    <a:lumOff val="40000"/>
                  </a:schemeClr>
                </a:solidFill>
              </a:rPr>
              <a:t>P</a:t>
            </a:r>
            <a:r>
              <a:rPr lang="fr-FR" dirty="0" smtClean="0">
                <a:solidFill>
                  <a:schemeClr val="accent2"/>
                </a:solidFill>
              </a:rPr>
              <a:t>as </a:t>
            </a:r>
            <a:r>
              <a:rPr lang="fr-FR" dirty="0">
                <a:solidFill>
                  <a:schemeClr val="accent2"/>
                </a:solidFill>
              </a:rPr>
              <a:t>de </a:t>
            </a:r>
            <a:r>
              <a:rPr lang="fr-FR" i="1" dirty="0">
                <a:solidFill>
                  <a:schemeClr val="accent2"/>
                </a:solidFill>
              </a:rPr>
              <a:t>F </a:t>
            </a:r>
            <a:r>
              <a:rPr lang="fr-FR" dirty="0">
                <a:solidFill>
                  <a:schemeClr val="accent2"/>
                </a:solidFill>
              </a:rPr>
              <a:t>sans </a:t>
            </a:r>
            <a:r>
              <a:rPr lang="fr-FR" i="1" dirty="0">
                <a:solidFill>
                  <a:schemeClr val="accent2"/>
                </a:solidFill>
              </a:rPr>
              <a:t>C</a:t>
            </a:r>
            <a:endParaRPr lang="fr-FR" dirty="0">
              <a:solidFill>
                <a:schemeClr val="accent2"/>
              </a:solidFill>
            </a:endParaRPr>
          </a:p>
          <a:p>
            <a:pPr lvl="1">
              <a:lnSpc>
                <a:spcPct val="80000"/>
              </a:lnSpc>
              <a:spcAft>
                <a:spcPts val="1200"/>
              </a:spcAft>
            </a:pPr>
            <a:r>
              <a:rPr lang="fr-FR" i="1" dirty="0">
                <a:solidFill>
                  <a:srgbClr val="FCFEB9"/>
                </a:solidFill>
              </a:rPr>
              <a:t>P</a:t>
            </a:r>
            <a:r>
              <a:rPr lang="fr-FR" i="1" dirty="0" smtClean="0">
                <a:solidFill>
                  <a:srgbClr val="FCFEB9"/>
                </a:solidFill>
              </a:rPr>
              <a:t>as </a:t>
            </a:r>
            <a:r>
              <a:rPr lang="fr-FR" i="1" dirty="0">
                <a:solidFill>
                  <a:srgbClr val="FCFEB9"/>
                </a:solidFill>
              </a:rPr>
              <a:t>de participant  qui ne serait  pas un étudiant </a:t>
            </a:r>
            <a:r>
              <a:rPr lang="fr-FR" i="1" dirty="0" smtClean="0">
                <a:solidFill>
                  <a:srgbClr val="FCFEB9"/>
                </a:solidFill>
              </a:rPr>
              <a:t>connu</a:t>
            </a:r>
          </a:p>
          <a:p>
            <a:pPr>
              <a:lnSpc>
                <a:spcPct val="80000"/>
              </a:lnSpc>
              <a:spcAft>
                <a:spcPts val="1200"/>
              </a:spcAft>
            </a:pPr>
            <a:r>
              <a:rPr lang="fr-FR" dirty="0" smtClean="0">
                <a:solidFill>
                  <a:srgbClr val="FAFD00"/>
                </a:solidFill>
              </a:rPr>
              <a:t>Dans un SGBD de 2-</a:t>
            </a:r>
            <a:r>
              <a:rPr lang="fr-FR" dirty="0" err="1" smtClean="0">
                <a:solidFill>
                  <a:srgbClr val="FAFD00"/>
                </a:solidFill>
              </a:rPr>
              <a:t>ème</a:t>
            </a:r>
            <a:r>
              <a:rPr lang="fr-FR" dirty="0" smtClean="0">
                <a:solidFill>
                  <a:srgbClr val="FAFD00"/>
                </a:solidFill>
              </a:rPr>
              <a:t> génération ces liens étaient les références implicites (pointeurs)</a:t>
            </a:r>
          </a:p>
          <a:p>
            <a:pPr lvl="1">
              <a:lnSpc>
                <a:spcPct val="80000"/>
              </a:lnSpc>
              <a:spcAft>
                <a:spcPts val="1200"/>
              </a:spcAft>
            </a:pPr>
            <a:r>
              <a:rPr lang="fr-FR" dirty="0" smtClean="0">
                <a:solidFill>
                  <a:srgbClr val="FAFD00"/>
                </a:solidFill>
              </a:rPr>
              <a:t> Dans UML aussi en principe </a:t>
            </a:r>
          </a:p>
          <a:p>
            <a:pPr lvl="1">
              <a:lnSpc>
                <a:spcPct val="80000"/>
              </a:lnSpc>
              <a:spcAft>
                <a:spcPts val="1200"/>
              </a:spcAft>
            </a:pPr>
            <a:endParaRPr lang="fr-FR" sz="3200" b="1" dirty="0">
              <a:solidFill>
                <a:srgbClr val="FCFEB9"/>
              </a:solidFill>
            </a:endParaRPr>
          </a:p>
        </p:txBody>
      </p:sp>
      <p:sp>
        <p:nvSpPr>
          <p:cNvPr id="34820" name="Rectangle 4"/>
          <p:cNvSpPr>
            <a:spLocks noChangeArrowheads="1"/>
          </p:cNvSpPr>
          <p:nvPr/>
        </p:nvSpPr>
        <p:spPr bwMode="auto">
          <a:xfrm>
            <a:off x="6248400" y="0"/>
            <a:ext cx="2895600" cy="795338"/>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Relations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anim to="" calcmode="lin" valueType="num">
                                      <p:cBhvr>
                                        <p:cTn id="7" dur="1" fill="hold"/>
                                        <p:tgtEl>
                                          <p:spTgt spid="34818">
                                            <p:txEl>
                                              <p:pRg st="0" end="0"/>
                                            </p:txEl>
                                          </p:spTgt>
                                        </p:tgtEl>
                                        <p:attrNameLst>
                                          <p:attrName/>
                                        </p:attrNameLst>
                                      </p:cBhvr>
                                    </p:anim>
                                  </p:childTnLst>
                                  <p:subTnLst>
                                    <p:animClr clrSpc="rgb" dir="cw">
                                      <p:cBhvr override="childStyle">
                                        <p:cTn dur="1" fill="hold" display="0" masterRel="nextClick" afterEffect="1"/>
                                        <p:tgtEl>
                                          <p:spTgt spid="34818">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4818">
                                            <p:txEl>
                                              <p:pRg st="1" end="1"/>
                                            </p:txEl>
                                          </p:spTgt>
                                        </p:tgtEl>
                                        <p:attrNameLst>
                                          <p:attrName>style.visibility</p:attrName>
                                        </p:attrNameLst>
                                      </p:cBhvr>
                                      <p:to>
                                        <p:strVal val="visible"/>
                                      </p:to>
                                    </p:set>
                                    <p:anim to="" calcmode="lin" valueType="num">
                                      <p:cBhvr>
                                        <p:cTn id="12" dur="1" fill="hold"/>
                                        <p:tgtEl>
                                          <p:spTgt spid="34818">
                                            <p:txEl>
                                              <p:pRg st="1" end="1"/>
                                            </p:txEl>
                                          </p:spTgt>
                                        </p:tgtEl>
                                        <p:attrNameLst>
                                          <p:attrName/>
                                        </p:attrNameLst>
                                      </p:cBhvr>
                                    </p:anim>
                                  </p:childTnLst>
                                  <p:subTnLst>
                                    <p:animClr clrSpc="rgb" dir="cw">
                                      <p:cBhvr override="childStyle">
                                        <p:cTn dur="1" fill="hold" display="0" masterRel="nextClick" afterEffect="1"/>
                                        <p:tgtEl>
                                          <p:spTgt spid="34818">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34818">
                                            <p:txEl>
                                              <p:pRg st="2" end="2"/>
                                            </p:txEl>
                                          </p:spTgt>
                                        </p:tgtEl>
                                        <p:attrNameLst>
                                          <p:attrName>style.visibility</p:attrName>
                                        </p:attrNameLst>
                                      </p:cBhvr>
                                      <p:to>
                                        <p:strVal val="visible"/>
                                      </p:to>
                                    </p:set>
                                    <p:anim to="" calcmode="lin" valueType="num">
                                      <p:cBhvr>
                                        <p:cTn id="15" dur="1" fill="hold"/>
                                        <p:tgtEl>
                                          <p:spTgt spid="34818">
                                            <p:txEl>
                                              <p:pRg st="2" end="2"/>
                                            </p:txEl>
                                          </p:spTgt>
                                        </p:tgtEl>
                                        <p:attrNameLst>
                                          <p:attrName/>
                                        </p:attrNameLst>
                                      </p:cBhvr>
                                    </p:anim>
                                  </p:childTnLst>
                                  <p:subTnLst>
                                    <p:animClr clrSpc="rgb" dir="cw">
                                      <p:cBhvr override="childStyle">
                                        <p:cTn dur="1" fill="hold" display="0" masterRel="nextClick" afterEffect="1"/>
                                        <p:tgtEl>
                                          <p:spTgt spid="34818">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34818">
                                            <p:txEl>
                                              <p:pRg st="3" end="3"/>
                                            </p:txEl>
                                          </p:spTgt>
                                        </p:tgtEl>
                                        <p:attrNameLst>
                                          <p:attrName>style.visibility</p:attrName>
                                        </p:attrNameLst>
                                      </p:cBhvr>
                                      <p:to>
                                        <p:strVal val="visible"/>
                                      </p:to>
                                    </p:set>
                                    <p:anim to="" calcmode="lin" valueType="num">
                                      <p:cBhvr>
                                        <p:cTn id="18" dur="1" fill="hold"/>
                                        <p:tgtEl>
                                          <p:spTgt spid="34818">
                                            <p:txEl>
                                              <p:pRg st="3" end="3"/>
                                            </p:txEl>
                                          </p:spTgt>
                                        </p:tgtEl>
                                        <p:attrNameLst>
                                          <p:attrName/>
                                        </p:attrNameLst>
                                      </p:cBhvr>
                                    </p:anim>
                                  </p:childTnLst>
                                  <p:subTnLst>
                                    <p:animClr clrSpc="rgb" dir="cw">
                                      <p:cBhvr override="childStyle">
                                        <p:cTn dur="1" fill="hold" display="0" masterRel="nextClick" afterEffect="1"/>
                                        <p:tgtEl>
                                          <p:spTgt spid="34818">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34818">
                                            <p:txEl>
                                              <p:pRg st="4" end="4"/>
                                            </p:txEl>
                                          </p:spTgt>
                                        </p:tgtEl>
                                        <p:attrNameLst>
                                          <p:attrName>style.visibility</p:attrName>
                                        </p:attrNameLst>
                                      </p:cBhvr>
                                      <p:to>
                                        <p:strVal val="visible"/>
                                      </p:to>
                                    </p:set>
                                    <p:anim to="" calcmode="lin" valueType="num">
                                      <p:cBhvr>
                                        <p:cTn id="23" dur="1" fill="hold"/>
                                        <p:tgtEl>
                                          <p:spTgt spid="34818">
                                            <p:txEl>
                                              <p:pRg st="4" end="4"/>
                                            </p:txEl>
                                          </p:spTgt>
                                        </p:tgtEl>
                                        <p:attrNameLst>
                                          <p:attrName/>
                                        </p:attrNameLst>
                                      </p:cBhvr>
                                    </p:anim>
                                  </p:childTnLst>
                                  <p:subTnLst>
                                    <p:animClr clrSpc="rgb" dir="cw">
                                      <p:cBhvr override="childStyle">
                                        <p:cTn dur="1" fill="hold" display="0" masterRel="nextClick" afterEffect="1"/>
                                        <p:tgtEl>
                                          <p:spTgt spid="34818">
                                            <p:txEl>
                                              <p:pRg st="4" end="4"/>
                                            </p:txEl>
                                          </p:spTgt>
                                        </p:tgtEl>
                                        <p:attrNameLst>
                                          <p:attrName>ppt_c</p:attrName>
                                        </p:attrNameLst>
                                      </p:cBhvr>
                                      <p:to>
                                        <a:schemeClr val="hlink"/>
                                      </p:to>
                                    </p:animClr>
                                  </p:subTnLst>
                                </p:cTn>
                              </p:par>
                              <p:par>
                                <p:cTn id="24" presetID="24" presetClass="entr" presetSubtype="0" fill="hold" grpId="0" nodeType="withEffect">
                                  <p:stCondLst>
                                    <p:cond delay="0"/>
                                  </p:stCondLst>
                                  <p:childTnLst>
                                    <p:set>
                                      <p:cBhvr>
                                        <p:cTn id="25" dur="1" fill="hold">
                                          <p:stCondLst>
                                            <p:cond delay="499"/>
                                          </p:stCondLst>
                                        </p:cTn>
                                        <p:tgtEl>
                                          <p:spTgt spid="34818">
                                            <p:txEl>
                                              <p:pRg st="5" end="5"/>
                                            </p:txEl>
                                          </p:spTgt>
                                        </p:tgtEl>
                                        <p:attrNameLst>
                                          <p:attrName>style.visibility</p:attrName>
                                        </p:attrNameLst>
                                      </p:cBhvr>
                                      <p:to>
                                        <p:strVal val="visible"/>
                                      </p:to>
                                    </p:set>
                                    <p:anim to="" calcmode="lin" valueType="num">
                                      <p:cBhvr>
                                        <p:cTn id="26" dur="1" fill="hold"/>
                                        <p:tgtEl>
                                          <p:spTgt spid="34818">
                                            <p:txEl>
                                              <p:pRg st="5" end="5"/>
                                            </p:txEl>
                                          </p:spTgt>
                                        </p:tgtEl>
                                        <p:attrNameLst>
                                          <p:attrName/>
                                        </p:attrNameLst>
                                      </p:cBhvr>
                                    </p:anim>
                                  </p:childTnLst>
                                  <p:subTnLst>
                                    <p:animClr clrSpc="rgb" dir="cw">
                                      <p:cBhvr override="childStyle">
                                        <p:cTn dur="1" fill="hold" display="0" masterRel="nextClick" afterEffect="1"/>
                                        <p:tgtEl>
                                          <p:spTgt spid="34818">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207963" y="1905000"/>
            <a:ext cx="8861425" cy="682625"/>
          </a:xfrm>
          <a:noFill/>
          <a:ln/>
        </p:spPr>
        <p:txBody>
          <a:bodyPr/>
          <a:lstStyle/>
          <a:p>
            <a:pPr>
              <a:buFont typeface="Monotype Sorts" pitchFamily="2" charset="2"/>
              <a:buNone/>
            </a:pPr>
            <a:r>
              <a:rPr lang="fr-FR" sz="2800" b="1" dirty="0">
                <a:solidFill>
                  <a:srgbClr val="FAFD00"/>
                </a:solidFill>
              </a:rPr>
              <a:t>Voit  (</a:t>
            </a:r>
            <a:r>
              <a:rPr lang="fr-FR" sz="2800" b="1" u="sng" dirty="0">
                <a:solidFill>
                  <a:srgbClr val="FAFD00"/>
                </a:solidFill>
              </a:rPr>
              <a:t>Châssis#</a:t>
            </a:r>
            <a:r>
              <a:rPr lang="fr-FR" sz="2800" b="1" dirty="0">
                <a:solidFill>
                  <a:srgbClr val="FAFD00"/>
                </a:solidFill>
              </a:rPr>
              <a:t>,  </a:t>
            </a:r>
            <a:r>
              <a:rPr lang="fr-FR" sz="2800" b="1" dirty="0">
                <a:solidFill>
                  <a:srgbClr val="00FF00"/>
                </a:solidFill>
              </a:rPr>
              <a:t>Moteur#, Plaque#</a:t>
            </a:r>
            <a:r>
              <a:rPr lang="fr-FR" sz="2800" b="1" dirty="0">
                <a:solidFill>
                  <a:srgbClr val="FAFD00"/>
                </a:solidFill>
              </a:rPr>
              <a:t>, </a:t>
            </a:r>
            <a:r>
              <a:rPr lang="fr-FR" sz="2800" b="1" dirty="0" err="1">
                <a:solidFill>
                  <a:srgbClr val="FAFD00"/>
                </a:solidFill>
              </a:rPr>
              <a:t>Mod</a:t>
            </a:r>
            <a:r>
              <a:rPr lang="fr-FR" sz="2800" b="1" dirty="0">
                <a:solidFill>
                  <a:srgbClr val="FAFD00"/>
                </a:solidFill>
              </a:rPr>
              <a:t>, Poids, </a:t>
            </a:r>
            <a:r>
              <a:rPr lang="fr-FR" sz="2800" b="1" dirty="0" err="1">
                <a:solidFill>
                  <a:srgbClr val="FAFD00"/>
                </a:solidFill>
              </a:rPr>
              <a:t>Coul</a:t>
            </a:r>
            <a:r>
              <a:rPr lang="fr-FR" sz="2800" b="1" dirty="0">
                <a:solidFill>
                  <a:srgbClr val="FAFD00"/>
                </a:solidFill>
              </a:rPr>
              <a:t> )</a:t>
            </a:r>
          </a:p>
        </p:txBody>
      </p:sp>
      <p:sp>
        <p:nvSpPr>
          <p:cNvPr id="33795" name="AutoShape 3"/>
          <p:cNvSpPr>
            <a:spLocks noChangeArrowheads="1"/>
          </p:cNvSpPr>
          <p:nvPr/>
        </p:nvSpPr>
        <p:spPr bwMode="auto">
          <a:xfrm>
            <a:off x="1455738" y="1020763"/>
            <a:ext cx="2068512" cy="616479"/>
          </a:xfrm>
          <a:prstGeom prst="wedgeRoundRectCallout">
            <a:avLst>
              <a:gd name="adj1" fmla="val -41671"/>
              <a:gd name="adj2" fmla="val 66667"/>
              <a:gd name="adj3" fmla="val 16667"/>
            </a:avLst>
          </a:prstGeom>
          <a:solidFill>
            <a:srgbClr val="FCFEB9"/>
          </a:solidFill>
          <a:ln w="12700">
            <a:solidFill>
              <a:schemeClr val="tx1"/>
            </a:solidFill>
            <a:miter lim="800000"/>
            <a:headEnd/>
            <a:tailEnd/>
          </a:ln>
          <a:effectLst/>
        </p:spPr>
        <p:txBody>
          <a:bodyPr wrap="none" lIns="90488" tIns="44450" rIns="90488" bIns="44450" anchor="ctr"/>
          <a:lstStyle/>
          <a:p>
            <a:pPr algn="ctr"/>
            <a:r>
              <a:rPr lang="fr-FR" b="1">
                <a:solidFill>
                  <a:srgbClr val="3135CC"/>
                </a:solidFill>
              </a:rPr>
              <a:t>Clé primaire</a:t>
            </a:r>
          </a:p>
        </p:txBody>
      </p:sp>
      <p:grpSp>
        <p:nvGrpSpPr>
          <p:cNvPr id="33798" name="Group 6"/>
          <p:cNvGrpSpPr>
            <a:grpSpLocks/>
          </p:cNvGrpSpPr>
          <p:nvPr/>
        </p:nvGrpSpPr>
        <p:grpSpPr bwMode="auto">
          <a:xfrm>
            <a:off x="3844925" y="2395538"/>
            <a:ext cx="2068513" cy="893762"/>
            <a:chOff x="2422" y="1509"/>
            <a:chExt cx="1303" cy="563"/>
          </a:xfrm>
        </p:grpSpPr>
        <p:sp>
          <p:nvSpPr>
            <p:cNvPr id="33796" name="AutoShape 4"/>
            <p:cNvSpPr>
              <a:spLocks noChangeArrowheads="1"/>
            </p:cNvSpPr>
            <p:nvPr/>
          </p:nvSpPr>
          <p:spPr bwMode="auto">
            <a:xfrm rot="10800000" flipH="1">
              <a:off x="2422" y="1509"/>
              <a:ext cx="1303" cy="469"/>
            </a:xfrm>
            <a:prstGeom prst="wedgeRoundRectCallout">
              <a:avLst>
                <a:gd name="adj1" fmla="val -41671"/>
                <a:gd name="adj2" fmla="val 66667"/>
                <a:gd name="adj3" fmla="val 16667"/>
              </a:avLst>
            </a:prstGeom>
            <a:solidFill>
              <a:srgbClr val="00FF00"/>
            </a:solidFill>
            <a:ln w="12700">
              <a:solidFill>
                <a:schemeClr val="tx1"/>
              </a:solidFill>
              <a:miter lim="800000"/>
              <a:headEnd/>
              <a:tailEnd/>
            </a:ln>
            <a:effectLst/>
          </p:spPr>
          <p:txBody>
            <a:bodyPr wrap="none" anchor="ctr"/>
            <a:lstStyle/>
            <a:p>
              <a:endParaRPr lang="fr-FR"/>
            </a:p>
          </p:txBody>
        </p:sp>
        <p:sp>
          <p:nvSpPr>
            <p:cNvPr id="33797" name="Rectangle 5"/>
            <p:cNvSpPr>
              <a:spLocks noChangeArrowheads="1"/>
            </p:cNvSpPr>
            <p:nvPr/>
          </p:nvSpPr>
          <p:spPr bwMode="auto">
            <a:xfrm>
              <a:off x="2544" y="1710"/>
              <a:ext cx="1051" cy="248"/>
            </a:xfrm>
            <a:prstGeom prst="rect">
              <a:avLst/>
            </a:prstGeom>
            <a:solidFill>
              <a:srgbClr val="00FF00"/>
            </a:solidFill>
            <a:ln w="12700">
              <a:noFill/>
              <a:miter lim="800000"/>
              <a:headEnd/>
              <a:tailEnd/>
            </a:ln>
            <a:effectLst/>
          </p:spPr>
          <p:txBody>
            <a:bodyPr wrap="none" lIns="90488" tIns="44450" rIns="90488" bIns="44450">
              <a:spAutoFit/>
            </a:bodyPr>
            <a:lstStyle/>
            <a:p>
              <a:r>
                <a:rPr lang="fr-FR" b="1">
                  <a:solidFill>
                    <a:srgbClr val="00279F"/>
                  </a:solidFill>
                </a:rPr>
                <a:t>Clé candidate</a:t>
              </a:r>
            </a:p>
          </p:txBody>
        </p:sp>
      </p:grpSp>
      <p:grpSp>
        <p:nvGrpSpPr>
          <p:cNvPr id="33801" name="Group 9"/>
          <p:cNvGrpSpPr>
            <a:grpSpLocks/>
          </p:cNvGrpSpPr>
          <p:nvPr/>
        </p:nvGrpSpPr>
        <p:grpSpPr bwMode="auto">
          <a:xfrm>
            <a:off x="4837113" y="993775"/>
            <a:ext cx="2068512" cy="893763"/>
            <a:chOff x="3047" y="626"/>
            <a:chExt cx="1303" cy="563"/>
          </a:xfrm>
        </p:grpSpPr>
        <p:sp>
          <p:nvSpPr>
            <p:cNvPr id="33799" name="AutoShape 7"/>
            <p:cNvSpPr>
              <a:spLocks noChangeArrowheads="1"/>
            </p:cNvSpPr>
            <p:nvPr/>
          </p:nvSpPr>
          <p:spPr bwMode="auto">
            <a:xfrm>
              <a:off x="3047" y="626"/>
              <a:ext cx="1303" cy="469"/>
            </a:xfrm>
            <a:prstGeom prst="wedgeRoundRectCallout">
              <a:avLst>
                <a:gd name="adj1" fmla="val -41671"/>
                <a:gd name="adj2" fmla="val 66667"/>
                <a:gd name="adj3" fmla="val 16667"/>
              </a:avLst>
            </a:prstGeom>
            <a:solidFill>
              <a:srgbClr val="00FF00"/>
            </a:solidFill>
            <a:ln w="12700">
              <a:solidFill>
                <a:schemeClr val="tx1"/>
              </a:solidFill>
              <a:miter lim="800000"/>
              <a:headEnd/>
              <a:tailEnd/>
            </a:ln>
            <a:effectLst/>
          </p:spPr>
          <p:txBody>
            <a:bodyPr wrap="none" anchor="ctr"/>
            <a:lstStyle/>
            <a:p>
              <a:endParaRPr lang="fr-FR"/>
            </a:p>
          </p:txBody>
        </p:sp>
        <p:sp>
          <p:nvSpPr>
            <p:cNvPr id="33800" name="Rectangle 8"/>
            <p:cNvSpPr>
              <a:spLocks noChangeArrowheads="1"/>
            </p:cNvSpPr>
            <p:nvPr/>
          </p:nvSpPr>
          <p:spPr bwMode="auto">
            <a:xfrm>
              <a:off x="3169" y="746"/>
              <a:ext cx="1051" cy="248"/>
            </a:xfrm>
            <a:prstGeom prst="rect">
              <a:avLst/>
            </a:prstGeom>
            <a:solidFill>
              <a:srgbClr val="00FF00"/>
            </a:solidFill>
            <a:ln w="12700">
              <a:noFill/>
              <a:miter lim="800000"/>
              <a:headEnd/>
              <a:tailEnd/>
            </a:ln>
            <a:effectLst/>
          </p:spPr>
          <p:txBody>
            <a:bodyPr wrap="none" lIns="90488" tIns="44450" rIns="90488" bIns="44450">
              <a:spAutoFit/>
            </a:bodyPr>
            <a:lstStyle/>
            <a:p>
              <a:r>
                <a:rPr lang="fr-FR" b="1">
                  <a:solidFill>
                    <a:srgbClr val="00279F"/>
                  </a:solidFill>
                </a:rPr>
                <a:t>Clé candidate</a:t>
              </a:r>
            </a:p>
          </p:txBody>
        </p:sp>
      </p:grpSp>
      <p:sp>
        <p:nvSpPr>
          <p:cNvPr id="33802" name="Rectangle 10"/>
          <p:cNvSpPr>
            <a:spLocks noChangeArrowheads="1"/>
          </p:cNvSpPr>
          <p:nvPr/>
        </p:nvSpPr>
        <p:spPr bwMode="auto">
          <a:xfrm>
            <a:off x="93663" y="4138613"/>
            <a:ext cx="8861425" cy="1130300"/>
          </a:xfrm>
          <a:prstGeom prst="rect">
            <a:avLst/>
          </a:prstGeom>
          <a:noFill/>
          <a:ln w="12700">
            <a:noFill/>
            <a:miter lim="800000"/>
            <a:headEnd/>
            <a:tailEnd/>
          </a:ln>
          <a:effectLst/>
        </p:spPr>
        <p:txBody>
          <a:bodyPr lIns="90488" tIns="44450" rIns="90488" bIns="44450"/>
          <a:lstStyle/>
          <a:p>
            <a:pPr marL="342900" indent="-342900">
              <a:spcBef>
                <a:spcPct val="20000"/>
              </a:spcBef>
            </a:pPr>
            <a:r>
              <a:rPr lang="fr-FR" sz="2800" b="1"/>
              <a:t>Etud  (</a:t>
            </a:r>
            <a:r>
              <a:rPr lang="fr-FR" sz="2800" b="1" u="sng"/>
              <a:t>E#</a:t>
            </a:r>
            <a:r>
              <a:rPr lang="fr-FR" sz="2800" b="1"/>
              <a:t>,  </a:t>
            </a:r>
            <a:r>
              <a:rPr lang="fr-FR" sz="2800" b="1">
                <a:solidFill>
                  <a:srgbClr val="00FF00"/>
                </a:solidFill>
              </a:rPr>
              <a:t>Nom, Prénom, Tel</a:t>
            </a:r>
            <a:r>
              <a:rPr lang="fr-FR" sz="2800" b="1"/>
              <a:t>,  Adresse )</a:t>
            </a:r>
          </a:p>
          <a:p>
            <a:pPr marL="342900" indent="-342900">
              <a:spcBef>
                <a:spcPct val="328000"/>
              </a:spcBef>
            </a:pPr>
            <a:r>
              <a:rPr lang="fr-FR" sz="2800" b="1"/>
              <a:t>Participants  (</a:t>
            </a:r>
            <a:r>
              <a:rPr lang="fr-FR" sz="2800" b="1" u="sng"/>
              <a:t>C#</a:t>
            </a:r>
            <a:r>
              <a:rPr lang="fr-FR" sz="2800" b="1"/>
              <a:t>, </a:t>
            </a:r>
            <a:r>
              <a:rPr lang="fr-FR" sz="2800" b="1" u="sng"/>
              <a:t>E#</a:t>
            </a:r>
            <a:r>
              <a:rPr lang="fr-FR" sz="2800" b="1"/>
              <a:t>, Note) </a:t>
            </a:r>
          </a:p>
        </p:txBody>
      </p:sp>
      <p:sp>
        <p:nvSpPr>
          <p:cNvPr id="33803" name="Line 11"/>
          <p:cNvSpPr>
            <a:spLocks noChangeShapeType="1"/>
          </p:cNvSpPr>
          <p:nvPr/>
        </p:nvSpPr>
        <p:spPr bwMode="auto">
          <a:xfrm>
            <a:off x="1487488" y="4751388"/>
            <a:ext cx="1562100" cy="1119187"/>
          </a:xfrm>
          <a:prstGeom prst="line">
            <a:avLst/>
          </a:prstGeom>
          <a:noFill/>
          <a:ln w="76200">
            <a:solidFill>
              <a:srgbClr val="FAFD00"/>
            </a:solidFill>
            <a:round/>
            <a:headEnd/>
            <a:tailEnd type="triangle" w="med" len="med"/>
          </a:ln>
          <a:effectLst/>
        </p:spPr>
        <p:txBody>
          <a:bodyPr wrap="none" anchor="ctr"/>
          <a:lstStyle/>
          <a:p>
            <a:endParaRPr lang="fr-FR"/>
          </a:p>
        </p:txBody>
      </p:sp>
      <p:sp>
        <p:nvSpPr>
          <p:cNvPr id="33804" name="Rectangle 12"/>
          <p:cNvSpPr>
            <a:spLocks noChangeArrowheads="1"/>
          </p:cNvSpPr>
          <p:nvPr/>
        </p:nvSpPr>
        <p:spPr bwMode="auto">
          <a:xfrm>
            <a:off x="2976563" y="5283200"/>
            <a:ext cx="1654175" cy="393700"/>
          </a:xfrm>
          <a:prstGeom prst="rect">
            <a:avLst/>
          </a:prstGeom>
          <a:solidFill>
            <a:srgbClr val="FCFEB9"/>
          </a:solidFill>
          <a:ln w="12700">
            <a:noFill/>
            <a:miter lim="800000"/>
            <a:headEnd/>
            <a:tailEnd/>
          </a:ln>
          <a:effectLst>
            <a:outerShdw dist="107763" dir="2700000" algn="ctr" rotWithShape="0">
              <a:srgbClr val="00FF00"/>
            </a:outerShdw>
          </a:effectLst>
        </p:spPr>
        <p:txBody>
          <a:bodyPr wrap="none" lIns="90488" tIns="44450" rIns="90488" bIns="44450">
            <a:spAutoFit/>
          </a:bodyPr>
          <a:lstStyle/>
          <a:p>
            <a:r>
              <a:rPr lang="fr-FR" b="1">
                <a:solidFill>
                  <a:srgbClr val="0000FD"/>
                </a:solidFill>
              </a:rPr>
              <a:t>Clé étrangère</a:t>
            </a:r>
          </a:p>
        </p:txBody>
      </p:sp>
      <p:grpSp>
        <p:nvGrpSpPr>
          <p:cNvPr id="33807" name="Group 15"/>
          <p:cNvGrpSpPr>
            <a:grpSpLocks/>
          </p:cNvGrpSpPr>
          <p:nvPr/>
        </p:nvGrpSpPr>
        <p:grpSpPr bwMode="auto">
          <a:xfrm>
            <a:off x="1295400" y="3170238"/>
            <a:ext cx="2068513" cy="965200"/>
            <a:chOff x="816" y="1997"/>
            <a:chExt cx="1303" cy="608"/>
          </a:xfrm>
        </p:grpSpPr>
        <p:sp>
          <p:nvSpPr>
            <p:cNvPr id="33805" name="AutoShape 13"/>
            <p:cNvSpPr>
              <a:spLocks noChangeArrowheads="1"/>
            </p:cNvSpPr>
            <p:nvPr/>
          </p:nvSpPr>
          <p:spPr bwMode="auto">
            <a:xfrm flipH="1">
              <a:off x="816" y="1997"/>
              <a:ext cx="1303" cy="507"/>
            </a:xfrm>
            <a:prstGeom prst="wedgeRoundRectCallout">
              <a:avLst>
                <a:gd name="adj1" fmla="val -34208"/>
                <a:gd name="adj2" fmla="val 66667"/>
                <a:gd name="adj3" fmla="val 16667"/>
              </a:avLst>
            </a:prstGeom>
            <a:solidFill>
              <a:srgbClr val="00FF00"/>
            </a:solidFill>
            <a:ln w="12700">
              <a:solidFill>
                <a:schemeClr val="tx1"/>
              </a:solidFill>
              <a:miter lim="800000"/>
              <a:headEnd/>
              <a:tailEnd/>
            </a:ln>
            <a:effectLst/>
          </p:spPr>
          <p:txBody>
            <a:bodyPr wrap="none" anchor="ctr"/>
            <a:lstStyle/>
            <a:p>
              <a:endParaRPr lang="fr-FR"/>
            </a:p>
          </p:txBody>
        </p:sp>
        <p:sp>
          <p:nvSpPr>
            <p:cNvPr id="33806" name="Rectangle 14"/>
            <p:cNvSpPr>
              <a:spLocks noChangeArrowheads="1"/>
            </p:cNvSpPr>
            <p:nvPr/>
          </p:nvSpPr>
          <p:spPr bwMode="auto">
            <a:xfrm>
              <a:off x="953" y="2031"/>
              <a:ext cx="1091" cy="440"/>
            </a:xfrm>
            <a:prstGeom prst="rect">
              <a:avLst/>
            </a:prstGeom>
            <a:noFill/>
            <a:ln w="12700">
              <a:noFill/>
              <a:miter lim="800000"/>
              <a:headEnd/>
              <a:tailEnd/>
            </a:ln>
            <a:effectLst/>
          </p:spPr>
          <p:txBody>
            <a:bodyPr wrap="none" lIns="90488" tIns="44450" rIns="90488" bIns="44450">
              <a:spAutoFit/>
            </a:bodyPr>
            <a:lstStyle/>
            <a:p>
              <a:r>
                <a:rPr lang="fr-FR" b="1">
                  <a:solidFill>
                    <a:srgbClr val="3135CC"/>
                  </a:solidFill>
                </a:rPr>
                <a:t>Clé  candidate</a:t>
              </a:r>
            </a:p>
            <a:p>
              <a:r>
                <a:rPr lang="fr-FR" b="1">
                  <a:solidFill>
                    <a:srgbClr val="3135CC"/>
                  </a:solidFill>
                </a:rPr>
                <a:t>composée</a:t>
              </a:r>
            </a:p>
          </p:txBody>
        </p:sp>
      </p:grpSp>
    </p:spTree>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31788" y="912813"/>
            <a:ext cx="8467725" cy="5692775"/>
          </a:xfrm>
          <a:noFill/>
          <a:ln/>
        </p:spPr>
        <p:txBody>
          <a:bodyPr/>
          <a:lstStyle/>
          <a:p>
            <a:pPr>
              <a:lnSpc>
                <a:spcPct val="80000"/>
              </a:lnSpc>
              <a:spcAft>
                <a:spcPts val="600"/>
              </a:spcAft>
            </a:pPr>
            <a:r>
              <a:rPr lang="fr-FR" sz="3600" dirty="0" smtClean="0">
                <a:solidFill>
                  <a:srgbClr val="FAFD00"/>
                </a:solidFill>
              </a:rPr>
              <a:t>Les </a:t>
            </a:r>
            <a:r>
              <a:rPr lang="fr-FR" sz="3600" dirty="0">
                <a:solidFill>
                  <a:srgbClr val="FAFD00"/>
                </a:solidFill>
              </a:rPr>
              <a:t>SGBD majeurs gèrent désormais </a:t>
            </a:r>
            <a:r>
              <a:rPr lang="fr-FR" sz="3600" dirty="0" smtClean="0">
                <a:solidFill>
                  <a:srgbClr val="FAFD00"/>
                </a:solidFill>
              </a:rPr>
              <a:t>des contraintes IR ainsi </a:t>
            </a:r>
            <a:r>
              <a:rPr lang="fr-FR" sz="3600" dirty="0">
                <a:solidFill>
                  <a:srgbClr val="FAFD00"/>
                </a:solidFill>
              </a:rPr>
              <a:t>que les liens </a:t>
            </a:r>
            <a:r>
              <a:rPr lang="fr-FR" sz="3600" dirty="0" err="1" smtClean="0">
                <a:solidFill>
                  <a:srgbClr val="FAFD00"/>
                </a:solidFill>
              </a:rPr>
              <a:t>réferentiels</a:t>
            </a:r>
            <a:endParaRPr lang="fr-FR" sz="3600" dirty="0">
              <a:solidFill>
                <a:srgbClr val="FAFD00"/>
              </a:solidFill>
            </a:endParaRPr>
          </a:p>
          <a:p>
            <a:pPr lvl="1">
              <a:lnSpc>
                <a:spcPct val="80000"/>
              </a:lnSpc>
              <a:spcAft>
                <a:spcPts val="600"/>
              </a:spcAft>
            </a:pPr>
            <a:r>
              <a:rPr lang="fr-FR" sz="3200" dirty="0">
                <a:solidFill>
                  <a:srgbClr val="FAFD00"/>
                </a:solidFill>
              </a:rPr>
              <a:t> </a:t>
            </a:r>
            <a:r>
              <a:rPr lang="fr-FR" sz="3200" dirty="0" err="1">
                <a:solidFill>
                  <a:srgbClr val="00FF00"/>
                </a:solidFill>
              </a:rPr>
              <a:t>MSAccess</a:t>
            </a:r>
            <a:r>
              <a:rPr lang="fr-FR" sz="3200" dirty="0">
                <a:solidFill>
                  <a:srgbClr val="00FF00"/>
                </a:solidFill>
              </a:rPr>
              <a:t> :</a:t>
            </a:r>
          </a:p>
          <a:p>
            <a:pPr lvl="2">
              <a:lnSpc>
                <a:spcPct val="80000"/>
              </a:lnSpc>
              <a:spcAft>
                <a:spcPts val="600"/>
              </a:spcAft>
            </a:pPr>
            <a:r>
              <a:rPr lang="fr-FR" sz="3200" dirty="0" smtClean="0">
                <a:solidFill>
                  <a:srgbClr val="FAFD00"/>
                </a:solidFill>
              </a:rPr>
              <a:t>IR </a:t>
            </a:r>
            <a:r>
              <a:rPr lang="fr-FR" sz="3200" dirty="0">
                <a:solidFill>
                  <a:srgbClr val="FAFD00"/>
                </a:solidFill>
              </a:rPr>
              <a:t>1:1  et 1:N entre deux </a:t>
            </a:r>
            <a:r>
              <a:rPr lang="fr-FR" sz="3200" dirty="0" smtClean="0">
                <a:solidFill>
                  <a:srgbClr val="FAFD00"/>
                </a:solidFill>
              </a:rPr>
              <a:t>tables</a:t>
            </a:r>
          </a:p>
          <a:p>
            <a:pPr lvl="3">
              <a:lnSpc>
                <a:spcPct val="80000"/>
              </a:lnSpc>
              <a:spcAft>
                <a:spcPts val="600"/>
              </a:spcAft>
            </a:pPr>
            <a:r>
              <a:rPr lang="fr-FR" sz="2800" dirty="0" smtClean="0">
                <a:solidFill>
                  <a:srgbClr val="FAFD00"/>
                </a:solidFill>
              </a:rPr>
              <a:t> Sur un ou  plusieurs attributs à la fois</a:t>
            </a:r>
            <a:endParaRPr lang="fr-FR" sz="2800" dirty="0">
              <a:solidFill>
                <a:srgbClr val="FAFD00"/>
              </a:solidFill>
            </a:endParaRPr>
          </a:p>
          <a:p>
            <a:pPr lvl="3">
              <a:lnSpc>
                <a:spcPct val="80000"/>
              </a:lnSpc>
              <a:spcAft>
                <a:spcPts val="600"/>
              </a:spcAft>
            </a:pPr>
            <a:r>
              <a:rPr lang="fr-FR" sz="2800" dirty="0">
                <a:solidFill>
                  <a:srgbClr val="FAFD00"/>
                </a:solidFill>
              </a:rPr>
              <a:t>Quelques bugs pour 1:1 </a:t>
            </a:r>
            <a:endParaRPr lang="fr-FR" sz="2800" dirty="0" smtClean="0">
              <a:solidFill>
                <a:srgbClr val="FAFD00"/>
              </a:solidFill>
            </a:endParaRPr>
          </a:p>
          <a:p>
            <a:pPr lvl="4">
              <a:lnSpc>
                <a:spcPct val="80000"/>
              </a:lnSpc>
              <a:spcAft>
                <a:spcPts val="600"/>
              </a:spcAft>
            </a:pPr>
            <a:r>
              <a:rPr lang="fr-FR" sz="2800" dirty="0" smtClean="0">
                <a:solidFill>
                  <a:srgbClr val="FAFD00"/>
                </a:solidFill>
              </a:rPr>
              <a:t> Voir </a:t>
            </a:r>
            <a:r>
              <a:rPr lang="fr-FR" sz="2800" dirty="0">
                <a:solidFill>
                  <a:srgbClr val="FAFD00"/>
                </a:solidFill>
              </a:rPr>
              <a:t>la suite du </a:t>
            </a:r>
            <a:r>
              <a:rPr lang="fr-FR" sz="2800" dirty="0" smtClean="0">
                <a:solidFill>
                  <a:srgbClr val="FAFD00"/>
                </a:solidFill>
              </a:rPr>
              <a:t>cours  </a:t>
            </a:r>
            <a:endParaRPr lang="fr-FR" sz="2800" dirty="0">
              <a:solidFill>
                <a:srgbClr val="FAFD00"/>
              </a:solidFill>
            </a:endParaRPr>
          </a:p>
          <a:p>
            <a:pPr lvl="2">
              <a:lnSpc>
                <a:spcPct val="80000"/>
              </a:lnSpc>
              <a:spcAft>
                <a:spcPts val="600"/>
              </a:spcAft>
            </a:pPr>
            <a:r>
              <a:rPr lang="fr-FR" sz="3200" dirty="0">
                <a:solidFill>
                  <a:srgbClr val="FAFD00"/>
                </a:solidFill>
              </a:rPr>
              <a:t>Jointures </a:t>
            </a:r>
            <a:r>
              <a:rPr lang="fr-FR" sz="3200" i="1" dirty="0" smtClean="0">
                <a:solidFill>
                  <a:srgbClr val="FAFD00"/>
                </a:solidFill>
              </a:rPr>
              <a:t>implicites</a:t>
            </a:r>
            <a:r>
              <a:rPr lang="fr-FR" sz="3200" dirty="0" smtClean="0">
                <a:solidFill>
                  <a:srgbClr val="FAFD00"/>
                </a:solidFill>
              </a:rPr>
              <a:t> ou </a:t>
            </a:r>
            <a:r>
              <a:rPr lang="fr-FR" sz="3200" i="1" dirty="0" smtClean="0">
                <a:solidFill>
                  <a:srgbClr val="FAFD00"/>
                </a:solidFill>
              </a:rPr>
              <a:t>automatiques</a:t>
            </a:r>
            <a:r>
              <a:rPr lang="fr-FR" sz="3200" dirty="0" smtClean="0">
                <a:solidFill>
                  <a:srgbClr val="FAFD00"/>
                </a:solidFill>
              </a:rPr>
              <a:t> à partir de liens sémantiques</a:t>
            </a:r>
          </a:p>
          <a:p>
            <a:pPr lvl="3">
              <a:lnSpc>
                <a:spcPct val="80000"/>
              </a:lnSpc>
              <a:spcAft>
                <a:spcPts val="600"/>
              </a:spcAft>
            </a:pPr>
            <a:r>
              <a:rPr lang="fr-FR" sz="2800" dirty="0" smtClean="0">
                <a:solidFill>
                  <a:srgbClr val="FAFD00"/>
                </a:solidFill>
              </a:rPr>
              <a:t>  Voir la suite du cours  </a:t>
            </a:r>
          </a:p>
          <a:p>
            <a:pPr lvl="2">
              <a:lnSpc>
                <a:spcPct val="80000"/>
              </a:lnSpc>
              <a:spcAft>
                <a:spcPts val="600"/>
              </a:spcAft>
            </a:pPr>
            <a:endParaRPr lang="fr-FR" sz="3200" dirty="0">
              <a:solidFill>
                <a:srgbClr val="FAFD00"/>
              </a:solidFill>
            </a:endParaRPr>
          </a:p>
        </p:txBody>
      </p:sp>
      <p:sp>
        <p:nvSpPr>
          <p:cNvPr id="34820" name="Rectangle 4"/>
          <p:cNvSpPr>
            <a:spLocks noChangeArrowheads="1"/>
          </p:cNvSpPr>
          <p:nvPr/>
        </p:nvSpPr>
        <p:spPr bwMode="auto">
          <a:xfrm>
            <a:off x="6248400" y="0"/>
            <a:ext cx="2895600" cy="795338"/>
          </a:xfrm>
          <a:prstGeom prst="rect">
            <a:avLst/>
          </a:prstGeom>
          <a:solidFill>
            <a:srgbClr val="FAFD00"/>
          </a:solidFill>
          <a:ln w="12700">
            <a:noFill/>
            <a:miter lim="800000"/>
            <a:headEnd/>
            <a:tailEnd/>
          </a:ln>
          <a:effectLst/>
        </p:spPr>
        <p:txBody>
          <a:bodyPr lIns="90488" tIns="44450" rIns="90488" bIns="44450" anchor="ctr"/>
          <a:lstStyle/>
          <a:p>
            <a:r>
              <a:rPr lang="fr-FR" sz="4400">
                <a:solidFill>
                  <a:schemeClr val="accent1"/>
                </a:solidFill>
              </a:rPr>
              <a:t>Relations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4818">
                                            <p:txEl>
                                              <p:pRg st="0" end="0"/>
                                            </p:txEl>
                                          </p:spTgt>
                                        </p:tgtEl>
                                        <p:attrNameLst>
                                          <p:attrName>style.visibility</p:attrName>
                                        </p:attrNameLst>
                                      </p:cBhvr>
                                      <p:to>
                                        <p:strVal val="visible"/>
                                      </p:to>
                                    </p:set>
                                    <p:anim to="" calcmode="lin" valueType="num">
                                      <p:cBhvr>
                                        <p:cTn id="7" dur="1" fill="hold"/>
                                        <p:tgtEl>
                                          <p:spTgt spid="34818">
                                            <p:txEl>
                                              <p:pRg st="0" end="0"/>
                                            </p:txEl>
                                          </p:spTgt>
                                        </p:tgtEl>
                                        <p:attrNameLst>
                                          <p:attrName/>
                                        </p:attrNameLst>
                                      </p:cBhvr>
                                    </p:anim>
                                  </p:childTnLst>
                                  <p:subTnLst>
                                    <p:animClr clrSpc="rgb" dir="cw">
                                      <p:cBhvr override="childStyle">
                                        <p:cTn dur="1" fill="hold" display="0" masterRel="nextClick" afterEffect="1"/>
                                        <p:tgtEl>
                                          <p:spTgt spid="34818">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34818">
                                            <p:txEl>
                                              <p:pRg st="1" end="1"/>
                                            </p:txEl>
                                          </p:spTgt>
                                        </p:tgtEl>
                                        <p:attrNameLst>
                                          <p:attrName>style.visibility</p:attrName>
                                        </p:attrNameLst>
                                      </p:cBhvr>
                                      <p:to>
                                        <p:strVal val="visible"/>
                                      </p:to>
                                    </p:set>
                                    <p:anim to="" calcmode="lin" valueType="num">
                                      <p:cBhvr>
                                        <p:cTn id="10" dur="1" fill="hold"/>
                                        <p:tgtEl>
                                          <p:spTgt spid="34818">
                                            <p:txEl>
                                              <p:pRg st="1" end="1"/>
                                            </p:txEl>
                                          </p:spTgt>
                                        </p:tgtEl>
                                        <p:attrNameLst>
                                          <p:attrName/>
                                        </p:attrNameLst>
                                      </p:cBhvr>
                                    </p:anim>
                                  </p:childTnLst>
                                  <p:subTnLst>
                                    <p:animClr clrSpc="rgb" dir="cw">
                                      <p:cBhvr override="childStyle">
                                        <p:cTn dur="1" fill="hold" display="0" masterRel="nextClick" afterEffect="1"/>
                                        <p:tgtEl>
                                          <p:spTgt spid="34818">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34818">
                                            <p:txEl>
                                              <p:pRg st="2" end="2"/>
                                            </p:txEl>
                                          </p:spTgt>
                                        </p:tgtEl>
                                        <p:attrNameLst>
                                          <p:attrName>style.visibility</p:attrName>
                                        </p:attrNameLst>
                                      </p:cBhvr>
                                      <p:to>
                                        <p:strVal val="visible"/>
                                      </p:to>
                                    </p:set>
                                    <p:anim to="" calcmode="lin" valueType="num">
                                      <p:cBhvr>
                                        <p:cTn id="13" dur="1" fill="hold"/>
                                        <p:tgtEl>
                                          <p:spTgt spid="34818">
                                            <p:txEl>
                                              <p:pRg st="2" end="2"/>
                                            </p:txEl>
                                          </p:spTgt>
                                        </p:tgtEl>
                                        <p:attrNameLst>
                                          <p:attrName/>
                                        </p:attrNameLst>
                                      </p:cBhvr>
                                    </p:anim>
                                  </p:childTnLst>
                                  <p:subTnLst>
                                    <p:animClr clrSpc="rgb" dir="cw">
                                      <p:cBhvr override="childStyle">
                                        <p:cTn dur="1" fill="hold" display="0" masterRel="nextClick" afterEffect="1"/>
                                        <p:tgtEl>
                                          <p:spTgt spid="34818">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34818">
                                            <p:txEl>
                                              <p:pRg st="3" end="3"/>
                                            </p:txEl>
                                          </p:spTgt>
                                        </p:tgtEl>
                                        <p:attrNameLst>
                                          <p:attrName>style.visibility</p:attrName>
                                        </p:attrNameLst>
                                      </p:cBhvr>
                                      <p:to>
                                        <p:strVal val="visible"/>
                                      </p:to>
                                    </p:set>
                                    <p:anim to="" calcmode="lin" valueType="num">
                                      <p:cBhvr>
                                        <p:cTn id="16" dur="1" fill="hold"/>
                                        <p:tgtEl>
                                          <p:spTgt spid="34818">
                                            <p:txEl>
                                              <p:pRg st="3" end="3"/>
                                            </p:txEl>
                                          </p:spTgt>
                                        </p:tgtEl>
                                        <p:attrNameLst>
                                          <p:attrName/>
                                        </p:attrNameLst>
                                      </p:cBhvr>
                                    </p:anim>
                                  </p:childTnLst>
                                  <p:subTnLst>
                                    <p:animClr clrSpc="rgb" dir="cw">
                                      <p:cBhvr override="childStyle">
                                        <p:cTn dur="1" fill="hold" display="0" masterRel="nextClick" afterEffect="1"/>
                                        <p:tgtEl>
                                          <p:spTgt spid="34818">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34818">
                                            <p:txEl>
                                              <p:pRg st="4" end="4"/>
                                            </p:txEl>
                                          </p:spTgt>
                                        </p:tgtEl>
                                        <p:attrNameLst>
                                          <p:attrName>style.visibility</p:attrName>
                                        </p:attrNameLst>
                                      </p:cBhvr>
                                      <p:to>
                                        <p:strVal val="visible"/>
                                      </p:to>
                                    </p:set>
                                    <p:anim to="" calcmode="lin" valueType="num">
                                      <p:cBhvr>
                                        <p:cTn id="19" dur="1" fill="hold"/>
                                        <p:tgtEl>
                                          <p:spTgt spid="34818">
                                            <p:txEl>
                                              <p:pRg st="4" end="4"/>
                                            </p:txEl>
                                          </p:spTgt>
                                        </p:tgtEl>
                                        <p:attrNameLst>
                                          <p:attrName/>
                                        </p:attrNameLst>
                                      </p:cBhvr>
                                    </p:anim>
                                  </p:childTnLst>
                                  <p:subTnLst>
                                    <p:animClr clrSpc="rgb" dir="cw">
                                      <p:cBhvr override="childStyle">
                                        <p:cTn dur="1" fill="hold" display="0" masterRel="nextClick" afterEffect="1"/>
                                        <p:tgtEl>
                                          <p:spTgt spid="34818">
                                            <p:txEl>
                                              <p:pRg st="4" end="4"/>
                                            </p:txEl>
                                          </p:spTgt>
                                        </p:tgtEl>
                                        <p:attrNameLst>
                                          <p:attrName>ppt_c</p:attrName>
                                        </p:attrNameLst>
                                      </p:cBhvr>
                                      <p:to>
                                        <a:schemeClr val="hlink"/>
                                      </p:to>
                                    </p:animClr>
                                  </p:subTnLst>
                                </p:cTn>
                              </p:par>
                              <p:par>
                                <p:cTn id="20" presetID="24" presetClass="entr" presetSubtype="0" fill="hold" grpId="0" nodeType="withEffect">
                                  <p:stCondLst>
                                    <p:cond delay="0"/>
                                  </p:stCondLst>
                                  <p:childTnLst>
                                    <p:set>
                                      <p:cBhvr>
                                        <p:cTn id="21" dur="1" fill="hold">
                                          <p:stCondLst>
                                            <p:cond delay="499"/>
                                          </p:stCondLst>
                                        </p:cTn>
                                        <p:tgtEl>
                                          <p:spTgt spid="34818">
                                            <p:txEl>
                                              <p:pRg st="5" end="5"/>
                                            </p:txEl>
                                          </p:spTgt>
                                        </p:tgtEl>
                                        <p:attrNameLst>
                                          <p:attrName>style.visibility</p:attrName>
                                        </p:attrNameLst>
                                      </p:cBhvr>
                                      <p:to>
                                        <p:strVal val="visible"/>
                                      </p:to>
                                    </p:set>
                                    <p:anim to="" calcmode="lin" valueType="num">
                                      <p:cBhvr>
                                        <p:cTn id="22" dur="1" fill="hold"/>
                                        <p:tgtEl>
                                          <p:spTgt spid="34818">
                                            <p:txEl>
                                              <p:pRg st="5" end="5"/>
                                            </p:txEl>
                                          </p:spTgt>
                                        </p:tgtEl>
                                        <p:attrNameLst>
                                          <p:attrName/>
                                        </p:attrNameLst>
                                      </p:cBhvr>
                                    </p:anim>
                                  </p:childTnLst>
                                  <p:subTnLst>
                                    <p:animClr clrSpc="rgb" dir="cw">
                                      <p:cBhvr override="childStyle">
                                        <p:cTn dur="1" fill="hold" display="0" masterRel="nextClick" afterEffect="1"/>
                                        <p:tgtEl>
                                          <p:spTgt spid="34818">
                                            <p:txEl>
                                              <p:pRg st="5" end="5"/>
                                            </p:txEl>
                                          </p:spTgt>
                                        </p:tgtEl>
                                        <p:attrNameLst>
                                          <p:attrName>ppt_c</p:attrName>
                                        </p:attrNameLst>
                                      </p:cBhvr>
                                      <p:to>
                                        <a:schemeClr val="hlink"/>
                                      </p:to>
                                    </p:animClr>
                                  </p:subTnLst>
                                </p:cTn>
                              </p:par>
                              <p:par>
                                <p:cTn id="23" presetID="24" presetClass="entr" presetSubtype="0" fill="hold" grpId="0" nodeType="withEffect">
                                  <p:stCondLst>
                                    <p:cond delay="0"/>
                                  </p:stCondLst>
                                  <p:childTnLst>
                                    <p:set>
                                      <p:cBhvr>
                                        <p:cTn id="24" dur="1" fill="hold">
                                          <p:stCondLst>
                                            <p:cond delay="499"/>
                                          </p:stCondLst>
                                        </p:cTn>
                                        <p:tgtEl>
                                          <p:spTgt spid="34818">
                                            <p:txEl>
                                              <p:pRg st="6" end="6"/>
                                            </p:txEl>
                                          </p:spTgt>
                                        </p:tgtEl>
                                        <p:attrNameLst>
                                          <p:attrName>style.visibility</p:attrName>
                                        </p:attrNameLst>
                                      </p:cBhvr>
                                      <p:to>
                                        <p:strVal val="visible"/>
                                      </p:to>
                                    </p:set>
                                    <p:anim to="" calcmode="lin" valueType="num">
                                      <p:cBhvr>
                                        <p:cTn id="25" dur="1" fill="hold"/>
                                        <p:tgtEl>
                                          <p:spTgt spid="34818">
                                            <p:txEl>
                                              <p:pRg st="6" end="6"/>
                                            </p:txEl>
                                          </p:spTgt>
                                        </p:tgtEl>
                                        <p:attrNameLst>
                                          <p:attrName/>
                                        </p:attrNameLst>
                                      </p:cBhvr>
                                    </p:anim>
                                  </p:childTnLst>
                                  <p:subTnLst>
                                    <p:animClr clrSpc="rgb" dir="cw">
                                      <p:cBhvr override="childStyle">
                                        <p:cTn dur="1" fill="hold" display="0" masterRel="nextClick" afterEffect="1"/>
                                        <p:tgtEl>
                                          <p:spTgt spid="34818">
                                            <p:txEl>
                                              <p:pRg st="6" end="6"/>
                                            </p:txEl>
                                          </p:spTgt>
                                        </p:tgtEl>
                                        <p:attrNameLst>
                                          <p:attrName>ppt_c</p:attrName>
                                        </p:attrNameLst>
                                      </p:cBhvr>
                                      <p:to>
                                        <a:schemeClr val="hlink"/>
                                      </p:to>
                                    </p:animClr>
                                  </p:subTnLst>
                                </p:cTn>
                              </p:par>
                              <p:par>
                                <p:cTn id="26" presetID="24" presetClass="entr" presetSubtype="0" fill="hold" grpId="0" nodeType="withEffect">
                                  <p:stCondLst>
                                    <p:cond delay="0"/>
                                  </p:stCondLst>
                                  <p:childTnLst>
                                    <p:set>
                                      <p:cBhvr>
                                        <p:cTn id="27" dur="1" fill="hold">
                                          <p:stCondLst>
                                            <p:cond delay="499"/>
                                          </p:stCondLst>
                                        </p:cTn>
                                        <p:tgtEl>
                                          <p:spTgt spid="34818">
                                            <p:txEl>
                                              <p:pRg st="7" end="7"/>
                                            </p:txEl>
                                          </p:spTgt>
                                        </p:tgtEl>
                                        <p:attrNameLst>
                                          <p:attrName>style.visibility</p:attrName>
                                        </p:attrNameLst>
                                      </p:cBhvr>
                                      <p:to>
                                        <p:strVal val="visible"/>
                                      </p:to>
                                    </p:set>
                                    <p:anim to="" calcmode="lin" valueType="num">
                                      <p:cBhvr>
                                        <p:cTn id="28" dur="1" fill="hold"/>
                                        <p:tgtEl>
                                          <p:spTgt spid="34818">
                                            <p:txEl>
                                              <p:pRg st="7" end="7"/>
                                            </p:txEl>
                                          </p:spTgt>
                                        </p:tgtEl>
                                        <p:attrNameLst>
                                          <p:attrName/>
                                        </p:attrNameLst>
                                      </p:cBhvr>
                                    </p:anim>
                                  </p:childTnLst>
                                  <p:subTnLst>
                                    <p:animClr clrSpc="rgb" dir="cw">
                                      <p:cBhvr override="childStyle">
                                        <p:cTn dur="1" fill="hold" display="0" masterRel="nextClick" afterEffect="1"/>
                                        <p:tgtEl>
                                          <p:spTgt spid="34818">
                                            <p:txEl>
                                              <p:pRg st="7" end="7"/>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019800" y="228600"/>
            <a:ext cx="2895600" cy="1143000"/>
          </a:xfrm>
          <a:prstGeom prst="rect">
            <a:avLst/>
          </a:prstGeom>
          <a:solidFill>
            <a:srgbClr val="FAFD00"/>
          </a:solidFill>
          <a:ln w="12700">
            <a:noFill/>
            <a:miter lim="800000"/>
            <a:headEnd/>
            <a:tailEnd/>
          </a:ln>
          <a:effectLst/>
        </p:spPr>
        <p:txBody>
          <a:bodyPr lIns="90488" tIns="44450" rIns="90488" bIns="44450" anchor="ctr"/>
          <a:lstStyle/>
          <a:p>
            <a:pPr algn="ctr"/>
            <a:r>
              <a:rPr lang="fr-FR" sz="4000">
                <a:solidFill>
                  <a:schemeClr val="accent1"/>
                </a:solidFill>
              </a:rPr>
              <a:t>Intégrité </a:t>
            </a:r>
            <a:br>
              <a:rPr lang="fr-FR" sz="4000">
                <a:solidFill>
                  <a:schemeClr val="accent1"/>
                </a:solidFill>
              </a:rPr>
            </a:br>
            <a:r>
              <a:rPr lang="fr-FR" sz="4000">
                <a:solidFill>
                  <a:schemeClr val="accent1"/>
                </a:solidFill>
              </a:rPr>
              <a:t>référentielle</a:t>
            </a:r>
          </a:p>
        </p:txBody>
      </p:sp>
      <p:sp>
        <p:nvSpPr>
          <p:cNvPr id="35843" name="AutoShape 3"/>
          <p:cNvSpPr>
            <a:spLocks noChangeArrowheads="1"/>
          </p:cNvSpPr>
          <p:nvPr/>
        </p:nvSpPr>
        <p:spPr bwMode="auto">
          <a:xfrm>
            <a:off x="1011238" y="1641475"/>
            <a:ext cx="1362075" cy="962025"/>
          </a:xfrm>
          <a:prstGeom prst="roundRect">
            <a:avLst>
              <a:gd name="adj" fmla="val 12495"/>
            </a:avLst>
          </a:prstGeom>
          <a:solidFill>
            <a:srgbClr val="FAFD00"/>
          </a:solidFill>
          <a:ln w="12700">
            <a:solidFill>
              <a:schemeClr val="tx1"/>
            </a:solidFill>
            <a:round/>
            <a:headEnd/>
            <a:tailEnd/>
          </a:ln>
          <a:effectLst/>
        </p:spPr>
        <p:txBody>
          <a:bodyPr wrap="none" lIns="90488" tIns="44450" rIns="90488" bIns="44450" anchor="ctr"/>
          <a:lstStyle/>
          <a:p>
            <a:pPr algn="ctr"/>
            <a:r>
              <a:rPr lang="fr-FR" sz="2400" b="1">
                <a:solidFill>
                  <a:srgbClr val="0000FD"/>
                </a:solidFill>
              </a:rPr>
              <a:t>Mari</a:t>
            </a:r>
          </a:p>
          <a:p>
            <a:pPr algn="ctr"/>
            <a:r>
              <a:rPr lang="fr-FR" sz="2400" b="1">
                <a:solidFill>
                  <a:srgbClr val="E020E0"/>
                </a:solidFill>
              </a:rPr>
              <a:t>M#</a:t>
            </a:r>
          </a:p>
        </p:txBody>
      </p:sp>
      <p:sp>
        <p:nvSpPr>
          <p:cNvPr id="35844" name="Line 4"/>
          <p:cNvSpPr>
            <a:spLocks noChangeShapeType="1"/>
          </p:cNvSpPr>
          <p:nvPr/>
        </p:nvSpPr>
        <p:spPr bwMode="auto">
          <a:xfrm>
            <a:off x="2341563" y="2122488"/>
            <a:ext cx="2644775" cy="0"/>
          </a:xfrm>
          <a:prstGeom prst="line">
            <a:avLst/>
          </a:prstGeom>
          <a:noFill/>
          <a:ln w="12700">
            <a:solidFill>
              <a:srgbClr val="FAFD00"/>
            </a:solidFill>
            <a:round/>
            <a:headEnd type="triangle" w="med" len="med"/>
            <a:tailEnd/>
          </a:ln>
          <a:effectLst/>
        </p:spPr>
        <p:txBody>
          <a:bodyPr wrap="none" anchor="ctr"/>
          <a:lstStyle/>
          <a:p>
            <a:endParaRPr lang="fr-FR"/>
          </a:p>
        </p:txBody>
      </p:sp>
      <p:sp>
        <p:nvSpPr>
          <p:cNvPr id="35845" name="Rectangle 5"/>
          <p:cNvSpPr>
            <a:spLocks noChangeArrowheads="1"/>
          </p:cNvSpPr>
          <p:nvPr/>
        </p:nvSpPr>
        <p:spPr bwMode="auto">
          <a:xfrm>
            <a:off x="2420938" y="1695450"/>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35846" name="Rectangle 6"/>
          <p:cNvSpPr>
            <a:spLocks noChangeArrowheads="1"/>
          </p:cNvSpPr>
          <p:nvPr/>
        </p:nvSpPr>
        <p:spPr bwMode="auto">
          <a:xfrm>
            <a:off x="4565650" y="1693863"/>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35847" name="AutoShape 7"/>
          <p:cNvSpPr>
            <a:spLocks noChangeArrowheads="1"/>
          </p:cNvSpPr>
          <p:nvPr/>
        </p:nvSpPr>
        <p:spPr bwMode="auto">
          <a:xfrm>
            <a:off x="1008063" y="3676650"/>
            <a:ext cx="1362075" cy="962025"/>
          </a:xfrm>
          <a:prstGeom prst="roundRect">
            <a:avLst>
              <a:gd name="adj" fmla="val 12495"/>
            </a:avLst>
          </a:prstGeom>
          <a:solidFill>
            <a:schemeClr val="accent1"/>
          </a:solidFill>
          <a:ln w="12700">
            <a:solidFill>
              <a:schemeClr val="tx1"/>
            </a:solidFill>
            <a:round/>
            <a:headEnd/>
            <a:tailEnd/>
          </a:ln>
          <a:effectLst/>
        </p:spPr>
        <p:txBody>
          <a:bodyPr wrap="none" lIns="90488" tIns="44450" rIns="90488" bIns="44450" anchor="ctr"/>
          <a:lstStyle/>
          <a:p>
            <a:pPr algn="ctr"/>
            <a:r>
              <a:rPr lang="fr-FR" sz="2400" b="1"/>
              <a:t>Mari</a:t>
            </a:r>
          </a:p>
          <a:p>
            <a:pPr algn="ctr"/>
            <a:r>
              <a:rPr lang="fr-FR" sz="2400" b="1"/>
              <a:t>M#</a:t>
            </a:r>
          </a:p>
        </p:txBody>
      </p:sp>
      <p:sp>
        <p:nvSpPr>
          <p:cNvPr id="35848" name="AutoShape 8"/>
          <p:cNvSpPr>
            <a:spLocks noChangeArrowheads="1"/>
          </p:cNvSpPr>
          <p:nvPr/>
        </p:nvSpPr>
        <p:spPr bwMode="auto">
          <a:xfrm>
            <a:off x="4948238" y="3675063"/>
            <a:ext cx="1362075" cy="962025"/>
          </a:xfrm>
          <a:prstGeom prst="roundRect">
            <a:avLst>
              <a:gd name="adj" fmla="val 12495"/>
            </a:avLst>
          </a:prstGeom>
          <a:solidFill>
            <a:srgbClr val="FAFD00"/>
          </a:solidFill>
          <a:ln w="12700">
            <a:solidFill>
              <a:schemeClr val="tx1"/>
            </a:solidFill>
            <a:round/>
            <a:headEnd/>
            <a:tailEnd/>
          </a:ln>
          <a:effectLst/>
        </p:spPr>
        <p:txBody>
          <a:bodyPr wrap="none" lIns="90488" tIns="44450" rIns="90488" bIns="44450" anchor="ctr"/>
          <a:lstStyle/>
          <a:p>
            <a:pPr algn="ctr"/>
            <a:r>
              <a:rPr lang="fr-FR" sz="2400" b="1">
                <a:solidFill>
                  <a:srgbClr val="0000FD"/>
                </a:solidFill>
              </a:rPr>
              <a:t>Femmes</a:t>
            </a:r>
          </a:p>
          <a:p>
            <a:pPr algn="ctr"/>
            <a:r>
              <a:rPr lang="fr-FR" sz="2400" b="1">
                <a:solidFill>
                  <a:srgbClr val="0000FD"/>
                </a:solidFill>
              </a:rPr>
              <a:t>F#</a:t>
            </a:r>
          </a:p>
        </p:txBody>
      </p:sp>
      <p:sp>
        <p:nvSpPr>
          <p:cNvPr id="35849" name="Line 9"/>
          <p:cNvSpPr>
            <a:spLocks noChangeShapeType="1"/>
          </p:cNvSpPr>
          <p:nvPr/>
        </p:nvSpPr>
        <p:spPr bwMode="auto">
          <a:xfrm>
            <a:off x="2363788" y="4157663"/>
            <a:ext cx="2597150" cy="0"/>
          </a:xfrm>
          <a:prstGeom prst="line">
            <a:avLst/>
          </a:prstGeom>
          <a:noFill/>
          <a:ln w="12700">
            <a:solidFill>
              <a:srgbClr val="FAFD00"/>
            </a:solidFill>
            <a:round/>
            <a:headEnd/>
            <a:tailEnd type="triangle" w="med" len="med"/>
          </a:ln>
          <a:effectLst/>
        </p:spPr>
        <p:txBody>
          <a:bodyPr wrap="none" anchor="ctr"/>
          <a:lstStyle/>
          <a:p>
            <a:endParaRPr lang="fr-FR"/>
          </a:p>
        </p:txBody>
      </p:sp>
      <p:sp>
        <p:nvSpPr>
          <p:cNvPr id="35850" name="Rectangle 10"/>
          <p:cNvSpPr>
            <a:spLocks noChangeArrowheads="1"/>
          </p:cNvSpPr>
          <p:nvPr/>
        </p:nvSpPr>
        <p:spPr bwMode="auto">
          <a:xfrm>
            <a:off x="2417763" y="3730625"/>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35851" name="Rectangle 11"/>
          <p:cNvSpPr>
            <a:spLocks noChangeArrowheads="1"/>
          </p:cNvSpPr>
          <p:nvPr/>
        </p:nvSpPr>
        <p:spPr bwMode="auto">
          <a:xfrm>
            <a:off x="4562475" y="3729038"/>
            <a:ext cx="365125" cy="393700"/>
          </a:xfrm>
          <a:prstGeom prst="rect">
            <a:avLst/>
          </a:prstGeom>
          <a:noFill/>
          <a:ln w="12700">
            <a:noFill/>
            <a:miter lim="800000"/>
            <a:headEnd/>
            <a:tailEnd/>
          </a:ln>
          <a:effectLst/>
        </p:spPr>
        <p:txBody>
          <a:bodyPr wrap="none" lIns="90488" tIns="44450" rIns="90488" bIns="44450">
            <a:spAutoFit/>
          </a:bodyPr>
          <a:lstStyle/>
          <a:p>
            <a:r>
              <a:rPr lang="fr-FR" b="1"/>
              <a:t>N</a:t>
            </a:r>
          </a:p>
        </p:txBody>
      </p:sp>
      <p:sp>
        <p:nvSpPr>
          <p:cNvPr id="35852" name="AutoShape 12"/>
          <p:cNvSpPr>
            <a:spLocks noChangeArrowheads="1"/>
          </p:cNvSpPr>
          <p:nvPr/>
        </p:nvSpPr>
        <p:spPr bwMode="auto">
          <a:xfrm>
            <a:off x="4989513" y="5489575"/>
            <a:ext cx="1362075" cy="962025"/>
          </a:xfrm>
          <a:prstGeom prst="roundRect">
            <a:avLst>
              <a:gd name="adj" fmla="val 12495"/>
            </a:avLst>
          </a:prstGeom>
          <a:solidFill>
            <a:srgbClr val="FAFD00"/>
          </a:solidFill>
          <a:ln w="12700">
            <a:solidFill>
              <a:schemeClr val="tx1"/>
            </a:solidFill>
            <a:round/>
            <a:headEnd/>
            <a:tailEnd/>
          </a:ln>
          <a:effectLst/>
        </p:spPr>
        <p:txBody>
          <a:bodyPr wrap="none" lIns="90488" tIns="44450" rIns="90488" bIns="44450" anchor="ctr"/>
          <a:lstStyle/>
          <a:p>
            <a:pPr algn="ctr"/>
            <a:r>
              <a:rPr lang="fr-FR" sz="2400" b="1">
                <a:solidFill>
                  <a:srgbClr val="0000FD"/>
                </a:solidFill>
              </a:rPr>
              <a:t>Amie</a:t>
            </a:r>
          </a:p>
          <a:p>
            <a:pPr algn="ctr"/>
            <a:r>
              <a:rPr lang="fr-FR" sz="2400" b="1">
                <a:solidFill>
                  <a:srgbClr val="0000FD"/>
                </a:solidFill>
              </a:rPr>
              <a:t>A#</a:t>
            </a:r>
          </a:p>
        </p:txBody>
      </p:sp>
      <p:sp>
        <p:nvSpPr>
          <p:cNvPr id="35853" name="Line 13"/>
          <p:cNvSpPr>
            <a:spLocks noChangeShapeType="1"/>
          </p:cNvSpPr>
          <p:nvPr/>
        </p:nvSpPr>
        <p:spPr bwMode="auto">
          <a:xfrm>
            <a:off x="2357438" y="5972175"/>
            <a:ext cx="2644775" cy="0"/>
          </a:xfrm>
          <a:prstGeom prst="line">
            <a:avLst/>
          </a:prstGeom>
          <a:noFill/>
          <a:ln w="12700">
            <a:solidFill>
              <a:srgbClr val="FAFD00"/>
            </a:solidFill>
            <a:round/>
            <a:headEnd/>
            <a:tailEnd/>
          </a:ln>
          <a:effectLst/>
        </p:spPr>
        <p:txBody>
          <a:bodyPr wrap="none" anchor="ctr"/>
          <a:lstStyle/>
          <a:p>
            <a:endParaRPr lang="fr-FR"/>
          </a:p>
        </p:txBody>
      </p:sp>
      <p:sp>
        <p:nvSpPr>
          <p:cNvPr id="35854" name="Rectangle 14"/>
          <p:cNvSpPr>
            <a:spLocks noChangeArrowheads="1"/>
          </p:cNvSpPr>
          <p:nvPr/>
        </p:nvSpPr>
        <p:spPr bwMode="auto">
          <a:xfrm>
            <a:off x="2459038" y="5545138"/>
            <a:ext cx="420687" cy="393700"/>
          </a:xfrm>
          <a:prstGeom prst="rect">
            <a:avLst/>
          </a:prstGeom>
          <a:noFill/>
          <a:ln w="12700">
            <a:noFill/>
            <a:miter lim="800000"/>
            <a:headEnd/>
            <a:tailEnd/>
          </a:ln>
          <a:effectLst/>
        </p:spPr>
        <p:txBody>
          <a:bodyPr wrap="none" lIns="90488" tIns="44450" rIns="90488" bIns="44450">
            <a:spAutoFit/>
          </a:bodyPr>
          <a:lstStyle/>
          <a:p>
            <a:r>
              <a:rPr lang="fr-FR" b="1"/>
              <a:t>M</a:t>
            </a:r>
          </a:p>
        </p:txBody>
      </p:sp>
      <p:sp>
        <p:nvSpPr>
          <p:cNvPr id="35855" name="Rectangle 15"/>
          <p:cNvSpPr>
            <a:spLocks noChangeArrowheads="1"/>
          </p:cNvSpPr>
          <p:nvPr/>
        </p:nvSpPr>
        <p:spPr bwMode="auto">
          <a:xfrm>
            <a:off x="4603750" y="5543550"/>
            <a:ext cx="365125" cy="393700"/>
          </a:xfrm>
          <a:prstGeom prst="rect">
            <a:avLst/>
          </a:prstGeom>
          <a:noFill/>
          <a:ln w="12700">
            <a:noFill/>
            <a:miter lim="800000"/>
            <a:headEnd/>
            <a:tailEnd/>
          </a:ln>
          <a:effectLst/>
        </p:spPr>
        <p:txBody>
          <a:bodyPr wrap="none" lIns="90488" tIns="44450" rIns="90488" bIns="44450">
            <a:spAutoFit/>
          </a:bodyPr>
          <a:lstStyle/>
          <a:p>
            <a:r>
              <a:rPr lang="fr-FR" b="1"/>
              <a:t>N</a:t>
            </a:r>
          </a:p>
        </p:txBody>
      </p:sp>
      <p:sp>
        <p:nvSpPr>
          <p:cNvPr id="35856" name="AutoShape 16"/>
          <p:cNvSpPr>
            <a:spLocks noChangeArrowheads="1"/>
          </p:cNvSpPr>
          <p:nvPr/>
        </p:nvSpPr>
        <p:spPr bwMode="auto">
          <a:xfrm>
            <a:off x="7210425" y="3368675"/>
            <a:ext cx="1741488" cy="1249363"/>
          </a:xfrm>
          <a:prstGeom prst="roundRect">
            <a:avLst>
              <a:gd name="adj" fmla="val 12495"/>
            </a:avLst>
          </a:prstGeom>
          <a:solidFill>
            <a:srgbClr val="FAFD00"/>
          </a:solidFill>
          <a:ln w="12700">
            <a:solidFill>
              <a:schemeClr val="tx1"/>
            </a:solidFill>
            <a:round/>
            <a:headEnd/>
            <a:tailEnd/>
          </a:ln>
          <a:effectLst/>
        </p:spPr>
        <p:txBody>
          <a:bodyPr wrap="none" lIns="90488" tIns="44450" rIns="90488" bIns="44450" anchor="ctr"/>
          <a:lstStyle/>
          <a:p>
            <a:pPr algn="ctr"/>
            <a:r>
              <a:rPr lang="fr-FR" sz="2400" b="1">
                <a:solidFill>
                  <a:srgbClr val="0000FD"/>
                </a:solidFill>
              </a:rPr>
              <a:t>PP#, PS# </a:t>
            </a:r>
          </a:p>
          <a:p>
            <a:pPr algn="ctr"/>
            <a:r>
              <a:rPr lang="fr-FR" sz="2400" b="1">
                <a:solidFill>
                  <a:srgbClr val="0000FD"/>
                </a:solidFill>
              </a:rPr>
              <a:t>Produit </a:t>
            </a:r>
            <a:br>
              <a:rPr lang="fr-FR" sz="2400" b="1">
                <a:solidFill>
                  <a:srgbClr val="0000FD"/>
                </a:solidFill>
              </a:rPr>
            </a:br>
            <a:r>
              <a:rPr lang="fr-FR" sz="2400" b="1">
                <a:solidFill>
                  <a:srgbClr val="0000FD"/>
                </a:solidFill>
              </a:rPr>
              <a:t>Composé </a:t>
            </a:r>
          </a:p>
        </p:txBody>
      </p:sp>
      <p:sp>
        <p:nvSpPr>
          <p:cNvPr id="35857" name="AutoShape 17"/>
          <p:cNvSpPr>
            <a:spLocks noChangeArrowheads="1"/>
          </p:cNvSpPr>
          <p:nvPr/>
        </p:nvSpPr>
        <p:spPr bwMode="auto">
          <a:xfrm>
            <a:off x="7234238" y="1617663"/>
            <a:ext cx="1362075" cy="962025"/>
          </a:xfrm>
          <a:prstGeom prst="roundRect">
            <a:avLst>
              <a:gd name="adj" fmla="val 12495"/>
            </a:avLst>
          </a:prstGeom>
          <a:solidFill>
            <a:schemeClr val="accent1"/>
          </a:solidFill>
          <a:ln w="12700">
            <a:solidFill>
              <a:schemeClr val="tx1"/>
            </a:solidFill>
            <a:round/>
            <a:headEnd/>
            <a:tailEnd/>
          </a:ln>
          <a:effectLst/>
        </p:spPr>
        <p:txBody>
          <a:bodyPr wrap="none" lIns="90488" tIns="44450" rIns="90488" bIns="44450" anchor="ctr"/>
          <a:lstStyle/>
          <a:p>
            <a:pPr algn="ctr"/>
            <a:r>
              <a:rPr lang="fr-FR" sz="2400" b="1"/>
              <a:t>Produit</a:t>
            </a:r>
          </a:p>
          <a:p>
            <a:pPr algn="ctr"/>
            <a:r>
              <a:rPr lang="fr-FR" sz="2400" b="1"/>
              <a:t>P#</a:t>
            </a:r>
          </a:p>
        </p:txBody>
      </p:sp>
      <p:sp>
        <p:nvSpPr>
          <p:cNvPr id="35858" name="Line 18"/>
          <p:cNvSpPr>
            <a:spLocks noChangeShapeType="1"/>
          </p:cNvSpPr>
          <p:nvPr/>
        </p:nvSpPr>
        <p:spPr bwMode="auto">
          <a:xfrm flipH="1">
            <a:off x="7534275" y="2593975"/>
            <a:ext cx="233363" cy="762000"/>
          </a:xfrm>
          <a:prstGeom prst="line">
            <a:avLst/>
          </a:prstGeom>
          <a:noFill/>
          <a:ln w="12700">
            <a:solidFill>
              <a:srgbClr val="FAFD00"/>
            </a:solidFill>
            <a:round/>
            <a:headEnd/>
            <a:tailEnd type="triangle" w="med" len="med"/>
          </a:ln>
          <a:effectLst/>
        </p:spPr>
        <p:txBody>
          <a:bodyPr wrap="none" anchor="ctr"/>
          <a:lstStyle/>
          <a:p>
            <a:endParaRPr lang="fr-FR"/>
          </a:p>
        </p:txBody>
      </p:sp>
      <p:sp>
        <p:nvSpPr>
          <p:cNvPr id="35859" name="Line 19"/>
          <p:cNvSpPr>
            <a:spLocks noChangeShapeType="1"/>
          </p:cNvSpPr>
          <p:nvPr/>
        </p:nvSpPr>
        <p:spPr bwMode="auto">
          <a:xfrm>
            <a:off x="8077200" y="2593975"/>
            <a:ext cx="231775" cy="784225"/>
          </a:xfrm>
          <a:prstGeom prst="line">
            <a:avLst/>
          </a:prstGeom>
          <a:noFill/>
          <a:ln w="12700">
            <a:solidFill>
              <a:srgbClr val="FAFD00"/>
            </a:solidFill>
            <a:round/>
            <a:headEnd/>
            <a:tailEnd type="triangle" w="med" len="med"/>
          </a:ln>
          <a:effectLst/>
        </p:spPr>
        <p:txBody>
          <a:bodyPr wrap="none" anchor="ctr"/>
          <a:lstStyle/>
          <a:p>
            <a:endParaRPr lang="fr-FR"/>
          </a:p>
        </p:txBody>
      </p:sp>
      <p:sp>
        <p:nvSpPr>
          <p:cNvPr id="35860" name="AutoShape 20"/>
          <p:cNvSpPr>
            <a:spLocks noChangeArrowheads="1"/>
          </p:cNvSpPr>
          <p:nvPr/>
        </p:nvSpPr>
        <p:spPr bwMode="auto">
          <a:xfrm>
            <a:off x="4951413" y="1639888"/>
            <a:ext cx="1362075" cy="962025"/>
          </a:xfrm>
          <a:prstGeom prst="roundRect">
            <a:avLst>
              <a:gd name="adj" fmla="val 12495"/>
            </a:avLst>
          </a:prstGeom>
          <a:solidFill>
            <a:schemeClr val="accent1"/>
          </a:solidFill>
          <a:ln w="12700">
            <a:solidFill>
              <a:schemeClr val="tx1"/>
            </a:solidFill>
            <a:round/>
            <a:headEnd/>
            <a:tailEnd/>
          </a:ln>
          <a:effectLst/>
        </p:spPr>
        <p:txBody>
          <a:bodyPr wrap="none" lIns="90488" tIns="44450" rIns="90488" bIns="44450" anchor="ctr"/>
          <a:lstStyle/>
          <a:p>
            <a:pPr algn="ctr"/>
            <a:r>
              <a:rPr lang="fr-FR" sz="2400" b="1">
                <a:solidFill>
                  <a:srgbClr val="3135CC"/>
                </a:solidFill>
              </a:rPr>
              <a:t>Femme</a:t>
            </a:r>
          </a:p>
          <a:p>
            <a:pPr algn="ctr"/>
            <a:r>
              <a:rPr lang="fr-FR" sz="2400" b="1">
                <a:solidFill>
                  <a:srgbClr val="3135CC"/>
                </a:solidFill>
              </a:rPr>
              <a:t>F#</a:t>
            </a:r>
          </a:p>
        </p:txBody>
      </p:sp>
      <p:sp>
        <p:nvSpPr>
          <p:cNvPr id="35861" name="Rectangle 21"/>
          <p:cNvSpPr>
            <a:spLocks noChangeArrowheads="1"/>
          </p:cNvSpPr>
          <p:nvPr/>
        </p:nvSpPr>
        <p:spPr bwMode="auto">
          <a:xfrm>
            <a:off x="7397750" y="2555875"/>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35862" name="Rectangle 22"/>
          <p:cNvSpPr>
            <a:spLocks noChangeArrowheads="1"/>
          </p:cNvSpPr>
          <p:nvPr/>
        </p:nvSpPr>
        <p:spPr bwMode="auto">
          <a:xfrm>
            <a:off x="8216900" y="2555875"/>
            <a:ext cx="307975" cy="393700"/>
          </a:xfrm>
          <a:prstGeom prst="rect">
            <a:avLst/>
          </a:prstGeom>
          <a:noFill/>
          <a:ln w="12700">
            <a:noFill/>
            <a:miter lim="800000"/>
            <a:headEnd/>
            <a:tailEnd/>
          </a:ln>
          <a:effectLst/>
        </p:spPr>
        <p:txBody>
          <a:bodyPr wrap="none" lIns="90488" tIns="44450" rIns="90488" bIns="44450">
            <a:spAutoFit/>
          </a:bodyPr>
          <a:lstStyle/>
          <a:p>
            <a:r>
              <a:rPr lang="fr-FR" b="1"/>
              <a:t>1</a:t>
            </a:r>
          </a:p>
        </p:txBody>
      </p:sp>
      <p:sp>
        <p:nvSpPr>
          <p:cNvPr id="35863" name="Rectangle 23"/>
          <p:cNvSpPr>
            <a:spLocks noChangeArrowheads="1"/>
          </p:cNvSpPr>
          <p:nvPr/>
        </p:nvSpPr>
        <p:spPr bwMode="auto">
          <a:xfrm>
            <a:off x="7243763" y="2952750"/>
            <a:ext cx="365125" cy="393700"/>
          </a:xfrm>
          <a:prstGeom prst="rect">
            <a:avLst/>
          </a:prstGeom>
          <a:noFill/>
          <a:ln w="12700">
            <a:noFill/>
            <a:miter lim="800000"/>
            <a:headEnd/>
            <a:tailEnd/>
          </a:ln>
          <a:effectLst/>
        </p:spPr>
        <p:txBody>
          <a:bodyPr wrap="none" lIns="90488" tIns="44450" rIns="90488" bIns="44450">
            <a:spAutoFit/>
          </a:bodyPr>
          <a:lstStyle/>
          <a:p>
            <a:r>
              <a:rPr lang="fr-FR" b="1"/>
              <a:t>N</a:t>
            </a:r>
          </a:p>
        </p:txBody>
      </p:sp>
      <p:sp>
        <p:nvSpPr>
          <p:cNvPr id="35864" name="Rectangle 24"/>
          <p:cNvSpPr>
            <a:spLocks noChangeArrowheads="1"/>
          </p:cNvSpPr>
          <p:nvPr/>
        </p:nvSpPr>
        <p:spPr bwMode="auto">
          <a:xfrm>
            <a:off x="8285163" y="2930525"/>
            <a:ext cx="365125" cy="393700"/>
          </a:xfrm>
          <a:prstGeom prst="rect">
            <a:avLst/>
          </a:prstGeom>
          <a:noFill/>
          <a:ln w="12700">
            <a:noFill/>
            <a:miter lim="800000"/>
            <a:headEnd/>
            <a:tailEnd/>
          </a:ln>
          <a:effectLst/>
        </p:spPr>
        <p:txBody>
          <a:bodyPr wrap="none" lIns="90488" tIns="44450" rIns="90488" bIns="44450">
            <a:spAutoFit/>
          </a:bodyPr>
          <a:lstStyle/>
          <a:p>
            <a:r>
              <a:rPr lang="fr-FR" b="1"/>
              <a:t>N</a:t>
            </a:r>
          </a:p>
        </p:txBody>
      </p:sp>
      <p:sp>
        <p:nvSpPr>
          <p:cNvPr id="35865" name="AutoShape 25"/>
          <p:cNvSpPr>
            <a:spLocks noChangeArrowheads="1"/>
          </p:cNvSpPr>
          <p:nvPr/>
        </p:nvSpPr>
        <p:spPr bwMode="auto">
          <a:xfrm>
            <a:off x="1049338" y="5491163"/>
            <a:ext cx="1362075" cy="962025"/>
          </a:xfrm>
          <a:prstGeom prst="roundRect">
            <a:avLst>
              <a:gd name="adj" fmla="val 12495"/>
            </a:avLst>
          </a:prstGeom>
          <a:solidFill>
            <a:schemeClr val="accent1"/>
          </a:solidFill>
          <a:ln w="12700">
            <a:solidFill>
              <a:schemeClr val="tx1"/>
            </a:solidFill>
            <a:round/>
            <a:headEnd/>
            <a:tailEnd/>
          </a:ln>
          <a:effectLst/>
        </p:spPr>
        <p:txBody>
          <a:bodyPr wrap="none" lIns="90488" tIns="44450" rIns="90488" bIns="44450" anchor="ctr"/>
          <a:lstStyle/>
          <a:p>
            <a:pPr algn="ctr"/>
            <a:r>
              <a:rPr lang="fr-FR" sz="2400" b="1"/>
              <a:t>Ami</a:t>
            </a:r>
          </a:p>
          <a:p>
            <a:pPr algn="ctr"/>
            <a:r>
              <a:rPr lang="fr-FR" sz="2400" b="1"/>
              <a:t>A#</a:t>
            </a:r>
          </a:p>
        </p:txBody>
      </p:sp>
      <p:sp>
        <p:nvSpPr>
          <p:cNvPr id="35866" name="Text Box 26"/>
          <p:cNvSpPr txBox="1">
            <a:spLocks noChangeArrowheads="1"/>
          </p:cNvSpPr>
          <p:nvPr/>
        </p:nvSpPr>
        <p:spPr bwMode="auto">
          <a:xfrm>
            <a:off x="2998788" y="6035675"/>
            <a:ext cx="1689100" cy="701675"/>
          </a:xfrm>
          <a:prstGeom prst="rect">
            <a:avLst/>
          </a:prstGeom>
          <a:solidFill>
            <a:schemeClr val="tx1"/>
          </a:solidFill>
          <a:ln w="12700">
            <a:noFill/>
            <a:miter lim="800000"/>
            <a:headEnd/>
            <a:tailEnd/>
          </a:ln>
          <a:effectLst/>
        </p:spPr>
        <p:txBody>
          <a:bodyPr>
            <a:spAutoFit/>
          </a:bodyPr>
          <a:lstStyle/>
          <a:p>
            <a:pPr>
              <a:spcBef>
                <a:spcPct val="50000"/>
              </a:spcBef>
            </a:pPr>
            <a:r>
              <a:rPr lang="fr-FR">
                <a:solidFill>
                  <a:srgbClr val="0000FD"/>
                </a:solidFill>
              </a:rPr>
              <a:t>Comment faire ?</a:t>
            </a:r>
          </a:p>
        </p:txBody>
      </p:sp>
    </p:spTree>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fr-FR"/>
              <a:t>  </a:t>
            </a:r>
          </a:p>
        </p:txBody>
      </p:sp>
      <p:sp>
        <p:nvSpPr>
          <p:cNvPr id="36867" name="Rectangle 3"/>
          <p:cNvSpPr>
            <a:spLocks noGrp="1" noChangeArrowheads="1"/>
          </p:cNvSpPr>
          <p:nvPr>
            <p:ph type="body" idx="1"/>
          </p:nvPr>
        </p:nvSpPr>
        <p:spPr>
          <a:xfrm>
            <a:off x="317500" y="1508449"/>
            <a:ext cx="8826500" cy="5097624"/>
          </a:xfrm>
          <a:noFill/>
          <a:ln/>
        </p:spPr>
        <p:txBody>
          <a:bodyPr/>
          <a:lstStyle/>
          <a:p>
            <a:pPr>
              <a:lnSpc>
                <a:spcPct val="80000"/>
              </a:lnSpc>
            </a:pPr>
            <a:r>
              <a:rPr lang="fr-FR" sz="2800" b="1" dirty="0">
                <a:solidFill>
                  <a:srgbClr val="FAFD00"/>
                </a:solidFill>
              </a:rPr>
              <a:t> Les clés </a:t>
            </a:r>
            <a:r>
              <a:rPr lang="fr-FR" sz="2800" b="1" i="1" dirty="0">
                <a:solidFill>
                  <a:srgbClr val="FAFD00"/>
                </a:solidFill>
              </a:rPr>
              <a:t>C </a:t>
            </a:r>
            <a:r>
              <a:rPr lang="fr-FR" sz="2800" b="1" dirty="0">
                <a:solidFill>
                  <a:srgbClr val="FAFD00"/>
                </a:solidFill>
              </a:rPr>
              <a:t>et </a:t>
            </a:r>
            <a:r>
              <a:rPr lang="fr-FR" sz="2800" b="1" i="1" dirty="0">
                <a:solidFill>
                  <a:srgbClr val="FAFD00"/>
                </a:solidFill>
              </a:rPr>
              <a:t>F</a:t>
            </a:r>
            <a:r>
              <a:rPr lang="fr-FR" sz="2800" b="1" dirty="0">
                <a:solidFill>
                  <a:srgbClr val="FAFD00"/>
                </a:solidFill>
              </a:rPr>
              <a:t> peuvent aussi être dans une même relation:</a:t>
            </a:r>
            <a:br>
              <a:rPr lang="fr-FR" sz="2800" b="1" dirty="0">
                <a:solidFill>
                  <a:srgbClr val="FAFD00"/>
                </a:solidFill>
              </a:rPr>
            </a:br>
            <a:endParaRPr lang="fr-FR" b="1" dirty="0">
              <a:solidFill>
                <a:srgbClr val="FAFD00"/>
              </a:solidFill>
            </a:endParaRPr>
          </a:p>
          <a:p>
            <a:pPr lvl="1">
              <a:lnSpc>
                <a:spcPct val="80000"/>
              </a:lnSpc>
              <a:buFont typeface="Monotype Sorts" pitchFamily="2" charset="2"/>
              <a:buNone/>
            </a:pPr>
            <a:r>
              <a:rPr lang="fr-FR" b="1" dirty="0" err="1">
                <a:solidFill>
                  <a:srgbClr val="FCFEB9"/>
                </a:solidFill>
              </a:rPr>
              <a:t>Emp</a:t>
            </a:r>
            <a:r>
              <a:rPr lang="fr-FR" b="1" dirty="0">
                <a:solidFill>
                  <a:srgbClr val="FCFEB9"/>
                </a:solidFill>
              </a:rPr>
              <a:t> ( </a:t>
            </a:r>
            <a:r>
              <a:rPr lang="fr-FR" b="1" u="sng" dirty="0">
                <a:solidFill>
                  <a:srgbClr val="FCFEB9"/>
                </a:solidFill>
              </a:rPr>
              <a:t>E#,</a:t>
            </a:r>
            <a:r>
              <a:rPr lang="fr-FR" b="1" dirty="0">
                <a:solidFill>
                  <a:srgbClr val="FCFEB9"/>
                </a:solidFill>
              </a:rPr>
              <a:t> </a:t>
            </a:r>
            <a:r>
              <a:rPr lang="fr-FR" b="1" dirty="0" err="1">
                <a:solidFill>
                  <a:srgbClr val="FCFEB9"/>
                </a:solidFill>
              </a:rPr>
              <a:t>Enom</a:t>
            </a:r>
            <a:r>
              <a:rPr lang="fr-FR" b="1" dirty="0">
                <a:solidFill>
                  <a:srgbClr val="FCFEB9"/>
                </a:solidFill>
              </a:rPr>
              <a:t>, Tel, </a:t>
            </a:r>
            <a:r>
              <a:rPr lang="fr-FR" b="1" dirty="0">
                <a:solidFill>
                  <a:srgbClr val="00FF00"/>
                </a:solidFill>
              </a:rPr>
              <a:t>Chef#</a:t>
            </a:r>
            <a:r>
              <a:rPr lang="fr-FR" b="1" dirty="0">
                <a:solidFill>
                  <a:schemeClr val="accent1"/>
                </a:solidFill>
              </a:rPr>
              <a:t> </a:t>
            </a:r>
            <a:r>
              <a:rPr lang="fr-FR" b="1" dirty="0">
                <a:solidFill>
                  <a:srgbClr val="FCFEB9"/>
                </a:solidFill>
              </a:rPr>
              <a:t>)</a:t>
            </a:r>
          </a:p>
          <a:p>
            <a:pPr lvl="1">
              <a:lnSpc>
                <a:spcPct val="80000"/>
              </a:lnSpc>
              <a:buFont typeface="Monotype Sorts" pitchFamily="2" charset="2"/>
              <a:buNone/>
            </a:pPr>
            <a:endParaRPr lang="fr-FR" b="1" dirty="0">
              <a:solidFill>
                <a:srgbClr val="FCFEB9"/>
              </a:solidFill>
            </a:endParaRPr>
          </a:p>
          <a:p>
            <a:pPr lvl="1">
              <a:lnSpc>
                <a:spcPct val="80000"/>
              </a:lnSpc>
              <a:buFont typeface="Monotype Sorts" pitchFamily="2" charset="2"/>
              <a:buNone/>
            </a:pPr>
            <a:r>
              <a:rPr lang="fr-FR" b="1" dirty="0">
                <a:solidFill>
                  <a:srgbClr val="FCFEB9"/>
                </a:solidFill>
              </a:rPr>
              <a:t>Personne ( </a:t>
            </a:r>
            <a:r>
              <a:rPr lang="fr-FR" b="1" u="sng" dirty="0">
                <a:solidFill>
                  <a:srgbClr val="FCFEB9"/>
                </a:solidFill>
              </a:rPr>
              <a:t>SS#</a:t>
            </a:r>
            <a:r>
              <a:rPr lang="fr-FR" b="1" dirty="0">
                <a:solidFill>
                  <a:srgbClr val="FCFEB9"/>
                </a:solidFill>
              </a:rPr>
              <a:t>, Nom, </a:t>
            </a:r>
            <a:r>
              <a:rPr lang="fr-FR" b="1" dirty="0">
                <a:solidFill>
                  <a:srgbClr val="FAFD00"/>
                </a:solidFill>
              </a:rPr>
              <a:t>Mère#</a:t>
            </a:r>
            <a:r>
              <a:rPr lang="fr-FR" b="1" dirty="0">
                <a:solidFill>
                  <a:srgbClr val="FCFEB9"/>
                </a:solidFill>
              </a:rPr>
              <a:t>, </a:t>
            </a:r>
            <a:r>
              <a:rPr lang="fr-FR" b="1" dirty="0">
                <a:solidFill>
                  <a:srgbClr val="00FF00"/>
                </a:solidFill>
              </a:rPr>
              <a:t>Père#</a:t>
            </a:r>
            <a:r>
              <a:rPr lang="fr-FR" b="1" dirty="0">
                <a:solidFill>
                  <a:srgbClr val="FCFEB9"/>
                </a:solidFill>
              </a:rPr>
              <a:t>) </a:t>
            </a:r>
          </a:p>
          <a:p>
            <a:pPr lvl="1">
              <a:lnSpc>
                <a:spcPct val="80000"/>
              </a:lnSpc>
              <a:buFont typeface="Monotype Sorts" pitchFamily="2" charset="2"/>
              <a:buNone/>
            </a:pPr>
            <a:endParaRPr lang="fr-FR" sz="2400" b="1" dirty="0">
              <a:solidFill>
                <a:srgbClr val="FCFEB9"/>
              </a:solidFill>
            </a:endParaRPr>
          </a:p>
          <a:p>
            <a:pPr>
              <a:lnSpc>
                <a:spcPct val="80000"/>
              </a:lnSpc>
            </a:pPr>
            <a:r>
              <a:rPr lang="fr-FR" sz="2800" b="1" dirty="0">
                <a:solidFill>
                  <a:srgbClr val="FAFD00"/>
                </a:solidFill>
              </a:rPr>
              <a:t>De tels liens génèrent les  récurrences exigeant le calcul de </a:t>
            </a:r>
            <a:r>
              <a:rPr lang="fr-FR" sz="2800" b="1" u="sng" dirty="0">
                <a:solidFill>
                  <a:srgbClr val="FAFD00"/>
                </a:solidFill>
              </a:rPr>
              <a:t>fermetures transitives</a:t>
            </a:r>
          </a:p>
          <a:p>
            <a:pPr>
              <a:lnSpc>
                <a:spcPct val="80000"/>
              </a:lnSpc>
            </a:pPr>
            <a:r>
              <a:rPr lang="fr-FR" sz="2800" b="1" dirty="0">
                <a:solidFill>
                  <a:srgbClr val="FAFD00"/>
                </a:solidFill>
              </a:rPr>
              <a:t>Les opérations relationnelles ne permettent pas de calculer les fermetures </a:t>
            </a:r>
            <a:r>
              <a:rPr lang="fr-FR" sz="2800" b="1" dirty="0" smtClean="0">
                <a:solidFill>
                  <a:srgbClr val="FAFD00"/>
                </a:solidFill>
              </a:rPr>
              <a:t>transitives</a:t>
            </a:r>
          </a:p>
          <a:p>
            <a:pPr>
              <a:lnSpc>
                <a:spcPct val="80000"/>
              </a:lnSpc>
            </a:pPr>
            <a:r>
              <a:rPr lang="fr-FR" sz="2800" b="1" dirty="0" smtClean="0">
                <a:solidFill>
                  <a:srgbClr val="FAFD00"/>
                </a:solidFill>
              </a:rPr>
              <a:t> Les SGBD en général ne gèrent pas de tels liens sémantiques</a:t>
            </a:r>
            <a:endParaRPr lang="fr-FR" sz="2800" b="1" dirty="0">
              <a:solidFill>
                <a:srgbClr val="FAFD00"/>
              </a:solidFill>
            </a:endParaRPr>
          </a:p>
        </p:txBody>
      </p:sp>
      <p:sp>
        <p:nvSpPr>
          <p:cNvPr id="36868" name="Rectangle 4"/>
          <p:cNvSpPr>
            <a:spLocks noChangeArrowheads="1"/>
          </p:cNvSpPr>
          <p:nvPr/>
        </p:nvSpPr>
        <p:spPr bwMode="auto">
          <a:xfrm>
            <a:off x="3260725" y="152400"/>
            <a:ext cx="5730875" cy="1143000"/>
          </a:xfrm>
          <a:prstGeom prst="rect">
            <a:avLst/>
          </a:prstGeom>
          <a:solidFill>
            <a:srgbClr val="FAFD00"/>
          </a:solidFill>
          <a:ln w="12700">
            <a:noFill/>
            <a:miter lim="800000"/>
            <a:headEnd/>
            <a:tailEnd/>
          </a:ln>
          <a:effectLst/>
        </p:spPr>
        <p:txBody>
          <a:bodyPr lIns="90488" tIns="44450" rIns="90488" bIns="44450" anchor="ctr"/>
          <a:lstStyle/>
          <a:p>
            <a:r>
              <a:rPr lang="fr-FR" sz="3600">
                <a:solidFill>
                  <a:schemeClr val="accent1"/>
                </a:solidFill>
              </a:rPr>
              <a:t>Intégrité Référentielle</a:t>
            </a:r>
            <a:r>
              <a:rPr lang="fr-FR" sz="4400">
                <a:solidFill>
                  <a:schemeClr val="accent1"/>
                </a:solidFill>
              </a:rPr>
              <a:t> </a:t>
            </a:r>
          </a:p>
        </p:txBody>
      </p:sp>
      <p:sp>
        <p:nvSpPr>
          <p:cNvPr id="36870" name="Arc 6"/>
          <p:cNvSpPr>
            <a:spLocks/>
          </p:cNvSpPr>
          <p:nvPr/>
        </p:nvSpPr>
        <p:spPr bwMode="auto">
          <a:xfrm rot="10800000">
            <a:off x="1798638" y="2452688"/>
            <a:ext cx="1136650" cy="30003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FF00"/>
            </a:solidFill>
            <a:round/>
            <a:headEnd/>
            <a:tailEnd type="triangle" w="med" len="med"/>
          </a:ln>
          <a:effectLst/>
        </p:spPr>
        <p:txBody>
          <a:bodyPr wrap="none" anchor="ctr"/>
          <a:lstStyle/>
          <a:p>
            <a:endParaRPr lang="fr-FR"/>
          </a:p>
        </p:txBody>
      </p:sp>
      <p:sp>
        <p:nvSpPr>
          <p:cNvPr id="36871" name="Arc 7"/>
          <p:cNvSpPr>
            <a:spLocks/>
          </p:cNvSpPr>
          <p:nvPr/>
        </p:nvSpPr>
        <p:spPr bwMode="auto">
          <a:xfrm rot="10800000">
            <a:off x="2873375" y="2452688"/>
            <a:ext cx="1136650" cy="30003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FF00"/>
            </a:solidFill>
            <a:round/>
            <a:headEnd/>
            <a:tailEnd type="triangle" w="med" len="med"/>
          </a:ln>
          <a:effectLst/>
        </p:spPr>
        <p:txBody>
          <a:bodyPr wrap="none" anchor="ctr"/>
          <a:lstStyle/>
          <a:p>
            <a:endParaRPr lang="fr-FR"/>
          </a:p>
        </p:txBody>
      </p:sp>
      <p:grpSp>
        <p:nvGrpSpPr>
          <p:cNvPr id="36874" name="Group 10"/>
          <p:cNvGrpSpPr>
            <a:grpSpLocks/>
          </p:cNvGrpSpPr>
          <p:nvPr/>
        </p:nvGrpSpPr>
        <p:grpSpPr bwMode="auto">
          <a:xfrm>
            <a:off x="2747963" y="3856038"/>
            <a:ext cx="2195512" cy="290512"/>
            <a:chOff x="1712" y="2754"/>
            <a:chExt cx="1383" cy="183"/>
          </a:xfrm>
        </p:grpSpPr>
        <p:sp>
          <p:nvSpPr>
            <p:cNvPr id="36872" name="Arc 8"/>
            <p:cNvSpPr>
              <a:spLocks/>
            </p:cNvSpPr>
            <p:nvPr/>
          </p:nvSpPr>
          <p:spPr bwMode="auto">
            <a:xfrm>
              <a:off x="1712" y="2754"/>
              <a:ext cx="716" cy="18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FF00"/>
              </a:solidFill>
              <a:round/>
              <a:headEnd type="triangle" w="med" len="med"/>
              <a:tailEnd/>
            </a:ln>
            <a:effectLst/>
          </p:spPr>
          <p:txBody>
            <a:bodyPr wrap="none" anchor="ctr"/>
            <a:lstStyle/>
            <a:p>
              <a:endParaRPr lang="fr-FR"/>
            </a:p>
          </p:txBody>
        </p:sp>
        <p:sp>
          <p:nvSpPr>
            <p:cNvPr id="36873" name="Arc 9"/>
            <p:cNvSpPr>
              <a:spLocks/>
            </p:cNvSpPr>
            <p:nvPr/>
          </p:nvSpPr>
          <p:spPr bwMode="auto">
            <a:xfrm>
              <a:off x="2379" y="2754"/>
              <a:ext cx="716" cy="18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00FF00"/>
              </a:solidFill>
              <a:round/>
              <a:headEnd type="triangle" w="med" len="med"/>
              <a:tailEnd/>
            </a:ln>
            <a:effectLst/>
          </p:spPr>
          <p:txBody>
            <a:bodyPr wrap="none" anchor="ctr"/>
            <a:lstStyle/>
            <a:p>
              <a:endParaRPr lang="fr-FR"/>
            </a:p>
          </p:txBody>
        </p:sp>
      </p:grpSp>
      <p:grpSp>
        <p:nvGrpSpPr>
          <p:cNvPr id="36877" name="Group 13"/>
          <p:cNvGrpSpPr>
            <a:grpSpLocks/>
          </p:cNvGrpSpPr>
          <p:nvPr/>
        </p:nvGrpSpPr>
        <p:grpSpPr bwMode="auto">
          <a:xfrm>
            <a:off x="2533650" y="3235325"/>
            <a:ext cx="1755775" cy="295275"/>
            <a:chOff x="1608" y="2264"/>
            <a:chExt cx="1106" cy="186"/>
          </a:xfrm>
        </p:grpSpPr>
        <p:sp>
          <p:nvSpPr>
            <p:cNvPr id="36875" name="Arc 11"/>
            <p:cNvSpPr>
              <a:spLocks/>
            </p:cNvSpPr>
            <p:nvPr/>
          </p:nvSpPr>
          <p:spPr bwMode="auto">
            <a:xfrm rot="10800000">
              <a:off x="1608" y="2264"/>
              <a:ext cx="568" cy="18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rgbClr val="FAFD00"/>
              </a:solidFill>
              <a:round/>
              <a:headEnd/>
              <a:tailEnd type="triangle" w="med" len="med"/>
            </a:ln>
            <a:effectLst/>
          </p:spPr>
          <p:txBody>
            <a:bodyPr wrap="none" anchor="ctr"/>
            <a:lstStyle/>
            <a:p>
              <a:endParaRPr lang="fr-FR"/>
            </a:p>
          </p:txBody>
        </p:sp>
        <p:sp>
          <p:nvSpPr>
            <p:cNvPr id="36876" name="Arc 12"/>
            <p:cNvSpPr>
              <a:spLocks/>
            </p:cNvSpPr>
            <p:nvPr/>
          </p:nvSpPr>
          <p:spPr bwMode="auto">
            <a:xfrm rot="10800000">
              <a:off x="2146" y="2264"/>
              <a:ext cx="568" cy="18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FAFD00"/>
              </a:solidFill>
              <a:round/>
              <a:headEnd/>
              <a:tailEnd type="triangle" w="med" len="med"/>
            </a:ln>
            <a:effectLst/>
          </p:spPr>
          <p:txBody>
            <a:bodyPr wrap="none" anchor="ctr"/>
            <a:lstStyle/>
            <a:p>
              <a:endParaRPr lang="fr-FR"/>
            </a:p>
          </p:txBody>
        </p:sp>
      </p:grpSp>
      <p:pic>
        <p:nvPicPr>
          <p:cNvPr id="14" name="Image 13"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17500" y="1508449"/>
            <a:ext cx="8826500" cy="5097624"/>
          </a:xfrm>
          <a:noFill/>
          <a:ln/>
        </p:spPr>
        <p:txBody>
          <a:bodyPr/>
          <a:lstStyle/>
          <a:p>
            <a:pPr>
              <a:lnSpc>
                <a:spcPct val="80000"/>
              </a:lnSpc>
            </a:pPr>
            <a:r>
              <a:rPr lang="fr-FR" sz="3600" dirty="0" smtClean="0">
                <a:solidFill>
                  <a:srgbClr val="FAFD00"/>
                </a:solidFill>
              </a:rPr>
              <a:t>Néanmoins </a:t>
            </a:r>
            <a:r>
              <a:rPr lang="fr-FR" sz="3600" dirty="0" err="1" smtClean="0">
                <a:solidFill>
                  <a:srgbClr val="FAFD00"/>
                </a:solidFill>
              </a:rPr>
              <a:t>MsAccess</a:t>
            </a:r>
            <a:r>
              <a:rPr lang="fr-FR" sz="3600" dirty="0" smtClean="0">
                <a:solidFill>
                  <a:srgbClr val="FAFD00"/>
                </a:solidFill>
              </a:rPr>
              <a:t> le fait </a:t>
            </a:r>
          </a:p>
          <a:p>
            <a:pPr lvl="1">
              <a:lnSpc>
                <a:spcPct val="80000"/>
              </a:lnSpc>
            </a:pPr>
            <a:r>
              <a:rPr lang="fr-FR" sz="3600" dirty="0" smtClean="0">
                <a:solidFill>
                  <a:srgbClr val="FAFD00"/>
                </a:solidFill>
              </a:rPr>
              <a:t>D’une manière limitée</a:t>
            </a:r>
            <a:r>
              <a:rPr lang="fr-FR" sz="3200" dirty="0" smtClean="0">
                <a:solidFill>
                  <a:srgbClr val="FAFD00"/>
                </a:solidFill>
              </a:rPr>
              <a:t> </a:t>
            </a:r>
          </a:p>
          <a:p>
            <a:pPr lvl="1">
              <a:lnSpc>
                <a:spcPct val="80000"/>
              </a:lnSpc>
            </a:pPr>
            <a:r>
              <a:rPr lang="fr-FR" sz="3200" dirty="0" smtClean="0">
                <a:solidFill>
                  <a:srgbClr val="FAFD00"/>
                </a:solidFill>
              </a:rPr>
              <a:t> Par la déclaration adéquate de relations</a:t>
            </a:r>
          </a:p>
          <a:p>
            <a:pPr lvl="2">
              <a:lnSpc>
                <a:spcPct val="80000"/>
              </a:lnSpc>
            </a:pPr>
            <a:r>
              <a:rPr lang="fr-FR" sz="2800" dirty="0" smtClean="0">
                <a:solidFill>
                  <a:srgbClr val="FAFD00"/>
                </a:solidFill>
              </a:rPr>
              <a:t> Pour l’intégrité référentielle</a:t>
            </a:r>
          </a:p>
          <a:p>
            <a:pPr lvl="1">
              <a:lnSpc>
                <a:spcPct val="80000"/>
              </a:lnSpc>
            </a:pPr>
            <a:r>
              <a:rPr lang="fr-FR" sz="3600" dirty="0" smtClean="0">
                <a:solidFill>
                  <a:srgbClr val="FAFD00"/>
                </a:solidFill>
              </a:rPr>
              <a:t> Par la définition correcte de sous-feuille (sous-table)</a:t>
            </a:r>
          </a:p>
          <a:p>
            <a:pPr lvl="2">
              <a:lnSpc>
                <a:spcPct val="80000"/>
              </a:lnSpc>
            </a:pPr>
            <a:r>
              <a:rPr lang="fr-FR" sz="3200" dirty="0" smtClean="0">
                <a:solidFill>
                  <a:srgbClr val="FAFD00"/>
                </a:solidFill>
              </a:rPr>
              <a:t>  On déclare la table elle-même comme sa propre sous-feuille (sous-table)</a:t>
            </a:r>
          </a:p>
          <a:p>
            <a:pPr lvl="1">
              <a:lnSpc>
                <a:spcPct val="80000"/>
              </a:lnSpc>
            </a:pPr>
            <a:r>
              <a:rPr lang="fr-FR" sz="3600" dirty="0" smtClean="0">
                <a:solidFill>
                  <a:srgbClr val="FAFD00"/>
                </a:solidFill>
              </a:rPr>
              <a:t> Pour voir en un clic les employés d’un chef etc.</a:t>
            </a:r>
            <a:endParaRPr lang="fr-FR" sz="3600" dirty="0">
              <a:solidFill>
                <a:srgbClr val="FAFD00"/>
              </a:solidFill>
            </a:endParaRPr>
          </a:p>
        </p:txBody>
      </p:sp>
      <p:sp>
        <p:nvSpPr>
          <p:cNvPr id="36868" name="Rectangle 4"/>
          <p:cNvSpPr>
            <a:spLocks noChangeArrowheads="1"/>
          </p:cNvSpPr>
          <p:nvPr/>
        </p:nvSpPr>
        <p:spPr bwMode="auto">
          <a:xfrm>
            <a:off x="3260725" y="152400"/>
            <a:ext cx="5730875" cy="1143000"/>
          </a:xfrm>
          <a:prstGeom prst="rect">
            <a:avLst/>
          </a:prstGeom>
          <a:solidFill>
            <a:srgbClr val="FAFD00"/>
          </a:solidFill>
          <a:ln w="12700">
            <a:noFill/>
            <a:miter lim="800000"/>
            <a:headEnd/>
            <a:tailEnd/>
          </a:ln>
          <a:effectLst/>
        </p:spPr>
        <p:txBody>
          <a:bodyPr lIns="90488" tIns="44450" rIns="90488" bIns="44450" anchor="ctr"/>
          <a:lstStyle/>
          <a:p>
            <a:r>
              <a:rPr lang="fr-FR" sz="3600">
                <a:solidFill>
                  <a:schemeClr val="accent1"/>
                </a:solidFill>
              </a:rPr>
              <a:t>Intégrité Référentielle</a:t>
            </a:r>
            <a:r>
              <a:rPr lang="fr-FR" sz="4400">
                <a:solidFill>
                  <a:schemeClr val="accent1"/>
                </a:solidFill>
              </a:rPr>
              <a:t> </a:t>
            </a:r>
          </a:p>
        </p:txBody>
      </p:sp>
      <p:pic>
        <p:nvPicPr>
          <p:cNvPr id="14" name="Image 13"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0" y="0"/>
            <a:ext cx="6096000" cy="609600"/>
          </a:xfrm>
          <a:solidFill>
            <a:srgbClr val="FAFD00"/>
          </a:solidFill>
          <a:ln/>
        </p:spPr>
        <p:txBody>
          <a:bodyPr/>
          <a:lstStyle/>
          <a:p>
            <a:r>
              <a:rPr lang="fr-FR" sz="3200" b="1">
                <a:solidFill>
                  <a:srgbClr val="FF00FF"/>
                </a:solidFill>
                <a:latin typeface="Arial" pitchFamily="34" charset="0"/>
              </a:rPr>
              <a:t>Base de données relationnelle</a:t>
            </a:r>
          </a:p>
        </p:txBody>
      </p:sp>
      <p:sp>
        <p:nvSpPr>
          <p:cNvPr id="6147" name="Rectangle 3"/>
          <p:cNvSpPr>
            <a:spLocks noGrp="1" noChangeArrowheads="1"/>
          </p:cNvSpPr>
          <p:nvPr>
            <p:ph type="body" idx="1"/>
          </p:nvPr>
        </p:nvSpPr>
        <p:spPr>
          <a:xfrm>
            <a:off x="700088" y="839788"/>
            <a:ext cx="8164512" cy="5334000"/>
          </a:xfrm>
          <a:noFill/>
          <a:ln/>
        </p:spPr>
        <p:txBody>
          <a:bodyPr/>
          <a:lstStyle/>
          <a:p>
            <a:pPr>
              <a:lnSpc>
                <a:spcPct val="90000"/>
              </a:lnSpc>
            </a:pPr>
            <a:r>
              <a:rPr lang="fr-FR" b="1" dirty="0">
                <a:solidFill>
                  <a:srgbClr val="FAFD00"/>
                </a:solidFill>
              </a:rPr>
              <a:t>Une collection d'objets :</a:t>
            </a:r>
          </a:p>
          <a:p>
            <a:pPr lvl="1">
              <a:lnSpc>
                <a:spcPct val="90000"/>
              </a:lnSpc>
            </a:pPr>
            <a:r>
              <a:rPr lang="fr-FR" sz="2400" b="1" dirty="0">
                <a:solidFill>
                  <a:srgbClr val="00FF00"/>
                </a:solidFill>
              </a:rPr>
              <a:t>	Relations réelles (tables de base)</a:t>
            </a:r>
          </a:p>
          <a:p>
            <a:pPr lvl="1">
              <a:lnSpc>
                <a:spcPct val="90000"/>
              </a:lnSpc>
            </a:pPr>
            <a:r>
              <a:rPr lang="fr-FR" sz="2400" b="1" dirty="0">
                <a:solidFill>
                  <a:srgbClr val="00FF00"/>
                </a:solidFill>
              </a:rPr>
              <a:t>Liens </a:t>
            </a:r>
            <a:r>
              <a:rPr lang="fr-FR" sz="2400" b="1" dirty="0" err="1" smtClean="0">
                <a:solidFill>
                  <a:srgbClr val="00FF00"/>
                </a:solidFill>
              </a:rPr>
              <a:t>réferentiels</a:t>
            </a:r>
            <a:endParaRPr lang="fr-FR" sz="2400" b="1" dirty="0">
              <a:solidFill>
                <a:srgbClr val="00FF00"/>
              </a:solidFill>
            </a:endParaRPr>
          </a:p>
          <a:p>
            <a:pPr lvl="1">
              <a:lnSpc>
                <a:spcPct val="90000"/>
              </a:lnSpc>
            </a:pPr>
            <a:r>
              <a:rPr lang="fr-FR" sz="2400" b="1" dirty="0">
                <a:solidFill>
                  <a:srgbClr val="00FF00"/>
                </a:solidFill>
              </a:rPr>
              <a:t>Contraintes d'intégrité (surtout référentielle)</a:t>
            </a:r>
          </a:p>
          <a:p>
            <a:pPr lvl="2">
              <a:lnSpc>
                <a:spcPct val="90000"/>
              </a:lnSpc>
            </a:pPr>
            <a:r>
              <a:rPr lang="fr-FR" dirty="0"/>
              <a:t>intra-relationnelles</a:t>
            </a:r>
          </a:p>
          <a:p>
            <a:pPr lvl="3">
              <a:lnSpc>
                <a:spcPct val="90000"/>
              </a:lnSpc>
            </a:pPr>
            <a:r>
              <a:rPr lang="fr-FR" dirty="0" smtClean="0"/>
              <a:t>Mono-attribut </a:t>
            </a:r>
            <a:r>
              <a:rPr lang="fr-FR" dirty="0"/>
              <a:t>et </a:t>
            </a:r>
            <a:r>
              <a:rPr lang="fr-FR" dirty="0" smtClean="0"/>
              <a:t>multi-attribut</a:t>
            </a:r>
            <a:endParaRPr lang="fr-FR" dirty="0"/>
          </a:p>
          <a:p>
            <a:pPr lvl="2">
              <a:lnSpc>
                <a:spcPct val="90000"/>
              </a:lnSpc>
            </a:pPr>
            <a:r>
              <a:rPr lang="fr-FR" dirty="0"/>
              <a:t> </a:t>
            </a:r>
            <a:r>
              <a:rPr lang="fr-FR" dirty="0" err="1" smtClean="0"/>
              <a:t>inter-relationnelles</a:t>
            </a:r>
            <a:endParaRPr lang="fr-FR" dirty="0"/>
          </a:p>
          <a:p>
            <a:pPr lvl="3">
              <a:lnSpc>
                <a:spcPct val="90000"/>
              </a:lnSpc>
            </a:pPr>
            <a:r>
              <a:rPr lang="fr-FR" dirty="0"/>
              <a:t>Intégrité référentielle surtout </a:t>
            </a:r>
          </a:p>
          <a:p>
            <a:pPr lvl="1">
              <a:lnSpc>
                <a:spcPct val="90000"/>
              </a:lnSpc>
            </a:pPr>
            <a:r>
              <a:rPr lang="fr-FR" sz="2400" b="1" dirty="0">
                <a:solidFill>
                  <a:srgbClr val="00FF00"/>
                </a:solidFill>
              </a:rPr>
              <a:t>	Déclencheurs  </a:t>
            </a:r>
            <a:r>
              <a:rPr lang="fr-FR" sz="2400" b="1" dirty="0" smtClean="0">
                <a:solidFill>
                  <a:srgbClr val="00FF00"/>
                </a:solidFill>
              </a:rPr>
              <a:t>(</a:t>
            </a:r>
            <a:r>
              <a:rPr lang="fr-FR" sz="2400" b="1" dirty="0" err="1" smtClean="0">
                <a:solidFill>
                  <a:srgbClr val="00FF00"/>
                </a:solidFill>
              </a:rPr>
              <a:t>ang</a:t>
            </a:r>
            <a:r>
              <a:rPr lang="fr-FR" sz="2400" b="1" dirty="0" smtClean="0">
                <a:solidFill>
                  <a:srgbClr val="00FF00"/>
                </a:solidFill>
              </a:rPr>
              <a:t>. </a:t>
            </a:r>
            <a:r>
              <a:rPr lang="fr-FR" sz="2400" b="1" dirty="0">
                <a:solidFill>
                  <a:srgbClr val="00FF00"/>
                </a:solidFill>
              </a:rPr>
              <a:t>triggers)</a:t>
            </a:r>
            <a:br>
              <a:rPr lang="fr-FR" sz="2400" b="1" dirty="0">
                <a:solidFill>
                  <a:srgbClr val="00FF00"/>
                </a:solidFill>
              </a:rPr>
            </a:br>
            <a:r>
              <a:rPr lang="fr-FR" sz="2400" b="1" dirty="0">
                <a:solidFill>
                  <a:srgbClr val="00FF00"/>
                </a:solidFill>
              </a:rPr>
              <a:t>	notamment pour maintenir l'intégrité</a:t>
            </a:r>
            <a:endParaRPr lang="en-US" sz="2400" b="1" dirty="0">
              <a:solidFill>
                <a:srgbClr val="00FF00"/>
              </a:solidFill>
            </a:endParaRPr>
          </a:p>
          <a:p>
            <a:pPr lvl="1">
              <a:lnSpc>
                <a:spcPct val="90000"/>
              </a:lnSpc>
            </a:pPr>
            <a:r>
              <a:rPr lang="fr-FR" sz="2400" b="1" dirty="0" smtClean="0">
                <a:solidFill>
                  <a:srgbClr val="00FF00"/>
                </a:solidFill>
              </a:rPr>
              <a:t>Autres</a:t>
            </a:r>
            <a:r>
              <a:rPr lang="en-US" sz="2400" b="1" dirty="0" smtClean="0">
                <a:solidFill>
                  <a:srgbClr val="00FF00"/>
                </a:solidFill>
              </a:rPr>
              <a:t> </a:t>
            </a:r>
            <a:r>
              <a:rPr lang="en-US" sz="2400" b="1" dirty="0">
                <a:solidFill>
                  <a:srgbClr val="00FF00"/>
                </a:solidFill>
              </a:rPr>
              <a:t>(</a:t>
            </a:r>
            <a:r>
              <a:rPr lang="fr-FR" sz="2400" b="1" dirty="0">
                <a:solidFill>
                  <a:srgbClr val="00FF00"/>
                </a:solidFill>
              </a:rPr>
              <a:t>proc</a:t>
            </a:r>
            <a:r>
              <a:rPr lang="fr-FR" sz="2400" b="1" dirty="0">
                <a:solidFill>
                  <a:srgbClr val="00FF00"/>
                </a:solidFill>
                <a:cs typeface="Times New Roman" pitchFamily="18" charset="0"/>
              </a:rPr>
              <a:t>édures stockées</a:t>
            </a:r>
            <a:r>
              <a:rPr lang="en-US" sz="2400" b="1" dirty="0">
                <a:solidFill>
                  <a:srgbClr val="00FF00"/>
                </a:solidFill>
                <a:cs typeface="Times New Roman" pitchFamily="18" charset="0"/>
              </a:rPr>
              <a:t>…)</a:t>
            </a:r>
            <a:endParaRPr lang="fr-FR" sz="2400" b="1" dirty="0">
              <a:solidFill>
                <a:srgbClr val="00FF00"/>
              </a:solidFill>
            </a:endParaRPr>
          </a:p>
          <a:p>
            <a:pPr>
              <a:lnSpc>
                <a:spcPct val="90000"/>
              </a:lnSpc>
            </a:pPr>
            <a:r>
              <a:rPr lang="fr-FR" sz="2800" b="1" dirty="0">
                <a:solidFill>
                  <a:srgbClr val="00FF00"/>
                </a:solidFill>
              </a:rPr>
              <a:t> </a:t>
            </a:r>
            <a:r>
              <a:rPr lang="fr-FR" b="1" dirty="0">
                <a:solidFill>
                  <a:srgbClr val="FAFD00"/>
                </a:solidFill>
              </a:rPr>
              <a:t>Schéma conceptuel = Définition de la collection</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anim to="" calcmode="lin" valueType="num">
                                      <p:cBhvr>
                                        <p:cTn id="7" dur="1" fill="hold"/>
                                        <p:tgtEl>
                                          <p:spTgt spid="6147">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499"/>
                                          </p:stCondLst>
                                        </p:cTn>
                                        <p:tgtEl>
                                          <p:spTgt spid="6147">
                                            <p:txEl>
                                              <p:pRg st="1" end="1"/>
                                            </p:txEl>
                                          </p:spTgt>
                                        </p:tgtEl>
                                        <p:attrNameLst>
                                          <p:attrName>style.visibility</p:attrName>
                                        </p:attrNameLst>
                                      </p:cBhvr>
                                      <p:to>
                                        <p:strVal val="visible"/>
                                      </p:to>
                                    </p:set>
                                    <p:anim to="" calcmode="lin" valueType="num">
                                      <p:cBhvr>
                                        <p:cTn id="10" dur="1" fill="hold"/>
                                        <p:tgtEl>
                                          <p:spTgt spid="6147">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499"/>
                                          </p:stCondLst>
                                        </p:cTn>
                                        <p:tgtEl>
                                          <p:spTgt spid="6147">
                                            <p:txEl>
                                              <p:pRg st="2" end="2"/>
                                            </p:txEl>
                                          </p:spTgt>
                                        </p:tgtEl>
                                        <p:attrNameLst>
                                          <p:attrName>style.visibility</p:attrName>
                                        </p:attrNameLst>
                                      </p:cBhvr>
                                      <p:to>
                                        <p:strVal val="visible"/>
                                      </p:to>
                                    </p:set>
                                    <p:anim to="" calcmode="lin" valueType="num">
                                      <p:cBhvr>
                                        <p:cTn id="13" dur="1" fill="hold"/>
                                        <p:tgtEl>
                                          <p:spTgt spid="6147">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499"/>
                                          </p:stCondLst>
                                        </p:cTn>
                                        <p:tgtEl>
                                          <p:spTgt spid="6147">
                                            <p:txEl>
                                              <p:pRg st="3" end="3"/>
                                            </p:txEl>
                                          </p:spTgt>
                                        </p:tgtEl>
                                        <p:attrNameLst>
                                          <p:attrName>style.visibility</p:attrName>
                                        </p:attrNameLst>
                                      </p:cBhvr>
                                      <p:to>
                                        <p:strVal val="visible"/>
                                      </p:to>
                                    </p:set>
                                    <p:anim to="" calcmode="lin" valueType="num">
                                      <p:cBhvr>
                                        <p:cTn id="16" dur="1" fill="hold"/>
                                        <p:tgtEl>
                                          <p:spTgt spid="6147">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499"/>
                                          </p:stCondLst>
                                        </p:cTn>
                                        <p:tgtEl>
                                          <p:spTgt spid="6147">
                                            <p:txEl>
                                              <p:pRg st="4" end="4"/>
                                            </p:txEl>
                                          </p:spTgt>
                                        </p:tgtEl>
                                        <p:attrNameLst>
                                          <p:attrName>style.visibility</p:attrName>
                                        </p:attrNameLst>
                                      </p:cBhvr>
                                      <p:to>
                                        <p:strVal val="visible"/>
                                      </p:to>
                                    </p:set>
                                    <p:anim to="" calcmode="lin" valueType="num">
                                      <p:cBhvr>
                                        <p:cTn id="19" dur="1" fill="hold"/>
                                        <p:tgtEl>
                                          <p:spTgt spid="6147">
                                            <p:txEl>
                                              <p:pRg st="4" end="4"/>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499"/>
                                          </p:stCondLst>
                                        </p:cTn>
                                        <p:tgtEl>
                                          <p:spTgt spid="6147">
                                            <p:txEl>
                                              <p:pRg st="5" end="5"/>
                                            </p:txEl>
                                          </p:spTgt>
                                        </p:tgtEl>
                                        <p:attrNameLst>
                                          <p:attrName>style.visibility</p:attrName>
                                        </p:attrNameLst>
                                      </p:cBhvr>
                                      <p:to>
                                        <p:strVal val="visible"/>
                                      </p:to>
                                    </p:set>
                                    <p:anim to="" calcmode="lin" valueType="num">
                                      <p:cBhvr>
                                        <p:cTn id="22" dur="1" fill="hold"/>
                                        <p:tgtEl>
                                          <p:spTgt spid="6147">
                                            <p:txEl>
                                              <p:pRg st="5" end="5"/>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499"/>
                                          </p:stCondLst>
                                        </p:cTn>
                                        <p:tgtEl>
                                          <p:spTgt spid="6147">
                                            <p:txEl>
                                              <p:pRg st="6" end="6"/>
                                            </p:txEl>
                                          </p:spTgt>
                                        </p:tgtEl>
                                        <p:attrNameLst>
                                          <p:attrName>style.visibility</p:attrName>
                                        </p:attrNameLst>
                                      </p:cBhvr>
                                      <p:to>
                                        <p:strVal val="visible"/>
                                      </p:to>
                                    </p:set>
                                    <p:anim to="" calcmode="lin" valueType="num">
                                      <p:cBhvr>
                                        <p:cTn id="25" dur="1" fill="hold"/>
                                        <p:tgtEl>
                                          <p:spTgt spid="6147">
                                            <p:txEl>
                                              <p:pRg st="6" end="6"/>
                                            </p:txEl>
                                          </p:spTgt>
                                        </p:tgtEl>
                                        <p:attrNameLst>
                                          <p:attrName/>
                                        </p:attrNameLst>
                                      </p:cBhvr>
                                    </p:anim>
                                  </p:childTnLst>
                                </p:cTn>
                              </p:par>
                              <p:par>
                                <p:cTn id="26" presetID="24" presetClass="entr" presetSubtype="0" fill="hold" grpId="0" nodeType="withEffect">
                                  <p:stCondLst>
                                    <p:cond delay="0"/>
                                  </p:stCondLst>
                                  <p:childTnLst>
                                    <p:set>
                                      <p:cBhvr>
                                        <p:cTn id="27" dur="1" fill="hold">
                                          <p:stCondLst>
                                            <p:cond delay="499"/>
                                          </p:stCondLst>
                                        </p:cTn>
                                        <p:tgtEl>
                                          <p:spTgt spid="6147">
                                            <p:txEl>
                                              <p:pRg st="7" end="7"/>
                                            </p:txEl>
                                          </p:spTgt>
                                        </p:tgtEl>
                                        <p:attrNameLst>
                                          <p:attrName>style.visibility</p:attrName>
                                        </p:attrNameLst>
                                      </p:cBhvr>
                                      <p:to>
                                        <p:strVal val="visible"/>
                                      </p:to>
                                    </p:set>
                                    <p:anim to="" calcmode="lin" valueType="num">
                                      <p:cBhvr>
                                        <p:cTn id="28" dur="1" fill="hold"/>
                                        <p:tgtEl>
                                          <p:spTgt spid="6147">
                                            <p:txEl>
                                              <p:pRg st="7" end="7"/>
                                            </p:txEl>
                                          </p:spTgt>
                                        </p:tgtEl>
                                        <p:attrNameLst>
                                          <p:attrName/>
                                        </p:attrNameLst>
                                      </p:cBhvr>
                                    </p:anim>
                                  </p:childTnLst>
                                </p:cTn>
                              </p:par>
                              <p:par>
                                <p:cTn id="29" presetID="24" presetClass="entr" presetSubtype="0" fill="hold" grpId="0" nodeType="withEffect">
                                  <p:stCondLst>
                                    <p:cond delay="0"/>
                                  </p:stCondLst>
                                  <p:childTnLst>
                                    <p:set>
                                      <p:cBhvr>
                                        <p:cTn id="30" dur="1" fill="hold">
                                          <p:stCondLst>
                                            <p:cond delay="499"/>
                                          </p:stCondLst>
                                        </p:cTn>
                                        <p:tgtEl>
                                          <p:spTgt spid="6147">
                                            <p:txEl>
                                              <p:pRg st="8" end="8"/>
                                            </p:txEl>
                                          </p:spTgt>
                                        </p:tgtEl>
                                        <p:attrNameLst>
                                          <p:attrName>style.visibility</p:attrName>
                                        </p:attrNameLst>
                                      </p:cBhvr>
                                      <p:to>
                                        <p:strVal val="visible"/>
                                      </p:to>
                                    </p:set>
                                    <p:anim to="" calcmode="lin" valueType="num">
                                      <p:cBhvr>
                                        <p:cTn id="31" dur="1" fill="hold"/>
                                        <p:tgtEl>
                                          <p:spTgt spid="6147">
                                            <p:txEl>
                                              <p:pRg st="8" end="8"/>
                                            </p:txEl>
                                          </p:spTgt>
                                        </p:tgtEl>
                                        <p:attrNameLst>
                                          <p:attrName/>
                                        </p:attrNameLst>
                                      </p:cBhvr>
                                    </p:anim>
                                  </p:childTnLst>
                                </p:cTn>
                              </p:par>
                              <p:par>
                                <p:cTn id="32" presetID="24" presetClass="entr" presetSubtype="0" fill="hold" grpId="0" nodeType="withEffect">
                                  <p:stCondLst>
                                    <p:cond delay="0"/>
                                  </p:stCondLst>
                                  <p:childTnLst>
                                    <p:set>
                                      <p:cBhvr>
                                        <p:cTn id="33" dur="1" fill="hold">
                                          <p:stCondLst>
                                            <p:cond delay="499"/>
                                          </p:stCondLst>
                                        </p:cTn>
                                        <p:tgtEl>
                                          <p:spTgt spid="6147">
                                            <p:txEl>
                                              <p:pRg st="9" end="9"/>
                                            </p:txEl>
                                          </p:spTgt>
                                        </p:tgtEl>
                                        <p:attrNameLst>
                                          <p:attrName>style.visibility</p:attrName>
                                        </p:attrNameLst>
                                      </p:cBhvr>
                                      <p:to>
                                        <p:strVal val="visible"/>
                                      </p:to>
                                    </p:set>
                                    <p:anim to="" calcmode="lin" valueType="num">
                                      <p:cBhvr>
                                        <p:cTn id="34" dur="1" fill="hold"/>
                                        <p:tgtEl>
                                          <p:spTgt spid="6147">
                                            <p:txEl>
                                              <p:pRg st="9" end="9"/>
                                            </p:txEl>
                                          </p:spTgt>
                                        </p:tgtEl>
                                        <p:attrNameLst>
                                          <p:attrName/>
                                        </p:attrNameLst>
                                      </p:cBhvr>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grpId="0" nodeType="clickEffect">
                                  <p:stCondLst>
                                    <p:cond delay="0"/>
                                  </p:stCondLst>
                                  <p:childTnLst>
                                    <p:set>
                                      <p:cBhvr>
                                        <p:cTn id="38" dur="1" fill="hold">
                                          <p:stCondLst>
                                            <p:cond delay="499"/>
                                          </p:stCondLst>
                                        </p:cTn>
                                        <p:tgtEl>
                                          <p:spTgt spid="6147">
                                            <p:txEl>
                                              <p:pRg st="10" end="10"/>
                                            </p:txEl>
                                          </p:spTgt>
                                        </p:tgtEl>
                                        <p:attrNameLst>
                                          <p:attrName>style.visibility</p:attrName>
                                        </p:attrNameLst>
                                      </p:cBhvr>
                                      <p:to>
                                        <p:strVal val="visible"/>
                                      </p:to>
                                    </p:set>
                                    <p:anim to="" calcmode="lin" valueType="num">
                                      <p:cBhvr>
                                        <p:cTn id="39" dur="1" fill="hold"/>
                                        <p:tgtEl>
                                          <p:spTgt spid="6147">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p:spPr>
        <p:txBody>
          <a:bodyPr/>
          <a:lstStyle/>
          <a:p>
            <a:r>
              <a:rPr lang="fr-FR"/>
              <a:t>  </a:t>
            </a:r>
          </a:p>
        </p:txBody>
      </p:sp>
      <p:sp>
        <p:nvSpPr>
          <p:cNvPr id="153603" name="Rectangle 3"/>
          <p:cNvSpPr>
            <a:spLocks noGrp="1" noChangeArrowheads="1"/>
          </p:cNvSpPr>
          <p:nvPr>
            <p:ph type="body" idx="1"/>
          </p:nvPr>
        </p:nvSpPr>
        <p:spPr>
          <a:xfrm>
            <a:off x="381000" y="1828800"/>
            <a:ext cx="8486775" cy="1709738"/>
          </a:xfrm>
          <a:noFill/>
          <a:ln>
            <a:solidFill>
              <a:schemeClr val="accent1"/>
            </a:solidFill>
          </a:ln>
        </p:spPr>
        <p:txBody>
          <a:bodyPr/>
          <a:lstStyle/>
          <a:p>
            <a:r>
              <a:rPr lang="fr-FR" dirty="0">
                <a:solidFill>
                  <a:srgbClr val="FAFD00"/>
                </a:solidFill>
              </a:rPr>
              <a:t>Une </a:t>
            </a:r>
            <a:r>
              <a:rPr lang="fr-FR" i="1" dirty="0">
                <a:solidFill>
                  <a:srgbClr val="FAFD00"/>
                </a:solidFill>
              </a:rPr>
              <a:t>valeur nulle</a:t>
            </a:r>
            <a:r>
              <a:rPr lang="fr-FR" dirty="0">
                <a:solidFill>
                  <a:srgbClr val="FAFD00"/>
                </a:solidFill>
              </a:rPr>
              <a:t> est un abus de langage pour designer une </a:t>
            </a:r>
            <a:r>
              <a:rPr lang="fr-FR" u="sng" dirty="0">
                <a:solidFill>
                  <a:srgbClr val="FAFD00"/>
                </a:solidFill>
              </a:rPr>
              <a:t>absence</a:t>
            </a:r>
            <a:r>
              <a:rPr lang="fr-FR" dirty="0">
                <a:solidFill>
                  <a:srgbClr val="FAFD00"/>
                </a:solidFill>
              </a:rPr>
              <a:t> de valeur d’un attribut</a:t>
            </a:r>
          </a:p>
          <a:p>
            <a:pPr lvl="1"/>
            <a:r>
              <a:rPr lang="fr-FR" dirty="0">
                <a:solidFill>
                  <a:srgbClr val="FAFD00"/>
                </a:solidFill>
              </a:rPr>
              <a:t>On dit aussi un </a:t>
            </a:r>
            <a:r>
              <a:rPr lang="fr-FR" i="1" dirty="0" smtClean="0">
                <a:solidFill>
                  <a:srgbClr val="FAFD00"/>
                </a:solidFill>
              </a:rPr>
              <a:t>nul</a:t>
            </a:r>
            <a:r>
              <a:rPr lang="fr-FR" dirty="0" smtClean="0">
                <a:solidFill>
                  <a:srgbClr val="FAFD00"/>
                </a:solidFill>
              </a:rPr>
              <a:t> ou un </a:t>
            </a:r>
            <a:r>
              <a:rPr lang="fr-FR" i="1" dirty="0" err="1" smtClean="0">
                <a:solidFill>
                  <a:srgbClr val="FAFD00"/>
                </a:solidFill>
              </a:rPr>
              <a:t>null</a:t>
            </a:r>
            <a:r>
              <a:rPr lang="fr-FR" dirty="0" smtClean="0">
                <a:solidFill>
                  <a:srgbClr val="FAFD00"/>
                </a:solidFill>
              </a:rPr>
              <a:t> (</a:t>
            </a:r>
            <a:r>
              <a:rPr lang="fr-FR" dirty="0" err="1" smtClean="0">
                <a:solidFill>
                  <a:srgbClr val="FAFD00"/>
                </a:solidFill>
              </a:rPr>
              <a:t>ang</a:t>
            </a:r>
            <a:r>
              <a:rPr lang="fr-FR" dirty="0" smtClean="0">
                <a:solidFill>
                  <a:srgbClr val="FAFD00"/>
                </a:solidFill>
              </a:rPr>
              <a:t>.  </a:t>
            </a:r>
            <a:r>
              <a:rPr lang="fr-FR" dirty="0" err="1" smtClean="0">
                <a:solidFill>
                  <a:srgbClr val="FAFD00"/>
                </a:solidFill>
              </a:rPr>
              <a:t>null</a:t>
            </a:r>
            <a:r>
              <a:rPr lang="fr-FR" dirty="0" smtClean="0">
                <a:solidFill>
                  <a:srgbClr val="FAFD00"/>
                </a:solidFill>
              </a:rPr>
              <a:t>)</a:t>
            </a:r>
            <a:endParaRPr lang="fr-FR" dirty="0">
              <a:solidFill>
                <a:srgbClr val="FAFD00"/>
              </a:solidFill>
            </a:endParaRPr>
          </a:p>
        </p:txBody>
      </p:sp>
      <p:sp>
        <p:nvSpPr>
          <p:cNvPr id="153604" name="Rectangle 4"/>
          <p:cNvSpPr>
            <a:spLocks noChangeArrowheads="1"/>
          </p:cNvSpPr>
          <p:nvPr/>
        </p:nvSpPr>
        <p:spPr bwMode="auto">
          <a:xfrm>
            <a:off x="1738313" y="200025"/>
            <a:ext cx="4791075"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a:solidFill>
                  <a:schemeClr val="accent1"/>
                </a:solidFill>
              </a:rPr>
              <a:t>Valeurs nulles</a:t>
            </a:r>
          </a:p>
        </p:txBody>
      </p:sp>
      <p:graphicFrame>
        <p:nvGraphicFramePr>
          <p:cNvPr id="153605" name="Object 5">
            <a:hlinkClick r:id="" action="ppaction://ole?verb=0"/>
          </p:cNvPr>
          <p:cNvGraphicFramePr>
            <a:graphicFrameLocks/>
          </p:cNvGraphicFramePr>
          <p:nvPr/>
        </p:nvGraphicFramePr>
        <p:xfrm>
          <a:off x="1590675" y="4200525"/>
          <a:ext cx="5362575" cy="2344738"/>
        </p:xfrm>
        <a:graphic>
          <a:graphicData uri="http://schemas.openxmlformats.org/presentationml/2006/ole">
            <mc:AlternateContent xmlns:mc="http://schemas.openxmlformats.org/markup-compatibility/2006">
              <mc:Choice xmlns:v="urn:schemas-microsoft-com:vml" Requires="v">
                <p:oleObj spid="_x0000_s153690" name="Document" r:id="rId4" imgW="22336920" imgH="9845280" progId="Word.Document.8">
                  <p:embed/>
                </p:oleObj>
              </mc:Choice>
              <mc:Fallback>
                <p:oleObj name="Document" r:id="rId4" imgW="22336920" imgH="9845280" progId="Word.Document.8">
                  <p:embed/>
                  <p:pic>
                    <p:nvPicPr>
                      <p:cNvPr id="0" name="Picture 4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4200525"/>
                        <a:ext cx="5362575" cy="234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3603">
                                            <p:txEl>
                                              <p:pRg st="0" end="0"/>
                                            </p:txEl>
                                          </p:spTgt>
                                        </p:tgtEl>
                                        <p:attrNameLst>
                                          <p:attrName>style.visibility</p:attrName>
                                        </p:attrNameLst>
                                      </p:cBhvr>
                                      <p:to>
                                        <p:strVal val="visible"/>
                                      </p:to>
                                    </p:set>
                                    <p:anim to="" calcmode="lin" valueType="num">
                                      <p:cBhvr>
                                        <p:cTn id="7" dur="1" fill="hold"/>
                                        <p:tgtEl>
                                          <p:spTgt spid="153603">
                                            <p:txEl>
                                              <p:pRg st="0" end="0"/>
                                            </p:txEl>
                                          </p:spTgt>
                                        </p:tgtEl>
                                        <p:attrNameLst>
                                          <p:attrName/>
                                        </p:attrNameLst>
                                      </p:cBhvr>
                                    </p:anim>
                                  </p:childTnLst>
                                  <p:subTnLst>
                                    <p:animClr clrSpc="rgb" dir="cw">
                                      <p:cBhvr override="childStyle">
                                        <p:cTn dur="1" fill="hold" display="0" masterRel="nextClick" afterEffect="1"/>
                                        <p:tgtEl>
                                          <p:spTgt spid="153603">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53603">
                                            <p:txEl>
                                              <p:pRg st="1" end="1"/>
                                            </p:txEl>
                                          </p:spTgt>
                                        </p:tgtEl>
                                        <p:attrNameLst>
                                          <p:attrName>style.visibility</p:attrName>
                                        </p:attrNameLst>
                                      </p:cBhvr>
                                      <p:to>
                                        <p:strVal val="visible"/>
                                      </p:to>
                                    </p:set>
                                    <p:anim to="" calcmode="lin" valueType="num">
                                      <p:cBhvr>
                                        <p:cTn id="10" dur="1" fill="hold"/>
                                        <p:tgtEl>
                                          <p:spTgt spid="153603">
                                            <p:txEl>
                                              <p:pRg st="1" end="1"/>
                                            </p:txEl>
                                          </p:spTgt>
                                        </p:tgtEl>
                                        <p:attrNameLst>
                                          <p:attrName/>
                                        </p:attrNameLst>
                                      </p:cBhvr>
                                    </p:anim>
                                  </p:childTnLst>
                                  <p:subTnLst>
                                    <p:animClr clrSpc="rgb" dir="cw">
                                      <p:cBhvr override="childStyle">
                                        <p:cTn dur="1" fill="hold" display="0" masterRel="nextClick" afterEffect="1"/>
                                        <p:tgtEl>
                                          <p:spTgt spid="153603">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a:ln/>
        </p:spPr>
        <p:txBody>
          <a:bodyPr/>
          <a:lstStyle/>
          <a:p>
            <a:r>
              <a:rPr lang="fr-FR"/>
              <a:t>  </a:t>
            </a:r>
          </a:p>
        </p:txBody>
      </p:sp>
      <p:sp>
        <p:nvSpPr>
          <p:cNvPr id="155651" name="Rectangle 3"/>
          <p:cNvSpPr>
            <a:spLocks noGrp="1" noChangeArrowheads="1"/>
          </p:cNvSpPr>
          <p:nvPr>
            <p:ph type="body" idx="1"/>
          </p:nvPr>
        </p:nvSpPr>
        <p:spPr>
          <a:xfrm>
            <a:off x="409575" y="1985963"/>
            <a:ext cx="7972425" cy="3714750"/>
          </a:xfrm>
          <a:noFill/>
          <a:ln/>
        </p:spPr>
        <p:txBody>
          <a:bodyPr/>
          <a:lstStyle/>
          <a:p>
            <a:r>
              <a:rPr lang="en-US" dirty="0">
                <a:solidFill>
                  <a:srgbClr val="FAFD00"/>
                </a:solidFill>
              </a:rPr>
              <a:t>V</a:t>
            </a:r>
            <a:r>
              <a:rPr lang="fr-FR" dirty="0" err="1">
                <a:solidFill>
                  <a:srgbClr val="FAFD00"/>
                </a:solidFill>
              </a:rPr>
              <a:t>aleur</a:t>
            </a:r>
            <a:r>
              <a:rPr lang="fr-FR" u="sng" dirty="0">
                <a:solidFill>
                  <a:srgbClr val="FAFD00"/>
                </a:solidFill>
              </a:rPr>
              <a:t> </a:t>
            </a:r>
            <a:r>
              <a:rPr lang="fr-FR" i="1" dirty="0">
                <a:solidFill>
                  <a:srgbClr val="FAFD00"/>
                </a:solidFill>
              </a:rPr>
              <a:t>inconnue </a:t>
            </a:r>
          </a:p>
          <a:p>
            <a:pPr lvl="1"/>
            <a:r>
              <a:rPr lang="en-US" dirty="0">
                <a:solidFill>
                  <a:srgbClr val="FAFD00"/>
                </a:solidFill>
              </a:rPr>
              <a:t>Ville de </a:t>
            </a:r>
            <a:r>
              <a:rPr lang="fr-FR" dirty="0">
                <a:solidFill>
                  <a:srgbClr val="FAFD00"/>
                </a:solidFill>
              </a:rPr>
              <a:t>fournisseur inconnu</a:t>
            </a:r>
            <a:r>
              <a:rPr lang="en-US" dirty="0">
                <a:solidFill>
                  <a:srgbClr val="FAFD00"/>
                </a:solidFill>
              </a:rPr>
              <a:t>e</a:t>
            </a:r>
            <a:endParaRPr lang="fr-FR" dirty="0">
              <a:solidFill>
                <a:srgbClr val="FAFD00"/>
              </a:solidFill>
            </a:endParaRPr>
          </a:p>
          <a:p>
            <a:r>
              <a:rPr lang="en-US" dirty="0">
                <a:solidFill>
                  <a:srgbClr val="FAFD00"/>
                </a:solidFill>
              </a:rPr>
              <a:t>V</a:t>
            </a:r>
            <a:r>
              <a:rPr lang="fr-FR" dirty="0" err="1">
                <a:solidFill>
                  <a:srgbClr val="FAFD00"/>
                </a:solidFill>
              </a:rPr>
              <a:t>aleur</a:t>
            </a:r>
            <a:r>
              <a:rPr lang="fr-FR" dirty="0">
                <a:solidFill>
                  <a:srgbClr val="FAFD00"/>
                </a:solidFill>
              </a:rPr>
              <a:t> </a:t>
            </a:r>
            <a:r>
              <a:rPr lang="fr-FR" i="1" dirty="0">
                <a:solidFill>
                  <a:srgbClr val="FAFD00"/>
                </a:solidFill>
              </a:rPr>
              <a:t>inapplicable</a:t>
            </a:r>
          </a:p>
          <a:p>
            <a:pPr lvl="1"/>
            <a:r>
              <a:rPr lang="fr-FR" dirty="0">
                <a:solidFill>
                  <a:srgbClr val="FAFD00"/>
                </a:solidFill>
              </a:rPr>
              <a:t>Fournisseur connu pour être sans </a:t>
            </a:r>
            <a:r>
              <a:rPr lang="fr-FR" dirty="0" smtClean="0">
                <a:solidFill>
                  <a:srgbClr val="FAFD00"/>
                </a:solidFill>
              </a:rPr>
              <a:t>statut</a:t>
            </a:r>
          </a:p>
          <a:p>
            <a:pPr lvl="1"/>
            <a:r>
              <a:rPr lang="fr-FR" dirty="0" smtClean="0">
                <a:solidFill>
                  <a:srgbClr val="FAFD00"/>
                </a:solidFill>
              </a:rPr>
              <a:t> Nom de jeune fille pour un monsieur </a:t>
            </a:r>
            <a:endParaRPr lang="fr-FR" dirty="0">
              <a:solidFill>
                <a:srgbClr val="FAFD00"/>
              </a:solidFill>
            </a:endParaRPr>
          </a:p>
          <a:p>
            <a:r>
              <a:rPr lang="fr-FR" dirty="0">
                <a:solidFill>
                  <a:srgbClr val="FAFD00"/>
                </a:solidFill>
              </a:rPr>
              <a:t> Cette distinction est rarement appliquée en pratique</a:t>
            </a:r>
          </a:p>
        </p:txBody>
      </p:sp>
      <p:sp>
        <p:nvSpPr>
          <p:cNvPr id="155652" name="Rectangle 4"/>
          <p:cNvSpPr>
            <a:spLocks noChangeArrowheads="1"/>
          </p:cNvSpPr>
          <p:nvPr/>
        </p:nvSpPr>
        <p:spPr bwMode="auto">
          <a:xfrm>
            <a:off x="1738313" y="200025"/>
            <a:ext cx="4791075"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a:solidFill>
                  <a:schemeClr val="accent1"/>
                </a:solidFill>
              </a:rPr>
              <a:t>Types de nuls</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5651">
                                            <p:txEl>
                                              <p:pRg st="0" end="0"/>
                                            </p:txEl>
                                          </p:spTgt>
                                        </p:tgtEl>
                                        <p:attrNameLst>
                                          <p:attrName>style.visibility</p:attrName>
                                        </p:attrNameLst>
                                      </p:cBhvr>
                                      <p:to>
                                        <p:strVal val="visible"/>
                                      </p:to>
                                    </p:set>
                                    <p:anim to="" calcmode="lin" valueType="num">
                                      <p:cBhvr>
                                        <p:cTn id="7" dur="1" fill="hold"/>
                                        <p:tgtEl>
                                          <p:spTgt spid="155651">
                                            <p:txEl>
                                              <p:pRg st="0" end="0"/>
                                            </p:txEl>
                                          </p:spTgt>
                                        </p:tgtEl>
                                        <p:attrNameLst>
                                          <p:attrName/>
                                        </p:attrNameLst>
                                      </p:cBhvr>
                                    </p:anim>
                                  </p:childTnLst>
                                  <p:subTnLst>
                                    <p:animClr clrSpc="rgb" dir="cw">
                                      <p:cBhvr override="childStyle">
                                        <p:cTn dur="1" fill="hold" display="0" masterRel="nextClick" afterEffect="1"/>
                                        <p:tgtEl>
                                          <p:spTgt spid="155651">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55651">
                                            <p:txEl>
                                              <p:pRg st="1" end="1"/>
                                            </p:txEl>
                                          </p:spTgt>
                                        </p:tgtEl>
                                        <p:attrNameLst>
                                          <p:attrName>style.visibility</p:attrName>
                                        </p:attrNameLst>
                                      </p:cBhvr>
                                      <p:to>
                                        <p:strVal val="visible"/>
                                      </p:to>
                                    </p:set>
                                    <p:anim to="" calcmode="lin" valueType="num">
                                      <p:cBhvr>
                                        <p:cTn id="10" dur="1" fill="hold"/>
                                        <p:tgtEl>
                                          <p:spTgt spid="155651">
                                            <p:txEl>
                                              <p:pRg st="1" end="1"/>
                                            </p:txEl>
                                          </p:spTgt>
                                        </p:tgtEl>
                                        <p:attrNameLst>
                                          <p:attrName/>
                                        </p:attrNameLst>
                                      </p:cBhvr>
                                    </p:anim>
                                  </p:childTnLst>
                                  <p:subTnLst>
                                    <p:animClr clrSpc="rgb" dir="cw">
                                      <p:cBhvr override="childStyle">
                                        <p:cTn dur="1" fill="hold" display="0" masterRel="nextClick" afterEffect="1"/>
                                        <p:tgtEl>
                                          <p:spTgt spid="155651">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55651">
                                            <p:txEl>
                                              <p:pRg st="2" end="2"/>
                                            </p:txEl>
                                          </p:spTgt>
                                        </p:tgtEl>
                                        <p:attrNameLst>
                                          <p:attrName>style.visibility</p:attrName>
                                        </p:attrNameLst>
                                      </p:cBhvr>
                                      <p:to>
                                        <p:strVal val="visible"/>
                                      </p:to>
                                    </p:set>
                                    <p:anim to="" calcmode="lin" valueType="num">
                                      <p:cBhvr>
                                        <p:cTn id="15" dur="1" fill="hold"/>
                                        <p:tgtEl>
                                          <p:spTgt spid="155651">
                                            <p:txEl>
                                              <p:pRg st="2" end="2"/>
                                            </p:txEl>
                                          </p:spTgt>
                                        </p:tgtEl>
                                        <p:attrNameLst>
                                          <p:attrName/>
                                        </p:attrNameLst>
                                      </p:cBhvr>
                                    </p:anim>
                                  </p:childTnLst>
                                  <p:subTnLst>
                                    <p:animClr clrSpc="rgb" dir="cw">
                                      <p:cBhvr override="childStyle">
                                        <p:cTn dur="1" fill="hold" display="0" masterRel="nextClick" afterEffect="1"/>
                                        <p:tgtEl>
                                          <p:spTgt spid="155651">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55651">
                                            <p:txEl>
                                              <p:pRg st="3" end="3"/>
                                            </p:txEl>
                                          </p:spTgt>
                                        </p:tgtEl>
                                        <p:attrNameLst>
                                          <p:attrName>style.visibility</p:attrName>
                                        </p:attrNameLst>
                                      </p:cBhvr>
                                      <p:to>
                                        <p:strVal val="visible"/>
                                      </p:to>
                                    </p:set>
                                    <p:anim to="" calcmode="lin" valueType="num">
                                      <p:cBhvr>
                                        <p:cTn id="18" dur="1" fill="hold"/>
                                        <p:tgtEl>
                                          <p:spTgt spid="155651">
                                            <p:txEl>
                                              <p:pRg st="3" end="3"/>
                                            </p:txEl>
                                          </p:spTgt>
                                        </p:tgtEl>
                                        <p:attrNameLst>
                                          <p:attrName/>
                                        </p:attrNameLst>
                                      </p:cBhvr>
                                    </p:anim>
                                  </p:childTnLst>
                                  <p:subTnLst>
                                    <p:animClr clrSpc="rgb" dir="cw">
                                      <p:cBhvr override="childStyle">
                                        <p:cTn dur="1" fill="hold" display="0" masterRel="nextClick" afterEffect="1"/>
                                        <p:tgtEl>
                                          <p:spTgt spid="155651">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55651">
                                            <p:txEl>
                                              <p:pRg st="4" end="4"/>
                                            </p:txEl>
                                          </p:spTgt>
                                        </p:tgtEl>
                                        <p:attrNameLst>
                                          <p:attrName>style.visibility</p:attrName>
                                        </p:attrNameLst>
                                      </p:cBhvr>
                                      <p:to>
                                        <p:strVal val="visible"/>
                                      </p:to>
                                    </p:set>
                                    <p:anim to="" calcmode="lin" valueType="num">
                                      <p:cBhvr>
                                        <p:cTn id="21" dur="1" fill="hold"/>
                                        <p:tgtEl>
                                          <p:spTgt spid="155651">
                                            <p:txEl>
                                              <p:pRg st="4" end="4"/>
                                            </p:txEl>
                                          </p:spTgt>
                                        </p:tgtEl>
                                        <p:attrNameLst>
                                          <p:attrName/>
                                        </p:attrNameLst>
                                      </p:cBhvr>
                                    </p:anim>
                                  </p:childTnLst>
                                  <p:subTnLst>
                                    <p:animClr clrSpc="rgb" dir="cw">
                                      <p:cBhvr override="childStyle">
                                        <p:cTn dur="1" fill="hold" display="0" masterRel="nextClick" afterEffect="1"/>
                                        <p:tgtEl>
                                          <p:spTgt spid="155651">
                                            <p:txEl>
                                              <p:pRg st="4" end="4"/>
                                            </p:txEl>
                                          </p:spTgt>
                                        </p:tgtEl>
                                        <p:attrNameLst>
                                          <p:attrName>ppt_c</p:attrName>
                                        </p:attrNameLst>
                                      </p:cBhvr>
                                      <p:to>
                                        <a:schemeClr val="hlink"/>
                                      </p:to>
                                    </p:animClr>
                                  </p:sub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55651">
                                            <p:txEl>
                                              <p:pRg st="5" end="5"/>
                                            </p:txEl>
                                          </p:spTgt>
                                        </p:tgtEl>
                                        <p:attrNameLst>
                                          <p:attrName>style.visibility</p:attrName>
                                        </p:attrNameLst>
                                      </p:cBhvr>
                                      <p:to>
                                        <p:strVal val="visible"/>
                                      </p:to>
                                    </p:set>
                                    <p:anim to="" calcmode="lin" valueType="num">
                                      <p:cBhvr>
                                        <p:cTn id="26" dur="1" fill="hold"/>
                                        <p:tgtEl>
                                          <p:spTgt spid="155651">
                                            <p:txEl>
                                              <p:pRg st="5" end="5"/>
                                            </p:txEl>
                                          </p:spTgt>
                                        </p:tgtEl>
                                        <p:attrNameLst>
                                          <p:attrName/>
                                        </p:attrNameLst>
                                      </p:cBhvr>
                                    </p:anim>
                                  </p:childTnLst>
                                  <p:subTnLst>
                                    <p:animClr clrSpc="rgb" dir="cw">
                                      <p:cBhvr override="childStyle">
                                        <p:cTn dur="1" fill="hold" display="0" masterRel="nextClick" afterEffect="1"/>
                                        <p:tgtEl>
                                          <p:spTgt spid="155651">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a:ln/>
        </p:spPr>
        <p:txBody>
          <a:bodyPr/>
          <a:lstStyle/>
          <a:p>
            <a:r>
              <a:rPr lang="fr-FR"/>
              <a:t>  </a:t>
            </a:r>
          </a:p>
        </p:txBody>
      </p:sp>
      <p:sp>
        <p:nvSpPr>
          <p:cNvPr id="157699" name="Rectangle 3"/>
          <p:cNvSpPr>
            <a:spLocks noGrp="1" noChangeArrowheads="1"/>
          </p:cNvSpPr>
          <p:nvPr>
            <p:ph type="body" idx="1"/>
          </p:nvPr>
        </p:nvSpPr>
        <p:spPr>
          <a:xfrm>
            <a:off x="0" y="1900238"/>
            <a:ext cx="8429625" cy="4429125"/>
          </a:xfrm>
          <a:noFill/>
          <a:ln/>
        </p:spPr>
        <p:txBody>
          <a:bodyPr/>
          <a:lstStyle/>
          <a:p>
            <a:pPr lvl="1">
              <a:buFont typeface="Wingdings" pitchFamily="2" charset="2"/>
              <a:buChar char="$"/>
            </a:pPr>
            <a:r>
              <a:rPr lang="fr-FR" sz="3200" dirty="0">
                <a:solidFill>
                  <a:schemeClr val="tx2"/>
                </a:solidFill>
                <a:sym typeface="Wingdings" pitchFamily="2" charset="2"/>
              </a:rPr>
              <a:t>Comment faire alors s’il le faut ?</a:t>
            </a:r>
          </a:p>
          <a:p>
            <a:pPr lvl="1">
              <a:buSzTx/>
              <a:buFont typeface="Wingdings" pitchFamily="2" charset="2"/>
              <a:buChar char="Ø"/>
            </a:pPr>
            <a:r>
              <a:rPr lang="fr-FR" sz="3200" dirty="0">
                <a:solidFill>
                  <a:schemeClr val="tx2"/>
                </a:solidFill>
                <a:sym typeface="Wingdings" pitchFamily="2" charset="2"/>
              </a:rPr>
              <a:t> </a:t>
            </a:r>
            <a:r>
              <a:rPr lang="fr-FR" sz="3200" dirty="0">
                <a:solidFill>
                  <a:srgbClr val="FCFEB9"/>
                </a:solidFill>
                <a:sym typeface="Wingdings" pitchFamily="2" charset="2"/>
              </a:rPr>
              <a:t>Pour l’attribut #</a:t>
            </a:r>
            <a:r>
              <a:rPr lang="fr-FR" dirty="0">
                <a:solidFill>
                  <a:srgbClr val="FCFEB9"/>
                </a:solidFill>
                <a:sym typeface="Wingdings" pitchFamily="2" charset="2"/>
              </a:rPr>
              <a:t>TEL</a:t>
            </a:r>
            <a:r>
              <a:rPr lang="fr-FR" sz="3200" dirty="0">
                <a:solidFill>
                  <a:srgbClr val="FCFEB9"/>
                </a:solidFill>
                <a:sym typeface="Wingdings" pitchFamily="2" charset="2"/>
              </a:rPr>
              <a:t> faut distinguer entre:</a:t>
            </a:r>
            <a:endParaRPr lang="fr-FR" sz="3600" dirty="0">
              <a:solidFill>
                <a:srgbClr val="FCFEB9"/>
              </a:solidFill>
              <a:sym typeface="Wingdings" pitchFamily="2" charset="2"/>
            </a:endParaRPr>
          </a:p>
          <a:p>
            <a:pPr lvl="2">
              <a:buSzTx/>
              <a:buFont typeface="Wingdings" pitchFamily="2" charset="2"/>
              <a:buChar char="Ø"/>
            </a:pPr>
            <a:r>
              <a:rPr lang="fr-FR" sz="3200" dirty="0">
                <a:solidFill>
                  <a:srgbClr val="FCFEB9"/>
                </a:solidFill>
                <a:sym typeface="Wingdings" pitchFamily="2" charset="2"/>
              </a:rPr>
              <a:t># tel </a:t>
            </a:r>
            <a:r>
              <a:rPr lang="fr-FR" sz="3200" dirty="0" smtClean="0">
                <a:solidFill>
                  <a:srgbClr val="FCFEB9"/>
                </a:solidFill>
                <a:sym typeface="Wingdings" pitchFamily="2" charset="2"/>
              </a:rPr>
              <a:t>portable inconnu </a:t>
            </a:r>
            <a:endParaRPr lang="fr-FR" sz="3200" dirty="0">
              <a:solidFill>
                <a:srgbClr val="FCFEB9"/>
              </a:solidFill>
              <a:sym typeface="Wingdings" pitchFamily="2" charset="2"/>
            </a:endParaRPr>
          </a:p>
          <a:p>
            <a:pPr lvl="3">
              <a:buClr>
                <a:schemeClr val="tx2"/>
              </a:buClr>
              <a:buSzTx/>
              <a:buFont typeface="Wingdings" pitchFamily="2" charset="2"/>
              <a:buChar char="Ø"/>
            </a:pPr>
            <a:r>
              <a:rPr lang="fr-FR" sz="3200" dirty="0">
                <a:solidFill>
                  <a:srgbClr val="FCFEB9"/>
                </a:solidFill>
                <a:sym typeface="Wingdings" pitchFamily="2" charset="2"/>
              </a:rPr>
              <a:t>on relancera la personne pour connaître son numéro</a:t>
            </a:r>
          </a:p>
          <a:p>
            <a:pPr lvl="2">
              <a:buSzTx/>
              <a:buFont typeface="Wingdings" pitchFamily="2" charset="2"/>
              <a:buChar char="Ø"/>
            </a:pPr>
            <a:r>
              <a:rPr lang="fr-FR" sz="3200" dirty="0">
                <a:solidFill>
                  <a:srgbClr val="FCFEB9"/>
                </a:solidFill>
                <a:sym typeface="Wingdings" pitchFamily="2" charset="2"/>
              </a:rPr>
              <a:t> Personne sans </a:t>
            </a:r>
            <a:r>
              <a:rPr lang="fr-FR" sz="3200" dirty="0" smtClean="0">
                <a:solidFill>
                  <a:srgbClr val="FCFEB9"/>
                </a:solidFill>
                <a:sym typeface="Wingdings" pitchFamily="2" charset="2"/>
              </a:rPr>
              <a:t>téléphone portable</a:t>
            </a:r>
          </a:p>
        </p:txBody>
      </p:sp>
      <p:sp>
        <p:nvSpPr>
          <p:cNvPr id="157700" name="Rectangle 4"/>
          <p:cNvSpPr>
            <a:spLocks noChangeArrowheads="1"/>
          </p:cNvSpPr>
          <p:nvPr/>
        </p:nvSpPr>
        <p:spPr bwMode="auto">
          <a:xfrm>
            <a:off x="1738313" y="200025"/>
            <a:ext cx="4791075"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a:solidFill>
                  <a:schemeClr val="accent1"/>
                </a:solidFill>
              </a:rPr>
              <a:t>Types de nuls</a:t>
            </a:r>
          </a:p>
        </p:txBody>
      </p:sp>
      <p:pic>
        <p:nvPicPr>
          <p:cNvPr id="6" name="Image 5"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anim to="" calcmode="lin" valueType="num">
                                      <p:cBhvr>
                                        <p:cTn id="7" dur="1" fill="hold"/>
                                        <p:tgtEl>
                                          <p:spTgt spid="157699">
                                            <p:txEl>
                                              <p:pRg st="0" end="0"/>
                                            </p:txEl>
                                          </p:spTgt>
                                        </p:tgtEl>
                                        <p:attrNameLst>
                                          <p:attrName/>
                                        </p:attrNameLst>
                                      </p:cBhvr>
                                    </p:anim>
                                  </p:childTnLst>
                                  <p:subTnLst>
                                    <p:animClr clrSpc="rgb" dir="cw">
                                      <p:cBhvr override="childStyle">
                                        <p:cTn dur="1" fill="hold" display="0" masterRel="nextClick" afterEffect="1"/>
                                        <p:tgtEl>
                                          <p:spTgt spid="157699">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57699">
                                            <p:txEl>
                                              <p:pRg st="1" end="1"/>
                                            </p:txEl>
                                          </p:spTgt>
                                        </p:tgtEl>
                                        <p:attrNameLst>
                                          <p:attrName>style.visibility</p:attrName>
                                        </p:attrNameLst>
                                      </p:cBhvr>
                                      <p:to>
                                        <p:strVal val="visible"/>
                                      </p:to>
                                    </p:set>
                                    <p:anim to="" calcmode="lin" valueType="num">
                                      <p:cBhvr>
                                        <p:cTn id="10" dur="1" fill="hold"/>
                                        <p:tgtEl>
                                          <p:spTgt spid="157699">
                                            <p:txEl>
                                              <p:pRg st="1" end="1"/>
                                            </p:txEl>
                                          </p:spTgt>
                                        </p:tgtEl>
                                        <p:attrNameLst>
                                          <p:attrName/>
                                        </p:attrNameLst>
                                      </p:cBhvr>
                                    </p:anim>
                                  </p:childTnLst>
                                  <p:subTnLst>
                                    <p:animClr clrSpc="rgb" dir="cw">
                                      <p:cBhvr override="childStyle">
                                        <p:cTn dur="1" fill="hold" display="0" masterRel="nextClick" afterEffect="1"/>
                                        <p:tgtEl>
                                          <p:spTgt spid="157699">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anim to="" calcmode="lin" valueType="num">
                                      <p:cBhvr>
                                        <p:cTn id="13" dur="1" fill="hold"/>
                                        <p:tgtEl>
                                          <p:spTgt spid="157699">
                                            <p:txEl>
                                              <p:pRg st="2" end="2"/>
                                            </p:txEl>
                                          </p:spTgt>
                                        </p:tgtEl>
                                        <p:attrNameLst>
                                          <p:attrName/>
                                        </p:attrNameLst>
                                      </p:cBhvr>
                                    </p:anim>
                                  </p:childTnLst>
                                  <p:subTnLst>
                                    <p:animClr clrSpc="rgb" dir="cw">
                                      <p:cBhvr override="childStyle">
                                        <p:cTn dur="1" fill="hold" display="0" masterRel="nextClick" afterEffect="1"/>
                                        <p:tgtEl>
                                          <p:spTgt spid="157699">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57699">
                                            <p:txEl>
                                              <p:pRg st="3" end="3"/>
                                            </p:txEl>
                                          </p:spTgt>
                                        </p:tgtEl>
                                        <p:attrNameLst>
                                          <p:attrName>style.visibility</p:attrName>
                                        </p:attrNameLst>
                                      </p:cBhvr>
                                      <p:to>
                                        <p:strVal val="visible"/>
                                      </p:to>
                                    </p:set>
                                    <p:anim to="" calcmode="lin" valueType="num">
                                      <p:cBhvr>
                                        <p:cTn id="16" dur="1" fill="hold"/>
                                        <p:tgtEl>
                                          <p:spTgt spid="157699">
                                            <p:txEl>
                                              <p:pRg st="3" end="3"/>
                                            </p:txEl>
                                          </p:spTgt>
                                        </p:tgtEl>
                                        <p:attrNameLst>
                                          <p:attrName/>
                                        </p:attrNameLst>
                                      </p:cBhvr>
                                    </p:anim>
                                  </p:childTnLst>
                                  <p:subTnLst>
                                    <p:animClr clrSpc="rgb" dir="cw">
                                      <p:cBhvr override="childStyle">
                                        <p:cTn dur="1" fill="hold" display="0" masterRel="nextClick" afterEffect="1"/>
                                        <p:tgtEl>
                                          <p:spTgt spid="157699">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57699">
                                            <p:txEl>
                                              <p:pRg st="4" end="4"/>
                                            </p:txEl>
                                          </p:spTgt>
                                        </p:tgtEl>
                                        <p:attrNameLst>
                                          <p:attrName>style.visibility</p:attrName>
                                        </p:attrNameLst>
                                      </p:cBhvr>
                                      <p:to>
                                        <p:strVal val="visible"/>
                                      </p:to>
                                    </p:set>
                                    <p:anim to="" calcmode="lin" valueType="num">
                                      <p:cBhvr>
                                        <p:cTn id="19" dur="1" fill="hold"/>
                                        <p:tgtEl>
                                          <p:spTgt spid="157699">
                                            <p:txEl>
                                              <p:pRg st="4" end="4"/>
                                            </p:txEl>
                                          </p:spTgt>
                                        </p:tgtEl>
                                        <p:attrNameLst>
                                          <p:attrName/>
                                        </p:attrNameLst>
                                      </p:cBhvr>
                                    </p:anim>
                                  </p:childTnLst>
                                  <p:subTnLst>
                                    <p:animClr clrSpc="rgb" dir="cw">
                                      <p:cBhvr override="childStyle">
                                        <p:cTn dur="1" fill="hold" display="0" masterRel="nextClick" afterEffect="1"/>
                                        <p:tgtEl>
                                          <p:spTgt spid="157699">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a:ln/>
        </p:spPr>
        <p:txBody>
          <a:bodyPr/>
          <a:lstStyle/>
          <a:p>
            <a:r>
              <a:rPr lang="fr-FR"/>
              <a:t>  </a:t>
            </a:r>
          </a:p>
        </p:txBody>
      </p:sp>
      <p:sp>
        <p:nvSpPr>
          <p:cNvPr id="157699" name="Rectangle 3"/>
          <p:cNvSpPr>
            <a:spLocks noGrp="1" noChangeArrowheads="1"/>
          </p:cNvSpPr>
          <p:nvPr>
            <p:ph type="body" idx="1"/>
          </p:nvPr>
        </p:nvSpPr>
        <p:spPr>
          <a:xfrm>
            <a:off x="0" y="1900238"/>
            <a:ext cx="8429625" cy="4429125"/>
          </a:xfrm>
          <a:noFill/>
          <a:ln/>
        </p:spPr>
        <p:txBody>
          <a:bodyPr/>
          <a:lstStyle/>
          <a:p>
            <a:pPr lvl="1"/>
            <a:r>
              <a:rPr lang="fr-FR" sz="3200" b="1" dirty="0" smtClean="0">
                <a:solidFill>
                  <a:srgbClr val="FCFEB9"/>
                </a:solidFill>
                <a:sym typeface="Wingdings" pitchFamily="2" charset="2"/>
              </a:rPr>
              <a:t> Ce type de nul peut indiquer alors l’existence d’une </a:t>
            </a:r>
            <a:r>
              <a:rPr lang="fr-FR" sz="3200" b="1" i="1" dirty="0" smtClean="0">
                <a:solidFill>
                  <a:srgbClr val="FCFEB9"/>
                </a:solidFill>
                <a:sym typeface="Wingdings" pitchFamily="2" charset="2"/>
              </a:rPr>
              <a:t>sous-classe</a:t>
            </a:r>
          </a:p>
          <a:p>
            <a:pPr lvl="2"/>
            <a:r>
              <a:rPr lang="fr-FR" b="1" i="1" dirty="0" smtClean="0">
                <a:solidFill>
                  <a:srgbClr val="FCFEB9"/>
                </a:solidFill>
                <a:sym typeface="Wingdings" pitchFamily="2" charset="2"/>
              </a:rPr>
              <a:t>  </a:t>
            </a:r>
            <a:r>
              <a:rPr lang="fr-FR" sz="3200" dirty="0" smtClean="0">
                <a:solidFill>
                  <a:srgbClr val="FCFEB9"/>
                </a:solidFill>
                <a:sym typeface="Wingdings" pitchFamily="2" charset="2"/>
              </a:rPr>
              <a:t>Personnes sans portable</a:t>
            </a:r>
          </a:p>
          <a:p>
            <a:pPr lvl="2"/>
            <a:r>
              <a:rPr lang="fr-FR" sz="3200" dirty="0" smtClean="0">
                <a:solidFill>
                  <a:srgbClr val="FCFEB9"/>
                </a:solidFill>
                <a:sym typeface="Wingdings" pitchFamily="2" charset="2"/>
              </a:rPr>
              <a:t> Personnes à Dauphine qui sont des étudiants, ayant alors aussi l’ID E# etc.</a:t>
            </a:r>
          </a:p>
          <a:p>
            <a:pPr lvl="2"/>
            <a:r>
              <a:rPr lang="fr-FR" sz="3200" dirty="0" smtClean="0">
                <a:solidFill>
                  <a:srgbClr val="FCFEB9"/>
                </a:solidFill>
                <a:sym typeface="Wingdings" pitchFamily="2" charset="2"/>
              </a:rPr>
              <a:t> Personnes à Dauphine qui sont des salariés ayant alors aussi l’ID S# etc.</a:t>
            </a:r>
          </a:p>
          <a:p>
            <a:pPr lvl="2"/>
            <a:r>
              <a:rPr lang="fr-FR" sz="3200" dirty="0" smtClean="0">
                <a:solidFill>
                  <a:srgbClr val="FCFEB9"/>
                </a:solidFill>
                <a:sym typeface="Wingdings" pitchFamily="2" charset="2"/>
              </a:rPr>
              <a:t> On reverra ce problème + tard</a:t>
            </a:r>
            <a:endParaRPr lang="fr-FR" dirty="0">
              <a:solidFill>
                <a:srgbClr val="FCFEB9"/>
              </a:solidFill>
              <a:sym typeface="Wingdings" pitchFamily="2" charset="2"/>
            </a:endParaRPr>
          </a:p>
        </p:txBody>
      </p:sp>
      <p:sp>
        <p:nvSpPr>
          <p:cNvPr id="157700" name="Rectangle 4"/>
          <p:cNvSpPr>
            <a:spLocks noChangeArrowheads="1"/>
          </p:cNvSpPr>
          <p:nvPr/>
        </p:nvSpPr>
        <p:spPr bwMode="auto">
          <a:xfrm>
            <a:off x="1738313" y="200025"/>
            <a:ext cx="4791075"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a:solidFill>
                  <a:schemeClr val="accent1"/>
                </a:solidFill>
              </a:rPr>
              <a:t>Types de nuls</a:t>
            </a:r>
          </a:p>
        </p:txBody>
      </p:sp>
      <p:pic>
        <p:nvPicPr>
          <p:cNvPr id="6" name="Image 5"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anim to="" calcmode="lin" valueType="num">
                                      <p:cBhvr>
                                        <p:cTn id="7" dur="1" fill="hold"/>
                                        <p:tgtEl>
                                          <p:spTgt spid="157699">
                                            <p:txEl>
                                              <p:pRg st="0" end="0"/>
                                            </p:txEl>
                                          </p:spTgt>
                                        </p:tgtEl>
                                        <p:attrNameLst>
                                          <p:attrName/>
                                        </p:attrNameLst>
                                      </p:cBhvr>
                                    </p:anim>
                                  </p:childTnLst>
                                  <p:subTnLst>
                                    <p:animClr clrSpc="rgb" dir="cw">
                                      <p:cBhvr override="childStyle">
                                        <p:cTn dur="1" fill="hold" display="0" masterRel="nextClick" afterEffect="1"/>
                                        <p:tgtEl>
                                          <p:spTgt spid="157699">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57699">
                                            <p:txEl>
                                              <p:pRg st="1" end="1"/>
                                            </p:txEl>
                                          </p:spTgt>
                                        </p:tgtEl>
                                        <p:attrNameLst>
                                          <p:attrName>style.visibility</p:attrName>
                                        </p:attrNameLst>
                                      </p:cBhvr>
                                      <p:to>
                                        <p:strVal val="visible"/>
                                      </p:to>
                                    </p:set>
                                    <p:anim to="" calcmode="lin" valueType="num">
                                      <p:cBhvr>
                                        <p:cTn id="10" dur="1" fill="hold"/>
                                        <p:tgtEl>
                                          <p:spTgt spid="157699">
                                            <p:txEl>
                                              <p:pRg st="1" end="1"/>
                                            </p:txEl>
                                          </p:spTgt>
                                        </p:tgtEl>
                                        <p:attrNameLst>
                                          <p:attrName/>
                                        </p:attrNameLst>
                                      </p:cBhvr>
                                    </p:anim>
                                  </p:childTnLst>
                                  <p:subTnLst>
                                    <p:animClr clrSpc="rgb" dir="cw">
                                      <p:cBhvr override="childStyle">
                                        <p:cTn dur="1" fill="hold" display="0" masterRel="nextClick" afterEffect="1"/>
                                        <p:tgtEl>
                                          <p:spTgt spid="157699">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anim to="" calcmode="lin" valueType="num">
                                      <p:cBhvr>
                                        <p:cTn id="13" dur="1" fill="hold"/>
                                        <p:tgtEl>
                                          <p:spTgt spid="157699">
                                            <p:txEl>
                                              <p:pRg st="2" end="2"/>
                                            </p:txEl>
                                          </p:spTgt>
                                        </p:tgtEl>
                                        <p:attrNameLst>
                                          <p:attrName/>
                                        </p:attrNameLst>
                                      </p:cBhvr>
                                    </p:anim>
                                  </p:childTnLst>
                                  <p:subTnLst>
                                    <p:animClr clrSpc="rgb" dir="cw">
                                      <p:cBhvr override="childStyle">
                                        <p:cTn dur="1" fill="hold" display="0" masterRel="nextClick" afterEffect="1"/>
                                        <p:tgtEl>
                                          <p:spTgt spid="157699">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57699">
                                            <p:txEl>
                                              <p:pRg st="3" end="3"/>
                                            </p:txEl>
                                          </p:spTgt>
                                        </p:tgtEl>
                                        <p:attrNameLst>
                                          <p:attrName>style.visibility</p:attrName>
                                        </p:attrNameLst>
                                      </p:cBhvr>
                                      <p:to>
                                        <p:strVal val="visible"/>
                                      </p:to>
                                    </p:set>
                                    <p:anim to="" calcmode="lin" valueType="num">
                                      <p:cBhvr>
                                        <p:cTn id="16" dur="1" fill="hold"/>
                                        <p:tgtEl>
                                          <p:spTgt spid="157699">
                                            <p:txEl>
                                              <p:pRg st="3" end="3"/>
                                            </p:txEl>
                                          </p:spTgt>
                                        </p:tgtEl>
                                        <p:attrNameLst>
                                          <p:attrName/>
                                        </p:attrNameLst>
                                      </p:cBhvr>
                                    </p:anim>
                                  </p:childTnLst>
                                  <p:subTnLst>
                                    <p:animClr clrSpc="rgb" dir="cw">
                                      <p:cBhvr override="childStyle">
                                        <p:cTn dur="1" fill="hold" display="0" masterRel="nextClick" afterEffect="1"/>
                                        <p:tgtEl>
                                          <p:spTgt spid="157699">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57699">
                                            <p:txEl>
                                              <p:pRg st="4" end="4"/>
                                            </p:txEl>
                                          </p:spTgt>
                                        </p:tgtEl>
                                        <p:attrNameLst>
                                          <p:attrName>style.visibility</p:attrName>
                                        </p:attrNameLst>
                                      </p:cBhvr>
                                      <p:to>
                                        <p:strVal val="visible"/>
                                      </p:to>
                                    </p:set>
                                    <p:anim to="" calcmode="lin" valueType="num">
                                      <p:cBhvr>
                                        <p:cTn id="19" dur="1" fill="hold"/>
                                        <p:tgtEl>
                                          <p:spTgt spid="157699">
                                            <p:txEl>
                                              <p:pRg st="4" end="4"/>
                                            </p:txEl>
                                          </p:spTgt>
                                        </p:tgtEl>
                                        <p:attrNameLst>
                                          <p:attrName/>
                                        </p:attrNameLst>
                                      </p:cBhvr>
                                    </p:anim>
                                  </p:childTnLst>
                                  <p:subTnLst>
                                    <p:animClr clrSpc="rgb" dir="cw">
                                      <p:cBhvr override="childStyle">
                                        <p:cTn dur="1" fill="hold" display="0" masterRel="nextClick" afterEffect="1"/>
                                        <p:tgtEl>
                                          <p:spTgt spid="157699">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379730" y="3543935"/>
            <a:ext cx="8372475" cy="2295525"/>
          </a:xfrm>
          <a:noFill/>
          <a:ln/>
        </p:spPr>
        <p:txBody>
          <a:bodyPr/>
          <a:lstStyle/>
          <a:p>
            <a:pPr>
              <a:buClr>
                <a:schemeClr val="tx1"/>
              </a:buClr>
              <a:buFont typeface="Wingdings" pitchFamily="2" charset="2"/>
              <a:buChar char="$"/>
            </a:pPr>
            <a:r>
              <a:rPr lang="fr-FR" sz="2800" b="1" dirty="0" smtClean="0">
                <a:solidFill>
                  <a:srgbClr val="FAFD00"/>
                </a:solidFill>
              </a:rPr>
              <a:t>Pourquoi ?</a:t>
            </a:r>
          </a:p>
          <a:p>
            <a:pPr>
              <a:buClr>
                <a:schemeClr val="tx1"/>
              </a:buClr>
              <a:buFont typeface="Wingdings" pitchFamily="2" charset="2"/>
              <a:buChar char="$"/>
            </a:pPr>
            <a:r>
              <a:rPr lang="fr-FR" sz="2800" b="1" dirty="0" smtClean="0">
                <a:solidFill>
                  <a:srgbClr val="FAFD00"/>
                </a:solidFill>
              </a:rPr>
              <a:t>Une propriété qui peut sembler anodine</a:t>
            </a:r>
          </a:p>
          <a:p>
            <a:pPr>
              <a:buClr>
                <a:schemeClr val="tx1"/>
              </a:buClr>
              <a:buFont typeface="Wingdings" pitchFamily="2" charset="2"/>
              <a:buChar char="$"/>
            </a:pPr>
            <a:r>
              <a:rPr lang="fr-FR" sz="2800" b="1" dirty="0" smtClean="0">
                <a:solidFill>
                  <a:srgbClr val="FAFD00"/>
                </a:solidFill>
              </a:rPr>
              <a:t> En fait elle est d’une importance capitale pour une base relationnelle</a:t>
            </a:r>
          </a:p>
          <a:p>
            <a:pPr lvl="1">
              <a:buClr>
                <a:schemeClr val="tx1"/>
              </a:buClr>
              <a:buFont typeface="Wingdings" pitchFamily="2" charset="2"/>
              <a:buChar char="$"/>
            </a:pPr>
            <a:r>
              <a:rPr lang="fr-FR" sz="2400" b="1" dirty="0" smtClean="0">
                <a:solidFill>
                  <a:srgbClr val="FAFD00"/>
                </a:solidFill>
              </a:rPr>
              <a:t> conduit à la démarche dite de </a:t>
            </a:r>
            <a:r>
              <a:rPr lang="fr-FR" sz="2400" b="1" i="1" dirty="0" smtClean="0">
                <a:solidFill>
                  <a:srgbClr val="FAFD00"/>
                </a:solidFill>
              </a:rPr>
              <a:t>modélisation relationnelle</a:t>
            </a:r>
            <a:r>
              <a:rPr lang="fr-FR" sz="2400" b="1" dirty="0" smtClean="0">
                <a:solidFill>
                  <a:srgbClr val="FAFD00"/>
                </a:solidFill>
              </a:rPr>
              <a:t> </a:t>
            </a:r>
          </a:p>
          <a:p>
            <a:pPr lvl="2">
              <a:buClr>
                <a:schemeClr val="tx1"/>
              </a:buClr>
              <a:buFont typeface="Wingdings" pitchFamily="2" charset="2"/>
              <a:buChar char="$"/>
            </a:pPr>
            <a:r>
              <a:rPr lang="fr-FR" sz="2000" b="1" dirty="0" smtClean="0">
                <a:solidFill>
                  <a:srgbClr val="FAFD00"/>
                </a:solidFill>
              </a:rPr>
              <a:t> notamment aux formes normales</a:t>
            </a:r>
          </a:p>
          <a:p>
            <a:pPr>
              <a:buClr>
                <a:schemeClr val="tx1"/>
              </a:buClr>
              <a:buFont typeface="Wingdings" pitchFamily="2" charset="2"/>
              <a:buChar char="$"/>
            </a:pPr>
            <a:endParaRPr lang="fr-FR" sz="2800" b="1" dirty="0">
              <a:solidFill>
                <a:srgbClr val="FAFD00"/>
              </a:solidFill>
            </a:endParaRPr>
          </a:p>
        </p:txBody>
      </p:sp>
      <p:sp>
        <p:nvSpPr>
          <p:cNvPr id="37892" name="Rectangle 4"/>
          <p:cNvSpPr>
            <a:spLocks noChangeArrowheads="1"/>
          </p:cNvSpPr>
          <p:nvPr/>
        </p:nvSpPr>
        <p:spPr bwMode="auto">
          <a:xfrm>
            <a:off x="1152524" y="242888"/>
            <a:ext cx="7016115" cy="1143000"/>
          </a:xfrm>
          <a:prstGeom prst="rect">
            <a:avLst/>
          </a:prstGeom>
          <a:solidFill>
            <a:srgbClr val="FAFD00"/>
          </a:solidFill>
          <a:ln w="12700">
            <a:noFill/>
            <a:miter lim="800000"/>
            <a:headEnd/>
            <a:tailEnd/>
          </a:ln>
          <a:effectLst/>
        </p:spPr>
        <p:txBody>
          <a:bodyPr lIns="90488" tIns="44450" rIns="90488" bIns="44450" anchor="ctr"/>
          <a:lstStyle/>
          <a:p>
            <a:pPr algn="ctr"/>
            <a:r>
              <a:rPr lang="fr-FR" sz="4400" dirty="0" smtClean="0">
                <a:solidFill>
                  <a:schemeClr val="accent1"/>
                </a:solidFill>
              </a:rPr>
              <a:t>Le nul</a:t>
            </a:r>
            <a:r>
              <a:rPr lang="en-US" sz="4400" dirty="0" smtClean="0">
                <a:solidFill>
                  <a:schemeClr val="accent1"/>
                </a:solidFill>
              </a:rPr>
              <a:t> </a:t>
            </a:r>
            <a:r>
              <a:rPr lang="en-US" sz="4400" dirty="0">
                <a:solidFill>
                  <a:schemeClr val="accent1"/>
                </a:solidFill>
              </a:rPr>
              <a:t>et </a:t>
            </a:r>
            <a:r>
              <a:rPr lang="en-US" sz="4400" dirty="0" smtClean="0">
                <a:solidFill>
                  <a:schemeClr val="accent1"/>
                </a:solidFill>
              </a:rPr>
              <a:t>la </a:t>
            </a:r>
            <a:r>
              <a:rPr lang="en-US" sz="4400" dirty="0">
                <a:solidFill>
                  <a:schemeClr val="accent1"/>
                </a:solidFill>
              </a:rPr>
              <a:t>c</a:t>
            </a:r>
            <a:r>
              <a:rPr lang="fr-FR" sz="4400" dirty="0" smtClean="0">
                <a:solidFill>
                  <a:schemeClr val="accent1"/>
                </a:solidFill>
              </a:rPr>
              <a:t>lé primaire</a:t>
            </a:r>
            <a:endParaRPr lang="fr-FR" sz="4400" dirty="0">
              <a:solidFill>
                <a:schemeClr val="accent1"/>
              </a:solidFill>
            </a:endParaRPr>
          </a:p>
        </p:txBody>
      </p:sp>
      <p:sp>
        <p:nvSpPr>
          <p:cNvPr id="37894" name="Text Box 6"/>
          <p:cNvSpPr txBox="1">
            <a:spLocks noChangeArrowheads="1"/>
          </p:cNvSpPr>
          <p:nvPr/>
        </p:nvSpPr>
        <p:spPr bwMode="auto">
          <a:xfrm>
            <a:off x="797878" y="2030730"/>
            <a:ext cx="6900862" cy="1200329"/>
          </a:xfrm>
          <a:prstGeom prst="rect">
            <a:avLst/>
          </a:prstGeom>
          <a:solidFill>
            <a:schemeClr val="accent1"/>
          </a:solidFill>
          <a:ln w="38100">
            <a:solidFill>
              <a:schemeClr val="accent1"/>
            </a:solidFill>
            <a:miter lim="800000"/>
            <a:headEnd/>
            <a:tailEnd/>
          </a:ln>
          <a:effectLst/>
        </p:spPr>
        <p:txBody>
          <a:bodyPr>
            <a:spAutoFit/>
          </a:bodyPr>
          <a:lstStyle/>
          <a:p>
            <a:pPr algn="ctr">
              <a:spcBef>
                <a:spcPct val="20000"/>
              </a:spcBef>
              <a:buClr>
                <a:schemeClr val="hlink"/>
              </a:buClr>
              <a:buSzPct val="75000"/>
              <a:buFont typeface="Wingdings" pitchFamily="2" charset="2"/>
              <a:buNone/>
            </a:pPr>
            <a:r>
              <a:rPr lang="fr-FR" sz="3600" b="1" dirty="0"/>
              <a:t>Un attribut-clé </a:t>
            </a:r>
            <a:r>
              <a:rPr lang="fr-FR" sz="3600" b="1" dirty="0" smtClean="0"/>
              <a:t>de la clé primaire ne </a:t>
            </a:r>
            <a:r>
              <a:rPr lang="fr-FR" sz="3600" b="1" dirty="0"/>
              <a:t>peut être nul </a:t>
            </a:r>
            <a:endParaRPr lang="fr-FR" sz="24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p:cTn id="7" dur="1000" fill="hold"/>
                                        <p:tgtEl>
                                          <p:spTgt spid="37894"/>
                                        </p:tgtEl>
                                        <p:attrNameLst>
                                          <p:attrName>ppt_w</p:attrName>
                                        </p:attrNameLst>
                                      </p:cBhvr>
                                      <p:tavLst>
                                        <p:tav tm="0">
                                          <p:val>
                                            <p:fltVal val="0"/>
                                          </p:val>
                                        </p:tav>
                                        <p:tav tm="100000">
                                          <p:val>
                                            <p:strVal val="#ppt_w"/>
                                          </p:val>
                                        </p:tav>
                                      </p:tavLst>
                                    </p:anim>
                                    <p:anim calcmode="lin" valueType="num">
                                      <p:cBhvr>
                                        <p:cTn id="8" dur="1000" fill="hold"/>
                                        <p:tgtEl>
                                          <p:spTgt spid="37894"/>
                                        </p:tgtEl>
                                        <p:attrNameLst>
                                          <p:attrName>ppt_h</p:attrName>
                                        </p:attrNameLst>
                                      </p:cBhvr>
                                      <p:tavLst>
                                        <p:tav tm="0">
                                          <p:val>
                                            <p:fltVal val="0"/>
                                          </p:val>
                                        </p:tav>
                                        <p:tav tm="100000">
                                          <p:val>
                                            <p:strVal val="#ppt_h"/>
                                          </p:val>
                                        </p:tav>
                                      </p:tavLst>
                                    </p:anim>
                                    <p:anim calcmode="lin" valueType="num">
                                      <p:cBhvr>
                                        <p:cTn id="9" dur="1000" fill="hold"/>
                                        <p:tgtEl>
                                          <p:spTgt spid="378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78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37891">
                                            <p:txEl>
                                              <p:pRg st="0" end="0"/>
                                            </p:txEl>
                                          </p:spTgt>
                                        </p:tgtEl>
                                        <p:attrNameLst>
                                          <p:attrName>style.visibility</p:attrName>
                                        </p:attrNameLst>
                                      </p:cBhvr>
                                      <p:to>
                                        <p:strVal val="visible"/>
                                      </p:to>
                                    </p:set>
                                    <p:anim to="" calcmode="lin" valueType="num">
                                      <p:cBhvr>
                                        <p:cTn id="15" dur="1" fill="hold"/>
                                        <p:tgtEl>
                                          <p:spTgt spid="37891">
                                            <p:txEl>
                                              <p:pRg st="0" end="0"/>
                                            </p:txEl>
                                          </p:spTgt>
                                        </p:tgtEl>
                                        <p:attrNameLst>
                                          <p:attrName/>
                                        </p:attrNameLst>
                                      </p:cBhvr>
                                    </p:anim>
                                  </p:childTnLst>
                                  <p:subTnLst>
                                    <p:animClr clrSpc="rgb" dir="cw">
                                      <p:cBhvr override="childStyle">
                                        <p:cTn dur="1" fill="hold" display="0" masterRel="nextClick" afterEffect="1"/>
                                        <p:tgtEl>
                                          <p:spTgt spid="37891">
                                            <p:txEl>
                                              <p:pRg st="0" end="0"/>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37891">
                                            <p:txEl>
                                              <p:pRg st="1" end="1"/>
                                            </p:txEl>
                                          </p:spTgt>
                                        </p:tgtEl>
                                        <p:attrNameLst>
                                          <p:attrName>style.visibility</p:attrName>
                                        </p:attrNameLst>
                                      </p:cBhvr>
                                      <p:to>
                                        <p:strVal val="visible"/>
                                      </p:to>
                                    </p:set>
                                    <p:anim to="" calcmode="lin" valueType="num">
                                      <p:cBhvr>
                                        <p:cTn id="20" dur="1" fill="hold"/>
                                        <p:tgtEl>
                                          <p:spTgt spid="37891">
                                            <p:txEl>
                                              <p:pRg st="1" end="1"/>
                                            </p:txEl>
                                          </p:spTgt>
                                        </p:tgtEl>
                                        <p:attrNameLst>
                                          <p:attrName/>
                                        </p:attrNameLst>
                                      </p:cBhvr>
                                    </p:anim>
                                  </p:childTnLst>
                                  <p:subTnLst>
                                    <p:animClr clrSpc="rgb" dir="cw">
                                      <p:cBhvr override="childStyle">
                                        <p:cTn dur="1" fill="hold" display="0" masterRel="nextClick" afterEffect="1"/>
                                        <p:tgtEl>
                                          <p:spTgt spid="37891">
                                            <p:txEl>
                                              <p:pRg st="1" end="1"/>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37891">
                                            <p:txEl>
                                              <p:pRg st="2" end="2"/>
                                            </p:txEl>
                                          </p:spTgt>
                                        </p:tgtEl>
                                        <p:attrNameLst>
                                          <p:attrName>style.visibility</p:attrName>
                                        </p:attrNameLst>
                                      </p:cBhvr>
                                      <p:to>
                                        <p:strVal val="visible"/>
                                      </p:to>
                                    </p:set>
                                    <p:anim to="" calcmode="lin" valueType="num">
                                      <p:cBhvr>
                                        <p:cTn id="25" dur="1" fill="hold"/>
                                        <p:tgtEl>
                                          <p:spTgt spid="37891">
                                            <p:txEl>
                                              <p:pRg st="2" end="2"/>
                                            </p:txEl>
                                          </p:spTgt>
                                        </p:tgtEl>
                                        <p:attrNameLst>
                                          <p:attrName/>
                                        </p:attrNameLst>
                                      </p:cBhvr>
                                    </p:anim>
                                  </p:childTnLst>
                                  <p:subTnLst>
                                    <p:animClr clrSpc="rgb" dir="cw">
                                      <p:cBhvr override="childStyle">
                                        <p:cTn dur="1" fill="hold" display="0" masterRel="nextClick" afterEffect="1"/>
                                        <p:tgtEl>
                                          <p:spTgt spid="37891">
                                            <p:txEl>
                                              <p:pRg st="2" end="2"/>
                                            </p:txEl>
                                          </p:spTgt>
                                        </p:tgtEl>
                                        <p:attrNameLst>
                                          <p:attrName>ppt_c</p:attrName>
                                        </p:attrNameLst>
                                      </p:cBhvr>
                                      <p:to>
                                        <a:schemeClr val="hlink"/>
                                      </p:to>
                                    </p:animClr>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37891">
                                            <p:txEl>
                                              <p:pRg st="3" end="3"/>
                                            </p:txEl>
                                          </p:spTgt>
                                        </p:tgtEl>
                                        <p:attrNameLst>
                                          <p:attrName>style.visibility</p:attrName>
                                        </p:attrNameLst>
                                      </p:cBhvr>
                                      <p:to>
                                        <p:strVal val="visible"/>
                                      </p:to>
                                    </p:set>
                                    <p:anim to="" calcmode="lin" valueType="num">
                                      <p:cBhvr>
                                        <p:cTn id="30" dur="1" fill="hold"/>
                                        <p:tgtEl>
                                          <p:spTgt spid="37891">
                                            <p:txEl>
                                              <p:pRg st="3" end="3"/>
                                            </p:txEl>
                                          </p:spTgt>
                                        </p:tgtEl>
                                        <p:attrNameLst>
                                          <p:attrName/>
                                        </p:attrNameLst>
                                      </p:cBhvr>
                                    </p:anim>
                                  </p:childTnLst>
                                  <p:subTnLst>
                                    <p:animClr clrSpc="rgb" dir="cw">
                                      <p:cBhvr override="childStyle">
                                        <p:cTn dur="1" fill="hold" display="0" masterRel="nextClick" afterEffect="1"/>
                                        <p:tgtEl>
                                          <p:spTgt spid="37891">
                                            <p:txEl>
                                              <p:pRg st="3" end="3"/>
                                            </p:txEl>
                                          </p:spTgt>
                                        </p:tgtEl>
                                        <p:attrNameLst>
                                          <p:attrName>ppt_c</p:attrName>
                                        </p:attrNameLst>
                                      </p:cBhvr>
                                      <p:to>
                                        <a:schemeClr val="hlink"/>
                                      </p:to>
                                    </p:animClr>
                                  </p:subTnLst>
                                </p:cTn>
                              </p:par>
                              <p:par>
                                <p:cTn id="31" presetID="24" presetClass="entr" presetSubtype="0" fill="hold" grpId="0" nodeType="withEffect">
                                  <p:stCondLst>
                                    <p:cond delay="0"/>
                                  </p:stCondLst>
                                  <p:childTnLst>
                                    <p:set>
                                      <p:cBhvr>
                                        <p:cTn id="32" dur="1" fill="hold">
                                          <p:stCondLst>
                                            <p:cond delay="499"/>
                                          </p:stCondLst>
                                        </p:cTn>
                                        <p:tgtEl>
                                          <p:spTgt spid="37891">
                                            <p:txEl>
                                              <p:pRg st="4" end="4"/>
                                            </p:txEl>
                                          </p:spTgt>
                                        </p:tgtEl>
                                        <p:attrNameLst>
                                          <p:attrName>style.visibility</p:attrName>
                                        </p:attrNameLst>
                                      </p:cBhvr>
                                      <p:to>
                                        <p:strVal val="visible"/>
                                      </p:to>
                                    </p:set>
                                    <p:anim to="" calcmode="lin" valueType="num">
                                      <p:cBhvr>
                                        <p:cTn id="33" dur="1" fill="hold"/>
                                        <p:tgtEl>
                                          <p:spTgt spid="37891">
                                            <p:txEl>
                                              <p:pRg st="4" end="4"/>
                                            </p:txEl>
                                          </p:spTgt>
                                        </p:tgtEl>
                                        <p:attrNameLst>
                                          <p:attrName/>
                                        </p:attrNameLst>
                                      </p:cBhvr>
                                    </p:anim>
                                  </p:childTnLst>
                                  <p:subTnLst>
                                    <p:animClr clrSpc="rgb" dir="cw">
                                      <p:cBhvr override="childStyle">
                                        <p:cTn dur="1" fill="hold" display="0" masterRel="nextClick" afterEffect="1"/>
                                        <p:tgtEl>
                                          <p:spTgt spid="37891">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P spid="37894"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a:ln/>
        </p:spPr>
        <p:txBody>
          <a:bodyPr/>
          <a:lstStyle/>
          <a:p>
            <a:r>
              <a:rPr lang="fr-FR"/>
              <a:t>  </a:t>
            </a:r>
          </a:p>
        </p:txBody>
      </p:sp>
      <p:sp>
        <p:nvSpPr>
          <p:cNvPr id="159747" name="Rectangle 3"/>
          <p:cNvSpPr>
            <a:spLocks noGrp="1" noChangeArrowheads="1"/>
          </p:cNvSpPr>
          <p:nvPr>
            <p:ph type="body" idx="1"/>
          </p:nvPr>
        </p:nvSpPr>
        <p:spPr>
          <a:xfrm>
            <a:off x="214313" y="1557338"/>
            <a:ext cx="8586787" cy="4900612"/>
          </a:xfrm>
          <a:noFill/>
          <a:ln w="57150">
            <a:solidFill>
              <a:schemeClr val="accent1"/>
            </a:solidFill>
          </a:ln>
        </p:spPr>
        <p:txBody>
          <a:bodyPr/>
          <a:lstStyle/>
          <a:p>
            <a:pPr marL="914400" lvl="1" indent="-457200">
              <a:lnSpc>
                <a:spcPct val="120000"/>
              </a:lnSpc>
              <a:spcBef>
                <a:spcPct val="45000"/>
              </a:spcBef>
            </a:pPr>
            <a:r>
              <a:rPr lang="fr-FR" sz="3200" b="1" dirty="0">
                <a:solidFill>
                  <a:schemeClr val="tx2"/>
                </a:solidFill>
              </a:rPr>
              <a:t>On peut interdire </a:t>
            </a:r>
            <a:r>
              <a:rPr lang="fr-FR" sz="3200" b="1" dirty="0" smtClean="0">
                <a:solidFill>
                  <a:schemeClr val="tx2"/>
                </a:solidFill>
              </a:rPr>
              <a:t>la </a:t>
            </a:r>
            <a:r>
              <a:rPr lang="fr-FR" sz="3200" b="1" dirty="0">
                <a:solidFill>
                  <a:schemeClr val="tx2"/>
                </a:solidFill>
              </a:rPr>
              <a:t>présence d’un nul pour un attribut </a:t>
            </a:r>
          </a:p>
          <a:p>
            <a:pPr marL="1295400" lvl="2" indent="-381000">
              <a:lnSpc>
                <a:spcPct val="120000"/>
              </a:lnSpc>
              <a:spcBef>
                <a:spcPct val="45000"/>
              </a:spcBef>
              <a:buFont typeface="Wingdings" pitchFamily="2" charset="2"/>
              <a:buChar char="$"/>
            </a:pPr>
            <a:r>
              <a:rPr lang="en-US" sz="3200" b="1" dirty="0" err="1">
                <a:solidFill>
                  <a:schemeClr val="tx2"/>
                </a:solidFill>
              </a:rPr>
              <a:t>Dans</a:t>
            </a:r>
            <a:r>
              <a:rPr lang="en-US" sz="3200" b="1" dirty="0">
                <a:solidFill>
                  <a:schemeClr val="tx2"/>
                </a:solidFill>
              </a:rPr>
              <a:t> la</a:t>
            </a:r>
            <a:r>
              <a:rPr lang="fr-FR" sz="3200" b="1" dirty="0">
                <a:solidFill>
                  <a:schemeClr val="tx2"/>
                </a:solidFill>
              </a:rPr>
              <a:t> définition de l’extension de la </a:t>
            </a:r>
            <a:r>
              <a:rPr lang="fr-FR" sz="3200" b="1" dirty="0" smtClean="0">
                <a:solidFill>
                  <a:schemeClr val="tx2"/>
                </a:solidFill>
              </a:rPr>
              <a:t>relation</a:t>
            </a:r>
          </a:p>
          <a:p>
            <a:pPr marL="1295400" lvl="2" indent="-381000">
              <a:lnSpc>
                <a:spcPct val="120000"/>
              </a:lnSpc>
              <a:spcBef>
                <a:spcPct val="45000"/>
              </a:spcBef>
              <a:buFont typeface="Wingdings" pitchFamily="2" charset="2"/>
              <a:buChar char="$"/>
            </a:pPr>
            <a:r>
              <a:rPr lang="fr-FR" sz="3200" b="1" dirty="0" smtClean="0">
                <a:solidFill>
                  <a:schemeClr val="tx2"/>
                </a:solidFill>
              </a:rPr>
              <a:t>Notamment dans </a:t>
            </a:r>
            <a:r>
              <a:rPr lang="fr-FR" sz="3200" b="1" dirty="0" err="1" smtClean="0">
                <a:solidFill>
                  <a:schemeClr val="tx2"/>
                </a:solidFill>
              </a:rPr>
              <a:t>MsAccess</a:t>
            </a:r>
            <a:r>
              <a:rPr lang="fr-FR" sz="3200" b="1" dirty="0" smtClean="0">
                <a:solidFill>
                  <a:schemeClr val="tx2"/>
                </a:solidFill>
              </a:rPr>
              <a:t> </a:t>
            </a:r>
            <a:endParaRPr lang="fr-FR" sz="3200" b="1" dirty="0">
              <a:solidFill>
                <a:schemeClr val="tx2"/>
              </a:solidFill>
            </a:endParaRPr>
          </a:p>
          <a:p>
            <a:pPr marL="914400" lvl="1" indent="-457200">
              <a:buSzTx/>
              <a:buFont typeface="Wingdings" pitchFamily="2" charset="2"/>
              <a:buChar char="Ø"/>
            </a:pPr>
            <a:r>
              <a:rPr lang="fr-FR" sz="3200" b="1" dirty="0">
                <a:solidFill>
                  <a:schemeClr val="tx2"/>
                </a:solidFill>
              </a:rPr>
              <a:t>La théorie initial</a:t>
            </a:r>
            <a:r>
              <a:rPr lang="en-US" sz="3200" b="1" dirty="0">
                <a:solidFill>
                  <a:schemeClr val="tx2"/>
                </a:solidFill>
              </a:rPr>
              <a:t>e</a:t>
            </a:r>
            <a:r>
              <a:rPr lang="fr-FR" sz="3200" b="1" dirty="0">
                <a:solidFill>
                  <a:schemeClr val="tx2"/>
                </a:solidFill>
              </a:rPr>
              <a:t> du modèle relationnel ne prévoyait pas de </a:t>
            </a:r>
            <a:r>
              <a:rPr lang="fr-FR" sz="3200" b="1" dirty="0" smtClean="0">
                <a:solidFill>
                  <a:schemeClr val="tx2"/>
                </a:solidFill>
              </a:rPr>
              <a:t>nuls</a:t>
            </a:r>
            <a:endParaRPr lang="fr-FR" sz="3200" b="1" dirty="0">
              <a:solidFill>
                <a:schemeClr val="tx2"/>
              </a:solidFill>
            </a:endParaRPr>
          </a:p>
        </p:txBody>
      </p:sp>
      <p:sp>
        <p:nvSpPr>
          <p:cNvPr id="159748" name="Rectangle 4"/>
          <p:cNvSpPr>
            <a:spLocks noChangeArrowheads="1"/>
          </p:cNvSpPr>
          <p:nvPr/>
        </p:nvSpPr>
        <p:spPr bwMode="auto">
          <a:xfrm>
            <a:off x="881063" y="185738"/>
            <a:ext cx="6262687"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a:solidFill>
                  <a:schemeClr val="accent1"/>
                </a:solidFill>
              </a:rPr>
              <a:t>Les nuls en perspective</a:t>
            </a:r>
          </a:p>
        </p:txBody>
      </p:sp>
      <p:pic>
        <p:nvPicPr>
          <p:cNvPr id="6" name="Image 5"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anim to="" calcmode="lin" valueType="num">
                                      <p:cBhvr>
                                        <p:cTn id="7" dur="1" fill="hold"/>
                                        <p:tgtEl>
                                          <p:spTgt spid="159747">
                                            <p:txEl>
                                              <p:pRg st="0" end="0"/>
                                            </p:txEl>
                                          </p:spTgt>
                                        </p:tgtEl>
                                        <p:attrNameLst>
                                          <p:attrName/>
                                        </p:attrNameLst>
                                      </p:cBhvr>
                                    </p:anim>
                                  </p:childTnLst>
                                  <p:subTnLst>
                                    <p:animClr clrSpc="rgb" dir="cw">
                                      <p:cBhvr override="childStyle">
                                        <p:cTn dur="1" fill="hold" display="0" masterRel="nextClick" afterEffect="1"/>
                                        <p:tgtEl>
                                          <p:spTgt spid="159747">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59747">
                                            <p:txEl>
                                              <p:pRg st="1" end="1"/>
                                            </p:txEl>
                                          </p:spTgt>
                                        </p:tgtEl>
                                        <p:attrNameLst>
                                          <p:attrName>style.visibility</p:attrName>
                                        </p:attrNameLst>
                                      </p:cBhvr>
                                      <p:to>
                                        <p:strVal val="visible"/>
                                      </p:to>
                                    </p:set>
                                    <p:anim to="" calcmode="lin" valueType="num">
                                      <p:cBhvr>
                                        <p:cTn id="10" dur="1" fill="hold"/>
                                        <p:tgtEl>
                                          <p:spTgt spid="159747">
                                            <p:txEl>
                                              <p:pRg st="1" end="1"/>
                                            </p:txEl>
                                          </p:spTgt>
                                        </p:tgtEl>
                                        <p:attrNameLst>
                                          <p:attrName/>
                                        </p:attrNameLst>
                                      </p:cBhvr>
                                    </p:anim>
                                  </p:childTnLst>
                                  <p:subTnLst>
                                    <p:animClr clrSpc="rgb" dir="cw">
                                      <p:cBhvr override="childStyle">
                                        <p:cTn dur="1" fill="hold" display="0" masterRel="nextClick" afterEffect="1"/>
                                        <p:tgtEl>
                                          <p:spTgt spid="159747">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59747">
                                            <p:txEl>
                                              <p:pRg st="2" end="2"/>
                                            </p:txEl>
                                          </p:spTgt>
                                        </p:tgtEl>
                                        <p:attrNameLst>
                                          <p:attrName>style.visibility</p:attrName>
                                        </p:attrNameLst>
                                      </p:cBhvr>
                                      <p:to>
                                        <p:strVal val="visible"/>
                                      </p:to>
                                    </p:set>
                                    <p:anim to="" calcmode="lin" valueType="num">
                                      <p:cBhvr>
                                        <p:cTn id="13" dur="1" fill="hold"/>
                                        <p:tgtEl>
                                          <p:spTgt spid="159747">
                                            <p:txEl>
                                              <p:pRg st="2" end="2"/>
                                            </p:txEl>
                                          </p:spTgt>
                                        </p:tgtEl>
                                        <p:attrNameLst>
                                          <p:attrName/>
                                        </p:attrNameLst>
                                      </p:cBhvr>
                                    </p:anim>
                                  </p:childTnLst>
                                  <p:subTnLst>
                                    <p:animClr clrSpc="rgb" dir="cw">
                                      <p:cBhvr override="childStyle">
                                        <p:cTn dur="1" fill="hold" display="0" masterRel="nextClick" afterEffect="1"/>
                                        <p:tgtEl>
                                          <p:spTgt spid="159747">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59747">
                                            <p:txEl>
                                              <p:pRg st="3" end="3"/>
                                            </p:txEl>
                                          </p:spTgt>
                                        </p:tgtEl>
                                        <p:attrNameLst>
                                          <p:attrName>style.visibility</p:attrName>
                                        </p:attrNameLst>
                                      </p:cBhvr>
                                      <p:to>
                                        <p:strVal val="visible"/>
                                      </p:to>
                                    </p:set>
                                    <p:anim to="" calcmode="lin" valueType="num">
                                      <p:cBhvr>
                                        <p:cTn id="16" dur="1" fill="hold"/>
                                        <p:tgtEl>
                                          <p:spTgt spid="159747">
                                            <p:txEl>
                                              <p:pRg st="3" end="3"/>
                                            </p:txEl>
                                          </p:spTgt>
                                        </p:tgtEl>
                                        <p:attrNameLst>
                                          <p:attrName/>
                                        </p:attrNameLst>
                                      </p:cBhvr>
                                    </p:anim>
                                  </p:childTnLst>
                                  <p:subTnLst>
                                    <p:animClr clrSpc="rgb" dir="cw">
                                      <p:cBhvr override="childStyle">
                                        <p:cTn dur="1" fill="hold" display="0" masterRel="nextClick" afterEffect="1"/>
                                        <p:tgtEl>
                                          <p:spTgt spid="159747">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a:ln/>
        </p:spPr>
        <p:txBody>
          <a:bodyPr/>
          <a:lstStyle/>
          <a:p>
            <a:r>
              <a:rPr lang="fr-FR"/>
              <a:t>  </a:t>
            </a:r>
          </a:p>
        </p:txBody>
      </p:sp>
      <p:sp>
        <p:nvSpPr>
          <p:cNvPr id="159747" name="Rectangle 3"/>
          <p:cNvSpPr>
            <a:spLocks noGrp="1" noChangeArrowheads="1"/>
          </p:cNvSpPr>
          <p:nvPr>
            <p:ph type="body" idx="1"/>
          </p:nvPr>
        </p:nvSpPr>
        <p:spPr>
          <a:xfrm>
            <a:off x="214314" y="1557338"/>
            <a:ext cx="8575124" cy="3574499"/>
          </a:xfrm>
          <a:noFill/>
          <a:ln w="57150">
            <a:solidFill>
              <a:schemeClr val="accent1"/>
            </a:solidFill>
          </a:ln>
        </p:spPr>
        <p:txBody>
          <a:bodyPr/>
          <a:lstStyle/>
          <a:p>
            <a:pPr marL="914400" lvl="1" indent="-457200">
              <a:buSzTx/>
              <a:buFont typeface="Wingdings" pitchFamily="2" charset="2"/>
              <a:buChar char="Ø"/>
            </a:pPr>
            <a:r>
              <a:rPr lang="fr-FR" sz="3200" b="1" dirty="0" smtClean="0">
                <a:solidFill>
                  <a:schemeClr val="tx2"/>
                </a:solidFill>
              </a:rPr>
              <a:t>L’introduction  de nuls a été faite par </a:t>
            </a:r>
            <a:r>
              <a:rPr lang="fr-FR" sz="3200" b="1" dirty="0">
                <a:solidFill>
                  <a:schemeClr val="tx2"/>
                </a:solidFill>
              </a:rPr>
              <a:t>les </a:t>
            </a:r>
            <a:r>
              <a:rPr lang="fr-FR" sz="3200" b="1" dirty="0" smtClean="0">
                <a:solidFill>
                  <a:schemeClr val="tx2"/>
                </a:solidFill>
              </a:rPr>
              <a:t>« praticiens » </a:t>
            </a:r>
          </a:p>
          <a:p>
            <a:pPr marL="914400" lvl="1" indent="-457200">
              <a:buSzTx/>
              <a:buFont typeface="Wingdings" pitchFamily="2" charset="2"/>
              <a:buChar char="Ø"/>
            </a:pPr>
            <a:r>
              <a:rPr lang="fr-FR" sz="3200" b="1" dirty="0" smtClean="0">
                <a:solidFill>
                  <a:schemeClr val="tx2"/>
                </a:solidFill>
              </a:rPr>
              <a:t>Elle a </a:t>
            </a:r>
            <a:r>
              <a:rPr lang="fr-FR" sz="3200" b="1" dirty="0">
                <a:solidFill>
                  <a:schemeClr val="tx2"/>
                </a:solidFill>
              </a:rPr>
              <a:t>crée de nombreux </a:t>
            </a:r>
            <a:r>
              <a:rPr lang="fr-FR" sz="3200" b="1" dirty="0" smtClean="0">
                <a:solidFill>
                  <a:schemeClr val="tx2"/>
                </a:solidFill>
              </a:rPr>
              <a:t>problèmes théoriques et pratique</a:t>
            </a:r>
            <a:endParaRPr lang="fr-FR" sz="3600" b="1" dirty="0">
              <a:solidFill>
                <a:schemeClr val="tx2"/>
              </a:solidFill>
            </a:endParaRPr>
          </a:p>
          <a:p>
            <a:pPr marL="1295400" lvl="2" indent="-381000">
              <a:buSzTx/>
              <a:buFont typeface="Wingdings" pitchFamily="2" charset="2"/>
              <a:buChar char="Ø"/>
            </a:pPr>
            <a:r>
              <a:rPr lang="fr-FR" sz="3200" b="1" dirty="0">
                <a:solidFill>
                  <a:schemeClr val="tx2"/>
                </a:solidFill>
              </a:rPr>
              <a:t>beaucoup restent non-résolus</a:t>
            </a:r>
          </a:p>
          <a:p>
            <a:pPr marL="1295400" lvl="2" indent="-381000">
              <a:buSzTx/>
              <a:buFont typeface="Wingdings" pitchFamily="2" charset="2"/>
              <a:buChar char="Ø"/>
            </a:pPr>
            <a:r>
              <a:rPr lang="fr-FR" sz="3200" b="1" dirty="0">
                <a:solidFill>
                  <a:schemeClr val="tx2"/>
                </a:solidFill>
              </a:rPr>
              <a:t> voir les cours sur </a:t>
            </a:r>
            <a:r>
              <a:rPr lang="fr-FR" sz="3200" b="1" dirty="0" smtClean="0">
                <a:solidFill>
                  <a:schemeClr val="tx2"/>
                </a:solidFill>
              </a:rPr>
              <a:t>SQL</a:t>
            </a:r>
          </a:p>
        </p:txBody>
      </p:sp>
      <p:sp>
        <p:nvSpPr>
          <p:cNvPr id="159748" name="Rectangle 4"/>
          <p:cNvSpPr>
            <a:spLocks noChangeArrowheads="1"/>
          </p:cNvSpPr>
          <p:nvPr/>
        </p:nvSpPr>
        <p:spPr bwMode="auto">
          <a:xfrm>
            <a:off x="881063" y="185738"/>
            <a:ext cx="6262687"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a:solidFill>
                  <a:schemeClr val="accent1"/>
                </a:solidFill>
              </a:rPr>
              <a:t>Les nuls en perspective</a:t>
            </a:r>
          </a:p>
        </p:txBody>
      </p:sp>
      <p:pic>
        <p:nvPicPr>
          <p:cNvPr id="6" name="Image 5"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anim to="" calcmode="lin" valueType="num">
                                      <p:cBhvr>
                                        <p:cTn id="7" dur="1" fill="hold"/>
                                        <p:tgtEl>
                                          <p:spTgt spid="159747">
                                            <p:txEl>
                                              <p:pRg st="0" end="0"/>
                                            </p:txEl>
                                          </p:spTgt>
                                        </p:tgtEl>
                                        <p:attrNameLst>
                                          <p:attrName/>
                                        </p:attrNameLst>
                                      </p:cBhvr>
                                    </p:anim>
                                  </p:childTnLst>
                                  <p:subTnLst>
                                    <p:animClr clrSpc="rgb" dir="cw">
                                      <p:cBhvr override="childStyle">
                                        <p:cTn dur="1" fill="hold" display="0" masterRel="nextClick" afterEffect="1"/>
                                        <p:tgtEl>
                                          <p:spTgt spid="159747">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9747">
                                            <p:txEl>
                                              <p:pRg st="1" end="1"/>
                                            </p:txEl>
                                          </p:spTgt>
                                        </p:tgtEl>
                                        <p:attrNameLst>
                                          <p:attrName>style.visibility</p:attrName>
                                        </p:attrNameLst>
                                      </p:cBhvr>
                                      <p:to>
                                        <p:strVal val="visible"/>
                                      </p:to>
                                    </p:set>
                                    <p:anim to="" calcmode="lin" valueType="num">
                                      <p:cBhvr>
                                        <p:cTn id="12" dur="1" fill="hold"/>
                                        <p:tgtEl>
                                          <p:spTgt spid="159747">
                                            <p:txEl>
                                              <p:pRg st="1" end="1"/>
                                            </p:txEl>
                                          </p:spTgt>
                                        </p:tgtEl>
                                        <p:attrNameLst>
                                          <p:attrName/>
                                        </p:attrNameLst>
                                      </p:cBhvr>
                                    </p:anim>
                                  </p:childTnLst>
                                  <p:subTnLst>
                                    <p:animClr clrSpc="rgb" dir="cw">
                                      <p:cBhvr override="childStyle">
                                        <p:cTn dur="1" fill="hold" display="0" masterRel="nextClick" afterEffect="1"/>
                                        <p:tgtEl>
                                          <p:spTgt spid="159747">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anim to="" calcmode="lin" valueType="num">
                                      <p:cBhvr>
                                        <p:cTn id="15" dur="1" fill="hold"/>
                                        <p:tgtEl>
                                          <p:spTgt spid="159747">
                                            <p:txEl>
                                              <p:pRg st="2" end="2"/>
                                            </p:txEl>
                                          </p:spTgt>
                                        </p:tgtEl>
                                        <p:attrNameLst>
                                          <p:attrName/>
                                        </p:attrNameLst>
                                      </p:cBhvr>
                                    </p:anim>
                                  </p:childTnLst>
                                  <p:subTnLst>
                                    <p:animClr clrSpc="rgb" dir="cw">
                                      <p:cBhvr override="childStyle">
                                        <p:cTn dur="1" fill="hold" display="0" masterRel="nextClick" afterEffect="1"/>
                                        <p:tgtEl>
                                          <p:spTgt spid="159747">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59747">
                                            <p:txEl>
                                              <p:pRg st="3" end="3"/>
                                            </p:txEl>
                                          </p:spTgt>
                                        </p:tgtEl>
                                        <p:attrNameLst>
                                          <p:attrName>style.visibility</p:attrName>
                                        </p:attrNameLst>
                                      </p:cBhvr>
                                      <p:to>
                                        <p:strVal val="visible"/>
                                      </p:to>
                                    </p:set>
                                    <p:anim to="" calcmode="lin" valueType="num">
                                      <p:cBhvr>
                                        <p:cTn id="18" dur="1" fill="hold"/>
                                        <p:tgtEl>
                                          <p:spTgt spid="159747">
                                            <p:txEl>
                                              <p:pRg st="3" end="3"/>
                                            </p:txEl>
                                          </p:spTgt>
                                        </p:tgtEl>
                                        <p:attrNameLst>
                                          <p:attrName/>
                                        </p:attrNameLst>
                                      </p:cBhvr>
                                    </p:anim>
                                  </p:childTnLst>
                                  <p:subTnLst>
                                    <p:animClr clrSpc="rgb" dir="cw">
                                      <p:cBhvr override="childStyle">
                                        <p:cTn dur="1" fill="hold" display="0" masterRel="nextClick" afterEffect="1"/>
                                        <p:tgtEl>
                                          <p:spTgt spid="159747">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a:ln/>
        </p:spPr>
        <p:txBody>
          <a:bodyPr/>
          <a:lstStyle/>
          <a:p>
            <a:r>
              <a:rPr lang="fr-FR"/>
              <a:t>  </a:t>
            </a:r>
          </a:p>
        </p:txBody>
      </p:sp>
      <p:sp>
        <p:nvSpPr>
          <p:cNvPr id="159747" name="Rectangle 3"/>
          <p:cNvSpPr>
            <a:spLocks noGrp="1" noChangeArrowheads="1"/>
          </p:cNvSpPr>
          <p:nvPr>
            <p:ph type="body" idx="1"/>
          </p:nvPr>
        </p:nvSpPr>
        <p:spPr>
          <a:xfrm>
            <a:off x="214314" y="1557338"/>
            <a:ext cx="8575124" cy="5300662"/>
          </a:xfrm>
          <a:noFill/>
          <a:ln w="57150">
            <a:solidFill>
              <a:schemeClr val="accent1"/>
            </a:solidFill>
          </a:ln>
        </p:spPr>
        <p:txBody>
          <a:bodyPr/>
          <a:lstStyle/>
          <a:p>
            <a:pPr marL="495300" indent="-381000">
              <a:buSzTx/>
              <a:buFont typeface="Wingdings" pitchFamily="2" charset="2"/>
              <a:buChar char="Ø"/>
            </a:pPr>
            <a:r>
              <a:rPr lang="fr-FR" sz="3600" b="1" dirty="0" smtClean="0">
                <a:solidFill>
                  <a:schemeClr val="tx2"/>
                </a:solidFill>
              </a:rPr>
              <a:t>Ex. </a:t>
            </a:r>
            <a:r>
              <a:rPr lang="fr-FR" sz="3600" b="1" dirty="0" err="1" smtClean="0">
                <a:solidFill>
                  <a:schemeClr val="tx2"/>
                </a:solidFill>
              </a:rPr>
              <a:t>MsAccess</a:t>
            </a:r>
            <a:endParaRPr lang="fr-FR" sz="3600" b="1" dirty="0" smtClean="0">
              <a:solidFill>
                <a:schemeClr val="tx2"/>
              </a:solidFill>
            </a:endParaRPr>
          </a:p>
          <a:p>
            <a:pPr marL="895350" lvl="1" indent="-381000">
              <a:buSzTx/>
              <a:buFont typeface="Wingdings" pitchFamily="2" charset="2"/>
              <a:buChar char="Ø"/>
            </a:pPr>
            <a:r>
              <a:rPr lang="fr-FR" sz="3200" b="1" dirty="0" smtClean="0">
                <a:solidFill>
                  <a:schemeClr val="tx2"/>
                </a:solidFill>
              </a:rPr>
              <a:t>Deux nuls sont égaux pour Distinct et Group By</a:t>
            </a:r>
          </a:p>
          <a:p>
            <a:pPr marL="895350" lvl="1" indent="-381000">
              <a:buSzTx/>
              <a:buFont typeface="Wingdings" pitchFamily="2" charset="2"/>
              <a:buChar char="Ø"/>
            </a:pPr>
            <a:r>
              <a:rPr lang="fr-FR" sz="3200" b="1" dirty="0" smtClean="0">
                <a:solidFill>
                  <a:schemeClr val="tx2"/>
                </a:solidFill>
              </a:rPr>
              <a:t>Ils sont différents pour l’</a:t>
            </a:r>
            <a:r>
              <a:rPr lang="fr-FR" sz="3200" b="1" dirty="0" err="1" smtClean="0">
                <a:solidFill>
                  <a:schemeClr val="tx2"/>
                </a:solidFill>
              </a:rPr>
              <a:t>equi-jointure</a:t>
            </a:r>
            <a:endParaRPr lang="fr-FR" sz="3200" b="1" dirty="0" smtClean="0">
              <a:solidFill>
                <a:schemeClr val="tx2"/>
              </a:solidFill>
            </a:endParaRPr>
          </a:p>
          <a:p>
            <a:pPr marL="895350" lvl="1" indent="-381000">
              <a:buSzTx/>
              <a:buFont typeface="Wingdings" pitchFamily="2" charset="2"/>
              <a:buChar char="Ø"/>
            </a:pPr>
            <a:r>
              <a:rPr lang="fr-FR" sz="3200" b="1" dirty="0" smtClean="0">
                <a:solidFill>
                  <a:schemeClr val="tx2"/>
                </a:solidFill>
              </a:rPr>
              <a:t> Un nul est plus grand que tout a non-nul</a:t>
            </a:r>
          </a:p>
          <a:p>
            <a:pPr marL="895350" lvl="1" indent="-381000">
              <a:buSzTx/>
              <a:buFont typeface="Wingdings" pitchFamily="2" charset="2"/>
              <a:buChar char="Ø"/>
            </a:pPr>
            <a:r>
              <a:rPr lang="fr-FR" sz="3200" b="1" dirty="0" smtClean="0">
                <a:solidFill>
                  <a:schemeClr val="tx2"/>
                </a:solidFill>
              </a:rPr>
              <a:t>Somme (nul , a) = a mais nul + a = nul</a:t>
            </a:r>
          </a:p>
          <a:p>
            <a:pPr marL="895350" lvl="1" indent="-381000">
              <a:buSzTx/>
              <a:buFont typeface="Wingdings" pitchFamily="2" charset="2"/>
              <a:buChar char="Ø"/>
            </a:pPr>
            <a:r>
              <a:rPr lang="fr-FR" sz="3200" b="1" dirty="0" smtClean="0">
                <a:solidFill>
                  <a:schemeClr val="tx2"/>
                </a:solidFill>
              </a:rPr>
              <a:t>Une requête peut générer une table avec tous les tuples entièrement nuls</a:t>
            </a:r>
          </a:p>
          <a:p>
            <a:pPr marL="495300" indent="-381000">
              <a:buSzTx/>
              <a:buFont typeface="Wingdings" pitchFamily="2" charset="2"/>
              <a:buChar char="Ø"/>
            </a:pPr>
            <a:r>
              <a:rPr lang="fr-FR" sz="3600" b="1" dirty="0" smtClean="0">
                <a:solidFill>
                  <a:schemeClr val="tx2"/>
                </a:solidFill>
              </a:rPr>
              <a:t> Vous avez dit bizarre ? </a:t>
            </a:r>
          </a:p>
        </p:txBody>
      </p:sp>
      <p:sp>
        <p:nvSpPr>
          <p:cNvPr id="159748" name="Rectangle 4"/>
          <p:cNvSpPr>
            <a:spLocks noChangeArrowheads="1"/>
          </p:cNvSpPr>
          <p:nvPr/>
        </p:nvSpPr>
        <p:spPr bwMode="auto">
          <a:xfrm>
            <a:off x="881063" y="185738"/>
            <a:ext cx="6262687" cy="1143000"/>
          </a:xfrm>
          <a:prstGeom prst="rect">
            <a:avLst/>
          </a:prstGeom>
          <a:solidFill>
            <a:srgbClr val="FAFD00"/>
          </a:solidFill>
          <a:ln w="12700">
            <a:noFill/>
            <a:miter lim="800000"/>
            <a:headEnd/>
            <a:tailEnd/>
          </a:ln>
          <a:effectLst/>
        </p:spPr>
        <p:txBody>
          <a:bodyPr lIns="90488" tIns="44450" rIns="90488" bIns="44450" anchor="ctr"/>
          <a:lstStyle/>
          <a:p>
            <a:pPr algn="ctr"/>
            <a:r>
              <a:rPr lang="fr-CM" sz="4400" dirty="0">
                <a:solidFill>
                  <a:schemeClr val="accent1"/>
                </a:solidFill>
              </a:rPr>
              <a:t>Les </a:t>
            </a:r>
            <a:r>
              <a:rPr lang="fr-CM" sz="4400" dirty="0" smtClean="0">
                <a:solidFill>
                  <a:schemeClr val="accent1"/>
                </a:solidFill>
              </a:rPr>
              <a:t>nuls </a:t>
            </a:r>
            <a:r>
              <a:rPr lang="fr-CM" sz="4400" dirty="0">
                <a:solidFill>
                  <a:schemeClr val="accent1"/>
                </a:solidFill>
              </a:rPr>
              <a:t>en </a:t>
            </a:r>
            <a:r>
              <a:rPr lang="fr-CM" sz="4400" dirty="0" smtClean="0">
                <a:solidFill>
                  <a:schemeClr val="accent1"/>
                </a:solidFill>
              </a:rPr>
              <a:t>pratique</a:t>
            </a:r>
            <a:endParaRPr lang="fr-CM" sz="4400" dirty="0">
              <a:solidFill>
                <a:schemeClr val="accent1"/>
              </a:solidFill>
            </a:endParaRPr>
          </a:p>
        </p:txBody>
      </p:sp>
      <p:pic>
        <p:nvPicPr>
          <p:cNvPr id="6" name="Image 5" descr="maillot-jaune.JPG"/>
          <p:cNvPicPr>
            <a:picLocks noChangeAspect="1"/>
          </p:cNvPicPr>
          <p:nvPr/>
        </p:nvPicPr>
        <p:blipFill>
          <a:blip r:embed="rId3" cstate="print"/>
          <a:stretch>
            <a:fillRect/>
          </a:stretch>
        </p:blipFill>
        <p:spPr>
          <a:xfrm>
            <a:off x="8177530" y="0"/>
            <a:ext cx="966470" cy="133872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anim to="" calcmode="lin" valueType="num">
                                      <p:cBhvr>
                                        <p:cTn id="7" dur="1" fill="hold"/>
                                        <p:tgtEl>
                                          <p:spTgt spid="159747">
                                            <p:txEl>
                                              <p:pRg st="0" end="0"/>
                                            </p:txEl>
                                          </p:spTgt>
                                        </p:tgtEl>
                                        <p:attrNameLst>
                                          <p:attrName/>
                                        </p:attrNameLst>
                                      </p:cBhvr>
                                    </p:anim>
                                  </p:childTnLst>
                                  <p:subTnLst>
                                    <p:animClr clrSpc="rgb" dir="cw">
                                      <p:cBhvr override="childStyle">
                                        <p:cTn dur="1" fill="hold" display="0" masterRel="nextClick" afterEffect="1"/>
                                        <p:tgtEl>
                                          <p:spTgt spid="159747">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59747">
                                            <p:txEl>
                                              <p:pRg st="1" end="1"/>
                                            </p:txEl>
                                          </p:spTgt>
                                        </p:tgtEl>
                                        <p:attrNameLst>
                                          <p:attrName>style.visibility</p:attrName>
                                        </p:attrNameLst>
                                      </p:cBhvr>
                                      <p:to>
                                        <p:strVal val="visible"/>
                                      </p:to>
                                    </p:set>
                                    <p:anim to="" calcmode="lin" valueType="num">
                                      <p:cBhvr>
                                        <p:cTn id="10" dur="1" fill="hold"/>
                                        <p:tgtEl>
                                          <p:spTgt spid="159747">
                                            <p:txEl>
                                              <p:pRg st="1" end="1"/>
                                            </p:txEl>
                                          </p:spTgt>
                                        </p:tgtEl>
                                        <p:attrNameLst>
                                          <p:attrName/>
                                        </p:attrNameLst>
                                      </p:cBhvr>
                                    </p:anim>
                                  </p:childTnLst>
                                  <p:subTnLst>
                                    <p:animClr clrSpc="rgb" dir="cw">
                                      <p:cBhvr override="childStyle">
                                        <p:cTn dur="1" fill="hold" display="0" masterRel="nextClick" afterEffect="1"/>
                                        <p:tgtEl>
                                          <p:spTgt spid="159747">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59747">
                                            <p:txEl>
                                              <p:pRg st="2" end="2"/>
                                            </p:txEl>
                                          </p:spTgt>
                                        </p:tgtEl>
                                        <p:attrNameLst>
                                          <p:attrName>style.visibility</p:attrName>
                                        </p:attrNameLst>
                                      </p:cBhvr>
                                      <p:to>
                                        <p:strVal val="visible"/>
                                      </p:to>
                                    </p:set>
                                    <p:anim to="" calcmode="lin" valueType="num">
                                      <p:cBhvr>
                                        <p:cTn id="13" dur="1" fill="hold"/>
                                        <p:tgtEl>
                                          <p:spTgt spid="159747">
                                            <p:txEl>
                                              <p:pRg st="2" end="2"/>
                                            </p:txEl>
                                          </p:spTgt>
                                        </p:tgtEl>
                                        <p:attrNameLst>
                                          <p:attrName/>
                                        </p:attrNameLst>
                                      </p:cBhvr>
                                    </p:anim>
                                  </p:childTnLst>
                                  <p:subTnLst>
                                    <p:animClr clrSpc="rgb" dir="cw">
                                      <p:cBhvr override="childStyle">
                                        <p:cTn dur="1" fill="hold" display="0" masterRel="nextClick" afterEffect="1"/>
                                        <p:tgtEl>
                                          <p:spTgt spid="159747">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59747">
                                            <p:txEl>
                                              <p:pRg st="3" end="3"/>
                                            </p:txEl>
                                          </p:spTgt>
                                        </p:tgtEl>
                                        <p:attrNameLst>
                                          <p:attrName>style.visibility</p:attrName>
                                        </p:attrNameLst>
                                      </p:cBhvr>
                                      <p:to>
                                        <p:strVal val="visible"/>
                                      </p:to>
                                    </p:set>
                                    <p:anim to="" calcmode="lin" valueType="num">
                                      <p:cBhvr>
                                        <p:cTn id="16" dur="1" fill="hold"/>
                                        <p:tgtEl>
                                          <p:spTgt spid="159747">
                                            <p:txEl>
                                              <p:pRg st="3" end="3"/>
                                            </p:txEl>
                                          </p:spTgt>
                                        </p:tgtEl>
                                        <p:attrNameLst>
                                          <p:attrName/>
                                        </p:attrNameLst>
                                      </p:cBhvr>
                                    </p:anim>
                                  </p:childTnLst>
                                  <p:subTnLst>
                                    <p:animClr clrSpc="rgb" dir="cw">
                                      <p:cBhvr override="childStyle">
                                        <p:cTn dur="1" fill="hold" display="0" masterRel="nextClick" afterEffect="1"/>
                                        <p:tgtEl>
                                          <p:spTgt spid="159747">
                                            <p:txEl>
                                              <p:pRg st="3" end="3"/>
                                            </p:txEl>
                                          </p:spTgt>
                                        </p:tgtEl>
                                        <p:attrNameLst>
                                          <p:attrName>ppt_c</p:attrName>
                                        </p:attrNameLst>
                                      </p:cBhvr>
                                      <p:to>
                                        <a:schemeClr val="hlink"/>
                                      </p:to>
                                    </p:animClr>
                                  </p:subTnLst>
                                </p:cTn>
                              </p:par>
                              <p:par>
                                <p:cTn id="17" presetID="24" presetClass="entr" presetSubtype="0" fill="hold" grpId="0" nodeType="withEffect">
                                  <p:stCondLst>
                                    <p:cond delay="0"/>
                                  </p:stCondLst>
                                  <p:childTnLst>
                                    <p:set>
                                      <p:cBhvr>
                                        <p:cTn id="18" dur="1" fill="hold">
                                          <p:stCondLst>
                                            <p:cond delay="499"/>
                                          </p:stCondLst>
                                        </p:cTn>
                                        <p:tgtEl>
                                          <p:spTgt spid="159747">
                                            <p:txEl>
                                              <p:pRg st="4" end="4"/>
                                            </p:txEl>
                                          </p:spTgt>
                                        </p:tgtEl>
                                        <p:attrNameLst>
                                          <p:attrName>style.visibility</p:attrName>
                                        </p:attrNameLst>
                                      </p:cBhvr>
                                      <p:to>
                                        <p:strVal val="visible"/>
                                      </p:to>
                                    </p:set>
                                    <p:anim to="" calcmode="lin" valueType="num">
                                      <p:cBhvr>
                                        <p:cTn id="19" dur="1" fill="hold"/>
                                        <p:tgtEl>
                                          <p:spTgt spid="159747">
                                            <p:txEl>
                                              <p:pRg st="4" end="4"/>
                                            </p:txEl>
                                          </p:spTgt>
                                        </p:tgtEl>
                                        <p:attrNameLst>
                                          <p:attrName/>
                                        </p:attrNameLst>
                                      </p:cBhvr>
                                    </p:anim>
                                  </p:childTnLst>
                                  <p:subTnLst>
                                    <p:animClr clrSpc="rgb" dir="cw">
                                      <p:cBhvr override="childStyle">
                                        <p:cTn dur="1" fill="hold" display="0" masterRel="nextClick" afterEffect="1"/>
                                        <p:tgtEl>
                                          <p:spTgt spid="159747">
                                            <p:txEl>
                                              <p:pRg st="4" end="4"/>
                                            </p:txEl>
                                          </p:spTgt>
                                        </p:tgtEl>
                                        <p:attrNameLst>
                                          <p:attrName>ppt_c</p:attrName>
                                        </p:attrNameLst>
                                      </p:cBhvr>
                                      <p:to>
                                        <a:schemeClr val="hlink"/>
                                      </p:to>
                                    </p:animClr>
                                  </p:subTnLst>
                                </p:cTn>
                              </p:par>
                              <p:par>
                                <p:cTn id="20" presetID="24" presetClass="entr" presetSubtype="0" fill="hold" grpId="0" nodeType="withEffect">
                                  <p:stCondLst>
                                    <p:cond delay="0"/>
                                  </p:stCondLst>
                                  <p:childTnLst>
                                    <p:set>
                                      <p:cBhvr>
                                        <p:cTn id="21" dur="1" fill="hold">
                                          <p:stCondLst>
                                            <p:cond delay="499"/>
                                          </p:stCondLst>
                                        </p:cTn>
                                        <p:tgtEl>
                                          <p:spTgt spid="159747">
                                            <p:txEl>
                                              <p:pRg st="5" end="5"/>
                                            </p:txEl>
                                          </p:spTgt>
                                        </p:tgtEl>
                                        <p:attrNameLst>
                                          <p:attrName>style.visibility</p:attrName>
                                        </p:attrNameLst>
                                      </p:cBhvr>
                                      <p:to>
                                        <p:strVal val="visible"/>
                                      </p:to>
                                    </p:set>
                                    <p:anim to="" calcmode="lin" valueType="num">
                                      <p:cBhvr>
                                        <p:cTn id="22" dur="1" fill="hold"/>
                                        <p:tgtEl>
                                          <p:spTgt spid="159747">
                                            <p:txEl>
                                              <p:pRg st="5" end="5"/>
                                            </p:txEl>
                                          </p:spTgt>
                                        </p:tgtEl>
                                        <p:attrNameLst>
                                          <p:attrName/>
                                        </p:attrNameLst>
                                      </p:cBhvr>
                                    </p:anim>
                                  </p:childTnLst>
                                  <p:subTnLst>
                                    <p:animClr clrSpc="rgb" dir="cw">
                                      <p:cBhvr override="childStyle">
                                        <p:cTn dur="1" fill="hold" display="0" masterRel="nextClick" afterEffect="1"/>
                                        <p:tgtEl>
                                          <p:spTgt spid="159747">
                                            <p:txEl>
                                              <p:pRg st="5" end="5"/>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59747">
                                            <p:txEl>
                                              <p:pRg st="6" end="6"/>
                                            </p:txEl>
                                          </p:spTgt>
                                        </p:tgtEl>
                                        <p:attrNameLst>
                                          <p:attrName>style.visibility</p:attrName>
                                        </p:attrNameLst>
                                      </p:cBhvr>
                                      <p:to>
                                        <p:strVal val="visible"/>
                                      </p:to>
                                    </p:set>
                                    <p:anim to="" calcmode="lin" valueType="num">
                                      <p:cBhvr>
                                        <p:cTn id="27" dur="1" fill="hold"/>
                                        <p:tgtEl>
                                          <p:spTgt spid="159747">
                                            <p:txEl>
                                              <p:pRg st="6" end="6"/>
                                            </p:txEl>
                                          </p:spTgt>
                                        </p:tgtEl>
                                        <p:attrNameLst>
                                          <p:attrName/>
                                        </p:attrNameLst>
                                      </p:cBhvr>
                                    </p:anim>
                                  </p:childTnLst>
                                  <p:subTnLst>
                                    <p:animClr clrSpc="rgb" dir="cw">
                                      <p:cBhvr override="childStyle">
                                        <p:cTn dur="1" fill="hold" display="0" masterRel="nextClick" afterEffect="1"/>
                                        <p:tgtEl>
                                          <p:spTgt spid="159747">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solidFill>
            <a:schemeClr val="tx1"/>
          </a:solidFill>
        </p:spPr>
        <p:txBody>
          <a:bodyPr/>
          <a:lstStyle/>
          <a:p>
            <a:pPr algn="ctr"/>
            <a:r>
              <a:rPr lang="fr-FR">
                <a:solidFill>
                  <a:schemeClr val="accent1"/>
                </a:solidFill>
              </a:rPr>
              <a:t>Modélisation relationnelle</a:t>
            </a:r>
            <a:endParaRPr lang="fr-FR">
              <a:solidFill>
                <a:srgbClr val="0000FD"/>
              </a:solidFill>
            </a:endParaRPr>
          </a:p>
        </p:txBody>
      </p:sp>
      <p:sp>
        <p:nvSpPr>
          <p:cNvPr id="184326" name="Rectangle 6"/>
          <p:cNvSpPr>
            <a:spLocks noGrp="1" noChangeArrowheads="1"/>
          </p:cNvSpPr>
          <p:nvPr>
            <p:ph type="body" idx="1"/>
          </p:nvPr>
        </p:nvSpPr>
        <p:spPr>
          <a:xfrm>
            <a:off x="711200" y="2163763"/>
            <a:ext cx="7772400" cy="4267200"/>
          </a:xfrm>
        </p:spPr>
        <p:txBody>
          <a:bodyPr/>
          <a:lstStyle/>
          <a:p>
            <a:r>
              <a:rPr lang="fr-FR"/>
              <a:t>Passage du monde réel vers une base relationnelle</a:t>
            </a:r>
          </a:p>
          <a:p>
            <a:r>
              <a:rPr lang="fr-FR"/>
              <a:t> Le schéma conceptuel</a:t>
            </a:r>
          </a:p>
          <a:p>
            <a:pPr lvl="1"/>
            <a:r>
              <a:rPr lang="fr-FR"/>
              <a:t> Schémas de tables</a:t>
            </a:r>
          </a:p>
          <a:p>
            <a:pPr lvl="1"/>
            <a:r>
              <a:rPr lang="fr-FR"/>
              <a:t> Liens sémantiques &amp; contraintes IR</a:t>
            </a:r>
          </a:p>
          <a:p>
            <a:pPr lvl="1"/>
            <a:r>
              <a:rPr lang="fr-FR"/>
              <a:t> Opérations permises</a:t>
            </a:r>
          </a:p>
          <a:p>
            <a:r>
              <a:rPr lang="fr-FR"/>
              <a:t> Les schémas externes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solidFill>
            <a:schemeClr val="tx1"/>
          </a:solidFill>
        </p:spPr>
        <p:txBody>
          <a:bodyPr/>
          <a:lstStyle/>
          <a:p>
            <a:pPr algn="ctr"/>
            <a:r>
              <a:rPr lang="fr-FR">
                <a:solidFill>
                  <a:schemeClr val="accent1"/>
                </a:solidFill>
              </a:rPr>
              <a:t>Modélisation relationnelle</a:t>
            </a:r>
            <a:endParaRPr lang="fr-FR">
              <a:solidFill>
                <a:srgbClr val="0000FD"/>
              </a:solidFill>
            </a:endParaRPr>
          </a:p>
        </p:txBody>
      </p:sp>
      <p:sp>
        <p:nvSpPr>
          <p:cNvPr id="184326" name="Rectangle 6"/>
          <p:cNvSpPr>
            <a:spLocks noGrp="1" noChangeArrowheads="1"/>
          </p:cNvSpPr>
          <p:nvPr>
            <p:ph type="body" idx="1"/>
          </p:nvPr>
        </p:nvSpPr>
        <p:spPr>
          <a:xfrm>
            <a:off x="711200" y="2163763"/>
            <a:ext cx="7772400" cy="4267200"/>
          </a:xfrm>
        </p:spPr>
        <p:txBody>
          <a:bodyPr/>
          <a:lstStyle/>
          <a:p>
            <a:r>
              <a:rPr lang="fr-FR" dirty="0" smtClean="0"/>
              <a:t> Souvent fort simple</a:t>
            </a:r>
          </a:p>
          <a:p>
            <a:pPr lvl="1"/>
            <a:r>
              <a:rPr lang="fr-FR" dirty="0" smtClean="0"/>
              <a:t>L’attrait de bases relationnelles</a:t>
            </a:r>
          </a:p>
          <a:p>
            <a:r>
              <a:rPr lang="fr-FR" dirty="0" smtClean="0"/>
              <a:t>Exemples typiques commentés en cours</a:t>
            </a:r>
          </a:p>
          <a:p>
            <a:pPr lvl="1"/>
            <a:r>
              <a:rPr lang="fr-FR" dirty="0"/>
              <a:t> </a:t>
            </a:r>
            <a:r>
              <a:rPr lang="fr-FR" dirty="0" smtClean="0"/>
              <a:t>Fournisseurs et Pièces (Supplier Part DB)</a:t>
            </a:r>
          </a:p>
          <a:p>
            <a:pPr lvl="1"/>
            <a:r>
              <a:rPr lang="fr-FR" dirty="0"/>
              <a:t> </a:t>
            </a:r>
            <a:r>
              <a:rPr lang="fr-FR" dirty="0" smtClean="0"/>
              <a:t>Conseillers en assurances et Produits d’Assurances</a:t>
            </a:r>
          </a:p>
          <a:p>
            <a:pPr lvl="1"/>
            <a:r>
              <a:rPr lang="fr-FR" dirty="0" smtClean="0"/>
              <a:t> Etudiants et Cours </a:t>
            </a:r>
            <a:endParaRPr lang="fr-FR"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50838" y="974725"/>
            <a:ext cx="8362950" cy="4933950"/>
          </a:xfrm>
          <a:noFill/>
          <a:ln/>
        </p:spPr>
        <p:txBody>
          <a:bodyPr/>
          <a:lstStyle/>
          <a:p>
            <a:pPr>
              <a:lnSpc>
                <a:spcPct val="90000"/>
              </a:lnSpc>
              <a:buFont typeface="Monotype Sorts" pitchFamily="2" charset="2"/>
              <a:buNone/>
            </a:pPr>
            <a:r>
              <a:rPr lang="fr-FR" sz="2400" dirty="0" err="1"/>
              <a:t>Empl</a:t>
            </a:r>
            <a:r>
              <a:rPr lang="fr-FR" sz="2400" dirty="0"/>
              <a:t> (</a:t>
            </a:r>
            <a:r>
              <a:rPr lang="fr-FR" sz="2400" u="sng" dirty="0"/>
              <a:t>E#</a:t>
            </a:r>
            <a:r>
              <a:rPr lang="fr-FR" sz="2400" dirty="0"/>
              <a:t>, Nom, Prénom, Né, Rue, </a:t>
            </a:r>
            <a:r>
              <a:rPr lang="fr-FR" sz="2400" dirty="0" err="1"/>
              <a:t>CodePost</a:t>
            </a:r>
            <a:r>
              <a:rPr lang="fr-FR" sz="2400" dirty="0"/>
              <a:t>, Ville, </a:t>
            </a:r>
            <a:r>
              <a:rPr lang="fr-FR" sz="2400" dirty="0" err="1"/>
              <a:t>Dep</a:t>
            </a:r>
            <a:r>
              <a:rPr lang="fr-FR" sz="2400" dirty="0"/>
              <a:t>#) ;</a:t>
            </a:r>
          </a:p>
          <a:p>
            <a:pPr>
              <a:lnSpc>
                <a:spcPct val="90000"/>
              </a:lnSpc>
              <a:buFont typeface="Monotype Sorts" pitchFamily="2" charset="2"/>
              <a:buNone/>
            </a:pPr>
            <a:r>
              <a:rPr lang="fr-FR" sz="2400" dirty="0"/>
              <a:t>	E#  </a:t>
            </a:r>
            <a:r>
              <a:rPr lang="fr-FR" sz="2400" b="1" dirty="0" err="1"/>
              <a:t>Counter</a:t>
            </a:r>
            <a:r>
              <a:rPr lang="fr-FR" sz="2400" dirty="0"/>
              <a:t> ; Nom </a:t>
            </a:r>
            <a:r>
              <a:rPr lang="fr-FR" sz="2400" b="1" dirty="0" err="1"/>
              <a:t>Text</a:t>
            </a:r>
            <a:r>
              <a:rPr lang="fr-FR" sz="2400" dirty="0"/>
              <a:t> ; Né </a:t>
            </a:r>
            <a:r>
              <a:rPr lang="fr-FR" sz="2400" b="1" dirty="0"/>
              <a:t>Date</a:t>
            </a:r>
            <a:r>
              <a:rPr lang="fr-FR" sz="2400" dirty="0"/>
              <a:t> ; </a:t>
            </a:r>
            <a:r>
              <a:rPr lang="fr-FR" sz="2400" dirty="0" err="1"/>
              <a:t>Dep</a:t>
            </a:r>
            <a:r>
              <a:rPr lang="fr-FR" sz="2400" dirty="0"/>
              <a:t># </a:t>
            </a:r>
            <a:r>
              <a:rPr lang="fr-FR" sz="2400" b="1" dirty="0"/>
              <a:t>Int</a:t>
            </a:r>
            <a:r>
              <a:rPr lang="fr-FR" sz="2400" dirty="0"/>
              <a:t>...</a:t>
            </a:r>
          </a:p>
          <a:p>
            <a:pPr>
              <a:lnSpc>
                <a:spcPct val="90000"/>
              </a:lnSpc>
              <a:buFont typeface="Monotype Sorts" pitchFamily="2" charset="2"/>
              <a:buNone/>
            </a:pPr>
            <a:r>
              <a:rPr lang="fr-FR" sz="2400" dirty="0"/>
              <a:t>	:</a:t>
            </a:r>
            <a:r>
              <a:rPr lang="fr-FR" sz="2400" dirty="0" err="1"/>
              <a:t>Syst</a:t>
            </a:r>
            <a:r>
              <a:rPr lang="fr-FR" sz="2400" dirty="0"/>
              <a:t>-date - Né &lt; 65	* Contrainte de validation</a:t>
            </a:r>
          </a:p>
          <a:p>
            <a:pPr>
              <a:lnSpc>
                <a:spcPct val="90000"/>
              </a:lnSpc>
              <a:buFont typeface="Monotype Sorts" pitchFamily="2" charset="2"/>
              <a:buNone/>
            </a:pPr>
            <a:r>
              <a:rPr lang="fr-FR" sz="2400" dirty="0"/>
              <a:t>	</a:t>
            </a:r>
            <a:r>
              <a:rPr lang="fr-FR" sz="2400" dirty="0" err="1"/>
              <a:t>Dep</a:t>
            </a:r>
            <a:r>
              <a:rPr lang="fr-FR" sz="2400" dirty="0"/>
              <a:t>#  Not </a:t>
            </a:r>
            <a:r>
              <a:rPr lang="fr-FR" sz="2400" dirty="0" err="1"/>
              <a:t>Null</a:t>
            </a:r>
            <a:r>
              <a:rPr lang="fr-FR" sz="2400" dirty="0"/>
              <a:t> ; * Contrainte d'existence</a:t>
            </a:r>
          </a:p>
          <a:p>
            <a:pPr>
              <a:lnSpc>
                <a:spcPct val="90000"/>
              </a:lnSpc>
              <a:buFont typeface="Monotype Sorts" pitchFamily="2" charset="2"/>
              <a:buNone/>
            </a:pPr>
            <a:r>
              <a:rPr lang="fr-FR" sz="2400" dirty="0"/>
              <a:t>Taches (</a:t>
            </a:r>
            <a:r>
              <a:rPr lang="fr-FR" sz="2400" u="sng" dirty="0"/>
              <a:t>T#</a:t>
            </a:r>
            <a:r>
              <a:rPr lang="fr-FR" sz="2400" dirty="0"/>
              <a:t>, Description) ;</a:t>
            </a:r>
          </a:p>
          <a:p>
            <a:pPr>
              <a:lnSpc>
                <a:spcPct val="90000"/>
              </a:lnSpc>
              <a:buFont typeface="Monotype Sorts" pitchFamily="2" charset="2"/>
              <a:buNone/>
            </a:pPr>
            <a:r>
              <a:rPr lang="fr-FR" sz="2400" dirty="0"/>
              <a:t>Planning (</a:t>
            </a:r>
            <a:r>
              <a:rPr lang="fr-FR" sz="2400" u="sng" dirty="0"/>
              <a:t>E#, T#</a:t>
            </a:r>
            <a:r>
              <a:rPr lang="fr-FR" sz="2400" dirty="0"/>
              <a:t>, Date-fin, Avancement) ;</a:t>
            </a:r>
          </a:p>
          <a:p>
            <a:pPr>
              <a:lnSpc>
                <a:spcPct val="90000"/>
              </a:lnSpc>
              <a:buFont typeface="Monotype Sorts" pitchFamily="2" charset="2"/>
              <a:buNone/>
            </a:pPr>
            <a:r>
              <a:rPr lang="fr-FR" sz="2400" dirty="0" err="1"/>
              <a:t>Dep</a:t>
            </a:r>
            <a:r>
              <a:rPr lang="fr-FR" sz="2400" dirty="0"/>
              <a:t> (</a:t>
            </a:r>
            <a:r>
              <a:rPr lang="fr-FR" sz="2400" u="sng" dirty="0" err="1"/>
              <a:t>Dep</a:t>
            </a:r>
            <a:r>
              <a:rPr lang="fr-FR" sz="2400" u="sng" dirty="0"/>
              <a:t>#</a:t>
            </a:r>
            <a:r>
              <a:rPr lang="fr-FR" sz="2400" dirty="0"/>
              <a:t>, Name) ;</a:t>
            </a:r>
          </a:p>
          <a:p>
            <a:pPr>
              <a:lnSpc>
                <a:spcPct val="90000"/>
              </a:lnSpc>
              <a:buFont typeface="Monotype Sorts" pitchFamily="2" charset="2"/>
              <a:buNone/>
            </a:pPr>
            <a:r>
              <a:rPr lang="fr-FR" sz="2400" dirty="0">
                <a:solidFill>
                  <a:srgbClr val="FCFEB9"/>
                </a:solidFill>
              </a:rPr>
              <a:t>Trigger</a:t>
            </a:r>
            <a:r>
              <a:rPr lang="fr-FR" sz="2400" dirty="0"/>
              <a:t> on </a:t>
            </a:r>
            <a:r>
              <a:rPr lang="fr-FR" sz="2400" dirty="0" err="1"/>
              <a:t>Empl</a:t>
            </a:r>
            <a:r>
              <a:rPr lang="fr-FR" sz="2400" dirty="0"/>
              <a:t/>
            </a:r>
            <a:br>
              <a:rPr lang="fr-FR" sz="2400" dirty="0"/>
            </a:br>
            <a:r>
              <a:rPr lang="fr-FR" sz="2400" dirty="0"/>
              <a:t>On Insert  Check-</a:t>
            </a:r>
            <a:r>
              <a:rPr lang="fr-FR" sz="2400" dirty="0" err="1"/>
              <a:t>Ref</a:t>
            </a:r>
            <a:r>
              <a:rPr lang="fr-FR" sz="2400" dirty="0"/>
              <a:t>-Int (</a:t>
            </a:r>
            <a:r>
              <a:rPr lang="fr-FR" sz="2400" dirty="0" err="1"/>
              <a:t>Dep</a:t>
            </a:r>
            <a:r>
              <a:rPr lang="fr-FR" sz="2400" dirty="0"/>
              <a:t>, </a:t>
            </a:r>
            <a:r>
              <a:rPr lang="fr-FR" sz="2400" dirty="0" err="1"/>
              <a:t>Empl.Dep</a:t>
            </a:r>
            <a:r>
              <a:rPr lang="fr-FR" sz="2400" dirty="0"/>
              <a:t>#) ;</a:t>
            </a:r>
          </a:p>
          <a:p>
            <a:pPr lvl="1">
              <a:lnSpc>
                <a:spcPct val="90000"/>
              </a:lnSpc>
            </a:pPr>
            <a:r>
              <a:rPr lang="fr-FR" sz="2400" b="1" i="1" dirty="0">
                <a:solidFill>
                  <a:srgbClr val="FCFEB9"/>
                </a:solidFill>
              </a:rPr>
              <a:t>Autres Déclencheurs utiles ?</a:t>
            </a:r>
            <a:endParaRPr lang="fr-FR" dirty="0"/>
          </a:p>
          <a:p>
            <a:pPr>
              <a:lnSpc>
                <a:spcPct val="90000"/>
              </a:lnSpc>
              <a:spcBef>
                <a:spcPct val="67000"/>
              </a:spcBef>
            </a:pPr>
            <a:r>
              <a:rPr lang="fr-FR" sz="2800" i="1" dirty="0">
                <a:solidFill>
                  <a:srgbClr val="FCFEB9"/>
                </a:solidFill>
              </a:rPr>
              <a:t>Ce schéma est possible sous </a:t>
            </a:r>
            <a:r>
              <a:rPr lang="fr-FR" sz="2800" i="1" dirty="0" err="1">
                <a:solidFill>
                  <a:srgbClr val="FCFEB9"/>
                </a:solidFill>
              </a:rPr>
              <a:t>MsAccess</a:t>
            </a:r>
            <a:r>
              <a:rPr lang="fr-FR" sz="2800" i="1" dirty="0">
                <a:solidFill>
                  <a:srgbClr val="FCFEB9"/>
                </a:solidFill>
              </a:rPr>
              <a:t>, bien que exprimé différemment</a:t>
            </a:r>
          </a:p>
        </p:txBody>
      </p:sp>
      <p:sp>
        <p:nvSpPr>
          <p:cNvPr id="7171" name="Rectangle 3"/>
          <p:cNvSpPr>
            <a:spLocks noChangeArrowheads="1"/>
          </p:cNvSpPr>
          <p:nvPr/>
        </p:nvSpPr>
        <p:spPr bwMode="auto">
          <a:xfrm>
            <a:off x="2819400" y="152400"/>
            <a:ext cx="6096000" cy="609600"/>
          </a:xfrm>
          <a:prstGeom prst="rect">
            <a:avLst/>
          </a:prstGeom>
          <a:solidFill>
            <a:srgbClr val="FAFD00"/>
          </a:solidFill>
          <a:ln w="12700">
            <a:noFill/>
            <a:miter lim="800000"/>
            <a:headEnd/>
            <a:tailEnd/>
          </a:ln>
          <a:effectLst/>
        </p:spPr>
        <p:txBody>
          <a:bodyPr lIns="90488" tIns="44450" rIns="90488" bIns="44450" anchor="ctr"/>
          <a:lstStyle/>
          <a:p>
            <a:r>
              <a:rPr lang="fr-FR" sz="3200" b="1">
                <a:solidFill>
                  <a:srgbClr val="FF00FF"/>
                </a:solidFill>
                <a:latin typeface="Arial" pitchFamily="34" charset="0"/>
              </a:rPr>
              <a:t>Schéma de BD Entreprise</a:t>
            </a:r>
          </a:p>
        </p:txBody>
      </p:sp>
      <p:sp>
        <p:nvSpPr>
          <p:cNvPr id="7172" name="AutoShape 4"/>
          <p:cNvSpPr>
            <a:spLocks noChangeArrowheads="1"/>
          </p:cNvSpPr>
          <p:nvPr/>
        </p:nvSpPr>
        <p:spPr bwMode="auto">
          <a:xfrm>
            <a:off x="1498600" y="423863"/>
            <a:ext cx="628650" cy="432593"/>
          </a:xfrm>
          <a:prstGeom prst="wedgeRoundRectCallout">
            <a:avLst>
              <a:gd name="adj1" fmla="val -41671"/>
              <a:gd name="adj2" fmla="val 66667"/>
              <a:gd name="adj3" fmla="val 16667"/>
            </a:avLst>
          </a:prstGeom>
          <a:solidFill>
            <a:srgbClr val="0000FD"/>
          </a:solidFill>
          <a:ln w="12700">
            <a:solidFill>
              <a:schemeClr val="tx1"/>
            </a:solidFill>
            <a:miter lim="800000"/>
            <a:headEnd/>
            <a:tailEnd/>
          </a:ln>
          <a:effectLst/>
        </p:spPr>
        <p:txBody>
          <a:bodyPr wrap="none" lIns="90488" tIns="44450" rIns="90488" bIns="44450" anchor="ctr"/>
          <a:lstStyle/>
          <a:p>
            <a:pPr algn="ctr"/>
            <a:r>
              <a:rPr lang="fr-FR" sz="2400" b="1" dirty="0"/>
              <a:t>clé</a:t>
            </a:r>
          </a:p>
        </p:txBody>
      </p:sp>
    </p:spTree>
  </p:cSld>
  <p:clrMapOvr>
    <a:masterClrMapping/>
  </p:clrMapOvr>
  <p:transition spd="slow">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solidFill>
            <a:schemeClr val="tx1"/>
          </a:solidFill>
        </p:spPr>
        <p:txBody>
          <a:bodyPr/>
          <a:lstStyle/>
          <a:p>
            <a:pPr algn="ctr"/>
            <a:r>
              <a:rPr lang="fr-FR">
                <a:solidFill>
                  <a:schemeClr val="accent1"/>
                </a:solidFill>
              </a:rPr>
              <a:t>Modélisation relationnelle</a:t>
            </a:r>
            <a:endParaRPr lang="fr-FR">
              <a:solidFill>
                <a:srgbClr val="0000FD"/>
              </a:solidFill>
            </a:endParaRPr>
          </a:p>
        </p:txBody>
      </p:sp>
      <p:sp>
        <p:nvSpPr>
          <p:cNvPr id="188423" name="AutoShape 7"/>
          <p:cNvSpPr>
            <a:spLocks noChangeArrowheads="1"/>
          </p:cNvSpPr>
          <p:nvPr/>
        </p:nvSpPr>
        <p:spPr bwMode="auto">
          <a:xfrm>
            <a:off x="322263" y="2384425"/>
            <a:ext cx="4017962" cy="2884488"/>
          </a:xfrm>
          <a:prstGeom prst="irregularSeal2">
            <a:avLst/>
          </a:prstGeom>
          <a:solidFill>
            <a:schemeClr val="accent1"/>
          </a:solidFill>
          <a:ln w="12700">
            <a:solidFill>
              <a:schemeClr val="tx1"/>
            </a:solidFill>
            <a:miter lim="800000"/>
            <a:headEnd/>
            <a:tailEnd/>
          </a:ln>
          <a:effectLst/>
        </p:spPr>
        <p:txBody>
          <a:bodyPr wrap="none" anchor="ctr"/>
          <a:lstStyle/>
          <a:p>
            <a:endParaRPr lang="fr-FR"/>
          </a:p>
        </p:txBody>
      </p:sp>
      <p:sp>
        <p:nvSpPr>
          <p:cNvPr id="188424" name="AutoShape 8"/>
          <p:cNvSpPr>
            <a:spLocks noChangeArrowheads="1"/>
          </p:cNvSpPr>
          <p:nvPr/>
        </p:nvSpPr>
        <p:spPr bwMode="auto">
          <a:xfrm>
            <a:off x="4108450" y="3463925"/>
            <a:ext cx="1236663" cy="849313"/>
          </a:xfrm>
          <a:prstGeom prst="rightArrow">
            <a:avLst>
              <a:gd name="adj1" fmla="val 50000"/>
              <a:gd name="adj2" fmla="val 36402"/>
            </a:avLst>
          </a:prstGeom>
          <a:solidFill>
            <a:schemeClr val="accent1"/>
          </a:solidFill>
          <a:ln w="12700">
            <a:solidFill>
              <a:schemeClr val="tx1"/>
            </a:solidFill>
            <a:miter lim="800000"/>
            <a:headEnd/>
            <a:tailEnd/>
          </a:ln>
          <a:effectLst/>
        </p:spPr>
        <p:txBody>
          <a:bodyPr wrap="none" anchor="ctr"/>
          <a:lstStyle/>
          <a:p>
            <a:endParaRPr lang="fr-FR"/>
          </a:p>
        </p:txBody>
      </p:sp>
      <p:sp>
        <p:nvSpPr>
          <p:cNvPr id="188426" name="Rectangle 10"/>
          <p:cNvSpPr>
            <a:spLocks noChangeArrowheads="1"/>
          </p:cNvSpPr>
          <p:nvPr/>
        </p:nvSpPr>
        <p:spPr bwMode="auto">
          <a:xfrm>
            <a:off x="6451600" y="2794000"/>
            <a:ext cx="566738" cy="773113"/>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88427" name="Rectangle 11"/>
          <p:cNvSpPr>
            <a:spLocks noChangeArrowheads="1"/>
          </p:cNvSpPr>
          <p:nvPr/>
        </p:nvSpPr>
        <p:spPr bwMode="auto">
          <a:xfrm>
            <a:off x="7451725" y="3068638"/>
            <a:ext cx="566738" cy="463550"/>
          </a:xfrm>
          <a:prstGeom prst="rect">
            <a:avLst/>
          </a:prstGeom>
          <a:solidFill>
            <a:schemeClr val="accent1"/>
          </a:solidFill>
          <a:ln w="12700">
            <a:solidFill>
              <a:schemeClr val="tx1"/>
            </a:solidFill>
            <a:miter lim="800000"/>
            <a:headEnd/>
            <a:tailEnd/>
          </a:ln>
          <a:effectLst/>
        </p:spPr>
        <p:txBody>
          <a:bodyPr wrap="none" anchor="ctr"/>
          <a:lstStyle/>
          <a:p>
            <a:pPr algn="ctr"/>
            <a:endParaRPr lang="fr-FR">
              <a:solidFill>
                <a:schemeClr val="tx1"/>
              </a:solidFill>
            </a:endParaRPr>
          </a:p>
        </p:txBody>
      </p:sp>
      <p:sp>
        <p:nvSpPr>
          <p:cNvPr id="188428" name="Rectangle 12"/>
          <p:cNvSpPr>
            <a:spLocks noChangeArrowheads="1"/>
          </p:cNvSpPr>
          <p:nvPr/>
        </p:nvSpPr>
        <p:spPr bwMode="auto">
          <a:xfrm>
            <a:off x="6786563" y="3978275"/>
            <a:ext cx="566737" cy="773113"/>
          </a:xfrm>
          <a:prstGeom prst="rect">
            <a:avLst/>
          </a:prstGeom>
          <a:solidFill>
            <a:schemeClr val="accent1"/>
          </a:solidFill>
          <a:ln w="12700">
            <a:solidFill>
              <a:schemeClr val="tx1"/>
            </a:solidFill>
            <a:miter lim="800000"/>
            <a:headEnd/>
            <a:tailEnd/>
          </a:ln>
          <a:effectLst/>
        </p:spPr>
        <p:txBody>
          <a:bodyPr wrap="none" anchor="ctr"/>
          <a:lstStyle/>
          <a:p>
            <a:endParaRPr lang="fr-FR"/>
          </a:p>
        </p:txBody>
      </p:sp>
      <p:sp>
        <p:nvSpPr>
          <p:cNvPr id="188429" name="Rectangle 13"/>
          <p:cNvSpPr>
            <a:spLocks noChangeArrowheads="1"/>
          </p:cNvSpPr>
          <p:nvPr/>
        </p:nvSpPr>
        <p:spPr bwMode="auto">
          <a:xfrm>
            <a:off x="7812088" y="4221163"/>
            <a:ext cx="206375" cy="463550"/>
          </a:xfrm>
          <a:prstGeom prst="rect">
            <a:avLst/>
          </a:prstGeom>
          <a:solidFill>
            <a:schemeClr val="accent1"/>
          </a:solidFill>
          <a:ln w="12700">
            <a:solidFill>
              <a:schemeClr val="tx1"/>
            </a:solidFill>
            <a:miter lim="800000"/>
            <a:headEnd/>
            <a:tailEnd/>
          </a:ln>
          <a:effectLst/>
        </p:spPr>
        <p:txBody>
          <a:bodyPr wrap="none" anchor="ctr"/>
          <a:lstStyle/>
          <a:p>
            <a:pPr algn="ctr"/>
            <a:endParaRPr lang="fr-FR">
              <a:solidFill>
                <a:schemeClr val="tx1"/>
              </a:solidFill>
            </a:endParaRPr>
          </a:p>
        </p:txBody>
      </p:sp>
      <p:sp>
        <p:nvSpPr>
          <p:cNvPr id="188430" name="Line 14"/>
          <p:cNvSpPr>
            <a:spLocks noChangeShapeType="1"/>
          </p:cNvSpPr>
          <p:nvPr/>
        </p:nvSpPr>
        <p:spPr bwMode="auto">
          <a:xfrm>
            <a:off x="6735763" y="3541713"/>
            <a:ext cx="309562" cy="438150"/>
          </a:xfrm>
          <a:prstGeom prst="line">
            <a:avLst/>
          </a:prstGeom>
          <a:noFill/>
          <a:ln w="12700">
            <a:solidFill>
              <a:schemeClr val="tx1"/>
            </a:solidFill>
            <a:round/>
            <a:headEnd/>
            <a:tailEnd/>
          </a:ln>
          <a:effectLst/>
        </p:spPr>
        <p:txBody>
          <a:bodyPr/>
          <a:lstStyle/>
          <a:p>
            <a:endParaRPr lang="fr-FR"/>
          </a:p>
        </p:txBody>
      </p:sp>
      <p:sp>
        <p:nvSpPr>
          <p:cNvPr id="188431" name="Line 15"/>
          <p:cNvSpPr>
            <a:spLocks noChangeShapeType="1"/>
          </p:cNvSpPr>
          <p:nvPr/>
        </p:nvSpPr>
        <p:spPr bwMode="auto">
          <a:xfrm flipV="1">
            <a:off x="7327900" y="3516313"/>
            <a:ext cx="438150" cy="720725"/>
          </a:xfrm>
          <a:prstGeom prst="line">
            <a:avLst/>
          </a:prstGeom>
          <a:noFill/>
          <a:ln w="12700">
            <a:solidFill>
              <a:schemeClr val="tx1"/>
            </a:solidFill>
            <a:round/>
            <a:headEnd/>
            <a:tailEnd/>
          </a:ln>
          <a:effectLst/>
        </p:spPr>
        <p:txBody>
          <a:bodyPr/>
          <a:lstStyle/>
          <a:p>
            <a:endParaRPr lang="fr-FR"/>
          </a:p>
        </p:txBody>
      </p:sp>
      <p:sp>
        <p:nvSpPr>
          <p:cNvPr id="188432" name="Line 16"/>
          <p:cNvSpPr>
            <a:spLocks noChangeShapeType="1"/>
          </p:cNvSpPr>
          <p:nvPr/>
        </p:nvSpPr>
        <p:spPr bwMode="auto">
          <a:xfrm flipH="1">
            <a:off x="7894638" y="3541713"/>
            <a:ext cx="25400" cy="695325"/>
          </a:xfrm>
          <a:prstGeom prst="line">
            <a:avLst/>
          </a:prstGeom>
          <a:noFill/>
          <a:ln w="12700">
            <a:solidFill>
              <a:schemeClr val="tx1"/>
            </a:solidFill>
            <a:round/>
            <a:headEnd/>
            <a:tailEnd/>
          </a:ln>
          <a:effectLst/>
        </p:spPr>
        <p:txBody>
          <a:bodyPr/>
          <a:lstStyle/>
          <a:p>
            <a:endParaRPr lang="fr-FR"/>
          </a:p>
        </p:txBody>
      </p:sp>
      <p:sp>
        <p:nvSpPr>
          <p:cNvPr id="188433" name="Oval 17"/>
          <p:cNvSpPr>
            <a:spLocks noChangeArrowheads="1"/>
          </p:cNvSpPr>
          <p:nvPr/>
        </p:nvSpPr>
        <p:spPr bwMode="auto">
          <a:xfrm>
            <a:off x="5808663" y="2098675"/>
            <a:ext cx="3038475" cy="4019550"/>
          </a:xfrm>
          <a:prstGeom prst="ellipse">
            <a:avLst/>
          </a:prstGeom>
          <a:noFill/>
          <a:ln w="12700">
            <a:solidFill>
              <a:schemeClr val="tx1"/>
            </a:solidFill>
            <a:round/>
            <a:headEnd/>
            <a:tailEnd/>
          </a:ln>
          <a:effectLst/>
        </p:spPr>
        <p:txBody>
          <a:bodyPr wrap="none" anchor="ctr"/>
          <a:lstStyle/>
          <a:p>
            <a:pPr algn="ctr"/>
            <a:endParaRPr lang="fr-FR"/>
          </a:p>
          <a:p>
            <a:pPr algn="ctr"/>
            <a:endParaRPr lang="fr-FR"/>
          </a:p>
          <a:p>
            <a:pPr algn="ctr"/>
            <a:endParaRPr lang="fr-FR"/>
          </a:p>
          <a:p>
            <a:pPr algn="ctr"/>
            <a:endParaRPr lang="fr-FR"/>
          </a:p>
          <a:p>
            <a:pPr algn="ctr"/>
            <a:endParaRPr lang="fr-FR"/>
          </a:p>
          <a:p>
            <a:pPr algn="ctr"/>
            <a:endParaRPr lang="fr-FR"/>
          </a:p>
          <a:p>
            <a:pPr algn="ctr"/>
            <a:endParaRPr lang="fr-FR"/>
          </a:p>
          <a:p>
            <a:pPr algn="ctr"/>
            <a:endParaRPr lang="fr-FR"/>
          </a:p>
          <a:p>
            <a:pPr algn="ctr"/>
            <a:endParaRPr lang="fr-FR"/>
          </a:p>
          <a:p>
            <a:pPr algn="ctr"/>
            <a:endParaRPr lang="fr-FR"/>
          </a:p>
          <a:p>
            <a:pPr algn="ctr"/>
            <a:r>
              <a:rPr lang="fr-FR"/>
              <a:t>BDR</a:t>
            </a:r>
          </a:p>
        </p:txBody>
      </p:sp>
      <p:sp>
        <p:nvSpPr>
          <p:cNvPr id="188434" name="Rectangle 18"/>
          <p:cNvSpPr>
            <a:spLocks noChangeArrowheads="1"/>
          </p:cNvSpPr>
          <p:nvPr/>
        </p:nvSpPr>
        <p:spPr bwMode="auto">
          <a:xfrm>
            <a:off x="6323013" y="4924425"/>
            <a:ext cx="412750" cy="568325"/>
          </a:xfrm>
          <a:prstGeom prst="rect">
            <a:avLst/>
          </a:prstGeom>
          <a:noFill/>
          <a:ln w="12700">
            <a:solidFill>
              <a:schemeClr val="tx1"/>
            </a:solidFill>
            <a:miter lim="800000"/>
            <a:headEnd/>
            <a:tailEnd/>
          </a:ln>
          <a:effectLst/>
        </p:spPr>
        <p:txBody>
          <a:bodyPr wrap="none" anchor="ctr"/>
          <a:lstStyle/>
          <a:p>
            <a:endParaRPr lang="fr-FR"/>
          </a:p>
        </p:txBody>
      </p:sp>
      <p:sp>
        <p:nvSpPr>
          <p:cNvPr id="188436" name="Line 20"/>
          <p:cNvSpPr>
            <a:spLocks noChangeShapeType="1"/>
          </p:cNvSpPr>
          <p:nvPr/>
        </p:nvSpPr>
        <p:spPr bwMode="auto">
          <a:xfrm flipV="1">
            <a:off x="6710363" y="4725988"/>
            <a:ext cx="385762" cy="334962"/>
          </a:xfrm>
          <a:prstGeom prst="line">
            <a:avLst/>
          </a:prstGeom>
          <a:noFill/>
          <a:ln w="12700">
            <a:solidFill>
              <a:schemeClr val="tx1"/>
            </a:solidFill>
            <a:prstDash val="dash"/>
            <a:round/>
            <a:headEnd/>
            <a:tailEnd/>
          </a:ln>
          <a:effectLst/>
        </p:spPr>
        <p:txBody>
          <a:bodyPr/>
          <a:lstStyle/>
          <a:p>
            <a:endParaRPr lang="fr-FR"/>
          </a:p>
        </p:txBody>
      </p:sp>
      <p:sp>
        <p:nvSpPr>
          <p:cNvPr id="188437" name="Line 21"/>
          <p:cNvSpPr>
            <a:spLocks noChangeShapeType="1"/>
          </p:cNvSpPr>
          <p:nvPr/>
        </p:nvSpPr>
        <p:spPr bwMode="auto">
          <a:xfrm flipV="1">
            <a:off x="6735763" y="4700588"/>
            <a:ext cx="1211262" cy="619125"/>
          </a:xfrm>
          <a:prstGeom prst="line">
            <a:avLst/>
          </a:prstGeom>
          <a:noFill/>
          <a:ln w="12700">
            <a:solidFill>
              <a:schemeClr val="tx1"/>
            </a:solidFill>
            <a:prstDash val="dash"/>
            <a:round/>
            <a:headEnd/>
            <a:tailEnd/>
          </a:ln>
          <a:effectLst/>
        </p:spPr>
        <p:txBody>
          <a:bodyPr/>
          <a:lstStyle/>
          <a:p>
            <a:endParaRPr lang="fr-F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854075" y="207963"/>
            <a:ext cx="7772400" cy="1143000"/>
          </a:xfrm>
          <a:solidFill>
            <a:schemeClr val="tx1"/>
          </a:solidFill>
        </p:spPr>
        <p:txBody>
          <a:bodyPr/>
          <a:lstStyle/>
          <a:p>
            <a:pPr algn="ctr"/>
            <a:r>
              <a:rPr lang="fr-FR">
                <a:solidFill>
                  <a:schemeClr val="accent1"/>
                </a:solidFill>
              </a:rPr>
              <a:t>Modélisation relationnelle</a:t>
            </a:r>
          </a:p>
        </p:txBody>
      </p:sp>
      <p:sp>
        <p:nvSpPr>
          <p:cNvPr id="202755" name="Rectangle 3"/>
          <p:cNvSpPr>
            <a:spLocks noGrp="1" noChangeArrowheads="1"/>
          </p:cNvSpPr>
          <p:nvPr>
            <p:ph type="body" idx="1"/>
          </p:nvPr>
        </p:nvSpPr>
        <p:spPr>
          <a:xfrm>
            <a:off x="838200" y="1676400"/>
            <a:ext cx="8108950" cy="4748213"/>
          </a:xfrm>
        </p:spPr>
        <p:txBody>
          <a:bodyPr/>
          <a:lstStyle/>
          <a:p>
            <a:pPr marL="609600" indent="-609600"/>
            <a:r>
              <a:rPr lang="fr-FR" dirty="0" smtClean="0"/>
              <a:t>Méthodes « grand-public » semi-formelles</a:t>
            </a:r>
          </a:p>
          <a:p>
            <a:pPr marL="1009650" lvl="1" indent="-609600"/>
            <a:r>
              <a:rPr lang="fr-FR" dirty="0" smtClean="0"/>
              <a:t>ER </a:t>
            </a:r>
          </a:p>
          <a:p>
            <a:pPr marL="1009650" lvl="1" indent="-609600"/>
            <a:r>
              <a:rPr lang="fr-FR" dirty="0" smtClean="0"/>
              <a:t>ERG</a:t>
            </a:r>
          </a:p>
          <a:p>
            <a:pPr marL="1009650" lvl="1" indent="-609600"/>
            <a:r>
              <a:rPr lang="fr-FR" dirty="0" smtClean="0"/>
              <a:t>Merise… </a:t>
            </a:r>
          </a:p>
          <a:p>
            <a:pPr marL="1009650" lvl="1" indent="-609600"/>
            <a:r>
              <a:rPr lang="fr-FR" dirty="0" smtClean="0"/>
              <a:t>UML </a:t>
            </a:r>
          </a:p>
          <a:p>
            <a:pPr marL="1009650" lvl="1" indent="-609600"/>
            <a:r>
              <a:rPr lang="fr-FR" dirty="0" smtClean="0"/>
              <a:t>Le résultat peut être optimal  </a:t>
            </a:r>
          </a:p>
          <a:p>
            <a:pPr marL="609600" indent="-609600"/>
            <a:r>
              <a:rPr lang="fr-FR" dirty="0" smtClean="0"/>
              <a:t>Méthode formelle</a:t>
            </a:r>
          </a:p>
          <a:p>
            <a:pPr marL="1009650" lvl="1" indent="-609600"/>
            <a:r>
              <a:rPr lang="fr-FR" dirty="0" smtClean="0"/>
              <a:t>Un </a:t>
            </a:r>
            <a:r>
              <a:rPr lang="fr-FR" dirty="0"/>
              <a:t>résultat optimal </a:t>
            </a:r>
            <a:r>
              <a:rPr lang="fr-FR" dirty="0" smtClean="0"/>
              <a:t>garanti</a:t>
            </a:r>
            <a:endParaRPr lang="fr-FR" dirty="0"/>
          </a:p>
          <a:p>
            <a:pPr marL="400050" lvl="1" indent="0">
              <a:buNone/>
            </a:pPr>
            <a:endParaRPr lang="fr-FR"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47472" y="0"/>
            <a:ext cx="8631936" cy="1143000"/>
          </a:xfrm>
          <a:solidFill>
            <a:schemeClr val="tx1"/>
          </a:solidFill>
        </p:spPr>
        <p:txBody>
          <a:bodyPr/>
          <a:lstStyle/>
          <a:p>
            <a:pPr algn="ctr"/>
            <a:r>
              <a:rPr lang="fr-FR" sz="4000" dirty="0" smtClean="0">
                <a:solidFill>
                  <a:schemeClr val="accent1"/>
                </a:solidFill>
              </a:rPr>
              <a:t>Modélisation relationnelle semi-formelle</a:t>
            </a:r>
            <a:endParaRPr lang="fr-FR" sz="4000" dirty="0">
              <a:solidFill>
                <a:schemeClr val="accent1"/>
              </a:solidFill>
            </a:endParaRPr>
          </a:p>
        </p:txBody>
      </p:sp>
      <p:sp>
        <p:nvSpPr>
          <p:cNvPr id="202755" name="Rectangle 3"/>
          <p:cNvSpPr>
            <a:spLocks noGrp="1" noChangeArrowheads="1"/>
          </p:cNvSpPr>
          <p:nvPr>
            <p:ph type="body" idx="1"/>
          </p:nvPr>
        </p:nvSpPr>
        <p:spPr>
          <a:xfrm>
            <a:off x="819912" y="1347216"/>
            <a:ext cx="8324088" cy="5382768"/>
          </a:xfrm>
        </p:spPr>
        <p:txBody>
          <a:bodyPr/>
          <a:lstStyle/>
          <a:p>
            <a:pPr marL="609600" indent="-609600"/>
            <a:r>
              <a:rPr lang="fr-FR" dirty="0"/>
              <a:t>T</a:t>
            </a:r>
            <a:r>
              <a:rPr lang="fr-FR" dirty="0" smtClean="0"/>
              <a:t>rois phases</a:t>
            </a:r>
            <a:endParaRPr lang="fr-FR" dirty="0"/>
          </a:p>
          <a:p>
            <a:pPr marL="990600" lvl="1" indent="-533400">
              <a:buFont typeface="Monotype Sorts" pitchFamily="2" charset="2"/>
              <a:buAutoNum type="arabicPeriod"/>
            </a:pPr>
            <a:r>
              <a:rPr lang="fr-FR" dirty="0"/>
              <a:t> Modélisation </a:t>
            </a:r>
            <a:r>
              <a:rPr lang="fr-FR" dirty="0" smtClean="0"/>
              <a:t>conceptuelle par spécifications fonctionnelles</a:t>
            </a:r>
          </a:p>
          <a:p>
            <a:pPr marL="1371600" lvl="2" indent="-457200"/>
            <a:r>
              <a:rPr lang="fr-FR" sz="2800" dirty="0" smtClean="0"/>
              <a:t>Pas particulière  au </a:t>
            </a:r>
            <a:r>
              <a:rPr lang="fr-FR" sz="2800" dirty="0"/>
              <a:t>relationnel </a:t>
            </a:r>
          </a:p>
          <a:p>
            <a:pPr marL="1371600" lvl="2" indent="-457200"/>
            <a:r>
              <a:rPr lang="fr-FR" sz="2800" dirty="0"/>
              <a:t>Ni aux </a:t>
            </a:r>
            <a:r>
              <a:rPr lang="fr-FR" sz="2800" dirty="0" err="1"/>
              <a:t>BDs</a:t>
            </a:r>
            <a:r>
              <a:rPr lang="fr-FR" sz="2800" dirty="0"/>
              <a:t> même</a:t>
            </a:r>
          </a:p>
          <a:p>
            <a:pPr marL="990600" lvl="1" indent="-533400">
              <a:buFont typeface="Monotype Sorts" pitchFamily="2" charset="2"/>
              <a:buAutoNum type="arabicPeriod"/>
            </a:pPr>
            <a:r>
              <a:rPr lang="fr-FR" dirty="0"/>
              <a:t>Conceptuel – Relationnel</a:t>
            </a:r>
          </a:p>
          <a:p>
            <a:pPr marL="1371600" lvl="2" indent="-457200"/>
            <a:r>
              <a:rPr lang="fr-FR" sz="2800" dirty="0"/>
              <a:t>Transformation du modèle conceptuel en CS et </a:t>
            </a:r>
            <a:r>
              <a:rPr lang="fr-FR" sz="2800" dirty="0" err="1"/>
              <a:t>ESs</a:t>
            </a:r>
            <a:r>
              <a:rPr lang="fr-FR" sz="2800" dirty="0"/>
              <a:t> d’une BD</a:t>
            </a:r>
          </a:p>
          <a:p>
            <a:pPr marL="990600" lvl="1" indent="-533400">
              <a:buFont typeface="Monotype Sorts" pitchFamily="2" charset="2"/>
              <a:buAutoNum type="arabicPeriod"/>
            </a:pPr>
            <a:r>
              <a:rPr lang="fr-FR" dirty="0"/>
              <a:t>Normalisation</a:t>
            </a:r>
          </a:p>
          <a:p>
            <a:pPr marL="1371600" lvl="2" indent="-457200"/>
            <a:r>
              <a:rPr lang="fr-FR" sz="2800" dirty="0"/>
              <a:t>Amélioration du </a:t>
            </a:r>
            <a:r>
              <a:rPr lang="fr-FR" sz="2800" dirty="0" smtClean="0"/>
              <a:t>CS par suppression des </a:t>
            </a:r>
            <a:r>
              <a:rPr lang="fr-FR" sz="2800" i="1" dirty="0" smtClean="0"/>
              <a:t>anomalies</a:t>
            </a:r>
            <a:endParaRPr lang="fr-FR" sz="2800" i="1" dirty="0"/>
          </a:p>
        </p:txBody>
      </p:sp>
    </p:spTree>
    <p:extLst>
      <p:ext uri="{BB962C8B-B14F-4D97-AF65-F5344CB8AC3E}">
        <p14:creationId xmlns:p14="http://schemas.microsoft.com/office/powerpoint/2010/main" val="393979114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47472" y="0"/>
            <a:ext cx="8631936" cy="1143000"/>
          </a:xfrm>
          <a:solidFill>
            <a:schemeClr val="tx1"/>
          </a:solidFill>
        </p:spPr>
        <p:txBody>
          <a:bodyPr/>
          <a:lstStyle/>
          <a:p>
            <a:pPr algn="ctr"/>
            <a:r>
              <a:rPr lang="fr-FR" sz="4000" dirty="0" smtClean="0">
                <a:solidFill>
                  <a:schemeClr val="accent1"/>
                </a:solidFill>
              </a:rPr>
              <a:t>Modélisation relationnelle formelle</a:t>
            </a:r>
            <a:endParaRPr lang="fr-FR" sz="4000" dirty="0">
              <a:solidFill>
                <a:schemeClr val="accent1"/>
              </a:solidFill>
            </a:endParaRPr>
          </a:p>
        </p:txBody>
      </p:sp>
      <p:sp>
        <p:nvSpPr>
          <p:cNvPr id="202755" name="Rectangle 3"/>
          <p:cNvSpPr>
            <a:spLocks noGrp="1" noChangeArrowheads="1"/>
          </p:cNvSpPr>
          <p:nvPr>
            <p:ph type="body" idx="1"/>
          </p:nvPr>
        </p:nvSpPr>
        <p:spPr>
          <a:xfrm>
            <a:off x="819912" y="1347216"/>
            <a:ext cx="8324088" cy="4303776"/>
          </a:xfrm>
        </p:spPr>
        <p:txBody>
          <a:bodyPr/>
          <a:lstStyle/>
          <a:p>
            <a:r>
              <a:rPr lang="fr-FR" dirty="0" smtClean="0"/>
              <a:t>Deux phases</a:t>
            </a:r>
            <a:endParaRPr lang="fr-FR" dirty="0"/>
          </a:p>
          <a:p>
            <a:pPr marL="590550" indent="-533400">
              <a:buFont typeface="Monotype Sorts" pitchFamily="2" charset="2"/>
              <a:buAutoNum type="arabicPeriod"/>
            </a:pPr>
            <a:r>
              <a:rPr lang="fr-FR" dirty="0"/>
              <a:t> Modélisation </a:t>
            </a:r>
            <a:r>
              <a:rPr lang="fr-FR" dirty="0" smtClean="0"/>
              <a:t>conceptuelle par spécifications fonctionnelles</a:t>
            </a:r>
          </a:p>
          <a:p>
            <a:pPr lvl="1">
              <a:buFont typeface="Wingdings" pitchFamily="2" charset="2"/>
              <a:buChar char="v"/>
            </a:pPr>
            <a:r>
              <a:rPr lang="fr-FR" dirty="0"/>
              <a:t> </a:t>
            </a:r>
            <a:r>
              <a:rPr lang="fr-FR" dirty="0" smtClean="0"/>
              <a:t>+- Informelles</a:t>
            </a:r>
          </a:p>
          <a:p>
            <a:pPr lvl="2">
              <a:buFont typeface="Wingdings" pitchFamily="2" charset="2"/>
              <a:buChar char="v"/>
            </a:pPr>
            <a:r>
              <a:rPr lang="fr-FR" dirty="0" smtClean="0"/>
              <a:t>Une pièce à un nom, une couleur… </a:t>
            </a:r>
          </a:p>
          <a:p>
            <a:pPr marL="590550" indent="-533400">
              <a:buFont typeface="Monotype Sorts" pitchFamily="2" charset="2"/>
              <a:buAutoNum type="arabicPeriod"/>
            </a:pPr>
            <a:r>
              <a:rPr lang="fr-FR" dirty="0" smtClean="0"/>
              <a:t>Conceptuel –&gt; Relationnel </a:t>
            </a:r>
          </a:p>
          <a:p>
            <a:pPr marL="990600" lvl="1" indent="-533400">
              <a:buFont typeface="Monotype Sorts" pitchFamily="2" charset="2"/>
              <a:buAutoNum type="arabicPeriod"/>
            </a:pPr>
            <a:r>
              <a:rPr lang="fr-FR" sz="3200" dirty="0" smtClean="0"/>
              <a:t>Normalisé a partir de la relation </a:t>
            </a:r>
            <a:r>
              <a:rPr lang="fr-FR" sz="3200" i="1" dirty="0" smtClean="0"/>
              <a:t>universelle</a:t>
            </a:r>
          </a:p>
          <a:p>
            <a:pPr marL="990600" lvl="1" indent="-533400">
              <a:buFont typeface="Monotype Sorts" pitchFamily="2" charset="2"/>
              <a:buAutoNum type="arabicPeriod"/>
            </a:pPr>
            <a:r>
              <a:rPr lang="fr-FR" sz="3200" dirty="0" smtClean="0"/>
              <a:t>Sans sous-classes cachées</a:t>
            </a:r>
          </a:p>
          <a:p>
            <a:r>
              <a:rPr lang="fr-FR" dirty="0"/>
              <a:t> </a:t>
            </a:r>
            <a:r>
              <a:rPr lang="fr-FR" dirty="0" smtClean="0"/>
              <a:t>Détails + tard </a:t>
            </a:r>
            <a:endParaRPr lang="fr-FR" dirty="0"/>
          </a:p>
          <a:p>
            <a:pPr marL="914400" lvl="2" indent="0">
              <a:buNone/>
            </a:pPr>
            <a:endParaRPr lang="fr-FR" sz="2800" i="1" dirty="0"/>
          </a:p>
        </p:txBody>
      </p:sp>
    </p:spTree>
    <p:extLst>
      <p:ext uri="{BB962C8B-B14F-4D97-AF65-F5344CB8AC3E}">
        <p14:creationId xmlns:p14="http://schemas.microsoft.com/office/powerpoint/2010/main" val="2327600929"/>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Line 2"/>
          <p:cNvSpPr>
            <a:spLocks noChangeShapeType="1"/>
          </p:cNvSpPr>
          <p:nvPr/>
        </p:nvSpPr>
        <p:spPr bwMode="auto">
          <a:xfrm flipV="1">
            <a:off x="7672388" y="1052512"/>
            <a:ext cx="298450" cy="500063"/>
          </a:xfrm>
          <a:prstGeom prst="line">
            <a:avLst/>
          </a:prstGeom>
          <a:noFill/>
          <a:ln w="12700">
            <a:solidFill>
              <a:schemeClr val="tx1"/>
            </a:solidFill>
            <a:round/>
            <a:headEnd/>
            <a:tailEnd type="triangle" w="med" len="med"/>
          </a:ln>
          <a:effectLst/>
        </p:spPr>
        <p:txBody>
          <a:bodyPr wrap="none" anchor="ctr"/>
          <a:lstStyle/>
          <a:p>
            <a:endParaRPr lang="fr-FR"/>
          </a:p>
        </p:txBody>
      </p:sp>
      <p:sp>
        <p:nvSpPr>
          <p:cNvPr id="57347" name="Line 3"/>
          <p:cNvSpPr>
            <a:spLocks noChangeShapeType="1"/>
          </p:cNvSpPr>
          <p:nvPr/>
        </p:nvSpPr>
        <p:spPr bwMode="auto">
          <a:xfrm>
            <a:off x="7318375" y="842962"/>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57348" name="Line 4"/>
          <p:cNvSpPr>
            <a:spLocks noChangeShapeType="1"/>
          </p:cNvSpPr>
          <p:nvPr/>
        </p:nvSpPr>
        <p:spPr bwMode="auto">
          <a:xfrm flipH="1" flipV="1">
            <a:off x="8701088"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57349" name="Rectangle 5"/>
          <p:cNvSpPr>
            <a:spLocks noChangeArrowheads="1"/>
          </p:cNvSpPr>
          <p:nvPr/>
        </p:nvSpPr>
        <p:spPr bwMode="auto">
          <a:xfrm>
            <a:off x="487680" y="5135880"/>
            <a:ext cx="8183880" cy="1524000"/>
          </a:xfrm>
          <a:prstGeom prst="rect">
            <a:avLst/>
          </a:prstGeom>
          <a:solidFill>
            <a:schemeClr val="accent1"/>
          </a:solidFill>
          <a:ln w="12700">
            <a:solidFill>
              <a:schemeClr val="tx1"/>
            </a:solidFill>
            <a:miter lim="800000"/>
            <a:headEnd/>
            <a:tailEnd/>
          </a:ln>
          <a:effectLst/>
        </p:spPr>
        <p:txBody>
          <a:bodyPr wrap="none" anchor="ctr"/>
          <a:lstStyle/>
          <a:p>
            <a:pPr algn="ctr">
              <a:lnSpc>
                <a:spcPct val="110000"/>
              </a:lnSpc>
              <a:buClr>
                <a:schemeClr val="hlink"/>
              </a:buClr>
              <a:buSzPct val="75000"/>
              <a:buFont typeface="Monotype Sorts" pitchFamily="2" charset="2"/>
              <a:buNone/>
            </a:pPr>
            <a:r>
              <a:rPr lang="fr-FR" sz="2800" dirty="0">
                <a:solidFill>
                  <a:srgbClr val="FCFEB9"/>
                </a:solidFill>
              </a:rPr>
              <a:t>Une base relationnelle n'est correctement </a:t>
            </a:r>
            <a:r>
              <a:rPr lang="fr-FR" sz="2800" dirty="0" smtClean="0">
                <a:solidFill>
                  <a:srgbClr val="FCFEB9"/>
                </a:solidFill>
              </a:rPr>
              <a:t>définie </a:t>
            </a:r>
          </a:p>
          <a:p>
            <a:pPr algn="ctr">
              <a:lnSpc>
                <a:spcPct val="110000"/>
              </a:lnSpc>
              <a:buClr>
                <a:schemeClr val="hlink"/>
              </a:buClr>
              <a:buSzPct val="75000"/>
              <a:buFont typeface="Monotype Sorts" pitchFamily="2" charset="2"/>
              <a:buNone/>
            </a:pPr>
            <a:r>
              <a:rPr lang="fr-FR" sz="2800" dirty="0" smtClean="0">
                <a:solidFill>
                  <a:srgbClr val="FCFEB9"/>
                </a:solidFill>
              </a:rPr>
              <a:t>que </a:t>
            </a:r>
            <a:r>
              <a:rPr lang="fr-FR" sz="2800" dirty="0">
                <a:solidFill>
                  <a:srgbClr val="FCFEB9"/>
                </a:solidFill>
              </a:rPr>
              <a:t>si son le graphe de références </a:t>
            </a:r>
            <a:r>
              <a:rPr lang="fr-FR" sz="2800" dirty="0" smtClean="0">
                <a:solidFill>
                  <a:srgbClr val="FCFEB9"/>
                </a:solidFill>
              </a:rPr>
              <a:t>est </a:t>
            </a:r>
          </a:p>
          <a:p>
            <a:pPr algn="ctr">
              <a:lnSpc>
                <a:spcPct val="110000"/>
              </a:lnSpc>
              <a:buClr>
                <a:schemeClr val="hlink"/>
              </a:buClr>
              <a:buSzPct val="75000"/>
              <a:buFont typeface="Monotype Sorts" pitchFamily="2" charset="2"/>
              <a:buNone/>
            </a:pPr>
            <a:r>
              <a:rPr lang="fr-FR" sz="2800" dirty="0" smtClean="0">
                <a:solidFill>
                  <a:srgbClr val="FCFEB9"/>
                </a:solidFill>
              </a:rPr>
              <a:t>un </a:t>
            </a:r>
            <a:r>
              <a:rPr lang="fr-FR" sz="2800" dirty="0">
                <a:solidFill>
                  <a:srgbClr val="FCFEB9"/>
                </a:solidFill>
              </a:rPr>
              <a:t>graphe </a:t>
            </a:r>
            <a:r>
              <a:rPr lang="fr-FR" sz="2800" dirty="0" smtClean="0">
                <a:solidFill>
                  <a:srgbClr val="FCFEB9"/>
                </a:solidFill>
              </a:rPr>
              <a:t>connecté</a:t>
            </a:r>
            <a:endParaRPr lang="fr-FR" dirty="0"/>
          </a:p>
        </p:txBody>
      </p:sp>
      <p:sp>
        <p:nvSpPr>
          <p:cNvPr id="57350" name="Rectangle 6"/>
          <p:cNvSpPr>
            <a:spLocks noGrp="1" noChangeArrowheads="1"/>
          </p:cNvSpPr>
          <p:nvPr>
            <p:ph type="body" idx="1"/>
          </p:nvPr>
        </p:nvSpPr>
        <p:spPr>
          <a:xfrm>
            <a:off x="223838" y="1524952"/>
            <a:ext cx="7872412" cy="3538537"/>
          </a:xfrm>
          <a:noFill/>
          <a:ln/>
        </p:spPr>
        <p:txBody>
          <a:bodyPr/>
          <a:lstStyle/>
          <a:p>
            <a:pPr>
              <a:lnSpc>
                <a:spcPct val="90000"/>
              </a:lnSpc>
              <a:spcBef>
                <a:spcPts val="600"/>
              </a:spcBef>
            </a:pPr>
            <a:r>
              <a:rPr lang="fr-FR" sz="2800" dirty="0">
                <a:solidFill>
                  <a:srgbClr val="FAFD00"/>
                </a:solidFill>
              </a:rPr>
              <a:t>Une BD relationnelle en général comporte plusieurs relations</a:t>
            </a:r>
          </a:p>
          <a:p>
            <a:pPr>
              <a:lnSpc>
                <a:spcPct val="90000"/>
              </a:lnSpc>
              <a:spcBef>
                <a:spcPts val="600"/>
              </a:spcBef>
            </a:pPr>
            <a:r>
              <a:rPr lang="fr-FR" sz="2800" dirty="0">
                <a:solidFill>
                  <a:srgbClr val="FAFD00"/>
                </a:solidFill>
              </a:rPr>
              <a:t>Un</a:t>
            </a:r>
            <a:r>
              <a:rPr lang="fr-FR" sz="2800" i="1" dirty="0">
                <a:solidFill>
                  <a:srgbClr val="FAFD00"/>
                </a:solidFill>
              </a:rPr>
              <a:t> graphe de références </a:t>
            </a:r>
            <a:r>
              <a:rPr lang="fr-FR" sz="2800" dirty="0">
                <a:solidFill>
                  <a:srgbClr val="FAFD00"/>
                </a:solidFill>
              </a:rPr>
              <a:t>représente sa structure</a:t>
            </a:r>
          </a:p>
          <a:p>
            <a:pPr lvl="1">
              <a:lnSpc>
                <a:spcPct val="90000"/>
              </a:lnSpc>
              <a:spcBef>
                <a:spcPts val="600"/>
              </a:spcBef>
            </a:pPr>
            <a:r>
              <a:rPr lang="fr-FR" dirty="0">
                <a:solidFill>
                  <a:srgbClr val="00FF00"/>
                </a:solidFill>
              </a:rPr>
              <a:t>Les nœuds sont </a:t>
            </a:r>
            <a:r>
              <a:rPr lang="en-US" dirty="0">
                <a:solidFill>
                  <a:srgbClr val="00FF00"/>
                </a:solidFill>
              </a:rPr>
              <a:t>d</a:t>
            </a:r>
            <a:r>
              <a:rPr lang="fr-FR" dirty="0">
                <a:solidFill>
                  <a:srgbClr val="00FF00"/>
                </a:solidFill>
              </a:rPr>
              <a:t>es relations</a:t>
            </a:r>
            <a:endParaRPr lang="fr-FR" i="1" dirty="0">
              <a:solidFill>
                <a:srgbClr val="00FF00"/>
              </a:solidFill>
            </a:endParaRPr>
          </a:p>
          <a:p>
            <a:pPr lvl="1">
              <a:lnSpc>
                <a:spcPct val="90000"/>
              </a:lnSpc>
              <a:spcBef>
                <a:spcPts val="600"/>
              </a:spcBef>
            </a:pPr>
            <a:r>
              <a:rPr lang="fr-FR" dirty="0">
                <a:solidFill>
                  <a:srgbClr val="00FF00"/>
                </a:solidFill>
              </a:rPr>
              <a:t>Les arcs orientés sont les  contraintes d'intégrité référentielle </a:t>
            </a:r>
            <a:r>
              <a:rPr lang="fr-FR" i="1" dirty="0">
                <a:solidFill>
                  <a:srgbClr val="00FF00"/>
                </a:solidFill>
              </a:rPr>
              <a:t>C -&gt; F</a:t>
            </a:r>
            <a:endParaRPr lang="en-US" i="1" dirty="0">
              <a:solidFill>
                <a:srgbClr val="00FF00"/>
              </a:solidFill>
            </a:endParaRPr>
          </a:p>
          <a:p>
            <a:pPr lvl="2">
              <a:lnSpc>
                <a:spcPct val="90000"/>
              </a:lnSpc>
              <a:spcBef>
                <a:spcPts val="600"/>
              </a:spcBef>
            </a:pPr>
            <a:r>
              <a:rPr lang="en-US" sz="2800" i="1" dirty="0">
                <a:solidFill>
                  <a:srgbClr val="00FF00"/>
                </a:solidFill>
              </a:rPr>
              <a:t>1:N </a:t>
            </a:r>
            <a:r>
              <a:rPr lang="en-US" sz="2800" i="1" dirty="0" err="1">
                <a:solidFill>
                  <a:srgbClr val="00FF00"/>
                </a:solidFill>
              </a:rPr>
              <a:t>ou</a:t>
            </a:r>
            <a:r>
              <a:rPr lang="en-US" sz="2800" i="1" dirty="0">
                <a:solidFill>
                  <a:srgbClr val="00FF00"/>
                </a:solidFill>
              </a:rPr>
              <a:t> 1:1</a:t>
            </a:r>
          </a:p>
          <a:p>
            <a:pPr lvl="1">
              <a:lnSpc>
                <a:spcPct val="90000"/>
              </a:lnSpc>
              <a:spcBef>
                <a:spcPts val="600"/>
              </a:spcBef>
            </a:pPr>
            <a:r>
              <a:rPr lang="fr-FR" dirty="0">
                <a:solidFill>
                  <a:srgbClr val="00FF00"/>
                </a:solidFill>
              </a:rPr>
              <a:t>Les autres </a:t>
            </a:r>
            <a:r>
              <a:rPr lang="fr-FR" dirty="0" smtClean="0">
                <a:solidFill>
                  <a:srgbClr val="00FF00"/>
                </a:solidFill>
              </a:rPr>
              <a:t>arcs sont </a:t>
            </a:r>
            <a:r>
              <a:rPr lang="fr-FR" dirty="0">
                <a:solidFill>
                  <a:srgbClr val="00FF00"/>
                </a:solidFill>
              </a:rPr>
              <a:t>les liens </a:t>
            </a:r>
            <a:r>
              <a:rPr lang="fr-FR" dirty="0" smtClean="0">
                <a:solidFill>
                  <a:srgbClr val="00FF00"/>
                </a:solidFill>
              </a:rPr>
              <a:t>référentiels</a:t>
            </a:r>
            <a:endParaRPr lang="fr-FR" sz="2400" dirty="0">
              <a:solidFill>
                <a:srgbClr val="FCFEB9"/>
              </a:solidFill>
            </a:endParaRPr>
          </a:p>
        </p:txBody>
      </p:sp>
      <p:sp>
        <p:nvSpPr>
          <p:cNvPr id="57351" name="Rectangle 7"/>
          <p:cNvSpPr>
            <a:spLocks noChangeArrowheads="1"/>
          </p:cNvSpPr>
          <p:nvPr/>
        </p:nvSpPr>
        <p:spPr bwMode="auto">
          <a:xfrm>
            <a:off x="0" y="0"/>
            <a:ext cx="6094413" cy="1347788"/>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smtClean="0">
                <a:solidFill>
                  <a:schemeClr val="accent1"/>
                </a:solidFill>
              </a:rPr>
              <a:t>Modélisation Relationnelle</a:t>
            </a:r>
            <a:endParaRPr lang="en-US" sz="4000" dirty="0">
              <a:solidFill>
                <a:schemeClr val="accent1"/>
              </a:solidFill>
            </a:endParaRPr>
          </a:p>
          <a:p>
            <a:pPr algn="ctr">
              <a:spcBef>
                <a:spcPct val="20000"/>
              </a:spcBef>
              <a:buClr>
                <a:schemeClr val="hlink"/>
              </a:buClr>
              <a:buSzPct val="75000"/>
              <a:buFont typeface="Monotype Sorts" pitchFamily="2" charset="2"/>
              <a:buNone/>
            </a:pPr>
            <a:r>
              <a:rPr lang="fr-FR" sz="3200" dirty="0">
                <a:solidFill>
                  <a:schemeClr val="accent1"/>
                </a:solidFill>
              </a:rPr>
              <a:t>Graphe de </a:t>
            </a:r>
            <a:r>
              <a:rPr lang="fr-FR" sz="3200" dirty="0" smtClean="0">
                <a:solidFill>
                  <a:schemeClr val="accent1"/>
                </a:solidFill>
              </a:rPr>
              <a:t>références</a:t>
            </a:r>
            <a:endParaRPr lang="fr-FR" sz="4000" dirty="0">
              <a:solidFill>
                <a:schemeClr val="accent1"/>
              </a:solidFill>
            </a:endParaRPr>
          </a:p>
        </p:txBody>
      </p:sp>
      <p:sp>
        <p:nvSpPr>
          <p:cNvPr id="57352" name="Oval 8"/>
          <p:cNvSpPr>
            <a:spLocks noChangeArrowheads="1"/>
          </p:cNvSpPr>
          <p:nvPr/>
        </p:nvSpPr>
        <p:spPr bwMode="auto">
          <a:xfrm>
            <a:off x="6942138" y="709612"/>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57353" name="Oval 9"/>
          <p:cNvSpPr>
            <a:spLocks noChangeArrowheads="1"/>
          </p:cNvSpPr>
          <p:nvPr/>
        </p:nvSpPr>
        <p:spPr bwMode="auto">
          <a:xfrm>
            <a:off x="7939088" y="754062"/>
            <a:ext cx="341312"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57354" name="Oval 10"/>
          <p:cNvSpPr>
            <a:spLocks noChangeArrowheads="1"/>
          </p:cNvSpPr>
          <p:nvPr/>
        </p:nvSpPr>
        <p:spPr bwMode="auto">
          <a:xfrm>
            <a:off x="7407275" y="1441450"/>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57355" name="Oval 11"/>
          <p:cNvSpPr>
            <a:spLocks noChangeArrowheads="1"/>
          </p:cNvSpPr>
          <p:nvPr/>
        </p:nvSpPr>
        <p:spPr bwMode="auto">
          <a:xfrm>
            <a:off x="8537575" y="1174750"/>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57356" name="Oval 12"/>
          <p:cNvSpPr>
            <a:spLocks noChangeArrowheads="1"/>
          </p:cNvSpPr>
          <p:nvPr/>
        </p:nvSpPr>
        <p:spPr bwMode="auto">
          <a:xfrm>
            <a:off x="8448675" y="0"/>
            <a:ext cx="341313"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57357" name="Line 13"/>
          <p:cNvSpPr>
            <a:spLocks noChangeShapeType="1"/>
          </p:cNvSpPr>
          <p:nvPr/>
        </p:nvSpPr>
        <p:spPr bwMode="auto">
          <a:xfrm flipV="1">
            <a:off x="8248650" y="298450"/>
            <a:ext cx="298450" cy="500062"/>
          </a:xfrm>
          <a:prstGeom prst="line">
            <a:avLst/>
          </a:prstGeom>
          <a:noFill/>
          <a:ln w="12700">
            <a:solidFill>
              <a:schemeClr val="tx1"/>
            </a:solidFill>
            <a:round/>
            <a:headEnd type="triangle" w="med" len="med"/>
            <a:tailEnd/>
          </a:ln>
          <a:effectLst/>
        </p:spPr>
        <p:txBody>
          <a:bodyPr wrap="none" anchor="ctr"/>
          <a:lstStyle/>
          <a:p>
            <a:endParaRPr lang="fr-FR"/>
          </a:p>
        </p:txBody>
      </p:sp>
      <p:sp>
        <p:nvSpPr>
          <p:cNvPr id="57358" name="Line 14"/>
          <p:cNvSpPr>
            <a:spLocks noChangeShapeType="1"/>
          </p:cNvSpPr>
          <p:nvPr/>
        </p:nvSpPr>
        <p:spPr bwMode="auto">
          <a:xfrm flipV="1">
            <a:off x="7783513" y="1428750"/>
            <a:ext cx="719137" cy="166687"/>
          </a:xfrm>
          <a:prstGeom prst="line">
            <a:avLst/>
          </a:prstGeom>
          <a:noFill/>
          <a:ln w="12700">
            <a:solidFill>
              <a:schemeClr val="tx1"/>
            </a:solidFill>
            <a:round/>
            <a:headEnd/>
            <a:tailEnd type="triangle" w="med" len="med"/>
          </a:ln>
          <a:effectLst/>
        </p:spPr>
        <p:txBody>
          <a:bodyPr wrap="none" anchor="ctr"/>
          <a:lstStyle/>
          <a:p>
            <a:endParaRPr lang="fr-F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350">
                                            <p:txEl>
                                              <p:pRg st="0" end="0"/>
                                            </p:txEl>
                                          </p:spTgt>
                                        </p:tgtEl>
                                        <p:attrNameLst>
                                          <p:attrName>style.visibility</p:attrName>
                                        </p:attrNameLst>
                                      </p:cBhvr>
                                      <p:to>
                                        <p:strVal val="visible"/>
                                      </p:to>
                                    </p:set>
                                    <p:anim to="" calcmode="lin" valueType="num">
                                      <p:cBhvr>
                                        <p:cTn id="7" dur="1" fill="hold"/>
                                        <p:tgtEl>
                                          <p:spTgt spid="57350">
                                            <p:txEl>
                                              <p:pRg st="0" end="0"/>
                                            </p:txEl>
                                          </p:spTgt>
                                        </p:tgtEl>
                                        <p:attrNameLst>
                                          <p:attrName/>
                                        </p:attrNameLst>
                                      </p:cBhvr>
                                    </p:anim>
                                  </p:childTnLst>
                                  <p:subTnLst>
                                    <p:animClr clrSpc="rgb" dir="cw">
                                      <p:cBhvr override="childStyle">
                                        <p:cTn dur="1" fill="hold" display="0" masterRel="nextClick" afterEffect="1"/>
                                        <p:tgtEl>
                                          <p:spTgt spid="57350">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350">
                                            <p:txEl>
                                              <p:pRg st="1" end="1"/>
                                            </p:txEl>
                                          </p:spTgt>
                                        </p:tgtEl>
                                        <p:attrNameLst>
                                          <p:attrName>style.visibility</p:attrName>
                                        </p:attrNameLst>
                                      </p:cBhvr>
                                      <p:to>
                                        <p:strVal val="visible"/>
                                      </p:to>
                                    </p:set>
                                    <p:anim to="" calcmode="lin" valueType="num">
                                      <p:cBhvr>
                                        <p:cTn id="12" dur="1" fill="hold"/>
                                        <p:tgtEl>
                                          <p:spTgt spid="57350">
                                            <p:txEl>
                                              <p:pRg st="1" end="1"/>
                                            </p:txEl>
                                          </p:spTgt>
                                        </p:tgtEl>
                                        <p:attrNameLst>
                                          <p:attrName/>
                                        </p:attrNameLst>
                                      </p:cBhvr>
                                    </p:anim>
                                  </p:childTnLst>
                                  <p:subTnLst>
                                    <p:animClr clrSpc="rgb" dir="cw">
                                      <p:cBhvr override="childStyle">
                                        <p:cTn dur="1" fill="hold" display="0" masterRel="nextClick" afterEffect="1"/>
                                        <p:tgtEl>
                                          <p:spTgt spid="57350">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57350">
                                            <p:txEl>
                                              <p:pRg st="2" end="2"/>
                                            </p:txEl>
                                          </p:spTgt>
                                        </p:tgtEl>
                                        <p:attrNameLst>
                                          <p:attrName>style.visibility</p:attrName>
                                        </p:attrNameLst>
                                      </p:cBhvr>
                                      <p:to>
                                        <p:strVal val="visible"/>
                                      </p:to>
                                    </p:set>
                                    <p:anim to="" calcmode="lin" valueType="num">
                                      <p:cBhvr>
                                        <p:cTn id="15" dur="1" fill="hold"/>
                                        <p:tgtEl>
                                          <p:spTgt spid="57350">
                                            <p:txEl>
                                              <p:pRg st="2" end="2"/>
                                            </p:txEl>
                                          </p:spTgt>
                                        </p:tgtEl>
                                        <p:attrNameLst>
                                          <p:attrName/>
                                        </p:attrNameLst>
                                      </p:cBhvr>
                                    </p:anim>
                                  </p:childTnLst>
                                  <p:subTnLst>
                                    <p:animClr clrSpc="rgb" dir="cw">
                                      <p:cBhvr override="childStyle">
                                        <p:cTn dur="1" fill="hold" display="0" masterRel="nextClick" afterEffect="1"/>
                                        <p:tgtEl>
                                          <p:spTgt spid="57350">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57350">
                                            <p:txEl>
                                              <p:pRg st="3" end="3"/>
                                            </p:txEl>
                                          </p:spTgt>
                                        </p:tgtEl>
                                        <p:attrNameLst>
                                          <p:attrName>style.visibility</p:attrName>
                                        </p:attrNameLst>
                                      </p:cBhvr>
                                      <p:to>
                                        <p:strVal val="visible"/>
                                      </p:to>
                                    </p:set>
                                    <p:anim to="" calcmode="lin" valueType="num">
                                      <p:cBhvr>
                                        <p:cTn id="18" dur="1" fill="hold"/>
                                        <p:tgtEl>
                                          <p:spTgt spid="57350">
                                            <p:txEl>
                                              <p:pRg st="3" end="3"/>
                                            </p:txEl>
                                          </p:spTgt>
                                        </p:tgtEl>
                                        <p:attrNameLst>
                                          <p:attrName/>
                                        </p:attrNameLst>
                                      </p:cBhvr>
                                    </p:anim>
                                  </p:childTnLst>
                                  <p:subTnLst>
                                    <p:animClr clrSpc="rgb" dir="cw">
                                      <p:cBhvr override="childStyle">
                                        <p:cTn dur="1" fill="hold" display="0" masterRel="nextClick" afterEffect="1"/>
                                        <p:tgtEl>
                                          <p:spTgt spid="57350">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57350">
                                            <p:txEl>
                                              <p:pRg st="4" end="4"/>
                                            </p:txEl>
                                          </p:spTgt>
                                        </p:tgtEl>
                                        <p:attrNameLst>
                                          <p:attrName>style.visibility</p:attrName>
                                        </p:attrNameLst>
                                      </p:cBhvr>
                                      <p:to>
                                        <p:strVal val="visible"/>
                                      </p:to>
                                    </p:set>
                                    <p:anim to="" calcmode="lin" valueType="num">
                                      <p:cBhvr>
                                        <p:cTn id="21" dur="1" fill="hold"/>
                                        <p:tgtEl>
                                          <p:spTgt spid="57350">
                                            <p:txEl>
                                              <p:pRg st="4" end="4"/>
                                            </p:txEl>
                                          </p:spTgt>
                                        </p:tgtEl>
                                        <p:attrNameLst>
                                          <p:attrName/>
                                        </p:attrNameLst>
                                      </p:cBhvr>
                                    </p:anim>
                                  </p:childTnLst>
                                  <p:subTnLst>
                                    <p:animClr clrSpc="rgb" dir="cw">
                                      <p:cBhvr override="childStyle">
                                        <p:cTn dur="1" fill="hold" display="0" masterRel="nextClick" afterEffect="1"/>
                                        <p:tgtEl>
                                          <p:spTgt spid="57350">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57350">
                                            <p:txEl>
                                              <p:pRg st="5" end="5"/>
                                            </p:txEl>
                                          </p:spTgt>
                                        </p:tgtEl>
                                        <p:attrNameLst>
                                          <p:attrName>style.visibility</p:attrName>
                                        </p:attrNameLst>
                                      </p:cBhvr>
                                      <p:to>
                                        <p:strVal val="visible"/>
                                      </p:to>
                                    </p:set>
                                    <p:anim to="" calcmode="lin" valueType="num">
                                      <p:cBhvr>
                                        <p:cTn id="24" dur="1" fill="hold"/>
                                        <p:tgtEl>
                                          <p:spTgt spid="57350">
                                            <p:txEl>
                                              <p:pRg st="5" end="5"/>
                                            </p:txEl>
                                          </p:spTgt>
                                        </p:tgtEl>
                                        <p:attrNameLst>
                                          <p:attrName/>
                                        </p:attrNameLst>
                                      </p:cBhvr>
                                    </p:anim>
                                  </p:childTnLst>
                                  <p:subTnLst>
                                    <p:animClr clrSpc="rgb" dir="cw">
                                      <p:cBhvr override="childStyle">
                                        <p:cTn dur="1" fill="hold" display="0" masterRel="nextClick" afterEffect="1"/>
                                        <p:tgtEl>
                                          <p:spTgt spid="57350">
                                            <p:txEl>
                                              <p:pRg st="5" end="5"/>
                                            </p:txEl>
                                          </p:spTgt>
                                        </p:tgtEl>
                                        <p:attrNameLst>
                                          <p:attrName>ppt_c</p:attrName>
                                        </p:attrNameLst>
                                      </p:cBhvr>
                                      <p:to>
                                        <a:schemeClr val="hlink"/>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7349"/>
                                        </p:tgtEl>
                                        <p:attrNameLst>
                                          <p:attrName>style.visibility</p:attrName>
                                        </p:attrNameLst>
                                      </p:cBhvr>
                                      <p:to>
                                        <p:strVal val="visible"/>
                                      </p:to>
                                    </p:set>
                                    <p:anim calcmode="lin" valueType="num">
                                      <p:cBhvr additive="base">
                                        <p:cTn id="29" dur="500" fill="hold"/>
                                        <p:tgtEl>
                                          <p:spTgt spid="57349"/>
                                        </p:tgtEl>
                                        <p:attrNameLst>
                                          <p:attrName>ppt_x</p:attrName>
                                        </p:attrNameLst>
                                      </p:cBhvr>
                                      <p:tavLst>
                                        <p:tav tm="0">
                                          <p:val>
                                            <p:strVal val="0-#ppt_w/2"/>
                                          </p:val>
                                        </p:tav>
                                        <p:tav tm="100000">
                                          <p:val>
                                            <p:strVal val="#ppt_x"/>
                                          </p:val>
                                        </p:tav>
                                      </p:tavLst>
                                    </p:anim>
                                    <p:anim calcmode="lin" valueType="num">
                                      <p:cBhvr additive="base">
                                        <p:cTn id="30"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autoUpdateAnimBg="0"/>
      <p:bldP spid="57350"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55139"/>
            <a:ext cx="8276642" cy="4657628"/>
          </a:xfrm>
          <a:noFill/>
          <a:ln>
            <a:solidFill>
              <a:schemeClr val="accent1"/>
            </a:solidFill>
          </a:ln>
        </p:spPr>
        <p:txBody>
          <a:bodyPr/>
          <a:lstStyle/>
          <a:p>
            <a:pPr>
              <a:spcBef>
                <a:spcPts val="600"/>
              </a:spcBef>
            </a:pPr>
            <a:r>
              <a:rPr lang="fr-FR" dirty="0" smtClean="0"/>
              <a:t>Graphe des </a:t>
            </a:r>
            <a:r>
              <a:rPr lang="fr-FR" dirty="0"/>
              <a:t>références </a:t>
            </a:r>
            <a:r>
              <a:rPr lang="fr-FR" dirty="0" smtClean="0">
                <a:solidFill>
                  <a:srgbClr val="FAFD00"/>
                </a:solidFill>
              </a:rPr>
              <a:t>à nombre </a:t>
            </a:r>
            <a:r>
              <a:rPr lang="fr-FR" dirty="0" smtClean="0"/>
              <a:t>minimal </a:t>
            </a:r>
            <a:r>
              <a:rPr lang="fr-FR" dirty="0"/>
              <a:t>de </a:t>
            </a:r>
            <a:r>
              <a:rPr lang="fr-FR" dirty="0" smtClean="0"/>
              <a:t>nœuds</a:t>
            </a:r>
            <a:endParaRPr lang="fr-FR" dirty="0"/>
          </a:p>
          <a:p>
            <a:pPr>
              <a:spcBef>
                <a:spcPts val="600"/>
              </a:spcBef>
            </a:pPr>
            <a:r>
              <a:rPr lang="fr-FR" dirty="0"/>
              <a:t>Sous contraintes :</a:t>
            </a:r>
          </a:p>
          <a:p>
            <a:pPr lvl="1">
              <a:spcBef>
                <a:spcPts val="600"/>
              </a:spcBef>
            </a:pPr>
            <a:r>
              <a:rPr lang="fr-FR" dirty="0"/>
              <a:t>D’absence </a:t>
            </a:r>
            <a:r>
              <a:rPr lang="fr-FR" dirty="0" smtClean="0"/>
              <a:t> d’anomalies</a:t>
            </a:r>
            <a:endParaRPr lang="fr-FR" dirty="0"/>
          </a:p>
          <a:p>
            <a:pPr lvl="2">
              <a:spcBef>
                <a:spcPts val="600"/>
              </a:spcBef>
            </a:pPr>
            <a:r>
              <a:rPr lang="fr-FR" sz="2800" dirty="0"/>
              <a:t>D</a:t>
            </a:r>
            <a:r>
              <a:rPr lang="fr-FR" sz="2800" dirty="0" smtClean="0"/>
              <a:t>’insertion</a:t>
            </a:r>
            <a:r>
              <a:rPr lang="fr-FR" sz="2800" dirty="0"/>
              <a:t>, suppression, </a:t>
            </a:r>
            <a:r>
              <a:rPr lang="fr-FR" sz="2800" dirty="0" smtClean="0"/>
              <a:t>MAJ</a:t>
            </a:r>
            <a:endParaRPr lang="fr-FR" sz="2800" dirty="0"/>
          </a:p>
          <a:p>
            <a:pPr lvl="1">
              <a:spcBef>
                <a:spcPts val="600"/>
              </a:spcBef>
            </a:pPr>
            <a:r>
              <a:rPr lang="fr-FR" dirty="0" smtClean="0"/>
              <a:t> De  minimisation de </a:t>
            </a:r>
            <a:r>
              <a:rPr lang="fr-FR" i="1" dirty="0" smtClean="0"/>
              <a:t>redondance </a:t>
            </a:r>
            <a:r>
              <a:rPr lang="fr-FR" dirty="0" smtClean="0"/>
              <a:t>globale</a:t>
            </a:r>
            <a:r>
              <a:rPr lang="fr-FR" i="1" dirty="0" smtClean="0"/>
              <a:t> </a:t>
            </a:r>
            <a:r>
              <a:rPr lang="fr-FR" dirty="0" smtClean="0"/>
              <a:t>de données</a:t>
            </a:r>
          </a:p>
          <a:p>
            <a:pPr lvl="1">
              <a:spcBef>
                <a:spcPts val="600"/>
              </a:spcBef>
            </a:pPr>
            <a:r>
              <a:rPr lang="fr-FR" dirty="0" smtClean="0"/>
              <a:t> Par rapport à 0NF surtout</a:t>
            </a:r>
          </a:p>
          <a:p>
            <a:pPr>
              <a:spcBef>
                <a:spcPts val="600"/>
              </a:spcBef>
            </a:pPr>
            <a:r>
              <a:rPr lang="fr-FR" dirty="0" smtClean="0"/>
              <a:t> Les deux contraintes sont duales </a:t>
            </a:r>
            <a:endParaRPr lang="fr-FR" i="1" dirty="0" smtClean="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4" name="Rectangle 7"/>
          <p:cNvSpPr>
            <a:spLocks noChangeArrowheads="1"/>
          </p:cNvSpPr>
          <p:nvPr/>
        </p:nvSpPr>
        <p:spPr bwMode="auto">
          <a:xfrm>
            <a:off x="0" y="0"/>
            <a:ext cx="6094413" cy="1347788"/>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smtClean="0">
                <a:solidFill>
                  <a:schemeClr val="accent1"/>
                </a:solidFill>
              </a:rPr>
              <a:t>Résultat Attendu</a:t>
            </a:r>
            <a:r>
              <a:rPr lang="en-US" sz="4000" dirty="0" smtClean="0">
                <a:solidFill>
                  <a:schemeClr val="accent1"/>
                </a:solidFill>
              </a:rPr>
              <a:t>:</a:t>
            </a:r>
            <a:endParaRPr lang="en-US" sz="4000" dirty="0">
              <a:solidFill>
                <a:schemeClr val="accent1"/>
              </a:solidFill>
            </a:endParaRPr>
          </a:p>
          <a:p>
            <a:pPr algn="ctr">
              <a:spcBef>
                <a:spcPct val="20000"/>
              </a:spcBef>
              <a:buClr>
                <a:schemeClr val="hlink"/>
              </a:buClr>
              <a:buSzPct val="75000"/>
              <a:buFont typeface="Monotype Sorts" pitchFamily="2" charset="2"/>
              <a:buNone/>
            </a:pPr>
            <a:r>
              <a:rPr lang="fr-FR" sz="3200" dirty="0">
                <a:solidFill>
                  <a:schemeClr val="accent1"/>
                </a:solidFill>
              </a:rPr>
              <a:t>Graphe de </a:t>
            </a:r>
            <a:r>
              <a:rPr lang="fr-FR" sz="3200" dirty="0" smtClean="0">
                <a:solidFill>
                  <a:schemeClr val="accent1"/>
                </a:solidFill>
              </a:rPr>
              <a:t>références optimal</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3846">
                                            <p:txEl>
                                              <p:pRg st="2" end="2"/>
                                            </p:txEl>
                                          </p:spTgt>
                                        </p:tgtEl>
                                        <p:attrNameLst>
                                          <p:attrName>style.visibility</p:attrName>
                                        </p:attrNameLst>
                                      </p:cBhvr>
                                      <p:to>
                                        <p:strVal val="visible"/>
                                      </p:to>
                                    </p:set>
                                    <p:anim to="" calcmode="lin" valueType="num">
                                      <p:cBhvr>
                                        <p:cTn id="15"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3846">
                                            <p:txEl>
                                              <p:pRg st="3" end="3"/>
                                            </p:txEl>
                                          </p:spTgt>
                                        </p:tgtEl>
                                        <p:attrNameLst>
                                          <p:attrName>style.visibility</p:attrName>
                                        </p:attrNameLst>
                                      </p:cBhvr>
                                      <p:to>
                                        <p:strVal val="visible"/>
                                      </p:to>
                                    </p:set>
                                    <p:anim to="" calcmode="lin" valueType="num">
                                      <p:cBhvr>
                                        <p:cTn id="18"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3846">
                                            <p:txEl>
                                              <p:pRg st="4" end="4"/>
                                            </p:txEl>
                                          </p:spTgt>
                                        </p:tgtEl>
                                        <p:attrNameLst>
                                          <p:attrName>style.visibility</p:attrName>
                                        </p:attrNameLst>
                                      </p:cBhvr>
                                      <p:to>
                                        <p:strVal val="visible"/>
                                      </p:to>
                                    </p:set>
                                    <p:anim to="" calcmode="lin" valueType="num">
                                      <p:cBhvr>
                                        <p:cTn id="21"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163846">
                                            <p:txEl>
                                              <p:pRg st="5" end="5"/>
                                            </p:txEl>
                                          </p:spTgt>
                                        </p:tgtEl>
                                        <p:attrNameLst>
                                          <p:attrName>style.visibility</p:attrName>
                                        </p:attrNameLst>
                                      </p:cBhvr>
                                      <p:to>
                                        <p:strVal val="visible"/>
                                      </p:to>
                                    </p:set>
                                    <p:anim to="" calcmode="lin" valueType="num">
                                      <p:cBhvr>
                                        <p:cTn id="24"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499"/>
                                          </p:stCondLst>
                                        </p:cTn>
                                        <p:tgtEl>
                                          <p:spTgt spid="163846">
                                            <p:txEl>
                                              <p:pRg st="6" end="6"/>
                                            </p:txEl>
                                          </p:spTgt>
                                        </p:tgtEl>
                                        <p:attrNameLst>
                                          <p:attrName>style.visibility</p:attrName>
                                        </p:attrNameLst>
                                      </p:cBhvr>
                                      <p:to>
                                        <p:strVal val="visible"/>
                                      </p:to>
                                    </p:set>
                                    <p:anim to="" calcmode="lin" valueType="num">
                                      <p:cBhvr>
                                        <p:cTn id="29" dur="1" fill="hold"/>
                                        <p:tgtEl>
                                          <p:spTgt spid="163846">
                                            <p:txEl>
                                              <p:pRg st="6" end="6"/>
                                            </p:txEl>
                                          </p:spTgt>
                                        </p:tgtEl>
                                        <p:attrNameLst>
                                          <p:attrName/>
                                        </p:attrNameLst>
                                      </p:cBhvr>
                                    </p:anim>
                                  </p:childTnLst>
                                  <p:subTnLst>
                                    <p:animClr clrSpc="rgb" dir="cw">
                                      <p:cBhvr override="childStyle">
                                        <p:cTn dur="1" fill="hold" display="0" masterRel="nextClick" afterEffect="1"/>
                                        <p:tgtEl>
                                          <p:spTgt spid="163846">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8" y="1892461"/>
            <a:ext cx="8407270" cy="4545661"/>
          </a:xfrm>
          <a:noFill/>
          <a:ln>
            <a:solidFill>
              <a:schemeClr val="accent1"/>
            </a:solidFill>
          </a:ln>
        </p:spPr>
        <p:txBody>
          <a:bodyPr/>
          <a:lstStyle/>
          <a:p>
            <a:r>
              <a:rPr lang="fr-FR" b="1" dirty="0" smtClean="0">
                <a:solidFill>
                  <a:srgbClr val="FAFD00"/>
                </a:solidFill>
              </a:rPr>
              <a:t> </a:t>
            </a:r>
            <a:r>
              <a:rPr lang="fr-FR" dirty="0"/>
              <a:t>Graphe des références </a:t>
            </a:r>
            <a:r>
              <a:rPr lang="fr-FR" dirty="0">
                <a:solidFill>
                  <a:srgbClr val="FAFD00"/>
                </a:solidFill>
              </a:rPr>
              <a:t>à nombre </a:t>
            </a:r>
            <a:r>
              <a:rPr lang="fr-FR" dirty="0"/>
              <a:t>minimal de </a:t>
            </a:r>
            <a:r>
              <a:rPr lang="fr-FR" dirty="0" smtClean="0"/>
              <a:t>nœuds</a:t>
            </a:r>
          </a:p>
          <a:p>
            <a:r>
              <a:rPr lang="fr-FR" dirty="0" smtClean="0"/>
              <a:t>Sous contraintes :</a:t>
            </a:r>
          </a:p>
          <a:p>
            <a:pPr lvl="1"/>
            <a:r>
              <a:rPr lang="fr-FR" dirty="0" smtClean="0"/>
              <a:t> Préservation </a:t>
            </a:r>
            <a:r>
              <a:rPr lang="fr-FR" dirty="0"/>
              <a:t>de dépendances </a:t>
            </a:r>
            <a:r>
              <a:rPr lang="fr-FR" dirty="0" smtClean="0"/>
              <a:t>fonctionnelles (</a:t>
            </a:r>
            <a:r>
              <a:rPr lang="fr-FR" dirty="0" err="1" smtClean="0"/>
              <a:t>DFs</a:t>
            </a:r>
            <a:r>
              <a:rPr lang="fr-FR" dirty="0" smtClean="0"/>
              <a:t>)</a:t>
            </a:r>
          </a:p>
          <a:p>
            <a:pPr lvl="1"/>
            <a:r>
              <a:rPr lang="fr-FR" dirty="0" smtClean="0"/>
              <a:t> Absence de dép. </a:t>
            </a:r>
            <a:r>
              <a:rPr lang="fr-FR" dirty="0" err="1" smtClean="0"/>
              <a:t>multivaluées</a:t>
            </a:r>
            <a:r>
              <a:rPr lang="fr-FR" dirty="0" smtClean="0"/>
              <a:t> (</a:t>
            </a:r>
            <a:r>
              <a:rPr lang="fr-FR" dirty="0" err="1" smtClean="0"/>
              <a:t>DMs</a:t>
            </a:r>
            <a:r>
              <a:rPr lang="fr-FR" dirty="0" smtClean="0"/>
              <a:t>)</a:t>
            </a:r>
          </a:p>
          <a:p>
            <a:pPr lvl="1"/>
            <a:r>
              <a:rPr lang="fr-FR" dirty="0" smtClean="0"/>
              <a:t> </a:t>
            </a:r>
            <a:r>
              <a:rPr lang="fr-FR" i="1" dirty="0" smtClean="0"/>
              <a:t>Pas ou</a:t>
            </a:r>
            <a:r>
              <a:rPr lang="fr-FR" dirty="0" smtClean="0"/>
              <a:t> </a:t>
            </a:r>
            <a:r>
              <a:rPr lang="fr-FR" i="1" dirty="0" smtClean="0"/>
              <a:t>peu de valeurs nulles</a:t>
            </a:r>
          </a:p>
          <a:p>
            <a:pPr lvl="2"/>
            <a:r>
              <a:rPr lang="fr-FR" i="1" dirty="0" smtClean="0"/>
              <a:t> </a:t>
            </a:r>
            <a:r>
              <a:rPr lang="fr-FR" sz="2800" dirty="0" smtClean="0"/>
              <a:t>Cette contrainte peut contredire celle sur les anomalies &amp; redondances</a:t>
            </a:r>
            <a:endParaRPr lang="fr-FR" dirty="0" smtClean="0"/>
          </a:p>
          <a:p>
            <a:pPr lvl="1"/>
            <a:r>
              <a:rPr lang="fr-FR" dirty="0" smtClean="0"/>
              <a:t> Il faut alors exercer le bon sens</a:t>
            </a:r>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4" name="Rectangle 7"/>
          <p:cNvSpPr>
            <a:spLocks noChangeArrowheads="1"/>
          </p:cNvSpPr>
          <p:nvPr/>
        </p:nvSpPr>
        <p:spPr bwMode="auto">
          <a:xfrm>
            <a:off x="0" y="0"/>
            <a:ext cx="6094413" cy="1347788"/>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smtClean="0">
                <a:solidFill>
                  <a:schemeClr val="accent1"/>
                </a:solidFill>
              </a:rPr>
              <a:t>Résultat Attendu</a:t>
            </a:r>
            <a:r>
              <a:rPr lang="en-US" sz="4000" dirty="0" smtClean="0">
                <a:solidFill>
                  <a:schemeClr val="accent1"/>
                </a:solidFill>
              </a:rPr>
              <a:t>:</a:t>
            </a:r>
            <a:endParaRPr lang="en-US" sz="4000" dirty="0">
              <a:solidFill>
                <a:schemeClr val="accent1"/>
              </a:solidFill>
            </a:endParaRPr>
          </a:p>
          <a:p>
            <a:pPr algn="ctr">
              <a:spcBef>
                <a:spcPct val="20000"/>
              </a:spcBef>
              <a:buClr>
                <a:schemeClr val="hlink"/>
              </a:buClr>
              <a:buSzPct val="75000"/>
              <a:buFont typeface="Monotype Sorts" pitchFamily="2" charset="2"/>
              <a:buNone/>
            </a:pPr>
            <a:r>
              <a:rPr lang="fr-FR" sz="3200" dirty="0">
                <a:solidFill>
                  <a:schemeClr val="accent1"/>
                </a:solidFill>
              </a:rPr>
              <a:t>Graphe de </a:t>
            </a:r>
            <a:r>
              <a:rPr lang="fr-FR" sz="3200" dirty="0" smtClean="0">
                <a:solidFill>
                  <a:schemeClr val="accent1"/>
                </a:solidFill>
              </a:rPr>
              <a:t>références optimal</a:t>
            </a:r>
            <a:endParaRPr lang="fr-FR" sz="40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par>
                                <p:cTn id="13" presetID="24" presetClass="entr" presetSubtype="0" fill="hold" grpId="0" nodeType="withEffect">
                                  <p:stCondLst>
                                    <p:cond delay="0"/>
                                  </p:stCondLst>
                                  <p:childTnLst>
                                    <p:set>
                                      <p:cBhvr>
                                        <p:cTn id="14" dur="1" fill="hold">
                                          <p:stCondLst>
                                            <p:cond delay="499"/>
                                          </p:stCondLst>
                                        </p:cTn>
                                        <p:tgtEl>
                                          <p:spTgt spid="163846">
                                            <p:txEl>
                                              <p:pRg st="2" end="2"/>
                                            </p:txEl>
                                          </p:spTgt>
                                        </p:tgtEl>
                                        <p:attrNameLst>
                                          <p:attrName>style.visibility</p:attrName>
                                        </p:attrNameLst>
                                      </p:cBhvr>
                                      <p:to>
                                        <p:strVal val="visible"/>
                                      </p:to>
                                    </p:set>
                                    <p:anim to="" calcmode="lin" valueType="num">
                                      <p:cBhvr>
                                        <p:cTn id="15"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3846">
                                            <p:txEl>
                                              <p:pRg st="3" end="3"/>
                                            </p:txEl>
                                          </p:spTgt>
                                        </p:tgtEl>
                                        <p:attrNameLst>
                                          <p:attrName>style.visibility</p:attrName>
                                        </p:attrNameLst>
                                      </p:cBhvr>
                                      <p:to>
                                        <p:strVal val="visible"/>
                                      </p:to>
                                    </p:set>
                                    <p:anim to="" calcmode="lin" valueType="num">
                                      <p:cBhvr>
                                        <p:cTn id="18"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3846">
                                            <p:txEl>
                                              <p:pRg st="4" end="4"/>
                                            </p:txEl>
                                          </p:spTgt>
                                        </p:tgtEl>
                                        <p:attrNameLst>
                                          <p:attrName>style.visibility</p:attrName>
                                        </p:attrNameLst>
                                      </p:cBhvr>
                                      <p:to>
                                        <p:strVal val="visible"/>
                                      </p:to>
                                    </p:set>
                                    <p:anim to="" calcmode="lin" valueType="num">
                                      <p:cBhvr>
                                        <p:cTn id="21"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par>
                                <p:cTn id="22" presetID="24" presetClass="entr" presetSubtype="0" fill="hold" grpId="0" nodeType="withEffect">
                                  <p:stCondLst>
                                    <p:cond delay="0"/>
                                  </p:stCondLst>
                                  <p:childTnLst>
                                    <p:set>
                                      <p:cBhvr>
                                        <p:cTn id="23" dur="1" fill="hold">
                                          <p:stCondLst>
                                            <p:cond delay="499"/>
                                          </p:stCondLst>
                                        </p:cTn>
                                        <p:tgtEl>
                                          <p:spTgt spid="163846">
                                            <p:txEl>
                                              <p:pRg st="5" end="5"/>
                                            </p:txEl>
                                          </p:spTgt>
                                        </p:tgtEl>
                                        <p:attrNameLst>
                                          <p:attrName>style.visibility</p:attrName>
                                        </p:attrNameLst>
                                      </p:cBhvr>
                                      <p:to>
                                        <p:strVal val="visible"/>
                                      </p:to>
                                    </p:set>
                                    <p:anim to="" calcmode="lin" valueType="num">
                                      <p:cBhvr>
                                        <p:cTn id="24"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par>
                                <p:cTn id="25" presetID="24" presetClass="entr" presetSubtype="0" fill="hold" grpId="0" nodeType="withEffect">
                                  <p:stCondLst>
                                    <p:cond delay="0"/>
                                  </p:stCondLst>
                                  <p:childTnLst>
                                    <p:set>
                                      <p:cBhvr>
                                        <p:cTn id="26" dur="1" fill="hold">
                                          <p:stCondLst>
                                            <p:cond delay="499"/>
                                          </p:stCondLst>
                                        </p:cTn>
                                        <p:tgtEl>
                                          <p:spTgt spid="163846">
                                            <p:txEl>
                                              <p:pRg st="6" end="6"/>
                                            </p:txEl>
                                          </p:spTgt>
                                        </p:tgtEl>
                                        <p:attrNameLst>
                                          <p:attrName>style.visibility</p:attrName>
                                        </p:attrNameLst>
                                      </p:cBhvr>
                                      <p:to>
                                        <p:strVal val="visible"/>
                                      </p:to>
                                    </p:set>
                                    <p:anim to="" calcmode="lin" valueType="num">
                                      <p:cBhvr>
                                        <p:cTn id="27" dur="1" fill="hold"/>
                                        <p:tgtEl>
                                          <p:spTgt spid="163846">
                                            <p:txEl>
                                              <p:pRg st="6" end="6"/>
                                            </p:txEl>
                                          </p:spTgt>
                                        </p:tgtEl>
                                        <p:attrNameLst>
                                          <p:attrName/>
                                        </p:attrNameLst>
                                      </p:cBhvr>
                                    </p:anim>
                                  </p:childTnLst>
                                  <p:subTnLst>
                                    <p:animClr clrSpc="rgb" dir="cw">
                                      <p:cBhvr override="childStyle">
                                        <p:cTn dur="1" fill="hold" display="0" masterRel="nextClick" afterEffect="1"/>
                                        <p:tgtEl>
                                          <p:spTgt spid="163846">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28702"/>
            <a:ext cx="8419323" cy="4686398"/>
          </a:xfrm>
          <a:noFill/>
          <a:ln>
            <a:solidFill>
              <a:schemeClr val="accent1"/>
            </a:solidFill>
          </a:ln>
        </p:spPr>
        <p:txBody>
          <a:bodyPr/>
          <a:lstStyle/>
          <a:p>
            <a:r>
              <a:rPr lang="fr-FR" dirty="0" smtClean="0"/>
              <a:t>Anomalie d’insertion</a:t>
            </a:r>
            <a:endParaRPr lang="fr-FR" dirty="0"/>
          </a:p>
          <a:p>
            <a:pPr lvl="1"/>
            <a:r>
              <a:rPr lang="fr-FR" sz="3200" dirty="0" smtClean="0"/>
              <a:t> On ne peut pas insérer de valeurs qu’il faudrait</a:t>
            </a:r>
          </a:p>
          <a:p>
            <a:r>
              <a:rPr lang="fr-FR" dirty="0" smtClean="0"/>
              <a:t> </a:t>
            </a:r>
            <a:r>
              <a:rPr lang="fr-FR" sz="2800" dirty="0" smtClean="0">
                <a:solidFill>
                  <a:schemeClr val="accent4">
                    <a:lumMod val="20000"/>
                    <a:lumOff val="80000"/>
                  </a:schemeClr>
                </a:solidFill>
              </a:rPr>
              <a:t>Soit la table</a:t>
            </a:r>
          </a:p>
          <a:p>
            <a:pPr>
              <a:buNone/>
            </a:pPr>
            <a:r>
              <a:rPr lang="fr-FR" sz="2800" dirty="0" smtClean="0">
                <a:solidFill>
                  <a:schemeClr val="accent4">
                    <a:lumMod val="20000"/>
                    <a:lumOff val="80000"/>
                  </a:schemeClr>
                </a:solidFill>
              </a:rPr>
              <a:t>		S’  = (</a:t>
            </a:r>
            <a:r>
              <a:rPr lang="fr-FR" sz="2800" u="sng" dirty="0" smtClean="0">
                <a:solidFill>
                  <a:schemeClr val="accent4">
                    <a:lumMod val="20000"/>
                    <a:lumOff val="80000"/>
                  </a:schemeClr>
                </a:solidFill>
              </a:rPr>
              <a:t>S#</a:t>
            </a:r>
            <a:r>
              <a:rPr lang="fr-FR" sz="2800" dirty="0" smtClean="0">
                <a:solidFill>
                  <a:schemeClr val="accent4">
                    <a:lumMod val="20000"/>
                    <a:lumOff val="80000"/>
                  </a:schemeClr>
                </a:solidFill>
              </a:rPr>
              <a:t>, </a:t>
            </a:r>
            <a:r>
              <a:rPr lang="fr-FR" sz="2800" dirty="0" err="1" smtClean="0">
                <a:solidFill>
                  <a:schemeClr val="accent4">
                    <a:lumMod val="20000"/>
                    <a:lumOff val="80000"/>
                  </a:schemeClr>
                </a:solidFill>
              </a:rPr>
              <a:t>Sname</a:t>
            </a:r>
            <a:r>
              <a:rPr lang="fr-FR" sz="2800" dirty="0" smtClean="0">
                <a:solidFill>
                  <a:schemeClr val="accent4">
                    <a:lumMod val="20000"/>
                    <a:lumOff val="80000"/>
                  </a:schemeClr>
                </a:solidFill>
              </a:rPr>
              <a:t>, </a:t>
            </a:r>
            <a:r>
              <a:rPr lang="fr-FR" sz="2800" dirty="0" err="1" smtClean="0">
                <a:solidFill>
                  <a:schemeClr val="accent4">
                    <a:lumMod val="20000"/>
                    <a:lumOff val="80000"/>
                  </a:schemeClr>
                </a:solidFill>
              </a:rPr>
              <a:t>Status</a:t>
            </a:r>
            <a:r>
              <a:rPr lang="fr-FR" sz="2800" dirty="0" smtClean="0">
                <a:solidFill>
                  <a:schemeClr val="accent4">
                    <a:lumMod val="20000"/>
                    <a:lumOff val="80000"/>
                  </a:schemeClr>
                </a:solidFill>
              </a:rPr>
              <a:t>, City, </a:t>
            </a:r>
            <a:r>
              <a:rPr lang="fr-FR" sz="2800" u="sng" dirty="0" smtClean="0">
                <a:solidFill>
                  <a:schemeClr val="accent4">
                    <a:lumMod val="20000"/>
                    <a:lumOff val="80000"/>
                  </a:schemeClr>
                </a:solidFill>
              </a:rPr>
              <a:t>P#</a:t>
            </a:r>
            <a:r>
              <a:rPr lang="fr-FR" sz="2800" dirty="0" smtClean="0">
                <a:solidFill>
                  <a:schemeClr val="accent4">
                    <a:lumMod val="20000"/>
                    <a:lumOff val="80000"/>
                  </a:schemeClr>
                </a:solidFill>
              </a:rPr>
              <a:t>, </a:t>
            </a:r>
            <a:r>
              <a:rPr lang="fr-FR" sz="2800" dirty="0" err="1" smtClean="0">
                <a:solidFill>
                  <a:schemeClr val="accent4">
                    <a:lumMod val="20000"/>
                    <a:lumOff val="80000"/>
                  </a:schemeClr>
                </a:solidFill>
              </a:rPr>
              <a:t>Qty</a:t>
            </a:r>
            <a:r>
              <a:rPr lang="fr-FR" sz="2800" dirty="0" smtClean="0">
                <a:solidFill>
                  <a:schemeClr val="accent4">
                    <a:lumMod val="20000"/>
                    <a:lumOff val="80000"/>
                  </a:schemeClr>
                </a:solidFill>
              </a:rPr>
              <a:t>) </a:t>
            </a:r>
          </a:p>
          <a:p>
            <a:r>
              <a:rPr lang="fr-FR" sz="2800" dirty="0" smtClean="0">
                <a:solidFill>
                  <a:schemeClr val="accent4">
                    <a:lumMod val="20000"/>
                    <a:lumOff val="80000"/>
                  </a:schemeClr>
                </a:solidFill>
              </a:rPr>
              <a:t> Fournisseur S1  ne fournit encore aucune pièce</a:t>
            </a:r>
          </a:p>
          <a:p>
            <a:r>
              <a:rPr lang="fr-FR" sz="2800" dirty="0" smtClean="0">
                <a:solidFill>
                  <a:schemeClr val="accent4">
                    <a:lumMod val="20000"/>
                    <a:lumOff val="80000"/>
                  </a:schemeClr>
                </a:solidFill>
              </a:rPr>
              <a:t>On ne peut pas insérer ses données: </a:t>
            </a:r>
          </a:p>
          <a:p>
            <a:pPr lvl="1"/>
            <a:r>
              <a:rPr lang="fr-FR" dirty="0" smtClean="0">
                <a:solidFill>
                  <a:schemeClr val="accent4">
                    <a:lumMod val="20000"/>
                    <a:lumOff val="80000"/>
                  </a:schemeClr>
                </a:solidFill>
              </a:rPr>
              <a:t>Fournisseur S1 est  Smith, a le statut 20 et est à Londres</a:t>
            </a:r>
            <a:r>
              <a:rPr lang="fr-FR" sz="2400" dirty="0" smtClean="0">
                <a:solidFill>
                  <a:schemeClr val="accent4">
                    <a:lumMod val="20000"/>
                    <a:lumOff val="80000"/>
                  </a:schemeClr>
                </a:solidFill>
              </a:rPr>
              <a:t> </a:t>
            </a:r>
          </a:p>
          <a:p>
            <a:pPr lvl="1"/>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3846">
                                            <p:txEl>
                                              <p:pRg st="2" end="2"/>
                                            </p:txEl>
                                          </p:spTgt>
                                        </p:tgtEl>
                                        <p:attrNameLst>
                                          <p:attrName>style.visibility</p:attrName>
                                        </p:attrNameLst>
                                      </p:cBhvr>
                                      <p:to>
                                        <p:strVal val="visible"/>
                                      </p:to>
                                    </p:set>
                                    <p:anim to="" calcmode="lin" valueType="num">
                                      <p:cBhvr>
                                        <p:cTn id="15"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63846">
                                            <p:txEl>
                                              <p:pRg st="3" end="3"/>
                                            </p:txEl>
                                          </p:spTgt>
                                        </p:tgtEl>
                                        <p:attrNameLst>
                                          <p:attrName>style.visibility</p:attrName>
                                        </p:attrNameLst>
                                      </p:cBhvr>
                                      <p:to>
                                        <p:strVal val="visible"/>
                                      </p:to>
                                    </p:set>
                                    <p:anim to="" calcmode="lin" valueType="num">
                                      <p:cBhvr>
                                        <p:cTn id="20"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499"/>
                                          </p:stCondLst>
                                        </p:cTn>
                                        <p:tgtEl>
                                          <p:spTgt spid="163846">
                                            <p:txEl>
                                              <p:pRg st="4" end="4"/>
                                            </p:txEl>
                                          </p:spTgt>
                                        </p:tgtEl>
                                        <p:attrNameLst>
                                          <p:attrName>style.visibility</p:attrName>
                                        </p:attrNameLst>
                                      </p:cBhvr>
                                      <p:to>
                                        <p:strVal val="visible"/>
                                      </p:to>
                                    </p:set>
                                    <p:anim to="" calcmode="lin" valueType="num">
                                      <p:cBhvr>
                                        <p:cTn id="25"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499"/>
                                          </p:stCondLst>
                                        </p:cTn>
                                        <p:tgtEl>
                                          <p:spTgt spid="163846">
                                            <p:txEl>
                                              <p:pRg st="5" end="5"/>
                                            </p:txEl>
                                          </p:spTgt>
                                        </p:tgtEl>
                                        <p:attrNameLst>
                                          <p:attrName>style.visibility</p:attrName>
                                        </p:attrNameLst>
                                      </p:cBhvr>
                                      <p:to>
                                        <p:strVal val="visible"/>
                                      </p:to>
                                    </p:set>
                                    <p:anim to="" calcmode="lin" valueType="num">
                                      <p:cBhvr>
                                        <p:cTn id="30"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par>
                                <p:cTn id="31" presetID="24" presetClass="entr" presetSubtype="0" fill="hold" grpId="0" nodeType="withEffect">
                                  <p:stCondLst>
                                    <p:cond delay="0"/>
                                  </p:stCondLst>
                                  <p:childTnLst>
                                    <p:set>
                                      <p:cBhvr>
                                        <p:cTn id="32" dur="1" fill="hold">
                                          <p:stCondLst>
                                            <p:cond delay="499"/>
                                          </p:stCondLst>
                                        </p:cTn>
                                        <p:tgtEl>
                                          <p:spTgt spid="163846">
                                            <p:txEl>
                                              <p:pRg st="6" end="6"/>
                                            </p:txEl>
                                          </p:spTgt>
                                        </p:tgtEl>
                                        <p:attrNameLst>
                                          <p:attrName>style.visibility</p:attrName>
                                        </p:attrNameLst>
                                      </p:cBhvr>
                                      <p:to>
                                        <p:strVal val="visible"/>
                                      </p:to>
                                    </p:set>
                                    <p:anim to="" calcmode="lin" valueType="num">
                                      <p:cBhvr>
                                        <p:cTn id="33" dur="1" fill="hold"/>
                                        <p:tgtEl>
                                          <p:spTgt spid="163846">
                                            <p:txEl>
                                              <p:pRg st="6" end="6"/>
                                            </p:txEl>
                                          </p:spTgt>
                                        </p:tgtEl>
                                        <p:attrNameLst>
                                          <p:attrName/>
                                        </p:attrNameLst>
                                      </p:cBhvr>
                                    </p:anim>
                                  </p:childTnLst>
                                  <p:subTnLst>
                                    <p:animClr clrSpc="rgb" dir="cw">
                                      <p:cBhvr override="childStyle">
                                        <p:cTn dur="1" fill="hold" display="0" masterRel="nextClick" afterEffect="1"/>
                                        <p:tgtEl>
                                          <p:spTgt spid="163846">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152401" y="1971676"/>
            <a:ext cx="8772524" cy="4124324"/>
          </a:xfrm>
          <a:noFill/>
          <a:ln>
            <a:solidFill>
              <a:schemeClr val="accent1"/>
            </a:solidFill>
          </a:ln>
        </p:spPr>
        <p:txBody>
          <a:bodyPr/>
          <a:lstStyle/>
          <a:p>
            <a:pPr>
              <a:spcBef>
                <a:spcPts val="600"/>
              </a:spcBef>
            </a:pPr>
            <a:r>
              <a:rPr lang="fr-FR" dirty="0" smtClean="0"/>
              <a:t>Anomalie d’insertion</a:t>
            </a:r>
            <a:endParaRPr lang="fr-FR" dirty="0"/>
          </a:p>
          <a:p>
            <a:pPr lvl="1">
              <a:spcBef>
                <a:spcPts val="600"/>
              </a:spcBef>
            </a:pPr>
            <a:r>
              <a:rPr lang="fr-FR" sz="3200" dirty="0" smtClean="0"/>
              <a:t>  Il faut insérer une même donnée plus de fois que nécessaire</a:t>
            </a:r>
          </a:p>
          <a:p>
            <a:pPr lvl="2">
              <a:spcBef>
                <a:spcPts val="600"/>
              </a:spcBef>
            </a:pPr>
            <a:r>
              <a:rPr lang="fr-FR" dirty="0" smtClean="0"/>
              <a:t> </a:t>
            </a:r>
            <a:r>
              <a:rPr lang="fr-FR" sz="3200" dirty="0" smtClean="0"/>
              <a:t>En idéal : une donnée n’est insérée qu’une fois dans la base</a:t>
            </a:r>
            <a:endParaRPr lang="fr-FR" sz="2800" dirty="0" smtClean="0"/>
          </a:p>
          <a:p>
            <a:pPr>
              <a:spcBef>
                <a:spcPts val="600"/>
              </a:spcBef>
            </a:pPr>
            <a:r>
              <a:rPr lang="fr-FR" sz="3600" dirty="0" smtClean="0"/>
              <a:t> </a:t>
            </a:r>
            <a:r>
              <a:rPr lang="fr-FR" dirty="0" smtClean="0"/>
              <a:t>Ex. 1</a:t>
            </a:r>
            <a:r>
              <a:rPr lang="fr-FR" sz="3600" dirty="0" smtClean="0"/>
              <a:t> </a:t>
            </a:r>
            <a:r>
              <a:rPr lang="fr-FR" dirty="0" smtClean="0">
                <a:solidFill>
                  <a:schemeClr val="accent4">
                    <a:lumMod val="20000"/>
                    <a:lumOff val="80000"/>
                  </a:schemeClr>
                </a:solidFill>
              </a:rPr>
              <a:t>Revoir </a:t>
            </a:r>
            <a:r>
              <a:rPr lang="fr-FR" dirty="0" smtClean="0">
                <a:solidFill>
                  <a:srgbClr val="FFFFC9"/>
                </a:solidFill>
              </a:rPr>
              <a:t>notre exemple illustrant 1NF </a:t>
            </a:r>
          </a:p>
          <a:p>
            <a:pPr>
              <a:spcBef>
                <a:spcPts val="600"/>
              </a:spcBef>
            </a:pPr>
            <a:r>
              <a:rPr lang="fr-FR" dirty="0" smtClean="0">
                <a:solidFill>
                  <a:srgbClr val="FFFFC9"/>
                </a:solidFill>
              </a:rPr>
              <a:t> La conception en une table présente l’anomalie</a:t>
            </a:r>
          </a:p>
          <a:p>
            <a:pPr lvl="1"/>
            <a:endParaRPr lang="fr-FR" sz="3200" b="1" dirty="0" smtClean="0"/>
          </a:p>
          <a:p>
            <a:pPr lvl="1"/>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3846">
                                            <p:txEl>
                                              <p:pRg st="2" end="2"/>
                                            </p:txEl>
                                          </p:spTgt>
                                        </p:tgtEl>
                                        <p:attrNameLst>
                                          <p:attrName>style.visibility</p:attrName>
                                        </p:attrNameLst>
                                      </p:cBhvr>
                                      <p:to>
                                        <p:strVal val="visible"/>
                                      </p:to>
                                    </p:set>
                                    <p:anim to="" calcmode="lin" valueType="num">
                                      <p:cBhvr>
                                        <p:cTn id="13"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63846">
                                            <p:txEl>
                                              <p:pRg st="3" end="3"/>
                                            </p:txEl>
                                          </p:spTgt>
                                        </p:tgtEl>
                                        <p:attrNameLst>
                                          <p:attrName>style.visibility</p:attrName>
                                        </p:attrNameLst>
                                      </p:cBhvr>
                                      <p:to>
                                        <p:strVal val="visible"/>
                                      </p:to>
                                    </p:set>
                                    <p:anim to="" calcmode="lin" valueType="num">
                                      <p:cBhvr>
                                        <p:cTn id="18"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3846">
                                            <p:txEl>
                                              <p:pRg st="4" end="4"/>
                                            </p:txEl>
                                          </p:spTgt>
                                        </p:tgtEl>
                                        <p:attrNameLst>
                                          <p:attrName>style.visibility</p:attrName>
                                        </p:attrNameLst>
                                      </p:cBhvr>
                                      <p:to>
                                        <p:strVal val="visible"/>
                                      </p:to>
                                    </p:set>
                                    <p:anim to="" calcmode="lin" valueType="num">
                                      <p:cBhvr>
                                        <p:cTn id="23"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219074" y="1812373"/>
            <a:ext cx="8924926" cy="4663071"/>
          </a:xfrm>
          <a:noFill/>
          <a:ln>
            <a:solidFill>
              <a:schemeClr val="accent1"/>
            </a:solidFill>
          </a:ln>
        </p:spPr>
        <p:txBody>
          <a:bodyPr/>
          <a:lstStyle/>
          <a:p>
            <a:pPr>
              <a:spcBef>
                <a:spcPts val="600"/>
              </a:spcBef>
            </a:pPr>
            <a:r>
              <a:rPr lang="fr-FR" dirty="0" smtClean="0">
                <a:solidFill>
                  <a:srgbClr val="FAFD00"/>
                </a:solidFill>
              </a:rPr>
              <a:t>Ex. 2</a:t>
            </a:r>
            <a:r>
              <a:rPr lang="fr-FR" dirty="0" smtClean="0">
                <a:solidFill>
                  <a:srgbClr val="FFFFC9"/>
                </a:solidFill>
              </a:rPr>
              <a:t> Dans S’, si S1 fournit 5 pièces, alors on insère aussi </a:t>
            </a:r>
            <a:r>
              <a:rPr lang="fr-FR" dirty="0" err="1" smtClean="0">
                <a:solidFill>
                  <a:srgbClr val="FFFFC9"/>
                </a:solidFill>
              </a:rPr>
              <a:t>Sname</a:t>
            </a:r>
            <a:r>
              <a:rPr lang="fr-FR" dirty="0" smtClean="0">
                <a:solidFill>
                  <a:srgbClr val="FFFFC9"/>
                </a:solidFill>
              </a:rPr>
              <a:t>, City, </a:t>
            </a:r>
            <a:r>
              <a:rPr lang="fr-FR" dirty="0" err="1" smtClean="0">
                <a:solidFill>
                  <a:srgbClr val="FFFFC9"/>
                </a:solidFill>
              </a:rPr>
              <a:t>Status</a:t>
            </a:r>
            <a:r>
              <a:rPr lang="fr-FR" dirty="0" smtClean="0">
                <a:solidFill>
                  <a:srgbClr val="FFFFC9"/>
                </a:solidFill>
              </a:rPr>
              <a:t> 5 fois </a:t>
            </a:r>
            <a:endParaRPr lang="fr-FR" dirty="0" smtClean="0">
              <a:solidFill>
                <a:schemeClr val="accent4">
                  <a:lumMod val="20000"/>
                  <a:lumOff val="80000"/>
                </a:schemeClr>
              </a:solidFill>
            </a:endParaRPr>
          </a:p>
          <a:p>
            <a:pPr>
              <a:spcBef>
                <a:spcPts val="600"/>
              </a:spcBef>
            </a:pPr>
            <a:r>
              <a:rPr lang="fr-FR" dirty="0" smtClean="0">
                <a:solidFill>
                  <a:schemeClr val="accent4">
                    <a:lumMod val="20000"/>
                    <a:lumOff val="80000"/>
                  </a:schemeClr>
                </a:solidFill>
              </a:rPr>
              <a:t> Soit maintenant la conception en deux tables </a:t>
            </a:r>
          </a:p>
          <a:p>
            <a:pPr>
              <a:spcBef>
                <a:spcPts val="600"/>
              </a:spcBef>
              <a:buNone/>
            </a:pPr>
            <a:r>
              <a:rPr lang="fr-FR" dirty="0" smtClean="0">
                <a:solidFill>
                  <a:schemeClr val="accent4">
                    <a:lumMod val="20000"/>
                    <a:lumOff val="80000"/>
                  </a:schemeClr>
                </a:solidFill>
              </a:rPr>
              <a:t> 		S = (</a:t>
            </a:r>
            <a:r>
              <a:rPr lang="fr-FR" u="sng" dirty="0" smtClean="0">
                <a:solidFill>
                  <a:schemeClr val="accent4">
                    <a:lumMod val="20000"/>
                    <a:lumOff val="80000"/>
                  </a:schemeClr>
                </a:solidFill>
              </a:rPr>
              <a:t>S#</a:t>
            </a:r>
            <a:r>
              <a:rPr lang="fr-FR" dirty="0" smtClean="0">
                <a:solidFill>
                  <a:schemeClr val="accent4">
                    <a:lumMod val="20000"/>
                    <a:lumOff val="80000"/>
                  </a:schemeClr>
                </a:solidFill>
              </a:rPr>
              <a:t>, </a:t>
            </a:r>
            <a:r>
              <a:rPr lang="fr-FR" dirty="0" err="1" smtClean="0">
                <a:solidFill>
                  <a:schemeClr val="accent4">
                    <a:lumMod val="20000"/>
                    <a:lumOff val="80000"/>
                  </a:schemeClr>
                </a:solidFill>
              </a:rPr>
              <a:t>Sname</a:t>
            </a:r>
            <a:r>
              <a:rPr lang="fr-FR" dirty="0" smtClean="0">
                <a:solidFill>
                  <a:schemeClr val="accent4">
                    <a:lumMod val="20000"/>
                    <a:lumOff val="80000"/>
                  </a:schemeClr>
                </a:solidFill>
              </a:rPr>
              <a:t>, City,  Statuts)</a:t>
            </a:r>
            <a:endParaRPr lang="fr-FR" sz="3600" dirty="0" smtClean="0">
              <a:solidFill>
                <a:schemeClr val="accent4">
                  <a:lumMod val="20000"/>
                  <a:lumOff val="80000"/>
                </a:schemeClr>
              </a:solidFill>
            </a:endParaRPr>
          </a:p>
          <a:p>
            <a:pPr lvl="1">
              <a:spcBef>
                <a:spcPts val="600"/>
              </a:spcBef>
              <a:buNone/>
            </a:pPr>
            <a:r>
              <a:rPr lang="fr-FR" sz="3200" dirty="0" smtClean="0">
                <a:solidFill>
                  <a:schemeClr val="accent4">
                    <a:lumMod val="20000"/>
                    <a:lumOff val="80000"/>
                  </a:schemeClr>
                </a:solidFill>
              </a:rPr>
              <a:t>		SP (</a:t>
            </a:r>
            <a:r>
              <a:rPr lang="fr-FR" sz="3200" u="sng" dirty="0" smtClean="0">
                <a:solidFill>
                  <a:schemeClr val="accent4">
                    <a:lumMod val="20000"/>
                    <a:lumOff val="80000"/>
                  </a:schemeClr>
                </a:solidFill>
              </a:rPr>
              <a:t>S#</a:t>
            </a:r>
            <a:r>
              <a:rPr lang="fr-FR" sz="3200" dirty="0" smtClean="0">
                <a:solidFill>
                  <a:schemeClr val="accent4">
                    <a:lumMod val="20000"/>
                    <a:lumOff val="80000"/>
                  </a:schemeClr>
                </a:solidFill>
              </a:rPr>
              <a:t>, </a:t>
            </a:r>
            <a:r>
              <a:rPr lang="fr-FR" sz="3200" u="sng" dirty="0" smtClean="0">
                <a:solidFill>
                  <a:schemeClr val="accent4">
                    <a:lumMod val="20000"/>
                    <a:lumOff val="80000"/>
                  </a:schemeClr>
                </a:solidFill>
              </a:rPr>
              <a:t>P#</a:t>
            </a:r>
            <a:r>
              <a:rPr lang="fr-FR" sz="3200" dirty="0" smtClean="0">
                <a:solidFill>
                  <a:schemeClr val="accent4">
                    <a:lumMod val="20000"/>
                    <a:lumOff val="80000"/>
                  </a:schemeClr>
                </a:solidFill>
              </a:rPr>
              <a:t>, </a:t>
            </a:r>
            <a:r>
              <a:rPr lang="fr-FR" sz="3200" dirty="0" err="1" smtClean="0">
                <a:solidFill>
                  <a:schemeClr val="accent4">
                    <a:lumMod val="20000"/>
                    <a:lumOff val="80000"/>
                  </a:schemeClr>
                </a:solidFill>
              </a:rPr>
              <a:t>Qty</a:t>
            </a:r>
            <a:r>
              <a:rPr lang="fr-FR" sz="3200" dirty="0" smtClean="0">
                <a:solidFill>
                  <a:schemeClr val="accent4">
                    <a:lumMod val="20000"/>
                    <a:lumOff val="80000"/>
                  </a:schemeClr>
                </a:solidFill>
              </a:rPr>
              <a:t>)</a:t>
            </a:r>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3846">
                                            <p:txEl>
                                              <p:pRg st="2" end="2"/>
                                            </p:txEl>
                                          </p:spTgt>
                                        </p:tgtEl>
                                        <p:attrNameLst>
                                          <p:attrName>style.visibility</p:attrName>
                                        </p:attrNameLst>
                                      </p:cBhvr>
                                      <p:to>
                                        <p:strVal val="visible"/>
                                      </p:to>
                                    </p:set>
                                    <p:anim to="" calcmode="lin" valueType="num">
                                      <p:cBhvr>
                                        <p:cTn id="17"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8" presetID="24" presetClass="entr" presetSubtype="0" fill="hold" grpId="0" nodeType="withEffect">
                                  <p:stCondLst>
                                    <p:cond delay="0"/>
                                  </p:stCondLst>
                                  <p:childTnLst>
                                    <p:set>
                                      <p:cBhvr>
                                        <p:cTn id="19" dur="1" fill="hold">
                                          <p:stCondLst>
                                            <p:cond delay="499"/>
                                          </p:stCondLst>
                                        </p:cTn>
                                        <p:tgtEl>
                                          <p:spTgt spid="163846">
                                            <p:txEl>
                                              <p:pRg st="3" end="3"/>
                                            </p:txEl>
                                          </p:spTgt>
                                        </p:tgtEl>
                                        <p:attrNameLst>
                                          <p:attrName>style.visibility</p:attrName>
                                        </p:attrNameLst>
                                      </p:cBhvr>
                                      <p:to>
                                        <p:strVal val="visible"/>
                                      </p:to>
                                    </p:set>
                                    <p:anim to="" calcmode="lin" valueType="num">
                                      <p:cBhvr>
                                        <p:cTn id="20"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95400" y="152400"/>
            <a:ext cx="6477000" cy="914400"/>
          </a:xfrm>
          <a:noFill/>
          <a:ln/>
        </p:spPr>
        <p:txBody>
          <a:bodyPr/>
          <a:lstStyle/>
          <a:p>
            <a:pPr algn="ctr"/>
            <a:r>
              <a:rPr lang="fr-FR">
                <a:solidFill>
                  <a:schemeClr val="hlink"/>
                </a:solidFill>
              </a:rPr>
              <a:t>Schémas Externes</a:t>
            </a:r>
          </a:p>
        </p:txBody>
      </p:sp>
      <p:sp>
        <p:nvSpPr>
          <p:cNvPr id="8195" name="Rectangle 3"/>
          <p:cNvSpPr>
            <a:spLocks noGrp="1" noChangeArrowheads="1"/>
          </p:cNvSpPr>
          <p:nvPr>
            <p:ph type="body" idx="1"/>
          </p:nvPr>
        </p:nvSpPr>
        <p:spPr>
          <a:xfrm>
            <a:off x="838200" y="1371600"/>
            <a:ext cx="7772400" cy="4267200"/>
          </a:xfrm>
          <a:noFill/>
          <a:ln/>
        </p:spPr>
        <p:txBody>
          <a:bodyPr/>
          <a:lstStyle/>
          <a:p>
            <a:r>
              <a:rPr lang="fr-FR" sz="2800" b="1" dirty="0">
                <a:solidFill>
                  <a:srgbClr val="FAFD00"/>
                </a:solidFill>
              </a:rPr>
              <a:t>Schéma (vue) externe = Collection de vues relationnels (</a:t>
            </a:r>
            <a:r>
              <a:rPr lang="fr-FR" sz="2800" b="1" dirty="0">
                <a:solidFill>
                  <a:srgbClr val="00FF00"/>
                </a:solidFill>
              </a:rPr>
              <a:t>tables virtuelles </a:t>
            </a:r>
            <a:r>
              <a:rPr lang="fr-FR" sz="2800" b="1" dirty="0">
                <a:solidFill>
                  <a:srgbClr val="FAFD00"/>
                </a:solidFill>
              </a:rPr>
              <a:t>dérivées de relations réelles)</a:t>
            </a:r>
          </a:p>
          <a:p>
            <a:r>
              <a:rPr lang="fr-FR" sz="2800" b="1" dirty="0">
                <a:solidFill>
                  <a:srgbClr val="FAFD00"/>
                </a:solidFill>
              </a:rPr>
              <a:t>Un usager ne voit pas de différence entre une vue relationnelle et une table réelle</a:t>
            </a:r>
          </a:p>
          <a:p>
            <a:pPr lvl="1"/>
            <a:r>
              <a:rPr lang="fr-FR" sz="2400" b="1" dirty="0">
                <a:solidFill>
                  <a:srgbClr val="FCFEB9"/>
                </a:solidFill>
              </a:rPr>
              <a:t>En principe !</a:t>
            </a:r>
            <a:endParaRPr lang="fr-FR" sz="2400" dirty="0"/>
          </a:p>
          <a:p>
            <a:pPr>
              <a:spcBef>
                <a:spcPct val="33000"/>
              </a:spcBef>
              <a:buClr>
                <a:schemeClr val="accent1"/>
              </a:buClr>
              <a:buSzPct val="100000"/>
              <a:buFont typeface="Wingdings" pitchFamily="2" charset="2"/>
              <a:buChar char="L"/>
            </a:pPr>
            <a:r>
              <a:rPr lang="fr-FR" sz="2800" b="1" dirty="0">
                <a:solidFill>
                  <a:srgbClr val="FAFD00"/>
                </a:solidFill>
              </a:rPr>
              <a:t> </a:t>
            </a:r>
            <a:r>
              <a:rPr lang="fr-FR" sz="2400" b="1" dirty="0">
                <a:solidFill>
                  <a:srgbClr val="FAFD00"/>
                </a:solidFill>
              </a:rPr>
              <a:t>Une </a:t>
            </a:r>
            <a:r>
              <a:rPr lang="fr-FR" sz="2400" b="1" dirty="0">
                <a:solidFill>
                  <a:srgbClr val="00FF00"/>
                </a:solidFill>
              </a:rPr>
              <a:t>vue relationnelle</a:t>
            </a:r>
            <a:r>
              <a:rPr lang="fr-FR" sz="2400" b="1" dirty="0">
                <a:solidFill>
                  <a:srgbClr val="FAFD00"/>
                </a:solidFill>
              </a:rPr>
              <a:t> n'est pas une vue externe au sens ANSI-SPARC </a:t>
            </a:r>
          </a:p>
          <a:p>
            <a:pPr>
              <a:spcBef>
                <a:spcPct val="33000"/>
              </a:spcBef>
              <a:buClr>
                <a:schemeClr val="accent1"/>
              </a:buClr>
              <a:buSzPct val="100000"/>
              <a:buFont typeface="Wingdings" pitchFamily="2" charset="2"/>
              <a:buChar char="L"/>
            </a:pPr>
            <a:r>
              <a:rPr lang="fr-FR" sz="2400" b="1" dirty="0">
                <a:solidFill>
                  <a:srgbClr val="FAFD00"/>
                </a:solidFill>
              </a:rPr>
              <a:t> Celle-ci serait une </a:t>
            </a:r>
            <a:r>
              <a:rPr lang="fr-FR" sz="2400" b="1" dirty="0">
                <a:solidFill>
                  <a:srgbClr val="00FF00"/>
                </a:solidFill>
              </a:rPr>
              <a:t>base virtuelle</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arn(outHorizontal)">
                                      <p:cBhvr>
                                        <p:cTn id="7" dur="500"/>
                                        <p:tgtEl>
                                          <p:spTgt spid="8195">
                                            <p:txEl>
                                              <p:pRg st="0" end="0"/>
                                            </p:txEl>
                                          </p:spTgt>
                                        </p:tgtEl>
                                      </p:cBhvr>
                                    </p:animEffect>
                                  </p:childTnLst>
                                  <p:subTnLst>
                                    <p:animClr clrSpc="rgb" dir="cw">
                                      <p:cBhvr override="childStyle">
                                        <p:cTn dur="1" fill="hold" display="0" masterRel="nextClick" afterEffect="1"/>
                                        <p:tgtEl>
                                          <p:spTgt spid="8195">
                                            <p:txEl>
                                              <p:pRg st="0" end="0"/>
                                            </p:txEl>
                                          </p:spTgt>
                                        </p:tgtEl>
                                        <p:attrNameLst>
                                          <p:attrName>ppt_c</p:attrName>
                                        </p:attrNameLst>
                                      </p:cBhvr>
                                      <p:to>
                                        <a:srgbClr val="00FF00"/>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arn(outHorizontal)">
                                      <p:cBhvr>
                                        <p:cTn id="12" dur="500"/>
                                        <p:tgtEl>
                                          <p:spTgt spid="8195">
                                            <p:txEl>
                                              <p:pRg st="1" end="1"/>
                                            </p:txEl>
                                          </p:spTgt>
                                        </p:tgtEl>
                                      </p:cBhvr>
                                    </p:animEffect>
                                  </p:childTnLst>
                                  <p:subTnLst>
                                    <p:animClr clrSpc="rgb" dir="cw">
                                      <p:cBhvr override="childStyle">
                                        <p:cTn dur="1" fill="hold" display="0" masterRel="nextClick" afterEffect="1"/>
                                        <p:tgtEl>
                                          <p:spTgt spid="8195">
                                            <p:txEl>
                                              <p:pRg st="1" end="1"/>
                                            </p:txEl>
                                          </p:spTgt>
                                        </p:tgtEl>
                                        <p:attrNameLst>
                                          <p:attrName>ppt_c</p:attrName>
                                        </p:attrNameLst>
                                      </p:cBhvr>
                                      <p:to>
                                        <a:srgbClr val="00FF00"/>
                                      </p:to>
                                    </p:animClr>
                                  </p:subTnLst>
                                </p:cTn>
                              </p:par>
                              <p:par>
                                <p:cTn id="13" presetID="16" presetClass="entr" presetSubtype="42"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barn(outHorizontal)">
                                      <p:cBhvr>
                                        <p:cTn id="15" dur="500"/>
                                        <p:tgtEl>
                                          <p:spTgt spid="8195">
                                            <p:txEl>
                                              <p:pRg st="2" end="2"/>
                                            </p:txEl>
                                          </p:spTgt>
                                        </p:tgtEl>
                                      </p:cBhvr>
                                    </p:animEffect>
                                  </p:childTnLst>
                                  <p:subTnLst>
                                    <p:animClr clrSpc="rgb" dir="cw">
                                      <p:cBhvr override="childStyle">
                                        <p:cTn dur="1" fill="hold" display="0" masterRel="nextClick" afterEffect="1"/>
                                        <p:tgtEl>
                                          <p:spTgt spid="8195">
                                            <p:txEl>
                                              <p:pRg st="2" end="2"/>
                                            </p:txEl>
                                          </p:spTgt>
                                        </p:tgtEl>
                                        <p:attrNameLst>
                                          <p:attrName>ppt_c</p:attrName>
                                        </p:attrNameLst>
                                      </p:cBhvr>
                                      <p:to>
                                        <a:srgbClr val="00FF00"/>
                                      </p:to>
                                    </p:animClr>
                                  </p:sub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barn(outHorizontal)">
                                      <p:cBhvr>
                                        <p:cTn id="20" dur="500"/>
                                        <p:tgtEl>
                                          <p:spTgt spid="8195">
                                            <p:txEl>
                                              <p:pRg st="3" end="3"/>
                                            </p:txEl>
                                          </p:spTgt>
                                        </p:tgtEl>
                                      </p:cBhvr>
                                    </p:animEffect>
                                  </p:childTnLst>
                                  <p:subTnLst>
                                    <p:animClr clrSpc="rgb" dir="cw">
                                      <p:cBhvr override="childStyle">
                                        <p:cTn dur="1" fill="hold" display="0" masterRel="nextClick" afterEffect="1"/>
                                        <p:tgtEl>
                                          <p:spTgt spid="8195">
                                            <p:txEl>
                                              <p:pRg st="3" end="3"/>
                                            </p:txEl>
                                          </p:spTgt>
                                        </p:tgtEl>
                                        <p:attrNameLst>
                                          <p:attrName>ppt_c</p:attrName>
                                        </p:attrNameLst>
                                      </p:cBhvr>
                                      <p:to>
                                        <a:srgbClr val="00FF00"/>
                                      </p:to>
                                    </p:animClr>
                                  </p:sub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barn(outHorizontal)">
                                      <p:cBhvr>
                                        <p:cTn id="25" dur="500"/>
                                        <p:tgtEl>
                                          <p:spTgt spid="8195">
                                            <p:txEl>
                                              <p:pRg st="4" end="4"/>
                                            </p:txEl>
                                          </p:spTgt>
                                        </p:tgtEl>
                                      </p:cBhvr>
                                    </p:animEffect>
                                  </p:childTnLst>
                                  <p:subTnLst>
                                    <p:animClr clrSpc="rgb" dir="cw">
                                      <p:cBhvr override="childStyle">
                                        <p:cTn dur="1" fill="hold" display="0" masterRel="nextClick" afterEffect="1"/>
                                        <p:tgtEl>
                                          <p:spTgt spid="8195">
                                            <p:txEl>
                                              <p:pRg st="4" end="4"/>
                                            </p:txEl>
                                          </p:spTgt>
                                        </p:tgtEl>
                                        <p:attrNameLst>
                                          <p:attrName>ppt_c</p:attrName>
                                        </p:attrNameLst>
                                      </p:cBhvr>
                                      <p:to>
                                        <a:srgbClr val="00FF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219074" y="1812373"/>
            <a:ext cx="8924926" cy="4663071"/>
          </a:xfrm>
          <a:noFill/>
          <a:ln>
            <a:solidFill>
              <a:schemeClr val="accent1"/>
            </a:solidFill>
          </a:ln>
        </p:spPr>
        <p:txBody>
          <a:bodyPr/>
          <a:lstStyle/>
          <a:p>
            <a:pPr>
              <a:spcBef>
                <a:spcPts val="300"/>
              </a:spcBef>
            </a:pPr>
            <a:r>
              <a:rPr lang="fr-FR" sz="3600" dirty="0" smtClean="0">
                <a:solidFill>
                  <a:schemeClr val="accent4">
                    <a:lumMod val="20000"/>
                    <a:lumOff val="80000"/>
                  </a:schemeClr>
                </a:solidFill>
              </a:rPr>
              <a:t>La conception est libre de deux aspects discutés de l’anomalie </a:t>
            </a:r>
          </a:p>
          <a:p>
            <a:pPr lvl="1">
              <a:spcBef>
                <a:spcPts val="300"/>
              </a:spcBef>
            </a:pPr>
            <a:r>
              <a:rPr lang="fr-FR" sz="3200" dirty="0" smtClean="0">
                <a:solidFill>
                  <a:schemeClr val="accent4">
                    <a:lumMod val="20000"/>
                    <a:lumOff val="80000"/>
                  </a:schemeClr>
                </a:solidFill>
              </a:rPr>
              <a:t> </a:t>
            </a:r>
            <a:r>
              <a:rPr lang="fr-FR" sz="3600" dirty="0" smtClean="0">
                <a:solidFill>
                  <a:schemeClr val="accent4">
                    <a:lumMod val="20000"/>
                    <a:lumOff val="80000"/>
                  </a:schemeClr>
                </a:solidFill>
              </a:rPr>
              <a:t>On peut insérer les données sur S1 même s’il ne fournit rien actuellement</a:t>
            </a:r>
          </a:p>
          <a:p>
            <a:pPr lvl="2">
              <a:spcBef>
                <a:spcPts val="300"/>
              </a:spcBef>
            </a:pPr>
            <a:r>
              <a:rPr lang="fr-FR" sz="3200" dirty="0" smtClean="0">
                <a:solidFill>
                  <a:schemeClr val="accent4">
                    <a:lumMod val="20000"/>
                    <a:lumOff val="80000"/>
                  </a:schemeClr>
                </a:solidFill>
              </a:rPr>
              <a:t> La base peut contenir davantage de données</a:t>
            </a:r>
          </a:p>
          <a:p>
            <a:pPr lvl="1">
              <a:spcBef>
                <a:spcPts val="300"/>
              </a:spcBef>
            </a:pPr>
            <a:r>
              <a:rPr lang="fr-FR" sz="3600" dirty="0" smtClean="0">
                <a:solidFill>
                  <a:schemeClr val="accent4">
                    <a:lumMod val="20000"/>
                    <a:lumOff val="80000"/>
                  </a:schemeClr>
                </a:solidFill>
              </a:rPr>
              <a:t> On n’insère </a:t>
            </a:r>
            <a:r>
              <a:rPr lang="fr-FR" sz="3600" dirty="0" smtClean="0">
                <a:solidFill>
                  <a:srgbClr val="FFFFC9"/>
                </a:solidFill>
              </a:rPr>
              <a:t>aussi </a:t>
            </a:r>
            <a:r>
              <a:rPr lang="fr-FR" sz="3600" dirty="0" err="1" smtClean="0">
                <a:solidFill>
                  <a:srgbClr val="FFFFC9"/>
                </a:solidFill>
              </a:rPr>
              <a:t>Sname</a:t>
            </a:r>
            <a:r>
              <a:rPr lang="fr-FR" sz="3600" dirty="0" smtClean="0">
                <a:solidFill>
                  <a:srgbClr val="FFFFC9"/>
                </a:solidFill>
              </a:rPr>
              <a:t>, City, </a:t>
            </a:r>
            <a:r>
              <a:rPr lang="fr-FR" sz="3600" dirty="0" err="1" smtClean="0">
                <a:solidFill>
                  <a:srgbClr val="FFFFC9"/>
                </a:solidFill>
              </a:rPr>
              <a:t>Status</a:t>
            </a:r>
            <a:r>
              <a:rPr lang="fr-FR" sz="3600" dirty="0" smtClean="0">
                <a:solidFill>
                  <a:srgbClr val="FFFFC9"/>
                </a:solidFill>
              </a:rPr>
              <a:t> </a:t>
            </a:r>
            <a:r>
              <a:rPr lang="fr-FR" sz="3600" dirty="0" smtClean="0">
                <a:solidFill>
                  <a:schemeClr val="accent4">
                    <a:lumMod val="20000"/>
                    <a:lumOff val="80000"/>
                  </a:schemeClr>
                </a:solidFill>
              </a:rPr>
              <a:t>qu’une fois</a:t>
            </a:r>
            <a:endParaRPr lang="fr-FR" sz="3600" b="1" dirty="0" smtClean="0">
              <a:solidFill>
                <a:schemeClr val="accent4">
                  <a:lumMod val="20000"/>
                  <a:lumOff val="80000"/>
                </a:schemeClr>
              </a:solidFill>
            </a:endParaRPr>
          </a:p>
          <a:p>
            <a:pPr lvl="1"/>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3846">
                                            <p:txEl>
                                              <p:pRg st="2" end="2"/>
                                            </p:txEl>
                                          </p:spTgt>
                                        </p:tgtEl>
                                        <p:attrNameLst>
                                          <p:attrName>style.visibility</p:attrName>
                                        </p:attrNameLst>
                                      </p:cBhvr>
                                      <p:to>
                                        <p:strVal val="visible"/>
                                      </p:to>
                                    </p:set>
                                    <p:anim to="" calcmode="lin" valueType="num">
                                      <p:cBhvr>
                                        <p:cTn id="13"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3846">
                                            <p:txEl>
                                              <p:pRg st="3" end="3"/>
                                            </p:txEl>
                                          </p:spTgt>
                                        </p:tgtEl>
                                        <p:attrNameLst>
                                          <p:attrName>style.visibility</p:attrName>
                                        </p:attrNameLst>
                                      </p:cBhvr>
                                      <p:to>
                                        <p:strVal val="visible"/>
                                      </p:to>
                                    </p:set>
                                    <p:anim to="" calcmode="lin" valueType="num">
                                      <p:cBhvr>
                                        <p:cTn id="16"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219074" y="1812373"/>
            <a:ext cx="8924926" cy="4663071"/>
          </a:xfrm>
          <a:noFill/>
          <a:ln>
            <a:solidFill>
              <a:schemeClr val="accent1"/>
            </a:solidFill>
          </a:ln>
        </p:spPr>
        <p:txBody>
          <a:bodyPr/>
          <a:lstStyle/>
          <a:p>
            <a:pPr>
              <a:spcBef>
                <a:spcPts val="300"/>
              </a:spcBef>
            </a:pPr>
            <a:r>
              <a:rPr lang="fr-FR" sz="3600" dirty="0" smtClean="0">
                <a:solidFill>
                  <a:schemeClr val="accent4">
                    <a:lumMod val="20000"/>
                    <a:lumOff val="80000"/>
                  </a:schemeClr>
                </a:solidFill>
              </a:rPr>
              <a:t>En supposant qu’en général un fournisseur fournit plusieurs pièces, on diminue la redondance globale</a:t>
            </a:r>
          </a:p>
          <a:p>
            <a:pPr lvl="1">
              <a:spcBef>
                <a:spcPts val="300"/>
              </a:spcBef>
            </a:pPr>
            <a:r>
              <a:rPr lang="fr-FR" sz="3200" dirty="0" smtClean="0">
                <a:solidFill>
                  <a:schemeClr val="accent4">
                    <a:lumMod val="20000"/>
                    <a:lumOff val="80000"/>
                  </a:schemeClr>
                </a:solidFill>
              </a:rPr>
              <a:t> </a:t>
            </a:r>
            <a:r>
              <a:rPr lang="fr-FR" sz="3600" dirty="0" smtClean="0">
                <a:solidFill>
                  <a:schemeClr val="accent4">
                    <a:lumMod val="20000"/>
                    <a:lumOff val="80000"/>
                  </a:schemeClr>
                </a:solidFill>
              </a:rPr>
              <a:t>Bien que l’on l’augmente nécessairement localement pour S# </a:t>
            </a:r>
            <a:endParaRPr lang="fr-FR" sz="3200" dirty="0" smtClean="0">
              <a:solidFill>
                <a:schemeClr val="accent4">
                  <a:lumMod val="20000"/>
                  <a:lumOff val="80000"/>
                </a:schemeClr>
              </a:solidFill>
            </a:endParaRPr>
          </a:p>
          <a:p>
            <a:endParaRPr lang="fr-FR" sz="3200" b="1" dirty="0" smtClean="0">
              <a:solidFill>
                <a:schemeClr val="accent4">
                  <a:lumMod val="20000"/>
                  <a:lumOff val="80000"/>
                </a:schemeClr>
              </a:solidFill>
            </a:endParaRPr>
          </a:p>
          <a:p>
            <a:pPr marL="457200" lvl="1" indent="0">
              <a:buNone/>
            </a:pPr>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28702"/>
            <a:ext cx="8419323" cy="4686398"/>
          </a:xfrm>
          <a:noFill/>
          <a:ln>
            <a:solidFill>
              <a:schemeClr val="accent1"/>
            </a:solidFill>
          </a:ln>
        </p:spPr>
        <p:txBody>
          <a:bodyPr/>
          <a:lstStyle/>
          <a:p>
            <a:r>
              <a:rPr lang="fr-FR" dirty="0" smtClean="0">
                <a:solidFill>
                  <a:srgbClr val="FAFD00"/>
                </a:solidFill>
              </a:rPr>
              <a:t>Ex. 3</a:t>
            </a:r>
            <a:r>
              <a:rPr lang="fr-FR" dirty="0" smtClean="0">
                <a:solidFill>
                  <a:schemeClr val="accent4">
                    <a:lumMod val="20000"/>
                    <a:lumOff val="80000"/>
                  </a:schemeClr>
                </a:solidFill>
              </a:rPr>
              <a:t> Soit la table</a:t>
            </a:r>
          </a:p>
          <a:p>
            <a:pPr>
              <a:buNone/>
            </a:pPr>
            <a:r>
              <a:rPr lang="fr-FR" dirty="0" smtClean="0">
                <a:solidFill>
                  <a:schemeClr val="accent4">
                    <a:lumMod val="20000"/>
                    <a:lumOff val="80000"/>
                  </a:schemeClr>
                </a:solidFill>
              </a:rPr>
              <a:t>		S’'  = (</a:t>
            </a:r>
            <a:r>
              <a:rPr lang="fr-FR" u="sng" dirty="0" smtClean="0">
                <a:solidFill>
                  <a:schemeClr val="accent4">
                    <a:lumMod val="20000"/>
                    <a:lumOff val="80000"/>
                  </a:schemeClr>
                </a:solidFill>
              </a:rPr>
              <a:t>S#</a:t>
            </a:r>
            <a:r>
              <a:rPr lang="fr-FR" dirty="0" smtClean="0">
                <a:solidFill>
                  <a:schemeClr val="accent4">
                    <a:lumMod val="20000"/>
                    <a:lumOff val="80000"/>
                  </a:schemeClr>
                </a:solidFill>
              </a:rPr>
              <a:t>, </a:t>
            </a:r>
            <a:r>
              <a:rPr lang="fr-FR" dirty="0" err="1" smtClean="0">
                <a:solidFill>
                  <a:schemeClr val="accent4">
                    <a:lumMod val="20000"/>
                    <a:lumOff val="80000"/>
                  </a:schemeClr>
                </a:solidFill>
              </a:rPr>
              <a:t>Sname</a:t>
            </a:r>
            <a:r>
              <a:rPr lang="fr-FR" dirty="0" smtClean="0">
                <a:solidFill>
                  <a:schemeClr val="accent4">
                    <a:lumMod val="20000"/>
                    <a:lumOff val="80000"/>
                  </a:schemeClr>
                </a:solidFill>
              </a:rPr>
              <a:t>, </a:t>
            </a:r>
            <a:r>
              <a:rPr lang="fr-FR" dirty="0" err="1" smtClean="0">
                <a:solidFill>
                  <a:schemeClr val="accent4">
                    <a:lumMod val="20000"/>
                    <a:lumOff val="80000"/>
                  </a:schemeClr>
                </a:solidFill>
              </a:rPr>
              <a:t>Status</a:t>
            </a:r>
            <a:r>
              <a:rPr lang="fr-FR" dirty="0" smtClean="0">
                <a:solidFill>
                  <a:schemeClr val="accent4">
                    <a:lumMod val="20000"/>
                    <a:lumOff val="80000"/>
                  </a:schemeClr>
                </a:solidFill>
              </a:rPr>
              <a:t>, ZIP, City) </a:t>
            </a:r>
          </a:p>
          <a:p>
            <a:r>
              <a:rPr lang="fr-FR" dirty="0" smtClean="0">
                <a:solidFill>
                  <a:schemeClr val="accent4">
                    <a:lumMod val="20000"/>
                    <a:lumOff val="80000"/>
                  </a:schemeClr>
                </a:solidFill>
              </a:rPr>
              <a:t> Pour chaque ZIP il n’y a qu’une ville</a:t>
            </a:r>
          </a:p>
          <a:p>
            <a:r>
              <a:rPr lang="fr-FR" sz="2800" dirty="0" smtClean="0">
                <a:solidFill>
                  <a:schemeClr val="accent4">
                    <a:lumMod val="20000"/>
                    <a:lumOff val="80000"/>
                  </a:schemeClr>
                </a:solidFill>
              </a:rPr>
              <a:t> </a:t>
            </a:r>
            <a:r>
              <a:rPr lang="fr-FR" dirty="0" smtClean="0">
                <a:solidFill>
                  <a:schemeClr val="accent4">
                    <a:lumMod val="20000"/>
                    <a:lumOff val="80000"/>
                  </a:schemeClr>
                </a:solidFill>
              </a:rPr>
              <a:t>Il faut répéter  la ville inutilement quand plusieurs fournisseurs partagent un même code postal</a:t>
            </a:r>
            <a:endParaRPr lang="fr-FR" sz="2800" dirty="0" smtClean="0">
              <a:solidFill>
                <a:schemeClr val="accent4">
                  <a:lumMod val="20000"/>
                  <a:lumOff val="80000"/>
                </a:schemeClr>
              </a:solidFill>
            </a:endParaRPr>
          </a:p>
          <a:p>
            <a:r>
              <a:rPr lang="fr-FR" b="1" dirty="0" smtClean="0"/>
              <a:t> </a:t>
            </a:r>
            <a:r>
              <a:rPr lang="fr-FR" dirty="0" smtClean="0">
                <a:solidFill>
                  <a:srgbClr val="FFFFC9"/>
                </a:solidFill>
              </a:rPr>
              <a:t>La solution ?</a:t>
            </a:r>
          </a:p>
          <a:p>
            <a:pPr lvl="1"/>
            <a:r>
              <a:rPr lang="fr-FR" b="1" dirty="0" smtClean="0">
                <a:solidFill>
                  <a:srgbClr val="FFFFC9"/>
                </a:solidFill>
              </a:rPr>
              <a:t> </a:t>
            </a:r>
            <a:r>
              <a:rPr lang="fr-FR" dirty="0" smtClean="0">
                <a:solidFill>
                  <a:srgbClr val="FFFFC9"/>
                </a:solidFill>
              </a:rPr>
              <a:t>Problème dit de 3NF</a:t>
            </a:r>
            <a:r>
              <a:rPr lang="fr-FR" b="1" dirty="0" smtClean="0">
                <a:solidFill>
                  <a:srgbClr val="FFFFC9"/>
                </a:solidFill>
              </a:rPr>
              <a:t> </a:t>
            </a:r>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3846">
                                            <p:txEl>
                                              <p:pRg st="2" end="2"/>
                                            </p:txEl>
                                          </p:spTgt>
                                        </p:tgtEl>
                                        <p:attrNameLst>
                                          <p:attrName>style.visibility</p:attrName>
                                        </p:attrNameLst>
                                      </p:cBhvr>
                                      <p:to>
                                        <p:strVal val="visible"/>
                                      </p:to>
                                    </p:set>
                                    <p:anim to="" calcmode="lin" valueType="num">
                                      <p:cBhvr>
                                        <p:cTn id="17"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3846">
                                            <p:txEl>
                                              <p:pRg st="3" end="3"/>
                                            </p:txEl>
                                          </p:spTgt>
                                        </p:tgtEl>
                                        <p:attrNameLst>
                                          <p:attrName>style.visibility</p:attrName>
                                        </p:attrNameLst>
                                      </p:cBhvr>
                                      <p:to>
                                        <p:strVal val="visible"/>
                                      </p:to>
                                    </p:set>
                                    <p:anim to="" calcmode="lin" valueType="num">
                                      <p:cBhvr>
                                        <p:cTn id="22"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63846">
                                            <p:txEl>
                                              <p:pRg st="4" end="4"/>
                                            </p:txEl>
                                          </p:spTgt>
                                        </p:tgtEl>
                                        <p:attrNameLst>
                                          <p:attrName>style.visibility</p:attrName>
                                        </p:attrNameLst>
                                      </p:cBhvr>
                                      <p:to>
                                        <p:strVal val="visible"/>
                                      </p:to>
                                    </p:set>
                                    <p:anim to="" calcmode="lin" valueType="num">
                                      <p:cBhvr>
                                        <p:cTn id="27"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par>
                                <p:cTn id="28" presetID="24" presetClass="entr" presetSubtype="0" fill="hold" grpId="0" nodeType="withEffect">
                                  <p:stCondLst>
                                    <p:cond delay="0"/>
                                  </p:stCondLst>
                                  <p:childTnLst>
                                    <p:set>
                                      <p:cBhvr>
                                        <p:cTn id="29" dur="1" fill="hold">
                                          <p:stCondLst>
                                            <p:cond delay="499"/>
                                          </p:stCondLst>
                                        </p:cTn>
                                        <p:tgtEl>
                                          <p:spTgt spid="163846">
                                            <p:txEl>
                                              <p:pRg st="5" end="5"/>
                                            </p:txEl>
                                          </p:spTgt>
                                        </p:tgtEl>
                                        <p:attrNameLst>
                                          <p:attrName>style.visibility</p:attrName>
                                        </p:attrNameLst>
                                      </p:cBhvr>
                                      <p:to>
                                        <p:strVal val="visible"/>
                                      </p:to>
                                    </p:set>
                                    <p:anim to="" calcmode="lin" valueType="num">
                                      <p:cBhvr>
                                        <p:cTn id="30"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66024"/>
            <a:ext cx="8419323" cy="4686398"/>
          </a:xfrm>
          <a:noFill/>
          <a:ln>
            <a:solidFill>
              <a:schemeClr val="accent1"/>
            </a:solidFill>
          </a:ln>
        </p:spPr>
        <p:txBody>
          <a:bodyPr/>
          <a:lstStyle/>
          <a:p>
            <a:r>
              <a:rPr lang="fr-FR" dirty="0" smtClean="0">
                <a:solidFill>
                  <a:srgbClr val="FAFD00"/>
                </a:solidFill>
              </a:rPr>
              <a:t>Ex. 4</a:t>
            </a:r>
            <a:r>
              <a:rPr lang="fr-FR" dirty="0" smtClean="0">
                <a:solidFill>
                  <a:schemeClr val="accent4">
                    <a:lumMod val="20000"/>
                    <a:lumOff val="80000"/>
                  </a:schemeClr>
                </a:solidFill>
              </a:rPr>
              <a:t> Soit notre table S’</a:t>
            </a:r>
          </a:p>
          <a:p>
            <a:pPr>
              <a:buNone/>
            </a:pPr>
            <a:r>
              <a:rPr lang="fr-FR" dirty="0" smtClean="0">
                <a:solidFill>
                  <a:schemeClr val="accent4">
                    <a:lumMod val="20000"/>
                    <a:lumOff val="80000"/>
                  </a:schemeClr>
                </a:solidFill>
              </a:rPr>
              <a:t>		S’  = (S#, </a:t>
            </a:r>
            <a:r>
              <a:rPr lang="fr-FR" dirty="0" err="1" smtClean="0">
                <a:solidFill>
                  <a:schemeClr val="accent4">
                    <a:lumMod val="20000"/>
                    <a:lumOff val="80000"/>
                  </a:schemeClr>
                </a:solidFill>
              </a:rPr>
              <a:t>Sname</a:t>
            </a:r>
            <a:r>
              <a:rPr lang="fr-FR" dirty="0" smtClean="0">
                <a:solidFill>
                  <a:schemeClr val="accent4">
                    <a:lumMod val="20000"/>
                    <a:lumOff val="80000"/>
                  </a:schemeClr>
                </a:solidFill>
              </a:rPr>
              <a:t>, </a:t>
            </a:r>
            <a:r>
              <a:rPr lang="fr-FR" dirty="0" err="1" smtClean="0">
                <a:solidFill>
                  <a:schemeClr val="accent4">
                    <a:lumMod val="20000"/>
                    <a:lumOff val="80000"/>
                  </a:schemeClr>
                </a:solidFill>
              </a:rPr>
              <a:t>Status</a:t>
            </a:r>
            <a:r>
              <a:rPr lang="fr-FR" dirty="0" smtClean="0">
                <a:solidFill>
                  <a:schemeClr val="accent4">
                    <a:lumMod val="20000"/>
                    <a:lumOff val="80000"/>
                  </a:schemeClr>
                </a:solidFill>
              </a:rPr>
              <a:t>, City, P#, </a:t>
            </a:r>
            <a:r>
              <a:rPr lang="fr-FR" dirty="0" err="1" smtClean="0">
                <a:solidFill>
                  <a:schemeClr val="accent4">
                    <a:lumMod val="20000"/>
                    <a:lumOff val="80000"/>
                  </a:schemeClr>
                </a:solidFill>
              </a:rPr>
              <a:t>Qty</a:t>
            </a:r>
            <a:r>
              <a:rPr lang="fr-FR" dirty="0" smtClean="0">
                <a:solidFill>
                  <a:schemeClr val="accent4">
                    <a:lumMod val="20000"/>
                    <a:lumOff val="80000"/>
                  </a:schemeClr>
                </a:solidFill>
              </a:rPr>
              <a:t>) </a:t>
            </a:r>
          </a:p>
          <a:p>
            <a:r>
              <a:rPr lang="fr-FR" dirty="0" smtClean="0">
                <a:solidFill>
                  <a:schemeClr val="accent4">
                    <a:lumMod val="20000"/>
                    <a:lumOff val="80000"/>
                  </a:schemeClr>
                </a:solidFill>
              </a:rPr>
              <a:t> Supposons que S# et </a:t>
            </a:r>
            <a:r>
              <a:rPr lang="fr-FR" dirty="0" err="1" smtClean="0">
                <a:solidFill>
                  <a:schemeClr val="accent4">
                    <a:lumMod val="20000"/>
                    <a:lumOff val="80000"/>
                  </a:schemeClr>
                </a:solidFill>
              </a:rPr>
              <a:t>Sname</a:t>
            </a:r>
            <a:r>
              <a:rPr lang="fr-FR" dirty="0" smtClean="0">
                <a:solidFill>
                  <a:schemeClr val="accent4">
                    <a:lumMod val="20000"/>
                    <a:lumOff val="80000"/>
                  </a:schemeClr>
                </a:solidFill>
              </a:rPr>
              <a:t> sont  deux clés candidates dans S (S#, </a:t>
            </a:r>
            <a:r>
              <a:rPr lang="fr-FR" dirty="0" err="1" smtClean="0">
                <a:solidFill>
                  <a:schemeClr val="accent4">
                    <a:lumMod val="20000"/>
                    <a:lumOff val="80000"/>
                  </a:schemeClr>
                </a:solidFill>
              </a:rPr>
              <a:t>Sname</a:t>
            </a:r>
            <a:r>
              <a:rPr lang="fr-FR" dirty="0" smtClean="0">
                <a:solidFill>
                  <a:schemeClr val="accent4">
                    <a:lumMod val="20000"/>
                    <a:lumOff val="80000"/>
                  </a:schemeClr>
                </a:solidFill>
              </a:rPr>
              <a:t>, </a:t>
            </a:r>
            <a:r>
              <a:rPr lang="fr-FR" dirty="0" err="1" smtClean="0">
                <a:solidFill>
                  <a:schemeClr val="accent4">
                    <a:lumMod val="20000"/>
                    <a:lumOff val="80000"/>
                  </a:schemeClr>
                </a:solidFill>
              </a:rPr>
              <a:t>Status</a:t>
            </a:r>
            <a:r>
              <a:rPr lang="fr-FR" dirty="0" smtClean="0">
                <a:solidFill>
                  <a:schemeClr val="accent4">
                    <a:lumMod val="20000"/>
                    <a:lumOff val="80000"/>
                  </a:schemeClr>
                </a:solidFill>
              </a:rPr>
              <a:t>, City)</a:t>
            </a:r>
          </a:p>
          <a:p>
            <a:r>
              <a:rPr lang="fr-FR" sz="2800" dirty="0" smtClean="0">
                <a:solidFill>
                  <a:schemeClr val="accent4">
                    <a:lumMod val="20000"/>
                    <a:lumOff val="80000"/>
                  </a:schemeClr>
                </a:solidFill>
              </a:rPr>
              <a:t> </a:t>
            </a:r>
            <a:r>
              <a:rPr lang="fr-FR" dirty="0" smtClean="0">
                <a:solidFill>
                  <a:schemeClr val="accent4">
                    <a:lumMod val="20000"/>
                    <a:lumOff val="80000"/>
                  </a:schemeClr>
                </a:solidFill>
              </a:rPr>
              <a:t>S’ présente la même anomalie qu’avant </a:t>
            </a:r>
            <a:endParaRPr lang="fr-FR" sz="2800" dirty="0" smtClean="0">
              <a:solidFill>
                <a:schemeClr val="accent4">
                  <a:lumMod val="20000"/>
                  <a:lumOff val="80000"/>
                </a:schemeClr>
              </a:solidFill>
            </a:endParaRPr>
          </a:p>
          <a:p>
            <a:r>
              <a:rPr lang="fr-FR" b="1" dirty="0" smtClean="0"/>
              <a:t> Une autre </a:t>
            </a:r>
            <a:r>
              <a:rPr lang="fr-FR" dirty="0" smtClean="0">
                <a:solidFill>
                  <a:srgbClr val="FFFFC9"/>
                </a:solidFill>
              </a:rPr>
              <a:t>solution  en plus de celle de la décomposition en tables S et SP déjà discutées?</a:t>
            </a:r>
          </a:p>
          <a:p>
            <a:pPr lvl="1"/>
            <a:r>
              <a:rPr lang="fr-FR" b="1" dirty="0" smtClean="0">
                <a:solidFill>
                  <a:srgbClr val="FFFFC9"/>
                </a:solidFill>
              </a:rPr>
              <a:t> </a:t>
            </a:r>
            <a:r>
              <a:rPr lang="fr-FR" sz="3200" dirty="0" smtClean="0">
                <a:solidFill>
                  <a:srgbClr val="FFFFC9"/>
                </a:solidFill>
              </a:rPr>
              <a:t>Problème dit de BCNF</a:t>
            </a:r>
            <a:r>
              <a:rPr lang="fr-FR" sz="3200" b="1" dirty="0" smtClean="0">
                <a:solidFill>
                  <a:srgbClr val="FFFFC9"/>
                </a:solidFill>
              </a:rPr>
              <a:t> </a:t>
            </a:r>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3846">
                                            <p:txEl>
                                              <p:pRg st="2" end="2"/>
                                            </p:txEl>
                                          </p:spTgt>
                                        </p:tgtEl>
                                        <p:attrNameLst>
                                          <p:attrName>style.visibility</p:attrName>
                                        </p:attrNameLst>
                                      </p:cBhvr>
                                      <p:to>
                                        <p:strVal val="visible"/>
                                      </p:to>
                                    </p:set>
                                    <p:anim to="" calcmode="lin" valueType="num">
                                      <p:cBhvr>
                                        <p:cTn id="17"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3846">
                                            <p:txEl>
                                              <p:pRg st="3" end="3"/>
                                            </p:txEl>
                                          </p:spTgt>
                                        </p:tgtEl>
                                        <p:attrNameLst>
                                          <p:attrName>style.visibility</p:attrName>
                                        </p:attrNameLst>
                                      </p:cBhvr>
                                      <p:to>
                                        <p:strVal val="visible"/>
                                      </p:to>
                                    </p:set>
                                    <p:anim to="" calcmode="lin" valueType="num">
                                      <p:cBhvr>
                                        <p:cTn id="22"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63846">
                                            <p:txEl>
                                              <p:pRg st="4" end="4"/>
                                            </p:txEl>
                                          </p:spTgt>
                                        </p:tgtEl>
                                        <p:attrNameLst>
                                          <p:attrName>style.visibility</p:attrName>
                                        </p:attrNameLst>
                                      </p:cBhvr>
                                      <p:to>
                                        <p:strVal val="visible"/>
                                      </p:to>
                                    </p:set>
                                    <p:anim to="" calcmode="lin" valueType="num">
                                      <p:cBhvr>
                                        <p:cTn id="27"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par>
                                <p:cTn id="28" presetID="24" presetClass="entr" presetSubtype="0" fill="hold" grpId="0" nodeType="withEffect">
                                  <p:stCondLst>
                                    <p:cond delay="0"/>
                                  </p:stCondLst>
                                  <p:childTnLst>
                                    <p:set>
                                      <p:cBhvr>
                                        <p:cTn id="29" dur="1" fill="hold">
                                          <p:stCondLst>
                                            <p:cond delay="499"/>
                                          </p:stCondLst>
                                        </p:cTn>
                                        <p:tgtEl>
                                          <p:spTgt spid="163846">
                                            <p:txEl>
                                              <p:pRg st="5" end="5"/>
                                            </p:txEl>
                                          </p:spTgt>
                                        </p:tgtEl>
                                        <p:attrNameLst>
                                          <p:attrName>style.visibility</p:attrName>
                                        </p:attrNameLst>
                                      </p:cBhvr>
                                      <p:to>
                                        <p:strVal val="visible"/>
                                      </p:to>
                                    </p:set>
                                    <p:anim to="" calcmode="lin" valueType="num">
                                      <p:cBhvr>
                                        <p:cTn id="30"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66024"/>
            <a:ext cx="8419323" cy="4686398"/>
          </a:xfrm>
          <a:noFill/>
          <a:ln>
            <a:solidFill>
              <a:schemeClr val="accent1"/>
            </a:solidFill>
          </a:ln>
        </p:spPr>
        <p:txBody>
          <a:bodyPr/>
          <a:lstStyle/>
          <a:p>
            <a:r>
              <a:rPr lang="fr-FR" dirty="0" smtClean="0">
                <a:solidFill>
                  <a:srgbClr val="FAFD00"/>
                </a:solidFill>
              </a:rPr>
              <a:t>Ex. 5</a:t>
            </a:r>
            <a:r>
              <a:rPr lang="fr-FR" dirty="0" smtClean="0">
                <a:solidFill>
                  <a:schemeClr val="accent4">
                    <a:lumMod val="20000"/>
                    <a:lumOff val="80000"/>
                  </a:schemeClr>
                </a:solidFill>
              </a:rPr>
              <a:t> </a:t>
            </a:r>
            <a:r>
              <a:rPr lang="fr-FR" dirty="0">
                <a:solidFill>
                  <a:schemeClr val="accent4">
                    <a:lumMod val="20000"/>
                    <a:lumOff val="80000"/>
                  </a:schemeClr>
                </a:solidFill>
              </a:rPr>
              <a:t>Revoir le diapo </a:t>
            </a:r>
            <a:r>
              <a:rPr lang="fr-FR" dirty="0" smtClean="0">
                <a:solidFill>
                  <a:schemeClr val="accent4">
                    <a:lumMod val="20000"/>
                    <a:lumOff val="80000"/>
                  </a:schemeClr>
                </a:solidFill>
              </a:rPr>
              <a:t>52. </a:t>
            </a:r>
            <a:r>
              <a:rPr lang="fr-FR" dirty="0">
                <a:solidFill>
                  <a:schemeClr val="accent4">
                    <a:lumMod val="20000"/>
                    <a:lumOff val="80000"/>
                  </a:schemeClr>
                </a:solidFill>
              </a:rPr>
              <a:t>Soit </a:t>
            </a:r>
            <a:r>
              <a:rPr lang="fr-FR" dirty="0" smtClean="0">
                <a:solidFill>
                  <a:schemeClr val="accent4">
                    <a:lumMod val="20000"/>
                    <a:lumOff val="80000"/>
                  </a:schemeClr>
                </a:solidFill>
              </a:rPr>
              <a:t>SPL </a:t>
            </a:r>
            <a:r>
              <a:rPr lang="fr-FR" dirty="0">
                <a:solidFill>
                  <a:schemeClr val="accent4">
                    <a:lumMod val="20000"/>
                    <a:lumOff val="80000"/>
                  </a:schemeClr>
                </a:solidFill>
              </a:rPr>
              <a:t>(</a:t>
            </a:r>
            <a:r>
              <a:rPr lang="fr-FR" u="sng" dirty="0">
                <a:solidFill>
                  <a:schemeClr val="accent4">
                    <a:lumMod val="20000"/>
                    <a:lumOff val="80000"/>
                  </a:schemeClr>
                </a:solidFill>
              </a:rPr>
              <a:t>S#,</a:t>
            </a:r>
            <a:r>
              <a:rPr lang="fr-FR" dirty="0">
                <a:solidFill>
                  <a:schemeClr val="accent4">
                    <a:lumMod val="20000"/>
                    <a:lumOff val="80000"/>
                  </a:schemeClr>
                </a:solidFill>
              </a:rPr>
              <a:t> </a:t>
            </a:r>
            <a:r>
              <a:rPr lang="fr-FR" u="sng" dirty="0">
                <a:solidFill>
                  <a:schemeClr val="accent4">
                    <a:lumMod val="20000"/>
                    <a:lumOff val="80000"/>
                  </a:schemeClr>
                </a:solidFill>
              </a:rPr>
              <a:t>P#</a:t>
            </a:r>
            <a:r>
              <a:rPr lang="fr-FR" dirty="0">
                <a:solidFill>
                  <a:schemeClr val="accent4">
                    <a:lumMod val="20000"/>
                    <a:lumOff val="80000"/>
                  </a:schemeClr>
                </a:solidFill>
              </a:rPr>
              <a:t>, </a:t>
            </a:r>
            <a:r>
              <a:rPr lang="fr-FR" u="sng" dirty="0">
                <a:solidFill>
                  <a:schemeClr val="accent4">
                    <a:lumMod val="20000"/>
                    <a:lumOff val="80000"/>
                  </a:schemeClr>
                </a:solidFill>
              </a:rPr>
              <a:t>L#</a:t>
            </a:r>
            <a:r>
              <a:rPr lang="fr-FR" dirty="0">
                <a:solidFill>
                  <a:schemeClr val="accent4">
                    <a:lumMod val="20000"/>
                    <a:lumOff val="80000"/>
                  </a:schemeClr>
                </a:solidFill>
              </a:rPr>
              <a:t>) la table </a:t>
            </a:r>
            <a:r>
              <a:rPr lang="fr-FR" dirty="0" smtClean="0">
                <a:solidFill>
                  <a:schemeClr val="accent4">
                    <a:lumMod val="20000"/>
                    <a:lumOff val="80000"/>
                  </a:schemeClr>
                </a:solidFill>
              </a:rPr>
              <a:t> en 1NF sur ce diapo .</a:t>
            </a:r>
          </a:p>
          <a:p>
            <a:pPr lvl="1"/>
            <a:r>
              <a:rPr lang="fr-FR" dirty="0">
                <a:solidFill>
                  <a:schemeClr val="accent4">
                    <a:lumMod val="20000"/>
                    <a:lumOff val="80000"/>
                  </a:schemeClr>
                </a:solidFill>
              </a:rPr>
              <a:t> </a:t>
            </a:r>
            <a:r>
              <a:rPr lang="fr-FR" dirty="0" smtClean="0">
                <a:solidFill>
                  <a:schemeClr val="accent4">
                    <a:lumMod val="20000"/>
                    <a:lumOff val="80000"/>
                  </a:schemeClr>
                </a:solidFill>
              </a:rPr>
              <a:t>Avec sa clé.  </a:t>
            </a:r>
          </a:p>
          <a:p>
            <a:r>
              <a:rPr lang="fr-FR" dirty="0" smtClean="0">
                <a:solidFill>
                  <a:schemeClr val="accent4">
                    <a:lumMod val="20000"/>
                    <a:lumOff val="80000"/>
                  </a:schemeClr>
                </a:solidFill>
              </a:rPr>
              <a:t>SPL présente une anomalie d’insertion .</a:t>
            </a:r>
          </a:p>
          <a:p>
            <a:pPr lvl="1"/>
            <a:r>
              <a:rPr lang="fr-FR" dirty="0" smtClean="0">
                <a:solidFill>
                  <a:schemeClr val="accent4">
                    <a:lumMod val="20000"/>
                    <a:lumOff val="80000"/>
                  </a:schemeClr>
                </a:solidFill>
              </a:rPr>
              <a:t> </a:t>
            </a:r>
            <a:r>
              <a:rPr lang="fr-FR" dirty="0">
                <a:solidFill>
                  <a:schemeClr val="accent4">
                    <a:lumMod val="20000"/>
                    <a:lumOff val="80000"/>
                  </a:schemeClr>
                </a:solidFill>
              </a:rPr>
              <a:t>P</a:t>
            </a:r>
            <a:r>
              <a:rPr lang="fr-FR" dirty="0" smtClean="0">
                <a:solidFill>
                  <a:schemeClr val="accent4">
                    <a:lumMod val="20000"/>
                    <a:lumOff val="80000"/>
                  </a:schemeClr>
                </a:solidFill>
              </a:rPr>
              <a:t>.ex. l’insertion de la localisation L7 pour S2  implique la création de 4 </a:t>
            </a:r>
            <a:r>
              <a:rPr lang="fr-FR" dirty="0" err="1" smtClean="0">
                <a:solidFill>
                  <a:schemeClr val="accent4">
                    <a:lumMod val="20000"/>
                    <a:lumOff val="80000"/>
                  </a:schemeClr>
                </a:solidFill>
              </a:rPr>
              <a:t>tuples</a:t>
            </a:r>
            <a:r>
              <a:rPr lang="fr-FR" dirty="0" smtClean="0">
                <a:solidFill>
                  <a:schemeClr val="accent4">
                    <a:lumMod val="20000"/>
                    <a:lumOff val="80000"/>
                  </a:schemeClr>
                </a:solidFill>
              </a:rPr>
              <a:t> </a:t>
            </a:r>
            <a:endParaRPr lang="fr-FR" dirty="0" smtClean="0">
              <a:solidFill>
                <a:srgbClr val="FFFFC9"/>
              </a:solidFill>
            </a:endParaRPr>
          </a:p>
          <a:p>
            <a:r>
              <a:rPr lang="fr-FR" sz="2800" b="1" dirty="0" smtClean="0">
                <a:solidFill>
                  <a:srgbClr val="FFFFC9"/>
                </a:solidFill>
              </a:rPr>
              <a:t> </a:t>
            </a:r>
            <a:r>
              <a:rPr lang="fr-FR" dirty="0" smtClean="0">
                <a:solidFill>
                  <a:srgbClr val="FAFD00"/>
                </a:solidFill>
              </a:rPr>
              <a:t>Problème dit de BCNF</a:t>
            </a:r>
            <a:r>
              <a:rPr lang="fr-FR" b="1" dirty="0" smtClean="0">
                <a:solidFill>
                  <a:srgbClr val="FAFD00"/>
                </a:solidFill>
              </a:rPr>
              <a:t> </a:t>
            </a:r>
          </a:p>
          <a:p>
            <a:r>
              <a:rPr lang="fr-FR" sz="2800" dirty="0" smtClean="0">
                <a:solidFill>
                  <a:srgbClr val="FFFFC9"/>
                </a:solidFill>
              </a:rPr>
              <a:t>Solution intuitive et sa motivation ?</a:t>
            </a:r>
            <a:endParaRPr lang="fr-FR" sz="2800"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extLst>
      <p:ext uri="{BB962C8B-B14F-4D97-AF65-F5344CB8AC3E}">
        <p14:creationId xmlns:p14="http://schemas.microsoft.com/office/powerpoint/2010/main" val="372377935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3846">
                                            <p:txEl>
                                              <p:pRg st="2" end="2"/>
                                            </p:txEl>
                                          </p:spTgt>
                                        </p:tgtEl>
                                        <p:attrNameLst>
                                          <p:attrName>style.visibility</p:attrName>
                                        </p:attrNameLst>
                                      </p:cBhvr>
                                      <p:to>
                                        <p:strVal val="visible"/>
                                      </p:to>
                                    </p:set>
                                    <p:anim to="" calcmode="lin" valueType="num">
                                      <p:cBhvr>
                                        <p:cTn id="15"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3846">
                                            <p:txEl>
                                              <p:pRg st="3" end="3"/>
                                            </p:txEl>
                                          </p:spTgt>
                                        </p:tgtEl>
                                        <p:attrNameLst>
                                          <p:attrName>style.visibility</p:attrName>
                                        </p:attrNameLst>
                                      </p:cBhvr>
                                      <p:to>
                                        <p:strVal val="visible"/>
                                      </p:to>
                                    </p:set>
                                    <p:anim to="" calcmode="lin" valueType="num">
                                      <p:cBhvr>
                                        <p:cTn id="18"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3846">
                                            <p:txEl>
                                              <p:pRg st="4" end="4"/>
                                            </p:txEl>
                                          </p:spTgt>
                                        </p:tgtEl>
                                        <p:attrNameLst>
                                          <p:attrName>style.visibility</p:attrName>
                                        </p:attrNameLst>
                                      </p:cBhvr>
                                      <p:to>
                                        <p:strVal val="visible"/>
                                      </p:to>
                                    </p:set>
                                    <p:anim to="" calcmode="lin" valueType="num">
                                      <p:cBhvr>
                                        <p:cTn id="23"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63846">
                                            <p:txEl>
                                              <p:pRg st="5" end="5"/>
                                            </p:txEl>
                                          </p:spTgt>
                                        </p:tgtEl>
                                        <p:attrNameLst>
                                          <p:attrName>style.visibility</p:attrName>
                                        </p:attrNameLst>
                                      </p:cBhvr>
                                      <p:to>
                                        <p:strVal val="visible"/>
                                      </p:to>
                                    </p:set>
                                    <p:anim to="" calcmode="lin" valueType="num">
                                      <p:cBhvr>
                                        <p:cTn id="28"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66024"/>
            <a:ext cx="8419323" cy="4686398"/>
          </a:xfrm>
          <a:noFill/>
          <a:ln>
            <a:solidFill>
              <a:schemeClr val="accent1"/>
            </a:solidFill>
          </a:ln>
        </p:spPr>
        <p:txBody>
          <a:bodyPr/>
          <a:lstStyle/>
          <a:p>
            <a:r>
              <a:rPr lang="fr-FR" sz="2800" dirty="0" smtClean="0">
                <a:solidFill>
                  <a:srgbClr val="FAFD00"/>
                </a:solidFill>
              </a:rPr>
              <a:t>Ex. 5</a:t>
            </a:r>
            <a:r>
              <a:rPr lang="fr-FR" sz="2800" dirty="0" smtClean="0">
                <a:solidFill>
                  <a:schemeClr val="accent4">
                    <a:lumMod val="20000"/>
                    <a:lumOff val="80000"/>
                  </a:schemeClr>
                </a:solidFill>
              </a:rPr>
              <a:t> </a:t>
            </a:r>
            <a:r>
              <a:rPr lang="fr-FR" sz="2800" dirty="0">
                <a:solidFill>
                  <a:schemeClr val="accent4">
                    <a:lumMod val="20000"/>
                    <a:lumOff val="80000"/>
                  </a:schemeClr>
                </a:solidFill>
              </a:rPr>
              <a:t>Revoir </a:t>
            </a:r>
            <a:r>
              <a:rPr lang="fr-FR" sz="2800" dirty="0" smtClean="0">
                <a:solidFill>
                  <a:schemeClr val="accent4">
                    <a:lumMod val="20000"/>
                    <a:lumOff val="80000"/>
                  </a:schemeClr>
                </a:solidFill>
              </a:rPr>
              <a:t>la table </a:t>
            </a:r>
            <a:r>
              <a:rPr lang="fr-FR" sz="2800" dirty="0" err="1" smtClean="0">
                <a:solidFill>
                  <a:schemeClr val="accent4">
                    <a:lumMod val="20000"/>
                    <a:lumOff val="80000"/>
                  </a:schemeClr>
                </a:solidFill>
              </a:rPr>
              <a:t>Etud</a:t>
            </a:r>
            <a:r>
              <a:rPr lang="fr-FR" sz="2800" dirty="0">
                <a:solidFill>
                  <a:schemeClr val="accent4">
                    <a:lumMod val="20000"/>
                    <a:lumOff val="80000"/>
                  </a:schemeClr>
                </a:solidFill>
              </a:rPr>
              <a:t> </a:t>
            </a:r>
            <a:r>
              <a:rPr lang="fr-FR" sz="2800" dirty="0" smtClean="0">
                <a:solidFill>
                  <a:schemeClr val="accent4">
                    <a:lumMod val="20000"/>
                    <a:lumOff val="80000"/>
                  </a:schemeClr>
                </a:solidFill>
              </a:rPr>
              <a:t>du </a:t>
            </a:r>
            <a:r>
              <a:rPr lang="fr-FR" sz="2800" dirty="0">
                <a:solidFill>
                  <a:schemeClr val="accent4">
                    <a:lumMod val="20000"/>
                    <a:lumOff val="80000"/>
                  </a:schemeClr>
                </a:solidFill>
              </a:rPr>
              <a:t>diapo 53. </a:t>
            </a:r>
          </a:p>
          <a:p>
            <a:pPr marL="0" indent="0">
              <a:buNone/>
            </a:pPr>
            <a:r>
              <a:rPr lang="fr-FR" sz="2800" dirty="0" smtClean="0"/>
              <a:t>	</a:t>
            </a:r>
            <a:r>
              <a:rPr lang="fr-FR" sz="2800" dirty="0" err="1" smtClean="0"/>
              <a:t>Etud</a:t>
            </a:r>
            <a:r>
              <a:rPr lang="fr-FR" sz="2800" dirty="0" smtClean="0"/>
              <a:t> </a:t>
            </a:r>
            <a:r>
              <a:rPr lang="fr-FR" sz="2800" dirty="0"/>
              <a:t>(</a:t>
            </a:r>
            <a:r>
              <a:rPr lang="fr-FR" sz="2800" u="sng" dirty="0"/>
              <a:t>E#</a:t>
            </a:r>
            <a:r>
              <a:rPr lang="fr-FR" sz="2800" dirty="0"/>
              <a:t>,</a:t>
            </a:r>
            <a:r>
              <a:rPr lang="fr-FR" sz="2800" u="sng" dirty="0"/>
              <a:t> Tel</a:t>
            </a:r>
            <a:r>
              <a:rPr lang="fr-FR" sz="2800" dirty="0"/>
              <a:t>, </a:t>
            </a:r>
            <a:r>
              <a:rPr lang="fr-FR" sz="2800" u="sng" dirty="0"/>
              <a:t>Hobby</a:t>
            </a:r>
            <a:r>
              <a:rPr lang="fr-FR" sz="2800" dirty="0"/>
              <a:t>, </a:t>
            </a:r>
            <a:r>
              <a:rPr lang="fr-FR" sz="2800" u="sng" dirty="0" err="1"/>
              <a:t>Dipl</a:t>
            </a:r>
            <a:r>
              <a:rPr lang="fr-FR" sz="2800" dirty="0"/>
              <a:t>, </a:t>
            </a:r>
            <a:r>
              <a:rPr lang="fr-FR" sz="2800" u="sng" dirty="0"/>
              <a:t>Enfants</a:t>
            </a:r>
            <a:r>
              <a:rPr lang="fr-FR" sz="2800" dirty="0"/>
              <a:t>, </a:t>
            </a:r>
            <a:r>
              <a:rPr lang="fr-FR" sz="2800" u="sng" dirty="0"/>
              <a:t>Voit</a:t>
            </a:r>
            <a:r>
              <a:rPr lang="fr-FR" sz="2800" dirty="0"/>
              <a:t>)</a:t>
            </a:r>
          </a:p>
          <a:p>
            <a:r>
              <a:rPr lang="fr-FR" sz="2800" dirty="0" smtClean="0">
                <a:solidFill>
                  <a:schemeClr val="accent4">
                    <a:lumMod val="20000"/>
                    <a:lumOff val="80000"/>
                  </a:schemeClr>
                </a:solidFill>
              </a:rPr>
              <a:t> </a:t>
            </a:r>
            <a:r>
              <a:rPr lang="fr-FR" sz="2800" dirty="0">
                <a:solidFill>
                  <a:schemeClr val="accent4">
                    <a:lumMod val="20000"/>
                    <a:lumOff val="80000"/>
                  </a:schemeClr>
                </a:solidFill>
              </a:rPr>
              <a:t> D</a:t>
            </a:r>
            <a:r>
              <a:rPr lang="fr-FR" sz="2800" dirty="0" smtClean="0">
                <a:solidFill>
                  <a:schemeClr val="accent4">
                    <a:lumMod val="20000"/>
                    <a:lumOff val="80000"/>
                  </a:schemeClr>
                </a:solidFill>
              </a:rPr>
              <a:t>’accord / pas d’accord avec la clé choisie ?</a:t>
            </a:r>
          </a:p>
          <a:p>
            <a:r>
              <a:rPr lang="fr-FR" sz="2800" dirty="0" err="1" smtClean="0">
                <a:solidFill>
                  <a:schemeClr val="accent4">
                    <a:lumMod val="20000"/>
                    <a:lumOff val="80000"/>
                  </a:schemeClr>
                </a:solidFill>
              </a:rPr>
              <a:t>Etud</a:t>
            </a:r>
            <a:r>
              <a:rPr lang="fr-FR" sz="2800" dirty="0" smtClean="0">
                <a:solidFill>
                  <a:schemeClr val="accent4">
                    <a:lumMod val="20000"/>
                    <a:lumOff val="80000"/>
                  </a:schemeClr>
                </a:solidFill>
              </a:rPr>
              <a:t> présente une anomalie d’insertion insupportable en pratique .</a:t>
            </a:r>
          </a:p>
          <a:p>
            <a:r>
              <a:rPr lang="fr-FR" dirty="0" smtClean="0">
                <a:solidFill>
                  <a:srgbClr val="FAFD00"/>
                </a:solidFill>
              </a:rPr>
              <a:t>Problème de BCNF aussi </a:t>
            </a:r>
          </a:p>
          <a:p>
            <a:pPr lvl="1"/>
            <a:r>
              <a:rPr lang="fr-FR" dirty="0">
                <a:solidFill>
                  <a:srgbClr val="FAFD00"/>
                </a:solidFill>
              </a:rPr>
              <a:t>D</a:t>
            </a:r>
            <a:r>
              <a:rPr lang="fr-FR" dirty="0" smtClean="0">
                <a:solidFill>
                  <a:srgbClr val="FAFD00"/>
                </a:solidFill>
              </a:rPr>
              <a:t>ans toute sa splendeur cette fois-ci </a:t>
            </a:r>
          </a:p>
          <a:p>
            <a:r>
              <a:rPr lang="fr-FR" sz="2800" dirty="0" smtClean="0">
                <a:solidFill>
                  <a:srgbClr val="FFFFC9"/>
                </a:solidFill>
              </a:rPr>
              <a:t>Votre solution intuitive ? </a:t>
            </a:r>
          </a:p>
          <a:p>
            <a:r>
              <a:rPr lang="fr-FR" sz="2800" dirty="0" smtClean="0">
                <a:solidFill>
                  <a:srgbClr val="FFFFC9"/>
                </a:solidFill>
              </a:rPr>
              <a:t>Sa motivation ?</a:t>
            </a:r>
            <a:endParaRPr lang="fr-FR" sz="2800"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extLst>
      <p:ext uri="{BB962C8B-B14F-4D97-AF65-F5344CB8AC3E}">
        <p14:creationId xmlns:p14="http://schemas.microsoft.com/office/powerpoint/2010/main" val="177829015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3846">
                                            <p:txEl>
                                              <p:pRg st="2" end="2"/>
                                            </p:txEl>
                                          </p:spTgt>
                                        </p:tgtEl>
                                        <p:attrNameLst>
                                          <p:attrName>style.visibility</p:attrName>
                                        </p:attrNameLst>
                                      </p:cBhvr>
                                      <p:to>
                                        <p:strVal val="visible"/>
                                      </p:to>
                                    </p:set>
                                    <p:anim to="" calcmode="lin" valueType="num">
                                      <p:cBhvr>
                                        <p:cTn id="17"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3846">
                                            <p:txEl>
                                              <p:pRg st="3" end="3"/>
                                            </p:txEl>
                                          </p:spTgt>
                                        </p:tgtEl>
                                        <p:attrNameLst>
                                          <p:attrName>style.visibility</p:attrName>
                                        </p:attrNameLst>
                                      </p:cBhvr>
                                      <p:to>
                                        <p:strVal val="visible"/>
                                      </p:to>
                                    </p:set>
                                    <p:anim to="" calcmode="lin" valueType="num">
                                      <p:cBhvr>
                                        <p:cTn id="22"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63846">
                                            <p:txEl>
                                              <p:pRg st="4" end="4"/>
                                            </p:txEl>
                                          </p:spTgt>
                                        </p:tgtEl>
                                        <p:attrNameLst>
                                          <p:attrName>style.visibility</p:attrName>
                                        </p:attrNameLst>
                                      </p:cBhvr>
                                      <p:to>
                                        <p:strVal val="visible"/>
                                      </p:to>
                                    </p:set>
                                    <p:anim to="" calcmode="lin" valueType="num">
                                      <p:cBhvr>
                                        <p:cTn id="27"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par>
                                <p:cTn id="28" presetID="24" presetClass="entr" presetSubtype="0" fill="hold" grpId="0" nodeType="withEffect">
                                  <p:stCondLst>
                                    <p:cond delay="0"/>
                                  </p:stCondLst>
                                  <p:childTnLst>
                                    <p:set>
                                      <p:cBhvr>
                                        <p:cTn id="29" dur="1" fill="hold">
                                          <p:stCondLst>
                                            <p:cond delay="499"/>
                                          </p:stCondLst>
                                        </p:cTn>
                                        <p:tgtEl>
                                          <p:spTgt spid="163846">
                                            <p:txEl>
                                              <p:pRg st="5" end="5"/>
                                            </p:txEl>
                                          </p:spTgt>
                                        </p:tgtEl>
                                        <p:attrNameLst>
                                          <p:attrName>style.visibility</p:attrName>
                                        </p:attrNameLst>
                                      </p:cBhvr>
                                      <p:to>
                                        <p:strVal val="visible"/>
                                      </p:to>
                                    </p:set>
                                    <p:anim to="" calcmode="lin" valueType="num">
                                      <p:cBhvr>
                                        <p:cTn id="30"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499"/>
                                          </p:stCondLst>
                                        </p:cTn>
                                        <p:tgtEl>
                                          <p:spTgt spid="163846">
                                            <p:txEl>
                                              <p:pRg st="6" end="6"/>
                                            </p:txEl>
                                          </p:spTgt>
                                        </p:tgtEl>
                                        <p:attrNameLst>
                                          <p:attrName>style.visibility</p:attrName>
                                        </p:attrNameLst>
                                      </p:cBhvr>
                                      <p:to>
                                        <p:strVal val="visible"/>
                                      </p:to>
                                    </p:set>
                                    <p:anim to="" calcmode="lin" valueType="num">
                                      <p:cBhvr>
                                        <p:cTn id="35" dur="1" fill="hold"/>
                                        <p:tgtEl>
                                          <p:spTgt spid="163846">
                                            <p:txEl>
                                              <p:pRg st="6" end="6"/>
                                            </p:txEl>
                                          </p:spTgt>
                                        </p:tgtEl>
                                        <p:attrNameLst>
                                          <p:attrName/>
                                        </p:attrNameLst>
                                      </p:cBhvr>
                                    </p:anim>
                                  </p:childTnLst>
                                  <p:subTnLst>
                                    <p:animClr clrSpc="rgb" dir="cw">
                                      <p:cBhvr override="childStyle">
                                        <p:cTn dur="1" fill="hold" display="0" masterRel="nextClick" afterEffect="1"/>
                                        <p:tgtEl>
                                          <p:spTgt spid="163846">
                                            <p:txEl>
                                              <p:pRg st="6" end="6"/>
                                            </p:txEl>
                                          </p:spTgt>
                                        </p:tgtEl>
                                        <p:attrNameLst>
                                          <p:attrName>ppt_c</p:attrName>
                                        </p:attrNameLst>
                                      </p:cBhvr>
                                      <p:to>
                                        <a:schemeClr val="hlink"/>
                                      </p:to>
                                    </p:animClr>
                                  </p:sub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499"/>
                                          </p:stCondLst>
                                        </p:cTn>
                                        <p:tgtEl>
                                          <p:spTgt spid="163846">
                                            <p:txEl>
                                              <p:pRg st="7" end="7"/>
                                            </p:txEl>
                                          </p:spTgt>
                                        </p:tgtEl>
                                        <p:attrNameLst>
                                          <p:attrName>style.visibility</p:attrName>
                                        </p:attrNameLst>
                                      </p:cBhvr>
                                      <p:to>
                                        <p:strVal val="visible"/>
                                      </p:to>
                                    </p:set>
                                    <p:anim to="" calcmode="lin" valueType="num">
                                      <p:cBhvr>
                                        <p:cTn id="40" dur="1" fill="hold"/>
                                        <p:tgtEl>
                                          <p:spTgt spid="163846">
                                            <p:txEl>
                                              <p:pRg st="7" end="7"/>
                                            </p:txEl>
                                          </p:spTgt>
                                        </p:tgtEl>
                                        <p:attrNameLst>
                                          <p:attrName/>
                                        </p:attrNameLst>
                                      </p:cBhvr>
                                    </p:anim>
                                  </p:childTnLst>
                                  <p:subTnLst>
                                    <p:animClr clrSpc="rgb" dir="cw">
                                      <p:cBhvr override="childStyle">
                                        <p:cTn dur="1" fill="hold" display="0" masterRel="nextClick" afterEffect="1"/>
                                        <p:tgtEl>
                                          <p:spTgt spid="163846">
                                            <p:txEl>
                                              <p:pRg st="7" end="7"/>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400827" y="1828702"/>
            <a:ext cx="8419323" cy="4686398"/>
          </a:xfrm>
          <a:noFill/>
          <a:ln>
            <a:solidFill>
              <a:schemeClr val="accent1"/>
            </a:solidFill>
          </a:ln>
        </p:spPr>
        <p:txBody>
          <a:bodyPr/>
          <a:lstStyle/>
          <a:p>
            <a:r>
              <a:rPr lang="fr-FR" dirty="0" smtClean="0">
                <a:solidFill>
                  <a:srgbClr val="FAFD00"/>
                </a:solidFill>
              </a:rPr>
              <a:t>Ex. 6</a:t>
            </a:r>
            <a:r>
              <a:rPr lang="fr-FR" dirty="0" smtClean="0">
                <a:solidFill>
                  <a:schemeClr val="accent4">
                    <a:lumMod val="20000"/>
                    <a:lumOff val="80000"/>
                  </a:schemeClr>
                </a:solidFill>
              </a:rPr>
              <a:t> Soit la table</a:t>
            </a:r>
          </a:p>
          <a:p>
            <a:pPr>
              <a:buNone/>
            </a:pPr>
            <a:r>
              <a:rPr lang="fr-FR" dirty="0" smtClean="0">
                <a:solidFill>
                  <a:schemeClr val="accent4">
                    <a:lumMod val="20000"/>
                    <a:lumOff val="80000"/>
                  </a:schemeClr>
                </a:solidFill>
              </a:rPr>
              <a:t>	P  = (</a:t>
            </a:r>
            <a:r>
              <a:rPr lang="fr-FR" u="sng" dirty="0" smtClean="0">
                <a:solidFill>
                  <a:schemeClr val="accent4">
                    <a:lumMod val="20000"/>
                    <a:lumOff val="80000"/>
                  </a:schemeClr>
                </a:solidFill>
              </a:rPr>
              <a:t>P#</a:t>
            </a:r>
            <a:r>
              <a:rPr lang="fr-FR" dirty="0" smtClean="0">
                <a:solidFill>
                  <a:schemeClr val="accent4">
                    <a:lumMod val="20000"/>
                    <a:lumOff val="80000"/>
                  </a:schemeClr>
                </a:solidFill>
              </a:rPr>
              <a:t>, </a:t>
            </a:r>
            <a:r>
              <a:rPr lang="fr-FR" dirty="0" err="1" smtClean="0">
                <a:solidFill>
                  <a:schemeClr val="accent4">
                    <a:lumMod val="20000"/>
                    <a:lumOff val="80000"/>
                  </a:schemeClr>
                </a:solidFill>
              </a:rPr>
              <a:t>Pname</a:t>
            </a:r>
            <a:r>
              <a:rPr lang="fr-FR" dirty="0" smtClean="0">
                <a:solidFill>
                  <a:schemeClr val="accent4">
                    <a:lumMod val="20000"/>
                    <a:lumOff val="80000"/>
                  </a:schemeClr>
                </a:solidFill>
              </a:rPr>
              <a:t>, E#, Sal,  S#, </a:t>
            </a:r>
            <a:r>
              <a:rPr lang="fr-FR" dirty="0" err="1" smtClean="0">
                <a:solidFill>
                  <a:schemeClr val="accent4">
                    <a:lumMod val="20000"/>
                    <a:lumOff val="80000"/>
                  </a:schemeClr>
                </a:solidFill>
              </a:rPr>
              <a:t>Dipl</a:t>
            </a:r>
            <a:r>
              <a:rPr lang="fr-FR" dirty="0" smtClean="0">
                <a:solidFill>
                  <a:schemeClr val="accent4">
                    <a:lumMod val="20000"/>
                    <a:lumOff val="80000"/>
                  </a:schemeClr>
                </a:solidFill>
              </a:rPr>
              <a:t>, V#, </a:t>
            </a:r>
            <a:r>
              <a:rPr lang="fr-FR" dirty="0" err="1" smtClean="0">
                <a:solidFill>
                  <a:schemeClr val="accent4">
                    <a:lumMod val="20000"/>
                    <a:lumOff val="80000"/>
                  </a:schemeClr>
                </a:solidFill>
              </a:rPr>
              <a:t>Lab</a:t>
            </a:r>
            <a:r>
              <a:rPr lang="fr-FR" dirty="0" smtClean="0">
                <a:solidFill>
                  <a:schemeClr val="accent4">
                    <a:lumMod val="20000"/>
                    <a:lumOff val="80000"/>
                  </a:schemeClr>
                </a:solidFill>
              </a:rPr>
              <a:t>)   </a:t>
            </a:r>
          </a:p>
          <a:p>
            <a:r>
              <a:rPr lang="fr-FR" dirty="0" smtClean="0">
                <a:solidFill>
                  <a:schemeClr val="accent4">
                    <a:lumMod val="20000"/>
                    <a:lumOff val="80000"/>
                  </a:schemeClr>
                </a:solidFill>
              </a:rPr>
              <a:t> Une personne est en général soit un employé, soit un étudiant, soit un visiteur </a:t>
            </a:r>
          </a:p>
          <a:p>
            <a:r>
              <a:rPr lang="fr-FR" dirty="0" smtClean="0">
                <a:solidFill>
                  <a:schemeClr val="accent4">
                    <a:lumMod val="20000"/>
                    <a:lumOff val="80000"/>
                  </a:schemeClr>
                </a:solidFill>
              </a:rPr>
              <a:t> Une insertion génère un général beaucoup de nuls</a:t>
            </a:r>
          </a:p>
          <a:p>
            <a:pPr lvl="1"/>
            <a:r>
              <a:rPr lang="fr-FR" dirty="0" smtClean="0">
                <a:solidFill>
                  <a:schemeClr val="accent4">
                    <a:lumMod val="20000"/>
                    <a:lumOff val="80000"/>
                  </a:schemeClr>
                </a:solidFill>
              </a:rPr>
              <a:t> Une anomalie non considérée par le relationnel classique</a:t>
            </a:r>
          </a:p>
          <a:p>
            <a:pPr lvl="1"/>
            <a:r>
              <a:rPr lang="fr-FR" dirty="0" smtClean="0">
                <a:solidFill>
                  <a:schemeClr val="accent4">
                    <a:lumMod val="20000"/>
                    <a:lumOff val="80000"/>
                  </a:schemeClr>
                </a:solidFill>
              </a:rPr>
              <a:t>On y reviendra + tard    </a:t>
            </a:r>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63846">
                                            <p:txEl>
                                              <p:pRg st="1" end="1"/>
                                            </p:txEl>
                                          </p:spTgt>
                                        </p:tgtEl>
                                        <p:attrNameLst>
                                          <p:attrName>style.visibility</p:attrName>
                                        </p:attrNameLst>
                                      </p:cBhvr>
                                      <p:to>
                                        <p:strVal val="visible"/>
                                      </p:to>
                                    </p:set>
                                    <p:anim to="" calcmode="lin" valueType="num">
                                      <p:cBhvr>
                                        <p:cTn id="12"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63846">
                                            <p:txEl>
                                              <p:pRg st="2" end="2"/>
                                            </p:txEl>
                                          </p:spTgt>
                                        </p:tgtEl>
                                        <p:attrNameLst>
                                          <p:attrName>style.visibility</p:attrName>
                                        </p:attrNameLst>
                                      </p:cBhvr>
                                      <p:to>
                                        <p:strVal val="visible"/>
                                      </p:to>
                                    </p:set>
                                    <p:anim to="" calcmode="lin" valueType="num">
                                      <p:cBhvr>
                                        <p:cTn id="17"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63846">
                                            <p:txEl>
                                              <p:pRg st="3" end="3"/>
                                            </p:txEl>
                                          </p:spTgt>
                                        </p:tgtEl>
                                        <p:attrNameLst>
                                          <p:attrName>style.visibility</p:attrName>
                                        </p:attrNameLst>
                                      </p:cBhvr>
                                      <p:to>
                                        <p:strVal val="visible"/>
                                      </p:to>
                                    </p:set>
                                    <p:anim to="" calcmode="lin" valueType="num">
                                      <p:cBhvr>
                                        <p:cTn id="22"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par>
                                <p:cTn id="23" presetID="24" presetClass="entr" presetSubtype="0" fill="hold" grpId="0" nodeType="withEffect">
                                  <p:stCondLst>
                                    <p:cond delay="0"/>
                                  </p:stCondLst>
                                  <p:childTnLst>
                                    <p:set>
                                      <p:cBhvr>
                                        <p:cTn id="24" dur="1" fill="hold">
                                          <p:stCondLst>
                                            <p:cond delay="499"/>
                                          </p:stCondLst>
                                        </p:cTn>
                                        <p:tgtEl>
                                          <p:spTgt spid="163846">
                                            <p:txEl>
                                              <p:pRg st="4" end="4"/>
                                            </p:txEl>
                                          </p:spTgt>
                                        </p:tgtEl>
                                        <p:attrNameLst>
                                          <p:attrName>style.visibility</p:attrName>
                                        </p:attrNameLst>
                                      </p:cBhvr>
                                      <p:to>
                                        <p:strVal val="visible"/>
                                      </p:to>
                                    </p:set>
                                    <p:anim to="" calcmode="lin" valueType="num">
                                      <p:cBhvr>
                                        <p:cTn id="25"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par>
                                <p:cTn id="26" presetID="24" presetClass="entr" presetSubtype="0" fill="hold" grpId="0" nodeType="withEffect">
                                  <p:stCondLst>
                                    <p:cond delay="0"/>
                                  </p:stCondLst>
                                  <p:childTnLst>
                                    <p:set>
                                      <p:cBhvr>
                                        <p:cTn id="27" dur="1" fill="hold">
                                          <p:stCondLst>
                                            <p:cond delay="499"/>
                                          </p:stCondLst>
                                        </p:cTn>
                                        <p:tgtEl>
                                          <p:spTgt spid="163846">
                                            <p:txEl>
                                              <p:pRg st="5" end="5"/>
                                            </p:txEl>
                                          </p:spTgt>
                                        </p:tgtEl>
                                        <p:attrNameLst>
                                          <p:attrName>style.visibility</p:attrName>
                                        </p:attrNameLst>
                                      </p:cBhvr>
                                      <p:to>
                                        <p:strVal val="visible"/>
                                      </p:to>
                                    </p:set>
                                    <p:anim to="" calcmode="lin" valueType="num">
                                      <p:cBhvr>
                                        <p:cTn id="28"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247650" y="2209702"/>
            <a:ext cx="8610600" cy="4247081"/>
          </a:xfrm>
          <a:noFill/>
          <a:ln>
            <a:solidFill>
              <a:schemeClr val="accent1"/>
            </a:solidFill>
          </a:ln>
        </p:spPr>
        <p:txBody>
          <a:bodyPr/>
          <a:lstStyle/>
          <a:p>
            <a:r>
              <a:rPr lang="fr-FR" dirty="0" smtClean="0">
                <a:solidFill>
                  <a:schemeClr val="accent4">
                    <a:lumMod val="20000"/>
                    <a:lumOff val="80000"/>
                  </a:schemeClr>
                </a:solidFill>
              </a:rPr>
              <a:t>Enfin,</a:t>
            </a:r>
            <a:r>
              <a:rPr lang="fr-FR" sz="3200" dirty="0" smtClean="0">
                <a:solidFill>
                  <a:schemeClr val="accent4">
                    <a:lumMod val="20000"/>
                    <a:lumOff val="80000"/>
                  </a:schemeClr>
                </a:solidFill>
              </a:rPr>
              <a:t> supposons que l’on conçoit au lieu de S trois tables</a:t>
            </a:r>
          </a:p>
          <a:p>
            <a:pPr lvl="1">
              <a:buNone/>
            </a:pPr>
            <a:r>
              <a:rPr lang="fr-FR" sz="3200" dirty="0" smtClean="0">
                <a:solidFill>
                  <a:schemeClr val="accent4">
                    <a:lumMod val="20000"/>
                    <a:lumOff val="80000"/>
                  </a:schemeClr>
                </a:solidFill>
              </a:rPr>
              <a:t>S1 (</a:t>
            </a:r>
            <a:r>
              <a:rPr lang="fr-FR" sz="3200" u="sng" dirty="0" smtClean="0">
                <a:solidFill>
                  <a:schemeClr val="accent4">
                    <a:lumMod val="20000"/>
                    <a:lumOff val="80000"/>
                  </a:schemeClr>
                </a:solidFill>
              </a:rPr>
              <a:t>S#</a:t>
            </a:r>
            <a:r>
              <a:rPr lang="fr-FR" sz="3200" dirty="0" smtClean="0">
                <a:solidFill>
                  <a:schemeClr val="accent4">
                    <a:lumMod val="20000"/>
                    <a:lumOff val="80000"/>
                  </a:schemeClr>
                </a:solidFill>
              </a:rPr>
              <a:t>, </a:t>
            </a:r>
            <a:r>
              <a:rPr lang="fr-FR" sz="3200" dirty="0" err="1" smtClean="0">
                <a:solidFill>
                  <a:schemeClr val="accent4">
                    <a:lumMod val="20000"/>
                    <a:lumOff val="80000"/>
                  </a:schemeClr>
                </a:solidFill>
              </a:rPr>
              <a:t>Sname</a:t>
            </a:r>
            <a:r>
              <a:rPr lang="fr-FR" sz="3200" dirty="0" smtClean="0">
                <a:solidFill>
                  <a:schemeClr val="accent4">
                    <a:lumMod val="20000"/>
                    <a:lumOff val="80000"/>
                  </a:schemeClr>
                </a:solidFill>
              </a:rPr>
              <a:t>), S2 (</a:t>
            </a:r>
            <a:r>
              <a:rPr lang="fr-FR" sz="3200" u="sng" dirty="0" smtClean="0">
                <a:solidFill>
                  <a:schemeClr val="accent4">
                    <a:lumMod val="20000"/>
                    <a:lumOff val="80000"/>
                  </a:schemeClr>
                </a:solidFill>
              </a:rPr>
              <a:t>S#</a:t>
            </a:r>
            <a:r>
              <a:rPr lang="fr-FR" sz="3200" dirty="0" smtClean="0">
                <a:solidFill>
                  <a:schemeClr val="accent4">
                    <a:lumMod val="20000"/>
                    <a:lumOff val="80000"/>
                  </a:schemeClr>
                </a:solidFill>
              </a:rPr>
              <a:t>, City),  S3 (</a:t>
            </a:r>
            <a:r>
              <a:rPr lang="fr-FR" sz="3200" u="sng" dirty="0" smtClean="0">
                <a:solidFill>
                  <a:schemeClr val="accent4">
                    <a:lumMod val="20000"/>
                    <a:lumOff val="80000"/>
                  </a:schemeClr>
                </a:solidFill>
              </a:rPr>
              <a:t>S#</a:t>
            </a:r>
            <a:r>
              <a:rPr lang="fr-FR" sz="3200" dirty="0" smtClean="0">
                <a:solidFill>
                  <a:schemeClr val="accent4">
                    <a:lumMod val="20000"/>
                    <a:lumOff val="80000"/>
                  </a:schemeClr>
                </a:solidFill>
              </a:rPr>
              <a:t>, </a:t>
            </a:r>
            <a:r>
              <a:rPr lang="fr-FR" sz="3200" dirty="0" err="1" smtClean="0">
                <a:solidFill>
                  <a:schemeClr val="accent4">
                    <a:lumMod val="20000"/>
                    <a:lumOff val="80000"/>
                  </a:schemeClr>
                </a:solidFill>
              </a:rPr>
              <a:t>Status</a:t>
            </a:r>
            <a:r>
              <a:rPr lang="fr-FR" sz="3200" dirty="0" smtClean="0">
                <a:solidFill>
                  <a:schemeClr val="accent4">
                    <a:lumMod val="20000"/>
                    <a:lumOff val="80000"/>
                  </a:schemeClr>
                </a:solidFill>
              </a:rPr>
              <a:t>)</a:t>
            </a:r>
          </a:p>
          <a:p>
            <a:r>
              <a:rPr lang="fr-FR" dirty="0" smtClean="0">
                <a:solidFill>
                  <a:schemeClr val="accent4">
                    <a:lumMod val="20000"/>
                    <a:lumOff val="80000"/>
                  </a:schemeClr>
                </a:solidFill>
              </a:rPr>
              <a:t>On insère S1 trois fois de trop, par rapport à S</a:t>
            </a:r>
          </a:p>
          <a:p>
            <a:r>
              <a:rPr lang="fr-FR" sz="2800" dirty="0" smtClean="0">
                <a:solidFill>
                  <a:schemeClr val="accent4">
                    <a:lumMod val="20000"/>
                    <a:lumOff val="80000"/>
                  </a:schemeClr>
                </a:solidFill>
              </a:rPr>
              <a:t> </a:t>
            </a:r>
            <a:r>
              <a:rPr lang="fr-FR" dirty="0" smtClean="0">
                <a:solidFill>
                  <a:schemeClr val="accent4">
                    <a:lumMod val="20000"/>
                    <a:lumOff val="80000"/>
                  </a:schemeClr>
                </a:solidFill>
              </a:rPr>
              <a:t>Trop de tables conduit à l’anomalie aussi</a:t>
            </a:r>
            <a:r>
              <a:rPr lang="fr-FR" sz="2800" dirty="0" smtClean="0">
                <a:solidFill>
                  <a:schemeClr val="accent4">
                    <a:lumMod val="20000"/>
                    <a:lumOff val="80000"/>
                  </a:schemeClr>
                </a:solidFill>
              </a:rPr>
              <a:t> </a:t>
            </a:r>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5"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3846">
                                            <p:txEl>
                                              <p:pRg st="2" end="2"/>
                                            </p:txEl>
                                          </p:spTgt>
                                        </p:tgtEl>
                                        <p:attrNameLst>
                                          <p:attrName>style.visibility</p:attrName>
                                        </p:attrNameLst>
                                      </p:cBhvr>
                                      <p:to>
                                        <p:strVal val="visible"/>
                                      </p:to>
                                    </p:set>
                                    <p:anim to="" calcmode="lin" valueType="num">
                                      <p:cBhvr>
                                        <p:cTn id="13"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4" presetID="24" presetClass="entr" presetSubtype="0" fill="hold" grpId="0" nodeType="withEffect">
                                  <p:stCondLst>
                                    <p:cond delay="0"/>
                                  </p:stCondLst>
                                  <p:childTnLst>
                                    <p:set>
                                      <p:cBhvr>
                                        <p:cTn id="15" dur="1" fill="hold">
                                          <p:stCondLst>
                                            <p:cond delay="499"/>
                                          </p:stCondLst>
                                        </p:cTn>
                                        <p:tgtEl>
                                          <p:spTgt spid="163846">
                                            <p:txEl>
                                              <p:pRg st="3" end="3"/>
                                            </p:txEl>
                                          </p:spTgt>
                                        </p:tgtEl>
                                        <p:attrNameLst>
                                          <p:attrName>style.visibility</p:attrName>
                                        </p:attrNameLst>
                                      </p:cBhvr>
                                      <p:to>
                                        <p:strVal val="visible"/>
                                      </p:to>
                                    </p:set>
                                    <p:anim to="" calcmode="lin" valueType="num">
                                      <p:cBhvr>
                                        <p:cTn id="16"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247650" y="1943002"/>
            <a:ext cx="8610600" cy="4247081"/>
          </a:xfrm>
          <a:noFill/>
          <a:ln>
            <a:solidFill>
              <a:schemeClr val="accent1"/>
            </a:solidFill>
          </a:ln>
        </p:spPr>
        <p:txBody>
          <a:bodyPr/>
          <a:lstStyle/>
          <a:p>
            <a:r>
              <a:rPr lang="fr-FR" sz="3600" dirty="0" smtClean="0"/>
              <a:t>Anomalie de MAJ </a:t>
            </a:r>
            <a:endParaRPr lang="fr-FR" sz="3600" dirty="0"/>
          </a:p>
          <a:p>
            <a:pPr lvl="1"/>
            <a:r>
              <a:rPr lang="fr-FR" sz="3600" dirty="0" smtClean="0"/>
              <a:t> On MAJ plusieurs valeurs au lieu d’une seule</a:t>
            </a:r>
          </a:p>
          <a:p>
            <a:pPr lvl="2"/>
            <a:r>
              <a:rPr lang="fr-FR" sz="2800" dirty="0" smtClean="0"/>
              <a:t> </a:t>
            </a:r>
            <a:r>
              <a:rPr lang="fr-FR" sz="3200" dirty="0" smtClean="0"/>
              <a:t>Pour une bonne conception</a:t>
            </a:r>
            <a:r>
              <a:rPr lang="fr-FR" sz="2800" dirty="0" smtClean="0"/>
              <a:t>  </a:t>
            </a:r>
          </a:p>
          <a:p>
            <a:r>
              <a:rPr lang="fr-FR" sz="3600" dirty="0" smtClean="0">
                <a:solidFill>
                  <a:schemeClr val="accent4">
                    <a:lumMod val="20000"/>
                    <a:lumOff val="80000"/>
                  </a:schemeClr>
                </a:solidFill>
              </a:rPr>
              <a:t>Dans S’, si S1 fournit 5 pièces et déménage à Paris, alors il faut mettre à jour 5 valeurs</a:t>
            </a:r>
          </a:p>
          <a:p>
            <a:r>
              <a:rPr lang="fr-FR" sz="4000" dirty="0" smtClean="0">
                <a:solidFill>
                  <a:schemeClr val="accent4">
                    <a:lumMod val="20000"/>
                    <a:lumOff val="80000"/>
                  </a:schemeClr>
                </a:solidFill>
              </a:rPr>
              <a:t> </a:t>
            </a:r>
            <a:r>
              <a:rPr lang="fr-FR" sz="3600" dirty="0" smtClean="0">
                <a:solidFill>
                  <a:schemeClr val="accent4">
                    <a:lumMod val="20000"/>
                    <a:lumOff val="80000"/>
                  </a:schemeClr>
                </a:solidFill>
              </a:rPr>
              <a:t>Dans S, il suffit d’une seule</a:t>
            </a:r>
          </a:p>
          <a:p>
            <a:pPr lvl="1"/>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4"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par>
                                <p:cTn id="11" presetID="24" presetClass="entr" presetSubtype="0" fill="hold" grpId="0" nodeType="withEffect">
                                  <p:stCondLst>
                                    <p:cond delay="0"/>
                                  </p:stCondLst>
                                  <p:childTnLst>
                                    <p:set>
                                      <p:cBhvr>
                                        <p:cTn id="12" dur="1" fill="hold">
                                          <p:stCondLst>
                                            <p:cond delay="499"/>
                                          </p:stCondLst>
                                        </p:cTn>
                                        <p:tgtEl>
                                          <p:spTgt spid="163846">
                                            <p:txEl>
                                              <p:pRg st="2" end="2"/>
                                            </p:txEl>
                                          </p:spTgt>
                                        </p:tgtEl>
                                        <p:attrNameLst>
                                          <p:attrName>style.visibility</p:attrName>
                                        </p:attrNameLst>
                                      </p:cBhvr>
                                      <p:to>
                                        <p:strVal val="visible"/>
                                      </p:to>
                                    </p:set>
                                    <p:anim to="" calcmode="lin" valueType="num">
                                      <p:cBhvr>
                                        <p:cTn id="13"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63846">
                                            <p:txEl>
                                              <p:pRg st="3" end="3"/>
                                            </p:txEl>
                                          </p:spTgt>
                                        </p:tgtEl>
                                        <p:attrNameLst>
                                          <p:attrName>style.visibility</p:attrName>
                                        </p:attrNameLst>
                                      </p:cBhvr>
                                      <p:to>
                                        <p:strVal val="visible"/>
                                      </p:to>
                                    </p:set>
                                    <p:anim to="" calcmode="lin" valueType="num">
                                      <p:cBhvr>
                                        <p:cTn id="18"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3846">
                                            <p:txEl>
                                              <p:pRg st="4" end="4"/>
                                            </p:txEl>
                                          </p:spTgt>
                                        </p:tgtEl>
                                        <p:attrNameLst>
                                          <p:attrName>style.visibility</p:attrName>
                                        </p:attrNameLst>
                                      </p:cBhvr>
                                      <p:to>
                                        <p:strVal val="visible"/>
                                      </p:to>
                                    </p:set>
                                    <p:anim to="" calcmode="lin" valueType="num">
                                      <p:cBhvr>
                                        <p:cTn id="23"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Line 2"/>
          <p:cNvSpPr>
            <a:spLocks noChangeShapeType="1"/>
          </p:cNvSpPr>
          <p:nvPr/>
        </p:nvSpPr>
        <p:spPr bwMode="auto">
          <a:xfrm flipV="1">
            <a:off x="7643813" y="1052513"/>
            <a:ext cx="298450" cy="500062"/>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3" name="Line 3"/>
          <p:cNvSpPr>
            <a:spLocks noChangeShapeType="1"/>
          </p:cNvSpPr>
          <p:nvPr/>
        </p:nvSpPr>
        <p:spPr bwMode="auto">
          <a:xfrm>
            <a:off x="7289800" y="842963"/>
            <a:ext cx="719138" cy="76200"/>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3844" name="Line 4"/>
          <p:cNvSpPr>
            <a:spLocks noChangeShapeType="1"/>
          </p:cNvSpPr>
          <p:nvPr/>
        </p:nvSpPr>
        <p:spPr bwMode="auto">
          <a:xfrm flipH="1" flipV="1">
            <a:off x="8672513" y="342900"/>
            <a:ext cx="57150" cy="965200"/>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46" name="Rectangle 6"/>
          <p:cNvSpPr>
            <a:spLocks noGrp="1" noChangeArrowheads="1"/>
          </p:cNvSpPr>
          <p:nvPr>
            <p:ph type="body" idx="1"/>
          </p:nvPr>
        </p:nvSpPr>
        <p:spPr>
          <a:xfrm>
            <a:off x="247650" y="1628676"/>
            <a:ext cx="8572500" cy="4810223"/>
          </a:xfrm>
          <a:noFill/>
          <a:ln>
            <a:solidFill>
              <a:schemeClr val="accent1"/>
            </a:solidFill>
          </a:ln>
        </p:spPr>
        <p:txBody>
          <a:bodyPr/>
          <a:lstStyle/>
          <a:p>
            <a:pPr>
              <a:spcBef>
                <a:spcPts val="0"/>
              </a:spcBef>
            </a:pPr>
            <a:r>
              <a:rPr lang="fr-FR" sz="3600" dirty="0" smtClean="0"/>
              <a:t>Anomalie de suppression </a:t>
            </a:r>
            <a:endParaRPr lang="fr-FR" sz="3600" dirty="0"/>
          </a:p>
          <a:p>
            <a:pPr lvl="1">
              <a:spcBef>
                <a:spcPts val="0"/>
              </a:spcBef>
            </a:pPr>
            <a:r>
              <a:rPr lang="fr-FR" sz="3600" dirty="0" smtClean="0"/>
              <a:t> On supprime les valeurs qu’il ne faudrait pas</a:t>
            </a:r>
            <a:endParaRPr lang="fr-FR" sz="3200" dirty="0" smtClean="0"/>
          </a:p>
          <a:p>
            <a:pPr>
              <a:spcBef>
                <a:spcPts val="0"/>
              </a:spcBef>
            </a:pPr>
            <a:r>
              <a:rPr lang="fr-FR" sz="3600" dirty="0" smtClean="0">
                <a:solidFill>
                  <a:schemeClr val="accent4">
                    <a:lumMod val="20000"/>
                    <a:lumOff val="80000"/>
                  </a:schemeClr>
                </a:solidFill>
              </a:rPr>
              <a:t>Dans S’, si S1 fournit 5 pièces</a:t>
            </a:r>
          </a:p>
          <a:p>
            <a:pPr lvl="1">
              <a:spcBef>
                <a:spcPts val="0"/>
              </a:spcBef>
            </a:pPr>
            <a:r>
              <a:rPr lang="fr-FR" sz="3200" dirty="0" smtClean="0">
                <a:solidFill>
                  <a:schemeClr val="accent4">
                    <a:lumMod val="20000"/>
                    <a:lumOff val="80000"/>
                  </a:schemeClr>
                </a:solidFill>
              </a:rPr>
              <a:t> Si l’on supprime 4 fournitures, les données  de S1 restent dans la base</a:t>
            </a:r>
          </a:p>
          <a:p>
            <a:pPr lvl="1">
              <a:spcBef>
                <a:spcPts val="0"/>
              </a:spcBef>
            </a:pPr>
            <a:r>
              <a:rPr lang="fr-FR" sz="3200" dirty="0" smtClean="0">
                <a:solidFill>
                  <a:schemeClr val="accent4">
                    <a:lumMod val="20000"/>
                    <a:lumOff val="80000"/>
                  </a:schemeClr>
                </a:solidFill>
              </a:rPr>
              <a:t> Si l’on supprime la dernière fourniture, on les perd</a:t>
            </a:r>
          </a:p>
          <a:p>
            <a:pPr>
              <a:spcBef>
                <a:spcPts val="0"/>
              </a:spcBef>
            </a:pPr>
            <a:r>
              <a:rPr lang="fr-FR" sz="4000" dirty="0" smtClean="0">
                <a:solidFill>
                  <a:schemeClr val="accent4">
                    <a:lumMod val="20000"/>
                    <a:lumOff val="80000"/>
                  </a:schemeClr>
                </a:solidFill>
              </a:rPr>
              <a:t> </a:t>
            </a:r>
            <a:r>
              <a:rPr lang="fr-FR" sz="3600" dirty="0" smtClean="0">
                <a:solidFill>
                  <a:schemeClr val="accent4">
                    <a:lumMod val="20000"/>
                    <a:lumOff val="80000"/>
                  </a:schemeClr>
                </a:solidFill>
              </a:rPr>
              <a:t>Pas si l’on a la conception en S et SP </a:t>
            </a:r>
          </a:p>
          <a:p>
            <a:pPr lvl="1"/>
            <a:endParaRPr lang="fr-FR" b="1" dirty="0"/>
          </a:p>
        </p:txBody>
      </p:sp>
      <p:sp>
        <p:nvSpPr>
          <p:cNvPr id="163848" name="Oval 8"/>
          <p:cNvSpPr>
            <a:spLocks noChangeArrowheads="1"/>
          </p:cNvSpPr>
          <p:nvPr/>
        </p:nvSpPr>
        <p:spPr bwMode="auto">
          <a:xfrm>
            <a:off x="6913563" y="70961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49" name="Oval 9"/>
          <p:cNvSpPr>
            <a:spLocks noChangeArrowheads="1"/>
          </p:cNvSpPr>
          <p:nvPr/>
        </p:nvSpPr>
        <p:spPr bwMode="auto">
          <a:xfrm>
            <a:off x="7910513" y="754063"/>
            <a:ext cx="341312" cy="319087"/>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0" name="Oval 10"/>
          <p:cNvSpPr>
            <a:spLocks noChangeArrowheads="1"/>
          </p:cNvSpPr>
          <p:nvPr/>
        </p:nvSpPr>
        <p:spPr bwMode="auto">
          <a:xfrm>
            <a:off x="7378700" y="14414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1" name="Oval 11"/>
          <p:cNvSpPr>
            <a:spLocks noChangeArrowheads="1"/>
          </p:cNvSpPr>
          <p:nvPr/>
        </p:nvSpPr>
        <p:spPr bwMode="auto">
          <a:xfrm>
            <a:off x="8509000" y="117475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2" name="Oval 12"/>
          <p:cNvSpPr>
            <a:spLocks noChangeArrowheads="1"/>
          </p:cNvSpPr>
          <p:nvPr/>
        </p:nvSpPr>
        <p:spPr bwMode="auto">
          <a:xfrm>
            <a:off x="8420100" y="0"/>
            <a:ext cx="341313" cy="319088"/>
          </a:xfrm>
          <a:prstGeom prst="ellipse">
            <a:avLst/>
          </a:prstGeom>
          <a:solidFill>
            <a:schemeClr val="accent1"/>
          </a:solidFill>
          <a:ln w="12700">
            <a:solidFill>
              <a:schemeClr val="tx1"/>
            </a:solidFill>
            <a:round/>
            <a:headEnd/>
            <a:tailEnd/>
          </a:ln>
          <a:effectLst/>
        </p:spPr>
        <p:txBody>
          <a:bodyPr wrap="none" anchor="ctr"/>
          <a:lstStyle/>
          <a:p>
            <a:endParaRPr lang="fr-FR"/>
          </a:p>
        </p:txBody>
      </p:sp>
      <p:sp>
        <p:nvSpPr>
          <p:cNvPr id="163853" name="Line 13"/>
          <p:cNvSpPr>
            <a:spLocks noChangeShapeType="1"/>
          </p:cNvSpPr>
          <p:nvPr/>
        </p:nvSpPr>
        <p:spPr bwMode="auto">
          <a:xfrm flipV="1">
            <a:off x="8220075" y="298450"/>
            <a:ext cx="298450" cy="500063"/>
          </a:xfrm>
          <a:prstGeom prst="line">
            <a:avLst/>
          </a:prstGeom>
          <a:noFill/>
          <a:ln w="12700">
            <a:solidFill>
              <a:schemeClr val="tx1"/>
            </a:solidFill>
            <a:round/>
            <a:headEnd type="triangle" w="med" len="med"/>
            <a:tailEnd/>
          </a:ln>
          <a:effectLst/>
        </p:spPr>
        <p:txBody>
          <a:bodyPr wrap="none" anchor="ctr"/>
          <a:lstStyle/>
          <a:p>
            <a:endParaRPr lang="fr-FR"/>
          </a:p>
        </p:txBody>
      </p:sp>
      <p:sp>
        <p:nvSpPr>
          <p:cNvPr id="163854" name="Line 14"/>
          <p:cNvSpPr>
            <a:spLocks noChangeShapeType="1"/>
          </p:cNvSpPr>
          <p:nvPr/>
        </p:nvSpPr>
        <p:spPr bwMode="auto">
          <a:xfrm flipV="1">
            <a:off x="7754938" y="1428750"/>
            <a:ext cx="719137" cy="166688"/>
          </a:xfrm>
          <a:prstGeom prst="line">
            <a:avLst/>
          </a:prstGeom>
          <a:noFill/>
          <a:ln w="12700">
            <a:solidFill>
              <a:schemeClr val="tx1"/>
            </a:solidFill>
            <a:round/>
            <a:headEnd/>
            <a:tailEnd type="triangle" w="med" len="med"/>
          </a:ln>
          <a:effectLst/>
        </p:spPr>
        <p:txBody>
          <a:bodyPr wrap="none" anchor="ctr"/>
          <a:lstStyle/>
          <a:p>
            <a:endParaRPr lang="fr-FR"/>
          </a:p>
        </p:txBody>
      </p:sp>
      <p:sp>
        <p:nvSpPr>
          <p:cNvPr id="16" name="Rectangle 7"/>
          <p:cNvSpPr>
            <a:spLocks noChangeArrowheads="1"/>
          </p:cNvSpPr>
          <p:nvPr/>
        </p:nvSpPr>
        <p:spPr bwMode="auto">
          <a:xfrm>
            <a:off x="0" y="0"/>
            <a:ext cx="6623050" cy="1319213"/>
          </a:xfrm>
          <a:prstGeom prst="rect">
            <a:avLst/>
          </a:prstGeom>
          <a:solidFill>
            <a:srgbClr val="FAFD00"/>
          </a:solidFill>
          <a:ln w="12700">
            <a:noFill/>
            <a:miter lim="800000"/>
            <a:headEnd/>
            <a:tailEnd/>
          </a:ln>
          <a:effectLst/>
        </p:spPr>
        <p:txBody>
          <a:bodyPr lIns="90488" tIns="44450" rIns="90488" bIns="44450" anchor="ctr"/>
          <a:lstStyle/>
          <a:p>
            <a:pPr algn="ctr"/>
            <a:r>
              <a:rPr lang="fr-FR" sz="4000" dirty="0">
                <a:solidFill>
                  <a:schemeClr val="accent1"/>
                </a:solidFill>
              </a:rPr>
              <a:t>Modélisation relationnelle</a:t>
            </a:r>
            <a:r>
              <a:rPr lang="en-US" sz="4000" dirty="0">
                <a:solidFill>
                  <a:schemeClr val="accent1"/>
                </a:solidFill>
              </a:rPr>
              <a:t> : </a:t>
            </a:r>
            <a:r>
              <a:rPr lang="en-US" sz="3600" dirty="0" smtClean="0">
                <a:solidFill>
                  <a:schemeClr val="accent1"/>
                </a:solidFill>
              </a:rPr>
              <a:t>Anomalies</a:t>
            </a:r>
            <a:endParaRPr lang="fr-FR" sz="3200" dirty="0">
              <a:solidFill>
                <a:schemeClr val="accent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63846">
                                            <p:txEl>
                                              <p:pRg st="0" end="0"/>
                                            </p:txEl>
                                          </p:spTgt>
                                        </p:tgtEl>
                                        <p:attrNameLst>
                                          <p:attrName>style.visibility</p:attrName>
                                        </p:attrNameLst>
                                      </p:cBhvr>
                                      <p:to>
                                        <p:strVal val="visible"/>
                                      </p:to>
                                    </p:set>
                                    <p:anim to="" calcmode="lin" valueType="num">
                                      <p:cBhvr>
                                        <p:cTn id="7" dur="1" fill="hold"/>
                                        <p:tgtEl>
                                          <p:spTgt spid="163846">
                                            <p:txEl>
                                              <p:pRg st="0" end="0"/>
                                            </p:txEl>
                                          </p:spTgt>
                                        </p:tgtEl>
                                        <p:attrNameLst>
                                          <p:attrName/>
                                        </p:attrNameLst>
                                      </p:cBhvr>
                                    </p:anim>
                                  </p:childTnLst>
                                  <p:subTnLst>
                                    <p:animClr clrSpc="rgb" dir="cw">
                                      <p:cBhvr override="childStyle">
                                        <p:cTn dur="1" fill="hold" display="0" masterRel="nextClick" afterEffect="1"/>
                                        <p:tgtEl>
                                          <p:spTgt spid="163846">
                                            <p:txEl>
                                              <p:pRg st="0" end="0"/>
                                            </p:txEl>
                                          </p:spTgt>
                                        </p:tgtEl>
                                        <p:attrNameLst>
                                          <p:attrName>ppt_c</p:attrName>
                                        </p:attrNameLst>
                                      </p:cBhvr>
                                      <p:to>
                                        <a:schemeClr val="hlink"/>
                                      </p:to>
                                    </p:animClr>
                                  </p:subTnLst>
                                </p:cTn>
                              </p:par>
                              <p:par>
                                <p:cTn id="8" presetID="24" presetClass="entr" presetSubtype="0" fill="hold" grpId="0" nodeType="withEffect">
                                  <p:stCondLst>
                                    <p:cond delay="0"/>
                                  </p:stCondLst>
                                  <p:childTnLst>
                                    <p:set>
                                      <p:cBhvr>
                                        <p:cTn id="9" dur="1" fill="hold">
                                          <p:stCondLst>
                                            <p:cond delay="499"/>
                                          </p:stCondLst>
                                        </p:cTn>
                                        <p:tgtEl>
                                          <p:spTgt spid="163846">
                                            <p:txEl>
                                              <p:pRg st="1" end="1"/>
                                            </p:txEl>
                                          </p:spTgt>
                                        </p:tgtEl>
                                        <p:attrNameLst>
                                          <p:attrName>style.visibility</p:attrName>
                                        </p:attrNameLst>
                                      </p:cBhvr>
                                      <p:to>
                                        <p:strVal val="visible"/>
                                      </p:to>
                                    </p:set>
                                    <p:anim to="" calcmode="lin" valueType="num">
                                      <p:cBhvr>
                                        <p:cTn id="10" dur="1" fill="hold"/>
                                        <p:tgtEl>
                                          <p:spTgt spid="163846">
                                            <p:txEl>
                                              <p:pRg st="1" end="1"/>
                                            </p:txEl>
                                          </p:spTgt>
                                        </p:tgtEl>
                                        <p:attrNameLst>
                                          <p:attrName/>
                                        </p:attrNameLst>
                                      </p:cBhvr>
                                    </p:anim>
                                  </p:childTnLst>
                                  <p:subTnLst>
                                    <p:animClr clrSpc="rgb" dir="cw">
                                      <p:cBhvr override="childStyle">
                                        <p:cTn dur="1" fill="hold" display="0" masterRel="nextClick" afterEffect="1"/>
                                        <p:tgtEl>
                                          <p:spTgt spid="163846">
                                            <p:txEl>
                                              <p:pRg st="1" end="1"/>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3846">
                                            <p:txEl>
                                              <p:pRg st="2" end="2"/>
                                            </p:txEl>
                                          </p:spTgt>
                                        </p:tgtEl>
                                        <p:attrNameLst>
                                          <p:attrName>style.visibility</p:attrName>
                                        </p:attrNameLst>
                                      </p:cBhvr>
                                      <p:to>
                                        <p:strVal val="visible"/>
                                      </p:to>
                                    </p:set>
                                    <p:anim to="" calcmode="lin" valueType="num">
                                      <p:cBhvr>
                                        <p:cTn id="15" dur="1" fill="hold"/>
                                        <p:tgtEl>
                                          <p:spTgt spid="163846">
                                            <p:txEl>
                                              <p:pRg st="2" end="2"/>
                                            </p:txEl>
                                          </p:spTgt>
                                        </p:tgtEl>
                                        <p:attrNameLst>
                                          <p:attrName/>
                                        </p:attrNameLst>
                                      </p:cBhvr>
                                    </p:anim>
                                  </p:childTnLst>
                                  <p:subTnLst>
                                    <p:animClr clrSpc="rgb" dir="cw">
                                      <p:cBhvr override="childStyle">
                                        <p:cTn dur="1" fill="hold" display="0" masterRel="nextClick" afterEffect="1"/>
                                        <p:tgtEl>
                                          <p:spTgt spid="163846">
                                            <p:txEl>
                                              <p:pRg st="2" end="2"/>
                                            </p:txEl>
                                          </p:spTgt>
                                        </p:tgtEl>
                                        <p:attrNameLst>
                                          <p:attrName>ppt_c</p:attrName>
                                        </p:attrNameLst>
                                      </p:cBhvr>
                                      <p:to>
                                        <a:schemeClr val="hlink"/>
                                      </p:to>
                                    </p:animClr>
                                  </p:subTnLst>
                                </p:cTn>
                              </p:par>
                              <p:par>
                                <p:cTn id="16" presetID="24" presetClass="entr" presetSubtype="0" fill="hold" grpId="0" nodeType="withEffect">
                                  <p:stCondLst>
                                    <p:cond delay="0"/>
                                  </p:stCondLst>
                                  <p:childTnLst>
                                    <p:set>
                                      <p:cBhvr>
                                        <p:cTn id="17" dur="1" fill="hold">
                                          <p:stCondLst>
                                            <p:cond delay="499"/>
                                          </p:stCondLst>
                                        </p:cTn>
                                        <p:tgtEl>
                                          <p:spTgt spid="163846">
                                            <p:txEl>
                                              <p:pRg st="3" end="3"/>
                                            </p:txEl>
                                          </p:spTgt>
                                        </p:tgtEl>
                                        <p:attrNameLst>
                                          <p:attrName>style.visibility</p:attrName>
                                        </p:attrNameLst>
                                      </p:cBhvr>
                                      <p:to>
                                        <p:strVal val="visible"/>
                                      </p:to>
                                    </p:set>
                                    <p:anim to="" calcmode="lin" valueType="num">
                                      <p:cBhvr>
                                        <p:cTn id="18" dur="1" fill="hold"/>
                                        <p:tgtEl>
                                          <p:spTgt spid="163846">
                                            <p:txEl>
                                              <p:pRg st="3" end="3"/>
                                            </p:txEl>
                                          </p:spTgt>
                                        </p:tgtEl>
                                        <p:attrNameLst>
                                          <p:attrName/>
                                        </p:attrNameLst>
                                      </p:cBhvr>
                                    </p:anim>
                                  </p:childTnLst>
                                  <p:subTnLst>
                                    <p:animClr clrSpc="rgb" dir="cw">
                                      <p:cBhvr override="childStyle">
                                        <p:cTn dur="1" fill="hold" display="0" masterRel="nextClick" afterEffect="1"/>
                                        <p:tgtEl>
                                          <p:spTgt spid="163846">
                                            <p:txEl>
                                              <p:pRg st="3" end="3"/>
                                            </p:txEl>
                                          </p:spTgt>
                                        </p:tgtEl>
                                        <p:attrNameLst>
                                          <p:attrName>ppt_c</p:attrName>
                                        </p:attrNameLst>
                                      </p:cBhvr>
                                      <p:to>
                                        <a:schemeClr val="hlink"/>
                                      </p:to>
                                    </p:animClr>
                                  </p:subTnLst>
                                </p:cTn>
                              </p:par>
                              <p:par>
                                <p:cTn id="19" presetID="24" presetClass="entr" presetSubtype="0" fill="hold" grpId="0" nodeType="withEffect">
                                  <p:stCondLst>
                                    <p:cond delay="0"/>
                                  </p:stCondLst>
                                  <p:childTnLst>
                                    <p:set>
                                      <p:cBhvr>
                                        <p:cTn id="20" dur="1" fill="hold">
                                          <p:stCondLst>
                                            <p:cond delay="499"/>
                                          </p:stCondLst>
                                        </p:cTn>
                                        <p:tgtEl>
                                          <p:spTgt spid="163846">
                                            <p:txEl>
                                              <p:pRg st="4" end="4"/>
                                            </p:txEl>
                                          </p:spTgt>
                                        </p:tgtEl>
                                        <p:attrNameLst>
                                          <p:attrName>style.visibility</p:attrName>
                                        </p:attrNameLst>
                                      </p:cBhvr>
                                      <p:to>
                                        <p:strVal val="visible"/>
                                      </p:to>
                                    </p:set>
                                    <p:anim to="" calcmode="lin" valueType="num">
                                      <p:cBhvr>
                                        <p:cTn id="21" dur="1" fill="hold"/>
                                        <p:tgtEl>
                                          <p:spTgt spid="163846">
                                            <p:txEl>
                                              <p:pRg st="4" end="4"/>
                                            </p:txEl>
                                          </p:spTgt>
                                        </p:tgtEl>
                                        <p:attrNameLst>
                                          <p:attrName/>
                                        </p:attrNameLst>
                                      </p:cBhvr>
                                    </p:anim>
                                  </p:childTnLst>
                                  <p:subTnLst>
                                    <p:animClr clrSpc="rgb" dir="cw">
                                      <p:cBhvr override="childStyle">
                                        <p:cTn dur="1" fill="hold" display="0" masterRel="nextClick" afterEffect="1"/>
                                        <p:tgtEl>
                                          <p:spTgt spid="163846">
                                            <p:txEl>
                                              <p:pRg st="4" end="4"/>
                                            </p:txEl>
                                          </p:spTgt>
                                        </p:tgtEl>
                                        <p:attrNameLst>
                                          <p:attrName>ppt_c</p:attrName>
                                        </p:attrNameLst>
                                      </p:cBhvr>
                                      <p:to>
                                        <a:schemeClr val="hlink"/>
                                      </p:to>
                                    </p:animClr>
                                  </p:sub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63846">
                                            <p:txEl>
                                              <p:pRg st="5" end="5"/>
                                            </p:txEl>
                                          </p:spTgt>
                                        </p:tgtEl>
                                        <p:attrNameLst>
                                          <p:attrName>style.visibility</p:attrName>
                                        </p:attrNameLst>
                                      </p:cBhvr>
                                      <p:to>
                                        <p:strVal val="visible"/>
                                      </p:to>
                                    </p:set>
                                    <p:anim to="" calcmode="lin" valueType="num">
                                      <p:cBhvr>
                                        <p:cTn id="26" dur="1" fill="hold"/>
                                        <p:tgtEl>
                                          <p:spTgt spid="163846">
                                            <p:txEl>
                                              <p:pRg st="5" end="5"/>
                                            </p:txEl>
                                          </p:spTgt>
                                        </p:tgtEl>
                                        <p:attrNameLst>
                                          <p:attrName/>
                                        </p:attrNameLst>
                                      </p:cBhvr>
                                    </p:anim>
                                  </p:childTnLst>
                                  <p:subTnLst>
                                    <p:animClr clrSpc="rgb" dir="cw">
                                      <p:cBhvr override="childStyle">
                                        <p:cTn dur="1" fill="hold" display="0" masterRel="nextClick" afterEffect="1"/>
                                        <p:tgtEl>
                                          <p:spTgt spid="163846">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theme/theme1.xml><?xml version="1.0" encoding="utf-8"?>
<a:theme xmlns:a="http://schemas.openxmlformats.org/drawingml/2006/main" name="md">
  <a:themeElements>
    <a:clrScheme name="">
      <a:dk1>
        <a:srgbClr val="000000"/>
      </a:dk1>
      <a:lt1>
        <a:srgbClr val="FAFD00"/>
      </a:lt1>
      <a:dk2>
        <a:srgbClr val="00279F"/>
      </a:dk2>
      <a:lt2>
        <a:srgbClr val="FAFD00"/>
      </a:lt2>
      <a:accent1>
        <a:srgbClr val="FC0128"/>
      </a:accent1>
      <a:accent2>
        <a:srgbClr val="00FF00"/>
      </a:accent2>
      <a:accent3>
        <a:srgbClr val="AAACCD"/>
      </a:accent3>
      <a:accent4>
        <a:srgbClr val="D6D800"/>
      </a:accent4>
      <a:accent5>
        <a:srgbClr val="FDAAAC"/>
      </a:accent5>
      <a:accent6>
        <a:srgbClr val="00E700"/>
      </a:accent6>
      <a:hlink>
        <a:srgbClr val="00B7A5"/>
      </a:hlink>
      <a:folHlink>
        <a:srgbClr val="414141"/>
      </a:folHlink>
    </a:clrScheme>
    <a:fontScheme name="md">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m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10.xml><?xml version="1.0" encoding="utf-8"?>
<a:themeOverride xmlns:a="http://schemas.openxmlformats.org/drawingml/2006/main">
  <a:clrScheme name="">
    <a:dk1>
      <a:srgbClr val="000000"/>
    </a:dk1>
    <a:lt1>
      <a:srgbClr val="FAFD00"/>
    </a:lt1>
    <a:dk2>
      <a:srgbClr val="00279F"/>
    </a:dk2>
    <a:lt2>
      <a:srgbClr val="FAFD00"/>
    </a:lt2>
    <a:accent1>
      <a:srgbClr val="FC0128"/>
    </a:accent1>
    <a:accent2>
      <a:srgbClr val="00FF00"/>
    </a:accent2>
    <a:accent3>
      <a:srgbClr val="AAACCD"/>
    </a:accent3>
    <a:accent4>
      <a:srgbClr val="D6D800"/>
    </a:accent4>
    <a:accent5>
      <a:srgbClr val="FDAAAC"/>
    </a:accent5>
    <a:accent6>
      <a:srgbClr val="00E700"/>
    </a:accent6>
    <a:hlink>
      <a:srgbClr val="00B7A5"/>
    </a:hlink>
    <a:folHlink>
      <a:srgbClr val="FAFD00"/>
    </a:folHlink>
  </a:clrScheme>
</a:themeOverride>
</file>

<file path=ppt/theme/themeOverride2.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3.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4.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5.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6.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7.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FAFD00"/>
    </a:folHlink>
  </a:clrScheme>
</a:themeOverride>
</file>

<file path=ppt/theme/themeOverride8.xml><?xml version="1.0" encoding="utf-8"?>
<a:themeOverride xmlns:a="http://schemas.openxmlformats.org/drawingml/2006/main">
  <a:clrScheme name="">
    <a:dk1>
      <a:srgbClr val="00279F"/>
    </a:dk1>
    <a:lt1>
      <a:srgbClr val="00279F"/>
    </a:lt1>
    <a:dk2>
      <a:srgbClr val="FAFD00"/>
    </a:dk2>
    <a:lt2>
      <a:srgbClr val="000000"/>
    </a:lt2>
    <a:accent1>
      <a:srgbClr val="FC0128"/>
    </a:accent1>
    <a:accent2>
      <a:srgbClr val="00FF00"/>
    </a:accent2>
    <a:accent3>
      <a:srgbClr val="AAACCD"/>
    </a:accent3>
    <a:accent4>
      <a:srgbClr val="002087"/>
    </a:accent4>
    <a:accent5>
      <a:srgbClr val="FDAAAC"/>
    </a:accent5>
    <a:accent6>
      <a:srgbClr val="00E700"/>
    </a:accent6>
    <a:hlink>
      <a:srgbClr val="00B7A5"/>
    </a:hlink>
    <a:folHlink>
      <a:srgbClr val="414141"/>
    </a:folHlink>
  </a:clrScheme>
</a:themeOverride>
</file>

<file path=ppt/theme/themeOverride9.xml><?xml version="1.0" encoding="utf-8"?>
<a:themeOverride xmlns:a="http://schemas.openxmlformats.org/drawingml/2006/main">
  <a:clrScheme name="">
    <a:dk1>
      <a:srgbClr val="000000"/>
    </a:dk1>
    <a:lt1>
      <a:srgbClr val="FAFD00"/>
    </a:lt1>
    <a:dk2>
      <a:srgbClr val="00279F"/>
    </a:dk2>
    <a:lt2>
      <a:srgbClr val="FAFD00"/>
    </a:lt2>
    <a:accent1>
      <a:srgbClr val="FC0128"/>
    </a:accent1>
    <a:accent2>
      <a:srgbClr val="00FF00"/>
    </a:accent2>
    <a:accent3>
      <a:srgbClr val="AAACCD"/>
    </a:accent3>
    <a:accent4>
      <a:srgbClr val="D6D800"/>
    </a:accent4>
    <a:accent5>
      <a:srgbClr val="FDAAAC"/>
    </a:accent5>
    <a:accent6>
      <a:srgbClr val="00E700"/>
    </a:accent6>
    <a:hlink>
      <a:srgbClr val="FC0128"/>
    </a:hlink>
    <a:folHlink>
      <a:srgbClr val="FAFD00"/>
    </a:folHlink>
  </a:clrScheme>
</a:themeOverride>
</file>

<file path=docProps/app.xml><?xml version="1.0" encoding="utf-8"?>
<Properties xmlns="http://schemas.openxmlformats.org/officeDocument/2006/extended-properties" xmlns:vt="http://schemas.openxmlformats.org/officeDocument/2006/docPropsVTypes">
  <Template>c:\windows\md.ppt</Template>
  <TotalTime>40899</TotalTime>
  <Pages>73</Pages>
  <Words>9103</Words>
  <Application>Microsoft Office PowerPoint</Application>
  <PresentationFormat>Affichage à l'écran (4:3)</PresentationFormat>
  <Paragraphs>2138</Paragraphs>
  <Slides>202</Slides>
  <Notes>202</Notes>
  <HiddenSlides>0</HiddenSlides>
  <MMClips>1</MMClips>
  <ScaleCrop>false</ScaleCrop>
  <HeadingPairs>
    <vt:vector size="6" baseType="variant">
      <vt:variant>
        <vt:lpstr>Thème</vt:lpstr>
      </vt:variant>
      <vt:variant>
        <vt:i4>1</vt:i4>
      </vt:variant>
      <vt:variant>
        <vt:lpstr>Serveurs OLE incorporés</vt:lpstr>
      </vt:variant>
      <vt:variant>
        <vt:i4>4</vt:i4>
      </vt:variant>
      <vt:variant>
        <vt:lpstr>Titres des diapositives</vt:lpstr>
      </vt:variant>
      <vt:variant>
        <vt:i4>202</vt:i4>
      </vt:variant>
    </vt:vector>
  </HeadingPairs>
  <TitlesOfParts>
    <vt:vector size="207" baseType="lpstr">
      <vt:lpstr>md</vt:lpstr>
      <vt:lpstr>Clip</vt:lpstr>
      <vt:lpstr>Image</vt:lpstr>
      <vt:lpstr>Document</vt:lpstr>
      <vt:lpstr>Package</vt:lpstr>
      <vt:lpstr>Modèle Relationnel 2013 - 14</vt:lpstr>
      <vt:lpstr>Présentation PowerPoint</vt:lpstr>
      <vt:lpstr>BD Relationnelle</vt:lpstr>
      <vt:lpstr>BD Relationnelle</vt:lpstr>
      <vt:lpstr>Présentation PowerPoint</vt:lpstr>
      <vt:lpstr>Présentation PowerPoint</vt:lpstr>
      <vt:lpstr>Base de données relationnelle</vt:lpstr>
      <vt:lpstr>Présentation PowerPoint</vt:lpstr>
      <vt:lpstr>Schémas Externes</vt:lpstr>
      <vt:lpstr>Présentation PowerPoint</vt:lpstr>
      <vt:lpstr>Présentation PowerPoint</vt:lpstr>
      <vt:lpstr>Présentation PowerPoint</vt:lpstr>
      <vt:lpstr>Présentation PowerPoint</vt:lpstr>
      <vt:lpstr>Présentation PowerPoint</vt:lpstr>
      <vt:lpstr>Base relationnelle</vt:lpstr>
      <vt:lpstr>Base relationnelle</vt:lpstr>
      <vt:lpstr>Relations</vt:lpstr>
      <vt:lpstr>Relations</vt:lpstr>
      <vt:lpstr>Relations</vt:lpstr>
      <vt:lpstr>Relations</vt:lpstr>
      <vt:lpstr> </vt:lpstr>
      <vt:lpstr>Présentation PowerPoint</vt:lpstr>
      <vt:lpstr>Présentation PowerPoint</vt:lpstr>
      <vt:lpstr>Présentation PowerPoint</vt:lpstr>
      <vt:lpstr>Présentation PowerPoint</vt:lpstr>
      <vt:lpstr>Présentation PowerPoint</vt:lpstr>
      <vt:lpstr>Opérations relationnelles</vt:lpstr>
      <vt:lpstr>Opérations relationnelles</vt:lpstr>
      <vt:lpstr>Opérations relationnelles</vt:lpstr>
      <vt:lpstr>Présentation PowerPoint</vt:lpstr>
      <vt:lpstr>Jointure naturelle</vt:lpstr>
      <vt:lpstr>Jointure naturelle</vt:lpstr>
      <vt:lpstr>Présentation PowerPoint</vt:lpstr>
      <vt:lpstr>Présentation PowerPoint</vt:lpstr>
      <vt:lpstr>-jointure</vt:lpstr>
      <vt:lpstr>-jointure / Equi-jointure</vt:lpstr>
      <vt:lpstr>Division</vt:lpstr>
      <vt:lpstr>Présentation PowerPoint</vt:lpstr>
      <vt:lpstr>Présentation PowerPoint</vt:lpstr>
      <vt:lpstr>Requêtes algébriques à la base S-P</vt:lpstr>
      <vt:lpstr>Requêtes algébriques à la base S-P</vt:lpstr>
      <vt:lpstr>Utilité de l'algèbre</vt:lpstr>
      <vt:lpstr>Utilité de l'algèbre</vt:lpstr>
      <vt:lpstr>Utilité de l'algèbre</vt:lpstr>
      <vt:lpstr>Présentation PowerPoint</vt:lpstr>
      <vt:lpstr>Présentation PowerPoint</vt:lpstr>
      <vt:lpstr>Complétude relationnelle de SQL</vt:lpstr>
      <vt:lpstr>Présentation PowerPoint</vt:lpstr>
      <vt:lpstr>Présentation PowerPoint</vt:lpstr>
      <vt:lpstr>Présentation PowerPoint</vt:lpstr>
      <vt:lpstr>Présentation PowerPoint</vt:lpstr>
      <vt:lpstr>Présentation PowerPoint</vt:lpstr>
      <vt:lpstr>Normalization en 1-NF</vt:lpstr>
      <vt:lpstr>Solutions pour la Conception</vt:lpstr>
      <vt:lpstr>Et la Manipulation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vt:lpstr>
      <vt:lpstr>Présentation PowerPoint</vt:lpstr>
      <vt:lpstr>  </vt:lpstr>
      <vt:lpstr>  </vt:lpstr>
      <vt:lpstr>  </vt:lpstr>
      <vt:lpstr>  </vt:lpstr>
      <vt:lpstr>Présentation PowerPoint</vt:lpstr>
      <vt:lpstr>  </vt:lpstr>
      <vt:lpstr>  </vt:lpstr>
      <vt:lpstr>  </vt:lpstr>
      <vt:lpstr>Modélisation relationnelle</vt:lpstr>
      <vt:lpstr>Modélisation relationnelle</vt:lpstr>
      <vt:lpstr>Modélisation relationnelle</vt:lpstr>
      <vt:lpstr>Modélisation relationnelle</vt:lpstr>
      <vt:lpstr>Modélisation relationnelle semi-formelle</vt:lpstr>
      <vt:lpstr>Modélisation relationnelle formelle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Spécifications fonctionnelles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Modèle Conceptuel</vt:lpstr>
      <vt:lpstr>Modélisation Conceptuelle</vt:lpstr>
      <vt:lpstr>Modélisation Conceptuelle</vt:lpstr>
      <vt:lpstr>Passage UML - Relationnel</vt:lpstr>
      <vt:lpstr>UML</vt:lpstr>
      <vt:lpstr>UML</vt:lpstr>
      <vt:lpstr>UML : Type d’Entité</vt:lpstr>
      <vt:lpstr>UML : Type d’Entité</vt:lpstr>
      <vt:lpstr>UML : Type d’Entité</vt:lpstr>
      <vt:lpstr>UML : Type d’Entité</vt:lpstr>
      <vt:lpstr>UML</vt:lpstr>
      <vt:lpstr>UML Associations</vt:lpstr>
      <vt:lpstr>UML : Association n-aire</vt:lpstr>
      <vt:lpstr>UML : Association 1-aire</vt:lpstr>
      <vt:lpstr>UML </vt:lpstr>
      <vt:lpstr>UML : Classe / Sous-classe</vt:lpstr>
      <vt:lpstr>UML / Relationnel</vt:lpstr>
      <vt:lpstr>UML / Relationnel</vt:lpstr>
      <vt:lpstr>Passage UML - Relationnel</vt:lpstr>
      <vt:lpstr>Passage UML - Relationnel</vt:lpstr>
      <vt:lpstr>Passage UML - Relationnel</vt:lpstr>
      <vt:lpstr>Réification (Etape 1)</vt:lpstr>
      <vt:lpstr>Réification (Etape 1)</vt:lpstr>
      <vt:lpstr>Réification (Etape 2)</vt:lpstr>
      <vt:lpstr>Réification</vt:lpstr>
      <vt:lpstr>Réification : Principe Général</vt:lpstr>
      <vt:lpstr>Réification : Principe Général</vt:lpstr>
      <vt:lpstr>Réification : Principe Général</vt:lpstr>
      <vt:lpstr>Réification  &amp; Pointeurs dans les Langages de Programmation</vt:lpstr>
      <vt:lpstr>Réification : Association n-aire</vt:lpstr>
      <vt:lpstr>Réification : Attribut composé</vt:lpstr>
      <vt:lpstr>Réification : Attribut composé</vt:lpstr>
      <vt:lpstr>Réification : Entité Faible </vt:lpstr>
      <vt:lpstr>Réification : Entité Faible </vt:lpstr>
      <vt:lpstr>Réification : Cas Spécifiques Bijection</vt:lpstr>
      <vt:lpstr>Réification : Cas Spécifiques Bijection</vt:lpstr>
      <vt:lpstr>Réification : Cas Spécifiques Injection</vt:lpstr>
      <vt:lpstr>Réification :Cas Spécifiques</vt:lpstr>
      <vt:lpstr>Réification : Hiérarchie</vt:lpstr>
      <vt:lpstr>Réification : Les Veuves ?</vt:lpstr>
      <vt:lpstr>Réification : Classe / Sous-classe</vt:lpstr>
      <vt:lpstr>Réification : Classe / Sous-classe</vt:lpstr>
      <vt:lpstr>Réification : Classe / Sous-classe Schéma MsAccess</vt:lpstr>
      <vt:lpstr>Réification : Classe / Sous-classe Schéma MsAccess</vt:lpstr>
      <vt:lpstr>Réification : Autres Cas</vt:lpstr>
      <vt:lpstr>Réification : Cardinalités</vt:lpstr>
      <vt:lpstr>Réification : Autres Cas</vt:lpstr>
      <vt:lpstr>Après la Réification</vt:lpstr>
      <vt:lpstr>Spécifications fonctionnelles:</vt:lpstr>
      <vt:lpstr>Présentation PowerPoint</vt:lpstr>
      <vt:lpstr>Présentation PowerPoint</vt:lpstr>
      <vt:lpstr>Présentation PowerPoint</vt:lpstr>
      <vt:lpstr>Pourquoi S-P est comme ça ?</vt:lpstr>
      <vt:lpstr>Solution</vt:lpstr>
      <vt:lpstr>Exemple Projet BD Assurance 07</vt:lpstr>
      <vt:lpstr> UML -&gt; XML</vt:lpstr>
      <vt:lpstr>Exercices (adaptez svp au programme de votre cours spécifique, voir aussi ceux des TDs)</vt:lpstr>
      <vt:lpstr>Exercices (adaptez svp au programme de votre cours spécifique, voir aussi ceux des TDs)</vt:lpstr>
      <vt:lpstr>Exercices</vt:lpstr>
      <vt:lpstr>Exercices</vt:lpstr>
      <vt:lpstr>FIN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relationnelles SQL (1)</dc:title>
  <dc:subject>cours m-d</dc:subject>
  <dc:creator>litwin</dc:creator>
  <cp:lastModifiedBy>Wit</cp:lastModifiedBy>
  <cp:revision>731</cp:revision>
  <cp:lastPrinted>2012-09-19T13:11:57Z</cp:lastPrinted>
  <dcterms:created xsi:type="dcterms:W3CDTF">1994-12-04T21:43:16Z</dcterms:created>
  <dcterms:modified xsi:type="dcterms:W3CDTF">2013-10-06T09:56:24Z</dcterms:modified>
</cp:coreProperties>
</file>