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handoutMasterIdLst>
    <p:handoutMasterId r:id="rId38"/>
  </p:handoutMasterIdLst>
  <p:sldIdLst>
    <p:sldId id="256" r:id="rId5"/>
    <p:sldId id="271" r:id="rId6"/>
    <p:sldId id="257" r:id="rId7"/>
    <p:sldId id="270" r:id="rId8"/>
    <p:sldId id="260" r:id="rId9"/>
    <p:sldId id="261" r:id="rId10"/>
    <p:sldId id="272" r:id="rId11"/>
    <p:sldId id="273" r:id="rId12"/>
    <p:sldId id="274" r:id="rId13"/>
    <p:sldId id="276" r:id="rId14"/>
    <p:sldId id="277" r:id="rId15"/>
    <p:sldId id="278" r:id="rId16"/>
    <p:sldId id="279" r:id="rId17"/>
    <p:sldId id="280" r:id="rId18"/>
    <p:sldId id="281" r:id="rId19"/>
    <p:sldId id="287" r:id="rId20"/>
    <p:sldId id="286" r:id="rId21"/>
    <p:sldId id="282" r:id="rId22"/>
    <p:sldId id="283" r:id="rId23"/>
    <p:sldId id="285" r:id="rId24"/>
    <p:sldId id="284" r:id="rId25"/>
    <p:sldId id="288" r:id="rId26"/>
    <p:sldId id="289" r:id="rId27"/>
    <p:sldId id="290" r:id="rId28"/>
    <p:sldId id="291" r:id="rId29"/>
    <p:sldId id="292" r:id="rId30"/>
    <p:sldId id="295" r:id="rId31"/>
    <p:sldId id="294" r:id="rId32"/>
    <p:sldId id="296" r:id="rId33"/>
    <p:sldId id="293" r:id="rId34"/>
    <p:sldId id="297" r:id="rId35"/>
    <p:sldId id="275"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37AEB3-B161-4F70-909F-1218ECE5160C}">
          <p14:sldIdLst>
            <p14:sldId id="256"/>
            <p14:sldId id="271"/>
            <p14:sldId id="257"/>
            <p14:sldId id="270"/>
            <p14:sldId id="260"/>
            <p14:sldId id="261"/>
            <p14:sldId id="272"/>
            <p14:sldId id="273"/>
            <p14:sldId id="274"/>
            <p14:sldId id="276"/>
            <p14:sldId id="277"/>
            <p14:sldId id="278"/>
            <p14:sldId id="279"/>
            <p14:sldId id="280"/>
            <p14:sldId id="281"/>
            <p14:sldId id="287"/>
            <p14:sldId id="286"/>
            <p14:sldId id="282"/>
            <p14:sldId id="283"/>
            <p14:sldId id="285"/>
            <p14:sldId id="284"/>
            <p14:sldId id="288"/>
            <p14:sldId id="289"/>
            <p14:sldId id="290"/>
            <p14:sldId id="291"/>
            <p14:sldId id="292"/>
            <p14:sldId id="295"/>
            <p14:sldId id="294"/>
            <p14:sldId id="296"/>
            <p14:sldId id="293"/>
            <p14:sldId id="297"/>
            <p14:sldId id="275"/>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236A4C13-CA7A-432B-950A-8129C7B3BE2A}" v="793" dt="2023-07-14T18:42:39.250"/>
    <p1510:client id="{3A2C9FB1-FC02-485C-B844-B360F90EE0CF}" v="946" dt="2023-07-14T17:11:39.119"/>
    <p1510:client id="{4A45FDB6-0F0C-439C-A21E-A3FE1D7BA60E}" v="144" dt="2023-07-14T14:00:16.433"/>
    <p1510:client id="{CB208955-7846-47DE-B7B6-A00716854E15}" v="7" dt="2023-07-14T14:04:40.869"/>
    <p1510:client id="{E0929958-6860-4E80-8F15-CA898B884A27}" v="25" dt="2023-07-14T14:01:52.816"/>
    <p1510:client id="{E447A8CD-C2AC-4715-8C16-20237EAC8205}" v="571" dt="2023-07-14T13:45:27.475"/>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7/14/2023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lalMaz/DevOps-Architect-BootCamp" TargetMode="External"/><Relationship Id="rId2" Type="http://schemas.openxmlformats.org/officeDocument/2006/relationships/hyperlink" Target="http://Youhttps:/www.youtube.com/@bilalmazhar100"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ocker.com/engine/reference/builder/#from" TargetMode="External"/><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ilalMaz/DevOps-Architect-BootCamp" TargetMode="External"/><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hyperlink" Target="https://www.linkedin.com/in/bilalmazhar-cyber-security-consultant/"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rakhar1989/docker-curriculum.git" TargetMode="External"/><Relationship Id="rId2" Type="http://schemas.openxmlformats.org/officeDocument/2006/relationships/hyperlink" Target="http://flask.pocoo.org/"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hyperlink" Target="https://hub.docker.com/_/python/"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ocs.docker.com/engine/reference/builder/#c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ker-curriculum.com/#hello-world" TargetMode="External"/><Relationship Id="rId2" Type="http://schemas.openxmlformats.org/officeDocument/2006/relationships/hyperlink" Target="https://www.aquasec.com/cloud-native-academy/docker-container/100-best-docker-tutorials/" TargetMode="External"/><Relationship Id="rId1" Type="http://schemas.openxmlformats.org/officeDocument/2006/relationships/slideLayout" Target="../slideLayouts/slideLayout6.xml"/><Relationship Id="rId5" Type="http://schemas.openxmlformats.org/officeDocument/2006/relationships/hyperlink" Target="https://docker-curriculum.com/#our-first-image" TargetMode="External"/><Relationship Id="rId4" Type="http://schemas.openxmlformats.org/officeDocument/2006/relationships/hyperlink" Target="https://www.educba.com/docker-comman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a:t>Introduction to Container's </a:t>
            </a:r>
          </a:p>
        </p:txBody>
      </p:sp>
      <p:sp>
        <p:nvSpPr>
          <p:cNvPr id="3" name="Subtitle 2"/>
          <p:cNvSpPr>
            <a:spLocks noGrp="1"/>
          </p:cNvSpPr>
          <p:nvPr>
            <p:ph type="subTitle" idx="1"/>
          </p:nvPr>
        </p:nvSpPr>
        <p:spPr>
          <a:xfrm>
            <a:off x="1522413" y="5105400"/>
            <a:ext cx="10442280" cy="1345842"/>
          </a:xfrm>
        </p:spPr>
        <p:txBody>
          <a:bodyPr vert="horz" lIns="91440" tIns="45720" rIns="91440" bIns="45720" rtlCol="0" anchor="t">
            <a:normAutofit/>
          </a:bodyPr>
          <a:lstStyle/>
          <a:p>
            <a:r>
              <a:rPr lang="en-US"/>
              <a:t>Learn with Bilal </a:t>
            </a:r>
            <a:r>
              <a:rPr lang="en-US">
                <a:ea typeface="+mn-lt"/>
                <a:cs typeface="+mn-lt"/>
              </a:rPr>
              <a:t> : </a:t>
            </a:r>
            <a:r>
              <a:rPr lang="en-US">
                <a:ea typeface="+mn-lt"/>
                <a:cs typeface="+mn-lt"/>
                <a:hlinkClick r:id="rId2"/>
              </a:rPr>
              <a:t>https://www.youtube.com/@bilalmazhar100</a:t>
            </a:r>
            <a:r>
              <a:rPr lang="en-US"/>
              <a:t>  </a:t>
            </a:r>
          </a:p>
          <a:p>
            <a:r>
              <a:rPr lang="en-US">
                <a:ea typeface="+mn-lt"/>
                <a:cs typeface="+mn-lt"/>
              </a:rPr>
              <a:t>GitHub : </a:t>
            </a:r>
            <a:r>
              <a:rPr lang="en-US">
                <a:ea typeface="+mn-lt"/>
                <a:cs typeface="+mn-lt"/>
                <a:hlinkClick r:id="rId3"/>
              </a:rPr>
              <a:t>https://github.com/BilalMaz/DevOps-Architect-BootCamp</a:t>
            </a:r>
            <a:endParaRPr lang="en-US">
              <a:ea typeface="+mn-lt"/>
              <a:cs typeface="+mn-lt"/>
            </a:endParaRPr>
          </a:p>
          <a:p>
            <a:endParaRPr lang="en-US"/>
          </a:p>
        </p:txBody>
      </p:sp>
      <p:pic>
        <p:nvPicPr>
          <p:cNvPr id="4" name="Picture 4" descr="A logo for a company&#10;&#10;Description automatically generated">
            <a:extLst>
              <a:ext uri="{FF2B5EF4-FFF2-40B4-BE49-F238E27FC236}">
                <a16:creationId xmlns:a16="http://schemas.microsoft.com/office/drawing/2014/main" id="{DB8DF716-AD74-A508-88A9-967C4F0D5A07}"/>
              </a:ext>
            </a:extLst>
          </p:cNvPr>
          <p:cNvPicPr>
            <a:picLocks noChangeAspect="1"/>
          </p:cNvPicPr>
          <p:nvPr/>
        </p:nvPicPr>
        <p:blipFill>
          <a:blip r:embed="rId4"/>
          <a:stretch>
            <a:fillRect/>
          </a:stretch>
        </p:blipFill>
        <p:spPr>
          <a:xfrm>
            <a:off x="9170074" y="153746"/>
            <a:ext cx="2738842" cy="2768309"/>
          </a:xfrm>
          <a:prstGeom prst="rect">
            <a:avLst/>
          </a:prstGeom>
        </p:spPr>
      </p:pic>
      <p:pic>
        <p:nvPicPr>
          <p:cNvPr id="5" name="Picture 5" descr="A drawing of a ship with cubes&#10;&#10;Description automatically generated">
            <a:extLst>
              <a:ext uri="{FF2B5EF4-FFF2-40B4-BE49-F238E27FC236}">
                <a16:creationId xmlns:a16="http://schemas.microsoft.com/office/drawing/2014/main" id="{906240A8-F35E-7F47-FB9A-5E0891BACAC2}"/>
              </a:ext>
            </a:extLst>
          </p:cNvPr>
          <p:cNvPicPr>
            <a:picLocks noChangeAspect="1"/>
          </p:cNvPicPr>
          <p:nvPr/>
        </p:nvPicPr>
        <p:blipFill>
          <a:blip r:embed="rId5"/>
          <a:stretch>
            <a:fillRect/>
          </a:stretch>
        </p:blipFill>
        <p:spPr>
          <a:xfrm>
            <a:off x="3330870" y="702942"/>
            <a:ext cx="4107978" cy="2967181"/>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770A-C0F7-3346-7447-4ECD0537A43B}"/>
              </a:ext>
            </a:extLst>
          </p:cNvPr>
          <p:cNvSpPr>
            <a:spLocks noGrp="1"/>
          </p:cNvSpPr>
          <p:nvPr>
            <p:ph type="title"/>
          </p:nvPr>
        </p:nvSpPr>
        <p:spPr/>
        <p:txBody>
          <a:bodyPr/>
          <a:lstStyle/>
          <a:p>
            <a:r>
              <a:rPr lang="en-US"/>
              <a:t>Lab 1 : Pull and Run a Linux Container</a:t>
            </a:r>
          </a:p>
        </p:txBody>
      </p:sp>
      <p:sp>
        <p:nvSpPr>
          <p:cNvPr id="3" name="TextBox 2">
            <a:extLst>
              <a:ext uri="{FF2B5EF4-FFF2-40B4-BE49-F238E27FC236}">
                <a16:creationId xmlns:a16="http://schemas.microsoft.com/office/drawing/2014/main" id="{E0129788-E848-2A6A-61D9-CDCC7AF99A02}"/>
              </a:ext>
            </a:extLst>
          </p:cNvPr>
          <p:cNvSpPr txBox="1"/>
          <p:nvPr/>
        </p:nvSpPr>
        <p:spPr>
          <a:xfrm>
            <a:off x="1475688" y="1712343"/>
            <a:ext cx="7112778"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docker pull &lt;linux_image_name&gt;</a:t>
            </a:r>
            <a:br>
              <a:rPr lang="en-US"/>
            </a:br>
            <a:endParaRPr lang="en-US"/>
          </a:p>
        </p:txBody>
      </p:sp>
      <p:pic>
        <p:nvPicPr>
          <p:cNvPr id="4" name="Picture 4" descr="A screenshot of a computer">
            <a:extLst>
              <a:ext uri="{FF2B5EF4-FFF2-40B4-BE49-F238E27FC236}">
                <a16:creationId xmlns:a16="http://schemas.microsoft.com/office/drawing/2014/main" id="{71746DCC-829F-421C-2E65-1A9AB0D2122A}"/>
              </a:ext>
            </a:extLst>
          </p:cNvPr>
          <p:cNvPicPr>
            <a:picLocks noChangeAspect="1"/>
          </p:cNvPicPr>
          <p:nvPr/>
        </p:nvPicPr>
        <p:blipFill>
          <a:blip r:embed="rId2"/>
          <a:stretch>
            <a:fillRect/>
          </a:stretch>
        </p:blipFill>
        <p:spPr>
          <a:xfrm>
            <a:off x="1471285" y="2221214"/>
            <a:ext cx="8017602" cy="2136181"/>
          </a:xfrm>
          <a:prstGeom prst="rect">
            <a:avLst/>
          </a:prstGeom>
        </p:spPr>
      </p:pic>
      <p:pic>
        <p:nvPicPr>
          <p:cNvPr id="5" name="Picture 5" descr="A screenshot of a computer program&#10;&#10;Description automatically generated">
            <a:extLst>
              <a:ext uri="{FF2B5EF4-FFF2-40B4-BE49-F238E27FC236}">
                <a16:creationId xmlns:a16="http://schemas.microsoft.com/office/drawing/2014/main" id="{5AD383F0-1E53-A136-8C1C-B2F51E46F764}"/>
              </a:ext>
            </a:extLst>
          </p:cNvPr>
          <p:cNvPicPr>
            <a:picLocks noChangeAspect="1"/>
          </p:cNvPicPr>
          <p:nvPr/>
        </p:nvPicPr>
        <p:blipFill>
          <a:blip r:embed="rId3"/>
          <a:stretch>
            <a:fillRect/>
          </a:stretch>
        </p:blipFill>
        <p:spPr>
          <a:xfrm>
            <a:off x="3760006" y="4777432"/>
            <a:ext cx="8204459" cy="1629478"/>
          </a:xfrm>
          <a:prstGeom prst="rect">
            <a:avLst/>
          </a:prstGeom>
        </p:spPr>
      </p:pic>
      <p:sp>
        <p:nvSpPr>
          <p:cNvPr id="6" name="TextBox 5">
            <a:extLst>
              <a:ext uri="{FF2B5EF4-FFF2-40B4-BE49-F238E27FC236}">
                <a16:creationId xmlns:a16="http://schemas.microsoft.com/office/drawing/2014/main" id="{9112A2A3-FC78-D091-1A0A-EBF3679C721C}"/>
              </a:ext>
            </a:extLst>
          </p:cNvPr>
          <p:cNvSpPr txBox="1"/>
          <p:nvPr/>
        </p:nvSpPr>
        <p:spPr>
          <a:xfrm>
            <a:off x="1375556" y="5432485"/>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docker images</a:t>
            </a:r>
          </a:p>
        </p:txBody>
      </p:sp>
    </p:spTree>
    <p:extLst>
      <p:ext uri="{BB962C8B-B14F-4D97-AF65-F5344CB8AC3E}">
        <p14:creationId xmlns:p14="http://schemas.microsoft.com/office/powerpoint/2010/main" val="401497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128C-2192-4969-E1CA-EC8037ADD5AD}"/>
              </a:ext>
            </a:extLst>
          </p:cNvPr>
          <p:cNvSpPr>
            <a:spLocks noGrp="1"/>
          </p:cNvSpPr>
          <p:nvPr>
            <p:ph type="title"/>
          </p:nvPr>
        </p:nvSpPr>
        <p:spPr/>
        <p:txBody>
          <a:bodyPr/>
          <a:lstStyle/>
          <a:p>
            <a:endParaRPr lang="en-US"/>
          </a:p>
        </p:txBody>
      </p:sp>
      <p:pic>
        <p:nvPicPr>
          <p:cNvPr id="3" name="Picture 3" descr="A computer screen shot of a computer code&#10;&#10;Description automatically generated">
            <a:extLst>
              <a:ext uri="{FF2B5EF4-FFF2-40B4-BE49-F238E27FC236}">
                <a16:creationId xmlns:a16="http://schemas.microsoft.com/office/drawing/2014/main" id="{600C6787-860E-1AC0-1C51-44F91CBEA150}"/>
              </a:ext>
            </a:extLst>
          </p:cNvPr>
          <p:cNvPicPr>
            <a:picLocks noChangeAspect="1"/>
          </p:cNvPicPr>
          <p:nvPr/>
        </p:nvPicPr>
        <p:blipFill>
          <a:blip r:embed="rId2"/>
          <a:stretch>
            <a:fillRect/>
          </a:stretch>
        </p:blipFill>
        <p:spPr>
          <a:xfrm>
            <a:off x="1528502" y="2157083"/>
            <a:ext cx="6436504" cy="1202177"/>
          </a:xfrm>
          <a:prstGeom prst="rect">
            <a:avLst/>
          </a:prstGeom>
        </p:spPr>
      </p:pic>
      <p:sp>
        <p:nvSpPr>
          <p:cNvPr id="4" name="TextBox 3">
            <a:extLst>
              <a:ext uri="{FF2B5EF4-FFF2-40B4-BE49-F238E27FC236}">
                <a16:creationId xmlns:a16="http://schemas.microsoft.com/office/drawing/2014/main" id="{C9D17E29-0D0C-4DE3-BC95-2D015D618C9E}"/>
              </a:ext>
            </a:extLst>
          </p:cNvPr>
          <p:cNvSpPr txBox="1"/>
          <p:nvPr/>
        </p:nvSpPr>
        <p:spPr>
          <a:xfrm>
            <a:off x="1518602" y="1755268"/>
            <a:ext cx="4784253"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docker run &lt;container name&gt; </a:t>
            </a:r>
          </a:p>
        </p:txBody>
      </p:sp>
      <p:pic>
        <p:nvPicPr>
          <p:cNvPr id="5" name="Picture 5" descr="A screenshot of a computer&#10;&#10;Description automatically generated">
            <a:extLst>
              <a:ext uri="{FF2B5EF4-FFF2-40B4-BE49-F238E27FC236}">
                <a16:creationId xmlns:a16="http://schemas.microsoft.com/office/drawing/2014/main" id="{79E9560D-37BB-0EE4-C464-CB30FC4FEE19}"/>
              </a:ext>
            </a:extLst>
          </p:cNvPr>
          <p:cNvPicPr>
            <a:picLocks noChangeAspect="1"/>
          </p:cNvPicPr>
          <p:nvPr/>
        </p:nvPicPr>
        <p:blipFill>
          <a:blip r:embed="rId3"/>
          <a:stretch>
            <a:fillRect/>
          </a:stretch>
        </p:blipFill>
        <p:spPr>
          <a:xfrm>
            <a:off x="1514266" y="4425674"/>
            <a:ext cx="8420064" cy="1100824"/>
          </a:xfrm>
          <a:prstGeom prst="rect">
            <a:avLst/>
          </a:prstGeom>
        </p:spPr>
      </p:pic>
      <p:sp>
        <p:nvSpPr>
          <p:cNvPr id="6" name="TextBox 5">
            <a:extLst>
              <a:ext uri="{FF2B5EF4-FFF2-40B4-BE49-F238E27FC236}">
                <a16:creationId xmlns:a16="http://schemas.microsoft.com/office/drawing/2014/main" id="{9BCDEBE7-1919-BED9-DDC7-7693D7447373}"/>
              </a:ext>
            </a:extLst>
          </p:cNvPr>
          <p:cNvSpPr txBox="1"/>
          <p:nvPr/>
        </p:nvSpPr>
        <p:spPr>
          <a:xfrm>
            <a:off x="1518670" y="3844271"/>
            <a:ext cx="7098405"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docker run alpine echo " Learn with Bilal " </a:t>
            </a:r>
            <a:br>
              <a:rPr lang="en-US"/>
            </a:br>
            <a:endParaRPr lang="en-US"/>
          </a:p>
        </p:txBody>
      </p:sp>
    </p:spTree>
    <p:extLst>
      <p:ext uri="{BB962C8B-B14F-4D97-AF65-F5344CB8AC3E}">
        <p14:creationId xmlns:p14="http://schemas.microsoft.com/office/powerpoint/2010/main" val="158997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E342-B841-9214-4851-F6A0E40A9403}"/>
              </a:ext>
            </a:extLst>
          </p:cNvPr>
          <p:cNvSpPr>
            <a:spLocks noGrp="1"/>
          </p:cNvSpPr>
          <p:nvPr>
            <p:ph type="title"/>
          </p:nvPr>
        </p:nvSpPr>
        <p:spPr/>
        <p:txBody>
          <a:bodyPr/>
          <a:lstStyle/>
          <a:p>
            <a:r>
              <a:rPr lang="en-US"/>
              <a:t>Docker process </a:t>
            </a:r>
          </a:p>
        </p:txBody>
      </p:sp>
      <p:pic>
        <p:nvPicPr>
          <p:cNvPr id="3" name="Picture 3" descr="A screenshot of a computer screen&#10;&#10;Description automatically generated">
            <a:extLst>
              <a:ext uri="{FF2B5EF4-FFF2-40B4-BE49-F238E27FC236}">
                <a16:creationId xmlns:a16="http://schemas.microsoft.com/office/drawing/2014/main" id="{8F1B3417-0DCA-85FC-F4DB-D81DCE49457F}"/>
              </a:ext>
            </a:extLst>
          </p:cNvPr>
          <p:cNvPicPr>
            <a:picLocks noChangeAspect="1"/>
          </p:cNvPicPr>
          <p:nvPr/>
        </p:nvPicPr>
        <p:blipFill>
          <a:blip r:embed="rId2"/>
          <a:stretch>
            <a:fillRect/>
          </a:stretch>
        </p:blipFill>
        <p:spPr>
          <a:xfrm>
            <a:off x="1528502" y="2216368"/>
            <a:ext cx="10288635" cy="1716214"/>
          </a:xfrm>
          <a:prstGeom prst="rect">
            <a:avLst/>
          </a:prstGeom>
        </p:spPr>
      </p:pic>
      <p:sp>
        <p:nvSpPr>
          <p:cNvPr id="4" name="TextBox 3">
            <a:extLst>
              <a:ext uri="{FF2B5EF4-FFF2-40B4-BE49-F238E27FC236}">
                <a16:creationId xmlns:a16="http://schemas.microsoft.com/office/drawing/2014/main" id="{34B2C755-CAA3-006C-4D5C-3AC39A3F9137}"/>
              </a:ext>
            </a:extLst>
          </p:cNvPr>
          <p:cNvSpPr txBox="1"/>
          <p:nvPr/>
        </p:nvSpPr>
        <p:spPr>
          <a:xfrm>
            <a:off x="1518602" y="1769576"/>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docker </a:t>
            </a:r>
            <a:r>
              <a:rPr lang="en-US" err="1"/>
              <a:t>ps</a:t>
            </a:r>
            <a:endParaRPr lang="en-US"/>
          </a:p>
        </p:txBody>
      </p:sp>
      <p:pic>
        <p:nvPicPr>
          <p:cNvPr id="5" name="Picture 5" descr="A screenshot of a computer&#10;&#10;Description automatically generated">
            <a:extLst>
              <a:ext uri="{FF2B5EF4-FFF2-40B4-BE49-F238E27FC236}">
                <a16:creationId xmlns:a16="http://schemas.microsoft.com/office/drawing/2014/main" id="{562E2CD2-EE15-A57E-8832-3A11988952D7}"/>
              </a:ext>
            </a:extLst>
          </p:cNvPr>
          <p:cNvPicPr>
            <a:picLocks noChangeAspect="1"/>
          </p:cNvPicPr>
          <p:nvPr/>
        </p:nvPicPr>
        <p:blipFill>
          <a:blip r:embed="rId3"/>
          <a:stretch>
            <a:fillRect/>
          </a:stretch>
        </p:blipFill>
        <p:spPr>
          <a:xfrm>
            <a:off x="1471284" y="5265379"/>
            <a:ext cx="8664415" cy="1138541"/>
          </a:xfrm>
          <a:prstGeom prst="rect">
            <a:avLst/>
          </a:prstGeom>
        </p:spPr>
      </p:pic>
      <p:sp>
        <p:nvSpPr>
          <p:cNvPr id="6" name="TextBox 5">
            <a:extLst>
              <a:ext uri="{FF2B5EF4-FFF2-40B4-BE49-F238E27FC236}">
                <a16:creationId xmlns:a16="http://schemas.microsoft.com/office/drawing/2014/main" id="{1522A7AB-C10D-DDF6-0A36-71C17EDAD65F}"/>
              </a:ext>
            </a:extLst>
          </p:cNvPr>
          <p:cNvSpPr txBox="1"/>
          <p:nvPr/>
        </p:nvSpPr>
        <p:spPr>
          <a:xfrm>
            <a:off x="1518602" y="4473833"/>
            <a:ext cx="5876647"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docker run -it alpine sh​</a:t>
            </a:r>
          </a:p>
        </p:txBody>
      </p:sp>
    </p:spTree>
    <p:extLst>
      <p:ext uri="{BB962C8B-B14F-4D97-AF65-F5344CB8AC3E}">
        <p14:creationId xmlns:p14="http://schemas.microsoft.com/office/powerpoint/2010/main" val="51614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848A580-FD82-AEC6-B6DA-E071E40B20EA}"/>
              </a:ext>
            </a:extLst>
          </p:cNvPr>
          <p:cNvSpPr>
            <a:spLocks noGrp="1"/>
          </p:cNvSpPr>
          <p:nvPr>
            <p:ph type="title"/>
          </p:nvPr>
        </p:nvSpPr>
        <p:spPr>
          <a:xfrm>
            <a:off x="1522414" y="274638"/>
            <a:ext cx="9143998" cy="1020762"/>
          </a:xfrm>
        </p:spPr>
        <p:txBody>
          <a:bodyPr/>
          <a:lstStyle/>
          <a:p>
            <a:r>
              <a:rPr lang="en-US"/>
              <a:t>Docker remove </a:t>
            </a:r>
          </a:p>
        </p:txBody>
      </p:sp>
      <p:pic>
        <p:nvPicPr>
          <p:cNvPr id="5" name="Picture 5" descr="A screenshot of a computer&#10;&#10;Description automatically generated">
            <a:extLst>
              <a:ext uri="{FF2B5EF4-FFF2-40B4-BE49-F238E27FC236}">
                <a16:creationId xmlns:a16="http://schemas.microsoft.com/office/drawing/2014/main" id="{55361A65-2CF7-A9DB-8F6E-2A71ECABE4C8}"/>
              </a:ext>
            </a:extLst>
          </p:cNvPr>
          <p:cNvPicPr>
            <a:picLocks noChangeAspect="1"/>
          </p:cNvPicPr>
          <p:nvPr/>
        </p:nvPicPr>
        <p:blipFill>
          <a:blip r:embed="rId2"/>
          <a:stretch>
            <a:fillRect/>
          </a:stretch>
        </p:blipFill>
        <p:spPr>
          <a:xfrm>
            <a:off x="1422351" y="3076017"/>
            <a:ext cx="10293889" cy="2785181"/>
          </a:xfrm>
          <a:prstGeom prst="rect">
            <a:avLst/>
          </a:prstGeom>
          <a:noFill/>
        </p:spPr>
      </p:pic>
      <p:sp>
        <p:nvSpPr>
          <p:cNvPr id="4" name="TextBox 3">
            <a:extLst>
              <a:ext uri="{FF2B5EF4-FFF2-40B4-BE49-F238E27FC236}">
                <a16:creationId xmlns:a16="http://schemas.microsoft.com/office/drawing/2014/main" id="{EF71A914-7039-20EC-C0B5-9F6C65D12947}"/>
              </a:ext>
            </a:extLst>
          </p:cNvPr>
          <p:cNvSpPr txBox="1"/>
          <p:nvPr/>
        </p:nvSpPr>
        <p:spPr>
          <a:xfrm>
            <a:off x="1532906" y="1712343"/>
            <a:ext cx="5114846"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endParaRPr lang="en-US"/>
          </a:p>
        </p:txBody>
      </p:sp>
      <p:sp>
        <p:nvSpPr>
          <p:cNvPr id="7" name="TextBox 6">
            <a:extLst>
              <a:ext uri="{FF2B5EF4-FFF2-40B4-BE49-F238E27FC236}">
                <a16:creationId xmlns:a16="http://schemas.microsoft.com/office/drawing/2014/main" id="{3C669779-B59C-F38C-B23E-484CC7C14C49}"/>
              </a:ext>
            </a:extLst>
          </p:cNvPr>
          <p:cNvSpPr txBox="1"/>
          <p:nvPr/>
        </p:nvSpPr>
        <p:spPr>
          <a:xfrm>
            <a:off x="1475688" y="1812501"/>
            <a:ext cx="7730844" cy="840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err="1"/>
              <a:t>sudo</a:t>
            </a:r>
            <a:r>
              <a:rPr lang="en-US"/>
              <a:t> docker </a:t>
            </a:r>
            <a:r>
              <a:rPr lang="en-US" err="1"/>
              <a:t>ps</a:t>
            </a:r>
            <a:r>
              <a:rPr lang="en-US"/>
              <a:t>  -a </a:t>
            </a:r>
          </a:p>
          <a:p>
            <a:pPr>
              <a:lnSpc>
                <a:spcPct val="90000"/>
              </a:lnSpc>
            </a:pPr>
            <a:endParaRPr lang="en-US"/>
          </a:p>
          <a:p>
            <a:pPr>
              <a:lnSpc>
                <a:spcPct val="90000"/>
              </a:lnSpc>
            </a:pPr>
            <a:r>
              <a:rPr lang="en-US" err="1"/>
              <a:t>sudo</a:t>
            </a:r>
            <a:r>
              <a:rPr lang="en-US"/>
              <a:t> docker rm &lt;images ID &gt; </a:t>
            </a:r>
          </a:p>
        </p:txBody>
      </p:sp>
    </p:spTree>
    <p:extLst>
      <p:ext uri="{BB962C8B-B14F-4D97-AF65-F5344CB8AC3E}">
        <p14:creationId xmlns:p14="http://schemas.microsoft.com/office/powerpoint/2010/main" val="65317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7B25-4B42-198D-92AB-A7FC779400C6}"/>
              </a:ext>
            </a:extLst>
          </p:cNvPr>
          <p:cNvSpPr>
            <a:spLocks noGrp="1"/>
          </p:cNvSpPr>
          <p:nvPr>
            <p:ph type="title"/>
          </p:nvPr>
        </p:nvSpPr>
        <p:spPr/>
        <p:txBody>
          <a:bodyPr/>
          <a:lstStyle/>
          <a:p>
            <a:r>
              <a:rPr lang="en-US" dirty="0"/>
              <a:t>Lab 2 : Host a Static Website using Container </a:t>
            </a:r>
            <a:endParaRPr lang="en-US"/>
          </a:p>
        </p:txBody>
      </p:sp>
      <p:sp>
        <p:nvSpPr>
          <p:cNvPr id="4" name="TextBox 3">
            <a:extLst>
              <a:ext uri="{FF2B5EF4-FFF2-40B4-BE49-F238E27FC236}">
                <a16:creationId xmlns:a16="http://schemas.microsoft.com/office/drawing/2014/main" id="{6E55D523-9801-280E-12C6-E4FCB68FB8D3}"/>
              </a:ext>
            </a:extLst>
          </p:cNvPr>
          <p:cNvSpPr txBox="1"/>
          <p:nvPr/>
        </p:nvSpPr>
        <p:spPr>
          <a:xfrm>
            <a:off x="1575820" y="1712343"/>
            <a:ext cx="5804779"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https://hub.docker.com/r/prakhar1989/static-site/</a:t>
            </a:r>
          </a:p>
        </p:txBody>
      </p:sp>
      <p:pic>
        <p:nvPicPr>
          <p:cNvPr id="5" name="Picture 5" descr="A screenshot of a computer&#10;&#10;Description automatically generated">
            <a:extLst>
              <a:ext uri="{FF2B5EF4-FFF2-40B4-BE49-F238E27FC236}">
                <a16:creationId xmlns:a16="http://schemas.microsoft.com/office/drawing/2014/main" id="{F808545A-3870-B302-2685-F43F76FADB2F}"/>
              </a:ext>
            </a:extLst>
          </p:cNvPr>
          <p:cNvPicPr>
            <a:picLocks noChangeAspect="1"/>
          </p:cNvPicPr>
          <p:nvPr/>
        </p:nvPicPr>
        <p:blipFill>
          <a:blip r:embed="rId2"/>
          <a:stretch>
            <a:fillRect/>
          </a:stretch>
        </p:blipFill>
        <p:spPr>
          <a:xfrm>
            <a:off x="1571416" y="2266900"/>
            <a:ext cx="4438572" cy="1683439"/>
          </a:xfrm>
          <a:prstGeom prst="rect">
            <a:avLst/>
          </a:prstGeom>
        </p:spPr>
      </p:pic>
      <p:pic>
        <p:nvPicPr>
          <p:cNvPr id="6" name="Picture 6" descr="A screenshot of a computer&#10;&#10;Description automatically generated">
            <a:extLst>
              <a:ext uri="{FF2B5EF4-FFF2-40B4-BE49-F238E27FC236}">
                <a16:creationId xmlns:a16="http://schemas.microsoft.com/office/drawing/2014/main" id="{A3444350-7E18-3C15-BC9B-49ABC0F4379D}"/>
              </a:ext>
            </a:extLst>
          </p:cNvPr>
          <p:cNvPicPr>
            <a:picLocks noChangeAspect="1"/>
          </p:cNvPicPr>
          <p:nvPr/>
        </p:nvPicPr>
        <p:blipFill>
          <a:blip r:embed="rId3"/>
          <a:stretch>
            <a:fillRect/>
          </a:stretch>
        </p:blipFill>
        <p:spPr>
          <a:xfrm>
            <a:off x="4360795" y="4088699"/>
            <a:ext cx="7615140" cy="2522949"/>
          </a:xfrm>
          <a:prstGeom prst="rect">
            <a:avLst/>
          </a:prstGeom>
        </p:spPr>
      </p:pic>
      <p:sp>
        <p:nvSpPr>
          <p:cNvPr id="7" name="TextBox 6">
            <a:extLst>
              <a:ext uri="{FF2B5EF4-FFF2-40B4-BE49-F238E27FC236}">
                <a16:creationId xmlns:a16="http://schemas.microsoft.com/office/drawing/2014/main" id="{D6EA3CAA-8E4F-09C8-4F79-3A782A259E3E}"/>
              </a:ext>
            </a:extLst>
          </p:cNvPr>
          <p:cNvSpPr txBox="1"/>
          <p:nvPr/>
        </p:nvSpPr>
        <p:spPr>
          <a:xfrm>
            <a:off x="7397755" y="3486565"/>
            <a:ext cx="6810932"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docker pull prakhar1989/static-site</a:t>
            </a:r>
          </a:p>
        </p:txBody>
      </p:sp>
    </p:spTree>
    <p:extLst>
      <p:ext uri="{BB962C8B-B14F-4D97-AF65-F5344CB8AC3E}">
        <p14:creationId xmlns:p14="http://schemas.microsoft.com/office/powerpoint/2010/main" val="345532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7655-FE2D-67E3-3633-E6EDDD426F28}"/>
              </a:ext>
            </a:extLst>
          </p:cNvPr>
          <p:cNvSpPr>
            <a:spLocks noGrp="1"/>
          </p:cNvSpPr>
          <p:nvPr>
            <p:ph type="title"/>
          </p:nvPr>
        </p:nvSpPr>
        <p:spPr/>
        <p:txBody>
          <a:bodyPr/>
          <a:lstStyle/>
          <a:p>
            <a:r>
              <a:rPr lang="en-US" dirty="0"/>
              <a:t>Lab 2 : Host a Static Website using Container</a:t>
            </a:r>
          </a:p>
        </p:txBody>
      </p:sp>
      <p:sp>
        <p:nvSpPr>
          <p:cNvPr id="3" name="Content Placeholder 2">
            <a:extLst>
              <a:ext uri="{FF2B5EF4-FFF2-40B4-BE49-F238E27FC236}">
                <a16:creationId xmlns:a16="http://schemas.microsoft.com/office/drawing/2014/main" id="{40B33C00-83B5-46FF-AE52-071D5F50DFBA}"/>
              </a:ext>
            </a:extLst>
          </p:cNvPr>
          <p:cNvSpPr>
            <a:spLocks noGrp="1"/>
          </p:cNvSpPr>
          <p:nvPr>
            <p:ph idx="1"/>
          </p:nvPr>
        </p:nvSpPr>
        <p:spPr/>
        <p:txBody>
          <a:bodyPr vert="horz" lIns="91440" tIns="45720" rIns="91440" bIns="45720" rtlCol="0" anchor="t">
            <a:normAutofit/>
          </a:bodyPr>
          <a:lstStyle/>
          <a:p>
            <a:r>
              <a:rPr lang="en-US" sz="1800" err="1"/>
              <a:t>sudo</a:t>
            </a:r>
            <a:r>
              <a:rPr lang="en-US" sz="1800" dirty="0"/>
              <a:t> docker run -d -P --name static-site prakhar1989/static-site</a:t>
            </a:r>
          </a:p>
        </p:txBody>
      </p:sp>
      <p:pic>
        <p:nvPicPr>
          <p:cNvPr id="4" name="Picture 4" descr="A screenshot of a computer&#10;&#10;Description automatically generated">
            <a:extLst>
              <a:ext uri="{FF2B5EF4-FFF2-40B4-BE49-F238E27FC236}">
                <a16:creationId xmlns:a16="http://schemas.microsoft.com/office/drawing/2014/main" id="{29A558AA-77A1-41BF-CBF9-4B9F99B155A5}"/>
              </a:ext>
            </a:extLst>
          </p:cNvPr>
          <p:cNvPicPr>
            <a:picLocks noChangeAspect="1"/>
          </p:cNvPicPr>
          <p:nvPr/>
        </p:nvPicPr>
        <p:blipFill>
          <a:blip r:embed="rId2"/>
          <a:stretch>
            <a:fillRect/>
          </a:stretch>
        </p:blipFill>
        <p:spPr>
          <a:xfrm>
            <a:off x="1671547" y="2438143"/>
            <a:ext cx="9138745" cy="796963"/>
          </a:xfrm>
          <a:prstGeom prst="rect">
            <a:avLst/>
          </a:prstGeom>
        </p:spPr>
      </p:pic>
      <p:pic>
        <p:nvPicPr>
          <p:cNvPr id="5" name="Picture 5" descr="A black background with white text&#10;&#10;Description automatically generated">
            <a:extLst>
              <a:ext uri="{FF2B5EF4-FFF2-40B4-BE49-F238E27FC236}">
                <a16:creationId xmlns:a16="http://schemas.microsoft.com/office/drawing/2014/main" id="{C01A50DE-10B5-A9C8-A6F6-1A4EDA939BC0}"/>
              </a:ext>
            </a:extLst>
          </p:cNvPr>
          <p:cNvPicPr>
            <a:picLocks noChangeAspect="1"/>
          </p:cNvPicPr>
          <p:nvPr/>
        </p:nvPicPr>
        <p:blipFill>
          <a:blip r:embed="rId3"/>
          <a:stretch>
            <a:fillRect/>
          </a:stretch>
        </p:blipFill>
        <p:spPr>
          <a:xfrm>
            <a:off x="1671547" y="4362406"/>
            <a:ext cx="7370789" cy="997876"/>
          </a:xfrm>
          <a:prstGeom prst="rect">
            <a:avLst/>
          </a:prstGeom>
        </p:spPr>
      </p:pic>
      <p:sp>
        <p:nvSpPr>
          <p:cNvPr id="6" name="TextBox 5">
            <a:extLst>
              <a:ext uri="{FF2B5EF4-FFF2-40B4-BE49-F238E27FC236}">
                <a16:creationId xmlns:a16="http://schemas.microsoft.com/office/drawing/2014/main" id="{D7A0A521-9F50-BD9C-8B3E-5F0FD619FC9A}"/>
              </a:ext>
            </a:extLst>
          </p:cNvPr>
          <p:cNvSpPr txBox="1"/>
          <p:nvPr/>
        </p:nvSpPr>
        <p:spPr>
          <a:xfrm>
            <a:off x="1590124" y="3629716"/>
            <a:ext cx="400807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docker port static-site</a:t>
            </a:r>
          </a:p>
        </p:txBody>
      </p:sp>
    </p:spTree>
    <p:extLst>
      <p:ext uri="{BB962C8B-B14F-4D97-AF65-F5344CB8AC3E}">
        <p14:creationId xmlns:p14="http://schemas.microsoft.com/office/powerpoint/2010/main" val="153604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FBB2-0DF1-F78B-35F9-89697FCE5E7F}"/>
              </a:ext>
            </a:extLst>
          </p:cNvPr>
          <p:cNvSpPr>
            <a:spLocks noGrp="1"/>
          </p:cNvSpPr>
          <p:nvPr>
            <p:ph type="title"/>
          </p:nvPr>
        </p:nvSpPr>
        <p:spPr/>
        <p:txBody>
          <a:bodyPr/>
          <a:lstStyle/>
          <a:p>
            <a:r>
              <a:rPr lang="en-US" dirty="0"/>
              <a:t>Static Docker " Stop " </a:t>
            </a:r>
            <a:endParaRPr lang="en-US"/>
          </a:p>
        </p:txBody>
      </p:sp>
      <p:pic>
        <p:nvPicPr>
          <p:cNvPr id="4" name="Picture 4" descr="A screenshot of a computer&#10;&#10;Description automatically generated">
            <a:extLst>
              <a:ext uri="{FF2B5EF4-FFF2-40B4-BE49-F238E27FC236}">
                <a16:creationId xmlns:a16="http://schemas.microsoft.com/office/drawing/2014/main" id="{10179DA6-71A1-0C0F-B499-EAEE00A599F8}"/>
              </a:ext>
            </a:extLst>
          </p:cNvPr>
          <p:cNvPicPr>
            <a:picLocks noGrp="1" noChangeAspect="1"/>
          </p:cNvPicPr>
          <p:nvPr>
            <p:ph idx="1"/>
          </p:nvPr>
        </p:nvPicPr>
        <p:blipFill>
          <a:blip r:embed="rId2"/>
          <a:stretch>
            <a:fillRect/>
          </a:stretch>
        </p:blipFill>
        <p:spPr>
          <a:xfrm>
            <a:off x="1526222" y="2618235"/>
            <a:ext cx="7817989" cy="1266825"/>
          </a:xfrm>
        </p:spPr>
      </p:pic>
      <p:sp>
        <p:nvSpPr>
          <p:cNvPr id="5" name="TextBox 4">
            <a:extLst>
              <a:ext uri="{FF2B5EF4-FFF2-40B4-BE49-F238E27FC236}">
                <a16:creationId xmlns:a16="http://schemas.microsoft.com/office/drawing/2014/main" id="{24A404FB-AEF6-96E6-3428-2F913146C96C}"/>
              </a:ext>
            </a:extLst>
          </p:cNvPr>
          <p:cNvSpPr txBox="1"/>
          <p:nvPr/>
        </p:nvSpPr>
        <p:spPr>
          <a:xfrm>
            <a:off x="1518602" y="1855426"/>
            <a:ext cx="7227767"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t>Sudo docker </a:t>
            </a:r>
            <a:r>
              <a:rPr lang="en-US" dirty="0" err="1"/>
              <a:t>ps</a:t>
            </a:r>
            <a:r>
              <a:rPr lang="en-US" dirty="0"/>
              <a:t> </a:t>
            </a:r>
          </a:p>
          <a:p>
            <a:pPr>
              <a:lnSpc>
                <a:spcPct val="90000"/>
              </a:lnSpc>
            </a:pPr>
            <a:r>
              <a:rPr lang="en-US" dirty="0" err="1"/>
              <a:t>sudo</a:t>
            </a:r>
            <a:r>
              <a:rPr lang="en-US" dirty="0"/>
              <a:t> docker stop 546a1d5cba7f</a:t>
            </a:r>
          </a:p>
        </p:txBody>
      </p:sp>
    </p:spTree>
    <p:extLst>
      <p:ext uri="{BB962C8B-B14F-4D97-AF65-F5344CB8AC3E}">
        <p14:creationId xmlns:p14="http://schemas.microsoft.com/office/powerpoint/2010/main" val="189786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6289E8B-A6F8-E3D0-C9D9-8F401AE53258}"/>
              </a:ext>
            </a:extLst>
          </p:cNvPr>
          <p:cNvSpPr>
            <a:spLocks noGrp="1"/>
          </p:cNvSpPr>
          <p:nvPr>
            <p:ph type="title"/>
          </p:nvPr>
        </p:nvSpPr>
        <p:spPr>
          <a:xfrm>
            <a:off x="1522414" y="274638"/>
            <a:ext cx="9790810" cy="1020762"/>
          </a:xfrm>
        </p:spPr>
        <p:txBody>
          <a:bodyPr/>
          <a:lstStyle/>
          <a:p>
            <a:r>
              <a:rPr lang="en-US" dirty="0"/>
              <a:t>Static website running from Container ! </a:t>
            </a:r>
          </a:p>
        </p:txBody>
      </p:sp>
      <p:pic>
        <p:nvPicPr>
          <p:cNvPr id="4" name="Picture 4" descr="A screenshot of a computer&#10;&#10;Description automatically generated">
            <a:extLst>
              <a:ext uri="{FF2B5EF4-FFF2-40B4-BE49-F238E27FC236}">
                <a16:creationId xmlns:a16="http://schemas.microsoft.com/office/drawing/2014/main" id="{CF431EC8-4A08-011E-A67D-3907A9446127}"/>
              </a:ext>
            </a:extLst>
          </p:cNvPr>
          <p:cNvPicPr>
            <a:picLocks noGrp="1" noChangeAspect="1"/>
          </p:cNvPicPr>
          <p:nvPr>
            <p:ph idx="1"/>
          </p:nvPr>
        </p:nvPicPr>
        <p:blipFill>
          <a:blip r:embed="rId2"/>
          <a:stretch>
            <a:fillRect/>
          </a:stretch>
        </p:blipFill>
        <p:spPr>
          <a:xfrm>
            <a:off x="1370823" y="1919308"/>
            <a:ext cx="9075264" cy="4267200"/>
          </a:xfrm>
          <a:noFill/>
        </p:spPr>
      </p:pic>
    </p:spTree>
    <p:extLst>
      <p:ext uri="{BB962C8B-B14F-4D97-AF65-F5344CB8AC3E}">
        <p14:creationId xmlns:p14="http://schemas.microsoft.com/office/powerpoint/2010/main" val="197205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5557-9464-26E1-6B2B-6BE9F7BBC31C}"/>
              </a:ext>
            </a:extLst>
          </p:cNvPr>
          <p:cNvSpPr>
            <a:spLocks noGrp="1"/>
          </p:cNvSpPr>
          <p:nvPr>
            <p:ph type="title"/>
          </p:nvPr>
        </p:nvSpPr>
        <p:spPr/>
        <p:txBody>
          <a:bodyPr/>
          <a:lstStyle/>
          <a:p>
            <a:r>
              <a:rPr lang="en-US" dirty="0"/>
              <a:t>Docker file </a:t>
            </a:r>
          </a:p>
        </p:txBody>
      </p:sp>
      <p:sp>
        <p:nvSpPr>
          <p:cNvPr id="3" name="Content Placeholder 2">
            <a:extLst>
              <a:ext uri="{FF2B5EF4-FFF2-40B4-BE49-F238E27FC236}">
                <a16:creationId xmlns:a16="http://schemas.microsoft.com/office/drawing/2014/main" id="{3F51A48A-4413-8A64-2C49-B2EE57B3612D}"/>
              </a:ext>
            </a:extLst>
          </p:cNvPr>
          <p:cNvSpPr>
            <a:spLocks noGrp="1"/>
          </p:cNvSpPr>
          <p:nvPr>
            <p:ph idx="1"/>
          </p:nvPr>
        </p:nvSpPr>
        <p:spPr>
          <a:xfrm>
            <a:off x="1522414" y="1819151"/>
            <a:ext cx="10150153" cy="4267200"/>
          </a:xfrm>
        </p:spPr>
        <p:txBody>
          <a:bodyPr vert="horz" lIns="91440" tIns="45720" rIns="91440" bIns="45720" rtlCol="0" anchor="t">
            <a:normAutofit/>
          </a:bodyPr>
          <a:lstStyle/>
          <a:p>
            <a:pPr marL="0" indent="0" algn="just">
              <a:buNone/>
            </a:pPr>
            <a:r>
              <a:rPr lang="en-US" sz="2000" dirty="0">
                <a:latin typeface="Consolas"/>
                <a:ea typeface="+mn-lt"/>
                <a:cs typeface="+mn-lt"/>
              </a:rPr>
              <a:t>A </a:t>
            </a:r>
            <a:r>
              <a:rPr lang="en-US" sz="2000" dirty="0">
                <a:latin typeface="Consolas"/>
                <a:ea typeface="+mn-lt"/>
                <a:cs typeface="+mn-lt"/>
                <a:hlinkClick r:id="rId2"/>
              </a:rPr>
              <a:t>Dockerfile</a:t>
            </a:r>
            <a:r>
              <a:rPr lang="en-US" sz="2000" dirty="0">
                <a:latin typeface="Consolas"/>
                <a:ea typeface="+mn-lt"/>
                <a:cs typeface="+mn-lt"/>
              </a:rPr>
              <a:t> is a simple text file that contains a list of commands that the Docker client calls while creating an image. It's a simple way to automate the image creation process. The best part is that the </a:t>
            </a:r>
            <a:r>
              <a:rPr lang="en-US" sz="2000" dirty="0">
                <a:latin typeface="Consolas"/>
                <a:ea typeface="+mn-lt"/>
                <a:cs typeface="+mn-lt"/>
                <a:hlinkClick r:id="rId3"/>
              </a:rPr>
              <a:t>commands</a:t>
            </a:r>
            <a:r>
              <a:rPr lang="en-US" sz="2000" dirty="0">
                <a:latin typeface="Consolas"/>
                <a:ea typeface="+mn-lt"/>
                <a:cs typeface="+mn-lt"/>
              </a:rPr>
              <a:t> you write in a Docker file are almost identical to their equivalent Linux commands. This means you don't really have to learn new syntax to create your own docker file</a:t>
            </a:r>
            <a:endParaRPr lang="en-US" sz="2000" dirty="0" err="1">
              <a:latin typeface="Consolas"/>
            </a:endParaRPr>
          </a:p>
        </p:txBody>
      </p:sp>
      <p:sp>
        <p:nvSpPr>
          <p:cNvPr id="4" name="TextBox 3">
            <a:extLst>
              <a:ext uri="{FF2B5EF4-FFF2-40B4-BE49-F238E27FC236}">
                <a16:creationId xmlns:a16="http://schemas.microsoft.com/office/drawing/2014/main" id="{73C140EA-4320-210E-E44C-EBE8022395E0}"/>
              </a:ext>
            </a:extLst>
          </p:cNvPr>
          <p:cNvSpPr txBox="1"/>
          <p:nvPr/>
        </p:nvSpPr>
        <p:spPr>
          <a:xfrm>
            <a:off x="1631864" y="3772729"/>
            <a:ext cx="99443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pPr>
            <a:r>
              <a:rPr lang="en-US" sz="2000">
                <a:latin typeface="Consolas"/>
              </a:rPr>
              <a:t>Docker file ready, you can build an image using the docker build command and the </a:t>
            </a:r>
            <a:r>
              <a:rPr lang="en-US" sz="2000" b="1">
                <a:latin typeface="Consolas"/>
              </a:rPr>
              <a:t>-f</a:t>
            </a:r>
            <a:r>
              <a:rPr lang="en-US" sz="2000">
                <a:latin typeface="Consolas"/>
              </a:rPr>
              <a:t> flag to specify the path to the Docker file. For example:​</a:t>
            </a:r>
          </a:p>
          <a:p>
            <a:pPr algn="just">
              <a:lnSpc>
                <a:spcPct val="90000"/>
              </a:lnSpc>
            </a:pPr>
            <a:r>
              <a:rPr lang="en-US" sz="2000">
                <a:latin typeface="Consolas"/>
              </a:rPr>
              <a:t>​</a:t>
            </a:r>
          </a:p>
          <a:p>
            <a:pPr algn="just">
              <a:lnSpc>
                <a:spcPct val="90000"/>
              </a:lnSpc>
            </a:pPr>
            <a:r>
              <a:rPr lang="en-US" sz="2000">
                <a:latin typeface="Consolas"/>
              </a:rPr>
              <a:t>​</a:t>
            </a:r>
          </a:p>
        </p:txBody>
      </p:sp>
      <p:sp>
        <p:nvSpPr>
          <p:cNvPr id="5" name="TextBox 4">
            <a:extLst>
              <a:ext uri="{FF2B5EF4-FFF2-40B4-BE49-F238E27FC236}">
                <a16:creationId xmlns:a16="http://schemas.microsoft.com/office/drawing/2014/main" id="{A5E8619D-7B18-FEA9-1679-0EC8A2465F82}"/>
              </a:ext>
            </a:extLst>
          </p:cNvPr>
          <p:cNvSpPr txBox="1"/>
          <p:nvPr/>
        </p:nvSpPr>
        <p:spPr>
          <a:xfrm>
            <a:off x="3692887" y="4917388"/>
            <a:ext cx="7975195"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t>" docker build -t &lt;image name&gt; -f /path/to/</a:t>
            </a:r>
            <a:r>
              <a:rPr lang="en-US" dirty="0" err="1"/>
              <a:t>Dockerfile</a:t>
            </a:r>
            <a:r>
              <a:rPr lang="en-US" dirty="0"/>
              <a:t>  " </a:t>
            </a:r>
            <a:endParaRPr lang="en-US"/>
          </a:p>
        </p:txBody>
      </p:sp>
      <p:sp>
        <p:nvSpPr>
          <p:cNvPr id="6" name="TextBox 5">
            <a:extLst>
              <a:ext uri="{FF2B5EF4-FFF2-40B4-BE49-F238E27FC236}">
                <a16:creationId xmlns:a16="http://schemas.microsoft.com/office/drawing/2014/main" id="{04DB0BC0-13C1-205A-5C1F-FE2B028AE3E2}"/>
              </a:ext>
            </a:extLst>
          </p:cNvPr>
          <p:cNvSpPr txBox="1"/>
          <p:nvPr/>
        </p:nvSpPr>
        <p:spPr>
          <a:xfrm>
            <a:off x="3335274" y="5418176"/>
            <a:ext cx="8162052"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Replace &lt;image name&gt; with the desired name for your image.​</a:t>
            </a:r>
          </a:p>
        </p:txBody>
      </p:sp>
    </p:spTree>
    <p:extLst>
      <p:ext uri="{BB962C8B-B14F-4D97-AF65-F5344CB8AC3E}">
        <p14:creationId xmlns:p14="http://schemas.microsoft.com/office/powerpoint/2010/main" val="57870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9C92-D887-4BA4-B4F9-8912BDAA2DE8}"/>
              </a:ext>
            </a:extLst>
          </p:cNvPr>
          <p:cNvSpPr>
            <a:spLocks noGrp="1"/>
          </p:cNvSpPr>
          <p:nvPr>
            <p:ph type="title"/>
          </p:nvPr>
        </p:nvSpPr>
        <p:spPr/>
        <p:txBody>
          <a:bodyPr/>
          <a:lstStyle/>
          <a:p>
            <a:r>
              <a:rPr lang="en-US" dirty="0"/>
              <a:t>Sample Docker file </a:t>
            </a:r>
          </a:p>
        </p:txBody>
      </p:sp>
      <p:pic>
        <p:nvPicPr>
          <p:cNvPr id="4" name="Picture 4" descr="A screenshot of a computer program&#10;&#10;Description automatically generated">
            <a:extLst>
              <a:ext uri="{FF2B5EF4-FFF2-40B4-BE49-F238E27FC236}">
                <a16:creationId xmlns:a16="http://schemas.microsoft.com/office/drawing/2014/main" id="{747B9ED8-FA61-104A-926C-34B7E8FD21FD}"/>
              </a:ext>
            </a:extLst>
          </p:cNvPr>
          <p:cNvPicPr>
            <a:picLocks noGrp="1" noChangeAspect="1"/>
          </p:cNvPicPr>
          <p:nvPr>
            <p:ph idx="1"/>
          </p:nvPr>
        </p:nvPicPr>
        <p:blipFill>
          <a:blip r:embed="rId2"/>
          <a:stretch>
            <a:fillRect/>
          </a:stretch>
        </p:blipFill>
        <p:spPr>
          <a:xfrm>
            <a:off x="6532745" y="175609"/>
            <a:ext cx="5608875" cy="5934971"/>
          </a:xfrm>
        </p:spPr>
      </p:pic>
      <p:graphicFrame>
        <p:nvGraphicFramePr>
          <p:cNvPr id="6" name="Table 5">
            <a:extLst>
              <a:ext uri="{FF2B5EF4-FFF2-40B4-BE49-F238E27FC236}">
                <a16:creationId xmlns:a16="http://schemas.microsoft.com/office/drawing/2014/main" id="{0420A0B4-4169-F84E-BCB2-5EA894DDFE04}"/>
              </a:ext>
            </a:extLst>
          </p:cNvPr>
          <p:cNvGraphicFramePr>
            <a:graphicFrameLocks noGrp="1"/>
          </p:cNvGraphicFramePr>
          <p:nvPr>
            <p:extLst>
              <p:ext uri="{D42A27DB-BD31-4B8C-83A1-F6EECF244321}">
                <p14:modId xmlns:p14="http://schemas.microsoft.com/office/powerpoint/2010/main" val="645169033"/>
              </p:ext>
            </p:extLst>
          </p:nvPr>
        </p:nvGraphicFramePr>
        <p:xfrm>
          <a:off x="172483" y="1696528"/>
          <a:ext cx="6159104" cy="5072844"/>
        </p:xfrm>
        <a:graphic>
          <a:graphicData uri="http://schemas.openxmlformats.org/drawingml/2006/table">
            <a:tbl>
              <a:tblPr firstRow="1" bandRow="1">
                <a:tableStyleId>{6E25E649-3F16-4E02-A733-19D2CDBF48F0}</a:tableStyleId>
              </a:tblPr>
              <a:tblGrid>
                <a:gridCol w="1648557">
                  <a:extLst>
                    <a:ext uri="{9D8B030D-6E8A-4147-A177-3AD203B41FA5}">
                      <a16:colId xmlns:a16="http://schemas.microsoft.com/office/drawing/2014/main" val="2597874378"/>
                    </a:ext>
                  </a:extLst>
                </a:gridCol>
                <a:gridCol w="4510547">
                  <a:extLst>
                    <a:ext uri="{9D8B030D-6E8A-4147-A177-3AD203B41FA5}">
                      <a16:colId xmlns:a16="http://schemas.microsoft.com/office/drawing/2014/main" val="3416582571"/>
                    </a:ext>
                  </a:extLst>
                </a:gridCol>
              </a:tblGrid>
              <a:tr h="327954">
                <a:tc>
                  <a:txBody>
                    <a:bodyPr/>
                    <a:lstStyle/>
                    <a:p>
                      <a:r>
                        <a:rPr lang="en-US" dirty="0"/>
                        <a:t>Tag </a:t>
                      </a:r>
                    </a:p>
                  </a:txBody>
                  <a:tcPr anchor="ctr"/>
                </a:tc>
                <a:tc>
                  <a:txBody>
                    <a:bodyPr/>
                    <a:lstStyle/>
                    <a:p>
                      <a:r>
                        <a:rPr lang="en-US" dirty="0"/>
                        <a:t>Description </a:t>
                      </a:r>
                    </a:p>
                  </a:txBody>
                  <a:tcPr anchor="ctr"/>
                </a:tc>
                <a:extLst>
                  <a:ext uri="{0D108BD9-81ED-4DB2-BD59-A6C34878D82A}">
                    <a16:rowId xmlns:a16="http://schemas.microsoft.com/office/drawing/2014/main" val="2826751352"/>
                  </a:ext>
                </a:extLst>
              </a:tr>
              <a:tr h="387582">
                <a:tc>
                  <a:txBody>
                    <a:bodyPr/>
                    <a:lstStyle/>
                    <a:p>
                      <a:pPr lvl="0">
                        <a:buNone/>
                      </a:pPr>
                      <a:r>
                        <a:rPr lang="en-US" sz="1800" b="0" i="0" u="none" strike="noStrike" kern="1200" noProof="0" dirty="0">
                          <a:latin typeface="Consolas"/>
                        </a:rPr>
                        <a:t>FROM</a:t>
                      </a:r>
                      <a:endParaRPr lang="en-US" dirty="0"/>
                    </a:p>
                  </a:txBody>
                  <a:tcPr anchor="ctr"/>
                </a:tc>
                <a:tc>
                  <a:txBody>
                    <a:bodyPr/>
                    <a:lstStyle/>
                    <a:p>
                      <a:pPr lvl="0" algn="just">
                        <a:buNone/>
                      </a:pPr>
                      <a:r>
                        <a:rPr lang="en-US" sz="1800" b="0" i="0" u="none" strike="noStrike" kern="1200" noProof="0" dirty="0"/>
                        <a:t>Specifies the base image for the new image</a:t>
                      </a:r>
                      <a:endParaRPr lang="en-US" dirty="0"/>
                    </a:p>
                  </a:txBody>
                  <a:tcPr anchor="ctr"/>
                </a:tc>
                <a:extLst>
                  <a:ext uri="{0D108BD9-81ED-4DB2-BD59-A6C34878D82A}">
                    <a16:rowId xmlns:a16="http://schemas.microsoft.com/office/drawing/2014/main" val="486289239"/>
                  </a:ext>
                </a:extLst>
              </a:tr>
              <a:tr h="581373">
                <a:tc>
                  <a:txBody>
                    <a:bodyPr/>
                    <a:lstStyle/>
                    <a:p>
                      <a:pPr lvl="0">
                        <a:buNone/>
                      </a:pPr>
                      <a:r>
                        <a:rPr lang="en-US" sz="1800" b="0" i="0" u="none" strike="noStrike" noProof="0" dirty="0">
                          <a:latin typeface="Consolas"/>
                        </a:rPr>
                        <a:t>WORKDIR</a:t>
                      </a:r>
                      <a:endParaRPr lang="en-US" dirty="0"/>
                    </a:p>
                  </a:txBody>
                  <a:tcPr anchor="ctr"/>
                </a:tc>
                <a:tc>
                  <a:txBody>
                    <a:bodyPr/>
                    <a:lstStyle/>
                    <a:p>
                      <a:pPr lvl="0" algn="just">
                        <a:buNone/>
                      </a:pPr>
                      <a:r>
                        <a:rPr lang="en-US" sz="1800" b="0" i="0" u="none" strike="noStrike" noProof="0" dirty="0">
                          <a:latin typeface="Corbel"/>
                        </a:rPr>
                        <a:t>Sets the working directory inside the container</a:t>
                      </a:r>
                      <a:endParaRPr lang="en-US" dirty="0"/>
                    </a:p>
                  </a:txBody>
                  <a:tcPr anchor="ctr"/>
                </a:tc>
                <a:extLst>
                  <a:ext uri="{0D108BD9-81ED-4DB2-BD59-A6C34878D82A}">
                    <a16:rowId xmlns:a16="http://schemas.microsoft.com/office/drawing/2014/main" val="68766956"/>
                  </a:ext>
                </a:extLst>
              </a:tr>
              <a:tr h="327954">
                <a:tc>
                  <a:txBody>
                    <a:bodyPr/>
                    <a:lstStyle/>
                    <a:p>
                      <a:pPr lvl="0">
                        <a:buNone/>
                      </a:pPr>
                      <a:r>
                        <a:rPr lang="en-US" sz="1800" b="0" i="0" u="none" strike="noStrike" noProof="0" dirty="0">
                          <a:latin typeface="Consolas"/>
                        </a:rPr>
                        <a:t>COPY</a:t>
                      </a:r>
                      <a:endParaRPr lang="en-US" dirty="0"/>
                    </a:p>
                  </a:txBody>
                  <a:tcPr anchor="ctr"/>
                </a:tc>
                <a:tc rowSpan="2">
                  <a:txBody>
                    <a:bodyPr/>
                    <a:lstStyle/>
                    <a:p>
                      <a:pPr lvl="0" algn="just">
                        <a:buNone/>
                      </a:pPr>
                      <a:r>
                        <a:rPr lang="en-US" sz="1800" b="0" i="0" u="none" strike="noStrike" noProof="0" dirty="0">
                          <a:latin typeface="Corbel"/>
                        </a:rPr>
                        <a:t>Copies files and directories from the host system to the container</a:t>
                      </a:r>
                      <a:endParaRPr lang="en-US" dirty="0"/>
                    </a:p>
                  </a:txBody>
                  <a:tcPr anchor="ctr"/>
                </a:tc>
                <a:extLst>
                  <a:ext uri="{0D108BD9-81ED-4DB2-BD59-A6C34878D82A}">
                    <a16:rowId xmlns:a16="http://schemas.microsoft.com/office/drawing/2014/main" val="1508964877"/>
                  </a:ext>
                </a:extLst>
              </a:tr>
              <a:tr h="327954">
                <a:tc>
                  <a:txBody>
                    <a:bodyPr/>
                    <a:lstStyle/>
                    <a:p>
                      <a:pPr lvl="0">
                        <a:buNone/>
                      </a:pPr>
                      <a:r>
                        <a:rPr lang="en-US" sz="1800" b="0" i="0" u="none" strike="noStrike" noProof="0" dirty="0">
                          <a:latin typeface="Consolas"/>
                        </a:rPr>
                        <a:t>ADD</a:t>
                      </a:r>
                      <a:endParaRPr lang="en-US" dirty="0"/>
                    </a:p>
                  </a:txBody>
                  <a:tcPr anchor="ctr"/>
                </a:tc>
                <a:tc vMerge="1">
                  <a:txBody>
                    <a:bodyPr/>
                    <a:lstStyle/>
                    <a:p>
                      <a:endParaRPr lang="en-US"/>
                    </a:p>
                  </a:txBody>
                  <a:tcPr anchor="ctr"/>
                </a:tc>
                <a:extLst>
                  <a:ext uri="{0D108BD9-81ED-4DB2-BD59-A6C34878D82A}">
                    <a16:rowId xmlns:a16="http://schemas.microsoft.com/office/drawing/2014/main" val="3464420784"/>
                  </a:ext>
                </a:extLst>
              </a:tr>
              <a:tr h="581373">
                <a:tc>
                  <a:txBody>
                    <a:bodyPr/>
                    <a:lstStyle/>
                    <a:p>
                      <a:pPr lvl="0">
                        <a:buNone/>
                      </a:pPr>
                      <a:r>
                        <a:rPr lang="en-US" sz="1800" b="0" i="0" u="none" strike="noStrike" noProof="0" dirty="0">
                          <a:latin typeface="Consolas"/>
                        </a:rPr>
                        <a:t>RUN</a:t>
                      </a:r>
                      <a:endParaRPr lang="en-US" dirty="0"/>
                    </a:p>
                  </a:txBody>
                  <a:tcPr anchor="ctr"/>
                </a:tc>
                <a:tc>
                  <a:txBody>
                    <a:bodyPr/>
                    <a:lstStyle/>
                    <a:p>
                      <a:pPr lvl="0" algn="just">
                        <a:buNone/>
                      </a:pPr>
                      <a:r>
                        <a:rPr lang="en-US" sz="1800" b="0" i="0" u="none" strike="noStrike" noProof="0" dirty="0">
                          <a:latin typeface="Corbel"/>
                        </a:rPr>
                        <a:t>Executes commands inside the container during the build process</a:t>
                      </a:r>
                      <a:endParaRPr lang="en-US" dirty="0"/>
                    </a:p>
                  </a:txBody>
                  <a:tcPr anchor="ctr"/>
                </a:tc>
                <a:extLst>
                  <a:ext uri="{0D108BD9-81ED-4DB2-BD59-A6C34878D82A}">
                    <a16:rowId xmlns:a16="http://schemas.microsoft.com/office/drawing/2014/main" val="3133621209"/>
                  </a:ext>
                </a:extLst>
              </a:tr>
              <a:tr h="387582">
                <a:tc>
                  <a:txBody>
                    <a:bodyPr/>
                    <a:lstStyle/>
                    <a:p>
                      <a:pPr lvl="0">
                        <a:buNone/>
                      </a:pPr>
                      <a:r>
                        <a:rPr lang="en-US" sz="1800" b="0" i="0" u="none" strike="noStrike" noProof="0" dirty="0">
                          <a:latin typeface="Consolas"/>
                        </a:rPr>
                        <a:t>ENV</a:t>
                      </a:r>
                      <a:endParaRPr lang="en-US" dirty="0"/>
                    </a:p>
                  </a:txBody>
                  <a:tcPr anchor="ctr"/>
                </a:tc>
                <a:tc>
                  <a:txBody>
                    <a:bodyPr/>
                    <a:lstStyle/>
                    <a:p>
                      <a:pPr lvl="0">
                        <a:buNone/>
                      </a:pPr>
                      <a:r>
                        <a:rPr lang="en-US" sz="1800" b="0" i="0" u="none" strike="noStrike" noProof="0" dirty="0">
                          <a:latin typeface="Corbel"/>
                        </a:rPr>
                        <a:t>Sets environment variables for the container.</a:t>
                      </a:r>
                      <a:endParaRPr lang="en-US" dirty="0"/>
                    </a:p>
                  </a:txBody>
                  <a:tcPr anchor="ctr"/>
                </a:tc>
                <a:extLst>
                  <a:ext uri="{0D108BD9-81ED-4DB2-BD59-A6C34878D82A}">
                    <a16:rowId xmlns:a16="http://schemas.microsoft.com/office/drawing/2014/main" val="2995800063"/>
                  </a:ext>
                </a:extLst>
              </a:tr>
              <a:tr h="581373">
                <a:tc>
                  <a:txBody>
                    <a:bodyPr/>
                    <a:lstStyle/>
                    <a:p>
                      <a:pPr lvl="0">
                        <a:buNone/>
                      </a:pPr>
                      <a:r>
                        <a:rPr lang="en-US" sz="1800" b="0" i="0" u="none" strike="noStrike" noProof="0" dirty="0">
                          <a:latin typeface="Consolas"/>
                        </a:rPr>
                        <a:t>EXPOSE</a:t>
                      </a:r>
                      <a:endParaRPr lang="en-US" dirty="0"/>
                    </a:p>
                  </a:txBody>
                  <a:tcPr anchor="ctr"/>
                </a:tc>
                <a:tc>
                  <a:txBody>
                    <a:bodyPr/>
                    <a:lstStyle/>
                    <a:p>
                      <a:pPr lvl="0">
                        <a:buNone/>
                      </a:pPr>
                      <a:r>
                        <a:rPr lang="en-US" sz="1800" b="0" i="0" u="none" strike="noStrike" noProof="0" dirty="0"/>
                        <a:t>Declares the ports that the container listens on at runtime.</a:t>
                      </a:r>
                      <a:endParaRPr lang="en-US" dirty="0"/>
                    </a:p>
                  </a:txBody>
                  <a:tcPr anchor="ctr"/>
                </a:tc>
                <a:extLst>
                  <a:ext uri="{0D108BD9-81ED-4DB2-BD59-A6C34878D82A}">
                    <a16:rowId xmlns:a16="http://schemas.microsoft.com/office/drawing/2014/main" val="769312035"/>
                  </a:ext>
                </a:extLst>
              </a:tr>
              <a:tr h="581373">
                <a:tc>
                  <a:txBody>
                    <a:bodyPr/>
                    <a:lstStyle/>
                    <a:p>
                      <a:pPr lvl="0">
                        <a:buNone/>
                      </a:pPr>
                      <a:r>
                        <a:rPr lang="en-US" sz="1800" b="0" i="0" u="none" strike="noStrike" noProof="0" dirty="0">
                          <a:latin typeface="Consolas"/>
                        </a:rPr>
                        <a:t>ENTRYPOINT</a:t>
                      </a:r>
                      <a:endParaRPr lang="en-US" dirty="0"/>
                    </a:p>
                  </a:txBody>
                  <a:tcPr anchor="ctr"/>
                </a:tc>
                <a:tc>
                  <a:txBody>
                    <a:bodyPr/>
                    <a:lstStyle/>
                    <a:p>
                      <a:pPr lvl="0">
                        <a:buNone/>
                      </a:pPr>
                      <a:r>
                        <a:rPr lang="en-US" sz="1800" b="0" i="0" u="none" strike="noStrike" noProof="0" dirty="0"/>
                        <a:t>Specifies the command that is run when the container starts</a:t>
                      </a:r>
                      <a:endParaRPr lang="en-US" dirty="0"/>
                    </a:p>
                  </a:txBody>
                  <a:tcPr anchor="ctr"/>
                </a:tc>
                <a:extLst>
                  <a:ext uri="{0D108BD9-81ED-4DB2-BD59-A6C34878D82A}">
                    <a16:rowId xmlns:a16="http://schemas.microsoft.com/office/drawing/2014/main" val="859381041"/>
                  </a:ext>
                </a:extLst>
              </a:tr>
              <a:tr h="581373">
                <a:tc>
                  <a:txBody>
                    <a:bodyPr/>
                    <a:lstStyle/>
                    <a:p>
                      <a:pPr lvl="0">
                        <a:buNone/>
                      </a:pPr>
                      <a:r>
                        <a:rPr lang="en-US" sz="1800" b="0" i="0" u="none" strike="noStrike" noProof="0" dirty="0">
                          <a:latin typeface="Consolas"/>
                        </a:rPr>
                        <a:t>CMD</a:t>
                      </a:r>
                      <a:endParaRPr lang="en-US" dirty="0"/>
                    </a:p>
                  </a:txBody>
                  <a:tcPr anchor="ctr"/>
                </a:tc>
                <a:tc>
                  <a:txBody>
                    <a:bodyPr/>
                    <a:lstStyle/>
                    <a:p>
                      <a:pPr lvl="0">
                        <a:buNone/>
                      </a:pPr>
                      <a:r>
                        <a:rPr lang="en-US" sz="1800" b="0" i="0" u="none" strike="noStrike" noProof="0" dirty="0"/>
                        <a:t>sets the command to be executed when the container starts.</a:t>
                      </a:r>
                      <a:endParaRPr lang="en-US" dirty="0"/>
                    </a:p>
                  </a:txBody>
                  <a:tcPr anchor="ctr"/>
                </a:tc>
                <a:extLst>
                  <a:ext uri="{0D108BD9-81ED-4DB2-BD59-A6C34878D82A}">
                    <a16:rowId xmlns:a16="http://schemas.microsoft.com/office/drawing/2014/main" val="4281873138"/>
                  </a:ext>
                </a:extLst>
              </a:tr>
            </a:tbl>
          </a:graphicData>
        </a:graphic>
      </p:graphicFrame>
    </p:spTree>
    <p:extLst>
      <p:ext uri="{BB962C8B-B14F-4D97-AF65-F5344CB8AC3E}">
        <p14:creationId xmlns:p14="http://schemas.microsoft.com/office/powerpoint/2010/main" val="335627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4600-CE84-4A7C-7229-5ACADD945E6B}"/>
              </a:ext>
            </a:extLst>
          </p:cNvPr>
          <p:cNvSpPr>
            <a:spLocks noGrp="1"/>
          </p:cNvSpPr>
          <p:nvPr>
            <p:ph type="title"/>
          </p:nvPr>
        </p:nvSpPr>
        <p:spPr>
          <a:xfrm>
            <a:off x="1522414" y="274638"/>
            <a:ext cx="9143998" cy="1020762"/>
          </a:xfrm>
        </p:spPr>
        <p:txBody>
          <a:bodyPr vert="horz" lIns="91440" tIns="45720" rIns="91440" bIns="45720" rtlCol="0" anchor="b">
            <a:normAutofit/>
          </a:bodyPr>
          <a:lstStyle/>
          <a:p>
            <a:r>
              <a:rPr lang="en-US"/>
              <a:t>About me </a:t>
            </a:r>
          </a:p>
        </p:txBody>
      </p:sp>
      <p:pic>
        <p:nvPicPr>
          <p:cNvPr id="4" name="Picture 4" descr="A person with glasses and a hoodie&#10;&#10;Description automatically generated">
            <a:extLst>
              <a:ext uri="{FF2B5EF4-FFF2-40B4-BE49-F238E27FC236}">
                <a16:creationId xmlns:a16="http://schemas.microsoft.com/office/drawing/2014/main" id="{BA371E96-9B3C-C39F-B7B3-EE21EB793B60}"/>
              </a:ext>
            </a:extLst>
          </p:cNvPr>
          <p:cNvPicPr>
            <a:picLocks noChangeAspect="1"/>
          </p:cNvPicPr>
          <p:nvPr/>
        </p:nvPicPr>
        <p:blipFill>
          <a:blip r:embed="rId2"/>
          <a:stretch>
            <a:fillRect/>
          </a:stretch>
        </p:blipFill>
        <p:spPr>
          <a:xfrm>
            <a:off x="1234376" y="2162174"/>
            <a:ext cx="2883082" cy="2882722"/>
          </a:xfrm>
          <a:prstGeom prst="rect">
            <a:avLst/>
          </a:prstGeom>
          <a:noFill/>
        </p:spPr>
      </p:pic>
      <p:sp>
        <p:nvSpPr>
          <p:cNvPr id="5" name="TextBox 4">
            <a:extLst>
              <a:ext uri="{FF2B5EF4-FFF2-40B4-BE49-F238E27FC236}">
                <a16:creationId xmlns:a16="http://schemas.microsoft.com/office/drawing/2014/main" id="{7653EBE4-B9FE-B529-CF99-6D3A8D019413}"/>
              </a:ext>
            </a:extLst>
          </p:cNvPr>
          <p:cNvSpPr txBox="1"/>
          <p:nvPr/>
        </p:nvSpPr>
        <p:spPr>
          <a:xfrm>
            <a:off x="4369304" y="1883568"/>
            <a:ext cx="7595558" cy="42672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just">
              <a:lnSpc>
                <a:spcPct val="90000"/>
              </a:lnSpc>
              <a:spcAft>
                <a:spcPts val="600"/>
              </a:spcAft>
              <a:buSzPct val="100000"/>
            </a:pPr>
            <a:r>
              <a:rPr lang="en-US" sz="1400" dirty="0"/>
              <a:t>Hi there, my name is Bilal and I will Welcome you to DevOps boot camp! I am  thrilled to have you join us for this exciting journey of learning and discovery.</a:t>
            </a:r>
          </a:p>
          <a:p>
            <a:pPr algn="just">
              <a:lnSpc>
                <a:spcPct val="90000"/>
              </a:lnSpc>
              <a:spcAft>
                <a:spcPts val="600"/>
              </a:spcAft>
              <a:buSzPct val="100000"/>
              <a:buChar char="▪"/>
            </a:pPr>
            <a:br>
              <a:rPr lang="en-US" sz="1400" dirty="0"/>
            </a:br>
            <a:r>
              <a:rPr lang="en-US" sz="1400" dirty="0"/>
              <a:t>In this boot camp, we will be exploring the principles and practices of DevOps, which is a set of methodologies and tools that aims to bridge the gap between software development and operations. DevOps is an increasingly important area in the field of software engineering, as it helps organizations to streamline their processes, improve their agility, and deliver better value to their customers.</a:t>
            </a:r>
          </a:p>
          <a:p>
            <a:pPr algn="just">
              <a:lnSpc>
                <a:spcPct val="90000"/>
              </a:lnSpc>
              <a:spcAft>
                <a:spcPts val="600"/>
              </a:spcAft>
              <a:buSzPct val="100000"/>
              <a:buChar char="▪"/>
            </a:pPr>
            <a:br>
              <a:rPr lang="en-US" sz="1400" dirty="0"/>
            </a:br>
            <a:r>
              <a:rPr lang="en-US" sz="1400" dirty="0"/>
              <a:t>By the end of this boot camp, you will have gained a comprehensive understanding of DevOps and its key concepts, as well as practical skills in areas such as infrastructure automation, continuous integration and delivery, monitoring and logging, and more. You will be equipped with the knowledge and tools to apply DevOps principles in your own work and contribute to the success of your organization.</a:t>
            </a:r>
          </a:p>
          <a:p>
            <a:pPr algn="just">
              <a:lnSpc>
                <a:spcPct val="90000"/>
              </a:lnSpc>
              <a:spcAft>
                <a:spcPts val="600"/>
              </a:spcAft>
              <a:buSzPct val="100000"/>
              <a:buChar char="▪"/>
            </a:pPr>
            <a:br>
              <a:rPr lang="en-US" sz="1400" dirty="0"/>
            </a:br>
            <a:r>
              <a:rPr lang="en-US" sz="1400" dirty="0"/>
              <a:t>I am always looking to connect with other professionals in the field, share ideas and insights, and stay up to date on the latest trends and developments. I welcome the opportunity to connect with you and explore ways in which we can collaborate and support each other. </a:t>
            </a:r>
          </a:p>
          <a:p>
            <a:pPr algn="just">
              <a:lnSpc>
                <a:spcPct val="90000"/>
              </a:lnSpc>
              <a:spcAft>
                <a:spcPts val="600"/>
              </a:spcAft>
              <a:buSzPct val="100000"/>
              <a:buChar char="▪"/>
            </a:pPr>
            <a:br>
              <a:rPr lang="en-US" sz="1400" dirty="0"/>
            </a:br>
            <a:r>
              <a:rPr lang="en-US" sz="1400" dirty="0"/>
              <a:t>GitHub : </a:t>
            </a:r>
            <a:r>
              <a:rPr lang="en-US" sz="1400" dirty="0">
                <a:hlinkClick r:id="rId3"/>
              </a:rPr>
              <a:t>https://github.com/BilalMaz/DevOps-Architect-BootCamp</a:t>
            </a:r>
            <a:endParaRPr lang="en-US" sz="1400" dirty="0"/>
          </a:p>
          <a:p>
            <a:pPr algn="just">
              <a:lnSpc>
                <a:spcPct val="90000"/>
              </a:lnSpc>
              <a:spcAft>
                <a:spcPts val="600"/>
              </a:spcAft>
              <a:buSzPct val="100000"/>
            </a:pPr>
            <a:r>
              <a:rPr lang="en-US" sz="1400" dirty="0"/>
              <a:t>LinkedIn : </a:t>
            </a:r>
            <a:r>
              <a:rPr lang="en-US" sz="1400" dirty="0">
                <a:hlinkClick r:id="rId4"/>
              </a:rPr>
              <a:t>https://www.linkedin.com/in/bilalmazhar-cyber-security-consultant/</a:t>
            </a:r>
            <a:endParaRPr lang="en-US" sz="1400" dirty="0"/>
          </a:p>
          <a:p>
            <a:pPr algn="just">
              <a:lnSpc>
                <a:spcPct val="90000"/>
              </a:lnSpc>
              <a:spcAft>
                <a:spcPts val="600"/>
              </a:spcAft>
              <a:buSzPct val="100000"/>
              <a:buChar char="▪"/>
            </a:pPr>
            <a:endParaRPr lang="en-US" sz="1000"/>
          </a:p>
        </p:txBody>
      </p:sp>
    </p:spTree>
    <p:extLst>
      <p:ext uri="{BB962C8B-B14F-4D97-AF65-F5344CB8AC3E}">
        <p14:creationId xmlns:p14="http://schemas.microsoft.com/office/powerpoint/2010/main" val="60483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5B8-3F31-BEE2-4053-2A70102FA706}"/>
              </a:ext>
            </a:extLst>
          </p:cNvPr>
          <p:cNvSpPr>
            <a:spLocks noGrp="1"/>
          </p:cNvSpPr>
          <p:nvPr>
            <p:ph type="title"/>
          </p:nvPr>
        </p:nvSpPr>
        <p:spPr>
          <a:xfrm>
            <a:off x="1522414" y="274638"/>
            <a:ext cx="9589580" cy="1020762"/>
          </a:xfrm>
        </p:spPr>
        <p:txBody>
          <a:bodyPr/>
          <a:lstStyle/>
          <a:p>
            <a:r>
              <a:rPr lang="en-US" dirty="0"/>
              <a:t>Let's create " </a:t>
            </a:r>
            <a:r>
              <a:rPr lang="en-US" i="1" dirty="0"/>
              <a:t>Apna</a:t>
            </a:r>
            <a:r>
              <a:rPr lang="en-US" dirty="0"/>
              <a:t> " ( Own ) Container  </a:t>
            </a:r>
          </a:p>
        </p:txBody>
      </p:sp>
      <p:sp>
        <p:nvSpPr>
          <p:cNvPr id="3" name="Content Placeholder 2">
            <a:extLst>
              <a:ext uri="{FF2B5EF4-FFF2-40B4-BE49-F238E27FC236}">
                <a16:creationId xmlns:a16="http://schemas.microsoft.com/office/drawing/2014/main" id="{DB9CCB63-9843-11ED-126D-6F1195C95A7E}"/>
              </a:ext>
            </a:extLst>
          </p:cNvPr>
          <p:cNvSpPr>
            <a:spLocks noGrp="1"/>
          </p:cNvSpPr>
          <p:nvPr>
            <p:ph idx="1"/>
          </p:nvPr>
        </p:nvSpPr>
        <p:spPr>
          <a:xfrm>
            <a:off x="1522414" y="1905000"/>
            <a:ext cx="10207647" cy="4267200"/>
          </a:xfrm>
        </p:spPr>
        <p:txBody>
          <a:bodyPr vert="horz" lIns="91440" tIns="45720" rIns="91440" bIns="45720" rtlCol="0" anchor="t">
            <a:normAutofit/>
          </a:bodyPr>
          <a:lstStyle/>
          <a:p>
            <a:pPr marL="0" indent="0" algn="just">
              <a:buNone/>
            </a:pPr>
            <a:r>
              <a:rPr lang="en-US" sz="2000" dirty="0">
                <a:latin typeface="Consolas"/>
                <a:ea typeface="+mn-lt"/>
                <a:cs typeface="+mn-lt"/>
              </a:rPr>
              <a:t>Now that we have a better understanding of images, it's time to create our own. Our goal in this section will be to create an image that sandboxes a simple </a:t>
            </a:r>
            <a:r>
              <a:rPr lang="en-US" sz="2000" dirty="0">
                <a:latin typeface="Consolas"/>
                <a:ea typeface="+mn-lt"/>
                <a:cs typeface="+mn-lt"/>
                <a:hlinkClick r:id="rId2"/>
              </a:rPr>
              <a:t>Flask</a:t>
            </a:r>
            <a:r>
              <a:rPr lang="en-US" sz="2000" dirty="0">
                <a:latin typeface="Consolas"/>
                <a:ea typeface="+mn-lt"/>
                <a:cs typeface="+mn-lt"/>
              </a:rPr>
              <a:t> application</a:t>
            </a:r>
          </a:p>
          <a:p>
            <a:pPr marL="0" indent="0" algn="just">
              <a:buNone/>
            </a:pPr>
            <a:r>
              <a:rPr lang="en-US" sz="2000" dirty="0">
                <a:latin typeface="Consolas"/>
              </a:rPr>
              <a:t>$ git clone </a:t>
            </a:r>
            <a:r>
              <a:rPr lang="en-US" sz="2000" dirty="0">
                <a:latin typeface="Consolas"/>
                <a:hlinkClick r:id="rId3"/>
              </a:rPr>
              <a:t>https://github.com/prakhar1989/docker-curriculum.git</a:t>
            </a:r>
            <a:endParaRPr lang="en-US">
              <a:latin typeface="Corbel"/>
            </a:endParaRPr>
          </a:p>
          <a:p>
            <a:pPr marL="0" indent="0">
              <a:spcBef>
                <a:spcPts val="0"/>
              </a:spcBef>
              <a:buNone/>
            </a:pPr>
            <a:endParaRPr lang="en-US" sz="1800" dirty="0">
              <a:latin typeface="Corbel"/>
            </a:endParaRPr>
          </a:p>
          <a:p>
            <a:pPr marL="0" indent="0">
              <a:spcBef>
                <a:spcPts val="0"/>
              </a:spcBef>
              <a:buNone/>
            </a:pPr>
            <a:endParaRPr lang="en-US" sz="2000" dirty="0">
              <a:latin typeface="Consolas"/>
            </a:endParaRPr>
          </a:p>
        </p:txBody>
      </p:sp>
      <p:sp>
        <p:nvSpPr>
          <p:cNvPr id="5" name="TextBox 4">
            <a:extLst>
              <a:ext uri="{FF2B5EF4-FFF2-40B4-BE49-F238E27FC236}">
                <a16:creationId xmlns:a16="http://schemas.microsoft.com/office/drawing/2014/main" id="{5F622827-8B3D-C07E-BF9E-A7EEF96D7AE1}"/>
              </a:ext>
            </a:extLst>
          </p:cNvPr>
          <p:cNvSpPr txBox="1"/>
          <p:nvPr/>
        </p:nvSpPr>
        <p:spPr>
          <a:xfrm>
            <a:off x="3521232" y="4645533"/>
            <a:ext cx="8650755"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endParaRPr lang="en-US" dirty="0"/>
          </a:p>
        </p:txBody>
      </p:sp>
      <p:sp>
        <p:nvSpPr>
          <p:cNvPr id="6" name="TextBox 5">
            <a:extLst>
              <a:ext uri="{FF2B5EF4-FFF2-40B4-BE49-F238E27FC236}">
                <a16:creationId xmlns:a16="http://schemas.microsoft.com/office/drawing/2014/main" id="{A2BED934-B787-7FB2-DCDF-945B62F9B63D}"/>
              </a:ext>
            </a:extLst>
          </p:cNvPr>
          <p:cNvSpPr txBox="1"/>
          <p:nvPr/>
        </p:nvSpPr>
        <p:spPr>
          <a:xfrm>
            <a:off x="2977662" y="5174937"/>
            <a:ext cx="9024469"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endParaRPr lang="en-US" dirty="0"/>
          </a:p>
        </p:txBody>
      </p:sp>
      <p:pic>
        <p:nvPicPr>
          <p:cNvPr id="11" name="Picture 11" descr="A computer screen shot of a computer code&#10;&#10;Description automatically generated">
            <a:extLst>
              <a:ext uri="{FF2B5EF4-FFF2-40B4-BE49-F238E27FC236}">
                <a16:creationId xmlns:a16="http://schemas.microsoft.com/office/drawing/2014/main" id="{A0FA6E41-3EBC-17EF-BA18-5BDBCCAC58FD}"/>
              </a:ext>
            </a:extLst>
          </p:cNvPr>
          <p:cNvPicPr>
            <a:picLocks noChangeAspect="1"/>
          </p:cNvPicPr>
          <p:nvPr/>
        </p:nvPicPr>
        <p:blipFill>
          <a:blip r:embed="rId4"/>
          <a:stretch>
            <a:fillRect/>
          </a:stretch>
        </p:blipFill>
        <p:spPr>
          <a:xfrm>
            <a:off x="884799" y="3901732"/>
            <a:ext cx="10849204" cy="1822589"/>
          </a:xfrm>
          <a:prstGeom prst="rect">
            <a:avLst/>
          </a:prstGeom>
        </p:spPr>
      </p:pic>
    </p:spTree>
    <p:extLst>
      <p:ext uri="{BB962C8B-B14F-4D97-AF65-F5344CB8AC3E}">
        <p14:creationId xmlns:p14="http://schemas.microsoft.com/office/powerpoint/2010/main" val="71613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ACE3-F6C3-15EC-FBE3-6FFA11A4FB38}"/>
              </a:ext>
            </a:extLst>
          </p:cNvPr>
          <p:cNvSpPr>
            <a:spLocks noGrp="1"/>
          </p:cNvSpPr>
          <p:nvPr>
            <p:ph type="title"/>
          </p:nvPr>
        </p:nvSpPr>
        <p:spPr/>
        <p:txBody>
          <a:bodyPr/>
          <a:lstStyle/>
          <a:p>
            <a:r>
              <a:rPr lang="en-US" dirty="0"/>
              <a:t>Let's create " </a:t>
            </a:r>
            <a:r>
              <a:rPr lang="en-US" i="1" dirty="0"/>
              <a:t>Apna</a:t>
            </a:r>
            <a:r>
              <a:rPr lang="en-US" dirty="0"/>
              <a:t> " ( Own ) Container </a:t>
            </a:r>
          </a:p>
        </p:txBody>
      </p:sp>
      <p:pic>
        <p:nvPicPr>
          <p:cNvPr id="4" name="Picture 4" descr="A screen shot of a computer code&#10;&#10;Description automatically generated">
            <a:extLst>
              <a:ext uri="{FF2B5EF4-FFF2-40B4-BE49-F238E27FC236}">
                <a16:creationId xmlns:a16="http://schemas.microsoft.com/office/drawing/2014/main" id="{4B5D9481-F12D-4DFB-220F-38222D6537B4}"/>
              </a:ext>
            </a:extLst>
          </p:cNvPr>
          <p:cNvPicPr>
            <a:picLocks noGrp="1" noChangeAspect="1"/>
          </p:cNvPicPr>
          <p:nvPr>
            <p:ph idx="1"/>
          </p:nvPr>
        </p:nvPicPr>
        <p:blipFill>
          <a:blip r:embed="rId2"/>
          <a:stretch>
            <a:fillRect/>
          </a:stretch>
        </p:blipFill>
        <p:spPr>
          <a:xfrm>
            <a:off x="1598376" y="2637347"/>
            <a:ext cx="9964507" cy="1860789"/>
          </a:xfrm>
        </p:spPr>
      </p:pic>
      <p:sp>
        <p:nvSpPr>
          <p:cNvPr id="6" name="TextBox 5">
            <a:extLst>
              <a:ext uri="{FF2B5EF4-FFF2-40B4-BE49-F238E27FC236}">
                <a16:creationId xmlns:a16="http://schemas.microsoft.com/office/drawing/2014/main" id="{B61FE81F-817A-2FDB-0FB4-B703EF79E7A8}"/>
              </a:ext>
            </a:extLst>
          </p:cNvPr>
          <p:cNvSpPr txBox="1"/>
          <p:nvPr/>
        </p:nvSpPr>
        <p:spPr>
          <a:xfrm>
            <a:off x="1604429" y="1769576"/>
            <a:ext cx="7069657"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dirty="0">
                <a:latin typeface="Consolas"/>
              </a:rPr>
              <a:t>$ Ls</a:t>
            </a:r>
          </a:p>
          <a:p>
            <a:r>
              <a:rPr lang="en-US" sz="2000" dirty="0">
                <a:ea typeface="+mn-lt"/>
                <a:cs typeface="+mn-lt"/>
              </a:rPr>
              <a:t>$ cd docker-curriculum/flask-app</a:t>
            </a:r>
            <a:endParaRPr lang="en-US" dirty="0"/>
          </a:p>
          <a:p>
            <a:endParaRPr lang="en-US" sz="2000" dirty="0">
              <a:latin typeface="Corbel"/>
            </a:endParaRPr>
          </a:p>
          <a:p>
            <a:pPr>
              <a:lnSpc>
                <a:spcPct val="90000"/>
              </a:lnSpc>
            </a:pPr>
            <a:br>
              <a:rPr lang="en-US" sz="2000" dirty="0">
                <a:latin typeface="Consolas"/>
              </a:rPr>
            </a:br>
            <a:endParaRPr lang="en-US" sz="2000">
              <a:latin typeface="Consolas"/>
            </a:endParaRPr>
          </a:p>
        </p:txBody>
      </p:sp>
      <p:sp>
        <p:nvSpPr>
          <p:cNvPr id="7" name="TextBox 6">
            <a:extLst>
              <a:ext uri="{FF2B5EF4-FFF2-40B4-BE49-F238E27FC236}">
                <a16:creationId xmlns:a16="http://schemas.microsoft.com/office/drawing/2014/main" id="{3B5D7024-16BC-A8F4-DD92-623291580645}"/>
              </a:ext>
            </a:extLst>
          </p:cNvPr>
          <p:cNvSpPr txBox="1"/>
          <p:nvPr/>
        </p:nvSpPr>
        <p:spPr>
          <a:xfrm>
            <a:off x="1447079" y="4974621"/>
            <a:ext cx="101168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pPr>
            <a:r>
              <a:rPr lang="en-US" sz="2000" dirty="0">
                <a:latin typeface="Consolas"/>
              </a:rPr>
              <a:t>The next step now is to create an image with this web app. As mentioned above, all user images are based on a base image. Since our application is written in Python, the base image we're going to use will be </a:t>
            </a:r>
            <a:r>
              <a:rPr lang="en-US" sz="2000" dirty="0">
                <a:latin typeface="Consolas"/>
                <a:hlinkClick r:id="rId3"/>
              </a:rPr>
              <a:t>Python 3</a:t>
            </a:r>
            <a:r>
              <a:rPr lang="en-US" sz="2000" dirty="0">
                <a:latin typeface="Consolas"/>
              </a:rPr>
              <a:t>.</a:t>
            </a:r>
            <a:endParaRPr lang="en-US"/>
          </a:p>
        </p:txBody>
      </p:sp>
    </p:spTree>
    <p:extLst>
      <p:ext uri="{BB962C8B-B14F-4D97-AF65-F5344CB8AC3E}">
        <p14:creationId xmlns:p14="http://schemas.microsoft.com/office/powerpoint/2010/main" val="219291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E8DA-5B8D-29AB-277B-C3B2F9FACA5B}"/>
              </a:ext>
            </a:extLst>
          </p:cNvPr>
          <p:cNvSpPr>
            <a:spLocks noGrp="1"/>
          </p:cNvSpPr>
          <p:nvPr>
            <p:ph type="title"/>
          </p:nvPr>
        </p:nvSpPr>
        <p:spPr/>
        <p:txBody>
          <a:bodyPr/>
          <a:lstStyle/>
          <a:p>
            <a:r>
              <a:rPr lang="en-US" dirty="0"/>
              <a:t>Docker file </a:t>
            </a:r>
          </a:p>
        </p:txBody>
      </p:sp>
      <p:pic>
        <p:nvPicPr>
          <p:cNvPr id="4" name="Picture 4" descr="A screenshot of a computer&#10;&#10;Description automatically generated">
            <a:extLst>
              <a:ext uri="{FF2B5EF4-FFF2-40B4-BE49-F238E27FC236}">
                <a16:creationId xmlns:a16="http://schemas.microsoft.com/office/drawing/2014/main" id="{FD846C8B-2C88-1E67-6B09-D53C61BE7330}"/>
              </a:ext>
            </a:extLst>
          </p:cNvPr>
          <p:cNvPicPr>
            <a:picLocks noGrp="1" noChangeAspect="1"/>
          </p:cNvPicPr>
          <p:nvPr>
            <p:ph idx="1"/>
          </p:nvPr>
        </p:nvPicPr>
        <p:blipFill>
          <a:blip r:embed="rId2"/>
          <a:stretch>
            <a:fillRect/>
          </a:stretch>
        </p:blipFill>
        <p:spPr>
          <a:xfrm>
            <a:off x="1990456" y="1890401"/>
            <a:ext cx="8939310" cy="3953414"/>
          </a:xfrm>
        </p:spPr>
      </p:pic>
    </p:spTree>
    <p:extLst>
      <p:ext uri="{BB962C8B-B14F-4D97-AF65-F5344CB8AC3E}">
        <p14:creationId xmlns:p14="http://schemas.microsoft.com/office/powerpoint/2010/main" val="246670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DCC0-3E3C-711B-EF44-C7E8C1319192}"/>
              </a:ext>
            </a:extLst>
          </p:cNvPr>
          <p:cNvSpPr>
            <a:spLocks noGrp="1"/>
          </p:cNvSpPr>
          <p:nvPr>
            <p:ph type="title"/>
          </p:nvPr>
        </p:nvSpPr>
        <p:spPr/>
        <p:txBody>
          <a:bodyPr/>
          <a:lstStyle/>
          <a:p>
            <a:r>
              <a:rPr lang="en-US" dirty="0"/>
              <a:t>Docker Explain </a:t>
            </a:r>
          </a:p>
        </p:txBody>
      </p:sp>
      <p:sp>
        <p:nvSpPr>
          <p:cNvPr id="3" name="Content Placeholder 2">
            <a:extLst>
              <a:ext uri="{FF2B5EF4-FFF2-40B4-BE49-F238E27FC236}">
                <a16:creationId xmlns:a16="http://schemas.microsoft.com/office/drawing/2014/main" id="{72D924B0-2F87-E65F-C690-C8C5A7608261}"/>
              </a:ext>
            </a:extLst>
          </p:cNvPr>
          <p:cNvSpPr>
            <a:spLocks noGrp="1"/>
          </p:cNvSpPr>
          <p:nvPr>
            <p:ph idx="1"/>
          </p:nvPr>
        </p:nvSpPr>
        <p:spPr>
          <a:xfrm>
            <a:off x="1522414" y="1905000"/>
            <a:ext cx="10207647" cy="4267200"/>
          </a:xfrm>
        </p:spPr>
        <p:txBody>
          <a:bodyPr vert="horz" lIns="91440" tIns="45720" rIns="91440" bIns="45720" rtlCol="0" anchor="t">
            <a:normAutofit/>
          </a:bodyPr>
          <a:lstStyle/>
          <a:p>
            <a:pPr marL="0" indent="0" algn="just">
              <a:buNone/>
            </a:pPr>
            <a:r>
              <a:rPr lang="en-US" sz="2000" dirty="0">
                <a:latin typeface="Consolas"/>
                <a:ea typeface="+mn-lt"/>
                <a:cs typeface="+mn-lt"/>
              </a:rPr>
              <a:t>We start with specifying our base image. Use the </a:t>
            </a:r>
            <a:r>
              <a:rPr lang="en-US" sz="2000" dirty="0">
                <a:latin typeface="Consolas"/>
              </a:rPr>
              <a:t>FROM</a:t>
            </a:r>
            <a:r>
              <a:rPr lang="en-US" sz="2000" dirty="0">
                <a:latin typeface="Consolas"/>
                <a:ea typeface="+mn-lt"/>
                <a:cs typeface="+mn-lt"/>
              </a:rPr>
              <a:t> keyword to do that -</a:t>
            </a:r>
            <a:endParaRPr lang="en-US" sz="2000" dirty="0">
              <a:latin typeface="Consolas"/>
            </a:endParaRPr>
          </a:p>
        </p:txBody>
      </p:sp>
      <p:pic>
        <p:nvPicPr>
          <p:cNvPr id="4" name="Picture 4" descr="A screenshot of a computer&#10;&#10;Description automatically generated">
            <a:extLst>
              <a:ext uri="{FF2B5EF4-FFF2-40B4-BE49-F238E27FC236}">
                <a16:creationId xmlns:a16="http://schemas.microsoft.com/office/drawing/2014/main" id="{2168111D-77A8-AA6E-C4A0-6F592DDA2EA3}"/>
              </a:ext>
            </a:extLst>
          </p:cNvPr>
          <p:cNvPicPr>
            <a:picLocks noChangeAspect="1"/>
          </p:cNvPicPr>
          <p:nvPr/>
        </p:nvPicPr>
        <p:blipFill>
          <a:blip r:embed="rId2"/>
          <a:stretch>
            <a:fillRect/>
          </a:stretch>
        </p:blipFill>
        <p:spPr>
          <a:xfrm>
            <a:off x="1518544" y="2780761"/>
            <a:ext cx="2693435" cy="696223"/>
          </a:xfrm>
          <a:prstGeom prst="rect">
            <a:avLst/>
          </a:prstGeom>
        </p:spPr>
      </p:pic>
      <p:sp>
        <p:nvSpPr>
          <p:cNvPr id="5" name="TextBox 4">
            <a:extLst>
              <a:ext uri="{FF2B5EF4-FFF2-40B4-BE49-F238E27FC236}">
                <a16:creationId xmlns:a16="http://schemas.microsoft.com/office/drawing/2014/main" id="{DD03B6FC-66BE-D9D4-2669-B1E72F602DEE}"/>
              </a:ext>
            </a:extLst>
          </p:cNvPr>
          <p:cNvSpPr txBox="1"/>
          <p:nvPr/>
        </p:nvSpPr>
        <p:spPr>
          <a:xfrm>
            <a:off x="1404165" y="3744113"/>
            <a:ext cx="102031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pPr>
            <a:r>
              <a:rPr lang="en-US" sz="2000" dirty="0">
                <a:latin typeface="Consolas"/>
              </a:rPr>
              <a:t>The next step usually is to write the commands of copying the files and installing the dependencies. First, we set a working directory and then copy all the files for our app.</a:t>
            </a:r>
            <a:endParaRPr lang="en-US"/>
          </a:p>
        </p:txBody>
      </p:sp>
      <p:pic>
        <p:nvPicPr>
          <p:cNvPr id="6" name="Picture 6" descr="A white background with black text&#10;&#10;Description automatically generated">
            <a:extLst>
              <a:ext uri="{FF2B5EF4-FFF2-40B4-BE49-F238E27FC236}">
                <a16:creationId xmlns:a16="http://schemas.microsoft.com/office/drawing/2014/main" id="{A81346DC-F49C-F74D-EEB1-87EF17831304}"/>
              </a:ext>
            </a:extLst>
          </p:cNvPr>
          <p:cNvPicPr>
            <a:picLocks noChangeAspect="1"/>
          </p:cNvPicPr>
          <p:nvPr/>
        </p:nvPicPr>
        <p:blipFill>
          <a:blip r:embed="rId3"/>
          <a:stretch>
            <a:fillRect/>
          </a:stretch>
        </p:blipFill>
        <p:spPr>
          <a:xfrm>
            <a:off x="1514336" y="4869119"/>
            <a:ext cx="4107979" cy="1142243"/>
          </a:xfrm>
          <a:prstGeom prst="rect">
            <a:avLst/>
          </a:prstGeom>
        </p:spPr>
      </p:pic>
    </p:spTree>
    <p:extLst>
      <p:ext uri="{BB962C8B-B14F-4D97-AF65-F5344CB8AC3E}">
        <p14:creationId xmlns:p14="http://schemas.microsoft.com/office/powerpoint/2010/main" val="283338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0E20-DBEB-933C-A8B2-F4A2C1BB1FA4}"/>
              </a:ext>
            </a:extLst>
          </p:cNvPr>
          <p:cNvSpPr>
            <a:spLocks noGrp="1"/>
          </p:cNvSpPr>
          <p:nvPr>
            <p:ph type="title"/>
          </p:nvPr>
        </p:nvSpPr>
        <p:spPr/>
        <p:txBody>
          <a:bodyPr/>
          <a:lstStyle/>
          <a:p>
            <a:r>
              <a:rPr lang="en-US" dirty="0"/>
              <a:t>Docker Explain </a:t>
            </a:r>
          </a:p>
        </p:txBody>
      </p:sp>
      <p:sp>
        <p:nvSpPr>
          <p:cNvPr id="3" name="Content Placeholder 2">
            <a:extLst>
              <a:ext uri="{FF2B5EF4-FFF2-40B4-BE49-F238E27FC236}">
                <a16:creationId xmlns:a16="http://schemas.microsoft.com/office/drawing/2014/main" id="{E9C92760-1130-B2A6-53FA-53982CAD9E45}"/>
              </a:ext>
            </a:extLst>
          </p:cNvPr>
          <p:cNvSpPr>
            <a:spLocks noGrp="1"/>
          </p:cNvSpPr>
          <p:nvPr>
            <p:ph idx="1"/>
          </p:nvPr>
        </p:nvSpPr>
        <p:spPr>
          <a:xfrm>
            <a:off x="1522414" y="1905000"/>
            <a:ext cx="10092658" cy="4267200"/>
          </a:xfrm>
        </p:spPr>
        <p:txBody>
          <a:bodyPr vert="horz" lIns="91440" tIns="45720" rIns="91440" bIns="45720" rtlCol="0" anchor="t">
            <a:normAutofit/>
          </a:bodyPr>
          <a:lstStyle/>
          <a:p>
            <a:pPr marL="0" indent="0" algn="just">
              <a:buNone/>
            </a:pPr>
            <a:r>
              <a:rPr lang="en-US" sz="2000" dirty="0">
                <a:latin typeface="Consolas"/>
                <a:ea typeface="+mn-lt"/>
                <a:cs typeface="+mn-lt"/>
              </a:rPr>
              <a:t>Now, that we have the files, we can install the dependencies.</a:t>
            </a:r>
            <a:endParaRPr lang="en-US" sz="2000">
              <a:latin typeface="Consolas"/>
            </a:endParaRPr>
          </a:p>
        </p:txBody>
      </p:sp>
      <p:pic>
        <p:nvPicPr>
          <p:cNvPr id="4" name="Picture 4" descr="A black and white text&#10;&#10;Description automatically generated">
            <a:extLst>
              <a:ext uri="{FF2B5EF4-FFF2-40B4-BE49-F238E27FC236}">
                <a16:creationId xmlns:a16="http://schemas.microsoft.com/office/drawing/2014/main" id="{BE0CAF93-5986-8FB6-A859-625D85B5677F}"/>
              </a:ext>
            </a:extLst>
          </p:cNvPr>
          <p:cNvPicPr>
            <a:picLocks noChangeAspect="1"/>
          </p:cNvPicPr>
          <p:nvPr/>
        </p:nvPicPr>
        <p:blipFill>
          <a:blip r:embed="rId2"/>
          <a:stretch>
            <a:fillRect/>
          </a:stretch>
        </p:blipFill>
        <p:spPr>
          <a:xfrm>
            <a:off x="1528502" y="2495565"/>
            <a:ext cx="6379010" cy="681151"/>
          </a:xfrm>
          <a:prstGeom prst="rect">
            <a:avLst/>
          </a:prstGeom>
        </p:spPr>
      </p:pic>
      <p:sp>
        <p:nvSpPr>
          <p:cNvPr id="5" name="TextBox 4">
            <a:extLst>
              <a:ext uri="{FF2B5EF4-FFF2-40B4-BE49-F238E27FC236}">
                <a16:creationId xmlns:a16="http://schemas.microsoft.com/office/drawing/2014/main" id="{CC303460-E48C-2A7E-16FA-95C00868A2CC}"/>
              </a:ext>
            </a:extLst>
          </p:cNvPr>
          <p:cNvSpPr txBox="1"/>
          <p:nvPr/>
        </p:nvSpPr>
        <p:spPr>
          <a:xfrm>
            <a:off x="1532838" y="3486427"/>
            <a:ext cx="103468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pPr>
            <a:r>
              <a:rPr lang="en-US" sz="2000" dirty="0">
                <a:latin typeface="Consolas"/>
              </a:rPr>
              <a:t>The next thing we need to specify is the port number that needs to be exposed. Since our flask app is running on port 5000, that's what we'll indicate.</a:t>
            </a:r>
            <a:endParaRPr lang="en-US"/>
          </a:p>
        </p:txBody>
      </p:sp>
      <p:pic>
        <p:nvPicPr>
          <p:cNvPr id="6" name="Picture 6" descr="A close up of a word&#10;&#10;Description automatically generated">
            <a:extLst>
              <a:ext uri="{FF2B5EF4-FFF2-40B4-BE49-F238E27FC236}">
                <a16:creationId xmlns:a16="http://schemas.microsoft.com/office/drawing/2014/main" id="{321C1C24-40B9-58F5-146A-1621A294CE78}"/>
              </a:ext>
            </a:extLst>
          </p:cNvPr>
          <p:cNvPicPr>
            <a:picLocks noChangeAspect="1"/>
          </p:cNvPicPr>
          <p:nvPr/>
        </p:nvPicPr>
        <p:blipFill>
          <a:blip r:embed="rId3"/>
          <a:stretch>
            <a:fillRect/>
          </a:stretch>
        </p:blipFill>
        <p:spPr>
          <a:xfrm>
            <a:off x="1528502" y="4673265"/>
            <a:ext cx="5042264" cy="574676"/>
          </a:xfrm>
          <a:prstGeom prst="rect">
            <a:avLst/>
          </a:prstGeom>
        </p:spPr>
      </p:pic>
      <p:sp>
        <p:nvSpPr>
          <p:cNvPr id="7" name="TextBox 6">
            <a:extLst>
              <a:ext uri="{FF2B5EF4-FFF2-40B4-BE49-F238E27FC236}">
                <a16:creationId xmlns:a16="http://schemas.microsoft.com/office/drawing/2014/main" id="{BF7811F0-54C9-D321-C450-74D864501BE5}"/>
              </a:ext>
            </a:extLst>
          </p:cNvPr>
          <p:cNvSpPr txBox="1"/>
          <p:nvPr/>
        </p:nvSpPr>
        <p:spPr>
          <a:xfrm>
            <a:off x="1518602" y="5647109"/>
            <a:ext cx="10562446"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endParaRPr lang="en-US" dirty="0"/>
          </a:p>
        </p:txBody>
      </p:sp>
    </p:spTree>
    <p:extLst>
      <p:ext uri="{BB962C8B-B14F-4D97-AF65-F5344CB8AC3E}">
        <p14:creationId xmlns:p14="http://schemas.microsoft.com/office/powerpoint/2010/main" val="187556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3148-2AA3-171A-C9E8-61D0502CA1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41ED8E-5505-1CB9-7B33-AAD10AB20EA3}"/>
              </a:ext>
            </a:extLst>
          </p:cNvPr>
          <p:cNvSpPr>
            <a:spLocks noGrp="1"/>
          </p:cNvSpPr>
          <p:nvPr>
            <p:ph idx="1"/>
          </p:nvPr>
        </p:nvSpPr>
        <p:spPr>
          <a:xfrm>
            <a:off x="1522414" y="1905000"/>
            <a:ext cx="10293889" cy="4267200"/>
          </a:xfrm>
        </p:spPr>
        <p:txBody>
          <a:bodyPr vert="horz" lIns="91440" tIns="45720" rIns="91440" bIns="45720" rtlCol="0" anchor="t">
            <a:normAutofit/>
          </a:bodyPr>
          <a:lstStyle/>
          <a:p>
            <a:pPr marL="0" indent="0" algn="just">
              <a:spcBef>
                <a:spcPts val="0"/>
              </a:spcBef>
              <a:buNone/>
            </a:pPr>
            <a:r>
              <a:rPr lang="en-US" sz="2000" dirty="0">
                <a:latin typeface="Consolas"/>
              </a:rPr>
              <a:t>he last step is to write the command for running the application, which is simply - python ./app.py. We use the </a:t>
            </a:r>
            <a:r>
              <a:rPr lang="en-US" sz="2000" dirty="0">
                <a:solidFill>
                  <a:srgbClr val="57BCE5"/>
                </a:solidFill>
                <a:latin typeface="Consolas"/>
                <a:hlinkClick r:id="rId2"/>
              </a:rPr>
              <a:t>CMD</a:t>
            </a:r>
            <a:r>
              <a:rPr lang="en-US" sz="2000" dirty="0">
                <a:latin typeface="Consolas"/>
              </a:rPr>
              <a:t> command to do that </a:t>
            </a:r>
            <a:r>
              <a:rPr lang="en-US" sz="1800" dirty="0"/>
              <a:t>-</a:t>
            </a:r>
            <a:endParaRPr lang="en-US"/>
          </a:p>
          <a:p>
            <a:endParaRPr lang="en-US" dirty="0"/>
          </a:p>
        </p:txBody>
      </p:sp>
      <p:pic>
        <p:nvPicPr>
          <p:cNvPr id="4" name="Picture 4" descr="A close up of a computer&#10;&#10;Description automatically generated">
            <a:extLst>
              <a:ext uri="{FF2B5EF4-FFF2-40B4-BE49-F238E27FC236}">
                <a16:creationId xmlns:a16="http://schemas.microsoft.com/office/drawing/2014/main" id="{0622E66C-0BF5-DAEA-798C-A59169773243}"/>
              </a:ext>
            </a:extLst>
          </p:cNvPr>
          <p:cNvPicPr>
            <a:picLocks noChangeAspect="1"/>
          </p:cNvPicPr>
          <p:nvPr/>
        </p:nvPicPr>
        <p:blipFill>
          <a:blip r:embed="rId3"/>
          <a:stretch>
            <a:fillRect/>
          </a:stretch>
        </p:blipFill>
        <p:spPr>
          <a:xfrm>
            <a:off x="1857506" y="2786468"/>
            <a:ext cx="3259936" cy="842131"/>
          </a:xfrm>
          <a:prstGeom prst="rect">
            <a:avLst/>
          </a:prstGeom>
        </p:spPr>
      </p:pic>
      <p:sp>
        <p:nvSpPr>
          <p:cNvPr id="5" name="TextBox 4">
            <a:extLst>
              <a:ext uri="{FF2B5EF4-FFF2-40B4-BE49-F238E27FC236}">
                <a16:creationId xmlns:a16="http://schemas.microsoft.com/office/drawing/2014/main" id="{47B3CF59-766E-B165-FE93-A096BCBE2475}"/>
              </a:ext>
            </a:extLst>
          </p:cNvPr>
          <p:cNvSpPr txBox="1"/>
          <p:nvPr/>
        </p:nvSpPr>
        <p:spPr>
          <a:xfrm>
            <a:off x="1604429" y="4030278"/>
            <a:ext cx="103037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pPr>
            <a:r>
              <a:rPr lang="en-US" sz="2000" dirty="0">
                <a:latin typeface="Consolas"/>
              </a:rPr>
              <a:t>The primary purpose of CMD is to tell the container which command it should run when it is started. With that, our Docker file is now ready.</a:t>
            </a:r>
            <a:endParaRPr lang="en-US"/>
          </a:p>
        </p:txBody>
      </p:sp>
    </p:spTree>
    <p:extLst>
      <p:ext uri="{BB962C8B-B14F-4D97-AF65-F5344CB8AC3E}">
        <p14:creationId xmlns:p14="http://schemas.microsoft.com/office/powerpoint/2010/main" val="290312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C856-8CC8-68D7-E583-A4FC1876998C}"/>
              </a:ext>
            </a:extLst>
          </p:cNvPr>
          <p:cNvSpPr>
            <a:spLocks noGrp="1"/>
          </p:cNvSpPr>
          <p:nvPr>
            <p:ph type="title"/>
          </p:nvPr>
        </p:nvSpPr>
        <p:spPr/>
        <p:txBody>
          <a:bodyPr/>
          <a:lstStyle/>
          <a:p>
            <a:r>
              <a:rPr lang="en-US" dirty="0"/>
              <a:t>Docker Creation " Build " </a:t>
            </a:r>
          </a:p>
        </p:txBody>
      </p:sp>
      <p:sp>
        <p:nvSpPr>
          <p:cNvPr id="3" name="Content Placeholder 2">
            <a:extLst>
              <a:ext uri="{FF2B5EF4-FFF2-40B4-BE49-F238E27FC236}">
                <a16:creationId xmlns:a16="http://schemas.microsoft.com/office/drawing/2014/main" id="{C588600C-AB30-3D22-14A4-A55B668422A2}"/>
              </a:ext>
            </a:extLst>
          </p:cNvPr>
          <p:cNvSpPr>
            <a:spLocks noGrp="1"/>
          </p:cNvSpPr>
          <p:nvPr>
            <p:ph idx="1"/>
          </p:nvPr>
        </p:nvSpPr>
        <p:spPr>
          <a:xfrm>
            <a:off x="1522414" y="1905000"/>
            <a:ext cx="10365757" cy="4267200"/>
          </a:xfrm>
        </p:spPr>
        <p:txBody>
          <a:bodyPr vert="horz" lIns="91440" tIns="45720" rIns="91440" bIns="45720" rtlCol="0" anchor="t">
            <a:normAutofit/>
          </a:bodyPr>
          <a:lstStyle/>
          <a:p>
            <a:pPr marL="0" indent="0" algn="just">
              <a:buNone/>
            </a:pPr>
            <a:r>
              <a:rPr lang="en-US" sz="2000" dirty="0">
                <a:latin typeface="Consolas"/>
                <a:ea typeface="+mn-lt"/>
                <a:cs typeface="+mn-lt"/>
              </a:rPr>
              <a:t>Now that we have our </a:t>
            </a:r>
            <a:r>
              <a:rPr lang="en-US" sz="2000" dirty="0">
                <a:latin typeface="Consolas"/>
              </a:rPr>
              <a:t>Docker file</a:t>
            </a:r>
            <a:r>
              <a:rPr lang="en-US" sz="2000" dirty="0">
                <a:latin typeface="Consolas"/>
                <a:ea typeface="+mn-lt"/>
                <a:cs typeface="+mn-lt"/>
              </a:rPr>
              <a:t>, we can build our image. The </a:t>
            </a:r>
            <a:r>
              <a:rPr lang="en-US" sz="2000" dirty="0">
                <a:latin typeface="Consolas"/>
              </a:rPr>
              <a:t>docker build</a:t>
            </a:r>
            <a:r>
              <a:rPr lang="en-US" sz="2000" dirty="0">
                <a:latin typeface="Consolas"/>
                <a:ea typeface="+mn-lt"/>
                <a:cs typeface="+mn-lt"/>
              </a:rPr>
              <a:t> command does the heavy-lifting of creating a Docker image from a </a:t>
            </a:r>
            <a:r>
              <a:rPr lang="en-US" sz="2000" dirty="0">
                <a:latin typeface="Consolas"/>
              </a:rPr>
              <a:t>Docker file</a:t>
            </a:r>
            <a:r>
              <a:rPr lang="en-US" sz="2000" dirty="0">
                <a:latin typeface="Consolas"/>
                <a:ea typeface="+mn-lt"/>
                <a:cs typeface="+mn-lt"/>
              </a:rPr>
              <a:t>.</a:t>
            </a:r>
            <a:endParaRPr lang="en-US" sz="2000" dirty="0">
              <a:latin typeface="Consolas"/>
            </a:endParaRPr>
          </a:p>
        </p:txBody>
      </p:sp>
      <p:sp>
        <p:nvSpPr>
          <p:cNvPr id="5" name="TextBox 4">
            <a:extLst>
              <a:ext uri="{FF2B5EF4-FFF2-40B4-BE49-F238E27FC236}">
                <a16:creationId xmlns:a16="http://schemas.microsoft.com/office/drawing/2014/main" id="{82F4600E-880C-03FF-06EC-2BD9C565884A}"/>
              </a:ext>
            </a:extLst>
          </p:cNvPr>
          <p:cNvSpPr txBox="1"/>
          <p:nvPr/>
        </p:nvSpPr>
        <p:spPr>
          <a:xfrm>
            <a:off x="4737117" y="3071626"/>
            <a:ext cx="5718538"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t>" docker build [OPTIONS] PATH " </a:t>
            </a:r>
            <a:br>
              <a:rPr lang="en-US" dirty="0"/>
            </a:br>
            <a:endParaRPr lang="en-US"/>
          </a:p>
        </p:txBody>
      </p:sp>
      <p:sp>
        <p:nvSpPr>
          <p:cNvPr id="6" name="TextBox 5">
            <a:extLst>
              <a:ext uri="{FF2B5EF4-FFF2-40B4-BE49-F238E27FC236}">
                <a16:creationId xmlns:a16="http://schemas.microsoft.com/office/drawing/2014/main" id="{FE7ED50D-DDFA-3DF9-829E-24A69FE2AF18}"/>
              </a:ext>
            </a:extLst>
          </p:cNvPr>
          <p:cNvSpPr txBox="1"/>
          <p:nvPr/>
        </p:nvSpPr>
        <p:spPr>
          <a:xfrm>
            <a:off x="1332712" y="3515181"/>
            <a:ext cx="10361215" cy="28346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buFont typeface="Arial"/>
              <a:buChar char="•"/>
            </a:pPr>
            <a:r>
              <a:rPr lang="en-US" u="sng" dirty="0">
                <a:latin typeface="Consolas"/>
              </a:rPr>
              <a:t>-t, --tag:</a:t>
            </a:r>
            <a:r>
              <a:rPr lang="en-US" dirty="0">
                <a:latin typeface="Consolas"/>
              </a:rPr>
              <a:t> Specifies the name and optional tag for the image. It allows you to provide a human-readable name and version for the image. For example, -t myapp:1.0 would tag the image as </a:t>
            </a:r>
            <a:r>
              <a:rPr lang="en-US" err="1">
                <a:latin typeface="Consolas"/>
              </a:rPr>
              <a:t>myapp</a:t>
            </a:r>
            <a:r>
              <a:rPr lang="en-US" dirty="0">
                <a:latin typeface="Consolas"/>
              </a:rPr>
              <a:t> with version 1.0.</a:t>
            </a:r>
            <a:endParaRPr lang="en-US"/>
          </a:p>
          <a:p>
            <a:pPr marL="285750" indent="-285750" algn="just">
              <a:lnSpc>
                <a:spcPct val="90000"/>
              </a:lnSpc>
              <a:buFont typeface="Arial"/>
              <a:buChar char="•"/>
            </a:pPr>
            <a:r>
              <a:rPr lang="en-US" u="sng" dirty="0">
                <a:latin typeface="Consolas"/>
              </a:rPr>
              <a:t>-f, --file:</a:t>
            </a:r>
            <a:r>
              <a:rPr lang="en-US" dirty="0">
                <a:latin typeface="Consolas"/>
              </a:rPr>
              <a:t> Specifies the path to the Docker file if it is not in the default location (i.e., ./Docker file in the build context).</a:t>
            </a:r>
          </a:p>
          <a:p>
            <a:pPr marL="285750" indent="-285750" algn="just">
              <a:lnSpc>
                <a:spcPct val="90000"/>
              </a:lnSpc>
              <a:buFont typeface="Arial"/>
              <a:buChar char="•"/>
            </a:pPr>
            <a:r>
              <a:rPr lang="en-US" u="sng" dirty="0">
                <a:latin typeface="Consolas"/>
              </a:rPr>
              <a:t>--build-</a:t>
            </a:r>
            <a:r>
              <a:rPr lang="en-US" u="sng" err="1">
                <a:latin typeface="Consolas"/>
              </a:rPr>
              <a:t>arg</a:t>
            </a:r>
            <a:r>
              <a:rPr lang="en-US" u="sng" dirty="0">
                <a:latin typeface="Consolas"/>
              </a:rPr>
              <a:t>:</a:t>
            </a:r>
            <a:r>
              <a:rPr lang="en-US" dirty="0">
                <a:latin typeface="Consolas"/>
              </a:rPr>
              <a:t> Allows you to set build-time variables used in the Docker file. You can pass key-value pairs to set values during the build process.</a:t>
            </a:r>
          </a:p>
          <a:p>
            <a:pPr marL="285750" indent="-285750" algn="just">
              <a:lnSpc>
                <a:spcPct val="90000"/>
              </a:lnSpc>
              <a:buFont typeface="Arial"/>
              <a:buChar char="•"/>
            </a:pPr>
            <a:r>
              <a:rPr lang="en-US" u="sng" dirty="0">
                <a:latin typeface="Consolas"/>
              </a:rPr>
              <a:t>--no-cache:</a:t>
            </a:r>
            <a:r>
              <a:rPr lang="en-US" dirty="0">
                <a:latin typeface="Consolas"/>
              </a:rPr>
              <a:t> Forces the build process to ignore the cached intermediate layers from previous builds, ensuring a clean build from scratch.</a:t>
            </a:r>
          </a:p>
          <a:p>
            <a:pPr marL="285750" indent="-285750" algn="just">
              <a:lnSpc>
                <a:spcPct val="90000"/>
              </a:lnSpc>
              <a:buFont typeface="Arial"/>
              <a:buChar char="•"/>
            </a:pPr>
            <a:r>
              <a:rPr lang="en-US" u="sng" dirty="0">
                <a:latin typeface="Consolas"/>
              </a:rPr>
              <a:t>--pull: </a:t>
            </a:r>
            <a:r>
              <a:rPr lang="en-US" dirty="0">
                <a:latin typeface="Consolas"/>
              </a:rPr>
              <a:t>Forces the command to always attempt to pull a newer version of the base image before starting the build.</a:t>
            </a:r>
          </a:p>
        </p:txBody>
      </p:sp>
    </p:spTree>
    <p:extLst>
      <p:ext uri="{BB962C8B-B14F-4D97-AF65-F5344CB8AC3E}">
        <p14:creationId xmlns:p14="http://schemas.microsoft.com/office/powerpoint/2010/main" val="59284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2915-C174-4A41-3D30-380B4949500F}"/>
              </a:ext>
            </a:extLst>
          </p:cNvPr>
          <p:cNvSpPr>
            <a:spLocks noGrp="1"/>
          </p:cNvSpPr>
          <p:nvPr>
            <p:ph type="title"/>
          </p:nvPr>
        </p:nvSpPr>
        <p:spPr/>
        <p:txBody>
          <a:bodyPr/>
          <a:lstStyle/>
          <a:p>
            <a:r>
              <a:rPr lang="en-US" dirty="0"/>
              <a:t>Docker login</a:t>
            </a:r>
          </a:p>
        </p:txBody>
      </p:sp>
      <p:pic>
        <p:nvPicPr>
          <p:cNvPr id="4" name="Picture 4" descr="A screenshot of a computer program&#10;&#10;Description automatically generated">
            <a:extLst>
              <a:ext uri="{FF2B5EF4-FFF2-40B4-BE49-F238E27FC236}">
                <a16:creationId xmlns:a16="http://schemas.microsoft.com/office/drawing/2014/main" id="{FF20164F-FC84-252D-C41B-D7661E7FB410}"/>
              </a:ext>
            </a:extLst>
          </p:cNvPr>
          <p:cNvPicPr>
            <a:picLocks noGrp="1" noChangeAspect="1"/>
          </p:cNvPicPr>
          <p:nvPr>
            <p:ph idx="1"/>
          </p:nvPr>
        </p:nvPicPr>
        <p:blipFill>
          <a:blip r:embed="rId2"/>
          <a:stretch>
            <a:fillRect/>
          </a:stretch>
        </p:blipFill>
        <p:spPr>
          <a:xfrm>
            <a:off x="1322151" y="3560420"/>
            <a:ext cx="10334628" cy="2088576"/>
          </a:xfrm>
        </p:spPr>
      </p:pic>
      <p:sp>
        <p:nvSpPr>
          <p:cNvPr id="5" name="TextBox 4">
            <a:extLst>
              <a:ext uri="{FF2B5EF4-FFF2-40B4-BE49-F238E27FC236}">
                <a16:creationId xmlns:a16="http://schemas.microsoft.com/office/drawing/2014/main" id="{86D2F012-2A0F-DEE5-4059-F7F5DFADD4FF}"/>
              </a:ext>
            </a:extLst>
          </p:cNvPr>
          <p:cNvSpPr txBox="1"/>
          <p:nvPr/>
        </p:nvSpPr>
        <p:spPr>
          <a:xfrm>
            <a:off x="1518602" y="1969892"/>
            <a:ext cx="104330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err="1">
                <a:latin typeface="Consolas"/>
              </a:rPr>
              <a:t>sudo</a:t>
            </a:r>
            <a:r>
              <a:rPr lang="en-US" sz="2000" dirty="0">
                <a:latin typeface="Consolas"/>
              </a:rPr>
              <a:t> docker login</a:t>
            </a:r>
          </a:p>
          <a:p>
            <a:pPr>
              <a:lnSpc>
                <a:spcPct val="90000"/>
              </a:lnSpc>
            </a:pPr>
            <a:endParaRPr lang="en-US" sz="2000" dirty="0">
              <a:latin typeface="Consolas"/>
            </a:endParaRPr>
          </a:p>
          <a:p>
            <a:pPr>
              <a:lnSpc>
                <a:spcPct val="90000"/>
              </a:lnSpc>
            </a:pPr>
            <a:r>
              <a:rPr lang="en-US" sz="2000" dirty="0">
                <a:latin typeface="Consolas"/>
              </a:rPr>
              <a:t>Enter Username and password ( if not create docker hub login @ </a:t>
            </a:r>
            <a:r>
              <a:rPr lang="en-US" sz="2000" dirty="0">
                <a:ea typeface="+mn-lt"/>
                <a:cs typeface="+mn-lt"/>
                <a:hlinkClick r:id="rId3"/>
              </a:rPr>
              <a:t>https://hub.docker.com/</a:t>
            </a:r>
          </a:p>
          <a:p>
            <a:pPr>
              <a:lnSpc>
                <a:spcPct val="90000"/>
              </a:lnSpc>
            </a:pPr>
            <a:endParaRPr lang="en-US" sz="2000" dirty="0">
              <a:ea typeface="+mn-lt"/>
              <a:cs typeface="+mn-lt"/>
            </a:endParaRPr>
          </a:p>
        </p:txBody>
      </p:sp>
    </p:spTree>
    <p:extLst>
      <p:ext uri="{BB962C8B-B14F-4D97-AF65-F5344CB8AC3E}">
        <p14:creationId xmlns:p14="http://schemas.microsoft.com/office/powerpoint/2010/main" val="347405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81C3-EC45-7F6B-A7BD-5C602C63CA34}"/>
              </a:ext>
            </a:extLst>
          </p:cNvPr>
          <p:cNvSpPr>
            <a:spLocks noGrp="1"/>
          </p:cNvSpPr>
          <p:nvPr>
            <p:ph type="title"/>
          </p:nvPr>
        </p:nvSpPr>
        <p:spPr/>
        <p:txBody>
          <a:bodyPr/>
          <a:lstStyle/>
          <a:p>
            <a:r>
              <a:rPr lang="en-US" dirty="0"/>
              <a:t>Docker Creation " Build " </a:t>
            </a:r>
          </a:p>
        </p:txBody>
      </p:sp>
      <p:pic>
        <p:nvPicPr>
          <p:cNvPr id="4" name="Picture 4" descr="A computer screen shot of a computer code&#10;&#10;Description automatically generated">
            <a:extLst>
              <a:ext uri="{FF2B5EF4-FFF2-40B4-BE49-F238E27FC236}">
                <a16:creationId xmlns:a16="http://schemas.microsoft.com/office/drawing/2014/main" id="{A84EFFC4-179A-F7F6-0B28-0430BD409FE8}"/>
              </a:ext>
            </a:extLst>
          </p:cNvPr>
          <p:cNvPicPr>
            <a:picLocks noGrp="1" noChangeAspect="1"/>
          </p:cNvPicPr>
          <p:nvPr>
            <p:ph idx="1"/>
          </p:nvPr>
        </p:nvPicPr>
        <p:blipFill>
          <a:blip r:embed="rId2"/>
          <a:stretch>
            <a:fillRect/>
          </a:stretch>
        </p:blipFill>
        <p:spPr>
          <a:xfrm>
            <a:off x="965728" y="2768453"/>
            <a:ext cx="10665221" cy="2212791"/>
          </a:xfrm>
        </p:spPr>
      </p:pic>
      <p:sp>
        <p:nvSpPr>
          <p:cNvPr id="5" name="TextBox 4">
            <a:extLst>
              <a:ext uri="{FF2B5EF4-FFF2-40B4-BE49-F238E27FC236}">
                <a16:creationId xmlns:a16="http://schemas.microsoft.com/office/drawing/2014/main" id="{67139EAD-EFF1-7F31-AC7F-AD6C7AD6385E}"/>
              </a:ext>
            </a:extLst>
          </p:cNvPr>
          <p:cNvSpPr txBox="1"/>
          <p:nvPr/>
        </p:nvSpPr>
        <p:spPr>
          <a:xfrm>
            <a:off x="1404165" y="1812501"/>
            <a:ext cx="84351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err="1">
                <a:latin typeface="Consolas"/>
              </a:rPr>
              <a:t>sudo</a:t>
            </a:r>
            <a:r>
              <a:rPr lang="en-US" sz="2000" dirty="0">
                <a:latin typeface="Consolas"/>
              </a:rPr>
              <a:t> docker build -t </a:t>
            </a:r>
            <a:r>
              <a:rPr lang="en-US" sz="2000" err="1">
                <a:latin typeface="Consolas"/>
              </a:rPr>
              <a:t>dockerfile</a:t>
            </a:r>
            <a:r>
              <a:rPr lang="en-US" sz="2000" dirty="0">
                <a:latin typeface="Consolas"/>
              </a:rPr>
              <a:t>/</a:t>
            </a:r>
            <a:r>
              <a:rPr lang="en-US" sz="2000" err="1">
                <a:latin typeface="Consolas"/>
              </a:rPr>
              <a:t>myapp</a:t>
            </a:r>
            <a:r>
              <a:rPr lang="en-US" sz="2000" dirty="0">
                <a:latin typeface="Consolas"/>
              </a:rPr>
              <a:t> . </a:t>
            </a:r>
          </a:p>
        </p:txBody>
      </p:sp>
    </p:spTree>
    <p:extLst>
      <p:ext uri="{BB962C8B-B14F-4D97-AF65-F5344CB8AC3E}">
        <p14:creationId xmlns:p14="http://schemas.microsoft.com/office/powerpoint/2010/main" val="8020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DE7CD0C2-E93A-94C3-5A87-A55C83A9EC53}"/>
              </a:ext>
            </a:extLst>
          </p:cNvPr>
          <p:cNvPicPr>
            <a:picLocks noGrp="1" noChangeAspect="1"/>
          </p:cNvPicPr>
          <p:nvPr>
            <p:ph idx="1"/>
          </p:nvPr>
        </p:nvPicPr>
        <p:blipFill>
          <a:blip r:embed="rId2"/>
          <a:stretch>
            <a:fillRect/>
          </a:stretch>
        </p:blipFill>
        <p:spPr>
          <a:xfrm>
            <a:off x="2327741" y="574334"/>
            <a:ext cx="8259765" cy="5949350"/>
          </a:xfrm>
        </p:spPr>
      </p:pic>
    </p:spTree>
    <p:extLst>
      <p:ext uri="{BB962C8B-B14F-4D97-AF65-F5344CB8AC3E}">
        <p14:creationId xmlns:p14="http://schemas.microsoft.com/office/powerpoint/2010/main" val="348329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What is container ? </a:t>
            </a:r>
          </a:p>
        </p:txBody>
      </p:sp>
      <p:sp>
        <p:nvSpPr>
          <p:cNvPr id="14" name="Content Placeholder 13"/>
          <p:cNvSpPr>
            <a:spLocks noGrp="1"/>
          </p:cNvSpPr>
          <p:nvPr>
            <p:ph idx="1"/>
          </p:nvPr>
        </p:nvSpPr>
        <p:spPr>
          <a:xfrm>
            <a:off x="1479563" y="1712102"/>
            <a:ext cx="10227689" cy="4739424"/>
          </a:xfrm>
        </p:spPr>
        <p:txBody>
          <a:bodyPr vert="horz" lIns="91440" tIns="45720" rIns="91440" bIns="45720" rtlCol="0" anchor="t">
            <a:normAutofit/>
          </a:bodyPr>
          <a:lstStyle/>
          <a:p>
            <a:pPr algn="just"/>
            <a:r>
              <a:rPr lang="en-US" sz="2000">
                <a:latin typeface="Consolas"/>
                <a:ea typeface="+mn-lt"/>
                <a:cs typeface="+mn-lt"/>
              </a:rPr>
              <a:t>Containerization is a method of OS virtualization that packages applications along with dependencies, libraries, and configurations into self-contained units called containers.</a:t>
            </a:r>
            <a:endParaRPr lang="en-US" sz="2000">
              <a:latin typeface="Consolas"/>
            </a:endParaRPr>
          </a:p>
          <a:p>
            <a:pPr algn="just"/>
            <a:r>
              <a:rPr lang="en-US" sz="2000">
                <a:latin typeface="Consolas"/>
                <a:ea typeface="+mn-lt"/>
                <a:cs typeface="+mn-lt"/>
              </a:rPr>
              <a:t>Containers provide lightweight and isolated environments, ensuring consistent application execution across different computing environments.</a:t>
            </a:r>
            <a:endParaRPr lang="en-US" sz="2000">
              <a:latin typeface="Consolas"/>
            </a:endParaRPr>
          </a:p>
          <a:p>
            <a:pPr algn="just"/>
            <a:r>
              <a:rPr lang="en-US" sz="2000" b="1">
                <a:ea typeface="+mn-lt"/>
                <a:cs typeface="+mn-lt"/>
              </a:rPr>
              <a:t>Key Features and Benefits:</a:t>
            </a:r>
            <a:endParaRPr lang="en-US" sz="2000" b="1">
              <a:latin typeface="Consolas"/>
            </a:endParaRPr>
          </a:p>
          <a:p>
            <a:pPr marL="731520" lvl="1" indent="-457200" algn="just">
              <a:buAutoNum type="arabicPeriod"/>
            </a:pPr>
            <a:r>
              <a:rPr lang="en-US">
                <a:ea typeface="+mn-lt"/>
                <a:cs typeface="+mn-lt"/>
              </a:rPr>
              <a:t>Portability,</a:t>
            </a:r>
          </a:p>
          <a:p>
            <a:pPr marL="731520" lvl="1" indent="-457200" algn="just">
              <a:buAutoNum type="arabicPeriod"/>
            </a:pPr>
            <a:r>
              <a:rPr lang="en-US">
                <a:ea typeface="+mn-lt"/>
                <a:cs typeface="+mn-lt"/>
              </a:rPr>
              <a:t>Scalability,</a:t>
            </a:r>
          </a:p>
          <a:p>
            <a:pPr marL="731520" lvl="1" indent="-457200" algn="just">
              <a:buAutoNum type="arabicPeriod"/>
            </a:pPr>
            <a:r>
              <a:rPr lang="en-US">
                <a:ea typeface="+mn-lt"/>
                <a:cs typeface="+mn-lt"/>
              </a:rPr>
              <a:t>Efficiency,</a:t>
            </a:r>
          </a:p>
          <a:p>
            <a:pPr marL="731520" lvl="1" indent="-457200" algn="just">
              <a:buAutoNum type="arabicPeriod"/>
            </a:pPr>
            <a:r>
              <a:rPr lang="en-US">
                <a:ea typeface="+mn-lt"/>
                <a:cs typeface="+mn-lt"/>
              </a:rPr>
              <a:t>Dependency Management, </a:t>
            </a:r>
          </a:p>
          <a:p>
            <a:pPr marL="731520" lvl="1" indent="-457200" algn="just">
              <a:buAutoNum type="arabicPeriod"/>
            </a:pPr>
            <a:r>
              <a:rPr lang="en-US">
                <a:ea typeface="+mn-lt"/>
                <a:cs typeface="+mn-lt"/>
              </a:rPr>
              <a:t>Reproducibility.</a:t>
            </a:r>
          </a:p>
          <a:p>
            <a:pPr marL="731520" lvl="1" indent="-457200" algn="just">
              <a:buAutoNum type="arabicPeriod"/>
            </a:pPr>
            <a:endParaRPr lang="en-US">
              <a:ea typeface="+mn-lt"/>
              <a:cs typeface="+mn-l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2EE7-D1E5-790E-9CD4-A45C4C7042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71E4FF-CD17-962A-7C94-3783F51B0655}"/>
              </a:ext>
            </a:extLst>
          </p:cNvPr>
          <p:cNvSpPr>
            <a:spLocks noGrp="1"/>
          </p:cNvSpPr>
          <p:nvPr>
            <p:ph idx="1"/>
          </p:nvPr>
        </p:nvSpPr>
        <p:spPr/>
        <p:txBody>
          <a:bodyPr vert="horz" lIns="91440" tIns="45720" rIns="91440" bIns="45720" rtlCol="0" anchor="t">
            <a:normAutofit/>
          </a:bodyPr>
          <a:lstStyle/>
          <a:p>
            <a:pPr marL="0" indent="0">
              <a:buNone/>
            </a:pPr>
            <a:r>
              <a:rPr lang="en-US" sz="2000" err="1">
                <a:latin typeface="Consolas"/>
                <a:ea typeface="+mn-lt"/>
                <a:cs typeface="+mn-lt"/>
              </a:rPr>
              <a:t>sudo</a:t>
            </a:r>
            <a:r>
              <a:rPr lang="en-US" sz="2000" dirty="0">
                <a:latin typeface="Consolas"/>
                <a:ea typeface="+mn-lt"/>
                <a:cs typeface="+mn-lt"/>
              </a:rPr>
              <a:t> docker run -d -p  8888:5000 </a:t>
            </a:r>
            <a:r>
              <a:rPr lang="en-US" sz="2000" err="1">
                <a:latin typeface="Consolas"/>
                <a:ea typeface="+mn-lt"/>
                <a:cs typeface="+mn-lt"/>
              </a:rPr>
              <a:t>dockerfile</a:t>
            </a:r>
            <a:r>
              <a:rPr lang="en-US" sz="2000" dirty="0">
                <a:latin typeface="Consolas"/>
                <a:ea typeface="+mn-lt"/>
                <a:cs typeface="+mn-lt"/>
              </a:rPr>
              <a:t>/</a:t>
            </a:r>
            <a:r>
              <a:rPr lang="en-US" sz="2000" err="1">
                <a:latin typeface="Consolas"/>
                <a:ea typeface="+mn-lt"/>
                <a:cs typeface="+mn-lt"/>
              </a:rPr>
              <a:t>myapp</a:t>
            </a:r>
            <a:r>
              <a:rPr lang="en-US" sz="2000" dirty="0">
                <a:latin typeface="Consolas"/>
                <a:ea typeface="+mn-lt"/>
                <a:cs typeface="+mn-lt"/>
              </a:rPr>
              <a:t> </a:t>
            </a:r>
            <a:endParaRPr lang="en-US" sz="2000">
              <a:latin typeface="Consolas"/>
            </a:endParaRPr>
          </a:p>
        </p:txBody>
      </p:sp>
      <p:pic>
        <p:nvPicPr>
          <p:cNvPr id="4" name="Picture 4" descr="A screenshot of a computer&#10;&#10;Description automatically generated">
            <a:extLst>
              <a:ext uri="{FF2B5EF4-FFF2-40B4-BE49-F238E27FC236}">
                <a16:creationId xmlns:a16="http://schemas.microsoft.com/office/drawing/2014/main" id="{AFDA1447-C8AB-6457-EE02-983ABFF4277A}"/>
              </a:ext>
            </a:extLst>
          </p:cNvPr>
          <p:cNvPicPr>
            <a:picLocks noChangeAspect="1"/>
          </p:cNvPicPr>
          <p:nvPr/>
        </p:nvPicPr>
        <p:blipFill>
          <a:blip r:embed="rId2"/>
          <a:stretch>
            <a:fillRect/>
          </a:stretch>
        </p:blipFill>
        <p:spPr>
          <a:xfrm>
            <a:off x="1585720" y="2448470"/>
            <a:ext cx="9627447" cy="862298"/>
          </a:xfrm>
          <a:prstGeom prst="rect">
            <a:avLst/>
          </a:prstGeom>
        </p:spPr>
      </p:pic>
      <p:pic>
        <p:nvPicPr>
          <p:cNvPr id="5" name="Picture 5" descr="A cat in a box&#10;&#10;Description automatically generated">
            <a:extLst>
              <a:ext uri="{FF2B5EF4-FFF2-40B4-BE49-F238E27FC236}">
                <a16:creationId xmlns:a16="http://schemas.microsoft.com/office/drawing/2014/main" id="{7EEF4AAF-84A0-0FA9-B373-9ACE69F70F4B}"/>
              </a:ext>
            </a:extLst>
          </p:cNvPr>
          <p:cNvPicPr>
            <a:picLocks noChangeAspect="1"/>
          </p:cNvPicPr>
          <p:nvPr/>
        </p:nvPicPr>
        <p:blipFill>
          <a:blip r:embed="rId3"/>
          <a:stretch>
            <a:fillRect/>
          </a:stretch>
        </p:blipFill>
        <p:spPr>
          <a:xfrm>
            <a:off x="5249885" y="3521283"/>
            <a:ext cx="6623362" cy="3174620"/>
          </a:xfrm>
          <a:prstGeom prst="rect">
            <a:avLst/>
          </a:prstGeom>
        </p:spPr>
      </p:pic>
      <p:sp>
        <p:nvSpPr>
          <p:cNvPr id="6" name="TextBox 5">
            <a:extLst>
              <a:ext uri="{FF2B5EF4-FFF2-40B4-BE49-F238E27FC236}">
                <a16:creationId xmlns:a16="http://schemas.microsoft.com/office/drawing/2014/main" id="{C51BFA56-88A4-5D9E-D775-23085D60D7EB}"/>
              </a:ext>
            </a:extLst>
          </p:cNvPr>
          <p:cNvSpPr txBox="1"/>
          <p:nvPr/>
        </p:nvSpPr>
        <p:spPr>
          <a:xfrm>
            <a:off x="1675951" y="4774306"/>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http://127.0.0.1:8888/</a:t>
            </a:r>
          </a:p>
        </p:txBody>
      </p:sp>
    </p:spTree>
    <p:extLst>
      <p:ext uri="{BB962C8B-B14F-4D97-AF65-F5344CB8AC3E}">
        <p14:creationId xmlns:p14="http://schemas.microsoft.com/office/powerpoint/2010/main" val="28266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25E4B-1152-BE64-93D5-68829975F513}"/>
              </a:ext>
            </a:extLst>
          </p:cNvPr>
          <p:cNvSpPr>
            <a:spLocks noGrp="1"/>
          </p:cNvSpPr>
          <p:nvPr>
            <p:ph idx="1"/>
          </p:nvPr>
        </p:nvSpPr>
        <p:spPr>
          <a:xfrm>
            <a:off x="1751286" y="3292899"/>
            <a:ext cx="10135779" cy="428446"/>
          </a:xfrm>
        </p:spPr>
        <p:txBody>
          <a:bodyPr vert="horz" lIns="91440" tIns="45720" rIns="91440" bIns="45720" rtlCol="0" anchor="t">
            <a:noAutofit/>
          </a:bodyPr>
          <a:lstStyle/>
          <a:p>
            <a:pPr marL="0" indent="0">
              <a:buNone/>
            </a:pPr>
            <a:r>
              <a:rPr lang="en-US" sz="3200" i="1" dirty="0">
                <a:ea typeface="+mn-lt"/>
                <a:cs typeface="+mn-lt"/>
              </a:rPr>
              <a:t>Congratulations! You have successfully created your first docker image.</a:t>
            </a:r>
            <a:endParaRPr lang="en-US" sz="3200" i="1"/>
          </a:p>
          <a:p>
            <a:endParaRPr lang="en-US" dirty="0"/>
          </a:p>
        </p:txBody>
      </p:sp>
    </p:spTree>
    <p:extLst>
      <p:ext uri="{BB962C8B-B14F-4D97-AF65-F5344CB8AC3E}">
        <p14:creationId xmlns:p14="http://schemas.microsoft.com/office/powerpoint/2010/main" val="253079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5E70-44F9-E70E-8162-95B89A8DA40A}"/>
              </a:ext>
            </a:extLst>
          </p:cNvPr>
          <p:cNvSpPr>
            <a:spLocks noGrp="1"/>
          </p:cNvSpPr>
          <p:nvPr>
            <p:ph type="title"/>
          </p:nvPr>
        </p:nvSpPr>
        <p:spPr/>
        <p:txBody>
          <a:bodyPr/>
          <a:lstStyle/>
          <a:p>
            <a:r>
              <a:rPr lang="en-US"/>
              <a:t>Reference</a:t>
            </a:r>
          </a:p>
        </p:txBody>
      </p:sp>
      <p:sp>
        <p:nvSpPr>
          <p:cNvPr id="3" name="TextBox 2">
            <a:extLst>
              <a:ext uri="{FF2B5EF4-FFF2-40B4-BE49-F238E27FC236}">
                <a16:creationId xmlns:a16="http://schemas.microsoft.com/office/drawing/2014/main" id="{E6688D2F-BC6B-A61A-6867-89DE95298A68}"/>
              </a:ext>
            </a:extLst>
          </p:cNvPr>
          <p:cNvSpPr txBox="1"/>
          <p:nvPr/>
        </p:nvSpPr>
        <p:spPr>
          <a:xfrm>
            <a:off x="1518602" y="1712343"/>
            <a:ext cx="10605567" cy="183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buFont typeface="Arial"/>
              <a:buChar char="•"/>
            </a:pPr>
            <a:r>
              <a:rPr lang="en-US" dirty="0">
                <a:hlinkClick r:id="rId2"/>
              </a:rPr>
              <a:t>https://www.aquasec.com/cloud-native-academy/docker-container/100-best-docker-tutorials/</a:t>
            </a:r>
            <a:endParaRPr lang="en-US"/>
          </a:p>
          <a:p>
            <a:pPr marL="285750" indent="-285750">
              <a:lnSpc>
                <a:spcPct val="90000"/>
              </a:lnSpc>
              <a:buFont typeface="Arial"/>
              <a:buChar char="•"/>
            </a:pPr>
            <a:r>
              <a:rPr lang="en-US" dirty="0">
                <a:ea typeface="+mn-lt"/>
                <a:cs typeface="+mn-lt"/>
                <a:hlinkClick r:id="rId3"/>
              </a:rPr>
              <a:t>https://docker-curriculum.com/#hello-world</a:t>
            </a:r>
            <a:endParaRPr lang="en-US">
              <a:ea typeface="+mn-lt"/>
              <a:cs typeface="+mn-lt"/>
            </a:endParaRPr>
          </a:p>
          <a:p>
            <a:pPr marL="285750" indent="-285750">
              <a:lnSpc>
                <a:spcPct val="90000"/>
              </a:lnSpc>
              <a:buFont typeface="Arial"/>
              <a:buChar char="•"/>
            </a:pPr>
            <a:r>
              <a:rPr lang="en-US" dirty="0">
                <a:ea typeface="+mn-lt"/>
                <a:cs typeface="+mn-lt"/>
                <a:hlinkClick r:id="rId4"/>
              </a:rPr>
              <a:t>https://www.educba.com/docker-commands/</a:t>
            </a:r>
            <a:endParaRPr lang="en-US" dirty="0"/>
          </a:p>
          <a:p>
            <a:pPr marL="285750" indent="-285750">
              <a:lnSpc>
                <a:spcPct val="90000"/>
              </a:lnSpc>
              <a:buFont typeface="Arial"/>
              <a:buChar char="•"/>
            </a:pPr>
            <a:r>
              <a:rPr lang="en-US" dirty="0">
                <a:ea typeface="+mn-lt"/>
                <a:cs typeface="+mn-lt"/>
                <a:hlinkClick r:id="rId5"/>
              </a:rPr>
              <a:t>https://docker-curriculum.com/#our-first-image</a:t>
            </a:r>
            <a:endParaRPr lang="en-US" dirty="0"/>
          </a:p>
          <a:p>
            <a:pPr marL="285750" indent="-285750">
              <a:lnSpc>
                <a:spcPct val="90000"/>
              </a:lnSpc>
              <a:buFont typeface="Arial"/>
              <a:buChar char="•"/>
            </a:pPr>
            <a:endParaRPr lang="en-US" dirty="0"/>
          </a:p>
          <a:p>
            <a:pPr marL="285750" indent="-285750">
              <a:lnSpc>
                <a:spcPct val="90000"/>
              </a:lnSpc>
              <a:buFont typeface="Arial"/>
              <a:buChar char="•"/>
            </a:pPr>
            <a:endParaRPr lang="en-US"/>
          </a:p>
          <a:p>
            <a:pPr marL="285750" indent="-285750">
              <a:lnSpc>
                <a:spcPct val="90000"/>
              </a:lnSpc>
              <a:buFont typeface="Arial"/>
              <a:buChar char="•"/>
            </a:pPr>
            <a:endParaRPr lang="en-US"/>
          </a:p>
        </p:txBody>
      </p:sp>
    </p:spTree>
    <p:extLst>
      <p:ext uri="{BB962C8B-B14F-4D97-AF65-F5344CB8AC3E}">
        <p14:creationId xmlns:p14="http://schemas.microsoft.com/office/powerpoint/2010/main" val="217365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86EB-7D45-5348-0EB5-3FF957F22688}"/>
              </a:ext>
            </a:extLst>
          </p:cNvPr>
          <p:cNvSpPr>
            <a:spLocks noGrp="1"/>
          </p:cNvSpPr>
          <p:nvPr>
            <p:ph type="title"/>
          </p:nvPr>
        </p:nvSpPr>
        <p:spPr/>
        <p:txBody>
          <a:bodyPr/>
          <a:lstStyle/>
          <a:p>
            <a:r>
              <a:rPr lang="en-US" b="1"/>
              <a:t>Container Tools</a:t>
            </a:r>
          </a:p>
        </p:txBody>
      </p:sp>
      <p:graphicFrame>
        <p:nvGraphicFramePr>
          <p:cNvPr id="7" name="Table 7">
            <a:extLst>
              <a:ext uri="{FF2B5EF4-FFF2-40B4-BE49-F238E27FC236}">
                <a16:creationId xmlns:a16="http://schemas.microsoft.com/office/drawing/2014/main" id="{4389CDE4-1FF1-797F-3955-1F63A01FD197}"/>
              </a:ext>
            </a:extLst>
          </p:cNvPr>
          <p:cNvGraphicFramePr>
            <a:graphicFrameLocks noGrp="1"/>
          </p:cNvGraphicFramePr>
          <p:nvPr>
            <p:ph idx="1"/>
            <p:extLst>
              <p:ext uri="{D42A27DB-BD31-4B8C-83A1-F6EECF244321}">
                <p14:modId xmlns:p14="http://schemas.microsoft.com/office/powerpoint/2010/main" val="1270928596"/>
              </p:ext>
            </p:extLst>
          </p:nvPr>
        </p:nvGraphicFramePr>
        <p:xfrm>
          <a:off x="1522413" y="1905000"/>
          <a:ext cx="10056246" cy="4028440"/>
        </p:xfrm>
        <a:graphic>
          <a:graphicData uri="http://schemas.openxmlformats.org/drawingml/2006/table">
            <a:tbl>
              <a:tblPr firstRow="1" bandRow="1">
                <a:tableStyleId>{6E25E649-3F16-4E02-A733-19D2CDBF48F0}</a:tableStyleId>
              </a:tblPr>
              <a:tblGrid>
                <a:gridCol w="683120">
                  <a:extLst>
                    <a:ext uri="{9D8B030D-6E8A-4147-A177-3AD203B41FA5}">
                      <a16:colId xmlns:a16="http://schemas.microsoft.com/office/drawing/2014/main" val="2294875906"/>
                    </a:ext>
                  </a:extLst>
                </a:gridCol>
                <a:gridCol w="1928812">
                  <a:extLst>
                    <a:ext uri="{9D8B030D-6E8A-4147-A177-3AD203B41FA5}">
                      <a16:colId xmlns:a16="http://schemas.microsoft.com/office/drawing/2014/main" val="1580214275"/>
                    </a:ext>
                  </a:extLst>
                </a:gridCol>
                <a:gridCol w="7444314">
                  <a:extLst>
                    <a:ext uri="{9D8B030D-6E8A-4147-A177-3AD203B41FA5}">
                      <a16:colId xmlns:a16="http://schemas.microsoft.com/office/drawing/2014/main" val="1593965004"/>
                    </a:ext>
                  </a:extLst>
                </a:gridCol>
              </a:tblGrid>
              <a:tr h="370840">
                <a:tc>
                  <a:txBody>
                    <a:bodyPr/>
                    <a:lstStyle/>
                    <a:p>
                      <a:r>
                        <a:rPr lang="en-US"/>
                        <a:t>Sr. </a:t>
                      </a:r>
                    </a:p>
                  </a:txBody>
                  <a:tcPr/>
                </a:tc>
                <a:tc>
                  <a:txBody>
                    <a:bodyPr/>
                    <a:lstStyle/>
                    <a:p>
                      <a:r>
                        <a:rPr lang="en-US"/>
                        <a:t>Tools</a:t>
                      </a:r>
                    </a:p>
                  </a:txBody>
                  <a:tcPr/>
                </a:tc>
                <a:tc>
                  <a:txBody>
                    <a:bodyPr/>
                    <a:lstStyle/>
                    <a:p>
                      <a:r>
                        <a:rPr lang="en-US"/>
                        <a:t>Description </a:t>
                      </a:r>
                    </a:p>
                  </a:txBody>
                  <a:tcPr/>
                </a:tc>
                <a:extLst>
                  <a:ext uri="{0D108BD9-81ED-4DB2-BD59-A6C34878D82A}">
                    <a16:rowId xmlns:a16="http://schemas.microsoft.com/office/drawing/2014/main" val="3304813614"/>
                  </a:ext>
                </a:extLst>
              </a:tr>
              <a:tr h="370840">
                <a:tc>
                  <a:txBody>
                    <a:bodyPr/>
                    <a:lstStyle/>
                    <a:p>
                      <a:r>
                        <a:rPr lang="en-US"/>
                        <a:t>1</a:t>
                      </a:r>
                    </a:p>
                  </a:txBody>
                  <a:tcPr/>
                </a:tc>
                <a:tc>
                  <a:txBody>
                    <a:bodyPr/>
                    <a:lstStyle/>
                    <a:p>
                      <a:pPr lvl="0">
                        <a:buNone/>
                      </a:pPr>
                      <a:r>
                        <a:rPr lang="en-US" sz="1800" b="0" i="0" u="none" strike="noStrike" noProof="0">
                          <a:latin typeface="Corbel"/>
                        </a:rPr>
                        <a:t>Docker</a:t>
                      </a:r>
                      <a:endParaRPr lang="en-US"/>
                    </a:p>
                  </a:txBody>
                  <a:tcPr/>
                </a:tc>
                <a:tc>
                  <a:txBody>
                    <a:bodyPr/>
                    <a:lstStyle/>
                    <a:p>
                      <a:pPr lvl="0" algn="just">
                        <a:buNone/>
                      </a:pPr>
                      <a:r>
                        <a:rPr lang="en-US" sz="1800" b="0" i="0" u="none" strike="noStrike" noProof="0">
                          <a:latin typeface="Corbel"/>
                        </a:rPr>
                        <a:t>Docker is a widely adopted containerization platform that provides a comprehensive set of tools for building, managing, and deploying containers. It emphasizes ease of use and portability across different environments.</a:t>
                      </a:r>
                      <a:endParaRPr lang="en-US"/>
                    </a:p>
                  </a:txBody>
                  <a:tcPr/>
                </a:tc>
                <a:extLst>
                  <a:ext uri="{0D108BD9-81ED-4DB2-BD59-A6C34878D82A}">
                    <a16:rowId xmlns:a16="http://schemas.microsoft.com/office/drawing/2014/main" val="842029257"/>
                  </a:ext>
                </a:extLst>
              </a:tr>
              <a:tr h="370839">
                <a:tc>
                  <a:txBody>
                    <a:bodyPr/>
                    <a:lstStyle/>
                    <a:p>
                      <a:pPr lvl="0">
                        <a:buNone/>
                      </a:pPr>
                      <a:r>
                        <a:rPr lang="en-US"/>
                        <a:t>2</a:t>
                      </a:r>
                    </a:p>
                  </a:txBody>
                  <a:tcPr/>
                </a:tc>
                <a:tc>
                  <a:txBody>
                    <a:bodyPr/>
                    <a:lstStyle/>
                    <a:p>
                      <a:pPr lvl="0" algn="just">
                        <a:buNone/>
                      </a:pPr>
                      <a:r>
                        <a:rPr lang="en-US" sz="1800" b="0" i="0" u="none" strike="noStrike" noProof="0" err="1"/>
                        <a:t>Podman</a:t>
                      </a:r>
                      <a:endParaRPr lang="en-US" err="1"/>
                    </a:p>
                  </a:txBody>
                  <a:tcPr/>
                </a:tc>
                <a:tc>
                  <a:txBody>
                    <a:bodyPr/>
                    <a:lstStyle/>
                    <a:p>
                      <a:pPr lvl="0" algn="just">
                        <a:buNone/>
                      </a:pPr>
                      <a:r>
                        <a:rPr lang="en-US" sz="1800" b="0" i="0" u="none" strike="noStrike" noProof="0"/>
                        <a:t>Podman is an alternative container engine to Docker that focuses on providing a secure and lightweight container runtime. It offers a CLI-compatible interface with Docker and is designed to be daemon less.</a:t>
                      </a:r>
                      <a:endParaRPr lang="en-US"/>
                    </a:p>
                  </a:txBody>
                  <a:tcPr/>
                </a:tc>
                <a:extLst>
                  <a:ext uri="{0D108BD9-81ED-4DB2-BD59-A6C34878D82A}">
                    <a16:rowId xmlns:a16="http://schemas.microsoft.com/office/drawing/2014/main" val="1185833445"/>
                  </a:ext>
                </a:extLst>
              </a:tr>
              <a:tr h="370840">
                <a:tc>
                  <a:txBody>
                    <a:bodyPr/>
                    <a:lstStyle/>
                    <a:p>
                      <a:r>
                        <a:rPr lang="en-US"/>
                        <a:t>3</a:t>
                      </a:r>
                    </a:p>
                  </a:txBody>
                  <a:tcPr/>
                </a:tc>
                <a:tc>
                  <a:txBody>
                    <a:bodyPr/>
                    <a:lstStyle/>
                    <a:p>
                      <a:pPr lvl="0" algn="just">
                        <a:buNone/>
                      </a:pPr>
                      <a:r>
                        <a:rPr lang="en-US" sz="1800" b="0" i="0" u="none" strike="noStrike" noProof="0" err="1">
                          <a:latin typeface="Corbel"/>
                        </a:rPr>
                        <a:t>rkt</a:t>
                      </a:r>
                      <a:endParaRPr lang="en-US" err="1"/>
                    </a:p>
                  </a:txBody>
                  <a:tcPr/>
                </a:tc>
                <a:tc>
                  <a:txBody>
                    <a:bodyPr/>
                    <a:lstStyle/>
                    <a:p>
                      <a:pPr lvl="0" algn="just">
                        <a:buNone/>
                      </a:pPr>
                      <a:r>
                        <a:rPr lang="en-US" sz="1800" b="0" i="0" u="none" strike="noStrike" noProof="0" err="1">
                          <a:latin typeface="Corbel"/>
                        </a:rPr>
                        <a:t>rkt</a:t>
                      </a:r>
                      <a:r>
                        <a:rPr lang="en-US" sz="1800" b="0" i="0" u="none" strike="noStrike" noProof="0">
                          <a:latin typeface="Corbel"/>
                        </a:rPr>
                        <a:t> (pronounced "rocket") is a container runtime developed by CoreOS. It aims to provide security, simplicity, and composability. </a:t>
                      </a:r>
                      <a:r>
                        <a:rPr lang="en-US" sz="1800" b="0" i="0" u="none" strike="noStrike" noProof="0" err="1">
                          <a:latin typeface="Corbel"/>
                        </a:rPr>
                        <a:t>rkt</a:t>
                      </a:r>
                      <a:r>
                        <a:rPr lang="en-US" sz="1800" b="0" i="0" u="none" strike="noStrike" noProof="0">
                          <a:latin typeface="Corbel"/>
                        </a:rPr>
                        <a:t> is known for its focus on security and its ability to run containers without a central daemon.</a:t>
                      </a:r>
                      <a:endParaRPr lang="en-US"/>
                    </a:p>
                  </a:txBody>
                  <a:tcPr/>
                </a:tc>
                <a:extLst>
                  <a:ext uri="{0D108BD9-81ED-4DB2-BD59-A6C34878D82A}">
                    <a16:rowId xmlns:a16="http://schemas.microsoft.com/office/drawing/2014/main" val="3623290755"/>
                  </a:ext>
                </a:extLst>
              </a:tr>
              <a:tr h="370840">
                <a:tc>
                  <a:txBody>
                    <a:bodyPr/>
                    <a:lstStyle/>
                    <a:p>
                      <a:endParaRPr lang="en-US"/>
                    </a:p>
                  </a:txBody>
                  <a:tcPr/>
                </a:tc>
                <a:tc>
                  <a:txBody>
                    <a:bodyPr/>
                    <a:lstStyle/>
                    <a:p>
                      <a:pPr lvl="0" algn="just">
                        <a:buNone/>
                      </a:pPr>
                      <a:r>
                        <a:rPr lang="en-US" sz="1800" b="0" i="0" u="none" strike="noStrike" noProof="0">
                          <a:latin typeface="Corbel"/>
                        </a:rPr>
                        <a:t>Contained</a:t>
                      </a:r>
                      <a:endParaRPr lang="en-US" err="1"/>
                    </a:p>
                  </a:txBody>
                  <a:tcPr/>
                </a:tc>
                <a:tc>
                  <a:txBody>
                    <a:bodyPr/>
                    <a:lstStyle/>
                    <a:p>
                      <a:pPr lvl="0" algn="just">
                        <a:buNone/>
                      </a:pPr>
                      <a:r>
                        <a:rPr lang="en-US" sz="1800" b="0" i="0" u="none" strike="noStrike" noProof="0">
                          <a:latin typeface="Corbel"/>
                        </a:rPr>
                        <a:t>Contained is an open-source container runtime that provides a low-level interface for managing container execution and image distribution. It is designed to be embedded in higher-level container orchestration platforms.</a:t>
                      </a:r>
                      <a:endParaRPr lang="en-US"/>
                    </a:p>
                  </a:txBody>
                  <a:tcPr/>
                </a:tc>
                <a:extLst>
                  <a:ext uri="{0D108BD9-81ED-4DB2-BD59-A6C34878D82A}">
                    <a16:rowId xmlns:a16="http://schemas.microsoft.com/office/drawing/2014/main" val="3775446626"/>
                  </a:ext>
                </a:extLst>
              </a:tr>
            </a:tbl>
          </a:graphicData>
        </a:graphic>
      </p:graphicFrame>
    </p:spTree>
    <p:extLst>
      <p:ext uri="{BB962C8B-B14F-4D97-AF65-F5344CB8AC3E}">
        <p14:creationId xmlns:p14="http://schemas.microsoft.com/office/powerpoint/2010/main" val="271569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a:t>
            </a:r>
          </a:p>
        </p:txBody>
      </p:sp>
      <p:sp>
        <p:nvSpPr>
          <p:cNvPr id="7" name="TextBox 6">
            <a:extLst>
              <a:ext uri="{FF2B5EF4-FFF2-40B4-BE49-F238E27FC236}">
                <a16:creationId xmlns:a16="http://schemas.microsoft.com/office/drawing/2014/main" id="{84DC7DB5-9A98-E9C6-4979-747FFC2D97B9}"/>
              </a:ext>
            </a:extLst>
          </p:cNvPr>
          <p:cNvSpPr txBox="1"/>
          <p:nvPr/>
        </p:nvSpPr>
        <p:spPr>
          <a:xfrm>
            <a:off x="1634132" y="1848445"/>
            <a:ext cx="102870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pPr>
            <a:r>
              <a:rPr lang="en-US" sz="2000">
                <a:latin typeface="Consolas"/>
                <a:ea typeface="+mn-lt"/>
                <a:cs typeface="+mn-lt"/>
              </a:rPr>
              <a:t>Docker is a popular containerization platform that simplifies building, deploying, and managing containers, </a:t>
            </a:r>
          </a:p>
          <a:p>
            <a:pPr algn="just">
              <a:lnSpc>
                <a:spcPct val="90000"/>
              </a:lnSpc>
            </a:pPr>
            <a:endParaRPr lang="en-US" sz="2000">
              <a:ea typeface="+mn-lt"/>
              <a:cs typeface="+mn-lt"/>
            </a:endParaRPr>
          </a:p>
          <a:p>
            <a:pPr algn="just">
              <a:lnSpc>
                <a:spcPct val="90000"/>
              </a:lnSpc>
            </a:pPr>
            <a:r>
              <a:rPr lang="en-US" sz="2000">
                <a:ea typeface="+mn-lt"/>
                <a:cs typeface="+mn-lt"/>
              </a:rPr>
              <a:t>Key Features:</a:t>
            </a:r>
          </a:p>
          <a:p>
            <a:pPr marL="457200" indent="-457200" algn="just">
              <a:lnSpc>
                <a:spcPct val="90000"/>
              </a:lnSpc>
              <a:buAutoNum type="arabicPeriod"/>
            </a:pPr>
            <a:r>
              <a:rPr lang="en-US" sz="2000">
                <a:ea typeface="+mn-lt"/>
                <a:cs typeface="+mn-lt"/>
              </a:rPr>
              <a:t>Container Images,</a:t>
            </a:r>
          </a:p>
          <a:p>
            <a:pPr marL="457200" indent="-457200" algn="just">
              <a:lnSpc>
                <a:spcPct val="90000"/>
              </a:lnSpc>
              <a:buAutoNum type="arabicPeriod"/>
            </a:pPr>
            <a:r>
              <a:rPr lang="en-US" sz="2000">
                <a:ea typeface="+mn-lt"/>
                <a:cs typeface="+mn-lt"/>
              </a:rPr>
              <a:t>Docker file,</a:t>
            </a:r>
            <a:endParaRPr lang="en-US" sz="2000"/>
          </a:p>
          <a:p>
            <a:pPr marL="457200" indent="-457200" algn="just">
              <a:lnSpc>
                <a:spcPct val="90000"/>
              </a:lnSpc>
              <a:buAutoNum type="arabicPeriod"/>
            </a:pPr>
            <a:r>
              <a:rPr lang="en-US" sz="2000">
                <a:ea typeface="+mn-lt"/>
                <a:cs typeface="+mn-lt"/>
              </a:rPr>
              <a:t>Containerization,</a:t>
            </a:r>
            <a:endParaRPr lang="en-US" sz="2000"/>
          </a:p>
          <a:p>
            <a:pPr marL="457200" indent="-457200" algn="just">
              <a:lnSpc>
                <a:spcPct val="90000"/>
              </a:lnSpc>
              <a:buAutoNum type="arabicPeriod"/>
            </a:pPr>
            <a:r>
              <a:rPr lang="en-US" sz="2000">
                <a:ea typeface="+mn-lt"/>
                <a:cs typeface="+mn-lt"/>
              </a:rPr>
              <a:t>Docker Engine,</a:t>
            </a:r>
          </a:p>
          <a:p>
            <a:pPr marL="457200" indent="-457200" algn="just">
              <a:lnSpc>
                <a:spcPct val="90000"/>
              </a:lnSpc>
              <a:buAutoNum type="arabicPeriod"/>
            </a:pPr>
            <a:r>
              <a:rPr lang="en-US" sz="2000">
                <a:ea typeface="+mn-lt"/>
                <a:cs typeface="+mn-lt"/>
              </a:rPr>
              <a:t>Container Registry,</a:t>
            </a:r>
          </a:p>
          <a:p>
            <a:pPr marL="457200" indent="-457200" algn="just">
              <a:lnSpc>
                <a:spcPct val="90000"/>
              </a:lnSpc>
              <a:buAutoNum type="arabicPeriod"/>
            </a:pPr>
            <a:r>
              <a:rPr lang="en-US" sz="2000">
                <a:ea typeface="+mn-lt"/>
                <a:cs typeface="+mn-lt"/>
              </a:rPr>
              <a:t>Docker Compose,</a:t>
            </a:r>
          </a:p>
          <a:p>
            <a:pPr marL="457200" indent="-457200" algn="just">
              <a:lnSpc>
                <a:spcPct val="90000"/>
              </a:lnSpc>
              <a:buAutoNum type="arabicPeriod"/>
            </a:pPr>
            <a:r>
              <a:rPr lang="en-US" sz="2000">
                <a:ea typeface="+mn-lt"/>
                <a:cs typeface="+mn-lt"/>
              </a:rPr>
              <a:t>Docker Swarm</a:t>
            </a:r>
            <a:endParaRPr lang="en-US" sz="2000"/>
          </a:p>
          <a:p>
            <a:pPr marL="457200" indent="-457200" algn="just">
              <a:lnSpc>
                <a:spcPct val="90000"/>
              </a:lnSpc>
              <a:buAutoNum type="arabicPeriod"/>
            </a:pPr>
            <a:endParaRPr lang="en-US" sz="2000"/>
          </a:p>
          <a:p>
            <a:pPr algn="just">
              <a:lnSpc>
                <a:spcPct val="90000"/>
              </a:lnSpc>
            </a:pPr>
            <a:r>
              <a:rPr lang="en-US" sz="2000">
                <a:ea typeface="+mn-lt"/>
                <a:cs typeface="+mn-lt"/>
              </a:rPr>
              <a:t>Docker enables easy application portability, scalability, and consistent deployment across environments.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 Installation</a:t>
            </a:r>
          </a:p>
        </p:txBody>
      </p:sp>
      <p:pic>
        <p:nvPicPr>
          <p:cNvPr id="3" name="Picture 3" descr="A computer screen shot of a program code&#10;&#10;Description automatically generated">
            <a:extLst>
              <a:ext uri="{FF2B5EF4-FFF2-40B4-BE49-F238E27FC236}">
                <a16:creationId xmlns:a16="http://schemas.microsoft.com/office/drawing/2014/main" id="{B53BA5B3-49C9-84EB-F620-97B12CE9AC96}"/>
              </a:ext>
            </a:extLst>
          </p:cNvPr>
          <p:cNvPicPr>
            <a:picLocks noChangeAspect="1"/>
          </p:cNvPicPr>
          <p:nvPr/>
        </p:nvPicPr>
        <p:blipFill>
          <a:blip r:embed="rId2"/>
          <a:stretch>
            <a:fillRect/>
          </a:stretch>
        </p:blipFill>
        <p:spPr>
          <a:xfrm>
            <a:off x="1516378" y="2090856"/>
            <a:ext cx="6925208" cy="2113518"/>
          </a:xfrm>
          <a:prstGeom prst="rect">
            <a:avLst/>
          </a:prstGeom>
        </p:spPr>
      </p:pic>
      <p:sp>
        <p:nvSpPr>
          <p:cNvPr id="5" name="TextBox 4">
            <a:extLst>
              <a:ext uri="{FF2B5EF4-FFF2-40B4-BE49-F238E27FC236}">
                <a16:creationId xmlns:a16="http://schemas.microsoft.com/office/drawing/2014/main" id="{3F5E075C-3A3E-769F-8B32-851C3C442D86}"/>
              </a:ext>
            </a:extLst>
          </p:cNvPr>
          <p:cNvSpPr txBox="1"/>
          <p:nvPr/>
        </p:nvSpPr>
        <p:spPr>
          <a:xfrm>
            <a:off x="1520781" y="1683999"/>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apt-get update </a:t>
            </a:r>
          </a:p>
        </p:txBody>
      </p:sp>
      <p:sp>
        <p:nvSpPr>
          <p:cNvPr id="6" name="TextBox 5">
            <a:extLst>
              <a:ext uri="{FF2B5EF4-FFF2-40B4-BE49-F238E27FC236}">
                <a16:creationId xmlns:a16="http://schemas.microsoft.com/office/drawing/2014/main" id="{845A94BD-6BC6-BEF6-08DC-E17BF4B617A8}"/>
              </a:ext>
            </a:extLst>
          </p:cNvPr>
          <p:cNvSpPr txBox="1"/>
          <p:nvPr/>
        </p:nvSpPr>
        <p:spPr>
          <a:xfrm>
            <a:off x="1520781" y="5241164"/>
            <a:ext cx="7342756"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Sudo apt-get install docker.io </a:t>
            </a:r>
          </a:p>
        </p:txBody>
      </p:sp>
      <p:pic>
        <p:nvPicPr>
          <p:cNvPr id="4" name="Picture 6" descr="A screenshot of a computer&#10;&#10;Description automatically generated">
            <a:extLst>
              <a:ext uri="{FF2B5EF4-FFF2-40B4-BE49-F238E27FC236}">
                <a16:creationId xmlns:a16="http://schemas.microsoft.com/office/drawing/2014/main" id="{9F08CDE7-F134-21B9-4092-F251D9DC115B}"/>
              </a:ext>
            </a:extLst>
          </p:cNvPr>
          <p:cNvPicPr>
            <a:picLocks noChangeAspect="1"/>
          </p:cNvPicPr>
          <p:nvPr/>
        </p:nvPicPr>
        <p:blipFill>
          <a:blip r:embed="rId3"/>
          <a:stretch>
            <a:fillRect/>
          </a:stretch>
        </p:blipFill>
        <p:spPr>
          <a:xfrm>
            <a:off x="5347806" y="4439040"/>
            <a:ext cx="5645955" cy="2118938"/>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8098-D9D1-BCB0-D1DD-2D0A8B365636}"/>
              </a:ext>
            </a:extLst>
          </p:cNvPr>
          <p:cNvSpPr>
            <a:spLocks noGrp="1"/>
          </p:cNvSpPr>
          <p:nvPr>
            <p:ph type="title"/>
          </p:nvPr>
        </p:nvSpPr>
        <p:spPr/>
        <p:txBody>
          <a:bodyPr/>
          <a:lstStyle/>
          <a:p>
            <a:r>
              <a:rPr lang="en-US"/>
              <a:t>Docker Installation</a:t>
            </a:r>
          </a:p>
        </p:txBody>
      </p:sp>
      <p:sp>
        <p:nvSpPr>
          <p:cNvPr id="3" name="TextBox 2">
            <a:extLst>
              <a:ext uri="{FF2B5EF4-FFF2-40B4-BE49-F238E27FC236}">
                <a16:creationId xmlns:a16="http://schemas.microsoft.com/office/drawing/2014/main" id="{2A92B314-20BC-F42F-34A6-847FADBE239F}"/>
              </a:ext>
            </a:extLst>
          </p:cNvPr>
          <p:cNvSpPr txBox="1"/>
          <p:nvPr/>
        </p:nvSpPr>
        <p:spPr>
          <a:xfrm>
            <a:off x="1590124" y="1712343"/>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docker --version</a:t>
            </a:r>
          </a:p>
        </p:txBody>
      </p:sp>
      <p:pic>
        <p:nvPicPr>
          <p:cNvPr id="4" name="Picture 4" descr="A screen shot of a computer&#10;&#10;Description automatically generated">
            <a:extLst>
              <a:ext uri="{FF2B5EF4-FFF2-40B4-BE49-F238E27FC236}">
                <a16:creationId xmlns:a16="http://schemas.microsoft.com/office/drawing/2014/main" id="{E0458D07-D55D-4696-98B7-4529C08E2466}"/>
              </a:ext>
            </a:extLst>
          </p:cNvPr>
          <p:cNvPicPr>
            <a:picLocks noChangeAspect="1"/>
          </p:cNvPicPr>
          <p:nvPr/>
        </p:nvPicPr>
        <p:blipFill>
          <a:blip r:embed="rId2"/>
          <a:stretch>
            <a:fillRect/>
          </a:stretch>
        </p:blipFill>
        <p:spPr>
          <a:xfrm>
            <a:off x="1528502" y="2149448"/>
            <a:ext cx="5703450" cy="915936"/>
          </a:xfrm>
          <a:prstGeom prst="rect">
            <a:avLst/>
          </a:prstGeom>
        </p:spPr>
      </p:pic>
    </p:spTree>
    <p:extLst>
      <p:ext uri="{BB962C8B-B14F-4D97-AF65-F5344CB8AC3E}">
        <p14:creationId xmlns:p14="http://schemas.microsoft.com/office/powerpoint/2010/main" val="304533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46ED-99DE-EA52-075D-A931D153B5BE}"/>
              </a:ext>
            </a:extLst>
          </p:cNvPr>
          <p:cNvSpPr>
            <a:spLocks noGrp="1"/>
          </p:cNvSpPr>
          <p:nvPr>
            <p:ph type="title"/>
          </p:nvPr>
        </p:nvSpPr>
        <p:spPr/>
        <p:txBody>
          <a:bodyPr/>
          <a:lstStyle/>
          <a:p>
            <a:r>
              <a:rPr lang="en-US"/>
              <a:t>Docker Hub </a:t>
            </a:r>
          </a:p>
        </p:txBody>
      </p:sp>
      <p:sp>
        <p:nvSpPr>
          <p:cNvPr id="3" name="TextBox 2">
            <a:extLst>
              <a:ext uri="{FF2B5EF4-FFF2-40B4-BE49-F238E27FC236}">
                <a16:creationId xmlns:a16="http://schemas.microsoft.com/office/drawing/2014/main" id="{0C28F85D-917D-AB95-CE6E-E26520894303}"/>
              </a:ext>
            </a:extLst>
          </p:cNvPr>
          <p:cNvSpPr txBox="1"/>
          <p:nvPr/>
        </p:nvSpPr>
        <p:spPr>
          <a:xfrm>
            <a:off x="1518602" y="1712343"/>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https://hub.docker.com/</a:t>
            </a:r>
          </a:p>
        </p:txBody>
      </p:sp>
      <p:pic>
        <p:nvPicPr>
          <p:cNvPr id="4" name="Picture 4" descr="A screenshot of a login form&#10;&#10;Description automatically generated">
            <a:extLst>
              <a:ext uri="{FF2B5EF4-FFF2-40B4-BE49-F238E27FC236}">
                <a16:creationId xmlns:a16="http://schemas.microsoft.com/office/drawing/2014/main" id="{D35DB6C5-D369-0EB2-1C6A-23AAC893CE34}"/>
              </a:ext>
            </a:extLst>
          </p:cNvPr>
          <p:cNvPicPr>
            <a:picLocks noChangeAspect="1"/>
          </p:cNvPicPr>
          <p:nvPr/>
        </p:nvPicPr>
        <p:blipFill>
          <a:blip r:embed="rId2"/>
          <a:stretch>
            <a:fillRect/>
          </a:stretch>
        </p:blipFill>
        <p:spPr>
          <a:xfrm>
            <a:off x="1600024" y="2314746"/>
            <a:ext cx="9929293" cy="3801307"/>
          </a:xfrm>
          <a:prstGeom prst="rect">
            <a:avLst/>
          </a:prstGeom>
        </p:spPr>
      </p:pic>
    </p:spTree>
    <p:extLst>
      <p:ext uri="{BB962C8B-B14F-4D97-AF65-F5344CB8AC3E}">
        <p14:creationId xmlns:p14="http://schemas.microsoft.com/office/powerpoint/2010/main" val="92239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B576-E576-2899-81CC-27E34512C345}"/>
              </a:ext>
            </a:extLst>
          </p:cNvPr>
          <p:cNvSpPr>
            <a:spLocks noGrp="1"/>
          </p:cNvSpPr>
          <p:nvPr>
            <p:ph type="title"/>
          </p:nvPr>
        </p:nvSpPr>
        <p:spPr/>
        <p:txBody>
          <a:bodyPr/>
          <a:lstStyle/>
          <a:p>
            <a:r>
              <a:rPr lang="en-US"/>
              <a:t>Docker basic Commands </a:t>
            </a:r>
          </a:p>
        </p:txBody>
      </p:sp>
      <p:graphicFrame>
        <p:nvGraphicFramePr>
          <p:cNvPr id="7" name="Table 6">
            <a:extLst>
              <a:ext uri="{FF2B5EF4-FFF2-40B4-BE49-F238E27FC236}">
                <a16:creationId xmlns:a16="http://schemas.microsoft.com/office/drawing/2014/main" id="{00527662-4B1E-4399-F31B-812F22EB2531}"/>
              </a:ext>
            </a:extLst>
          </p:cNvPr>
          <p:cNvGraphicFramePr>
            <a:graphicFrameLocks noGrp="1"/>
          </p:cNvGraphicFramePr>
          <p:nvPr>
            <p:extLst>
              <p:ext uri="{D42A27DB-BD31-4B8C-83A1-F6EECF244321}">
                <p14:modId xmlns:p14="http://schemas.microsoft.com/office/powerpoint/2010/main" val="3617999013"/>
              </p:ext>
            </p:extLst>
          </p:nvPr>
        </p:nvGraphicFramePr>
        <p:xfrm>
          <a:off x="1463620" y="2057275"/>
          <a:ext cx="9737142" cy="4389120"/>
        </p:xfrm>
        <a:graphic>
          <a:graphicData uri="http://schemas.openxmlformats.org/drawingml/2006/table">
            <a:tbl>
              <a:tblPr firstRow="1" bandRow="1">
                <a:tableStyleId>{6E25E649-3F16-4E02-A733-19D2CDBF48F0}</a:tableStyleId>
              </a:tblPr>
              <a:tblGrid>
                <a:gridCol w="1895841">
                  <a:extLst>
                    <a:ext uri="{9D8B030D-6E8A-4147-A177-3AD203B41FA5}">
                      <a16:colId xmlns:a16="http://schemas.microsoft.com/office/drawing/2014/main" val="2597874378"/>
                    </a:ext>
                  </a:extLst>
                </a:gridCol>
                <a:gridCol w="7841301">
                  <a:extLst>
                    <a:ext uri="{9D8B030D-6E8A-4147-A177-3AD203B41FA5}">
                      <a16:colId xmlns:a16="http://schemas.microsoft.com/office/drawing/2014/main" val="3416582571"/>
                    </a:ext>
                  </a:extLst>
                </a:gridCol>
              </a:tblGrid>
              <a:tr h="362682">
                <a:tc>
                  <a:txBody>
                    <a:bodyPr/>
                    <a:lstStyle/>
                    <a:p>
                      <a:r>
                        <a:rPr lang="en-US"/>
                        <a:t>Commands </a:t>
                      </a:r>
                    </a:p>
                  </a:txBody>
                  <a:tcPr anchor="ctr"/>
                </a:tc>
                <a:tc>
                  <a:txBody>
                    <a:bodyPr/>
                    <a:lstStyle/>
                    <a:p>
                      <a:r>
                        <a:rPr lang="en-US"/>
                        <a:t>Description </a:t>
                      </a:r>
                    </a:p>
                  </a:txBody>
                  <a:tcPr anchor="ctr"/>
                </a:tc>
                <a:extLst>
                  <a:ext uri="{0D108BD9-81ED-4DB2-BD59-A6C34878D82A}">
                    <a16:rowId xmlns:a16="http://schemas.microsoft.com/office/drawing/2014/main" val="2826751352"/>
                  </a:ext>
                </a:extLst>
              </a:tr>
              <a:tr h="0">
                <a:tc>
                  <a:txBody>
                    <a:bodyPr/>
                    <a:lstStyle/>
                    <a:p>
                      <a:pPr lvl="0">
                        <a:buNone/>
                      </a:pPr>
                      <a:r>
                        <a:rPr lang="en-US" sz="1800" kern="1200" noProof="0">
                          <a:solidFill>
                            <a:schemeClr val="dk1"/>
                          </a:solidFill>
                          <a:latin typeface="+mn-lt"/>
                          <a:ea typeface="+mn-ea"/>
                          <a:cs typeface="+mn-cs"/>
                        </a:rPr>
                        <a:t>docker run</a:t>
                      </a:r>
                      <a:endParaRPr lang="en-US" sz="1800" kern="1200">
                        <a:solidFill>
                          <a:schemeClr val="dk1"/>
                        </a:solidFill>
                        <a:latin typeface="+mn-lt"/>
                        <a:ea typeface="+mn-ea"/>
                        <a:cs typeface="+mn-cs"/>
                      </a:endParaRPr>
                    </a:p>
                  </a:txBody>
                  <a:tcPr anchor="ctr"/>
                </a:tc>
                <a:tc>
                  <a:txBody>
                    <a:bodyPr/>
                    <a:lstStyle/>
                    <a:p>
                      <a:pPr lvl="0">
                        <a:buNone/>
                      </a:pPr>
                      <a:r>
                        <a:rPr lang="en-US" sz="1800" kern="1200" noProof="0">
                          <a:solidFill>
                            <a:schemeClr val="dk1"/>
                          </a:solidFill>
                          <a:latin typeface="+mn-lt"/>
                          <a:ea typeface="+mn-ea"/>
                          <a:cs typeface="+mn-cs"/>
                        </a:rPr>
                        <a:t>Creates and runs a new container from an image</a:t>
                      </a:r>
                    </a:p>
                  </a:txBody>
                  <a:tcPr anchor="ctr"/>
                </a:tc>
                <a:extLst>
                  <a:ext uri="{0D108BD9-81ED-4DB2-BD59-A6C34878D82A}">
                    <a16:rowId xmlns:a16="http://schemas.microsoft.com/office/drawing/2014/main" val="486289239"/>
                  </a:ext>
                </a:extLst>
              </a:tr>
              <a:tr h="0">
                <a:tc>
                  <a:txBody>
                    <a:bodyPr/>
                    <a:lstStyle/>
                    <a:p>
                      <a:r>
                        <a:rPr lang="en-US"/>
                        <a:t>docker start</a:t>
                      </a:r>
                    </a:p>
                  </a:txBody>
                  <a:tcPr anchor="ctr"/>
                </a:tc>
                <a:tc>
                  <a:txBody>
                    <a:bodyPr/>
                    <a:lstStyle/>
                    <a:p>
                      <a:r>
                        <a:rPr lang="en-US"/>
                        <a:t>Starts a stopped container</a:t>
                      </a:r>
                    </a:p>
                  </a:txBody>
                  <a:tcPr anchor="ctr"/>
                </a:tc>
                <a:extLst>
                  <a:ext uri="{0D108BD9-81ED-4DB2-BD59-A6C34878D82A}">
                    <a16:rowId xmlns:a16="http://schemas.microsoft.com/office/drawing/2014/main" val="68766956"/>
                  </a:ext>
                </a:extLst>
              </a:tr>
              <a:tr h="0">
                <a:tc>
                  <a:txBody>
                    <a:bodyPr/>
                    <a:lstStyle/>
                    <a:p>
                      <a:r>
                        <a:rPr lang="en-US" dirty="0"/>
                        <a:t>docker stop</a:t>
                      </a:r>
                    </a:p>
                  </a:txBody>
                  <a:tcPr anchor="ctr"/>
                </a:tc>
                <a:tc>
                  <a:txBody>
                    <a:bodyPr/>
                    <a:lstStyle/>
                    <a:p>
                      <a:r>
                        <a:rPr lang="en-US" dirty="0"/>
                        <a:t>Stops a running container</a:t>
                      </a:r>
                    </a:p>
                  </a:txBody>
                  <a:tcPr anchor="ctr"/>
                </a:tc>
                <a:extLst>
                  <a:ext uri="{0D108BD9-81ED-4DB2-BD59-A6C34878D82A}">
                    <a16:rowId xmlns:a16="http://schemas.microsoft.com/office/drawing/2014/main" val="1508964877"/>
                  </a:ext>
                </a:extLst>
              </a:tr>
              <a:tr h="0">
                <a:tc>
                  <a:txBody>
                    <a:bodyPr/>
                    <a:lstStyle/>
                    <a:p>
                      <a:r>
                        <a:rPr lang="en-US" dirty="0"/>
                        <a:t>docker restart</a:t>
                      </a:r>
                    </a:p>
                  </a:txBody>
                  <a:tcPr anchor="ctr"/>
                </a:tc>
                <a:tc>
                  <a:txBody>
                    <a:bodyPr/>
                    <a:lstStyle/>
                    <a:p>
                      <a:r>
                        <a:rPr lang="en-US" dirty="0"/>
                        <a:t>Stops and starts a container</a:t>
                      </a:r>
                    </a:p>
                  </a:txBody>
                  <a:tcPr anchor="ctr"/>
                </a:tc>
                <a:extLst>
                  <a:ext uri="{0D108BD9-81ED-4DB2-BD59-A6C34878D82A}">
                    <a16:rowId xmlns:a16="http://schemas.microsoft.com/office/drawing/2014/main" val="3464420784"/>
                  </a:ext>
                </a:extLst>
              </a:tr>
              <a:tr h="0">
                <a:tc>
                  <a:txBody>
                    <a:bodyPr/>
                    <a:lstStyle/>
                    <a:p>
                      <a:r>
                        <a:rPr lang="en-US" dirty="0"/>
                        <a:t>docker rm</a:t>
                      </a:r>
                    </a:p>
                  </a:txBody>
                  <a:tcPr anchor="ctr"/>
                </a:tc>
                <a:tc>
                  <a:txBody>
                    <a:bodyPr/>
                    <a:lstStyle/>
                    <a:p>
                      <a:r>
                        <a:rPr lang="en-US" dirty="0"/>
                        <a:t>Removes one or more containers</a:t>
                      </a:r>
                    </a:p>
                  </a:txBody>
                  <a:tcPr anchor="ctr"/>
                </a:tc>
                <a:extLst>
                  <a:ext uri="{0D108BD9-81ED-4DB2-BD59-A6C34878D82A}">
                    <a16:rowId xmlns:a16="http://schemas.microsoft.com/office/drawing/2014/main" val="3133621209"/>
                  </a:ext>
                </a:extLst>
              </a:tr>
              <a:tr h="0">
                <a:tc>
                  <a:txBody>
                    <a:bodyPr/>
                    <a:lstStyle/>
                    <a:p>
                      <a:r>
                        <a:rPr lang="en-US" dirty="0"/>
                        <a:t>docker </a:t>
                      </a:r>
                      <a:r>
                        <a:rPr lang="en-US" dirty="0" err="1"/>
                        <a:t>ps</a:t>
                      </a:r>
                    </a:p>
                  </a:txBody>
                  <a:tcPr anchor="ctr"/>
                </a:tc>
                <a:tc>
                  <a:txBody>
                    <a:bodyPr/>
                    <a:lstStyle/>
                    <a:p>
                      <a:r>
                        <a:rPr lang="en-US" dirty="0"/>
                        <a:t>Lists running containers</a:t>
                      </a:r>
                    </a:p>
                  </a:txBody>
                  <a:tcPr anchor="ctr"/>
                </a:tc>
                <a:extLst>
                  <a:ext uri="{0D108BD9-81ED-4DB2-BD59-A6C34878D82A}">
                    <a16:rowId xmlns:a16="http://schemas.microsoft.com/office/drawing/2014/main" val="2995800063"/>
                  </a:ext>
                </a:extLst>
              </a:tr>
              <a:tr h="0">
                <a:tc>
                  <a:txBody>
                    <a:bodyPr/>
                    <a:lstStyle/>
                    <a:p>
                      <a:pPr lvl="0">
                        <a:buNone/>
                      </a:pPr>
                      <a:r>
                        <a:rPr lang="en-US" sz="1800" b="0" i="0" u="none" strike="noStrike" noProof="0" dirty="0">
                          <a:latin typeface="Corbel"/>
                        </a:rPr>
                        <a:t>docker </a:t>
                      </a:r>
                      <a:r>
                        <a:rPr lang="en-US" sz="1800" b="0" i="0" u="none" strike="noStrike" noProof="0" dirty="0" err="1">
                          <a:latin typeface="Corbel"/>
                        </a:rPr>
                        <a:t>ps</a:t>
                      </a:r>
                      <a:r>
                        <a:rPr lang="en-US" sz="1800" b="0" i="0" u="none" strike="noStrike" noProof="0" dirty="0">
                          <a:latin typeface="Corbel"/>
                        </a:rPr>
                        <a:t> -a</a:t>
                      </a:r>
                      <a:endParaRPr lang="en-US" dirty="0"/>
                    </a:p>
                  </a:txBody>
                  <a:tcPr anchor="ctr"/>
                </a:tc>
                <a:tc>
                  <a:txBody>
                    <a:bodyPr/>
                    <a:lstStyle/>
                    <a:p>
                      <a:pPr lvl="0">
                        <a:buNone/>
                      </a:pPr>
                      <a:r>
                        <a:rPr lang="en-US" sz="1800" b="0" i="0" u="none" strike="noStrike" noProof="0" dirty="0">
                          <a:latin typeface="Corbel"/>
                        </a:rPr>
                        <a:t>Lists all containers (including stopped ones)</a:t>
                      </a:r>
                      <a:endParaRPr lang="en-US" dirty="0"/>
                    </a:p>
                  </a:txBody>
                  <a:tcPr anchor="ctr"/>
                </a:tc>
                <a:extLst>
                  <a:ext uri="{0D108BD9-81ED-4DB2-BD59-A6C34878D82A}">
                    <a16:rowId xmlns:a16="http://schemas.microsoft.com/office/drawing/2014/main" val="769312035"/>
                  </a:ext>
                </a:extLst>
              </a:tr>
              <a:tr h="0">
                <a:tc>
                  <a:txBody>
                    <a:bodyPr/>
                    <a:lstStyle/>
                    <a:p>
                      <a:pPr lvl="0">
                        <a:buNone/>
                      </a:pPr>
                      <a:r>
                        <a:rPr lang="en-US" sz="1800" b="0" i="0" u="none" strike="noStrike" noProof="0" dirty="0">
                          <a:latin typeface="Corbel"/>
                        </a:rPr>
                        <a:t>docker images</a:t>
                      </a:r>
                      <a:endParaRPr lang="en-US" dirty="0"/>
                    </a:p>
                  </a:txBody>
                  <a:tcPr anchor="ctr"/>
                </a:tc>
                <a:tc>
                  <a:txBody>
                    <a:bodyPr/>
                    <a:lstStyle/>
                    <a:p>
                      <a:pPr lvl="0">
                        <a:buNone/>
                      </a:pPr>
                      <a:r>
                        <a:rPr lang="en-US" sz="1800" b="0" i="0" u="none" strike="noStrike" noProof="0" dirty="0">
                          <a:latin typeface="Corbel"/>
                        </a:rPr>
                        <a:t>Lists available images</a:t>
                      </a:r>
                      <a:endParaRPr lang="en-US" dirty="0"/>
                    </a:p>
                  </a:txBody>
                  <a:tcPr anchor="ctr"/>
                </a:tc>
                <a:extLst>
                  <a:ext uri="{0D108BD9-81ED-4DB2-BD59-A6C34878D82A}">
                    <a16:rowId xmlns:a16="http://schemas.microsoft.com/office/drawing/2014/main" val="859381041"/>
                  </a:ext>
                </a:extLst>
              </a:tr>
              <a:tr h="0">
                <a:tc>
                  <a:txBody>
                    <a:bodyPr/>
                    <a:lstStyle/>
                    <a:p>
                      <a:pPr lvl="0">
                        <a:buNone/>
                      </a:pPr>
                      <a:r>
                        <a:rPr lang="en-US" sz="1800" b="0" i="0" u="none" strike="noStrike" noProof="0" dirty="0">
                          <a:latin typeface="Corbel"/>
                        </a:rPr>
                        <a:t>docker pull</a:t>
                      </a:r>
                      <a:endParaRPr lang="en-US" dirty="0"/>
                    </a:p>
                  </a:txBody>
                  <a:tcPr anchor="ctr"/>
                </a:tc>
                <a:tc>
                  <a:txBody>
                    <a:bodyPr/>
                    <a:lstStyle/>
                    <a:p>
                      <a:pPr lvl="0">
                        <a:buNone/>
                      </a:pPr>
                      <a:r>
                        <a:rPr lang="en-US" sz="1800" b="0" i="0" u="none" strike="noStrike" noProof="0" dirty="0">
                          <a:latin typeface="Corbel"/>
                        </a:rPr>
                        <a:t>Pulls an image from a registry to the local machine</a:t>
                      </a:r>
                      <a:endParaRPr lang="en-US" dirty="0"/>
                    </a:p>
                  </a:txBody>
                  <a:tcPr anchor="ctr"/>
                </a:tc>
                <a:extLst>
                  <a:ext uri="{0D108BD9-81ED-4DB2-BD59-A6C34878D82A}">
                    <a16:rowId xmlns:a16="http://schemas.microsoft.com/office/drawing/2014/main" val="4281873138"/>
                  </a:ext>
                </a:extLst>
              </a:tr>
              <a:tr h="0">
                <a:tc>
                  <a:txBody>
                    <a:bodyPr/>
                    <a:lstStyle/>
                    <a:p>
                      <a:pPr lvl="0">
                        <a:buNone/>
                      </a:pPr>
                      <a:r>
                        <a:rPr lang="en-US" sz="1800" b="0" i="0" u="none" strike="noStrike" noProof="0" dirty="0">
                          <a:latin typeface="Corbel"/>
                        </a:rPr>
                        <a:t>docker push</a:t>
                      </a:r>
                      <a:endParaRPr lang="en-US" dirty="0"/>
                    </a:p>
                  </a:txBody>
                  <a:tcPr anchor="ctr"/>
                </a:tc>
                <a:tc>
                  <a:txBody>
                    <a:bodyPr/>
                    <a:lstStyle/>
                    <a:p>
                      <a:pPr lvl="0">
                        <a:buNone/>
                      </a:pPr>
                      <a:r>
                        <a:rPr lang="en-US" sz="1800" b="0" i="0" u="none" strike="noStrike" noProof="0" dirty="0">
                          <a:latin typeface="Corbel"/>
                        </a:rPr>
                        <a:t>Pushes an image to a registry</a:t>
                      </a:r>
                      <a:endParaRPr lang="en-US" dirty="0"/>
                    </a:p>
                  </a:txBody>
                  <a:tcPr anchor="ctr"/>
                </a:tc>
                <a:extLst>
                  <a:ext uri="{0D108BD9-81ED-4DB2-BD59-A6C34878D82A}">
                    <a16:rowId xmlns:a16="http://schemas.microsoft.com/office/drawing/2014/main" val="311245575"/>
                  </a:ext>
                </a:extLst>
              </a:tr>
              <a:tr h="0">
                <a:tc>
                  <a:txBody>
                    <a:bodyPr/>
                    <a:lstStyle/>
                    <a:p>
                      <a:pPr lvl="0">
                        <a:buNone/>
                      </a:pPr>
                      <a:r>
                        <a:rPr lang="en-US" sz="1800" b="0" i="0" u="none" strike="noStrike" noProof="0" dirty="0">
                          <a:latin typeface="Corbel"/>
                        </a:rPr>
                        <a:t>docker build</a:t>
                      </a:r>
                      <a:endParaRPr lang="en-US" dirty="0"/>
                    </a:p>
                  </a:txBody>
                  <a:tcPr anchor="ctr"/>
                </a:tc>
                <a:tc>
                  <a:txBody>
                    <a:bodyPr/>
                    <a:lstStyle/>
                    <a:p>
                      <a:pPr lvl="0">
                        <a:buNone/>
                      </a:pPr>
                      <a:r>
                        <a:rPr lang="en-US" sz="1800" b="0" i="0" u="none" strike="noStrike" noProof="0" dirty="0">
                          <a:latin typeface="Corbel"/>
                        </a:rPr>
                        <a:t>Builds a Docker image from a </a:t>
                      </a:r>
                      <a:r>
                        <a:rPr lang="en-US" sz="1800" b="0" i="0" u="none" strike="noStrike" noProof="0" dirty="0" err="1">
                          <a:latin typeface="Corbel"/>
                        </a:rPr>
                        <a:t>Dockerfile</a:t>
                      </a:r>
                      <a:endParaRPr lang="en-US" dirty="0" err="1"/>
                    </a:p>
                  </a:txBody>
                  <a:tcPr anchor="ctr"/>
                </a:tc>
                <a:extLst>
                  <a:ext uri="{0D108BD9-81ED-4DB2-BD59-A6C34878D82A}">
                    <a16:rowId xmlns:a16="http://schemas.microsoft.com/office/drawing/2014/main" val="1811790848"/>
                  </a:ext>
                </a:extLst>
              </a:tr>
            </a:tbl>
          </a:graphicData>
        </a:graphic>
      </p:graphicFrame>
    </p:spTree>
    <p:extLst>
      <p:ext uri="{BB962C8B-B14F-4D97-AF65-F5344CB8AC3E}">
        <p14:creationId xmlns:p14="http://schemas.microsoft.com/office/powerpoint/2010/main" val="31116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Custom</vt:lpstr>
      <vt:lpstr>Introduction to Container's </vt:lpstr>
      <vt:lpstr>About me </vt:lpstr>
      <vt:lpstr>What is container ? </vt:lpstr>
      <vt:lpstr>Container Tools</vt:lpstr>
      <vt:lpstr>Docker</vt:lpstr>
      <vt:lpstr>Docker Installation</vt:lpstr>
      <vt:lpstr>Docker Installation</vt:lpstr>
      <vt:lpstr>Docker Hub </vt:lpstr>
      <vt:lpstr>Docker basic Commands </vt:lpstr>
      <vt:lpstr>Lab 1 : Pull and Run a Linux Container</vt:lpstr>
      <vt:lpstr>PowerPoint Presentation</vt:lpstr>
      <vt:lpstr>Docker process </vt:lpstr>
      <vt:lpstr>Docker remove </vt:lpstr>
      <vt:lpstr>Lab 2 : Host a Static Website using Container </vt:lpstr>
      <vt:lpstr>Lab 2 : Host a Static Website using Container</vt:lpstr>
      <vt:lpstr>Static Docker " Stop " </vt:lpstr>
      <vt:lpstr>Static website running from Container ! </vt:lpstr>
      <vt:lpstr>Docker file </vt:lpstr>
      <vt:lpstr>Sample Docker file </vt:lpstr>
      <vt:lpstr>Let's create " Apna " ( Own ) Container  </vt:lpstr>
      <vt:lpstr>Let's create " Apna " ( Own ) Container </vt:lpstr>
      <vt:lpstr>Docker file </vt:lpstr>
      <vt:lpstr>Docker Explain </vt:lpstr>
      <vt:lpstr>Docker Explain </vt:lpstr>
      <vt:lpstr>PowerPoint Presentation</vt:lpstr>
      <vt:lpstr>Docker Creation " Build " </vt:lpstr>
      <vt:lpstr>Docker login</vt:lpstr>
      <vt:lpstr>Docker Creation " Build " </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323</cp:revision>
  <dcterms:created xsi:type="dcterms:W3CDTF">2023-07-14T08:06:18Z</dcterms:created>
  <dcterms:modified xsi:type="dcterms:W3CDTF">2023-07-14T18:43:07Z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