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72" r:id="rId9"/>
    <p:sldId id="266" r:id="rId10"/>
    <p:sldId id="267" r:id="rId11"/>
    <p:sldId id="279" r:id="rId12"/>
    <p:sldId id="280" r:id="rId13"/>
    <p:sldId id="281" r:id="rId14"/>
    <p:sldId id="282" r:id="rId15"/>
    <p:sldId id="286" r:id="rId16"/>
    <p:sldId id="287" r:id="rId17"/>
    <p:sldId id="288" r:id="rId18"/>
    <p:sldId id="293" r:id="rId19"/>
    <p:sldId id="294" r:id="rId20"/>
    <p:sldId id="295" r:id="rId21"/>
    <p:sldId id="299" r:id="rId22"/>
    <p:sldId id="285" r:id="rId23"/>
    <p:sldId id="269" r:id="rId24"/>
    <p:sldId id="283" r:id="rId25"/>
    <p:sldId id="284" r:id="rId26"/>
    <p:sldId id="296" r:id="rId27"/>
    <p:sldId id="297" r:id="rId28"/>
    <p:sldId id="298" r:id="rId29"/>
    <p:sldId id="300" r:id="rId30"/>
    <p:sldId id="292" r:id="rId31"/>
    <p:sldId id="301" r:id="rId32"/>
    <p:sldId id="289" r:id="rId33"/>
    <p:sldId id="290" r:id="rId34"/>
    <p:sldId id="291" r:id="rId35"/>
    <p:sldId id="302" r:id="rId36"/>
    <p:sldId id="303" r:id="rId37"/>
    <p:sldId id="304" r:id="rId38"/>
    <p:sldId id="305" r:id="rId39"/>
    <p:sldId id="273" r:id="rId40"/>
    <p:sldId id="30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77"/>
    <p:restoredTop sz="94648"/>
  </p:normalViewPr>
  <p:slideViewPr>
    <p:cSldViewPr snapToGrid="0" snapToObjects="1">
      <p:cViewPr varScale="1">
        <p:scale>
          <a:sx n="73" d="100"/>
          <a:sy n="73" d="100"/>
        </p:scale>
        <p:origin x="22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6C874-03CB-E540-8A97-9F8967ADF5BE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8B12B-6FAF-A04C-ABE6-EEFEB2462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61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8B12B-6FAF-A04C-ABE6-EEFEB2462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17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8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4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3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6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1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3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09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D04CD-9D1C-9245-8C9D-CB58974DE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r>
              <a:rPr lang="en-US" sz="4400" dirty="0"/>
              <a:t>Why No Booster?</a:t>
            </a:r>
            <a:br>
              <a:rPr lang="en-US" sz="4400" dirty="0"/>
            </a:br>
            <a:r>
              <a:rPr lang="en-US" sz="2400" dirty="0"/>
              <a:t>Finding predictors to determine why people do not get the booster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4A7DD-FBEA-8E41-9B35-7086D716B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r>
              <a:rPr lang="en-US" dirty="0"/>
              <a:t>By: Bilal Mukhtar</a:t>
            </a:r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998F2025-D930-2C70-681F-86F98424E4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97" r="7480" b="1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16514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FF07-FF1B-C740-9E8B-5E525AE5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74F3-172B-5542-8E3F-FDE6B8465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variables that were continuous values were removed</a:t>
            </a:r>
          </a:p>
          <a:p>
            <a:endParaRPr lang="en-US" dirty="0"/>
          </a:p>
          <a:p>
            <a:r>
              <a:rPr lang="en-US" dirty="0"/>
              <a:t>Then any variable with over 80% null values were removed</a:t>
            </a:r>
          </a:p>
          <a:p>
            <a:endParaRPr lang="en-US" dirty="0"/>
          </a:p>
          <a:p>
            <a:r>
              <a:rPr lang="en-US" dirty="0"/>
              <a:t>Lastly, NA values were imputed using the mean</a:t>
            </a:r>
          </a:p>
        </p:txBody>
      </p:sp>
    </p:spTree>
    <p:extLst>
      <p:ext uri="{BB962C8B-B14F-4D97-AF65-F5344CB8AC3E}">
        <p14:creationId xmlns:p14="http://schemas.microsoft.com/office/powerpoint/2010/main" val="147712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5610-3157-4245-A4EC-E4AD5993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70746-7CF7-2646-9365-5A690FAF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selection was used for variable selection</a:t>
            </a:r>
          </a:p>
          <a:p>
            <a:endParaRPr lang="en-US" dirty="0"/>
          </a:p>
          <a:p>
            <a:r>
              <a:rPr lang="en-US" dirty="0"/>
              <a:t>Models were created for Reasons 2 and 3</a:t>
            </a:r>
          </a:p>
          <a:p>
            <a:endParaRPr lang="en-US" dirty="0"/>
          </a:p>
          <a:p>
            <a:r>
              <a:rPr lang="en-US" dirty="0"/>
              <a:t>No model was created for Reason 5</a:t>
            </a:r>
          </a:p>
        </p:txBody>
      </p:sp>
    </p:spTree>
    <p:extLst>
      <p:ext uri="{BB962C8B-B14F-4D97-AF65-F5344CB8AC3E}">
        <p14:creationId xmlns:p14="http://schemas.microsoft.com/office/powerpoint/2010/main" val="380873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A5F3-B71D-B142-9B93-97E45670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Reason 5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D3310-BBC5-774F-83B7-1F655F6B7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reason 5 being “Already had COVID”, any variable that also required having COVID was automatically a good predictor</a:t>
            </a:r>
          </a:p>
          <a:p>
            <a:endParaRPr lang="en-US" dirty="0"/>
          </a:p>
          <a:p>
            <a:r>
              <a:rPr lang="en-US" dirty="0"/>
              <a:t>As such, these variables were removed from the set of possible predictors before variable selection</a:t>
            </a:r>
          </a:p>
        </p:txBody>
      </p:sp>
    </p:spTree>
    <p:extLst>
      <p:ext uri="{BB962C8B-B14F-4D97-AF65-F5344CB8AC3E}">
        <p14:creationId xmlns:p14="http://schemas.microsoft.com/office/powerpoint/2010/main" val="155768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47C0-2553-A54D-9DDF-3418EF01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B8A7-9EE1-314D-8540-2D9DC123A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reason was split up for modeling with separate models being created due to separate variables being used</a:t>
            </a:r>
          </a:p>
          <a:p>
            <a:r>
              <a:rPr lang="en-US" dirty="0"/>
              <a:t>Training and testing data sets were created, then confusion matrices and importance graphs were created from the models</a:t>
            </a:r>
          </a:p>
          <a:p>
            <a:r>
              <a:rPr lang="en-US" dirty="0"/>
              <a:t>Bagging was used for </a:t>
            </a:r>
            <a:r>
              <a:rPr lang="en-US"/>
              <a:t>making each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13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FBE1-FF78-2E4F-9F19-35706CB2E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67000"/>
            <a:ext cx="10668000" cy="1524000"/>
          </a:xfrm>
        </p:spPr>
        <p:txBody>
          <a:bodyPr/>
          <a:lstStyle/>
          <a:p>
            <a:pPr algn="ctr"/>
            <a:r>
              <a:rPr lang="en-US" dirty="0"/>
              <a:t>Reason 2 / Plan to get booster</a:t>
            </a:r>
          </a:p>
        </p:txBody>
      </p:sp>
    </p:spTree>
    <p:extLst>
      <p:ext uri="{BB962C8B-B14F-4D97-AF65-F5344CB8AC3E}">
        <p14:creationId xmlns:p14="http://schemas.microsoft.com/office/powerpoint/2010/main" val="1960201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CBD8B1E7-EF0A-4118-A804-D7F559784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23849"/>
            <a:ext cx="6130391" cy="65341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ED58E-49A6-3241-900A-C311198E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0" y="2299787"/>
            <a:ext cx="3810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Confusion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Matrix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0F3B9B2-9BAD-7B44-92CC-56BD88C60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79" y="688126"/>
            <a:ext cx="5124450" cy="443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845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CBD8B1E7-EF0A-4118-A804-D7F559784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23849"/>
            <a:ext cx="6130391" cy="65341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ED58E-49A6-3241-900A-C311198E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0" y="2299787"/>
            <a:ext cx="3810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Confusion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Matrix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25CE62-0C7B-494A-98CC-A1E8CF645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92" y="821987"/>
            <a:ext cx="5055920" cy="437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933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CBD8B1E7-EF0A-4118-A804-D7F559784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23849"/>
            <a:ext cx="6130391" cy="65341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ED58E-49A6-3241-900A-C311198E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0" y="2299787"/>
            <a:ext cx="3810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Variable</a:t>
            </a:r>
            <a:br>
              <a:rPr lang="en-US" dirty="0"/>
            </a:br>
            <a:r>
              <a:rPr lang="en-US" dirty="0"/>
              <a:t>Importance</a:t>
            </a:r>
            <a:br>
              <a:rPr lang="en-US" dirty="0"/>
            </a:br>
            <a:r>
              <a:rPr lang="en-US" dirty="0"/>
              <a:t>Graph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2E6EF78-4F11-FB4F-8E2D-482FB04CE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04" y="0"/>
            <a:ext cx="3429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484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8EBD-1264-3B47-910D-377A1AD8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E52F-8CC0-DB4C-9D8D-F423267F4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for the model was 83% on training data and 67% on test data</a:t>
            </a:r>
          </a:p>
          <a:p>
            <a:endParaRPr lang="en-US" dirty="0"/>
          </a:p>
          <a:p>
            <a:r>
              <a:rPr lang="en-US" dirty="0"/>
              <a:t>EST_ST was clearly the most import variable and HSE_TEMP was a far second, with all other variables being unimportant </a:t>
            </a:r>
          </a:p>
        </p:txBody>
      </p:sp>
    </p:spTree>
    <p:extLst>
      <p:ext uri="{BB962C8B-B14F-4D97-AF65-F5344CB8AC3E}">
        <p14:creationId xmlns:p14="http://schemas.microsoft.com/office/powerpoint/2010/main" val="1969034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BF14-DA29-224B-99EE-163A1AE2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3EA-5F39-F445-A090-EA1BF21A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EST_ST: The state someone is from</a:t>
            </a:r>
          </a:p>
          <a:p>
            <a:endParaRPr lang="en-US" dirty="0"/>
          </a:p>
          <a:p>
            <a:r>
              <a:rPr lang="en-US" dirty="0"/>
              <a:t>HSE_TEMP: Household was kept at an unsafe temperature due to cost</a:t>
            </a:r>
          </a:p>
        </p:txBody>
      </p:sp>
    </p:spTree>
    <p:extLst>
      <p:ext uri="{BB962C8B-B14F-4D97-AF65-F5344CB8AC3E}">
        <p14:creationId xmlns:p14="http://schemas.microsoft.com/office/powerpoint/2010/main" val="254703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0D7E-164E-EB4A-9EC3-0651204E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77B2-B869-4546-9DB2-CEB43036B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discover predictors that help understand why those who received the vaccine chose not to get the booster</a:t>
            </a:r>
          </a:p>
        </p:txBody>
      </p:sp>
    </p:spTree>
    <p:extLst>
      <p:ext uri="{BB962C8B-B14F-4D97-AF65-F5344CB8AC3E}">
        <p14:creationId xmlns:p14="http://schemas.microsoft.com/office/powerpoint/2010/main" val="906922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5475-6F0D-E649-98D3-1DFF8729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FF65E-45EA-FF40-AD81-E17878C4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biggest determinate for someone planning to get the booster appears to be state</a:t>
            </a:r>
          </a:p>
          <a:p>
            <a:r>
              <a:rPr lang="en-US" dirty="0"/>
              <a:t>HSE_TEMP probably tells very little, except that these states may be poorer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9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EB47-0C4D-E34E-AEF4-F3E174E6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EST_ST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252CB-FF0A-1444-9A90-4624B970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looking at the most common states, the top 3 are Texas, California, and Florida</a:t>
            </a:r>
          </a:p>
          <a:p>
            <a:endParaRPr lang="en-US" dirty="0"/>
          </a:p>
          <a:p>
            <a:r>
              <a:rPr lang="en-US" dirty="0"/>
              <a:t>Being the 3 most populous states, it appears there is very little actual information that can be gathered from using the state someone is from</a:t>
            </a:r>
          </a:p>
        </p:txBody>
      </p:sp>
    </p:spTree>
    <p:extLst>
      <p:ext uri="{BB962C8B-B14F-4D97-AF65-F5344CB8AC3E}">
        <p14:creationId xmlns:p14="http://schemas.microsoft.com/office/powerpoint/2010/main" val="3312741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FBE1-FF78-2E4F-9F19-35706CB2E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67000"/>
            <a:ext cx="10668000" cy="1524000"/>
          </a:xfrm>
        </p:spPr>
        <p:txBody>
          <a:bodyPr/>
          <a:lstStyle/>
          <a:p>
            <a:pPr algn="ctr"/>
            <a:r>
              <a:rPr lang="en-US" dirty="0"/>
              <a:t>Reason 3 / Booster is unnecessary</a:t>
            </a:r>
          </a:p>
        </p:txBody>
      </p:sp>
    </p:spTree>
    <p:extLst>
      <p:ext uri="{BB962C8B-B14F-4D97-AF65-F5344CB8AC3E}">
        <p14:creationId xmlns:p14="http://schemas.microsoft.com/office/powerpoint/2010/main" val="3376850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CBD8B1E7-EF0A-4118-A804-D7F559784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23849"/>
            <a:ext cx="6130391" cy="65341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ED58E-49A6-3241-900A-C311198E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0" y="2299787"/>
            <a:ext cx="3810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Confusion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Matrix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275F9CF-BC0B-8446-A45E-5335FD6BE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82" y="529224"/>
            <a:ext cx="5324088" cy="460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122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CBD8B1E7-EF0A-4118-A804-D7F559784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23849"/>
            <a:ext cx="6130391" cy="65341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ED58E-49A6-3241-900A-C311198E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0" y="2299787"/>
            <a:ext cx="3810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Confusion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Matrix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7110CB1-AB4D-0F47-B3C4-0E6D4D751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3" y="582112"/>
            <a:ext cx="5488837" cy="475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011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CBD8B1E7-EF0A-4118-A804-D7F559784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23849"/>
            <a:ext cx="6130391" cy="65341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ED58E-49A6-3241-900A-C311198E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0" y="2299787"/>
            <a:ext cx="3810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Variable</a:t>
            </a:r>
            <a:br>
              <a:rPr lang="en-US" dirty="0"/>
            </a:br>
            <a:r>
              <a:rPr lang="en-US" dirty="0"/>
              <a:t>Importance</a:t>
            </a:r>
            <a:br>
              <a:rPr lang="en-US" dirty="0"/>
            </a:br>
            <a:r>
              <a:rPr lang="en-US" dirty="0"/>
              <a:t>Graph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63F07DA-99DD-FC42-AB10-881CB0418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656" y="0"/>
            <a:ext cx="3087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607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8EBD-1264-3B47-910D-377A1AD8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E52F-8CC0-DB4C-9D8D-F423267F4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for the model was 77% on training data and 64% on test data</a:t>
            </a:r>
          </a:p>
          <a:p>
            <a:endParaRPr lang="en-US" dirty="0"/>
          </a:p>
          <a:p>
            <a:r>
              <a:rPr lang="en-US" dirty="0"/>
              <a:t>INCOME, REGION, CTC_REFUND, and KIDWHYNO4 appear to be the most important variables, but there are multiple other variables with some level of importance</a:t>
            </a:r>
          </a:p>
        </p:txBody>
      </p:sp>
    </p:spTree>
    <p:extLst>
      <p:ext uri="{BB962C8B-B14F-4D97-AF65-F5344CB8AC3E}">
        <p14:creationId xmlns:p14="http://schemas.microsoft.com/office/powerpoint/2010/main" val="783770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BF14-DA29-224B-99EE-163A1AE2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3EA-5F39-F445-A090-EA1BF21A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INCOME: Income in the past year</a:t>
            </a:r>
          </a:p>
          <a:p>
            <a:r>
              <a:rPr lang="en-US" dirty="0"/>
              <a:t>REGION: Northeast, South, Midwest, or West of US</a:t>
            </a:r>
          </a:p>
          <a:p>
            <a:r>
              <a:rPr lang="en-US" dirty="0"/>
              <a:t>CTC_REFUND: Received a tax refund</a:t>
            </a:r>
          </a:p>
          <a:p>
            <a:r>
              <a:rPr lang="en-US" dirty="0"/>
              <a:t>KIDWHYNO4: Do not believe children need COVID vaccine</a:t>
            </a:r>
          </a:p>
        </p:txBody>
      </p:sp>
    </p:spTree>
    <p:extLst>
      <p:ext uri="{BB962C8B-B14F-4D97-AF65-F5344CB8AC3E}">
        <p14:creationId xmlns:p14="http://schemas.microsoft.com/office/powerpoint/2010/main" val="1411402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5475-6F0D-E649-98D3-1DFF8729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FF65E-45EA-FF40-AD81-E17878C4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INCOME and REGION, these are probably people from a specific region and specific income</a:t>
            </a:r>
          </a:p>
          <a:p>
            <a:r>
              <a:rPr lang="en-US" dirty="0"/>
              <a:t>CTC_REFUND probably has very little actual impact</a:t>
            </a:r>
          </a:p>
          <a:p>
            <a:r>
              <a:rPr lang="en-US" dirty="0"/>
              <a:t>KIDWHYNO4 is the most obvious candidate, as someone who does not want to get the booster probably would not want their kid getting the vaccine</a:t>
            </a:r>
          </a:p>
        </p:txBody>
      </p:sp>
    </p:spTree>
    <p:extLst>
      <p:ext uri="{BB962C8B-B14F-4D97-AF65-F5344CB8AC3E}">
        <p14:creationId xmlns:p14="http://schemas.microsoft.com/office/powerpoint/2010/main" val="2971266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2C33-5885-DF42-9B2F-3D64B01D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Income/Region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B6B2-0D52-BC4D-A8EA-2A788D31C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terms of income, the most common were between $50,000 to $150,000 which shows about middle class</a:t>
            </a:r>
          </a:p>
          <a:p>
            <a:r>
              <a:rPr lang="en-US" dirty="0"/>
              <a:t>The region was more telling, with most people being from the South, which is a region that is known to be                                anti-vaccine/booster</a:t>
            </a:r>
          </a:p>
        </p:txBody>
      </p:sp>
    </p:spTree>
    <p:extLst>
      <p:ext uri="{BB962C8B-B14F-4D97-AF65-F5344CB8AC3E}">
        <p14:creationId xmlns:p14="http://schemas.microsoft.com/office/powerpoint/2010/main" val="389867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BEF9-19AB-AD4C-A2E7-D41C852C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A3C7-9E86-8A4A-80C1-262F77047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of right now, boosters are widely available for adults throughout the country</a:t>
            </a:r>
          </a:p>
          <a:p>
            <a:endParaRPr lang="en-US" dirty="0"/>
          </a:p>
          <a:p>
            <a:r>
              <a:rPr lang="en-US" dirty="0"/>
              <a:t>However, many still choose not to receive these boosters, even if they chose not to get the vaccine</a:t>
            </a:r>
          </a:p>
        </p:txBody>
      </p:sp>
    </p:spTree>
    <p:extLst>
      <p:ext uri="{BB962C8B-B14F-4D97-AF65-F5344CB8AC3E}">
        <p14:creationId xmlns:p14="http://schemas.microsoft.com/office/powerpoint/2010/main" val="4011270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FBE1-FF78-2E4F-9F19-35706CB2E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67000"/>
            <a:ext cx="10668000" cy="1524000"/>
          </a:xfrm>
        </p:spPr>
        <p:txBody>
          <a:bodyPr/>
          <a:lstStyle/>
          <a:p>
            <a:pPr algn="ctr"/>
            <a:r>
              <a:rPr lang="en-US" dirty="0"/>
              <a:t>Reason 5 / Already had COVID</a:t>
            </a:r>
          </a:p>
        </p:txBody>
      </p:sp>
    </p:spTree>
    <p:extLst>
      <p:ext uri="{BB962C8B-B14F-4D97-AF65-F5344CB8AC3E}">
        <p14:creationId xmlns:p14="http://schemas.microsoft.com/office/powerpoint/2010/main" val="3779331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C242-9C6A-2B49-A95E-0AFFF411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Data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DB2D-CE97-CB4C-ADCE-89EB3066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I thought I removed any variables that were interacting, the training model still had 100% accuracy</a:t>
            </a:r>
          </a:p>
        </p:txBody>
      </p:sp>
    </p:spTree>
    <p:extLst>
      <p:ext uri="{BB962C8B-B14F-4D97-AF65-F5344CB8AC3E}">
        <p14:creationId xmlns:p14="http://schemas.microsoft.com/office/powerpoint/2010/main" val="2454816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CBD8B1E7-EF0A-4118-A804-D7F559784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23849"/>
            <a:ext cx="6130391" cy="65341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ED58E-49A6-3241-900A-C311198E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0" y="2299787"/>
            <a:ext cx="3810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Confusion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Matrix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CB479F8B-FA98-2341-A531-2FF02604F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" y="529224"/>
            <a:ext cx="5678556" cy="493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883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CBD8B1E7-EF0A-4118-A804-D7F559784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23849"/>
            <a:ext cx="6130391" cy="65341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ED58E-49A6-3241-900A-C311198E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0" y="2299787"/>
            <a:ext cx="3810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Confusion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Matrix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E919B04-D43E-D14B-96BB-518DCE2BA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3" y="766628"/>
            <a:ext cx="5395233" cy="467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783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CBD8B1E7-EF0A-4118-A804-D7F559784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23849"/>
            <a:ext cx="6130391" cy="65341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ED58E-49A6-3241-900A-C311198E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0" y="2299787"/>
            <a:ext cx="3810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Variable</a:t>
            </a:r>
            <a:br>
              <a:rPr lang="en-US" dirty="0"/>
            </a:br>
            <a:r>
              <a:rPr lang="en-US" dirty="0"/>
              <a:t>Importance</a:t>
            </a:r>
            <a:br>
              <a:rPr lang="en-US" dirty="0"/>
            </a:br>
            <a:r>
              <a:rPr lang="en-US" dirty="0"/>
              <a:t>Graph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A0E3568-3AE2-D84D-AF2C-9AD909D94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353" y="0"/>
            <a:ext cx="3021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453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8EBD-1264-3B47-910D-377A1AD8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E52F-8CC0-DB4C-9D8D-F423267F4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for the model was 100%* on training data and 72% on test data</a:t>
            </a:r>
          </a:p>
          <a:p>
            <a:endParaRPr lang="en-US" dirty="0"/>
          </a:p>
          <a:p>
            <a:r>
              <a:rPr lang="en-US" dirty="0"/>
              <a:t>TBIRTHYEAR and EST_ST were the only predictors with any importance</a:t>
            </a:r>
          </a:p>
        </p:txBody>
      </p:sp>
    </p:spTree>
    <p:extLst>
      <p:ext uri="{BB962C8B-B14F-4D97-AF65-F5344CB8AC3E}">
        <p14:creationId xmlns:p14="http://schemas.microsoft.com/office/powerpoint/2010/main" val="2398070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BF14-DA29-224B-99EE-163A1AE2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3EA-5F39-F445-A090-EA1BF21A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EST_ST: State person is from</a:t>
            </a:r>
          </a:p>
          <a:p>
            <a:endParaRPr lang="en-US" dirty="0"/>
          </a:p>
          <a:p>
            <a:r>
              <a:rPr lang="en-US" dirty="0"/>
              <a:t>TBIRTHYEAR: Year person was born</a:t>
            </a:r>
          </a:p>
        </p:txBody>
      </p:sp>
    </p:spTree>
    <p:extLst>
      <p:ext uri="{BB962C8B-B14F-4D97-AF65-F5344CB8AC3E}">
        <p14:creationId xmlns:p14="http://schemas.microsoft.com/office/powerpoint/2010/main" val="3881770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5475-6F0D-E649-98D3-1DFF8729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FF65E-45EA-FF40-AD81-E17878C4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the overall low importance of the variables for this model, neither TBIRTHYEAR or EST_ST appear to show anything important</a:t>
            </a:r>
          </a:p>
        </p:txBody>
      </p:sp>
    </p:spTree>
    <p:extLst>
      <p:ext uri="{BB962C8B-B14F-4D97-AF65-F5344CB8AC3E}">
        <p14:creationId xmlns:p14="http://schemas.microsoft.com/office/powerpoint/2010/main" val="479299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2C33-5885-DF42-9B2F-3D64B01D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EST_ST/TBIRTH_YEAR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B6B2-0D52-BC4D-A8EA-2A788D31C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EST_ST again just showed the most populous states</a:t>
            </a:r>
          </a:p>
          <a:p>
            <a:endParaRPr lang="en-US" dirty="0"/>
          </a:p>
          <a:p>
            <a:r>
              <a:rPr lang="en-US" dirty="0"/>
              <a:t>TBIRTH_YEAR showed the around age 40 in terms of year, which is a common age for those responding to the survey</a:t>
            </a:r>
          </a:p>
        </p:txBody>
      </p:sp>
    </p:spTree>
    <p:extLst>
      <p:ext uri="{BB962C8B-B14F-4D97-AF65-F5344CB8AC3E}">
        <p14:creationId xmlns:p14="http://schemas.microsoft.com/office/powerpoint/2010/main" val="3039286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6E36-B418-064A-8ABE-AF0DFCC9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80A2E-B0A2-CA4B-A1D9-A50B4419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Reasons 2 and 5 appear to have no significant variable to predict them</a:t>
            </a:r>
          </a:p>
          <a:p>
            <a:endParaRPr lang="en-US" dirty="0"/>
          </a:p>
          <a:p>
            <a:r>
              <a:rPr lang="en-US" dirty="0"/>
              <a:t>Reason 3, however, appears to have a couple variables that would also be indicative of someone from a conservative region/state</a:t>
            </a:r>
          </a:p>
        </p:txBody>
      </p:sp>
    </p:spTree>
    <p:extLst>
      <p:ext uri="{BB962C8B-B14F-4D97-AF65-F5344CB8AC3E}">
        <p14:creationId xmlns:p14="http://schemas.microsoft.com/office/powerpoint/2010/main" val="154425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0213-F908-2942-9513-1DBC3A92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54995-F599-C543-BA5E-D5E23F390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looked at the 3 main reasons why people do not get the booster</a:t>
            </a:r>
          </a:p>
          <a:p>
            <a:endParaRPr lang="en-US" dirty="0"/>
          </a:p>
          <a:p>
            <a:r>
              <a:rPr lang="en-US" dirty="0"/>
              <a:t>Then I tried to find the major predictors that lead to these reasons</a:t>
            </a:r>
          </a:p>
        </p:txBody>
      </p:sp>
    </p:spTree>
    <p:extLst>
      <p:ext uri="{BB962C8B-B14F-4D97-AF65-F5344CB8AC3E}">
        <p14:creationId xmlns:p14="http://schemas.microsoft.com/office/powerpoint/2010/main" val="3692406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8156-9302-1E41-9994-2D883252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9191-6BF9-1E4D-8B41-F6A0FB474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Mainly for reason 3, the important predictors could be used to target campaigns to promote the booster</a:t>
            </a:r>
          </a:p>
          <a:p>
            <a:endParaRPr lang="en-US" dirty="0"/>
          </a:p>
          <a:p>
            <a:r>
              <a:rPr lang="en-US" dirty="0"/>
              <a:t>This could be done for the other reasons, although this may be ineffective</a:t>
            </a:r>
          </a:p>
        </p:txBody>
      </p:sp>
    </p:spTree>
    <p:extLst>
      <p:ext uri="{BB962C8B-B14F-4D97-AF65-F5344CB8AC3E}">
        <p14:creationId xmlns:p14="http://schemas.microsoft.com/office/powerpoint/2010/main" val="17015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0914-6CA8-8140-BB0F-828EA4C3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6ABBA-7866-D64D-8282-818A899B3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was sourced from the Household Pulse Survey (HPS) Week 46 release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5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5712-9E78-8D4B-A780-EF0126B9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06FD-DD9F-8044-9B43-0A64DE0D4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came about from analyzing previous visualizations that showed the major reasons people chose not to get the booster</a:t>
            </a:r>
          </a:p>
        </p:txBody>
      </p:sp>
    </p:spTree>
    <p:extLst>
      <p:ext uri="{BB962C8B-B14F-4D97-AF65-F5344CB8AC3E}">
        <p14:creationId xmlns:p14="http://schemas.microsoft.com/office/powerpoint/2010/main" val="169288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88A6-359F-F944-913D-D978A022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Previous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DB65D-EB79-FE4F-AE81-2DFA5E28A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graph shows the most common reasons for not getting the booster</a:t>
            </a:r>
          </a:p>
        </p:txBody>
      </p:sp>
    </p:spTree>
    <p:extLst>
      <p:ext uri="{BB962C8B-B14F-4D97-AF65-F5344CB8AC3E}">
        <p14:creationId xmlns:p14="http://schemas.microsoft.com/office/powerpoint/2010/main" val="162570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CBD8B1E7-EF0A-4118-A804-D7F559784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23849"/>
            <a:ext cx="6130391" cy="65341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ED58E-49A6-3241-900A-C311198E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594" y="2550612"/>
            <a:ext cx="3810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Reasons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DB6BBFA-F530-8E42-BF50-108A20A41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1" y="935898"/>
            <a:ext cx="5683250" cy="414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24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BB96-EBBD-644C-AD22-A5C0AAD7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Reasons for no Booster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4568-CC5D-D44C-82E2-1F658A71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2: Plan to get booster</a:t>
            </a:r>
          </a:p>
          <a:p>
            <a:endParaRPr lang="en-US" dirty="0"/>
          </a:p>
          <a:p>
            <a:r>
              <a:rPr lang="en-US" dirty="0"/>
              <a:t>3: Booster is unnecessary	</a:t>
            </a:r>
          </a:p>
          <a:p>
            <a:endParaRPr lang="en-US" dirty="0"/>
          </a:p>
          <a:p>
            <a:r>
              <a:rPr lang="en-US" dirty="0"/>
              <a:t>5: Already had COVID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6432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924</Words>
  <Application>Microsoft Macintosh PowerPoint</Application>
  <PresentationFormat>Widescreen</PresentationFormat>
  <Paragraphs>113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Why No Booster? Finding predictors to determine why people do not get the booster</vt:lpstr>
      <vt:lpstr>Goal</vt:lpstr>
      <vt:lpstr>Context</vt:lpstr>
      <vt:lpstr>Process</vt:lpstr>
      <vt:lpstr>Data</vt:lpstr>
      <vt:lpstr>Goal Formation</vt:lpstr>
      <vt:lpstr>Previous Visualization</vt:lpstr>
      <vt:lpstr>Reasons Graph</vt:lpstr>
      <vt:lpstr>Reasons for no Booster</vt:lpstr>
      <vt:lpstr>Data Cleaning</vt:lpstr>
      <vt:lpstr>Variable Selection</vt:lpstr>
      <vt:lpstr>Reason 5 Correlation</vt:lpstr>
      <vt:lpstr>Modeling</vt:lpstr>
      <vt:lpstr>Reason 2 / Plan to get booster</vt:lpstr>
      <vt:lpstr>Training Confusion Matrix</vt:lpstr>
      <vt:lpstr>Testing Confusion Matrix</vt:lpstr>
      <vt:lpstr>Variable Importance Graph</vt:lpstr>
      <vt:lpstr>Stats</vt:lpstr>
      <vt:lpstr>Variable Importance</vt:lpstr>
      <vt:lpstr>Variable Interpretation</vt:lpstr>
      <vt:lpstr>EST_ST analysis</vt:lpstr>
      <vt:lpstr>Reason 3 / Booster is unnecessary</vt:lpstr>
      <vt:lpstr>Training Confusion Matrix</vt:lpstr>
      <vt:lpstr>Testing Confusion Matrix</vt:lpstr>
      <vt:lpstr>Variable Importance Graph</vt:lpstr>
      <vt:lpstr>Stats</vt:lpstr>
      <vt:lpstr>Variable Importance</vt:lpstr>
      <vt:lpstr>Variable Interpretation</vt:lpstr>
      <vt:lpstr>Income/Region analysis</vt:lpstr>
      <vt:lpstr>Reason 5 / Already had COVID</vt:lpstr>
      <vt:lpstr>Training Data Issue</vt:lpstr>
      <vt:lpstr>Training Confusion Matrix</vt:lpstr>
      <vt:lpstr>Testing Confusion Matrix</vt:lpstr>
      <vt:lpstr>Variable Importance Graph</vt:lpstr>
      <vt:lpstr>Stats</vt:lpstr>
      <vt:lpstr>Variable Importance</vt:lpstr>
      <vt:lpstr>Variable Interpretation</vt:lpstr>
      <vt:lpstr>EST_ST/TBIRTH_YEAR analysis</vt:lpstr>
      <vt:lpstr>Conclusions</vt:lpstr>
      <vt:lpstr>Future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No Booster? Analysis of People Who Received Vaccines But Not Booster</dc:title>
  <dc:creator>Mukhtar, Bilal M</dc:creator>
  <cp:lastModifiedBy>Mukhtar, Bilal M</cp:lastModifiedBy>
  <cp:revision>10</cp:revision>
  <dcterms:created xsi:type="dcterms:W3CDTF">2022-07-01T01:37:56Z</dcterms:created>
  <dcterms:modified xsi:type="dcterms:W3CDTF">2022-07-27T22:39:02Z</dcterms:modified>
</cp:coreProperties>
</file>