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30" r:id="rId1"/>
  </p:sldMasterIdLst>
  <p:notesMasterIdLst>
    <p:notesMasterId r:id="rId59"/>
  </p:notesMasterIdLst>
  <p:sldIdLst>
    <p:sldId id="256" r:id="rId2"/>
    <p:sldId id="257" r:id="rId3"/>
    <p:sldId id="258" r:id="rId4"/>
    <p:sldId id="260" r:id="rId5"/>
    <p:sldId id="259" r:id="rId6"/>
    <p:sldId id="283" r:id="rId7"/>
    <p:sldId id="284" r:id="rId8"/>
    <p:sldId id="359" r:id="rId9"/>
    <p:sldId id="285" r:id="rId10"/>
    <p:sldId id="269" r:id="rId11"/>
    <p:sldId id="358" r:id="rId12"/>
    <p:sldId id="261" r:id="rId13"/>
    <p:sldId id="271" r:id="rId14"/>
    <p:sldId id="349" r:id="rId15"/>
    <p:sldId id="350" r:id="rId16"/>
    <p:sldId id="272" r:id="rId17"/>
    <p:sldId id="287" r:id="rId18"/>
    <p:sldId id="297" r:id="rId19"/>
    <p:sldId id="273" r:id="rId20"/>
    <p:sldId id="361" r:id="rId21"/>
    <p:sldId id="286" r:id="rId22"/>
    <p:sldId id="274" r:id="rId23"/>
    <p:sldId id="298" r:id="rId24"/>
    <p:sldId id="299" r:id="rId25"/>
    <p:sldId id="362" r:id="rId26"/>
    <p:sldId id="302" r:id="rId27"/>
    <p:sldId id="354" r:id="rId28"/>
    <p:sldId id="303" r:id="rId29"/>
    <p:sldId id="355" r:id="rId30"/>
    <p:sldId id="356" r:id="rId31"/>
    <p:sldId id="304" r:id="rId32"/>
    <p:sldId id="305" r:id="rId33"/>
    <p:sldId id="357" r:id="rId34"/>
    <p:sldId id="280" r:id="rId35"/>
    <p:sldId id="282" r:id="rId36"/>
    <p:sldId id="300" r:id="rId37"/>
    <p:sldId id="353" r:id="rId38"/>
    <p:sldId id="301" r:id="rId39"/>
    <p:sldId id="370" r:id="rId40"/>
    <p:sldId id="364" r:id="rId41"/>
    <p:sldId id="367" r:id="rId42"/>
    <p:sldId id="365" r:id="rId43"/>
    <p:sldId id="368" r:id="rId44"/>
    <p:sldId id="369" r:id="rId45"/>
    <p:sldId id="281" r:id="rId46"/>
    <p:sldId id="328" r:id="rId47"/>
    <p:sldId id="327" r:id="rId48"/>
    <p:sldId id="329" r:id="rId49"/>
    <p:sldId id="330" r:id="rId50"/>
    <p:sldId id="331" r:id="rId51"/>
    <p:sldId id="332" r:id="rId52"/>
    <p:sldId id="333" r:id="rId53"/>
    <p:sldId id="264" r:id="rId54"/>
    <p:sldId id="334" r:id="rId55"/>
    <p:sldId id="348" r:id="rId56"/>
    <p:sldId id="277" r:id="rId57"/>
    <p:sldId id="278" r:id="rId5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07" autoAdjust="0"/>
    <p:restoredTop sz="86631" autoAdjust="0"/>
  </p:normalViewPr>
  <p:slideViewPr>
    <p:cSldViewPr>
      <p:cViewPr varScale="1">
        <p:scale>
          <a:sx n="65" d="100"/>
          <a:sy n="65" d="100"/>
        </p:scale>
        <p:origin x="170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37F5B10-B2F9-4378-9708-9715E2108F14}" type="datetimeFigureOut">
              <a:rPr lang="en-US" smtClean="0"/>
              <a:t>6/7/2024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C5142C8-D56F-4817-93E4-4FCF9139030B}" type="slidenum">
              <a:rPr lang="en-US" smtClean="0"/>
              <a:t>‹#›</a:t>
            </a:fld>
            <a:endParaRPr lang="en-US"/>
          </a:p>
        </p:txBody>
      </p:sp>
    </p:spTree>
    <p:extLst>
      <p:ext uri="{BB962C8B-B14F-4D97-AF65-F5344CB8AC3E}">
        <p14:creationId xmlns:p14="http://schemas.microsoft.com/office/powerpoint/2010/main" val="135132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mn-lt"/>
                <a:ea typeface="Calibri"/>
                <a:cs typeface="Calibri"/>
                <a:sym typeface="Calibri"/>
              </a:rPr>
              <a:t>The Society of Automotive Engineers (SAE) International has defined six levels of driving automation, ranging from Level 0 (no automation) to Level 5 (full automation). As of today, only Levels 0, 1, and 2 are commercially available in production vehicles.</a:t>
            </a:r>
            <a:endParaRPr lang="en-US" dirty="0"/>
          </a:p>
          <a:p>
            <a:endParaRPr lang="en-US" dirty="0"/>
          </a:p>
        </p:txBody>
      </p:sp>
      <p:sp>
        <p:nvSpPr>
          <p:cNvPr id="4" name="Slide Number Placeholder 3"/>
          <p:cNvSpPr>
            <a:spLocks noGrp="1"/>
          </p:cNvSpPr>
          <p:nvPr>
            <p:ph type="sldNum" sz="quarter" idx="10"/>
          </p:nvPr>
        </p:nvSpPr>
        <p:spPr/>
        <p:txBody>
          <a:bodyPr/>
          <a:lstStyle/>
          <a:p>
            <a:fld id="{7C5142C8-D56F-4817-93E4-4FCF9139030B}" type="slidenum">
              <a:rPr lang="en-US" smtClean="0"/>
              <a:t>8</a:t>
            </a:fld>
            <a:endParaRPr lang="en-US"/>
          </a:p>
        </p:txBody>
      </p:sp>
    </p:spTree>
    <p:extLst>
      <p:ext uri="{BB962C8B-B14F-4D97-AF65-F5344CB8AC3E}">
        <p14:creationId xmlns:p14="http://schemas.microsoft.com/office/powerpoint/2010/main" val="147964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142C8-D56F-4817-93E4-4FCF9139030B}" type="slidenum">
              <a:rPr lang="en-US" smtClean="0"/>
              <a:t>53</a:t>
            </a:fld>
            <a:endParaRPr lang="en-US"/>
          </a:p>
        </p:txBody>
      </p:sp>
    </p:spTree>
    <p:extLst>
      <p:ext uri="{BB962C8B-B14F-4D97-AF65-F5344CB8AC3E}">
        <p14:creationId xmlns:p14="http://schemas.microsoft.com/office/powerpoint/2010/main" val="116367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Interviewing Domain expert we have noted our Questions and created a Questionnaire like which Questions were asked at the time of meeting</a:t>
            </a:r>
            <a:br>
              <a:rPr lang="en-US" dirty="0"/>
            </a:br>
            <a:r>
              <a:rPr lang="en-US" dirty="0"/>
              <a:t>In Document Analysis we have gathered our requirements through Research articles.</a:t>
            </a:r>
          </a:p>
        </p:txBody>
      </p:sp>
      <p:sp>
        <p:nvSpPr>
          <p:cNvPr id="4" name="Slide Number Placeholder 3"/>
          <p:cNvSpPr>
            <a:spLocks noGrp="1"/>
          </p:cNvSpPr>
          <p:nvPr>
            <p:ph type="sldNum" sz="quarter" idx="5"/>
          </p:nvPr>
        </p:nvSpPr>
        <p:spPr/>
        <p:txBody>
          <a:bodyPr/>
          <a:lstStyle/>
          <a:p>
            <a:fld id="{7C5142C8-D56F-4817-93E4-4FCF9139030B}" type="slidenum">
              <a:rPr lang="en-US" smtClean="0"/>
              <a:t>13</a:t>
            </a:fld>
            <a:endParaRPr lang="en-US"/>
          </a:p>
        </p:txBody>
      </p:sp>
    </p:spTree>
    <p:extLst>
      <p:ext uri="{BB962C8B-B14F-4D97-AF65-F5344CB8AC3E}">
        <p14:creationId xmlns:p14="http://schemas.microsoft.com/office/powerpoint/2010/main" val="342109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 is not the use, the system is integrated within the car hence ultimately coming a part of car.</a:t>
            </a:r>
            <a:endParaRPr lang="en-PK" dirty="0"/>
          </a:p>
        </p:txBody>
      </p:sp>
      <p:sp>
        <p:nvSpPr>
          <p:cNvPr id="4" name="Slide Number Placeholder 3"/>
          <p:cNvSpPr>
            <a:spLocks noGrp="1"/>
          </p:cNvSpPr>
          <p:nvPr>
            <p:ph type="sldNum" sz="quarter" idx="5"/>
          </p:nvPr>
        </p:nvSpPr>
        <p:spPr/>
        <p:txBody>
          <a:bodyPr/>
          <a:lstStyle/>
          <a:p>
            <a:fld id="{7C5142C8-D56F-4817-93E4-4FCF9139030B}" type="slidenum">
              <a:rPr lang="en-US" smtClean="0"/>
              <a:t>16</a:t>
            </a:fld>
            <a:endParaRPr lang="en-US"/>
          </a:p>
        </p:txBody>
      </p:sp>
    </p:spTree>
    <p:extLst>
      <p:ext uri="{BB962C8B-B14F-4D97-AF65-F5344CB8AC3E}">
        <p14:creationId xmlns:p14="http://schemas.microsoft.com/office/powerpoint/2010/main" val="1018486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Highlighted requirements are the implemented one in part 1</a:t>
            </a:r>
          </a:p>
        </p:txBody>
      </p:sp>
      <p:sp>
        <p:nvSpPr>
          <p:cNvPr id="4" name="Slide Number Placeholder 3"/>
          <p:cNvSpPr>
            <a:spLocks noGrp="1"/>
          </p:cNvSpPr>
          <p:nvPr>
            <p:ph type="sldNum" sz="quarter" idx="5"/>
          </p:nvPr>
        </p:nvSpPr>
        <p:spPr/>
        <p:txBody>
          <a:bodyPr/>
          <a:lstStyle/>
          <a:p>
            <a:fld id="{7C5142C8-D56F-4817-93E4-4FCF9139030B}" type="slidenum">
              <a:rPr lang="en-US" smtClean="0"/>
              <a:t>17</a:t>
            </a:fld>
            <a:endParaRPr lang="en-US"/>
          </a:p>
        </p:txBody>
      </p:sp>
    </p:spTree>
    <p:extLst>
      <p:ext uri="{BB962C8B-B14F-4D97-AF65-F5344CB8AC3E}">
        <p14:creationId xmlns:p14="http://schemas.microsoft.com/office/powerpoint/2010/main" val="226390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research paper, we only have this one NFR</a:t>
            </a:r>
          </a:p>
        </p:txBody>
      </p:sp>
      <p:sp>
        <p:nvSpPr>
          <p:cNvPr id="4" name="Slide Number Placeholder 3"/>
          <p:cNvSpPr>
            <a:spLocks noGrp="1"/>
          </p:cNvSpPr>
          <p:nvPr>
            <p:ph type="sldNum" sz="quarter" idx="5"/>
          </p:nvPr>
        </p:nvSpPr>
        <p:spPr/>
        <p:txBody>
          <a:bodyPr/>
          <a:lstStyle/>
          <a:p>
            <a:fld id="{7C5142C8-D56F-4817-93E4-4FCF9139030B}" type="slidenum">
              <a:rPr lang="en-US" smtClean="0"/>
              <a:t>18</a:t>
            </a:fld>
            <a:endParaRPr lang="en-US"/>
          </a:p>
        </p:txBody>
      </p:sp>
    </p:spTree>
    <p:extLst>
      <p:ext uri="{BB962C8B-B14F-4D97-AF65-F5344CB8AC3E}">
        <p14:creationId xmlns:p14="http://schemas.microsoft.com/office/powerpoint/2010/main" val="1698070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based on implemented requirements of part 1 (From architecture to sequence)</a:t>
            </a:r>
            <a:endParaRPr lang="en-PK" dirty="0"/>
          </a:p>
        </p:txBody>
      </p:sp>
      <p:sp>
        <p:nvSpPr>
          <p:cNvPr id="4" name="Slide Number Placeholder 3"/>
          <p:cNvSpPr>
            <a:spLocks noGrp="1"/>
          </p:cNvSpPr>
          <p:nvPr>
            <p:ph type="sldNum" sz="quarter" idx="5"/>
          </p:nvPr>
        </p:nvSpPr>
        <p:spPr/>
        <p:txBody>
          <a:bodyPr/>
          <a:lstStyle/>
          <a:p>
            <a:fld id="{7C5142C8-D56F-4817-93E4-4FCF9139030B}" type="slidenum">
              <a:rPr lang="en-US" smtClean="0"/>
              <a:t>19</a:t>
            </a:fld>
            <a:endParaRPr lang="en-US"/>
          </a:p>
        </p:txBody>
      </p:sp>
    </p:spTree>
    <p:extLst>
      <p:ext uri="{BB962C8B-B14F-4D97-AF65-F5344CB8AC3E}">
        <p14:creationId xmlns:p14="http://schemas.microsoft.com/office/powerpoint/2010/main" val="108551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of only the implemented requirements means part 1</a:t>
            </a:r>
          </a:p>
        </p:txBody>
      </p:sp>
      <p:sp>
        <p:nvSpPr>
          <p:cNvPr id="4" name="Slide Number Placeholder 3"/>
          <p:cNvSpPr>
            <a:spLocks noGrp="1"/>
          </p:cNvSpPr>
          <p:nvPr>
            <p:ph type="sldNum" sz="quarter" idx="5"/>
          </p:nvPr>
        </p:nvSpPr>
        <p:spPr/>
        <p:txBody>
          <a:bodyPr/>
          <a:lstStyle/>
          <a:p>
            <a:fld id="{7C5142C8-D56F-4817-93E4-4FCF9139030B}" type="slidenum">
              <a:rPr lang="en-US" smtClean="0"/>
              <a:t>21</a:t>
            </a:fld>
            <a:endParaRPr lang="en-US"/>
          </a:p>
        </p:txBody>
      </p:sp>
    </p:spTree>
    <p:extLst>
      <p:ext uri="{BB962C8B-B14F-4D97-AF65-F5344CB8AC3E}">
        <p14:creationId xmlns:p14="http://schemas.microsoft.com/office/powerpoint/2010/main" val="4195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Ad-hoc: Ideal for addressing unexpected issues or clarifying doubts that arise during feature development or code reviews.</a:t>
            </a:r>
          </a:p>
        </p:txBody>
      </p:sp>
      <p:sp>
        <p:nvSpPr>
          <p:cNvPr id="4" name="Slide Number Placeholder 3"/>
          <p:cNvSpPr>
            <a:spLocks noGrp="1"/>
          </p:cNvSpPr>
          <p:nvPr>
            <p:ph type="sldNum" sz="quarter" idx="10"/>
          </p:nvPr>
        </p:nvSpPr>
        <p:spPr/>
        <p:txBody>
          <a:bodyPr/>
          <a:lstStyle/>
          <a:p>
            <a:fld id="{7C5142C8-D56F-4817-93E4-4FCF9139030B}" type="slidenum">
              <a:rPr lang="en-US" smtClean="0"/>
              <a:t>42</a:t>
            </a:fld>
            <a:endParaRPr lang="en-US"/>
          </a:p>
        </p:txBody>
      </p:sp>
    </p:spTree>
    <p:extLst>
      <p:ext uri="{BB962C8B-B14F-4D97-AF65-F5344CB8AC3E}">
        <p14:creationId xmlns:p14="http://schemas.microsoft.com/office/powerpoint/2010/main" val="318376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 retrospective meetings at the end of each sprint to reflect on what went well, what didn’t, and how processes can be improved.</a:t>
            </a:r>
          </a:p>
        </p:txBody>
      </p:sp>
      <p:sp>
        <p:nvSpPr>
          <p:cNvPr id="4" name="Slide Number Placeholder 3"/>
          <p:cNvSpPr>
            <a:spLocks noGrp="1"/>
          </p:cNvSpPr>
          <p:nvPr>
            <p:ph type="sldNum" sz="quarter" idx="10"/>
          </p:nvPr>
        </p:nvSpPr>
        <p:spPr/>
        <p:txBody>
          <a:bodyPr/>
          <a:lstStyle/>
          <a:p>
            <a:fld id="{7C5142C8-D56F-4817-93E4-4FCF9139030B}" type="slidenum">
              <a:rPr lang="en-US" smtClean="0"/>
              <a:t>44</a:t>
            </a:fld>
            <a:endParaRPr lang="en-US"/>
          </a:p>
        </p:txBody>
      </p:sp>
    </p:spTree>
    <p:extLst>
      <p:ext uri="{BB962C8B-B14F-4D97-AF65-F5344CB8AC3E}">
        <p14:creationId xmlns:p14="http://schemas.microsoft.com/office/powerpoint/2010/main" val="2299887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6/7/2024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6/7/2024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6/7/2024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6/7/2024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6/7/2024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6/7/2024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6/7/2024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6/7/2024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6/7/2024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6/7/2024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6/7/2024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6/7/2024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rivethru.gsa.gov/DRIVERSAFETY/DistractedDrivingPosterA.pdf" TargetMode="External"/><Relationship Id="rId2" Type="http://schemas.openxmlformats.org/officeDocument/2006/relationships/hyperlink" Target="https://crashstats.nhtsa.dot.gov/Api/Public/ViewPublication/812115"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Computer On Wheels</a:t>
            </a:r>
          </a:p>
          <a:p>
            <a:pPr marL="63500" eaLnBrk="1" fontAlgn="auto" hangingPunct="1">
              <a:spcAft>
                <a:spcPts val="0"/>
              </a:spcAft>
              <a:buFont typeface="Arial" pitchFamily="34" charset="0"/>
              <a:buNone/>
              <a:defRPr/>
            </a:pPr>
            <a:r>
              <a:rPr lang="en-US" sz="1400" dirty="0"/>
              <a:t>Supervised By: Dr. Rizwan Bin Faiz (Assistant Professor)</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lvl="0">
              <a:lnSpc>
                <a:spcPct val="150000"/>
              </a:lnSpc>
              <a:spcBef>
                <a:spcPts val="0"/>
              </a:spcBef>
              <a:spcAft>
                <a:spcPts val="0"/>
              </a:spcAft>
              <a:buClr>
                <a:schemeClr val="dk1"/>
              </a:buClr>
              <a:buSzPts val="2400"/>
              <a:buFont typeface="Arial"/>
              <a:buChar char="•"/>
            </a:pPr>
            <a:r>
              <a:rPr lang="en-US" sz="2400" dirty="0"/>
              <a:t>We propose a </a:t>
            </a:r>
            <a:r>
              <a:rPr lang="en-US" sz="2400" b="1" dirty="0"/>
              <a:t>software which makes the vehicle partially autonomous</a:t>
            </a:r>
            <a:r>
              <a:rPr lang="en-US" sz="2400" dirty="0"/>
              <a:t>, featuring </a:t>
            </a:r>
            <a:r>
              <a:rPr lang="en-US" sz="2400" b="1" dirty="0"/>
              <a:t> path planning(shortest path), path following, obstacle detection, dynamic avoidance </a:t>
            </a:r>
            <a:r>
              <a:rPr lang="en-US" sz="2400" dirty="0"/>
              <a:t>for safe navigation in Urban Environment.</a:t>
            </a:r>
          </a:p>
          <a:p>
            <a:endParaRPr lang="en-US" dirty="0"/>
          </a:p>
        </p:txBody>
      </p:sp>
    </p:spTree>
    <p:extLst>
      <p:ext uri="{BB962C8B-B14F-4D97-AF65-F5344CB8AC3E}">
        <p14:creationId xmlns:p14="http://schemas.microsoft.com/office/powerpoint/2010/main" val="2962273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a:extLst>
              <a:ext uri="{FF2B5EF4-FFF2-40B4-BE49-F238E27FC236}">
                <a16:creationId xmlns:a16="http://schemas.microsoft.com/office/drawing/2014/main" id="{18834155-0D20-BF20-89B4-804FC6411A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242"/>
          <a:stretch/>
        </p:blipFill>
        <p:spPr bwMode="auto">
          <a:xfrm>
            <a:off x="495300" y="1295400"/>
            <a:ext cx="8153400" cy="4267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892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PROGRESS REPORT</a:t>
            </a:r>
            <a:br>
              <a:rPr lang="en-US" dirty="0"/>
            </a:br>
            <a:r>
              <a:rPr lang="en-US" dirty="0"/>
              <a:t>Summary</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Elicitation Techniques / Tools</a:t>
            </a:r>
          </a:p>
          <a:p>
            <a:pPr lvl="1"/>
            <a:r>
              <a:rPr lang="en-US" sz="2400" dirty="0"/>
              <a:t>Interviewing Domain Expert Interviews</a:t>
            </a:r>
          </a:p>
          <a:p>
            <a:pPr lvl="1"/>
            <a:r>
              <a:rPr lang="en-US" sz="2400" dirty="0"/>
              <a:t>Document Analysis</a:t>
            </a:r>
          </a:p>
        </p:txBody>
      </p:sp>
    </p:spTree>
    <p:extLst>
      <p:ext uri="{BB962C8B-B14F-4D97-AF65-F5344CB8AC3E}">
        <p14:creationId xmlns:p14="http://schemas.microsoft.com/office/powerpoint/2010/main" val="174438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2964-8B35-DF59-8C60-7D433C7427F0}"/>
              </a:ext>
            </a:extLst>
          </p:cNvPr>
          <p:cNvSpPr>
            <a:spLocks noGrp="1"/>
          </p:cNvSpPr>
          <p:nvPr>
            <p:ph type="title"/>
          </p:nvPr>
        </p:nvSpPr>
        <p:spPr/>
        <p:txBody>
          <a:bodyPr/>
          <a:lstStyle/>
          <a:p>
            <a:r>
              <a:rPr lang="en-US" dirty="0"/>
              <a:t>Specification /</a:t>
            </a:r>
            <a:r>
              <a:rPr lang="en-US" strike="sngStrike" dirty="0"/>
              <a:t>Documentation </a:t>
            </a:r>
            <a:r>
              <a:rPr lang="en-US" dirty="0"/>
              <a:t>(Artifacts):</a:t>
            </a:r>
          </a:p>
        </p:txBody>
      </p:sp>
      <p:sp>
        <p:nvSpPr>
          <p:cNvPr id="3" name="Content Placeholder 2">
            <a:extLst>
              <a:ext uri="{FF2B5EF4-FFF2-40B4-BE49-F238E27FC236}">
                <a16:creationId xmlns:a16="http://schemas.microsoft.com/office/drawing/2014/main" id="{3274B4F2-F382-CCB1-167D-0AC2B1E3B738}"/>
              </a:ext>
            </a:extLst>
          </p:cNvPr>
          <p:cNvSpPr>
            <a:spLocks noGrp="1"/>
          </p:cNvSpPr>
          <p:nvPr>
            <p:ph idx="1"/>
          </p:nvPr>
        </p:nvSpPr>
        <p:spPr/>
        <p:txBody>
          <a:bodyPr/>
          <a:lstStyle/>
          <a:p>
            <a:pPr lvl="1"/>
            <a:r>
              <a:rPr lang="en-US" sz="2400" dirty="0"/>
              <a:t>Appendix-A:  Software Requirements Specifications</a:t>
            </a:r>
          </a:p>
          <a:p>
            <a:pPr lvl="1"/>
            <a:r>
              <a:rPr lang="en-US" sz="2400" dirty="0"/>
              <a:t>Appendix-B:  Design Artifact(</a:t>
            </a:r>
            <a:r>
              <a:rPr lang="en-US" sz="2400" strike="sngStrike" dirty="0"/>
              <a:t>Documentation)</a:t>
            </a:r>
          </a:p>
          <a:p>
            <a:pPr lvl="1"/>
            <a:r>
              <a:rPr lang="en-US" sz="2400" dirty="0"/>
              <a:t>Appendix-C:  Coding Standards/Convention</a:t>
            </a:r>
          </a:p>
          <a:p>
            <a:pPr lvl="1"/>
            <a:r>
              <a:rPr lang="en-US" sz="2400" dirty="0"/>
              <a:t>Appendix-D:  SQA Activities</a:t>
            </a:r>
          </a:p>
          <a:p>
            <a:pPr lvl="3">
              <a:buFont typeface="Arial" panose="020B0604020202020204" pitchFamily="34" charset="0"/>
              <a:buChar char="•"/>
            </a:pPr>
            <a:r>
              <a:rPr lang="en-US" sz="2400" dirty="0"/>
              <a:t>Appendix-D1  Inspection Through Checklist</a:t>
            </a:r>
            <a:r>
              <a:rPr lang="en-GB" sz="2400" b="1" dirty="0">
                <a:latin typeface="Times New Roman" panose="02020603050405020304" pitchFamily="18" charset="0"/>
                <a:ea typeface="Times New Roman" panose="02020603050405020304" pitchFamily="18" charset="0"/>
              </a:rPr>
              <a:t> </a:t>
            </a:r>
            <a:endParaRPr lang="en-US" sz="2400" dirty="0"/>
          </a:p>
          <a:p>
            <a:pPr lvl="3">
              <a:buFont typeface="Arial" panose="020B0604020202020204" pitchFamily="34" charset="0"/>
              <a:buChar char="•"/>
            </a:pPr>
            <a:r>
              <a:rPr lang="en-US" sz="2400" dirty="0"/>
              <a:t>Appendix-D2  Scenario Based Test Cases</a:t>
            </a:r>
            <a:r>
              <a:rPr lang="en-GB" sz="2400" b="1" dirty="0">
                <a:latin typeface="Times New Roman" panose="02020603050405020304" pitchFamily="18" charset="0"/>
                <a:ea typeface="Times New Roman" panose="02020603050405020304" pitchFamily="18" charset="0"/>
              </a:rPr>
              <a:t> </a:t>
            </a:r>
            <a:endParaRPr lang="en-US" sz="2400" dirty="0"/>
          </a:p>
          <a:p>
            <a:pPr lvl="3">
              <a:buFont typeface="Arial" panose="020B0604020202020204" pitchFamily="34" charset="0"/>
              <a:buChar char="•"/>
            </a:pPr>
            <a:r>
              <a:rPr lang="en-US" sz="2400" dirty="0"/>
              <a:t>Appendix-D3  White Box Testing</a:t>
            </a:r>
          </a:p>
          <a:p>
            <a:pPr lvl="1"/>
            <a:r>
              <a:rPr lang="en-US" sz="2400" dirty="0"/>
              <a:t>Appendix-E:  Work Breakdown Structure</a:t>
            </a:r>
          </a:p>
          <a:p>
            <a:pPr lvl="1"/>
            <a:r>
              <a:rPr lang="en-US" sz="2400" dirty="0"/>
              <a:t>Appendix-F:   Roles &amp; Responsibility Matrix</a:t>
            </a:r>
          </a:p>
          <a:p>
            <a:pPr marL="0" indent="0">
              <a:buNone/>
            </a:pPr>
            <a:endParaRPr lang="en-US" dirty="0"/>
          </a:p>
        </p:txBody>
      </p:sp>
    </p:spTree>
    <p:extLst>
      <p:ext uri="{BB962C8B-B14F-4D97-AF65-F5344CB8AC3E}">
        <p14:creationId xmlns:p14="http://schemas.microsoft.com/office/powerpoint/2010/main" val="223548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BD9E-C8EA-464A-C75C-9C98B3FB868E}"/>
              </a:ext>
            </a:extLst>
          </p:cNvPr>
          <p:cNvSpPr>
            <a:spLocks noGrp="1"/>
          </p:cNvSpPr>
          <p:nvPr>
            <p:ph type="title"/>
          </p:nvPr>
        </p:nvSpPr>
        <p:spPr/>
        <p:txBody>
          <a:bodyPr/>
          <a:lstStyle/>
          <a:p>
            <a:r>
              <a:rPr lang="en-US" dirty="0"/>
              <a:t>Specification /</a:t>
            </a:r>
            <a:r>
              <a:rPr lang="en-US" strike="sngStrike" dirty="0"/>
              <a:t>Documentation </a:t>
            </a:r>
            <a:r>
              <a:rPr lang="en-US" dirty="0"/>
              <a:t>(Artifacts):</a:t>
            </a:r>
          </a:p>
        </p:txBody>
      </p:sp>
      <p:sp>
        <p:nvSpPr>
          <p:cNvPr id="3" name="Content Placeholder 2">
            <a:extLst>
              <a:ext uri="{FF2B5EF4-FFF2-40B4-BE49-F238E27FC236}">
                <a16:creationId xmlns:a16="http://schemas.microsoft.com/office/drawing/2014/main" id="{F07461DC-809B-6070-138C-E87DA66B8042}"/>
              </a:ext>
            </a:extLst>
          </p:cNvPr>
          <p:cNvSpPr>
            <a:spLocks noGrp="1"/>
          </p:cNvSpPr>
          <p:nvPr>
            <p:ph idx="1"/>
          </p:nvPr>
        </p:nvSpPr>
        <p:spPr/>
        <p:txBody>
          <a:bodyPr/>
          <a:lstStyle/>
          <a:p>
            <a:pPr lvl="1"/>
            <a:r>
              <a:rPr lang="en-US" sz="2400" dirty="0"/>
              <a:t>Questionaries:</a:t>
            </a:r>
          </a:p>
          <a:p>
            <a:pPr lvl="3">
              <a:buFont typeface="Arial" panose="020B0604020202020204" pitchFamily="34" charset="0"/>
              <a:buChar char="•"/>
            </a:pPr>
            <a:r>
              <a:rPr lang="en-US" sz="2400" dirty="0"/>
              <a:t>Questionaries for Gathering requirement</a:t>
            </a:r>
          </a:p>
          <a:p>
            <a:pPr lvl="3">
              <a:buFont typeface="Arial" panose="020B0604020202020204" pitchFamily="34" charset="0"/>
              <a:buChar char="•"/>
            </a:pPr>
            <a:r>
              <a:rPr lang="en-US" sz="2400" dirty="0"/>
              <a:t>Questionnaire for Technical Feasibility and Risk Assessment</a:t>
            </a:r>
          </a:p>
          <a:p>
            <a:pPr lvl="3">
              <a:buFont typeface="Arial" panose="020B0604020202020204" pitchFamily="34" charset="0"/>
              <a:buChar char="•"/>
            </a:pPr>
            <a:r>
              <a:rPr lang="en-US" sz="2400" dirty="0"/>
              <a:t>Questionnaire for Tools and Technologies</a:t>
            </a:r>
          </a:p>
          <a:p>
            <a:pPr lvl="1"/>
            <a:r>
              <a:rPr lang="en-US" sz="2400" dirty="0"/>
              <a:t>SWOT analysis</a:t>
            </a:r>
          </a:p>
          <a:p>
            <a:pPr lvl="1"/>
            <a:r>
              <a:rPr lang="en-US" sz="2400" dirty="0"/>
              <a:t>Progress Report</a:t>
            </a:r>
            <a:endParaRPr lang="en-US" dirty="0"/>
          </a:p>
        </p:txBody>
      </p:sp>
    </p:spTree>
    <p:extLst>
      <p:ext uri="{BB962C8B-B14F-4D97-AF65-F5344CB8AC3E}">
        <p14:creationId xmlns:p14="http://schemas.microsoft.com/office/powerpoint/2010/main" val="2612857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Different Users</a:t>
            </a:r>
          </a:p>
        </p:txBody>
      </p:sp>
      <p:sp>
        <p:nvSpPr>
          <p:cNvPr id="3" name="Content Placeholder 2"/>
          <p:cNvSpPr>
            <a:spLocks noGrp="1"/>
          </p:cNvSpPr>
          <p:nvPr>
            <p:ph idx="1"/>
          </p:nvPr>
        </p:nvSpPr>
        <p:spPr/>
        <p:txBody>
          <a:bodyPr/>
          <a:lstStyle/>
          <a:p>
            <a:pPr marL="457200" lvl="0" indent="-457200" algn="l" rtl="0">
              <a:lnSpc>
                <a:spcPct val="100000"/>
              </a:lnSpc>
              <a:spcBef>
                <a:spcPts val="480"/>
              </a:spcBef>
              <a:spcAft>
                <a:spcPts val="0"/>
              </a:spcAft>
              <a:buClr>
                <a:schemeClr val="dk1"/>
              </a:buClr>
              <a:buSzPts val="2400"/>
              <a:buFont typeface="Calibri"/>
              <a:buAutoNum type="arabicPeriod"/>
            </a:pPr>
            <a:r>
              <a:rPr lang="en-US" dirty="0"/>
              <a:t>Driver</a:t>
            </a:r>
          </a:p>
          <a:p>
            <a:pPr marL="457200" lvl="0" indent="-457200" algn="l" rtl="0">
              <a:lnSpc>
                <a:spcPct val="100000"/>
              </a:lnSpc>
              <a:spcBef>
                <a:spcPts val="480"/>
              </a:spcBef>
              <a:spcAft>
                <a:spcPts val="0"/>
              </a:spcAft>
              <a:buClr>
                <a:schemeClr val="dk1"/>
              </a:buClr>
              <a:buSzPts val="2400"/>
              <a:buFont typeface="Calibri"/>
              <a:buAutoNum type="arabicPeriod"/>
            </a:pPr>
            <a:r>
              <a:rPr lang="en-US" dirty="0"/>
              <a:t>Passengers</a:t>
            </a:r>
          </a:p>
        </p:txBody>
      </p:sp>
    </p:spTree>
    <p:extLst>
      <p:ext uri="{BB962C8B-B14F-4D97-AF65-F5344CB8AC3E}">
        <p14:creationId xmlns:p14="http://schemas.microsoft.com/office/powerpoint/2010/main" val="2569178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B4B5-A185-DA50-8D83-6E0F2BDFDBC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CBAF7AA8-20BD-DE80-0829-E6C8BAD0369B}"/>
              </a:ext>
            </a:extLst>
          </p:cNvPr>
          <p:cNvSpPr>
            <a:spLocks noGrp="1"/>
          </p:cNvSpPr>
          <p:nvPr>
            <p:ph idx="1"/>
          </p:nvPr>
        </p:nvSpPr>
        <p:spPr>
          <a:xfrm>
            <a:off x="457200" y="1417638"/>
            <a:ext cx="8229600" cy="4708525"/>
          </a:xfrm>
        </p:spPr>
        <p:txBody>
          <a:bodyPr/>
          <a:lstStyle/>
          <a:p>
            <a:pPr marL="0" indent="0">
              <a:buNone/>
            </a:pPr>
            <a:r>
              <a:rPr lang="en-US" b="1" dirty="0"/>
              <a:t>Functional Requirements:</a:t>
            </a:r>
          </a:p>
          <a:p>
            <a:pPr algn="just"/>
            <a:r>
              <a:rPr lang="en-US" dirty="0"/>
              <a:t>There are total 35 Functional requirements (potential scope). Among which we have implemented 19 Requirements. These requirements are Mentioned in SRS and Report.</a:t>
            </a:r>
          </a:p>
          <a:p>
            <a:endParaRPr lang="en-US" dirty="0"/>
          </a:p>
          <a:p>
            <a:pPr marL="457200" lvl="1" indent="0">
              <a:buNone/>
            </a:pPr>
            <a:endParaRPr lang="en-US" sz="2000" dirty="0"/>
          </a:p>
          <a:p>
            <a:endParaRPr lang="en-US" dirty="0"/>
          </a:p>
        </p:txBody>
      </p:sp>
    </p:spTree>
    <p:extLst>
      <p:ext uri="{BB962C8B-B14F-4D97-AF65-F5344CB8AC3E}">
        <p14:creationId xmlns:p14="http://schemas.microsoft.com/office/powerpoint/2010/main" val="403827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D598-6042-DA5A-B546-AF814A95510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34D3DD28-9CE9-3324-705E-A3E811D82008}"/>
              </a:ext>
            </a:extLst>
          </p:cNvPr>
          <p:cNvSpPr>
            <a:spLocks noGrp="1"/>
          </p:cNvSpPr>
          <p:nvPr>
            <p:ph idx="1"/>
          </p:nvPr>
        </p:nvSpPr>
        <p:spPr>
          <a:xfrm>
            <a:off x="457200" y="1417638"/>
            <a:ext cx="8229600" cy="4708525"/>
          </a:xfrm>
        </p:spPr>
        <p:txBody>
          <a:bodyPr/>
          <a:lstStyle/>
          <a:p>
            <a:pPr marL="0" indent="0">
              <a:buNone/>
            </a:pPr>
            <a:r>
              <a:rPr lang="en-US" b="1" dirty="0"/>
              <a:t>Non-Functional Requirements:</a:t>
            </a:r>
          </a:p>
          <a:p>
            <a:pPr algn="just"/>
            <a:r>
              <a:rPr lang="en-US" dirty="0"/>
              <a:t>There is only 1 non-Functional requirement in our Project. Which we have gathered and analyzed though Research articles. </a:t>
            </a:r>
          </a:p>
          <a:p>
            <a:endParaRPr lang="en-US" dirty="0"/>
          </a:p>
        </p:txBody>
      </p:sp>
    </p:spTree>
    <p:extLst>
      <p:ext uri="{BB962C8B-B14F-4D97-AF65-F5344CB8AC3E}">
        <p14:creationId xmlns:p14="http://schemas.microsoft.com/office/powerpoint/2010/main" val="239508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a:xfrm>
            <a:off x="457200" y="1417638"/>
            <a:ext cx="8229600" cy="3916362"/>
          </a:xfrm>
        </p:spPr>
        <p:txBody>
          <a:bodyPr/>
          <a:lstStyle/>
          <a:p>
            <a:pPr lvl="1">
              <a:lnSpc>
                <a:spcPct val="150000"/>
              </a:lnSpc>
            </a:pPr>
            <a:r>
              <a:rPr lang="en-US" sz="2400" dirty="0"/>
              <a:t>Architecture Diagram</a:t>
            </a:r>
          </a:p>
          <a:p>
            <a:pPr lvl="1">
              <a:lnSpc>
                <a:spcPct val="150000"/>
              </a:lnSpc>
            </a:pPr>
            <a:r>
              <a:rPr lang="en-US" sz="2400" dirty="0"/>
              <a:t>Detailed Design:</a:t>
            </a:r>
          </a:p>
          <a:p>
            <a:pPr lvl="3">
              <a:lnSpc>
                <a:spcPct val="150000"/>
              </a:lnSpc>
              <a:buFont typeface="Arial" panose="020B0604020202020204" pitchFamily="34" charset="0"/>
              <a:buChar char="•"/>
            </a:pPr>
            <a:r>
              <a:rPr lang="en-US" sz="2400" dirty="0"/>
              <a:t>Use case Diagram</a:t>
            </a:r>
          </a:p>
          <a:p>
            <a:pPr lvl="3">
              <a:lnSpc>
                <a:spcPct val="150000"/>
              </a:lnSpc>
              <a:buFont typeface="Arial" panose="020B0604020202020204" pitchFamily="34" charset="0"/>
              <a:buChar char="•"/>
            </a:pPr>
            <a:r>
              <a:rPr lang="en-US" sz="2400" dirty="0"/>
              <a:t>Detailed Use cases</a:t>
            </a:r>
          </a:p>
          <a:p>
            <a:pPr lvl="3">
              <a:lnSpc>
                <a:spcPct val="150000"/>
              </a:lnSpc>
              <a:buFont typeface="Arial" panose="020B0604020202020204" pitchFamily="34" charset="0"/>
              <a:buChar char="•"/>
            </a:pPr>
            <a:r>
              <a:rPr lang="en-US" sz="2400" dirty="0"/>
              <a:t>Activity Diagram</a:t>
            </a:r>
          </a:p>
          <a:p>
            <a:pPr lvl="3">
              <a:lnSpc>
                <a:spcPct val="150000"/>
              </a:lnSpc>
              <a:buFont typeface="Arial" panose="020B0604020202020204" pitchFamily="34" charset="0"/>
              <a:buChar char="•"/>
            </a:pPr>
            <a:r>
              <a:rPr lang="en-US" sz="2400" dirty="0"/>
              <a:t>Sequence Diagram</a:t>
            </a:r>
          </a:p>
          <a:p>
            <a:pPr lvl="1">
              <a:lnSpc>
                <a:spcPct val="150000"/>
              </a:lnSpc>
            </a:pPr>
            <a:r>
              <a:rPr lang="en-US" sz="2400" dirty="0"/>
              <a:t>Deployment Diagram</a:t>
            </a:r>
          </a:p>
          <a:p>
            <a:pPr marL="457200" lvl="1" indent="0">
              <a:buNone/>
            </a:pPr>
            <a:endParaRPr lang="en-US" sz="2400" dirty="0"/>
          </a:p>
        </p:txBody>
      </p:sp>
    </p:spTree>
    <p:extLst>
      <p:ext uri="{BB962C8B-B14F-4D97-AF65-F5344CB8AC3E}">
        <p14:creationId xmlns:p14="http://schemas.microsoft.com/office/powerpoint/2010/main" val="292398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marL="342900" lvl="0" indent="-342900" algn="l" rtl="0">
              <a:lnSpc>
                <a:spcPct val="100000"/>
              </a:lnSpc>
              <a:spcBef>
                <a:spcPts val="0"/>
              </a:spcBef>
              <a:spcAft>
                <a:spcPts val="0"/>
              </a:spcAft>
              <a:buClr>
                <a:schemeClr val="dk1"/>
              </a:buClr>
              <a:buSzPts val="3300"/>
              <a:buChar char="•"/>
            </a:pPr>
            <a:r>
              <a:rPr lang="en-US" dirty="0"/>
              <a:t>Bilal Rafiq (27661)</a:t>
            </a:r>
          </a:p>
          <a:p>
            <a:pPr marL="342900" lvl="0" indent="-342900" algn="l" rtl="0">
              <a:lnSpc>
                <a:spcPct val="100000"/>
              </a:lnSpc>
              <a:spcBef>
                <a:spcPts val="640"/>
              </a:spcBef>
              <a:spcAft>
                <a:spcPts val="0"/>
              </a:spcAft>
              <a:buClr>
                <a:schemeClr val="dk1"/>
              </a:buClr>
              <a:buSzPts val="3300"/>
              <a:buChar char="•"/>
            </a:pPr>
            <a:r>
              <a:rPr lang="en-US" dirty="0"/>
              <a:t>Hamza Azhar(28595)</a:t>
            </a:r>
          </a:p>
          <a:p>
            <a:pPr marL="342900" lvl="0" indent="-342900" algn="l" rtl="0">
              <a:lnSpc>
                <a:spcPct val="100000"/>
              </a:lnSpc>
              <a:spcBef>
                <a:spcPts val="640"/>
              </a:spcBef>
              <a:spcAft>
                <a:spcPts val="0"/>
              </a:spcAft>
              <a:buSzPts val="3300"/>
              <a:buChar char="•"/>
            </a:pPr>
            <a:r>
              <a:rPr lang="en-US" dirty="0"/>
              <a:t>Sardar Mohsin (28016)</a:t>
            </a:r>
          </a:p>
          <a:p>
            <a:pPr marL="342900" lvl="0" indent="-342900" algn="l" rtl="0">
              <a:lnSpc>
                <a:spcPct val="100000"/>
              </a:lnSpc>
              <a:spcBef>
                <a:spcPts val="640"/>
              </a:spcBef>
              <a:spcAft>
                <a:spcPts val="0"/>
              </a:spcAft>
              <a:buClr>
                <a:schemeClr val="dk1"/>
              </a:buClr>
              <a:buSzPts val="3300"/>
              <a:buChar char="•"/>
            </a:pPr>
            <a:r>
              <a:rPr lang="en-US" dirty="0"/>
              <a:t>M. Usama Nazir (30445)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pPr marL="0" indent="0">
              <a:buNone/>
            </a:pPr>
            <a:r>
              <a:rPr lang="en-US" b="1" dirty="0">
                <a:solidFill>
                  <a:prstClr val="black"/>
                </a:solidFill>
              </a:rPr>
              <a:t>Architecture Diagram:</a:t>
            </a:r>
            <a:endParaRPr lang="en-US" dirty="0">
              <a:solidFill>
                <a:prstClr val="black"/>
              </a:solidFill>
            </a:endParaRPr>
          </a:p>
          <a:p>
            <a:pPr algn="just"/>
            <a:r>
              <a:rPr lang="en-US" sz="2800" dirty="0">
                <a:solidFill>
                  <a:prstClr val="black"/>
                </a:solidFill>
              </a:rPr>
              <a:t>The architecture model that is the best fit for our system and we have designed is based on Layered Architecture Diagram.</a:t>
            </a:r>
          </a:p>
          <a:p>
            <a:endParaRPr lang="en-US" dirty="0"/>
          </a:p>
        </p:txBody>
      </p:sp>
    </p:spTree>
    <p:extLst>
      <p:ext uri="{BB962C8B-B14F-4D97-AF65-F5344CB8AC3E}">
        <p14:creationId xmlns:p14="http://schemas.microsoft.com/office/powerpoint/2010/main" val="2703926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0EE6-1B72-9F0A-3784-5797A91E229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9173A2E3-9084-8F25-3A1C-F32B95A02309}"/>
              </a:ext>
            </a:extLst>
          </p:cNvPr>
          <p:cNvSpPr>
            <a:spLocks noGrp="1"/>
          </p:cNvSpPr>
          <p:nvPr>
            <p:ph idx="1"/>
          </p:nvPr>
        </p:nvSpPr>
        <p:spPr/>
        <p:txBody>
          <a:bodyPr/>
          <a:lstStyle/>
          <a:p>
            <a:pPr marL="0" indent="0">
              <a:buNone/>
            </a:pPr>
            <a:r>
              <a:rPr lang="en-US" sz="3600" b="1" dirty="0"/>
              <a:t>Use Cases</a:t>
            </a:r>
          </a:p>
          <a:p>
            <a:pPr algn="just"/>
            <a:r>
              <a:rPr lang="en-US" sz="2800" dirty="0"/>
              <a:t>There  are Total 13 use cases designed for our project these use cases are explicitly shown in our Report, as we are following incremental approach these use cases are only of final year project part 1. Keeping their traceability inline against requirements.</a:t>
            </a:r>
            <a:br>
              <a:rPr lang="en-US" dirty="0"/>
            </a:br>
            <a:endParaRPr lang="en-US" dirty="0"/>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241705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List Development Tools, Technologies &amp; Platforms</a:t>
            </a:r>
          </a:p>
          <a:p>
            <a:r>
              <a:rPr lang="en-US" dirty="0"/>
              <a:t>List Best Practices / Coding Standards</a:t>
            </a:r>
          </a:p>
          <a:p>
            <a:r>
              <a:rPr lang="en-US" dirty="0"/>
              <a:t>List Libraries / Components</a:t>
            </a:r>
          </a:p>
          <a:p>
            <a:pPr marL="0" indent="0">
              <a:buNone/>
            </a:pPr>
            <a:endParaRPr lang="en-US" dirty="0"/>
          </a:p>
        </p:txBody>
      </p:sp>
    </p:spTree>
    <p:extLst>
      <p:ext uri="{BB962C8B-B14F-4D97-AF65-F5344CB8AC3E}">
        <p14:creationId xmlns:p14="http://schemas.microsoft.com/office/powerpoint/2010/main" val="253639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55CE-1E8F-B950-9F78-42036C719FA0}"/>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568DEBD-03D9-70AE-CA65-038E71F53877}"/>
              </a:ext>
            </a:extLst>
          </p:cNvPr>
          <p:cNvSpPr>
            <a:spLocks noGrp="1"/>
          </p:cNvSpPr>
          <p:nvPr>
            <p:ph idx="1"/>
          </p:nvPr>
        </p:nvSpPr>
        <p:spPr>
          <a:xfrm>
            <a:off x="457200" y="1600200"/>
            <a:ext cx="8686800" cy="4525963"/>
          </a:xfrm>
        </p:spPr>
        <p:txBody>
          <a:bodyPr/>
          <a:lstStyle/>
          <a:p>
            <a:r>
              <a:rPr lang="en-US" dirty="0"/>
              <a:t>List Development Tools, Technologies &amp; Platforms</a:t>
            </a:r>
          </a:p>
          <a:p>
            <a:pPr marL="0" indent="0">
              <a:buNone/>
            </a:pPr>
            <a:r>
              <a:rPr lang="en-US" b="1" dirty="0"/>
              <a:t>Tools</a:t>
            </a:r>
          </a:p>
          <a:p>
            <a:r>
              <a:rPr lang="en-US" sz="2800" dirty="0"/>
              <a:t>GitHub</a:t>
            </a:r>
          </a:p>
          <a:p>
            <a:r>
              <a:rPr lang="en-US" sz="2800" dirty="0"/>
              <a:t>Jira</a:t>
            </a:r>
          </a:p>
          <a:p>
            <a:r>
              <a:rPr lang="en-US" sz="2800" dirty="0"/>
              <a:t>Microsoft office</a:t>
            </a:r>
          </a:p>
          <a:p>
            <a:r>
              <a:rPr lang="en-US" sz="2800" dirty="0"/>
              <a:t>Visual Paradigm</a:t>
            </a:r>
          </a:p>
          <a:p>
            <a:r>
              <a:rPr lang="en-US" sz="2800" dirty="0"/>
              <a:t>Anaconda</a:t>
            </a:r>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333529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9EE0-A98D-1FE6-040E-E0E6ACC2E05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3FEC46C7-0886-8E87-FE18-3B976ADF2FC2}"/>
              </a:ext>
            </a:extLst>
          </p:cNvPr>
          <p:cNvSpPr>
            <a:spLocks noGrp="1"/>
          </p:cNvSpPr>
          <p:nvPr>
            <p:ph idx="1"/>
          </p:nvPr>
        </p:nvSpPr>
        <p:spPr/>
        <p:txBody>
          <a:bodyPr/>
          <a:lstStyle/>
          <a:p>
            <a:pPr marL="0" indent="0">
              <a:buNone/>
            </a:pPr>
            <a:r>
              <a:rPr lang="en-US" b="1" dirty="0"/>
              <a:t>Technologies</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Carla Simulator</a:t>
            </a: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Carla-Ros-Bridge</a:t>
            </a:r>
          </a:p>
          <a:p>
            <a:pPr>
              <a:lnSpc>
                <a:spcPct val="150000"/>
              </a:lnSpc>
              <a:spcBef>
                <a:spcPts val="0"/>
              </a:spcBef>
              <a:spcAft>
                <a:spcPts val="0"/>
              </a:spcAft>
            </a:pPr>
            <a:r>
              <a:rPr lang="en-GB" sz="240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rPr>
              <a:t>Rospy</a:t>
            </a:r>
            <a:endPar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Gazebo</a:t>
            </a:r>
          </a:p>
          <a:p>
            <a:pPr>
              <a:lnSpc>
                <a:spcPct val="150000"/>
              </a:lnSpc>
              <a:spcBef>
                <a:spcPts val="0"/>
              </a:spcBef>
              <a:spcAft>
                <a:spcPts val="0"/>
              </a:spcAft>
            </a:pPr>
            <a:r>
              <a:rPr lang="en-GB" sz="2400" u="none" strike="noStrike" dirty="0" err="1">
                <a:solidFill>
                  <a:srgbClr val="000000"/>
                </a:solidFill>
                <a:effectLst/>
                <a:highlight>
                  <a:srgbClr val="FFFFFF"/>
                </a:highlight>
                <a:latin typeface="Times New Roman" panose="02020603050405020304" pitchFamily="18" charset="0"/>
                <a:ea typeface="Times New Roman" panose="02020603050405020304" pitchFamily="18" charset="0"/>
              </a:rPr>
              <a:t>Robot_localization</a:t>
            </a:r>
            <a:endPar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solidFill>
                  <a:srgbClr val="000000"/>
                </a:solidFill>
                <a:effectLst/>
                <a:highlight>
                  <a:srgbClr val="FFFFFF"/>
                </a:highlight>
                <a:latin typeface="Times New Roman" panose="02020603050405020304" pitchFamily="18" charset="0"/>
                <a:ea typeface="Times New Roman" panose="02020603050405020304" pitchFamily="18" charset="0"/>
              </a:rPr>
              <a:t>Python</a:t>
            </a:r>
            <a:endParaRPr lang="en-US" sz="2400" u="none" strike="noStrike" dirty="0">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4735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pPr marL="0" indent="0">
              <a:buNone/>
            </a:pPr>
            <a:r>
              <a:rPr lang="en-US" sz="3600" b="1" dirty="0"/>
              <a:t>Platforms</a:t>
            </a:r>
          </a:p>
          <a:p>
            <a:r>
              <a:rPr lang="en-US" dirty="0"/>
              <a:t>Ubuntu</a:t>
            </a:r>
          </a:p>
          <a:p>
            <a:r>
              <a:rPr lang="en-GB" dirty="0">
                <a:solidFill>
                  <a:srgbClr val="000000"/>
                </a:solidFill>
                <a:highlight>
                  <a:srgbClr val="FFFFFF"/>
                </a:highlight>
                <a:latin typeface="Times New Roman" panose="02020603050405020304" pitchFamily="18" charset="0"/>
                <a:ea typeface="Times New Roman" panose="02020603050405020304" pitchFamily="18" charset="0"/>
              </a:rPr>
              <a:t>ROS Noetic</a:t>
            </a:r>
          </a:p>
          <a:p>
            <a:endParaRPr lang="en-US" dirty="0"/>
          </a:p>
          <a:p>
            <a:endParaRPr lang="en-US" dirty="0"/>
          </a:p>
        </p:txBody>
      </p:sp>
    </p:spTree>
    <p:extLst>
      <p:ext uri="{BB962C8B-B14F-4D97-AF65-F5344CB8AC3E}">
        <p14:creationId xmlns:p14="http://schemas.microsoft.com/office/powerpoint/2010/main" val="207261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BD08-1F1D-FE36-7BD1-31A2E77F1F9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8AEF260-5BBA-66B9-9CB3-285FDFB600F8}"/>
              </a:ext>
            </a:extLst>
          </p:cNvPr>
          <p:cNvSpPr>
            <a:spLocks noGrp="1"/>
          </p:cNvSpPr>
          <p:nvPr>
            <p:ph idx="1"/>
          </p:nvPr>
        </p:nvSpPr>
        <p:spPr/>
        <p:txBody>
          <a:bodyPr/>
          <a:lstStyle/>
          <a:p>
            <a:pPr marL="0" indent="0">
              <a:buNone/>
            </a:pPr>
            <a:r>
              <a:rPr lang="en-US" dirty="0"/>
              <a:t>Coding Standards</a:t>
            </a:r>
          </a:p>
          <a:p>
            <a:pPr marL="0" indent="0">
              <a:buNone/>
            </a:pPr>
            <a:r>
              <a:rPr lang="en-GB" sz="2800" b="1" dirty="0">
                <a:solidFill>
                  <a:srgbClr val="000000"/>
                </a:solidFill>
                <a:effectLst/>
                <a:highlight>
                  <a:srgbClr val="FFFFFF"/>
                </a:highlight>
                <a:latin typeface="Times New Roman" panose="02020603050405020304" pitchFamily="18" charset="0"/>
                <a:ea typeface="Times New Roman" panose="02020603050405020304" pitchFamily="18" charset="0"/>
              </a:rPr>
              <a:t>1.   Python coding Standards</a:t>
            </a:r>
            <a:endParaRPr lang="en-US" sz="2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Use </a:t>
            </a:r>
            <a:r>
              <a:rPr lang="en-GB" sz="2400" u="none" strike="noStrike" dirty="0" err="1">
                <a:effectLst/>
                <a:latin typeface="Times New Roman" panose="02020603050405020304" pitchFamily="18" charset="0"/>
                <a:ea typeface="Times New Roman" panose="02020603050405020304" pitchFamily="18" charset="0"/>
              </a:rPr>
              <a:t>snake_case</a:t>
            </a:r>
            <a:r>
              <a:rPr lang="en-GB" sz="2400" u="none" strike="noStrike" dirty="0">
                <a:effectLst/>
                <a:latin typeface="Times New Roman" panose="02020603050405020304" pitchFamily="18" charset="0"/>
                <a:ea typeface="Times New Roman" panose="02020603050405020304" pitchFamily="18" charset="0"/>
              </a:rPr>
              <a:t> for variable and function names.</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Use CamelCase for class names.</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Follow PEP 8 guidelines for code formatting.</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Use meaningful variable and function names.</a:t>
            </a:r>
          </a:p>
          <a:p>
            <a:pPr>
              <a:lnSpc>
                <a:spcPct val="150000"/>
              </a:lnSpc>
              <a:spcBef>
                <a:spcPts val="0"/>
              </a:spcBef>
              <a:spcAft>
                <a:spcPts val="0"/>
              </a:spcAft>
            </a:pPr>
            <a:r>
              <a:rPr lang="en-GB" sz="2400" dirty="0">
                <a:latin typeface="Times New Roman" panose="02020603050405020304" pitchFamily="18" charset="0"/>
                <a:ea typeface="Times New Roman" panose="02020603050405020304" pitchFamily="18" charset="0"/>
              </a:rPr>
              <a:t>Keep lines of code within 79 characters.</a:t>
            </a:r>
            <a:endParaRPr lang="en-US" sz="2400" dirty="0">
              <a:latin typeface="Times New Roman" panose="02020603050405020304" pitchFamily="18" charset="0"/>
              <a:ea typeface="Times New Roman" panose="02020603050405020304" pitchFamily="18" charset="0"/>
            </a:endParaRPr>
          </a:p>
          <a:p>
            <a:pPr>
              <a:lnSpc>
                <a:spcPct val="150000"/>
              </a:lnSpc>
              <a:spcBef>
                <a:spcPts val="0"/>
              </a:spcBef>
              <a:spcAft>
                <a:spcPts val="0"/>
              </a:spcAft>
            </a:pPr>
            <a:endParaRPr lang="en-US" sz="2800" u="none" strike="noStrike"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755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7BD08-1F1D-FE36-7BD1-31A2E77F1F95}"/>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68AEF260-5BBA-66B9-9CB3-285FDFB600F8}"/>
              </a:ext>
            </a:extLst>
          </p:cNvPr>
          <p:cNvSpPr>
            <a:spLocks noGrp="1"/>
          </p:cNvSpPr>
          <p:nvPr>
            <p:ph idx="1"/>
          </p:nvPr>
        </p:nvSpPr>
        <p:spPr/>
        <p:txBody>
          <a:bodyPr/>
          <a:lstStyle/>
          <a:p>
            <a:pPr marL="0" indent="0">
              <a:buNone/>
            </a:pPr>
            <a:r>
              <a:rPr lang="en-US" dirty="0"/>
              <a:t>Coding Standards</a:t>
            </a:r>
          </a:p>
          <a:p>
            <a:pPr marL="0" indent="0">
              <a:buNone/>
            </a:pPr>
            <a:r>
              <a:rPr lang="en-GB" sz="2800" b="1" dirty="0">
                <a:solidFill>
                  <a:srgbClr val="000000"/>
                </a:solidFill>
                <a:effectLst/>
                <a:highlight>
                  <a:srgbClr val="FFFFFF"/>
                </a:highlight>
                <a:latin typeface="Times New Roman" panose="02020603050405020304" pitchFamily="18" charset="0"/>
                <a:ea typeface="Times New Roman" panose="02020603050405020304" pitchFamily="18" charset="0"/>
              </a:rPr>
              <a:t>1.   Python coding Standards</a:t>
            </a:r>
            <a:endParaRPr lang="en-US" sz="2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Use comments to explain complex parts of the code.</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Use docstrings to document modules, classes, and functions.</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Avoid using global variables unless necessary.</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Handle exceptions gracefully.</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Use virtual environments to manage dependencies.</a:t>
            </a:r>
            <a:endParaRPr lang="en-US" sz="2400" u="none" strike="noStrike"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30269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4116-FA33-0686-BD2C-57E8182CE25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2ADE8DA-39A9-6C09-43F1-E673A002BE90}"/>
              </a:ext>
            </a:extLst>
          </p:cNvPr>
          <p:cNvSpPr>
            <a:spLocks noGrp="1"/>
          </p:cNvSpPr>
          <p:nvPr>
            <p:ph idx="1"/>
          </p:nvPr>
        </p:nvSpPr>
        <p:spPr/>
        <p:txBody>
          <a:bodyPr/>
          <a:lstStyle/>
          <a:p>
            <a:pPr marL="0" indent="0">
              <a:buNone/>
            </a:pPr>
            <a:r>
              <a:rPr lang="en-US" dirty="0"/>
              <a:t>Coding Standards</a:t>
            </a:r>
          </a:p>
          <a:p>
            <a:pPr marL="0" indent="0">
              <a:buNone/>
            </a:pPr>
            <a:r>
              <a:rPr lang="en-US" sz="2800" b="1" dirty="0"/>
              <a:t>2.    </a:t>
            </a:r>
            <a:r>
              <a:rPr lang="en-US" sz="2800" b="1" dirty="0" err="1"/>
              <a:t>Rospy</a:t>
            </a:r>
            <a:r>
              <a:rPr lang="en-US" sz="2800" b="1" dirty="0"/>
              <a:t> coding Standards</a:t>
            </a:r>
          </a:p>
          <a:p>
            <a:r>
              <a:rPr lang="en-US" sz="2400" dirty="0"/>
              <a:t>Follow Python coding standards for </a:t>
            </a:r>
            <a:r>
              <a:rPr lang="en-US" sz="2400" dirty="0" err="1"/>
              <a:t>rospy</a:t>
            </a:r>
            <a:r>
              <a:rPr lang="en-US" sz="2400" dirty="0"/>
              <a:t> code.</a:t>
            </a:r>
          </a:p>
          <a:p>
            <a:r>
              <a:rPr lang="en-US" sz="2400" dirty="0"/>
              <a:t>Use </a:t>
            </a:r>
            <a:r>
              <a:rPr lang="en-US" sz="2400" dirty="0" err="1"/>
              <a:t>rospy</a:t>
            </a:r>
            <a:r>
              <a:rPr lang="en-US" sz="2400" dirty="0"/>
              <a:t> naming conventions for nodes, topics, and services.</a:t>
            </a:r>
          </a:p>
          <a:p>
            <a:r>
              <a:rPr lang="en-US" sz="2400" dirty="0"/>
              <a:t>Utilize </a:t>
            </a:r>
            <a:r>
              <a:rPr lang="en-US" sz="2400" dirty="0" err="1"/>
              <a:t>rospy</a:t>
            </a:r>
            <a:r>
              <a:rPr lang="en-US" sz="2400" dirty="0"/>
              <a:t> log functions for logging messages.</a:t>
            </a:r>
          </a:p>
          <a:p>
            <a:r>
              <a:rPr lang="en-US" sz="2400" dirty="0"/>
              <a:t>Ensure ROS dependencies are properly declared in package.xml and CMakeLists.txt.</a:t>
            </a:r>
          </a:p>
          <a:p>
            <a:r>
              <a:rPr lang="en-US" sz="2400" dirty="0"/>
              <a:t>Document ROS nodes, topics, and services using ROS comments.</a:t>
            </a:r>
          </a:p>
          <a:p>
            <a:endParaRPr lang="en-US" sz="2400" dirty="0"/>
          </a:p>
          <a:p>
            <a:endParaRPr lang="en-US" dirty="0"/>
          </a:p>
        </p:txBody>
      </p:sp>
    </p:spTree>
    <p:extLst>
      <p:ext uri="{BB962C8B-B14F-4D97-AF65-F5344CB8AC3E}">
        <p14:creationId xmlns:p14="http://schemas.microsoft.com/office/powerpoint/2010/main" val="252560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4116-FA33-0686-BD2C-57E8182CE253}"/>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02ADE8DA-39A9-6C09-43F1-E673A002BE90}"/>
              </a:ext>
            </a:extLst>
          </p:cNvPr>
          <p:cNvSpPr>
            <a:spLocks noGrp="1"/>
          </p:cNvSpPr>
          <p:nvPr>
            <p:ph idx="1"/>
          </p:nvPr>
        </p:nvSpPr>
        <p:spPr/>
        <p:txBody>
          <a:bodyPr/>
          <a:lstStyle/>
          <a:p>
            <a:pPr marL="0" indent="0">
              <a:buNone/>
            </a:pPr>
            <a:r>
              <a:rPr lang="en-US" dirty="0"/>
              <a:t>Coding Standards</a:t>
            </a:r>
          </a:p>
          <a:p>
            <a:pPr marL="0" indent="0">
              <a:buNone/>
            </a:pPr>
            <a:r>
              <a:rPr lang="en-US" sz="2800" b="1" dirty="0"/>
              <a:t>2.    </a:t>
            </a:r>
            <a:r>
              <a:rPr lang="en-US" sz="2800" b="1" dirty="0" err="1"/>
              <a:t>Rospy</a:t>
            </a:r>
            <a:r>
              <a:rPr lang="en-US" sz="2800" b="1" dirty="0"/>
              <a:t> coding Standards</a:t>
            </a:r>
          </a:p>
          <a:p>
            <a:r>
              <a:rPr lang="en-US" sz="2400" dirty="0"/>
              <a:t>Use </a:t>
            </a:r>
            <a:r>
              <a:rPr lang="en-US" sz="2400" dirty="0" err="1"/>
              <a:t>rospy's</a:t>
            </a:r>
            <a:r>
              <a:rPr lang="en-US" sz="2400" dirty="0"/>
              <a:t> </a:t>
            </a:r>
            <a:r>
              <a:rPr lang="en-US" sz="2400" dirty="0" err="1"/>
              <a:t>rospy.spin</a:t>
            </a:r>
            <a:r>
              <a:rPr lang="en-US" sz="2400" dirty="0"/>
              <a:t>() to keep the node alive.</a:t>
            </a:r>
          </a:p>
          <a:p>
            <a:r>
              <a:rPr lang="en-US" sz="2400" dirty="0"/>
              <a:t>Handle ROS messages and services according to their specifications.</a:t>
            </a:r>
          </a:p>
          <a:p>
            <a:r>
              <a:rPr lang="en-US" sz="2400" dirty="0"/>
              <a:t>Use </a:t>
            </a:r>
            <a:r>
              <a:rPr lang="en-US" sz="2400" dirty="0" err="1"/>
              <a:t>rospy's</a:t>
            </a:r>
            <a:r>
              <a:rPr lang="en-US" sz="2400" dirty="0"/>
              <a:t> parameter server for managing node parameters.</a:t>
            </a:r>
          </a:p>
          <a:p>
            <a:r>
              <a:rPr lang="en-US" sz="2400" dirty="0"/>
              <a:t>Implement proper error handling for ROS communication.</a:t>
            </a:r>
          </a:p>
          <a:p>
            <a:endParaRPr lang="en-US" dirty="0"/>
          </a:p>
        </p:txBody>
      </p:sp>
    </p:spTree>
    <p:extLst>
      <p:ext uri="{BB962C8B-B14F-4D97-AF65-F5344CB8AC3E}">
        <p14:creationId xmlns:p14="http://schemas.microsoft.com/office/powerpoint/2010/main" val="242404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sz="2800" dirty="0"/>
              <a:t>Opportunity &amp; Stakeholders </a:t>
            </a:r>
          </a:p>
          <a:p>
            <a:pPr eaLnBrk="1" hangingPunct="1"/>
            <a:r>
              <a:rPr lang="en-US" sz="2800" dirty="0"/>
              <a:t>Solution</a:t>
            </a:r>
          </a:p>
          <a:p>
            <a:pPr eaLnBrk="1" hangingPunct="1"/>
            <a:r>
              <a:rPr lang="en-US" sz="2800" dirty="0"/>
              <a:t>Progress Report Summary</a:t>
            </a:r>
          </a:p>
          <a:p>
            <a:pPr lvl="1" eaLnBrk="1" hangingPunct="1"/>
            <a:r>
              <a:rPr lang="en-US" sz="2400" dirty="0"/>
              <a:t>Requirements</a:t>
            </a:r>
          </a:p>
          <a:p>
            <a:pPr lvl="1" eaLnBrk="1" hangingPunct="1"/>
            <a:r>
              <a:rPr lang="en-US" sz="2400" dirty="0"/>
              <a:t>Software System (Design + Implementation + Testing)</a:t>
            </a:r>
          </a:p>
          <a:p>
            <a:pPr lvl="1" eaLnBrk="1" hangingPunct="1"/>
            <a:r>
              <a:rPr lang="en-US" sz="2400" dirty="0"/>
              <a:t>Endeavour (Team + Work + Way of Working)</a:t>
            </a:r>
          </a:p>
          <a:p>
            <a:pPr eaLnBrk="1" hangingPunct="1"/>
            <a:r>
              <a:rPr lang="en-US" sz="2800" dirty="0"/>
              <a:t>Next Steps</a:t>
            </a:r>
          </a:p>
          <a:p>
            <a:pPr eaLnBrk="1" hangingPunct="1"/>
            <a:r>
              <a:rPr lang="en-US" sz="2800" dirty="0"/>
              <a:t>Prototype/Report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2E2C-E1AF-A37E-6EE8-7DA555DB502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C20D82D-969A-CEAF-3612-8B107BCCB90E}"/>
              </a:ext>
            </a:extLst>
          </p:cNvPr>
          <p:cNvSpPr>
            <a:spLocks noGrp="1"/>
          </p:cNvSpPr>
          <p:nvPr>
            <p:ph idx="1"/>
          </p:nvPr>
        </p:nvSpPr>
        <p:spPr/>
        <p:txBody>
          <a:bodyPr/>
          <a:lstStyle/>
          <a:p>
            <a:pPr marL="0" marR="0" lvl="0" indent="0">
              <a:lnSpc>
                <a:spcPct val="150000"/>
              </a:lnSpc>
              <a:spcBef>
                <a:spcPts val="0"/>
              </a:spcBef>
              <a:spcAft>
                <a:spcPts val="0"/>
              </a:spcAft>
              <a:buClr>
                <a:srgbClr val="222222"/>
              </a:buClr>
              <a:buSzPts val="1100"/>
              <a:buNone/>
            </a:pPr>
            <a:r>
              <a:rPr lang="en-GB" sz="2800" b="1" u="none" strike="noStrike" dirty="0">
                <a:effectLst/>
                <a:latin typeface="Arial" panose="020B0604020202020204" pitchFamily="34" charset="0"/>
                <a:ea typeface="Arial" panose="020B0604020202020204" pitchFamily="34" charset="0"/>
                <a:cs typeface="Arial" panose="020B0604020202020204" pitchFamily="34" charset="0"/>
              </a:rPr>
              <a:t>List of libraries:</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400" u="none" strike="noStrike" dirty="0" err="1">
                <a:effectLst/>
                <a:latin typeface="Arial" panose="020B0604020202020204" pitchFamily="34" charset="0"/>
                <a:ea typeface="Arial" panose="020B0604020202020204" pitchFamily="34" charset="0"/>
                <a:cs typeface="Arial" panose="020B0604020202020204" pitchFamily="34" charset="0"/>
              </a:rPr>
              <a:t>rospy</a:t>
            </a:r>
            <a:r>
              <a:rPr lang="en-GB" sz="2400" u="none" strike="noStrike" dirty="0">
                <a:effectLst/>
                <a:latin typeface="Arial" panose="020B0604020202020204" pitchFamily="34" charset="0"/>
                <a:ea typeface="Arial" panose="020B0604020202020204" pitchFamily="34" charset="0"/>
                <a:cs typeface="Arial" panose="020B0604020202020204" pitchFamily="34" charset="0"/>
              </a:rPr>
              <a:t> (for ROS-based development)</a:t>
            </a:r>
            <a:endParaRPr lang="en-US" sz="2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400" u="none" strike="noStrike" dirty="0">
                <a:effectLst/>
                <a:latin typeface="Arial" panose="020B0604020202020204" pitchFamily="34" charset="0"/>
                <a:ea typeface="Arial" panose="020B0604020202020204" pitchFamily="34" charset="0"/>
                <a:cs typeface="Arial" panose="020B0604020202020204" pitchFamily="34" charset="0"/>
              </a:rPr>
              <a:t>NumPy (for numerical computations)</a:t>
            </a:r>
            <a:endParaRPr lang="en-US" sz="2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400" u="none" strike="noStrike" dirty="0">
                <a:effectLst/>
                <a:latin typeface="Arial" panose="020B0604020202020204" pitchFamily="34" charset="0"/>
                <a:ea typeface="Arial" panose="020B0604020202020204" pitchFamily="34" charset="0"/>
                <a:cs typeface="Arial" panose="020B0604020202020204" pitchFamily="34" charset="0"/>
              </a:rPr>
              <a:t>math (for mathematical operations)</a:t>
            </a:r>
            <a:endParaRPr lang="en-US" sz="2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400" u="none" strike="noStrike" dirty="0">
                <a:effectLst/>
                <a:latin typeface="Arial" panose="020B0604020202020204" pitchFamily="34" charset="0"/>
                <a:ea typeface="Arial" panose="020B0604020202020204" pitchFamily="34" charset="0"/>
                <a:cs typeface="Arial" panose="020B0604020202020204" pitchFamily="34" charset="0"/>
              </a:rPr>
              <a:t>keyword (for parsing Python keywords)</a:t>
            </a:r>
            <a:endParaRPr lang="en-US" sz="2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400" u="none" strike="noStrike" dirty="0" err="1">
                <a:effectLst/>
                <a:latin typeface="Arial" panose="020B0604020202020204" pitchFamily="34" charset="0"/>
                <a:ea typeface="Arial" panose="020B0604020202020204" pitchFamily="34" charset="0"/>
                <a:cs typeface="Arial" panose="020B0604020202020204" pitchFamily="34" charset="0"/>
              </a:rPr>
              <a:t>xmltodict</a:t>
            </a:r>
            <a:r>
              <a:rPr lang="en-GB" sz="2400" u="none" strike="noStrike" dirty="0">
                <a:effectLst/>
                <a:latin typeface="Arial" panose="020B0604020202020204" pitchFamily="34" charset="0"/>
                <a:ea typeface="Arial" panose="020B0604020202020204" pitchFamily="34" charset="0"/>
                <a:cs typeface="Arial" panose="020B0604020202020204" pitchFamily="34" charset="0"/>
              </a:rPr>
              <a:t> (for handling XML data)</a:t>
            </a:r>
            <a:endParaRPr lang="en-US" sz="24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400" dirty="0" err="1">
                <a:latin typeface="Arial" panose="020B0604020202020204" pitchFamily="34" charset="0"/>
                <a:ea typeface="Arial" panose="020B0604020202020204" pitchFamily="34" charset="0"/>
                <a:cs typeface="Arial" panose="020B0604020202020204" pitchFamily="34" charset="0"/>
              </a:rPr>
              <a:t>o</a:t>
            </a:r>
            <a:r>
              <a:rPr lang="en-GB" sz="2400" u="none" strike="noStrike" dirty="0" err="1">
                <a:effectLst/>
                <a:latin typeface="Arial" panose="020B0604020202020204" pitchFamily="34" charset="0"/>
                <a:ea typeface="Arial" panose="020B0604020202020204" pitchFamily="34" charset="0"/>
                <a:cs typeface="Arial" panose="020B0604020202020204" pitchFamily="34" charset="0"/>
              </a:rPr>
              <a:t>s</a:t>
            </a:r>
            <a:r>
              <a:rPr lang="en-GB" sz="2400" u="none" strike="noStrike" dirty="0">
                <a:effectLst/>
                <a:latin typeface="Arial" panose="020B0604020202020204" pitchFamily="34" charset="0"/>
                <a:ea typeface="Arial" panose="020B0604020202020204" pitchFamily="34" charset="0"/>
                <a:cs typeface="Arial" panose="020B0604020202020204" pitchFamily="34" charset="0"/>
              </a:rPr>
              <a:t> (for interacting with the operating system)</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endParaRPr lang="en-US"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209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F2E2C-E1AF-A37E-6EE8-7DA555DB5029}"/>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AC20D82D-969A-CEAF-3612-8B107BCCB90E}"/>
              </a:ext>
            </a:extLst>
          </p:cNvPr>
          <p:cNvSpPr>
            <a:spLocks noGrp="1"/>
          </p:cNvSpPr>
          <p:nvPr>
            <p:ph idx="1"/>
          </p:nvPr>
        </p:nvSpPr>
        <p:spPr/>
        <p:txBody>
          <a:bodyPr/>
          <a:lstStyle/>
          <a:p>
            <a:pPr marL="0" marR="0" lvl="0" indent="0">
              <a:lnSpc>
                <a:spcPct val="150000"/>
              </a:lnSpc>
              <a:spcBef>
                <a:spcPts val="0"/>
              </a:spcBef>
              <a:spcAft>
                <a:spcPts val="0"/>
              </a:spcAft>
              <a:buClr>
                <a:srgbClr val="222222"/>
              </a:buClr>
              <a:buSzPts val="1100"/>
              <a:buNone/>
            </a:pPr>
            <a:r>
              <a:rPr lang="en-GB" sz="2800" b="1" u="none" strike="noStrike" dirty="0">
                <a:effectLst/>
                <a:latin typeface="Arial" panose="020B0604020202020204" pitchFamily="34" charset="0"/>
                <a:ea typeface="Arial" panose="020B0604020202020204" pitchFamily="34" charset="0"/>
                <a:cs typeface="Arial" panose="020B0604020202020204" pitchFamily="34" charset="0"/>
              </a:rPr>
              <a:t>List of libraries:</a:t>
            </a: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err="1">
                <a:effectLst/>
                <a:latin typeface="Arial" panose="020B0604020202020204" pitchFamily="34" charset="0"/>
                <a:ea typeface="Arial" panose="020B0604020202020204" pitchFamily="34" charset="0"/>
                <a:cs typeface="Arial" panose="020B0604020202020204" pitchFamily="34" charset="0"/>
              </a:rPr>
              <a:t>carla_msgs</a:t>
            </a:r>
            <a:r>
              <a:rPr lang="en-GB" sz="2000" u="none" strike="noStrike" dirty="0">
                <a:effectLst/>
                <a:latin typeface="Arial" panose="020B0604020202020204" pitchFamily="34" charset="0"/>
                <a:ea typeface="Arial" panose="020B0604020202020204" pitchFamily="34" charset="0"/>
                <a:cs typeface="Arial" panose="020B0604020202020204" pitchFamily="34" charset="0"/>
              </a:rPr>
              <a:t> (for CARLA-specific ROS messages)</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err="1">
                <a:effectLst/>
                <a:latin typeface="Arial" panose="020B0604020202020204" pitchFamily="34" charset="0"/>
                <a:ea typeface="Arial" panose="020B0604020202020204" pitchFamily="34" charset="0"/>
                <a:cs typeface="Arial" panose="020B0604020202020204" pitchFamily="34" charset="0"/>
              </a:rPr>
              <a:t>sensor_msgs</a:t>
            </a:r>
            <a:r>
              <a:rPr lang="en-GB" sz="2000" u="none" strike="noStrike" dirty="0">
                <a:effectLst/>
                <a:latin typeface="Arial" panose="020B0604020202020204" pitchFamily="34" charset="0"/>
                <a:ea typeface="Arial" panose="020B0604020202020204" pitchFamily="34" charset="0"/>
                <a:cs typeface="Arial" panose="020B0604020202020204" pitchFamily="34" charset="0"/>
              </a:rPr>
              <a:t> (for sensor-related ROS messages)</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a:effectLst/>
                <a:latin typeface="Arial" panose="020B0604020202020204" pitchFamily="34" charset="0"/>
                <a:ea typeface="Arial" panose="020B0604020202020204" pitchFamily="34" charset="0"/>
                <a:cs typeface="Arial" panose="020B0604020202020204" pitchFamily="34" charset="0"/>
              </a:rPr>
              <a:t>OpenCV (for computer vision tasks)</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a:effectLst/>
                <a:latin typeface="Arial" panose="020B0604020202020204" pitchFamily="34" charset="0"/>
                <a:ea typeface="Arial" panose="020B0604020202020204" pitchFamily="34" charset="0"/>
                <a:cs typeface="Arial" panose="020B0604020202020204" pitchFamily="34" charset="0"/>
              </a:rPr>
              <a:t>Pandas (for data manipulation and analysis)</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a:effectLst/>
                <a:latin typeface="Arial" panose="020B0604020202020204" pitchFamily="34" charset="0"/>
                <a:ea typeface="Arial" panose="020B0604020202020204" pitchFamily="34" charset="0"/>
                <a:cs typeface="Arial" panose="020B0604020202020204" pitchFamily="34" charset="0"/>
              </a:rPr>
              <a:t>Matplotlib (for data visualization)</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a:effectLst/>
                <a:latin typeface="Arial" panose="020B0604020202020204" pitchFamily="34" charset="0"/>
                <a:ea typeface="Arial" panose="020B0604020202020204" pitchFamily="34" charset="0"/>
                <a:cs typeface="Arial" panose="020B0604020202020204" pitchFamily="34" charset="0"/>
              </a:rPr>
              <a:t>TensorFlow or </a:t>
            </a:r>
            <a:r>
              <a:rPr lang="en-GB" sz="2000" u="none" strike="noStrike" dirty="0" err="1">
                <a:effectLst/>
                <a:latin typeface="Arial" panose="020B0604020202020204" pitchFamily="34" charset="0"/>
                <a:ea typeface="Arial" panose="020B0604020202020204" pitchFamily="34" charset="0"/>
                <a:cs typeface="Arial" panose="020B0604020202020204" pitchFamily="34" charset="0"/>
              </a:rPr>
              <a:t>PyTorch</a:t>
            </a:r>
            <a:r>
              <a:rPr lang="en-GB" sz="2000" u="none" strike="noStrike" dirty="0">
                <a:effectLst/>
                <a:latin typeface="Arial" panose="020B0604020202020204" pitchFamily="34" charset="0"/>
                <a:ea typeface="Arial" panose="020B0604020202020204" pitchFamily="34" charset="0"/>
                <a:cs typeface="Arial" panose="020B0604020202020204" pitchFamily="34" charset="0"/>
              </a:rPr>
              <a:t> (for deep learning, if applicable)</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a:effectLst/>
                <a:latin typeface="Arial" panose="020B0604020202020204" pitchFamily="34" charset="0"/>
                <a:ea typeface="Arial" panose="020B0604020202020204" pitchFamily="34" charset="0"/>
                <a:cs typeface="Arial" panose="020B0604020202020204" pitchFamily="34" charset="0"/>
              </a:rPr>
              <a:t>Gazebo (for simulation, if using alongside CARLA)</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r>
              <a:rPr lang="en-GB" sz="2000" u="none" strike="noStrike" dirty="0" err="1">
                <a:effectLst/>
                <a:latin typeface="Arial" panose="020B0604020202020204" pitchFamily="34" charset="0"/>
                <a:ea typeface="Arial" panose="020B0604020202020204" pitchFamily="34" charset="0"/>
                <a:cs typeface="Arial" panose="020B0604020202020204" pitchFamily="34" charset="0"/>
              </a:rPr>
              <a:t>RViz</a:t>
            </a:r>
            <a:r>
              <a:rPr lang="en-GB" sz="2000" u="none" strike="noStrike" dirty="0">
                <a:effectLst/>
                <a:latin typeface="Arial" panose="020B0604020202020204" pitchFamily="34" charset="0"/>
                <a:ea typeface="Arial" panose="020B0604020202020204" pitchFamily="34" charset="0"/>
                <a:cs typeface="Arial" panose="020B0604020202020204" pitchFamily="34" charset="0"/>
              </a:rPr>
              <a:t> (for visualization in ROS)</a:t>
            </a:r>
            <a:endParaRPr lang="en-US" sz="20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Clr>
                <a:srgbClr val="222222"/>
              </a:buClr>
              <a:buSzPts val="1100"/>
              <a:buFont typeface="Arial" panose="020B0604020202020204" pitchFamily="34" charset="0"/>
              <a:buChar char="●"/>
            </a:pPr>
            <a:endParaRPr lang="en-US" sz="1600" u="none" strike="noStrike" dirty="0">
              <a:effectLst/>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6762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D6C-C445-B5A1-5DD2-2E03ABF6F5F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5A7922D-6D35-54CF-3E59-63BDBC5CC52A}"/>
              </a:ext>
            </a:extLst>
          </p:cNvPr>
          <p:cNvSpPr>
            <a:spLocks noGrp="1"/>
          </p:cNvSpPr>
          <p:nvPr>
            <p:ph idx="1"/>
          </p:nvPr>
        </p:nvSpPr>
        <p:spPr/>
        <p:txBody>
          <a:bodyPr/>
          <a:lstStyle/>
          <a:p>
            <a:pPr marL="0" indent="0">
              <a:buNone/>
            </a:pPr>
            <a:r>
              <a:rPr lang="en-US" dirty="0"/>
              <a:t>List of Components:</a:t>
            </a:r>
            <a:endParaRPr lang="en-US" sz="1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Map Parser</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Traffic Generator</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Path Planner</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Trajectory Follower</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Obstacle Detector</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Obstacle Avoider</a:t>
            </a:r>
            <a:endParaRPr lang="en-US" sz="2400" u="none" strike="noStrike" dirty="0">
              <a:effectLst/>
              <a:latin typeface="Times New Roman" panose="02020603050405020304" pitchFamily="18" charset="0"/>
              <a:ea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3409679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FD6C-C445-B5A1-5DD2-2E03ABF6F5F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B5A7922D-6D35-54CF-3E59-63BDBC5CC52A}"/>
              </a:ext>
            </a:extLst>
          </p:cNvPr>
          <p:cNvSpPr>
            <a:spLocks noGrp="1"/>
          </p:cNvSpPr>
          <p:nvPr>
            <p:ph idx="1"/>
          </p:nvPr>
        </p:nvSpPr>
        <p:spPr/>
        <p:txBody>
          <a:bodyPr/>
          <a:lstStyle/>
          <a:p>
            <a:pPr marL="0" indent="0">
              <a:buNone/>
            </a:pPr>
            <a:r>
              <a:rPr lang="en-US" dirty="0"/>
              <a:t>List of Components:</a:t>
            </a:r>
            <a:endParaRPr lang="en-US" sz="1800" dirty="0">
              <a:effectLst/>
              <a:highlight>
                <a:srgbClr val="FFFFFF"/>
              </a:highligh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Localization Module</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Sensor Data Fusion</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Control System</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Decision-Making Module</a:t>
            </a:r>
            <a:endParaRPr lang="en-US" sz="2400" u="none" strike="noStrike" dirty="0">
              <a:effectLst/>
              <a:latin typeface="Times New Roman" panose="02020603050405020304" pitchFamily="18" charset="0"/>
              <a:ea typeface="Times New Roman" panose="02020603050405020304" pitchFamily="18" charset="0"/>
            </a:endParaRPr>
          </a:p>
          <a:p>
            <a:pPr>
              <a:lnSpc>
                <a:spcPct val="150000"/>
              </a:lnSpc>
              <a:spcBef>
                <a:spcPts val="0"/>
              </a:spcBef>
              <a:spcAft>
                <a:spcPts val="0"/>
              </a:spcAft>
            </a:pPr>
            <a:r>
              <a:rPr lang="en-GB" sz="2400" u="none" strike="noStrike" dirty="0">
                <a:effectLst/>
                <a:latin typeface="Times New Roman" panose="02020603050405020304" pitchFamily="18" charset="0"/>
                <a:ea typeface="Times New Roman" panose="02020603050405020304" pitchFamily="18" charset="0"/>
              </a:rPr>
              <a:t>Simulation Environment</a:t>
            </a:r>
            <a:endParaRPr lang="en-US" sz="2400" u="none" strike="noStrike"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808251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57200" y="1417638"/>
            <a:ext cx="8229600" cy="4525963"/>
          </a:xfrm>
        </p:spPr>
        <p:txBody>
          <a:bodyPr/>
          <a:lstStyle/>
          <a:p>
            <a:r>
              <a:rPr lang="en-GB" sz="2800" b="1" dirty="0">
                <a:effectLst/>
                <a:latin typeface="Times New Roman" panose="02020603050405020304" pitchFamily="18" charset="0"/>
                <a:ea typeface="Times New Roman" panose="02020603050405020304" pitchFamily="18" charset="0"/>
              </a:rPr>
              <a:t>SRS</a:t>
            </a:r>
            <a:r>
              <a:rPr lang="en-GB" sz="2800" dirty="0">
                <a:effectLst/>
                <a:latin typeface="Times New Roman" panose="02020603050405020304" pitchFamily="18" charset="0"/>
                <a:ea typeface="Times New Roman" panose="02020603050405020304" pitchFamily="18" charset="0"/>
              </a:rPr>
              <a:t> =&gt; Defect Identification: </a:t>
            </a:r>
          </a:p>
          <a:p>
            <a:pPr marL="0" indent="0" algn="ctr">
              <a:buNone/>
            </a:pPr>
            <a:r>
              <a:rPr lang="en-GB" sz="2800" b="1" dirty="0">
                <a:effectLst/>
                <a:latin typeface="Times New Roman" panose="02020603050405020304" pitchFamily="18" charset="0"/>
                <a:ea typeface="Times New Roman" panose="02020603050405020304" pitchFamily="18" charset="0"/>
              </a:rPr>
              <a:t>Inspection Through Checklist (D1) </a:t>
            </a:r>
          </a:p>
          <a:p>
            <a:pPr marL="0" indent="0">
              <a:buNone/>
            </a:pPr>
            <a:endParaRPr lang="en-GB" sz="2800" dirty="0">
              <a:latin typeface="Times New Roman" panose="02020603050405020304" pitchFamily="18" charset="0"/>
              <a:ea typeface="Times New Roman" panose="02020603050405020304" pitchFamily="18" charset="0"/>
            </a:endParaRPr>
          </a:p>
          <a:p>
            <a:r>
              <a:rPr lang="en-GB" sz="2800" b="1" dirty="0">
                <a:effectLst/>
                <a:latin typeface="Times New Roman" panose="02020603050405020304" pitchFamily="18" charset="0"/>
                <a:ea typeface="Times New Roman" panose="02020603050405020304" pitchFamily="18" charset="0"/>
              </a:rPr>
              <a:t>System Design </a:t>
            </a:r>
            <a:r>
              <a:rPr lang="en-GB" sz="2800" dirty="0">
                <a:effectLst/>
                <a:latin typeface="Times New Roman" panose="02020603050405020304" pitchFamily="18" charset="0"/>
                <a:ea typeface="Times New Roman" panose="02020603050405020304" pitchFamily="18" charset="0"/>
              </a:rPr>
              <a:t>=&gt; Defect Identification:</a:t>
            </a:r>
          </a:p>
          <a:p>
            <a:pPr marL="0" indent="0" algn="ctr">
              <a:buNone/>
            </a:pPr>
            <a:r>
              <a:rPr lang="en-GB" sz="2800" b="1" dirty="0">
                <a:latin typeface="Times New Roman" panose="02020603050405020304" pitchFamily="18" charset="0"/>
                <a:ea typeface="Times New Roman" panose="02020603050405020304" pitchFamily="18" charset="0"/>
              </a:rPr>
              <a:t>Scenario based test cases (D2)</a:t>
            </a:r>
          </a:p>
          <a:p>
            <a:pPr marL="0" indent="0" algn="ctr">
              <a:buNone/>
            </a:pPr>
            <a:endParaRPr lang="en-GB" sz="2800" dirty="0">
              <a:effectLst/>
              <a:latin typeface="Times New Roman" panose="02020603050405020304" pitchFamily="18" charset="0"/>
              <a:ea typeface="Times New Roman" panose="02020603050405020304" pitchFamily="18" charset="0"/>
            </a:endParaRPr>
          </a:p>
          <a:p>
            <a:r>
              <a:rPr lang="en-GB" sz="2800" b="1" dirty="0">
                <a:latin typeface="Times New Roman" panose="02020603050405020304" pitchFamily="18" charset="0"/>
                <a:ea typeface="Times New Roman" panose="02020603050405020304" pitchFamily="18" charset="0"/>
              </a:rPr>
              <a:t>Implementation</a:t>
            </a:r>
            <a:r>
              <a:rPr lang="en-GB" sz="2800" dirty="0">
                <a:latin typeface="Times New Roman" panose="02020603050405020304" pitchFamily="18" charset="0"/>
                <a:ea typeface="Times New Roman" panose="02020603050405020304" pitchFamily="18" charset="0"/>
              </a:rPr>
              <a:t> =&gt; Defect </a:t>
            </a:r>
            <a:r>
              <a:rPr lang="en-GB" sz="2800" dirty="0">
                <a:effectLst/>
                <a:latin typeface="Times New Roman" panose="02020603050405020304" pitchFamily="18" charset="0"/>
                <a:ea typeface="Times New Roman" panose="02020603050405020304" pitchFamily="18" charset="0"/>
              </a:rPr>
              <a:t>Identification</a:t>
            </a:r>
            <a:r>
              <a:rPr lang="en-GB" sz="2800" dirty="0">
                <a:latin typeface="Times New Roman" panose="02020603050405020304" pitchFamily="18" charset="0"/>
                <a:ea typeface="Times New Roman" panose="02020603050405020304" pitchFamily="18" charset="0"/>
              </a:rPr>
              <a:t>:</a:t>
            </a:r>
          </a:p>
          <a:p>
            <a:pPr marL="0" indent="0" algn="ctr">
              <a:buNone/>
            </a:pPr>
            <a:r>
              <a:rPr lang="en-GB" sz="2800" b="1" dirty="0">
                <a:effectLst/>
                <a:latin typeface="Times New Roman" panose="02020603050405020304" pitchFamily="18" charset="0"/>
                <a:ea typeface="Times New Roman" panose="02020603050405020304" pitchFamily="18" charset="0"/>
              </a:rPr>
              <a:t>White Box Testing (D3)</a:t>
            </a:r>
          </a:p>
          <a:p>
            <a:endParaRPr lang="en-US" dirty="0"/>
          </a:p>
          <a:p>
            <a:pPr marL="0" indent="0">
              <a:buNone/>
            </a:pPr>
            <a:endParaRPr lang="en-US" dirty="0"/>
          </a:p>
        </p:txBody>
      </p:sp>
    </p:spTree>
    <p:extLst>
      <p:ext uri="{BB962C8B-B14F-4D97-AF65-F5344CB8AC3E}">
        <p14:creationId xmlns:p14="http://schemas.microsoft.com/office/powerpoint/2010/main" val="4143119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Describe roles of your team members</a:t>
            </a:r>
          </a:p>
          <a:p>
            <a:r>
              <a:rPr lang="en-US" dirty="0"/>
              <a:t>Describe your software development process</a:t>
            </a:r>
          </a:p>
          <a:p>
            <a:r>
              <a:rPr lang="en-US" dirty="0"/>
              <a:t>Describe your way of working as a team</a:t>
            </a:r>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392D-628B-B550-D0A4-D64C714394B1}"/>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F9DFB08F-A249-C3DC-6FAE-D7A774841E91}"/>
              </a:ext>
            </a:extLst>
          </p:cNvPr>
          <p:cNvSpPr>
            <a:spLocks noGrp="1"/>
          </p:cNvSpPr>
          <p:nvPr>
            <p:ph idx="1"/>
          </p:nvPr>
        </p:nvSpPr>
        <p:spPr/>
        <p:txBody>
          <a:bodyPr/>
          <a:lstStyle/>
          <a:p>
            <a:pPr marL="0" marR="0" indent="0">
              <a:lnSpc>
                <a:spcPct val="150000"/>
              </a:lnSpc>
              <a:spcBef>
                <a:spcPts val="0"/>
              </a:spcBef>
              <a:spcAft>
                <a:spcPts val="0"/>
              </a:spcAft>
              <a:buNone/>
            </a:pPr>
            <a:r>
              <a:rPr lang="en-GB" sz="2800" b="1" dirty="0">
                <a:solidFill>
                  <a:srgbClr val="000000"/>
                </a:solidFill>
                <a:effectLst/>
                <a:highlight>
                  <a:srgbClr val="FFFFFF"/>
                </a:highlight>
                <a:latin typeface="Times New Roman" panose="02020603050405020304" pitchFamily="18" charset="0"/>
                <a:ea typeface="Times New Roman" panose="02020603050405020304" pitchFamily="18" charset="0"/>
              </a:rPr>
              <a:t>Software Engineering Practice:</a:t>
            </a:r>
            <a:endParaRPr lang="en-US" sz="2800" dirty="0">
              <a:effectLst/>
              <a:highlight>
                <a:srgbClr val="FFFFFF"/>
              </a:highlight>
              <a:latin typeface="Times New Roman" panose="02020603050405020304" pitchFamily="18" charset="0"/>
              <a:ea typeface="Times New Roman" panose="02020603050405020304" pitchFamily="18" charset="0"/>
            </a:endParaRPr>
          </a:p>
          <a:p>
            <a:pPr algn="just"/>
            <a:r>
              <a:rPr lang="en-US" sz="2400" dirty="0">
                <a:effectLst/>
                <a:latin typeface="Times New Roman" panose="02020603050405020304" pitchFamily="18" charset="0"/>
                <a:ea typeface="Times New Roman" panose="02020603050405020304" pitchFamily="18" charset="0"/>
              </a:rPr>
              <a:t>In our project, we adopted a comprehensive and systematic approach to software engineering practices to ensure the delivery of a scalable and maintainable autonomous vehicle software system. Our methodology was </a:t>
            </a:r>
            <a:r>
              <a:rPr lang="en-US" sz="2400" b="1" dirty="0">
                <a:effectLst/>
                <a:latin typeface="Times New Roman" panose="02020603050405020304" pitchFamily="18" charset="0"/>
                <a:ea typeface="Times New Roman" panose="02020603050405020304" pitchFamily="18" charset="0"/>
              </a:rPr>
              <a:t>influenced by industry best practices and tailored</a:t>
            </a:r>
            <a:r>
              <a:rPr lang="en-US" sz="2400" dirty="0">
                <a:effectLst/>
                <a:latin typeface="Times New Roman" panose="02020603050405020304" pitchFamily="18" charset="0"/>
                <a:ea typeface="Times New Roman" panose="02020603050405020304" pitchFamily="18" charset="0"/>
              </a:rPr>
              <a:t> to meet the specific needs of our project. Key practices included:</a:t>
            </a:r>
          </a:p>
          <a:p>
            <a:pPr marL="0" indent="0" algn="ctr">
              <a:buNone/>
            </a:pPr>
            <a:r>
              <a:rPr lang="en-US" sz="2400" b="1" dirty="0"/>
              <a:t>Feature-Driven Development</a:t>
            </a:r>
          </a:p>
        </p:txBody>
      </p:sp>
    </p:spTree>
    <p:extLst>
      <p:ext uri="{BB962C8B-B14F-4D97-AF65-F5344CB8AC3E}">
        <p14:creationId xmlns:p14="http://schemas.microsoft.com/office/powerpoint/2010/main" val="3596923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C6A9F2DC-0A44-AB93-7DF2-0ED7A5ACBC77}"/>
              </a:ext>
            </a:extLst>
          </p:cNvPr>
          <p:cNvSpPr>
            <a:spLocks noGrp="1"/>
          </p:cNvSpPr>
          <p:nvPr>
            <p:ph idx="1"/>
          </p:nvPr>
        </p:nvSpPr>
        <p:spPr/>
        <p:txBody>
          <a:bodyPr/>
          <a:lstStyle/>
          <a:p>
            <a:pPr marL="0" indent="0">
              <a:buNone/>
            </a:pPr>
            <a:r>
              <a:rPr lang="en-US" dirty="0"/>
              <a:t>Feature-Driven Development:</a:t>
            </a:r>
          </a:p>
          <a:p>
            <a:pPr algn="just"/>
            <a:r>
              <a:rPr lang="en-US" sz="2400" dirty="0"/>
              <a:t>We implemented the Feature-Driven Development (FDD) methodology which falls under the umbrella of Agile methodologies to manage our workflow efficiently and adapt to changing requirements. Utilizing Jira as our project management tool, we maintained a visual feature list and tracked progress seamlessly. Our agile approach included:</a:t>
            </a:r>
          </a:p>
        </p:txBody>
      </p:sp>
    </p:spTree>
    <p:extLst>
      <p:ext uri="{BB962C8B-B14F-4D97-AF65-F5344CB8AC3E}">
        <p14:creationId xmlns:p14="http://schemas.microsoft.com/office/powerpoint/2010/main" val="464286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C6A9F2DC-0A44-AB93-7DF2-0ED7A5ACBC77}"/>
              </a:ext>
            </a:extLst>
          </p:cNvPr>
          <p:cNvSpPr>
            <a:spLocks noGrp="1"/>
          </p:cNvSpPr>
          <p:nvPr>
            <p:ph idx="1"/>
          </p:nvPr>
        </p:nvSpPr>
        <p:spPr/>
        <p:txBody>
          <a:bodyPr/>
          <a:lstStyle/>
          <a:p>
            <a:pPr marL="0" indent="0">
              <a:buNone/>
            </a:pPr>
            <a:r>
              <a:rPr lang="en-US" dirty="0"/>
              <a:t>Feature-Driven Development:</a:t>
            </a:r>
          </a:p>
          <a:p>
            <a:pPr algn="just"/>
            <a:r>
              <a:rPr lang="en-US" sz="2400" b="1" dirty="0"/>
              <a:t>Feature List Management:</a:t>
            </a:r>
            <a:r>
              <a:rPr lang="en-US" sz="2400" dirty="0"/>
              <a:t> Created and maintained a comprehensive feature list that broke down the system into small features. This list served as the backbone of our development process, guiding incremental and iterative development.</a:t>
            </a:r>
          </a:p>
          <a:p>
            <a:pPr algn="just"/>
            <a:r>
              <a:rPr lang="en-US" sz="2400" b="1" dirty="0"/>
              <a:t>Incremental Development: </a:t>
            </a:r>
            <a:r>
              <a:rPr lang="en-US" sz="2400" dirty="0"/>
              <a:t>Emphasized continuous and iterative development, delivering small, functional parts of the project regularly. This approach allowed for frequent validation, adjustment, and integration of new requirements.</a:t>
            </a:r>
          </a:p>
        </p:txBody>
      </p:sp>
    </p:spTree>
    <p:extLst>
      <p:ext uri="{BB962C8B-B14F-4D97-AF65-F5344CB8AC3E}">
        <p14:creationId xmlns:p14="http://schemas.microsoft.com/office/powerpoint/2010/main" val="2025563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C6A9F2DC-0A44-AB93-7DF2-0ED7A5ACBC77}"/>
              </a:ext>
            </a:extLst>
          </p:cNvPr>
          <p:cNvSpPr>
            <a:spLocks noGrp="1"/>
          </p:cNvSpPr>
          <p:nvPr>
            <p:ph idx="1"/>
          </p:nvPr>
        </p:nvSpPr>
        <p:spPr/>
        <p:txBody>
          <a:bodyPr/>
          <a:lstStyle/>
          <a:p>
            <a:pPr marL="0" indent="0" algn="just">
              <a:buNone/>
            </a:pPr>
            <a:r>
              <a:rPr lang="en-US" dirty="0"/>
              <a:t>Feature-Driven Development:</a:t>
            </a:r>
            <a:endParaRPr lang="en-US" sz="3200" b="1" dirty="0"/>
          </a:p>
          <a:p>
            <a:pPr marL="0" indent="0" algn="just">
              <a:buNone/>
            </a:pPr>
            <a:r>
              <a:rPr lang="en-US" sz="2400" b="1" dirty="0"/>
              <a:t>Regular Supervisor Meetings:</a:t>
            </a:r>
            <a:r>
              <a:rPr lang="en-US" sz="2400" dirty="0"/>
              <a:t> Conducted weekly meetings with supervisors to review progress, address challenges, and incorporate feedback. These meetings ensured alignment with project goals and facilitated timely decision-making</a:t>
            </a:r>
          </a:p>
        </p:txBody>
      </p:sp>
    </p:spTree>
    <p:extLst>
      <p:ext uri="{BB962C8B-B14F-4D97-AF65-F5344CB8AC3E}">
        <p14:creationId xmlns:p14="http://schemas.microsoft.com/office/powerpoint/2010/main" val="235351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sz="2800" b="1" dirty="0"/>
              <a:t>Incremental Development:</a:t>
            </a:r>
            <a:r>
              <a:rPr lang="en-US" sz="2800" dirty="0"/>
              <a:t> Features were developed in small, manageable increments.</a:t>
            </a:r>
          </a:p>
          <a:p>
            <a:r>
              <a:rPr lang="en-US" sz="2800" b="1" dirty="0"/>
              <a:t>Continuous Integration:</a:t>
            </a:r>
            <a:r>
              <a:rPr lang="en-US" sz="2800" dirty="0"/>
              <a:t> Regular integration and testing ensured quality and early defect detection.</a:t>
            </a:r>
          </a:p>
          <a:p>
            <a:r>
              <a:rPr lang="en-US" sz="2800" b="1" dirty="0"/>
              <a:t>Collaborative Effort:</a:t>
            </a:r>
            <a:r>
              <a:rPr lang="en-US" sz="2800" dirty="0"/>
              <a:t> Teams worked closely to ensure efficient communication and alignment.</a:t>
            </a:r>
          </a:p>
          <a:p>
            <a:pPr marL="0" indent="0">
              <a:buNone/>
            </a:pPr>
            <a:endParaRPr lang="en-US" sz="2800" dirty="0"/>
          </a:p>
          <a:p>
            <a:endParaRPr lang="en-US" dirty="0"/>
          </a:p>
        </p:txBody>
      </p:sp>
    </p:spTree>
    <p:extLst>
      <p:ext uri="{BB962C8B-B14F-4D97-AF65-F5344CB8AC3E}">
        <p14:creationId xmlns:p14="http://schemas.microsoft.com/office/powerpoint/2010/main" val="3134310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b="1" dirty="0"/>
              <a:t>Rigorous Testing:</a:t>
            </a:r>
            <a:r>
              <a:rPr lang="en-US" dirty="0"/>
              <a:t> Consistent testing and code reviews maintained high standards.</a:t>
            </a:r>
          </a:p>
          <a:p>
            <a:r>
              <a:rPr lang="en-US" b="1" dirty="0"/>
              <a:t>Comprehensive Documentation:</a:t>
            </a:r>
            <a:r>
              <a:rPr lang="en-US" dirty="0"/>
              <a:t> Detailed documentation was maintained for transparency and future maintenance.</a:t>
            </a:r>
          </a:p>
          <a:p>
            <a:endParaRPr lang="en-US" dirty="0"/>
          </a:p>
        </p:txBody>
      </p:sp>
    </p:spTree>
    <p:extLst>
      <p:ext uri="{BB962C8B-B14F-4D97-AF65-F5344CB8AC3E}">
        <p14:creationId xmlns:p14="http://schemas.microsoft.com/office/powerpoint/2010/main" val="2916629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pPr marL="0" indent="0">
              <a:buNone/>
            </a:pPr>
            <a:r>
              <a:rPr lang="en-US" b="1" dirty="0"/>
              <a:t>Way of working as a team</a:t>
            </a:r>
          </a:p>
          <a:p>
            <a:r>
              <a:rPr lang="en-US" dirty="0"/>
              <a:t>Interviewing Stakeholders</a:t>
            </a:r>
          </a:p>
          <a:p>
            <a:r>
              <a:rPr lang="en-US" dirty="0"/>
              <a:t>Ad-hoc meetings</a:t>
            </a:r>
          </a:p>
          <a:p>
            <a:r>
              <a:rPr lang="en-US" dirty="0"/>
              <a:t>Version Control: GitHub</a:t>
            </a:r>
          </a:p>
          <a:p>
            <a:r>
              <a:rPr lang="en-US" dirty="0"/>
              <a:t>Project Management: Jira Issue Tickets</a:t>
            </a:r>
          </a:p>
          <a:p>
            <a:r>
              <a:rPr lang="en-US" dirty="0"/>
              <a:t>File Sharing: Google Drive/WhatsApp</a:t>
            </a:r>
          </a:p>
          <a:p>
            <a:r>
              <a:rPr lang="en-US" dirty="0"/>
              <a:t>Online Meetings: Google Meet</a:t>
            </a:r>
          </a:p>
          <a:p>
            <a:pPr marL="0" indent="0">
              <a:buNone/>
            </a:pPr>
            <a:endParaRPr lang="en-US" dirty="0"/>
          </a:p>
          <a:p>
            <a:endParaRPr lang="en-US" dirty="0"/>
          </a:p>
        </p:txBody>
      </p:sp>
    </p:spTree>
    <p:extLst>
      <p:ext uri="{BB962C8B-B14F-4D97-AF65-F5344CB8AC3E}">
        <p14:creationId xmlns:p14="http://schemas.microsoft.com/office/powerpoint/2010/main" val="3979280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pPr marL="0" indent="0">
              <a:buNone/>
            </a:pPr>
            <a:r>
              <a:rPr lang="en-US" b="1" dirty="0"/>
              <a:t>Way of working as a team</a:t>
            </a:r>
            <a:endParaRPr lang="en-US" dirty="0"/>
          </a:p>
          <a:p>
            <a:r>
              <a:rPr lang="en-US" dirty="0"/>
              <a:t>Industry Workspace Collaboration</a:t>
            </a:r>
          </a:p>
          <a:p>
            <a:r>
              <a:rPr lang="en-US" dirty="0"/>
              <a:t>Feedback from Industry Employees</a:t>
            </a:r>
          </a:p>
          <a:p>
            <a:r>
              <a:rPr lang="en-US" dirty="0"/>
              <a:t>Interaction with Domain Experts</a:t>
            </a:r>
          </a:p>
          <a:p>
            <a:r>
              <a:rPr lang="en-US" dirty="0"/>
              <a:t>Knowledge Sharing Sessions</a:t>
            </a:r>
          </a:p>
          <a:p>
            <a:r>
              <a:rPr lang="en-US" dirty="0"/>
              <a:t>Code Reviews</a:t>
            </a:r>
          </a:p>
        </p:txBody>
      </p:sp>
    </p:spTree>
    <p:extLst>
      <p:ext uri="{BB962C8B-B14F-4D97-AF65-F5344CB8AC3E}">
        <p14:creationId xmlns:p14="http://schemas.microsoft.com/office/powerpoint/2010/main" val="3160845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pPr marL="0" indent="0">
              <a:buNone/>
            </a:pPr>
            <a:r>
              <a:rPr lang="en-US" b="1" dirty="0"/>
              <a:t>Way of working as a team</a:t>
            </a:r>
            <a:endParaRPr lang="en-US" dirty="0"/>
          </a:p>
          <a:p>
            <a:r>
              <a:rPr lang="en-US" dirty="0"/>
              <a:t>Retrospectives Meetings</a:t>
            </a:r>
          </a:p>
          <a:p>
            <a:r>
              <a:rPr lang="en-US" dirty="0"/>
              <a:t>Continuous Learning and Development Sessions</a:t>
            </a:r>
          </a:p>
          <a:p>
            <a:r>
              <a:rPr lang="en-US" dirty="0"/>
              <a:t>Milestone Reviews</a:t>
            </a:r>
          </a:p>
          <a:p>
            <a:r>
              <a:rPr lang="en-US" dirty="0"/>
              <a:t>Emails</a:t>
            </a:r>
          </a:p>
          <a:p>
            <a:r>
              <a:rPr lang="en-US" dirty="0"/>
              <a:t>Feedback Loop: Regular Performance Reviews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51955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NEXT STEPS</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2216199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a:xfrm>
            <a:off x="457200" y="1447800"/>
            <a:ext cx="4114800" cy="4525962"/>
          </a:xfrm>
        </p:spPr>
        <p:txBody>
          <a:bodyPr/>
          <a:lstStyle/>
          <a:p>
            <a:pPr marL="342900" marR="0" lvl="0" indent="-342900">
              <a:lnSpc>
                <a:spcPct val="150000"/>
              </a:lnSpc>
              <a:spcBef>
                <a:spcPts val="0"/>
              </a:spcBef>
              <a:spcAft>
                <a:spcPts val="0"/>
              </a:spcAft>
              <a:buFont typeface="+mj-lt"/>
              <a:buAutoNum type="arabicPeriod"/>
            </a:pPr>
            <a:r>
              <a:rPr lang="en-GB" sz="2000" b="1" u="none" strike="noStrike" dirty="0">
                <a:effectLst/>
                <a:latin typeface="Times New Roman" panose="02020603050405020304" pitchFamily="18" charset="0"/>
                <a:ea typeface="Times New Roman" panose="02020603050405020304" pitchFamily="18" charset="0"/>
              </a:rPr>
              <a:t>Project Management</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1.1 Jira Project Management Tool</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1.2 Work Breakdown Structure (WBS)</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1.3 Roles &amp; Responsibility Matrix</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1.4 Change Control Plan</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1.5 Meeting minutes and Progress report</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GB" sz="2000" b="1" u="none" strike="noStrike" dirty="0">
                <a:effectLst/>
                <a:latin typeface="Times New Roman" panose="02020603050405020304" pitchFamily="18" charset="0"/>
                <a:ea typeface="Times New Roman" panose="02020603050405020304" pitchFamily="18" charset="0"/>
              </a:rPr>
              <a:t>Reports / Documentation</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2.1.  Team Members and Project Proposal</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  Project Proposal Document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a:t>
            </a:r>
            <a:r>
              <a:rPr lang="en-GB" sz="1400" strike="sngStrike" dirty="0">
                <a:effectLst/>
                <a:latin typeface="Times New Roman" panose="02020603050405020304" pitchFamily="18" charset="0"/>
                <a:ea typeface="Times New Roman" panose="02020603050405020304" pitchFamily="18" charset="0"/>
              </a:rPr>
              <a:t>.2.1. Opportunity and Stakeholders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2.2.2. Challenges Goals and Objectives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2.2.3. Solution Overview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2.2.4. Report Outline</a:t>
            </a:r>
            <a:endParaRPr lang="en-US" sz="1400" strike="sngStrike"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  Literature / Market Survey</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2.3.1 Domain Expert Interview Findings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2.3.2 Questionnaire for Technical Feasibility and Risk Assessment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2.3.3 Brainstorming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2.3.4 Academic Research Review</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2.3.5 Gap analysis summary</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2.3.6 Technology Landscape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2.3.6.1 </a:t>
            </a:r>
            <a:r>
              <a:rPr lang="en-GB" sz="1400" strike="sngStrike" dirty="0">
                <a:effectLst/>
                <a:latin typeface="Times New Roman" panose="02020603050405020304" pitchFamily="18" charset="0"/>
                <a:ea typeface="Times New Roman" panose="02020603050405020304" pitchFamily="18" charset="0"/>
              </a:rPr>
              <a:t>SWOT analysis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2.3.7 Questionnaire for Selecting tools and techniques</a:t>
            </a:r>
            <a:endParaRPr lang="en-US" sz="1400" strike="sngStrike" dirty="0">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2.3.8 Specialization - 4 courses series from Coursera</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9423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  Requirement Analysis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2.4.1 Problem Scenarios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2.4.2 Requirement Elicitation </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2.4.3 Questionnaire for gathering requirements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2.4.4 Functional Requirements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2.4.5 Non-Functional Requirement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2.4.6 Inspection Report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2.4.7 Software requirement specification artifact</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 System Design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2.5.1 Architecture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2.5.2 Use Case Diagram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a:xfrm>
            <a:off x="4572000" y="1600199"/>
            <a:ext cx="4419600" cy="4525963"/>
          </a:xfrm>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2.5.3 Detail Use Cases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2.5.4 Activity Diagrams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2.5.5 System Sequence Diagram</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2.6 Implementation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2.6.1 Components and Libraries</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2.7 Testing and Performance Evaluation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2.7.1 Test Scenarios</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2.8 Conclusion &amp; Outlook</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2.8.1 Future Recommendations</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2.9 Progress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2.9.1 Slides outlining project progress</a:t>
            </a:r>
          </a:p>
          <a:p>
            <a:pPr marL="914400" marR="0" lvl="2" indent="0">
              <a:lnSpc>
                <a:spcPct val="150000"/>
              </a:lnSpc>
              <a:spcBef>
                <a:spcPts val="0"/>
              </a:spcBef>
              <a:spcAft>
                <a:spcPts val="0"/>
              </a:spcAft>
              <a:buNone/>
            </a:pPr>
            <a:r>
              <a:rPr lang="en-GB" sz="1400" strike="sngStrike" dirty="0">
                <a:latin typeface="Times New Roman" panose="02020603050405020304" pitchFamily="18" charset="0"/>
                <a:ea typeface="Times New Roman" panose="02020603050405020304" pitchFamily="18" charset="0"/>
              </a:rPr>
              <a:t>2.9.2Updated Artifacts</a:t>
            </a:r>
            <a:endParaRPr lang="en-US" sz="1400" strike="sngStrike" dirty="0">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7819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137160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2.9.2.1 Appendix-A: Software Requirements Specifications (SRS)</a:t>
            </a: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2.9.2.2 Appendix-B: Design Documents</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2.9.2.3 Appendix-C: Coding Standards/Conventions</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2.9.2.4 Appendix-D: Test Scenarios</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2.9.2.5 Appendix-E: Work Breakdown Structure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2.9.2.6 Appendix-F: Roles &amp; Responsibility Matrix</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US" sz="1200" dirty="0">
                <a:effectLst/>
                <a:latin typeface="Times New Roman" panose="02020603050405020304" pitchFamily="18" charset="0"/>
                <a:ea typeface="Times New Roman" panose="02020603050405020304" pitchFamily="18" charset="0"/>
              </a:rPr>
              <a:t>                </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2.9.3 Answers to potential questions report</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 Final Presentation part 2</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2.10.1 Comprehensive Slides for presentation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2.10.2 Working software system (Complete)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 Updated Artifacts (Complete) </a:t>
            </a:r>
          </a:p>
          <a:p>
            <a:pPr marL="91440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2.10.3.1. Appendix-A: Software Requirements Specifications (SRS)</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2.10.3.2. Appendix-B: Design Documents</a:t>
            </a: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44437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2.10.5 </a:t>
            </a:r>
            <a:r>
              <a:rPr lang="en-US" sz="1400" dirty="0">
                <a:latin typeface="Times New Roman" panose="02020603050405020304" pitchFamily="18" charset="0"/>
                <a:ea typeface="Times New Roman" panose="02020603050405020304" pitchFamily="18" charset="0"/>
              </a:rPr>
              <a:t>Final </a:t>
            </a:r>
            <a:r>
              <a:rPr lang="en-GB" sz="1400" dirty="0">
                <a:effectLst/>
                <a:latin typeface="Times New Roman" panose="02020603050405020304" pitchFamily="18" charset="0"/>
                <a:ea typeface="Times New Roman" panose="02020603050405020304" pitchFamily="18" charset="0"/>
              </a:rPr>
              <a:t>Report</a:t>
            </a:r>
            <a:endParaRPr lang="en-US" sz="1400" dirty="0">
              <a:effectLst/>
              <a:latin typeface="Times New Roman" panose="02020603050405020304" pitchFamily="18" charset="0"/>
              <a:ea typeface="Times New Roman" panose="02020603050405020304" pitchFamily="18" charset="0"/>
            </a:endParaRPr>
          </a:p>
          <a:p>
            <a:pPr marL="0" marR="0" lvl="0" indent="0">
              <a:lnSpc>
                <a:spcPct val="150000"/>
              </a:lnSpc>
              <a:spcBef>
                <a:spcPts val="0"/>
              </a:spcBef>
              <a:spcAft>
                <a:spcPts val="0"/>
              </a:spcAft>
              <a:buNone/>
            </a:pPr>
            <a:r>
              <a:rPr lang="en-GB" sz="2000" b="1" dirty="0">
                <a:latin typeface="Times New Roman" panose="02020603050405020304" pitchFamily="18" charset="0"/>
                <a:ea typeface="Times New Roman" panose="02020603050405020304" pitchFamily="18" charset="0"/>
              </a:rPr>
              <a:t>3. </a:t>
            </a:r>
            <a:r>
              <a:rPr lang="en-GB" sz="2000" b="1" u="none" strike="noStrike" dirty="0">
                <a:effectLst/>
                <a:latin typeface="Times New Roman" panose="02020603050405020304" pitchFamily="18" charset="0"/>
                <a:ea typeface="Times New Roman" panose="02020603050405020304" pitchFamily="18" charset="0"/>
              </a:rPr>
              <a:t>System</a:t>
            </a:r>
            <a:endParaRPr lang="en-US" sz="2000" u="none" strike="no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 Development Environment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3.1.1. IDE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3.1.1.1. Visual Studio Code</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3.1.1.2. PyCharm</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3.1.2 Version Control</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3.1.2.1. Git Hub</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3.1.3 Environment Management</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3.1.3.1. Anaconda Distribution</a:t>
            </a: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 Simulation Environment Setup</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3.2.1 CARLA Simulator </a:t>
            </a:r>
            <a:endParaRPr lang="en-US" sz="1400" strike="sngStrike"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3.2.1.1. Carlaviz for CARLA Visualization</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3.2.2. ROS Noetic Configured</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3.2.3. CARLA-ROS Bridge Integrated</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3.2.4. Vehicle spawn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3.2.5. Sensor spawn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3.2.6. Destroy Vehicle module</a:t>
            </a: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a:t>
            </a:r>
            <a:r>
              <a:rPr lang="en-GB" sz="1200" dirty="0">
                <a:effectLst/>
                <a:latin typeface="Times New Roman" panose="02020603050405020304" pitchFamily="18" charset="0"/>
                <a:ea typeface="Times New Roman" panose="02020603050405020304" pitchFamily="18" charset="0"/>
              </a:rPr>
              <a:t> </a:t>
            </a:r>
            <a:r>
              <a:rPr lang="en-GB" sz="1400" dirty="0">
                <a:effectLst/>
                <a:latin typeface="Times New Roman" panose="02020603050405020304" pitchFamily="18" charset="0"/>
                <a:ea typeface="Times New Roman" panose="02020603050405020304" pitchFamily="18" charset="0"/>
              </a:rPr>
              <a:t>Path Planning component</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3.3.1. Map Reading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3.3.2. Graph of Roads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3.3.3. Graph of Lanes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3.3.4. List of Driving Lanes within map</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163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Opportunity(1/3)</a:t>
            </a:r>
          </a:p>
        </p:txBody>
      </p:sp>
      <p:sp>
        <p:nvSpPr>
          <p:cNvPr id="6147" name="Content Placeholder 2"/>
          <p:cNvSpPr>
            <a:spLocks noGrp="1"/>
          </p:cNvSpPr>
          <p:nvPr>
            <p:ph idx="1"/>
          </p:nvPr>
        </p:nvSpPr>
        <p:spPr/>
        <p:txBody>
          <a:bodyPr/>
          <a:lstStyle/>
          <a:p>
            <a:pPr marL="660400" lvl="0" indent="-457200" algn="l" rtl="0">
              <a:lnSpc>
                <a:spcPct val="150000"/>
              </a:lnSpc>
              <a:spcBef>
                <a:spcPts val="640"/>
              </a:spcBef>
              <a:spcAft>
                <a:spcPts val="0"/>
              </a:spcAft>
              <a:buSzPts val="3200"/>
              <a:buChar char="•"/>
            </a:pPr>
            <a:r>
              <a:rPr lang="en-US" sz="2800" dirty="0"/>
              <a:t>According to a </a:t>
            </a:r>
            <a:r>
              <a:rPr lang="en-US" sz="2800" u="sng" dirty="0">
                <a:solidFill>
                  <a:schemeClr val="hlink"/>
                </a:solidFill>
                <a:hlinkClick r:id="rId2"/>
              </a:rPr>
              <a:t>National Highway Traffic Safety Administration (NHTSA)</a:t>
            </a:r>
            <a:r>
              <a:rPr lang="en-US" sz="2800" dirty="0"/>
              <a:t> study, driver error led to </a:t>
            </a:r>
            <a:r>
              <a:rPr lang="en-US" sz="2800" b="1" dirty="0"/>
              <a:t>94%</a:t>
            </a:r>
            <a:r>
              <a:rPr lang="en-US" sz="2800" dirty="0"/>
              <a:t> of the crashes examined. </a:t>
            </a:r>
          </a:p>
          <a:p>
            <a:pPr marL="660400" lvl="0" indent="-457200" algn="l" rtl="0">
              <a:lnSpc>
                <a:spcPct val="150000"/>
              </a:lnSpc>
              <a:spcBef>
                <a:spcPts val="640"/>
              </a:spcBef>
              <a:spcAft>
                <a:spcPts val="0"/>
              </a:spcAft>
              <a:buSzPts val="3200"/>
              <a:buChar char="•"/>
            </a:pPr>
            <a:r>
              <a:rPr lang="en-US" sz="2800" dirty="0"/>
              <a:t>According to the </a:t>
            </a:r>
            <a:r>
              <a:rPr lang="en-US" sz="2800" u="sng" dirty="0">
                <a:solidFill>
                  <a:schemeClr val="hlink"/>
                </a:solidFill>
                <a:hlinkClick r:id="rId3"/>
              </a:rPr>
              <a:t>U.S. General Services Administration (GSA)</a:t>
            </a:r>
            <a:r>
              <a:rPr lang="en-US" sz="2800" dirty="0"/>
              <a:t>, human error causes </a:t>
            </a:r>
            <a:r>
              <a:rPr lang="en-US" sz="2800" b="1" dirty="0"/>
              <a:t>98%</a:t>
            </a:r>
            <a:r>
              <a:rPr lang="en-US" sz="2800" dirty="0"/>
              <a:t> of crashes. </a:t>
            </a:r>
          </a:p>
          <a:p>
            <a:pPr eaLnBrk="1" hangingPunct="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3.3.5. Route Calculation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3.3.6. Algorithm implementation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3.3.7. Global route planner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3.3.8. Axis Translation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3.3.9. Local route planner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3.3.10. Environment Analysis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3.3.11. Trajectory Generation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3.3.12. Junction handling module</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 Path Following component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3.4.1. Trajectory Tracking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3.4.2. Basic agent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3.4.3. Behaviour agent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3.4.4. Algorithm implementation module</a:t>
            </a:r>
            <a:endParaRPr lang="en-US" sz="1400" strike="sngStrike"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3.4.5. Controller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3.4.6. Custom Destination module</a:t>
            </a:r>
            <a:endParaRPr lang="en-US" sz="14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 Vehicle Control component</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3.5.1. Throttle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3.5.2. Braking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3.5.3. Acceleration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3.5.4. Steering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3.5.5. Longitudinal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3.5.6. Lateral Control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3.5.7. Lane changing 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3.5.8. Jerkiness Control algorithm modules</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3.5.9. Rotation and Translation module</a:t>
            </a:r>
            <a:endParaRPr lang="en-US" sz="1400" strike="sng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7352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 Sensor Integration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3.5.1 IMU integration sub-module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strike="sngStrike" dirty="0">
                <a:effectLst/>
                <a:latin typeface="Times New Roman" panose="02020603050405020304" pitchFamily="18" charset="0"/>
                <a:ea typeface="Times New Roman" panose="02020603050405020304" pitchFamily="18" charset="0"/>
              </a:rPr>
              <a:t>3.5.2 GPS integration sub-module</a:t>
            </a:r>
            <a:endParaRPr lang="en-US" sz="14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3.5.3 Radar integration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3.5.4 Lidar integration sub-module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 Obstacle Detection</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 Sensor Fusion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3.6.1.1. Lidar-Radar Fusion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3.6.1.2. Multi-sensor Data synchronization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3.6.2. Sensor Data Processing module</a:t>
            </a:r>
          </a:p>
          <a:p>
            <a:pPr marL="914400" marR="0" lvl="2" indent="0">
              <a:lnSpc>
                <a:spcPct val="150000"/>
              </a:lnSpc>
              <a:spcBef>
                <a:spcPts val="0"/>
              </a:spcBef>
              <a:spcAft>
                <a:spcPts val="0"/>
              </a:spcAft>
              <a:buNone/>
            </a:pPr>
            <a:r>
              <a:rPr lang="en-US" sz="1400" dirty="0">
                <a:effectLst/>
                <a:latin typeface="Times New Roman" panose="02020603050405020304" pitchFamily="18" charset="0"/>
                <a:ea typeface="Times New Roman" panose="02020603050405020304" pitchFamily="18" charset="0"/>
              </a:rPr>
              <a:t>3.6.3. Obstacle Detection module</a:t>
            </a: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3.6.3.1. ML based detection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3.6.4. Distance Estimation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3.6.5. Object Classification module</a:t>
            </a:r>
            <a:endParaRPr lang="en-US" sz="14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 Obstacle Avoidance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3.7.1 Dynamic Obstacle handling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3.7.2 Static Obstacle handling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 Path Adjustment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3.7.3.1. Map based planning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3.7.3.2. Graph based planning sub-module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3.7.4. Trajectory Estimation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87096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Work Breakdown Structure</a:t>
            </a:r>
            <a:br>
              <a:rPr lang="en-US" dirty="0"/>
            </a:br>
            <a:r>
              <a:rPr lang="en-US" sz="1400" dirty="0"/>
              <a:t>(List of all Deliverables / Strikethrough Completed Deliverables)</a:t>
            </a:r>
            <a:endParaRPr lang="en-US" dirty="0"/>
          </a:p>
        </p:txBody>
      </p:sp>
      <p:sp>
        <p:nvSpPr>
          <p:cNvPr id="8195" name="Content Placeholder 2"/>
          <p:cNvSpPr>
            <a:spLocks noGrp="1"/>
          </p:cNvSpPr>
          <p:nvPr>
            <p:ph sz="half" idx="1"/>
          </p:nvPr>
        </p:nvSpPr>
        <p:spPr/>
        <p:txBody>
          <a:bodyPr/>
          <a:lstStyle/>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 Maneuver Planning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3.7.5.1. Environmental evaluation sub-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3.7.5.2. Lane changes sub-module</a:t>
            </a: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3.7.5.3. Decelerate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3.7.5.4. Emergency Stop sub-module </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3.7.6. Real-time Response module</a:t>
            </a: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 Tracking 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3.7.7.1. Kalman filter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r>
              <a:rPr lang="en-GB" sz="1400" dirty="0">
                <a:effectLst/>
                <a:latin typeface="Times New Roman" panose="02020603050405020304" pitchFamily="18" charset="0"/>
                <a:ea typeface="Times New Roman" panose="02020603050405020304" pitchFamily="18" charset="0"/>
              </a:rPr>
              <a:t>3.7.7.2. Particle filter sub-module</a:t>
            </a:r>
            <a:endParaRPr lang="en-US" sz="1400" dirty="0">
              <a:effectLst/>
              <a:latin typeface="Times New Roman" panose="02020603050405020304" pitchFamily="18" charset="0"/>
              <a:ea typeface="Times New Roman" panose="02020603050405020304" pitchFamily="18" charset="0"/>
            </a:endParaRPr>
          </a:p>
          <a:p>
            <a:pPr marL="1371600" marR="0" lvl="3"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eaLnBrk="1" hangingPunct="1"/>
            <a:endParaRPr lang="en-US" dirty="0"/>
          </a:p>
        </p:txBody>
      </p:sp>
      <p:sp>
        <p:nvSpPr>
          <p:cNvPr id="2" name="Content Placeholder 1"/>
          <p:cNvSpPr>
            <a:spLocks noGrp="1"/>
          </p:cNvSpPr>
          <p:nvPr>
            <p:ph sz="half" idx="2"/>
          </p:nvPr>
        </p:nvSpPr>
        <p:spPr>
          <a:xfrm>
            <a:off x="4572000" y="1600200"/>
            <a:ext cx="4343400" cy="4525963"/>
          </a:xfrm>
        </p:spPr>
        <p:txBody>
          <a:bodyPr/>
          <a:lstStyle/>
          <a:p>
            <a:pPr marL="914400" marR="0" lvl="2" indent="0">
              <a:lnSpc>
                <a:spcPct val="150000"/>
              </a:lnSpc>
              <a:spcBef>
                <a:spcPts val="0"/>
              </a:spcBef>
              <a:spcAft>
                <a:spcPts val="0"/>
              </a:spcAft>
              <a:buNone/>
            </a:pPr>
            <a:endParaRPr lang="en-US" sz="14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endParaRPr lang="en-US" sz="12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B16AB359-C161-DBF4-5BB3-F15672B7F11D}"/>
              </a:ext>
            </a:extLst>
          </p:cNvPr>
          <p:cNvSpPr txBox="1">
            <a:spLocks/>
          </p:cNvSpPr>
          <p:nvPr/>
        </p:nvSpPr>
        <p:spPr bwMode="auto">
          <a:xfrm>
            <a:off x="4495800" y="1600200"/>
            <a:ext cx="4038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marR="0" lvl="0" indent="0">
              <a:lnSpc>
                <a:spcPct val="150000"/>
              </a:lnSpc>
              <a:spcBef>
                <a:spcPts val="0"/>
              </a:spcBef>
              <a:spcAft>
                <a:spcPts val="0"/>
              </a:spcAft>
              <a:buNone/>
            </a:pPr>
            <a:r>
              <a:rPr lang="en-GB" sz="1200" b="1" dirty="0">
                <a:effectLst/>
                <a:latin typeface="Times New Roman" panose="02020603050405020304" pitchFamily="18" charset="0"/>
                <a:ea typeface="Times New Roman" panose="02020603050405020304" pitchFamily="18" charset="0"/>
              </a:rPr>
              <a:t>4. Open House</a:t>
            </a:r>
            <a:endParaRPr lang="en-US" sz="1200"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 Event Part 1</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4.1.1. Standee Design</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4.1.2. Printed Standee</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4.1.3. Printed Broachers</a:t>
            </a:r>
            <a:endParaRPr lang="en-US" sz="1200" strike="sngStrike"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strike="sngStrike" dirty="0">
                <a:effectLst/>
                <a:latin typeface="Times New Roman" panose="02020603050405020304" pitchFamily="18" charset="0"/>
                <a:ea typeface="Times New Roman" panose="02020603050405020304" pitchFamily="18" charset="0"/>
              </a:rPr>
              <a:t>4.1.4. Pre-recorded Demo video</a:t>
            </a:r>
            <a:endParaRPr lang="en-US" sz="1200" strike="sngStrike" dirty="0">
              <a:effectLst/>
              <a:latin typeface="Times New Roman" panose="02020603050405020304" pitchFamily="18" charset="0"/>
              <a:ea typeface="Times New Roman" panose="02020603050405020304" pitchFamily="18" charset="0"/>
            </a:endParaRPr>
          </a:p>
          <a:p>
            <a:pPr marL="457200" marR="0" lvl="1"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 Event Part 2 </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4.2.1. Standee Design</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4.2.2. Printed Standee</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4.2.3. Printed Broachers</a:t>
            </a:r>
            <a:endParaRPr lang="en-US" sz="1200" dirty="0">
              <a:effectLst/>
              <a:latin typeface="Times New Roman" panose="02020603050405020304" pitchFamily="18" charset="0"/>
              <a:ea typeface="Times New Roman" panose="02020603050405020304" pitchFamily="18" charset="0"/>
            </a:endParaRPr>
          </a:p>
          <a:p>
            <a:pPr marL="914400" marR="0" lvl="2" indent="0">
              <a:lnSpc>
                <a:spcPct val="150000"/>
              </a:lnSpc>
              <a:spcBef>
                <a:spcPts val="0"/>
              </a:spcBef>
              <a:spcAft>
                <a:spcPts val="0"/>
              </a:spcAft>
              <a:buNone/>
            </a:pPr>
            <a:r>
              <a:rPr lang="en-GB" sz="1200" dirty="0">
                <a:effectLst/>
                <a:latin typeface="Times New Roman" panose="02020603050405020304" pitchFamily="18" charset="0"/>
                <a:ea typeface="Times New Roman" panose="02020603050405020304" pitchFamily="18" charset="0"/>
              </a:rPr>
              <a:t>4.2.4. Full Working Software</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8146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Challenges</a:t>
            </a:r>
          </a:p>
        </p:txBody>
      </p:sp>
      <p:sp>
        <p:nvSpPr>
          <p:cNvPr id="10243" name="Content Placeholder 2"/>
          <p:cNvSpPr>
            <a:spLocks noGrp="1"/>
          </p:cNvSpPr>
          <p:nvPr>
            <p:ph idx="1"/>
          </p:nvPr>
        </p:nvSpPr>
        <p:spPr>
          <a:xfrm>
            <a:off x="457200" y="1600201"/>
            <a:ext cx="8229600" cy="4038600"/>
          </a:xfrm>
        </p:spPr>
        <p:txBody>
          <a:bodyPr/>
          <a:lstStyle/>
          <a:p>
            <a:pPr marL="0" indent="0" eaLnBrk="1" hangingPunct="1">
              <a:buNone/>
            </a:pPr>
            <a:r>
              <a:rPr lang="en-US" sz="2400" b="1" dirty="0"/>
              <a:t>1. Resource Intensive:</a:t>
            </a:r>
          </a:p>
          <a:p>
            <a:pPr eaLnBrk="1" hangingPunct="1"/>
            <a:r>
              <a:rPr lang="en-US" sz="2400" dirty="0"/>
              <a:t>Requires significant computational resources (GPU) and specialized hardware for simulations and real-world testing.</a:t>
            </a:r>
          </a:p>
          <a:p>
            <a:pPr eaLnBrk="1" hangingPunct="1"/>
            <a:r>
              <a:rPr lang="en-US" sz="2400" dirty="0"/>
              <a:t>Relying on external simulators and libraries can introduce vulnerabilities if there are updates. or changes beyond your control.</a:t>
            </a:r>
          </a:p>
          <a:p>
            <a:pPr marL="0" indent="0" eaLnBrk="1" hangingPunct="1">
              <a:buNone/>
            </a:pPr>
            <a:r>
              <a:rPr lang="en-US" sz="2400" b="1" dirty="0"/>
              <a:t>2. Complex Integration:</a:t>
            </a:r>
          </a:p>
          <a:p>
            <a:pPr eaLnBrk="1" hangingPunct="1"/>
            <a:r>
              <a:rPr lang="en-US" sz="2400" dirty="0"/>
              <a:t>Integrating multiple technologies and ensuring seamless communication between them can be challenging.</a:t>
            </a:r>
          </a:p>
          <a:p>
            <a:pPr marL="0" indent="0" eaLnBrk="1" hangingPunct="1">
              <a:buNone/>
            </a:pPr>
            <a:r>
              <a:rPr lang="en-US" sz="14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8070-1EE9-64D0-6DE9-549F77EA1B81}"/>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8F9BCE6-0576-8A12-1AF2-75AE8D8B73D6}"/>
              </a:ext>
            </a:extLst>
          </p:cNvPr>
          <p:cNvSpPr>
            <a:spLocks noGrp="1"/>
          </p:cNvSpPr>
          <p:nvPr>
            <p:ph idx="1"/>
          </p:nvPr>
        </p:nvSpPr>
        <p:spPr/>
        <p:txBody>
          <a:bodyPr/>
          <a:lstStyle/>
          <a:p>
            <a:pPr marL="0" indent="0" eaLnBrk="1" hangingPunct="1">
              <a:lnSpc>
                <a:spcPct val="150000"/>
              </a:lnSpc>
              <a:buNone/>
            </a:pPr>
            <a:r>
              <a:rPr lang="en-US" sz="2400" b="1" dirty="0"/>
              <a:t>3. High Learning Curve:</a:t>
            </a:r>
          </a:p>
          <a:p>
            <a:pPr eaLnBrk="1" hangingPunct="1">
              <a:lnSpc>
                <a:spcPct val="150000"/>
              </a:lnSpc>
            </a:pPr>
            <a:r>
              <a:rPr lang="en-US" sz="2400" dirty="0"/>
              <a:t>The complexity of tools and frameworks such as ROS and CARLA may require significant training and ramp-up time.</a:t>
            </a:r>
          </a:p>
          <a:p>
            <a:pPr marL="0" indent="0" eaLnBrk="1" hangingPunct="1">
              <a:lnSpc>
                <a:spcPct val="150000"/>
              </a:lnSpc>
              <a:buNone/>
            </a:pPr>
            <a:r>
              <a:rPr lang="en-US" sz="2400" b="1" dirty="0"/>
              <a:t>4. Fear of system crash due to high load</a:t>
            </a:r>
          </a:p>
          <a:p>
            <a:pPr marL="0" indent="0" eaLnBrk="1" hangingPunct="1">
              <a:lnSpc>
                <a:spcPct val="150000"/>
              </a:lnSpc>
              <a:buNone/>
            </a:pPr>
            <a:r>
              <a:rPr lang="en-US" sz="2400" b="1" dirty="0"/>
              <a:t>5. Re-implementation of other algorithms</a:t>
            </a:r>
          </a:p>
        </p:txBody>
      </p:sp>
    </p:spTree>
    <p:extLst>
      <p:ext uri="{BB962C8B-B14F-4D97-AF65-F5344CB8AC3E}">
        <p14:creationId xmlns:p14="http://schemas.microsoft.com/office/powerpoint/2010/main" val="2863108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B0708-2CA6-4A6A-9ADA-FAB0DD3238A5}"/>
              </a:ext>
            </a:extLst>
          </p:cNvPr>
          <p:cNvSpPr>
            <a:spLocks noGrp="1"/>
          </p:cNvSpPr>
          <p:nvPr>
            <p:ph type="title"/>
          </p:nvPr>
        </p:nvSpPr>
        <p:spPr/>
        <p:txBody>
          <a:bodyPr/>
          <a:lstStyle/>
          <a:p>
            <a:r>
              <a:rPr lang="en-US" dirty="0"/>
              <a:t>Prototype</a:t>
            </a:r>
          </a:p>
        </p:txBody>
      </p:sp>
      <p:sp>
        <p:nvSpPr>
          <p:cNvPr id="3" name="Content Placeholder 2">
            <a:extLst>
              <a:ext uri="{FF2B5EF4-FFF2-40B4-BE49-F238E27FC236}">
                <a16:creationId xmlns:a16="http://schemas.microsoft.com/office/drawing/2014/main" id="{3A4760AC-AA6A-FFDF-A0F2-53E637BAADCC}"/>
              </a:ext>
            </a:extLst>
          </p:cNvPr>
          <p:cNvSpPr>
            <a:spLocks noGrp="1"/>
          </p:cNvSpPr>
          <p:nvPr>
            <p:ph idx="1"/>
          </p:nvPr>
        </p:nvSpPr>
        <p:spPr/>
        <p:txBody>
          <a:bodyPr/>
          <a:lstStyle/>
          <a:p>
            <a:r>
              <a:rPr lang="en-US" dirty="0"/>
              <a:t>Demonstration of actual working system</a:t>
            </a:r>
          </a:p>
        </p:txBody>
      </p:sp>
    </p:spTree>
    <p:extLst>
      <p:ext uri="{BB962C8B-B14F-4D97-AF65-F5344CB8AC3E}">
        <p14:creationId xmlns:p14="http://schemas.microsoft.com/office/powerpoint/2010/main" val="3634333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Report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1880313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Report</a:t>
            </a:r>
          </a:p>
        </p:txBody>
      </p:sp>
      <p:sp>
        <p:nvSpPr>
          <p:cNvPr id="10243" name="Content Placeholder 2"/>
          <p:cNvSpPr>
            <a:spLocks noGrp="1"/>
          </p:cNvSpPr>
          <p:nvPr>
            <p:ph idx="1"/>
          </p:nvPr>
        </p:nvSpPr>
        <p:spPr/>
        <p:txBody>
          <a:bodyPr/>
          <a:lstStyle/>
          <a:p>
            <a:pPr eaLnBrk="1" hangingPunct="1"/>
            <a:r>
              <a:rPr lang="en-US" dirty="0"/>
              <a:t>Chapter 1: Introduction</a:t>
            </a:r>
          </a:p>
          <a:p>
            <a:pPr eaLnBrk="1" hangingPunct="1"/>
            <a:r>
              <a:rPr lang="en-US" dirty="0"/>
              <a:t>Chapter 2: Literature / Market Survey</a:t>
            </a:r>
          </a:p>
          <a:p>
            <a:pPr eaLnBrk="1" hangingPunct="1"/>
            <a:r>
              <a:rPr lang="en-US" dirty="0"/>
              <a:t>Chapter 3: Requirement Analysis</a:t>
            </a:r>
          </a:p>
          <a:p>
            <a:pPr eaLnBrk="1" hangingPunct="1"/>
            <a:r>
              <a:rPr lang="en-US" dirty="0"/>
              <a:t>Chapter 4: System Design</a:t>
            </a:r>
          </a:p>
          <a:p>
            <a:pPr eaLnBrk="1" hangingPunct="1"/>
            <a:r>
              <a:rPr lang="en-US" dirty="0"/>
              <a:t>Chapter 5: Implementation</a:t>
            </a:r>
          </a:p>
          <a:p>
            <a:pPr eaLnBrk="1" hangingPunct="1"/>
            <a:r>
              <a:rPr lang="en-US" dirty="0"/>
              <a:t>Chapter 6: Testing &amp; Evaluations</a:t>
            </a:r>
          </a:p>
          <a:p>
            <a:pPr eaLnBrk="1" hangingPunct="1"/>
            <a:r>
              <a:rPr lang="en-US" dirty="0"/>
              <a:t>Chapter 7: Conclusion &amp; Outlook</a:t>
            </a:r>
          </a:p>
        </p:txBody>
      </p:sp>
    </p:spTree>
    <p:extLst>
      <p:ext uri="{BB962C8B-B14F-4D97-AF65-F5344CB8AC3E}">
        <p14:creationId xmlns:p14="http://schemas.microsoft.com/office/powerpoint/2010/main" val="4022013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96EA-19C7-1025-2234-D7EF8F0814EA}"/>
              </a:ext>
            </a:extLst>
          </p:cNvPr>
          <p:cNvSpPr>
            <a:spLocks noGrp="1"/>
          </p:cNvSpPr>
          <p:nvPr>
            <p:ph type="title"/>
          </p:nvPr>
        </p:nvSpPr>
        <p:spPr/>
        <p:txBody>
          <a:bodyPr/>
          <a:lstStyle/>
          <a:p>
            <a:r>
              <a:rPr lang="en-US" dirty="0"/>
              <a:t>Opportunity (2/3)</a:t>
            </a:r>
          </a:p>
        </p:txBody>
      </p:sp>
      <p:sp>
        <p:nvSpPr>
          <p:cNvPr id="3" name="Content Placeholder 2">
            <a:extLst>
              <a:ext uri="{FF2B5EF4-FFF2-40B4-BE49-F238E27FC236}">
                <a16:creationId xmlns:a16="http://schemas.microsoft.com/office/drawing/2014/main" id="{8D0DF0A3-B283-38D9-A0DD-728FEF37159D}"/>
              </a:ext>
            </a:extLst>
          </p:cNvPr>
          <p:cNvSpPr>
            <a:spLocks noGrp="1"/>
          </p:cNvSpPr>
          <p:nvPr>
            <p:ph idx="1"/>
          </p:nvPr>
        </p:nvSpPr>
        <p:spPr/>
        <p:txBody>
          <a:bodyPr/>
          <a:lstStyle/>
          <a:p>
            <a:pPr marL="457200" lvl="0" indent="-342900" algn="l" rtl="0">
              <a:lnSpc>
                <a:spcPct val="100000"/>
              </a:lnSpc>
              <a:spcBef>
                <a:spcPts val="360"/>
              </a:spcBef>
              <a:spcAft>
                <a:spcPts val="0"/>
              </a:spcAft>
              <a:buClr>
                <a:schemeClr val="dk1"/>
              </a:buClr>
              <a:buSzPts val="1800"/>
              <a:buChar char="•"/>
            </a:pPr>
            <a:r>
              <a:rPr lang="en-US" sz="2600" dirty="0"/>
              <a:t>A 2017 study by RAND Corporation found that self-driving cars could </a:t>
            </a:r>
            <a:r>
              <a:rPr lang="en-US" sz="2600" b="1" dirty="0"/>
              <a:t>reduce traffic fatalities by up to 25% </a:t>
            </a:r>
            <a:r>
              <a:rPr lang="en-US" sz="2600" dirty="0"/>
              <a:t>by 2040.</a:t>
            </a:r>
          </a:p>
          <a:p>
            <a:pPr marL="457200" lvl="0" indent="-342900" algn="l" rtl="0">
              <a:lnSpc>
                <a:spcPct val="100000"/>
              </a:lnSpc>
              <a:spcBef>
                <a:spcPts val="360"/>
              </a:spcBef>
              <a:spcAft>
                <a:spcPts val="0"/>
              </a:spcAft>
              <a:buClr>
                <a:schemeClr val="dk1"/>
              </a:buClr>
              <a:buSzPts val="1800"/>
              <a:buChar char="•"/>
            </a:pPr>
            <a:r>
              <a:rPr lang="en-US" sz="2600" dirty="0"/>
              <a:t>A 2019 study by the National Highway Traffic Safety Administration (NHTSA) found that self-driving cars were involved in </a:t>
            </a:r>
            <a:r>
              <a:rPr lang="en-US" sz="2600" b="1" dirty="0"/>
              <a:t>fewer crashes than human-driven cars per mile driven</a:t>
            </a:r>
            <a:r>
              <a:rPr lang="en-US" sz="2600" dirty="0"/>
              <a:t>.</a:t>
            </a:r>
          </a:p>
          <a:p>
            <a:pPr marL="457200" lvl="0" indent="-342900" algn="l" rtl="0">
              <a:lnSpc>
                <a:spcPct val="100000"/>
              </a:lnSpc>
              <a:spcBef>
                <a:spcPts val="360"/>
              </a:spcBef>
              <a:spcAft>
                <a:spcPts val="0"/>
              </a:spcAft>
              <a:buClr>
                <a:schemeClr val="dk1"/>
              </a:buClr>
              <a:buSzPts val="1800"/>
              <a:buChar char="•"/>
            </a:pPr>
            <a:r>
              <a:rPr lang="en-US" sz="2600" dirty="0"/>
              <a:t>A 2020 study by the Massachusetts Institute of Technology (MIT) found that self-driving cars could </a:t>
            </a:r>
            <a:r>
              <a:rPr lang="en-US" sz="2600" b="1" dirty="0"/>
              <a:t>prevent up to 90% of crashes </a:t>
            </a:r>
            <a:r>
              <a:rPr lang="en-US" sz="2600" dirty="0"/>
              <a:t>caused by human error.</a:t>
            </a:r>
          </a:p>
          <a:p>
            <a:endParaRPr lang="en-US" dirty="0"/>
          </a:p>
        </p:txBody>
      </p:sp>
    </p:spTree>
    <p:extLst>
      <p:ext uri="{BB962C8B-B14F-4D97-AF65-F5344CB8AC3E}">
        <p14:creationId xmlns:p14="http://schemas.microsoft.com/office/powerpoint/2010/main" val="260004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00C5-8558-E5B1-D848-676E1980D97E}"/>
              </a:ext>
            </a:extLst>
          </p:cNvPr>
          <p:cNvSpPr>
            <a:spLocks noGrp="1"/>
          </p:cNvSpPr>
          <p:nvPr>
            <p:ph type="title"/>
          </p:nvPr>
        </p:nvSpPr>
        <p:spPr/>
        <p:txBody>
          <a:bodyPr/>
          <a:lstStyle/>
          <a:p>
            <a:r>
              <a:rPr lang="en-US" dirty="0"/>
              <a:t>Opportunity (3/3)</a:t>
            </a:r>
            <a:endParaRPr lang="en-US" b="1" dirty="0"/>
          </a:p>
        </p:txBody>
      </p:sp>
      <p:pic>
        <p:nvPicPr>
          <p:cNvPr id="4" name="Google Shape;129;p37">
            <a:extLst>
              <a:ext uri="{FF2B5EF4-FFF2-40B4-BE49-F238E27FC236}">
                <a16:creationId xmlns:a16="http://schemas.microsoft.com/office/drawing/2014/main" id="{994E29F5-C5B7-5872-8B22-D60394EDDCD5}"/>
              </a:ext>
            </a:extLst>
          </p:cNvPr>
          <p:cNvPicPr preferRelativeResize="0">
            <a:picLocks noGrp="1"/>
          </p:cNvPicPr>
          <p:nvPr>
            <p:ph idx="1"/>
          </p:nvPr>
        </p:nvPicPr>
        <p:blipFill rotWithShape="1">
          <a:blip r:embed="rId2">
            <a:alphaModFix/>
          </a:blip>
          <a:srcRect l="8048" t="8105" r="7664" b="68725"/>
          <a:stretch/>
        </p:blipFill>
        <p:spPr>
          <a:xfrm>
            <a:off x="838200" y="1166018"/>
            <a:ext cx="8212534" cy="4525963"/>
          </a:xfrm>
          <a:prstGeom prst="rect">
            <a:avLst/>
          </a:prstGeom>
          <a:noFill/>
          <a:ln>
            <a:noFill/>
          </a:ln>
        </p:spPr>
      </p:pic>
    </p:spTree>
    <p:extLst>
      <p:ext uri="{BB962C8B-B14F-4D97-AF65-F5344CB8AC3E}">
        <p14:creationId xmlns:p14="http://schemas.microsoft.com/office/powerpoint/2010/main" val="372829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Autonomous Vehicle</a:t>
            </a:r>
          </a:p>
        </p:txBody>
      </p:sp>
      <p:pic>
        <p:nvPicPr>
          <p:cNvPr id="4" name="Google Shape;149;p8"/>
          <p:cNvPicPr preferRelativeResize="0">
            <a:picLocks noGrp="1"/>
          </p:cNvPicPr>
          <p:nvPr>
            <p:ph idx="1"/>
          </p:nvPr>
        </p:nvPicPr>
        <p:blipFill rotWithShape="1">
          <a:blip r:embed="rId3">
            <a:alphaModFix/>
          </a:blip>
          <a:srcRect t="19546" b="10305"/>
          <a:stretch/>
        </p:blipFill>
        <p:spPr>
          <a:xfrm>
            <a:off x="-152400" y="1390342"/>
            <a:ext cx="9448800" cy="4477058"/>
          </a:xfrm>
          <a:prstGeom prst="rect">
            <a:avLst/>
          </a:prstGeom>
          <a:noFill/>
          <a:ln>
            <a:noFill/>
          </a:ln>
        </p:spPr>
      </p:pic>
    </p:spTree>
    <p:extLst>
      <p:ext uri="{BB962C8B-B14F-4D97-AF65-F5344CB8AC3E}">
        <p14:creationId xmlns:p14="http://schemas.microsoft.com/office/powerpoint/2010/main" val="417123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C800-43EB-493C-5AFD-78F609832357}"/>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a16="http://schemas.microsoft.com/office/drawing/2014/main" id="{21853CFD-1356-08DC-64B2-CB878D489EA9}"/>
              </a:ext>
            </a:extLst>
          </p:cNvPr>
          <p:cNvSpPr>
            <a:spLocks noGrp="1"/>
          </p:cNvSpPr>
          <p:nvPr>
            <p:ph idx="1"/>
          </p:nvPr>
        </p:nvSpPr>
        <p:spPr/>
        <p:txBody>
          <a:bodyPr/>
          <a:lstStyle/>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Driver/Car</a:t>
            </a:r>
          </a:p>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Passengers</a:t>
            </a:r>
          </a:p>
          <a:p>
            <a:endParaRPr lang="en-US" dirty="0"/>
          </a:p>
        </p:txBody>
      </p:sp>
    </p:spTree>
    <p:extLst>
      <p:ext uri="{BB962C8B-B14F-4D97-AF65-F5344CB8AC3E}">
        <p14:creationId xmlns:p14="http://schemas.microsoft.com/office/powerpoint/2010/main" val="3260733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1569</TotalTime>
  <Words>2508</Words>
  <Application>Microsoft Office PowerPoint</Application>
  <PresentationFormat>On-screen Show (4:3)</PresentationFormat>
  <Paragraphs>426</Paragraphs>
  <Slides>57</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Times New Roman</vt:lpstr>
      <vt:lpstr>Office Theme</vt:lpstr>
      <vt:lpstr>Final Year Project</vt:lpstr>
      <vt:lpstr>Project Team</vt:lpstr>
      <vt:lpstr>Table of Content</vt:lpstr>
      <vt:lpstr>Opportunity &amp; Stakeholders</vt:lpstr>
      <vt:lpstr>Opportunity(1/3)</vt:lpstr>
      <vt:lpstr>Opportunity (2/3)</vt:lpstr>
      <vt:lpstr>Opportunity (3/3)</vt:lpstr>
      <vt:lpstr>Levels of Autonomous Vehicle</vt:lpstr>
      <vt:lpstr>Stakeholders</vt:lpstr>
      <vt:lpstr>Solution</vt:lpstr>
      <vt:lpstr>Solution</vt:lpstr>
      <vt:lpstr>PROGRESS REPORT Summary</vt:lpstr>
      <vt:lpstr>Requirements</vt:lpstr>
      <vt:lpstr>Specification /Documentation (Artifacts):</vt:lpstr>
      <vt:lpstr>Specification /Documentation (Artifacts):</vt:lpstr>
      <vt:lpstr>List of Different Users</vt:lpstr>
      <vt:lpstr>Requirements</vt:lpstr>
      <vt:lpstr>Requirements</vt:lpstr>
      <vt:lpstr>Design</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Endeavour</vt:lpstr>
      <vt:lpstr>Software Development Process</vt:lpstr>
      <vt:lpstr>Software Development Process</vt:lpstr>
      <vt:lpstr>Software Development Process</vt:lpstr>
      <vt:lpstr>Software Development Process</vt:lpstr>
      <vt:lpstr>Endeavour</vt:lpstr>
      <vt:lpstr>Endeavour</vt:lpstr>
      <vt:lpstr>Endeavour</vt:lpstr>
      <vt:lpstr>Endeavour</vt:lpstr>
      <vt:lpstr>Endeavour</vt:lpstr>
      <vt:lpstr>NEXT STEPS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Work Breakdown Structure (List of all Deliverables / Strikethrough Completed Deliverables)</vt:lpstr>
      <vt:lpstr>Challenges</vt:lpstr>
      <vt:lpstr>Challenges</vt:lpstr>
      <vt:lpstr>Prototype</vt:lpstr>
      <vt:lpstr>Report</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ahmed bilal</cp:lastModifiedBy>
  <cp:revision>108</cp:revision>
  <dcterms:created xsi:type="dcterms:W3CDTF">2013-01-22T07:04:44Z</dcterms:created>
  <dcterms:modified xsi:type="dcterms:W3CDTF">2024-06-07T14:42:20Z</dcterms:modified>
</cp:coreProperties>
</file>