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830" r:id="rId1"/>
  </p:sldMasterIdLst>
  <p:notesMasterIdLst>
    <p:notesMasterId r:id="rId44"/>
  </p:notesMasterIdLst>
  <p:sldIdLst>
    <p:sldId id="256" r:id="rId2"/>
    <p:sldId id="257" r:id="rId3"/>
    <p:sldId id="258" r:id="rId4"/>
    <p:sldId id="260" r:id="rId5"/>
    <p:sldId id="259" r:id="rId6"/>
    <p:sldId id="283" r:id="rId7"/>
    <p:sldId id="284" r:id="rId8"/>
    <p:sldId id="285" r:id="rId9"/>
    <p:sldId id="371" r:id="rId10"/>
    <p:sldId id="359" r:id="rId11"/>
    <p:sldId id="372" r:id="rId12"/>
    <p:sldId id="373" r:id="rId13"/>
    <p:sldId id="374" r:id="rId14"/>
    <p:sldId id="375" r:id="rId15"/>
    <p:sldId id="376" r:id="rId16"/>
    <p:sldId id="377" r:id="rId17"/>
    <p:sldId id="378" r:id="rId18"/>
    <p:sldId id="282" r:id="rId19"/>
    <p:sldId id="300" r:id="rId20"/>
    <p:sldId id="353" r:id="rId21"/>
    <p:sldId id="301" r:id="rId22"/>
    <p:sldId id="379" r:id="rId23"/>
    <p:sldId id="380" r:id="rId24"/>
    <p:sldId id="381" r:id="rId25"/>
    <p:sldId id="383" r:id="rId26"/>
    <p:sldId id="364" r:id="rId27"/>
    <p:sldId id="367" r:id="rId28"/>
    <p:sldId id="365" r:id="rId29"/>
    <p:sldId id="368" r:id="rId30"/>
    <p:sldId id="369" r:id="rId31"/>
    <p:sldId id="269" r:id="rId32"/>
    <p:sldId id="358" r:id="rId33"/>
    <p:sldId id="271" r:id="rId34"/>
    <p:sldId id="287" r:id="rId35"/>
    <p:sldId id="297" r:id="rId36"/>
    <p:sldId id="273" r:id="rId37"/>
    <p:sldId id="361" r:id="rId38"/>
    <p:sldId id="286" r:id="rId39"/>
    <p:sldId id="280" r:id="rId40"/>
    <p:sldId id="281" r:id="rId41"/>
    <p:sldId id="384" r:id="rId42"/>
    <p:sldId id="385" r:id="rId4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07" autoAdjust="0"/>
    <p:restoredTop sz="86631" autoAdjust="0"/>
  </p:normalViewPr>
  <p:slideViewPr>
    <p:cSldViewPr>
      <p:cViewPr varScale="1">
        <p:scale>
          <a:sx n="64" d="100"/>
          <a:sy n="64" d="100"/>
        </p:scale>
        <p:origin x="173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237F5B10-B2F9-4378-9708-9715E2108F14}" type="datetimeFigureOut">
              <a:rPr lang="en-US" smtClean="0"/>
              <a:t>11/12/2024</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7C5142C8-D56F-4817-93E4-4FCF9139030B}" type="slidenum">
              <a:rPr lang="en-US" smtClean="0"/>
              <a:t>‹#›</a:t>
            </a:fld>
            <a:endParaRPr lang="en-US"/>
          </a:p>
        </p:txBody>
      </p:sp>
    </p:spTree>
    <p:extLst>
      <p:ext uri="{BB962C8B-B14F-4D97-AF65-F5344CB8AC3E}">
        <p14:creationId xmlns:p14="http://schemas.microsoft.com/office/powerpoint/2010/main" val="1351322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dk1"/>
                </a:solidFill>
                <a:latin typeface="+mn-lt"/>
                <a:ea typeface="Calibri"/>
                <a:cs typeface="Calibri"/>
                <a:sym typeface="Calibri"/>
              </a:rPr>
              <a:t>The Society of Automotive Engineers (SAE) International has defined six levels of driving automation, ranging from Level 0 (no automation) to Level 5 (full automation). As of today, only Levels 0, 1, and 2 are commercially available in production vehicles.</a:t>
            </a:r>
            <a:endParaRPr lang="en-US" dirty="0"/>
          </a:p>
          <a:p>
            <a:endParaRPr lang="en-US" dirty="0"/>
          </a:p>
        </p:txBody>
      </p:sp>
      <p:sp>
        <p:nvSpPr>
          <p:cNvPr id="4" name="Slide Number Placeholder 3"/>
          <p:cNvSpPr>
            <a:spLocks noGrp="1"/>
          </p:cNvSpPr>
          <p:nvPr>
            <p:ph type="sldNum" sz="quarter" idx="10"/>
          </p:nvPr>
        </p:nvSpPr>
        <p:spPr/>
        <p:txBody>
          <a:bodyPr/>
          <a:lstStyle/>
          <a:p>
            <a:fld id="{7C5142C8-D56F-4817-93E4-4FCF9139030B}" type="slidenum">
              <a:rPr lang="en-US" smtClean="0"/>
              <a:t>10</a:t>
            </a:fld>
            <a:endParaRPr lang="en-US"/>
          </a:p>
        </p:txBody>
      </p:sp>
    </p:spTree>
    <p:extLst>
      <p:ext uri="{BB962C8B-B14F-4D97-AF65-F5344CB8AC3E}">
        <p14:creationId xmlns:p14="http://schemas.microsoft.com/office/powerpoint/2010/main" val="14796453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research paper, we only have this one NFR</a:t>
            </a:r>
          </a:p>
        </p:txBody>
      </p:sp>
      <p:sp>
        <p:nvSpPr>
          <p:cNvPr id="4" name="Slide Number Placeholder 3"/>
          <p:cNvSpPr>
            <a:spLocks noGrp="1"/>
          </p:cNvSpPr>
          <p:nvPr>
            <p:ph type="sldNum" sz="quarter" idx="5"/>
          </p:nvPr>
        </p:nvSpPr>
        <p:spPr/>
        <p:txBody>
          <a:bodyPr/>
          <a:lstStyle/>
          <a:p>
            <a:fld id="{7C5142C8-D56F-4817-93E4-4FCF9139030B}" type="slidenum">
              <a:rPr lang="en-US" smtClean="0"/>
              <a:t>35</a:t>
            </a:fld>
            <a:endParaRPr lang="en-US"/>
          </a:p>
        </p:txBody>
      </p:sp>
    </p:spTree>
    <p:extLst>
      <p:ext uri="{BB962C8B-B14F-4D97-AF65-F5344CB8AC3E}">
        <p14:creationId xmlns:p14="http://schemas.microsoft.com/office/powerpoint/2010/main" val="1698070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based on implemented requirements of part 1 (From architecture to sequence)</a:t>
            </a:r>
            <a:endParaRPr lang="aa-ET" dirty="0"/>
          </a:p>
        </p:txBody>
      </p:sp>
      <p:sp>
        <p:nvSpPr>
          <p:cNvPr id="4" name="Slide Number Placeholder 3"/>
          <p:cNvSpPr>
            <a:spLocks noGrp="1"/>
          </p:cNvSpPr>
          <p:nvPr>
            <p:ph type="sldNum" sz="quarter" idx="5"/>
          </p:nvPr>
        </p:nvSpPr>
        <p:spPr/>
        <p:txBody>
          <a:bodyPr/>
          <a:lstStyle/>
          <a:p>
            <a:fld id="{7C5142C8-D56F-4817-93E4-4FCF9139030B}" type="slidenum">
              <a:rPr lang="en-US" smtClean="0"/>
              <a:t>36</a:t>
            </a:fld>
            <a:endParaRPr lang="en-US"/>
          </a:p>
        </p:txBody>
      </p:sp>
    </p:spTree>
    <p:extLst>
      <p:ext uri="{BB962C8B-B14F-4D97-AF65-F5344CB8AC3E}">
        <p14:creationId xmlns:p14="http://schemas.microsoft.com/office/powerpoint/2010/main" val="1085514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5142C8-D56F-4817-93E4-4FCF9139030B}" type="slidenum">
              <a:rPr lang="en-US" smtClean="0"/>
              <a:t>38</a:t>
            </a:fld>
            <a:endParaRPr lang="en-US"/>
          </a:p>
        </p:txBody>
      </p:sp>
    </p:spTree>
    <p:extLst>
      <p:ext uri="{BB962C8B-B14F-4D97-AF65-F5344CB8AC3E}">
        <p14:creationId xmlns:p14="http://schemas.microsoft.com/office/powerpoint/2010/main" val="41954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0" i="0" dirty="0" smtClean="0">
                <a:solidFill>
                  <a:srgbClr val="E3E3E3"/>
                </a:solidFill>
                <a:effectLst/>
                <a:latin typeface="Google Sans"/>
              </a:rPr>
              <a:t>As of early 2024, no commercially available vehicles are fully autonomous, but many automakers are developing Level 4 and Level 5 vehicles.</a:t>
            </a:r>
          </a:p>
          <a:p>
            <a:pPr algn="l"/>
            <a:r>
              <a:rPr lang="en-US" b="0" i="0" dirty="0" smtClean="0">
                <a:solidFill>
                  <a:srgbClr val="E3E3E3"/>
                </a:solidFill>
                <a:effectLst/>
                <a:latin typeface="Google Sans"/>
              </a:rPr>
              <a:t>As of March 5, 2024, commercially available vehicles primarily fall under </a:t>
            </a:r>
            <a:r>
              <a:rPr lang="en-US" b="1" i="0" dirty="0" smtClean="0">
                <a:solidFill>
                  <a:srgbClr val="E3E3E3"/>
                </a:solidFill>
                <a:effectLst/>
                <a:latin typeface="Google Sans"/>
              </a:rPr>
              <a:t>Level 2</a:t>
            </a:r>
            <a:r>
              <a:rPr lang="en-US" b="0" i="0" dirty="0" smtClean="0">
                <a:solidFill>
                  <a:srgbClr val="E3E3E3"/>
                </a:solidFill>
                <a:effectLst/>
                <a:latin typeface="Google Sans"/>
              </a:rPr>
              <a:t> on the SAE International's J3016 classification system for automated driving. This signifies that they offer </a:t>
            </a:r>
            <a:r>
              <a:rPr lang="en-US" b="1" i="0" dirty="0" smtClean="0">
                <a:solidFill>
                  <a:srgbClr val="E3E3E3"/>
                </a:solidFill>
                <a:effectLst/>
                <a:latin typeface="Google Sans"/>
              </a:rPr>
              <a:t>advanced driver assistance systems (ADAS)</a:t>
            </a:r>
            <a:r>
              <a:rPr lang="en-US" b="0" i="0" dirty="0" smtClean="0">
                <a:solidFill>
                  <a:srgbClr val="E3E3E3"/>
                </a:solidFill>
                <a:effectLst/>
                <a:latin typeface="Google Sans"/>
              </a:rPr>
              <a:t>, but not full autonomy.</a:t>
            </a:r>
          </a:p>
          <a:p>
            <a:pPr algn="l"/>
            <a:r>
              <a:rPr lang="en-US" b="0" i="0" dirty="0" smtClean="0">
                <a:solidFill>
                  <a:srgbClr val="E3E3E3"/>
                </a:solidFill>
                <a:effectLst/>
                <a:latin typeface="Google Sans"/>
              </a:rPr>
              <a:t>While some companies, like Honda, Mercedes-Benz, BMW Group, and Kia, have received approvals for </a:t>
            </a:r>
            <a:r>
              <a:rPr lang="en-US" b="1" i="0" dirty="0" smtClean="0">
                <a:solidFill>
                  <a:srgbClr val="E3E3E3"/>
                </a:solidFill>
                <a:effectLst/>
                <a:latin typeface="Google Sans"/>
              </a:rPr>
              <a:t>Level 3</a:t>
            </a:r>
            <a:r>
              <a:rPr lang="en-US" b="0" i="0" dirty="0" smtClean="0">
                <a:solidFill>
                  <a:srgbClr val="E3E3E3"/>
                </a:solidFill>
                <a:effectLst/>
                <a:latin typeface="Google Sans"/>
              </a:rPr>
              <a:t> vehicles in specific regions, these are still in limited deployment and not widely available to the public. Level 3 allows for </a:t>
            </a:r>
            <a:r>
              <a:rPr lang="en-US" b="1" i="0" dirty="0" smtClean="0">
                <a:solidFill>
                  <a:srgbClr val="E3E3E3"/>
                </a:solidFill>
                <a:effectLst/>
                <a:latin typeface="Google Sans"/>
              </a:rPr>
              <a:t>conditional automation</a:t>
            </a:r>
            <a:r>
              <a:rPr lang="en-US" b="0" i="0" dirty="0" smtClean="0">
                <a:solidFill>
                  <a:srgbClr val="E3E3E3"/>
                </a:solidFill>
                <a:effectLst/>
                <a:latin typeface="Google Sans"/>
              </a:rPr>
              <a:t> under certain conditions, where the driver can take their eyes off the road for brief periods.</a:t>
            </a:r>
          </a:p>
        </p:txBody>
      </p:sp>
      <p:sp>
        <p:nvSpPr>
          <p:cNvPr id="4" name="Slide Number Placeholder 3"/>
          <p:cNvSpPr>
            <a:spLocks noGrp="1"/>
          </p:cNvSpPr>
          <p:nvPr>
            <p:ph type="sldNum" sz="quarter" idx="10"/>
          </p:nvPr>
        </p:nvSpPr>
        <p:spPr/>
        <p:txBody>
          <a:bodyPr/>
          <a:lstStyle/>
          <a:p>
            <a:fld id="{7C5142C8-D56F-4817-93E4-4FCF9139030B}" type="slidenum">
              <a:rPr lang="en-US" smtClean="0"/>
              <a:t>11</a:t>
            </a:fld>
            <a:endParaRPr lang="en-US"/>
          </a:p>
        </p:txBody>
      </p:sp>
    </p:spTree>
    <p:extLst>
      <p:ext uri="{BB962C8B-B14F-4D97-AF65-F5344CB8AC3E}">
        <p14:creationId xmlns:p14="http://schemas.microsoft.com/office/powerpoint/2010/main" val="1568173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US" sz="1200" b="1" dirty="0" smtClean="0">
                <a:effectLst/>
                <a:latin typeface="Times New Roman" panose="02020603050405020304" pitchFamily="18" charset="0"/>
                <a:ea typeface="Times New Roman" panose="02020603050405020304" pitchFamily="18" charset="0"/>
              </a:rPr>
              <a:t>Tesla, BMW:</a:t>
            </a:r>
            <a:br>
              <a:rPr lang="en-US" sz="1200" b="1" dirty="0" smtClean="0">
                <a:effectLst/>
                <a:latin typeface="Times New Roman" panose="02020603050405020304" pitchFamily="18" charset="0"/>
                <a:ea typeface="Times New Roman" panose="02020603050405020304" pitchFamily="18" charset="0"/>
              </a:rPr>
            </a:br>
            <a:r>
              <a:rPr lang="en-US" sz="1200" b="1" dirty="0" smtClean="0">
                <a:effectLst/>
                <a:latin typeface="Times New Roman" panose="02020603050405020304" pitchFamily="18" charset="0"/>
                <a:ea typeface="Times New Roman" panose="02020603050405020304" pitchFamily="18" charset="0"/>
              </a:rPr>
              <a:t>Path Planning and following:</a:t>
            </a:r>
            <a:endParaRPr lang="en-US" sz="1200" dirty="0" smtClean="0">
              <a:effectLst/>
              <a:latin typeface="Times New Roman" panose="02020603050405020304" pitchFamily="18" charset="0"/>
              <a:ea typeface="Times New Roman" panose="02020603050405020304" pitchFamily="18" charset="0"/>
            </a:endParaRPr>
          </a:p>
          <a:p>
            <a:pPr marL="457200">
              <a:lnSpc>
                <a:spcPct val="150000"/>
              </a:lnSpc>
              <a:spcAft>
                <a:spcPts val="800"/>
              </a:spcAft>
            </a:pP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employ a variety of path planning algorithms, including:</a:t>
            </a:r>
          </a:p>
          <a:p>
            <a:pPr marL="742950" lvl="1" indent="-285750">
              <a:lnSpc>
                <a:spcPct val="150000"/>
              </a:lnSpc>
              <a:spcAft>
                <a:spcPts val="800"/>
              </a:spcAft>
              <a:buSzPts val="1000"/>
              <a:buFont typeface="Courier New" panose="02070309020205020404" pitchFamily="49" charset="0"/>
              <a:buChar char="o"/>
              <a:tabLst>
                <a:tab pos="588645" algn="l"/>
              </a:tabLst>
            </a:pP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Graph search: </a:t>
            </a:r>
          </a:p>
          <a:p>
            <a:pPr marL="742950" lvl="1" indent="-285750">
              <a:lnSpc>
                <a:spcPct val="150000"/>
              </a:lnSpc>
              <a:spcAft>
                <a:spcPts val="800"/>
              </a:spcAft>
              <a:buSzPts val="1000"/>
              <a:buFont typeface="Courier New" panose="02070309020205020404" pitchFamily="49" charset="0"/>
              <a:buChar char="o"/>
              <a:tabLst>
                <a:tab pos="588645" algn="l"/>
              </a:tabLst>
            </a:pP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Probabilistic roadmaps (PRMs)</a:t>
            </a:r>
          </a:p>
          <a:p>
            <a:pPr marL="742950" lvl="1" indent="-285750">
              <a:lnSpc>
                <a:spcPct val="150000"/>
              </a:lnSpc>
              <a:spcAft>
                <a:spcPts val="800"/>
              </a:spcAft>
              <a:buSzPts val="1000"/>
              <a:buFont typeface="Courier New" panose="02070309020205020404" pitchFamily="49" charset="0"/>
              <a:buChar char="o"/>
              <a:tabLst>
                <a:tab pos="588645" algn="l"/>
              </a:tabLst>
            </a:pP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Learning-based methods</a:t>
            </a:r>
          </a:p>
          <a:p>
            <a:pPr marL="742950" lvl="1" indent="-285750">
              <a:lnSpc>
                <a:spcPct val="150000"/>
              </a:lnSpc>
              <a:spcAft>
                <a:spcPts val="800"/>
              </a:spcAft>
              <a:buSzPts val="1000"/>
              <a:buFont typeface="Courier New" panose="02070309020205020404" pitchFamily="49" charset="0"/>
              <a:buChar char="o"/>
              <a:tabLst>
                <a:tab pos="588645" algn="l"/>
              </a:tabLst>
            </a:pP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Model predictive control</a:t>
            </a:r>
          </a:p>
          <a:p>
            <a:pPr>
              <a:lnSpc>
                <a:spcPct val="150000"/>
              </a:lnSpc>
              <a:spcAft>
                <a:spcPts val="800"/>
              </a:spcAft>
            </a:pP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Obstacle Detection and Avoidance:</a:t>
            </a:r>
          </a:p>
          <a:p>
            <a:pPr>
              <a:lnSpc>
                <a:spcPct val="150000"/>
              </a:lnSpc>
              <a:spcAft>
                <a:spcPts val="800"/>
              </a:spcAft>
            </a:pP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not publicly known (DEEP MACHINE LEARNING)</a:t>
            </a:r>
          </a:p>
          <a:p>
            <a:pPr>
              <a:lnSpc>
                <a:spcPct val="150000"/>
              </a:lnSpc>
              <a:spcAft>
                <a:spcPts val="800"/>
              </a:spcAft>
            </a:pP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 </a:t>
            </a:r>
          </a:p>
          <a:p>
            <a:pPr>
              <a:lnSpc>
                <a:spcPct val="150000"/>
              </a:lnSpc>
              <a:spcAft>
                <a:spcPts val="800"/>
              </a:spcAft>
            </a:pP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Mercedes (no disclosed)</a:t>
            </a:r>
          </a:p>
          <a:p>
            <a:pPr>
              <a:lnSpc>
                <a:spcPct val="150000"/>
              </a:lnSpc>
              <a:spcAft>
                <a:spcPts val="800"/>
              </a:spcAft>
            </a:pPr>
            <a:r>
              <a:rPr lang="en-US" sz="1100" kern="100" dirty="0" err="1" smtClean="0">
                <a:effectLst/>
                <a:latin typeface="Calibri" panose="020F0502020204030204" pitchFamily="34" charset="0"/>
                <a:ea typeface="Calibri" panose="020F0502020204030204" pitchFamily="34" charset="0"/>
                <a:cs typeface="Times New Roman" panose="02020603050405020304" pitchFamily="18" charset="0"/>
              </a:rPr>
              <a:t>Waymo</a:t>
            </a:r>
            <a:r>
              <a:rPr lang="en-US" sz="1100" kern="100" dirty="0" smtClean="0">
                <a:effectLst/>
                <a:latin typeface="Calibri" panose="020F0502020204030204" pitchFamily="34" charset="0"/>
                <a:ea typeface="Calibri" panose="020F0502020204030204" pitchFamily="34" charset="0"/>
                <a:cs typeface="Times New Roman" panose="02020603050405020304" pitchFamily="18" charset="0"/>
              </a:rPr>
              <a:t> and cruise doesn't disclose the specific algorithms they use but use High-definition (HD) maps: These detailed maps provide information about the environment, including lane markings, traffic signals, and points of interest. The system can leverage these maps for path planning within the designated areas.</a:t>
            </a:r>
          </a:p>
        </p:txBody>
      </p:sp>
      <p:sp>
        <p:nvSpPr>
          <p:cNvPr id="4" name="Slide Number Placeholder 3"/>
          <p:cNvSpPr>
            <a:spLocks noGrp="1"/>
          </p:cNvSpPr>
          <p:nvPr>
            <p:ph type="sldNum" sz="quarter" idx="10"/>
          </p:nvPr>
        </p:nvSpPr>
        <p:spPr/>
        <p:txBody>
          <a:bodyPr/>
          <a:lstStyle/>
          <a:p>
            <a:fld id="{7C5142C8-D56F-4817-93E4-4FCF9139030B}" type="slidenum">
              <a:rPr lang="en-US" smtClean="0"/>
              <a:t>12</a:t>
            </a:fld>
            <a:endParaRPr lang="en-US"/>
          </a:p>
        </p:txBody>
      </p:sp>
    </p:spTree>
    <p:extLst>
      <p:ext uri="{BB962C8B-B14F-4D97-AF65-F5344CB8AC3E}">
        <p14:creationId xmlns:p14="http://schemas.microsoft.com/office/powerpoint/2010/main" val="106859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60400" indent="-457200">
              <a:spcBef>
                <a:spcPts val="640"/>
              </a:spcBef>
              <a:buSzPts val="3200"/>
            </a:pPr>
            <a:endParaRPr lang="en-US" sz="1200" dirty="0" smtClean="0"/>
          </a:p>
        </p:txBody>
      </p:sp>
      <p:sp>
        <p:nvSpPr>
          <p:cNvPr id="4" name="Slide Number Placeholder 3"/>
          <p:cNvSpPr>
            <a:spLocks noGrp="1"/>
          </p:cNvSpPr>
          <p:nvPr>
            <p:ph type="sldNum" sz="quarter" idx="10"/>
          </p:nvPr>
        </p:nvSpPr>
        <p:spPr/>
        <p:txBody>
          <a:bodyPr/>
          <a:lstStyle/>
          <a:p>
            <a:fld id="{7C5142C8-D56F-4817-93E4-4FCF9139030B}" type="slidenum">
              <a:rPr lang="en-US" smtClean="0"/>
              <a:t>14</a:t>
            </a:fld>
            <a:endParaRPr lang="en-US"/>
          </a:p>
        </p:txBody>
      </p:sp>
    </p:spTree>
    <p:extLst>
      <p:ext uri="{BB962C8B-B14F-4D97-AF65-F5344CB8AC3E}">
        <p14:creationId xmlns:p14="http://schemas.microsoft.com/office/powerpoint/2010/main" val="1991757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C5142C8-D56F-4817-93E4-4FCF9139030B}" type="slidenum">
              <a:rPr lang="en-US" smtClean="0"/>
              <a:t>16</a:t>
            </a:fld>
            <a:endParaRPr lang="en-US"/>
          </a:p>
        </p:txBody>
      </p:sp>
    </p:spTree>
    <p:extLst>
      <p:ext uri="{BB962C8B-B14F-4D97-AF65-F5344CB8AC3E}">
        <p14:creationId xmlns:p14="http://schemas.microsoft.com/office/powerpoint/2010/main" val="4155651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Ad-hoc: Ideal for addressing unexpected issues or clarifying doubts that arise during feature development or code reviews.</a:t>
            </a:r>
          </a:p>
        </p:txBody>
      </p:sp>
      <p:sp>
        <p:nvSpPr>
          <p:cNvPr id="4" name="Slide Number Placeholder 3"/>
          <p:cNvSpPr>
            <a:spLocks noGrp="1"/>
          </p:cNvSpPr>
          <p:nvPr>
            <p:ph type="sldNum" sz="quarter" idx="10"/>
          </p:nvPr>
        </p:nvSpPr>
        <p:spPr/>
        <p:txBody>
          <a:bodyPr/>
          <a:lstStyle/>
          <a:p>
            <a:fld id="{7C5142C8-D56F-4817-93E4-4FCF9139030B}" type="slidenum">
              <a:rPr lang="en-US" smtClean="0"/>
              <a:t>28</a:t>
            </a:fld>
            <a:endParaRPr lang="en-US"/>
          </a:p>
        </p:txBody>
      </p:sp>
    </p:spTree>
    <p:extLst>
      <p:ext uri="{BB962C8B-B14F-4D97-AF65-F5344CB8AC3E}">
        <p14:creationId xmlns:p14="http://schemas.microsoft.com/office/powerpoint/2010/main" val="3183766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Conduct retrospective meetings at the end of each sprint to reflect on what went well, what didn’t, and how processes can be improved.</a:t>
            </a:r>
          </a:p>
        </p:txBody>
      </p:sp>
      <p:sp>
        <p:nvSpPr>
          <p:cNvPr id="4" name="Slide Number Placeholder 3"/>
          <p:cNvSpPr>
            <a:spLocks noGrp="1"/>
          </p:cNvSpPr>
          <p:nvPr>
            <p:ph type="sldNum" sz="quarter" idx="10"/>
          </p:nvPr>
        </p:nvSpPr>
        <p:spPr/>
        <p:txBody>
          <a:bodyPr/>
          <a:lstStyle/>
          <a:p>
            <a:fld id="{7C5142C8-D56F-4817-93E4-4FCF9139030B}" type="slidenum">
              <a:rPr lang="en-US" smtClean="0"/>
              <a:t>30</a:t>
            </a:fld>
            <a:endParaRPr lang="en-US"/>
          </a:p>
        </p:txBody>
      </p:sp>
    </p:spTree>
    <p:extLst>
      <p:ext uri="{BB962C8B-B14F-4D97-AF65-F5344CB8AC3E}">
        <p14:creationId xmlns:p14="http://schemas.microsoft.com/office/powerpoint/2010/main" val="2299887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Interviewing Domain expert we have noted our Questions and created a Questionnaire like which Questions were asked at the time of meeting</a:t>
            </a:r>
            <a:br>
              <a:rPr lang="en-US" dirty="0"/>
            </a:br>
            <a:r>
              <a:rPr lang="en-US" dirty="0"/>
              <a:t>In Document Analysis we have gathered our requirements through Research articles.</a:t>
            </a:r>
          </a:p>
        </p:txBody>
      </p:sp>
      <p:sp>
        <p:nvSpPr>
          <p:cNvPr id="4" name="Slide Number Placeholder 3"/>
          <p:cNvSpPr>
            <a:spLocks noGrp="1"/>
          </p:cNvSpPr>
          <p:nvPr>
            <p:ph type="sldNum" sz="quarter" idx="5"/>
          </p:nvPr>
        </p:nvSpPr>
        <p:spPr/>
        <p:txBody>
          <a:bodyPr/>
          <a:lstStyle/>
          <a:p>
            <a:fld id="{7C5142C8-D56F-4817-93E4-4FCF9139030B}" type="slidenum">
              <a:rPr lang="en-US" smtClean="0"/>
              <a:t>33</a:t>
            </a:fld>
            <a:endParaRPr lang="en-US"/>
          </a:p>
        </p:txBody>
      </p:sp>
    </p:spTree>
    <p:extLst>
      <p:ext uri="{BB962C8B-B14F-4D97-AF65-F5344CB8AC3E}">
        <p14:creationId xmlns:p14="http://schemas.microsoft.com/office/powerpoint/2010/main" val="342109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5142C8-D56F-4817-93E4-4FCF9139030B}" type="slidenum">
              <a:rPr lang="en-US" smtClean="0"/>
              <a:t>34</a:t>
            </a:fld>
            <a:endParaRPr lang="en-US"/>
          </a:p>
        </p:txBody>
      </p:sp>
    </p:spTree>
    <p:extLst>
      <p:ext uri="{BB962C8B-B14F-4D97-AF65-F5344CB8AC3E}">
        <p14:creationId xmlns:p14="http://schemas.microsoft.com/office/powerpoint/2010/main" val="226390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02D5EA8C-31D8-4AE2-B882-84C84F479477}" type="datetimeFigureOut">
              <a:rPr lang="en-US"/>
              <a:pPr>
                <a:defRPr/>
              </a:pPr>
              <a:t>11/12/2024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C1F5670-D3F4-45C7-B985-727ECBBC4E31}" type="slidenum">
              <a:rPr lang="en-US"/>
              <a:pPr>
                <a:defRPr/>
              </a:pPr>
              <a:t>‹#›</a:t>
            </a:fld>
            <a:endParaRPr lang="en-US"/>
          </a:p>
        </p:txBody>
      </p:sp>
    </p:spTree>
    <p:extLst>
      <p:ext uri="{BB962C8B-B14F-4D97-AF65-F5344CB8AC3E}">
        <p14:creationId xmlns:p14="http://schemas.microsoft.com/office/powerpoint/2010/main" val="3352248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59876BE-1A06-47CE-A4A2-6C5C1D1C326F}" type="datetimeFigureOut">
              <a:rPr lang="en-US"/>
              <a:pPr>
                <a:defRPr/>
              </a:pPr>
              <a:t>11/12/2024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E3F1DD-6A4D-4A6A-9723-33B3A792EBB9}" type="slidenum">
              <a:rPr lang="en-US"/>
              <a:pPr>
                <a:defRPr/>
              </a:pPr>
              <a:t>‹#›</a:t>
            </a:fld>
            <a:endParaRPr lang="en-US"/>
          </a:p>
        </p:txBody>
      </p:sp>
    </p:spTree>
    <p:extLst>
      <p:ext uri="{BB962C8B-B14F-4D97-AF65-F5344CB8AC3E}">
        <p14:creationId xmlns:p14="http://schemas.microsoft.com/office/powerpoint/2010/main" val="1992841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CE2D721-3603-4DC2-ACAB-C8C719AFE1B1}" type="datetimeFigureOut">
              <a:rPr lang="en-US"/>
              <a:pPr>
                <a:defRPr/>
              </a:pPr>
              <a:t>11/12/2024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1A63DAF-319D-456B-AC92-51897CFD44FC}" type="slidenum">
              <a:rPr lang="en-US"/>
              <a:pPr>
                <a:defRPr/>
              </a:pPr>
              <a:t>‹#›</a:t>
            </a:fld>
            <a:endParaRPr lang="en-US"/>
          </a:p>
        </p:txBody>
      </p:sp>
    </p:spTree>
    <p:extLst>
      <p:ext uri="{BB962C8B-B14F-4D97-AF65-F5344CB8AC3E}">
        <p14:creationId xmlns:p14="http://schemas.microsoft.com/office/powerpoint/2010/main" val="3900284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D9CD17A-954D-467D-91A5-E7BCAA89A8CF}" type="datetimeFigureOut">
              <a:rPr lang="en-US"/>
              <a:pPr>
                <a:defRPr/>
              </a:pPr>
              <a:t>11/12/2024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23E33BD-E18E-4BE1-9714-EE4282389175}" type="slidenum">
              <a:rPr lang="en-US"/>
              <a:pPr>
                <a:defRPr/>
              </a:pPr>
              <a:t>‹#›</a:t>
            </a:fld>
            <a:endParaRPr lang="en-US"/>
          </a:p>
        </p:txBody>
      </p:sp>
    </p:spTree>
    <p:extLst>
      <p:ext uri="{BB962C8B-B14F-4D97-AF65-F5344CB8AC3E}">
        <p14:creationId xmlns:p14="http://schemas.microsoft.com/office/powerpoint/2010/main" val="72368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9B7D8F27-B1E0-4579-A0D4-F4DE761D87B0}" type="datetimeFigureOut">
              <a:rPr lang="en-US"/>
              <a:pPr>
                <a:defRPr/>
              </a:pPr>
              <a:t>11/12/2024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794A030-EF6A-4762-B30C-DE8655F57C18}" type="slidenum">
              <a:rPr lang="en-US"/>
              <a:pPr>
                <a:defRPr/>
              </a:pPr>
              <a:t>‹#›</a:t>
            </a:fld>
            <a:endParaRPr lang="en-US"/>
          </a:p>
        </p:txBody>
      </p:sp>
    </p:spTree>
    <p:extLst>
      <p:ext uri="{BB962C8B-B14F-4D97-AF65-F5344CB8AC3E}">
        <p14:creationId xmlns:p14="http://schemas.microsoft.com/office/powerpoint/2010/main" val="373513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21E9A495-73A6-4F65-8AAC-5D89FFE343E7}" type="datetimeFigureOut">
              <a:rPr lang="en-US"/>
              <a:pPr>
                <a:defRPr/>
              </a:pPr>
              <a:t>11/12/2024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367087B-68C8-47F2-B5D0-EF32CB23F865}" type="slidenum">
              <a:rPr lang="en-US"/>
              <a:pPr>
                <a:defRPr/>
              </a:pPr>
              <a:t>‹#›</a:t>
            </a:fld>
            <a:endParaRPr lang="en-US"/>
          </a:p>
        </p:txBody>
      </p:sp>
    </p:spTree>
    <p:extLst>
      <p:ext uri="{BB962C8B-B14F-4D97-AF65-F5344CB8AC3E}">
        <p14:creationId xmlns:p14="http://schemas.microsoft.com/office/powerpoint/2010/main" val="1671121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04590D62-48B1-4815-B83E-6D1A5DC794AF}" type="datetimeFigureOut">
              <a:rPr lang="en-US"/>
              <a:pPr>
                <a:defRPr/>
              </a:pPr>
              <a:t>11/12/2024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4497330-42CC-42AC-87F9-5A3675C691E0}" type="slidenum">
              <a:rPr lang="en-US"/>
              <a:pPr>
                <a:defRPr/>
              </a:pPr>
              <a:t>‹#›</a:t>
            </a:fld>
            <a:endParaRPr lang="en-US"/>
          </a:p>
        </p:txBody>
      </p:sp>
    </p:spTree>
    <p:extLst>
      <p:ext uri="{BB962C8B-B14F-4D97-AF65-F5344CB8AC3E}">
        <p14:creationId xmlns:p14="http://schemas.microsoft.com/office/powerpoint/2010/main" val="2098574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FD49768-A570-41B7-95C0-54055C4A81EA}" type="datetimeFigureOut">
              <a:rPr lang="en-US"/>
              <a:pPr>
                <a:defRPr/>
              </a:pPr>
              <a:t>11/12/2024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06CAFDE-0C38-456D-B802-21864C3F830D}" type="slidenum">
              <a:rPr lang="en-US"/>
              <a:pPr>
                <a:defRPr/>
              </a:pPr>
              <a:t>‹#›</a:t>
            </a:fld>
            <a:endParaRPr lang="en-US"/>
          </a:p>
        </p:txBody>
      </p:sp>
    </p:spTree>
    <p:extLst>
      <p:ext uri="{BB962C8B-B14F-4D97-AF65-F5344CB8AC3E}">
        <p14:creationId xmlns:p14="http://schemas.microsoft.com/office/powerpoint/2010/main" val="3005093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923B2D8-3E52-4F62-9DC4-54C38533946B}" type="datetimeFigureOut">
              <a:rPr lang="en-US"/>
              <a:pPr>
                <a:defRPr/>
              </a:pPr>
              <a:t>11/12/2024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4B0D651-56A8-4CE0-9D94-65BDDFDEBFA7}" type="slidenum">
              <a:rPr lang="en-US"/>
              <a:pPr>
                <a:defRPr/>
              </a:pPr>
              <a:t>‹#›</a:t>
            </a:fld>
            <a:endParaRPr lang="en-US"/>
          </a:p>
        </p:txBody>
      </p:sp>
    </p:spTree>
    <p:extLst>
      <p:ext uri="{BB962C8B-B14F-4D97-AF65-F5344CB8AC3E}">
        <p14:creationId xmlns:p14="http://schemas.microsoft.com/office/powerpoint/2010/main" val="2623457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9B30D5C-5BFF-46B6-BA99-36AC4468BF79}" type="datetimeFigureOut">
              <a:rPr lang="en-US"/>
              <a:pPr>
                <a:defRPr/>
              </a:pPr>
              <a:t>11/12/2024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17F8457-8BC5-42F4-9665-36B7DF8528E8}" type="slidenum">
              <a:rPr lang="en-US"/>
              <a:pPr>
                <a:defRPr/>
              </a:pPr>
              <a:t>‹#›</a:t>
            </a:fld>
            <a:endParaRPr lang="en-US"/>
          </a:p>
        </p:txBody>
      </p:sp>
    </p:spTree>
    <p:extLst>
      <p:ext uri="{BB962C8B-B14F-4D97-AF65-F5344CB8AC3E}">
        <p14:creationId xmlns:p14="http://schemas.microsoft.com/office/powerpoint/2010/main" val="50674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7F9CFCE-761F-40B2-848A-CB9D594FBAFC}" type="datetimeFigureOut">
              <a:rPr lang="en-US"/>
              <a:pPr>
                <a:defRPr/>
              </a:pPr>
              <a:t>11/12/2024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70734B-61FB-498A-8F45-B91ADB27494E}" type="slidenum">
              <a:rPr lang="en-US"/>
              <a:pPr>
                <a:defRPr/>
              </a:pPr>
              <a:t>‹#›</a:t>
            </a:fld>
            <a:endParaRPr lang="en-US"/>
          </a:p>
        </p:txBody>
      </p:sp>
    </p:spTree>
    <p:extLst>
      <p:ext uri="{BB962C8B-B14F-4D97-AF65-F5344CB8AC3E}">
        <p14:creationId xmlns:p14="http://schemas.microsoft.com/office/powerpoint/2010/main" val="401547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5000" r="-5000"/>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00E64A2-E0A4-4DC6-9829-7CF64BBF5B65}" type="datetimeFigureOut">
              <a:rPr lang="en-US"/>
              <a:pPr>
                <a:defRPr/>
              </a:pPr>
              <a:t>11/12/2024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6E01495-F694-4C46-966A-5FC739EB7C9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thru.gsa.gov/DRIVERSAFETY/DistractedDrivingPosterA.pdf" TargetMode="External"/><Relationship Id="rId2" Type="http://schemas.openxmlformats.org/officeDocument/2006/relationships/hyperlink" Target="https://crashstats.nhtsa.dot.gov/Api/Public/ViewPublication/812115"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5000" r="-5000"/>
          </a:stretch>
        </a:blipFill>
        <a:effectLst/>
      </p:bgPr>
    </p:bg>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US" dirty="0"/>
              <a:t>Final Year Project</a:t>
            </a:r>
          </a:p>
        </p:txBody>
      </p:sp>
      <p:sp>
        <p:nvSpPr>
          <p:cNvPr id="5123" name="Subtitle 2"/>
          <p:cNvSpPr>
            <a:spLocks noGrp="1"/>
          </p:cNvSpPr>
          <p:nvPr>
            <p:ph type="subTitle" idx="1"/>
          </p:nvPr>
        </p:nvSpPr>
        <p:spPr/>
        <p:txBody>
          <a:bodyPr rtlCol="0">
            <a:normAutofit/>
          </a:bodyPr>
          <a:lstStyle/>
          <a:p>
            <a:pPr marL="63500" eaLnBrk="1" fontAlgn="auto" hangingPunct="1">
              <a:spcAft>
                <a:spcPts val="0"/>
              </a:spcAft>
              <a:buFont typeface="Arial" pitchFamily="34" charset="0"/>
              <a:buNone/>
              <a:defRPr/>
            </a:pPr>
            <a:r>
              <a:rPr lang="en-US" dirty="0"/>
              <a:t>Computer On Wheels</a:t>
            </a:r>
          </a:p>
          <a:p>
            <a:pPr marL="63500" eaLnBrk="1" fontAlgn="auto" hangingPunct="1">
              <a:spcAft>
                <a:spcPts val="0"/>
              </a:spcAft>
              <a:buFont typeface="Arial" pitchFamily="34" charset="0"/>
              <a:buNone/>
              <a:defRPr/>
            </a:pPr>
            <a:r>
              <a:rPr lang="en-US" sz="1400" dirty="0"/>
              <a:t>Supervised By: Dr. </a:t>
            </a:r>
            <a:r>
              <a:rPr lang="en-US" sz="1400" dirty="0" smtClean="0"/>
              <a:t>Naveed </a:t>
            </a:r>
            <a:r>
              <a:rPr lang="en-US" sz="1400" dirty="0" err="1" smtClean="0"/>
              <a:t>Ikram</a:t>
            </a:r>
            <a:r>
              <a:rPr lang="en-US" sz="1400" dirty="0" smtClean="0"/>
              <a:t>(Professor</a:t>
            </a:r>
            <a:r>
              <a:rPr lang="en-US" sz="1400" dirty="0"/>
              <a:t>)</a:t>
            </a:r>
          </a:p>
        </p:txBody>
      </p:sp>
      <p:pic>
        <p:nvPicPr>
          <p:cNvPr id="2052" name="Picture 3" descr="Riphah.jpg"/>
          <p:cNvPicPr>
            <a:picLocks noChangeAspect="1"/>
          </p:cNvPicPr>
          <p:nvPr/>
        </p:nvPicPr>
        <p:blipFill>
          <a:blip r:embed="rId3" cstate="print">
            <a:extLst>
              <a:ext uri="{28A0092B-C50C-407E-A947-70E740481C1C}">
                <a14:useLocalDpi xmlns:a14="http://schemas.microsoft.com/office/drawing/2010/main" val="0"/>
              </a:ext>
            </a:extLst>
          </a:blip>
          <a:srcRect l="3033" t="4065" r="6926" b="4926"/>
          <a:stretch>
            <a:fillRect/>
          </a:stretch>
        </p:blipFill>
        <p:spPr bwMode="auto">
          <a:xfrm>
            <a:off x="4076700" y="1295400"/>
            <a:ext cx="990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Levels of Autonomous Vehicle</a:t>
            </a:r>
          </a:p>
        </p:txBody>
      </p:sp>
      <p:pic>
        <p:nvPicPr>
          <p:cNvPr id="4" name="Google Shape;149;p8"/>
          <p:cNvPicPr preferRelativeResize="0">
            <a:picLocks noGrp="1"/>
          </p:cNvPicPr>
          <p:nvPr>
            <p:ph idx="1"/>
          </p:nvPr>
        </p:nvPicPr>
        <p:blipFill rotWithShape="1">
          <a:blip r:embed="rId3">
            <a:alphaModFix/>
          </a:blip>
          <a:srcRect t="19546" b="10305"/>
          <a:stretch/>
        </p:blipFill>
        <p:spPr>
          <a:xfrm>
            <a:off x="-152400" y="1390342"/>
            <a:ext cx="9448800" cy="4477058"/>
          </a:xfrm>
          <a:prstGeom prst="rect">
            <a:avLst/>
          </a:prstGeom>
          <a:noFill/>
          <a:ln>
            <a:noFill/>
          </a:ln>
        </p:spPr>
      </p:pic>
    </p:spTree>
    <p:extLst>
      <p:ext uri="{BB962C8B-B14F-4D97-AF65-F5344CB8AC3E}">
        <p14:creationId xmlns:p14="http://schemas.microsoft.com/office/powerpoint/2010/main" val="4171235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Systems (1/2)</a:t>
            </a:r>
            <a:endParaRPr lang="en-US" dirty="0"/>
          </a:p>
        </p:txBody>
      </p:sp>
      <p:pic>
        <p:nvPicPr>
          <p:cNvPr id="4" name="table"/>
          <p:cNvPicPr>
            <a:picLocks noGrp="1" noChangeAspect="1"/>
          </p:cNvPicPr>
          <p:nvPr>
            <p:ph idx="1"/>
          </p:nvPr>
        </p:nvPicPr>
        <p:blipFill>
          <a:blip r:embed="rId3"/>
          <a:stretch>
            <a:fillRect/>
          </a:stretch>
        </p:blipFill>
        <p:spPr>
          <a:xfrm>
            <a:off x="457200" y="1423081"/>
            <a:ext cx="8229600" cy="3366393"/>
          </a:xfrm>
          <a:prstGeom prst="rect">
            <a:avLst/>
          </a:prstGeom>
        </p:spPr>
      </p:pic>
    </p:spTree>
    <p:extLst>
      <p:ext uri="{BB962C8B-B14F-4D97-AF65-F5344CB8AC3E}">
        <p14:creationId xmlns:p14="http://schemas.microsoft.com/office/powerpoint/2010/main" val="143272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Existing Systems (2/2)</a:t>
            </a:r>
            <a:endParaRPr lang="en-US" dirty="0"/>
          </a:p>
        </p:txBody>
      </p:sp>
      <p:pic>
        <p:nvPicPr>
          <p:cNvPr id="4" name="table"/>
          <p:cNvPicPr>
            <a:picLocks noGrp="1" noChangeAspect="1"/>
          </p:cNvPicPr>
          <p:nvPr>
            <p:ph idx="1"/>
          </p:nvPr>
        </p:nvPicPr>
        <p:blipFill>
          <a:blip r:embed="rId3"/>
          <a:stretch>
            <a:fillRect/>
          </a:stretch>
        </p:blipFill>
        <p:spPr>
          <a:xfrm>
            <a:off x="457200" y="1219200"/>
            <a:ext cx="8436842" cy="4038600"/>
          </a:xfrm>
          <a:prstGeom prst="rect">
            <a:avLst/>
          </a:prstGeom>
        </p:spPr>
      </p:pic>
    </p:spTree>
    <p:extLst>
      <p:ext uri="{BB962C8B-B14F-4D97-AF65-F5344CB8AC3E}">
        <p14:creationId xmlns:p14="http://schemas.microsoft.com/office/powerpoint/2010/main" val="374744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62751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Statement(1/3)</a:t>
            </a:r>
            <a:endParaRPr lang="en-US" dirty="0"/>
          </a:p>
        </p:txBody>
      </p:sp>
      <p:pic>
        <p:nvPicPr>
          <p:cNvPr id="11" name="Content Placeholder 10"/>
          <p:cNvPicPr>
            <a:picLocks noGrp="1" noChangeAspect="1"/>
          </p:cNvPicPr>
          <p:nvPr>
            <p:ph idx="1"/>
          </p:nvPr>
        </p:nvPicPr>
        <p:blipFill>
          <a:blip r:embed="rId3"/>
          <a:stretch>
            <a:fillRect/>
          </a:stretch>
        </p:blipFill>
        <p:spPr>
          <a:xfrm>
            <a:off x="915867" y="1219200"/>
            <a:ext cx="7748448" cy="4525963"/>
          </a:xfrm>
          <a:prstGeom prst="rect">
            <a:avLst/>
          </a:prstGeom>
        </p:spPr>
      </p:pic>
    </p:spTree>
    <p:extLst>
      <p:ext uri="{BB962C8B-B14F-4D97-AF65-F5344CB8AC3E}">
        <p14:creationId xmlns:p14="http://schemas.microsoft.com/office/powerpoint/2010/main" val="4031419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Statement(2/3)</a:t>
            </a:r>
            <a:endParaRPr lang="en-US" dirty="0"/>
          </a:p>
        </p:txBody>
      </p:sp>
      <p:pic>
        <p:nvPicPr>
          <p:cNvPr id="8" name="Content Placeholder 7"/>
          <p:cNvPicPr>
            <a:picLocks noGrp="1" noChangeAspect="1"/>
          </p:cNvPicPr>
          <p:nvPr>
            <p:ph idx="1"/>
          </p:nvPr>
        </p:nvPicPr>
        <p:blipFill>
          <a:blip r:embed="rId2"/>
          <a:stretch>
            <a:fillRect/>
          </a:stretch>
        </p:blipFill>
        <p:spPr>
          <a:xfrm>
            <a:off x="838200" y="1219200"/>
            <a:ext cx="7848600" cy="4525963"/>
          </a:xfrm>
          <a:prstGeom prst="rect">
            <a:avLst/>
          </a:prstGeom>
        </p:spPr>
      </p:pic>
    </p:spTree>
    <p:extLst>
      <p:ext uri="{BB962C8B-B14F-4D97-AF65-F5344CB8AC3E}">
        <p14:creationId xmlns:p14="http://schemas.microsoft.com/office/powerpoint/2010/main" val="752378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Statement(3/3)</a:t>
            </a:r>
            <a:endParaRPr lang="en-US" dirty="0"/>
          </a:p>
        </p:txBody>
      </p:sp>
      <p:pic>
        <p:nvPicPr>
          <p:cNvPr id="7" name="Content Placeholder 6"/>
          <p:cNvPicPr>
            <a:picLocks noGrp="1" noChangeAspect="1"/>
          </p:cNvPicPr>
          <p:nvPr>
            <p:ph idx="1"/>
          </p:nvPr>
        </p:nvPicPr>
        <p:blipFill>
          <a:blip r:embed="rId3"/>
          <a:stretch>
            <a:fillRect/>
          </a:stretch>
        </p:blipFill>
        <p:spPr>
          <a:xfrm>
            <a:off x="914400" y="1295400"/>
            <a:ext cx="7772400" cy="4525963"/>
          </a:xfrm>
          <a:prstGeom prst="rect">
            <a:avLst/>
          </a:prstGeom>
        </p:spPr>
      </p:pic>
    </p:spTree>
    <p:extLst>
      <p:ext uri="{BB962C8B-B14F-4D97-AF65-F5344CB8AC3E}">
        <p14:creationId xmlns:p14="http://schemas.microsoft.com/office/powerpoint/2010/main" val="122667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Endeavour</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8672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dirty="0"/>
              <a:t>Describe roles of your team members</a:t>
            </a:r>
          </a:p>
          <a:p>
            <a:r>
              <a:rPr lang="en-US" dirty="0"/>
              <a:t>Describe your software development process</a:t>
            </a:r>
          </a:p>
          <a:p>
            <a:r>
              <a:rPr lang="en-US" dirty="0"/>
              <a:t>Describe your way of working as a team</a:t>
            </a:r>
          </a:p>
          <a:p>
            <a:pPr marL="0" indent="0">
              <a:buNone/>
            </a:pPr>
            <a:endParaRPr lang="en-US" dirty="0"/>
          </a:p>
        </p:txBody>
      </p:sp>
    </p:spTree>
    <p:extLst>
      <p:ext uri="{BB962C8B-B14F-4D97-AF65-F5344CB8AC3E}">
        <p14:creationId xmlns:p14="http://schemas.microsoft.com/office/powerpoint/2010/main" val="259346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985392D-628B-B550-D0A4-D64C714394B1}"/>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 xmlns:a16="http://schemas.microsoft.com/office/drawing/2014/main" id="{F9DFB08F-A249-C3DC-6FAE-D7A774841E91}"/>
              </a:ext>
            </a:extLst>
          </p:cNvPr>
          <p:cNvSpPr>
            <a:spLocks noGrp="1"/>
          </p:cNvSpPr>
          <p:nvPr>
            <p:ph idx="1"/>
          </p:nvPr>
        </p:nvSpPr>
        <p:spPr/>
        <p:txBody>
          <a:bodyPr/>
          <a:lstStyle/>
          <a:p>
            <a:pPr marL="0" marR="0" indent="0">
              <a:lnSpc>
                <a:spcPct val="150000"/>
              </a:lnSpc>
              <a:spcBef>
                <a:spcPts val="0"/>
              </a:spcBef>
              <a:spcAft>
                <a:spcPts val="0"/>
              </a:spcAft>
              <a:buNone/>
            </a:pPr>
            <a:r>
              <a:rPr lang="en-GB" sz="2800" b="1" dirty="0">
                <a:solidFill>
                  <a:srgbClr val="000000"/>
                </a:solidFill>
                <a:effectLst/>
                <a:highlight>
                  <a:srgbClr val="FFFFFF"/>
                </a:highlight>
                <a:latin typeface="Times New Roman" panose="02020603050405020304" pitchFamily="18" charset="0"/>
                <a:ea typeface="Times New Roman" panose="02020603050405020304" pitchFamily="18" charset="0"/>
              </a:rPr>
              <a:t>Software Engineering Practice:</a:t>
            </a:r>
            <a:endParaRPr lang="en-US" sz="2800" dirty="0">
              <a:effectLst/>
              <a:highlight>
                <a:srgbClr val="FFFFFF"/>
              </a:highlight>
              <a:latin typeface="Times New Roman" panose="02020603050405020304" pitchFamily="18" charset="0"/>
              <a:ea typeface="Times New Roman" panose="02020603050405020304" pitchFamily="18" charset="0"/>
            </a:endParaRPr>
          </a:p>
          <a:p>
            <a:r>
              <a:rPr lang="en-US" sz="2400" dirty="0"/>
              <a:t>In our project, we adopted the </a:t>
            </a:r>
            <a:r>
              <a:rPr lang="en-US" sz="2400" b="1" dirty="0"/>
              <a:t>Waterfall model</a:t>
            </a:r>
            <a:r>
              <a:rPr lang="en-US" sz="2400" dirty="0"/>
              <a:t>, providing a structured and disciplined approach to software engineering that aligns with the linear nature of embedded software development for autonomous vehicles. </a:t>
            </a:r>
            <a:endParaRPr lang="en-US" sz="2400" dirty="0" smtClean="0"/>
          </a:p>
          <a:p>
            <a:r>
              <a:rPr lang="en-US" sz="2400" dirty="0" smtClean="0"/>
              <a:t>This </a:t>
            </a:r>
            <a:r>
              <a:rPr lang="en-US" sz="2400" dirty="0"/>
              <a:t>methodology ensured clear requirements, detailed design, rigorous testing, and comprehensive documentation, all contributing to a reliable, maintainable software system tailored to the specific demands of autonomous vehicle applications.</a:t>
            </a:r>
          </a:p>
        </p:txBody>
      </p:sp>
    </p:spTree>
    <p:extLst>
      <p:ext uri="{BB962C8B-B14F-4D97-AF65-F5344CB8AC3E}">
        <p14:creationId xmlns:p14="http://schemas.microsoft.com/office/powerpoint/2010/main" val="3596923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t>Project Team</a:t>
            </a:r>
          </a:p>
        </p:txBody>
      </p:sp>
      <p:sp>
        <p:nvSpPr>
          <p:cNvPr id="3075" name="Content Placeholder 2"/>
          <p:cNvSpPr>
            <a:spLocks noGrp="1"/>
          </p:cNvSpPr>
          <p:nvPr>
            <p:ph idx="1"/>
          </p:nvPr>
        </p:nvSpPr>
        <p:spPr/>
        <p:txBody>
          <a:bodyPr/>
          <a:lstStyle/>
          <a:p>
            <a:pPr marL="342900" lvl="0" indent="-342900" algn="l" rtl="0">
              <a:lnSpc>
                <a:spcPct val="100000"/>
              </a:lnSpc>
              <a:spcBef>
                <a:spcPts val="0"/>
              </a:spcBef>
              <a:spcAft>
                <a:spcPts val="0"/>
              </a:spcAft>
              <a:buClr>
                <a:schemeClr val="dk1"/>
              </a:buClr>
              <a:buSzPts val="3300"/>
              <a:buChar char="•"/>
            </a:pPr>
            <a:r>
              <a:rPr lang="en-US" dirty="0"/>
              <a:t>Bilal Rafiq (27661)</a:t>
            </a:r>
          </a:p>
          <a:p>
            <a:pPr marL="342900" lvl="0" indent="-342900" algn="l" rtl="0">
              <a:lnSpc>
                <a:spcPct val="100000"/>
              </a:lnSpc>
              <a:spcBef>
                <a:spcPts val="640"/>
              </a:spcBef>
              <a:spcAft>
                <a:spcPts val="0"/>
              </a:spcAft>
              <a:buClr>
                <a:schemeClr val="dk1"/>
              </a:buClr>
              <a:buSzPts val="3300"/>
              <a:buChar char="•"/>
            </a:pPr>
            <a:r>
              <a:rPr lang="en-US" dirty="0"/>
              <a:t>Hamza Azhar(28595)</a:t>
            </a:r>
          </a:p>
          <a:p>
            <a:pPr marL="342900" lvl="0" indent="-342900" algn="l" rtl="0">
              <a:lnSpc>
                <a:spcPct val="100000"/>
              </a:lnSpc>
              <a:spcBef>
                <a:spcPts val="640"/>
              </a:spcBef>
              <a:spcAft>
                <a:spcPts val="0"/>
              </a:spcAft>
              <a:buSzPts val="3300"/>
              <a:buChar char="•"/>
            </a:pPr>
            <a:r>
              <a:rPr lang="en-US" dirty="0"/>
              <a:t>Sardar Mohsin (28016)</a:t>
            </a:r>
          </a:p>
          <a:p>
            <a:pPr marL="342900" lvl="0" indent="-342900" algn="l" rtl="0">
              <a:lnSpc>
                <a:spcPct val="100000"/>
              </a:lnSpc>
              <a:spcBef>
                <a:spcPts val="640"/>
              </a:spcBef>
              <a:spcAft>
                <a:spcPts val="0"/>
              </a:spcAft>
              <a:buClr>
                <a:schemeClr val="dk1"/>
              </a:buClr>
              <a:buSzPts val="3300"/>
              <a:buChar char="•"/>
            </a:pPr>
            <a:r>
              <a:rPr lang="en-US" dirty="0"/>
              <a:t>M. Usama Nazir (30445)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20FAF-9EA2-0230-B8EF-081C277C3A2E}"/>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 xmlns:a16="http://schemas.microsoft.com/office/drawing/2014/main" id="{C6A9F2DC-0A44-AB93-7DF2-0ED7A5ACBC77}"/>
              </a:ext>
            </a:extLst>
          </p:cNvPr>
          <p:cNvSpPr>
            <a:spLocks noGrp="1"/>
          </p:cNvSpPr>
          <p:nvPr>
            <p:ph idx="1"/>
          </p:nvPr>
        </p:nvSpPr>
        <p:spPr/>
        <p:txBody>
          <a:bodyPr/>
          <a:lstStyle/>
          <a:p>
            <a:pPr marL="0" indent="0">
              <a:buNone/>
            </a:pPr>
            <a:r>
              <a:rPr lang="en-US" b="1" dirty="0"/>
              <a:t>Waterfall Model </a:t>
            </a:r>
            <a:r>
              <a:rPr lang="en-US" b="1" dirty="0" smtClean="0"/>
              <a:t>Phases:</a:t>
            </a:r>
            <a:r>
              <a:rPr lang="en-US" dirty="0"/>
              <a:t/>
            </a:r>
            <a:br>
              <a:rPr lang="en-US" dirty="0"/>
            </a:br>
            <a:r>
              <a:rPr lang="en-US" sz="2400" dirty="0"/>
              <a:t>Our project was organized using the traditional Waterfall model, moving sequentially through each phase with clear deliverables and checkpoints to track progress. Key phases included:</a:t>
            </a:r>
            <a:endParaRPr lang="en-US" sz="1800" dirty="0"/>
          </a:p>
        </p:txBody>
      </p:sp>
    </p:spTree>
    <p:extLst>
      <p:ext uri="{BB962C8B-B14F-4D97-AF65-F5344CB8AC3E}">
        <p14:creationId xmlns:p14="http://schemas.microsoft.com/office/powerpoint/2010/main" val="464286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20FAF-9EA2-0230-B8EF-081C277C3A2E}"/>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 xmlns:a16="http://schemas.microsoft.com/office/drawing/2014/main" id="{C6A9F2DC-0A44-AB93-7DF2-0ED7A5ACBC77}"/>
              </a:ext>
            </a:extLst>
          </p:cNvPr>
          <p:cNvSpPr>
            <a:spLocks noGrp="1"/>
          </p:cNvSpPr>
          <p:nvPr>
            <p:ph idx="1"/>
          </p:nvPr>
        </p:nvSpPr>
        <p:spPr/>
        <p:txBody>
          <a:bodyPr/>
          <a:lstStyle/>
          <a:p>
            <a:pPr marL="0" indent="0">
              <a:buNone/>
            </a:pPr>
            <a:r>
              <a:rPr lang="en-US" dirty="0" smtClean="0"/>
              <a:t>Waterfall Model </a:t>
            </a:r>
            <a:r>
              <a:rPr lang="en-US" dirty="0"/>
              <a:t>Development:</a:t>
            </a:r>
          </a:p>
          <a:p>
            <a:r>
              <a:rPr lang="en-US" sz="2400" b="1" dirty="0"/>
              <a:t>Requirements Gathering and Analysis</a:t>
            </a:r>
            <a:r>
              <a:rPr lang="en-US" sz="2400" dirty="0"/>
              <a:t/>
            </a:r>
            <a:br>
              <a:rPr lang="en-US" sz="2400" dirty="0"/>
            </a:br>
            <a:r>
              <a:rPr lang="en-US" sz="2400" dirty="0"/>
              <a:t>We initiated our process with an in-depth requirements analysis, defining both functional and non-functional requirements. This phase involved collaboration with domain experts and an extensive review of documentation to ensure that the project’s objectives were thoroughly understood and documented for autonomous navigation in a personal use context.</a:t>
            </a:r>
          </a:p>
        </p:txBody>
      </p:sp>
    </p:spTree>
    <p:extLst>
      <p:ext uri="{BB962C8B-B14F-4D97-AF65-F5344CB8AC3E}">
        <p14:creationId xmlns:p14="http://schemas.microsoft.com/office/powerpoint/2010/main" val="2025563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20FAF-9EA2-0230-B8EF-081C277C3A2E}"/>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 xmlns:a16="http://schemas.microsoft.com/office/drawing/2014/main" id="{C6A9F2DC-0A44-AB93-7DF2-0ED7A5ACBC77}"/>
              </a:ext>
            </a:extLst>
          </p:cNvPr>
          <p:cNvSpPr>
            <a:spLocks noGrp="1"/>
          </p:cNvSpPr>
          <p:nvPr>
            <p:ph idx="1"/>
          </p:nvPr>
        </p:nvSpPr>
        <p:spPr/>
        <p:txBody>
          <a:bodyPr/>
          <a:lstStyle/>
          <a:p>
            <a:pPr marL="0" indent="0">
              <a:buNone/>
            </a:pPr>
            <a:r>
              <a:rPr lang="en-US" dirty="0" smtClean="0"/>
              <a:t>Waterfall Model </a:t>
            </a:r>
            <a:r>
              <a:rPr lang="en-US" dirty="0"/>
              <a:t>Development:</a:t>
            </a:r>
          </a:p>
          <a:p>
            <a:pPr algn="just"/>
            <a:r>
              <a:rPr lang="en-US" sz="2400" b="1" dirty="0" smtClean="0"/>
              <a:t>System design:</a:t>
            </a:r>
            <a:endParaRPr lang="en-US" sz="2400" dirty="0"/>
          </a:p>
          <a:p>
            <a:pPr marL="0" indent="0" algn="just">
              <a:buNone/>
            </a:pPr>
            <a:r>
              <a:rPr lang="en-US" sz="2400" dirty="0" smtClean="0"/>
              <a:t>In </a:t>
            </a:r>
            <a:r>
              <a:rPr lang="en-US" sz="2400" dirty="0"/>
              <a:t>the design phase, we translated our requirements into a detailed system architecture, specifying each module’s functionality and interactions. This design documentation served as a blueprint for the implementation phase, supporting a structured development process that would facilitate maintainability and reliability.</a:t>
            </a:r>
          </a:p>
        </p:txBody>
      </p:sp>
    </p:spTree>
    <p:extLst>
      <p:ext uri="{BB962C8B-B14F-4D97-AF65-F5344CB8AC3E}">
        <p14:creationId xmlns:p14="http://schemas.microsoft.com/office/powerpoint/2010/main" val="854434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20FAF-9EA2-0230-B8EF-081C277C3A2E}"/>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 xmlns:a16="http://schemas.microsoft.com/office/drawing/2014/main" id="{C6A9F2DC-0A44-AB93-7DF2-0ED7A5ACBC77}"/>
              </a:ext>
            </a:extLst>
          </p:cNvPr>
          <p:cNvSpPr>
            <a:spLocks noGrp="1"/>
          </p:cNvSpPr>
          <p:nvPr>
            <p:ph idx="1"/>
          </p:nvPr>
        </p:nvSpPr>
        <p:spPr/>
        <p:txBody>
          <a:bodyPr/>
          <a:lstStyle/>
          <a:p>
            <a:pPr marL="0" indent="0">
              <a:buNone/>
            </a:pPr>
            <a:r>
              <a:rPr lang="en-US" dirty="0" smtClean="0"/>
              <a:t>Waterfall Model Development:</a:t>
            </a:r>
          </a:p>
          <a:p>
            <a:r>
              <a:rPr lang="en-US" sz="2400" b="1" dirty="0" smtClean="0"/>
              <a:t>Implementation:</a:t>
            </a:r>
            <a:r>
              <a:rPr lang="en-US" sz="2400" dirty="0"/>
              <a:t/>
            </a:r>
            <a:br>
              <a:rPr lang="en-US" sz="2400" dirty="0"/>
            </a:br>
            <a:r>
              <a:rPr lang="en-US" sz="2400" dirty="0"/>
              <a:t>With a finalized design, we progressed to the implementation phase, systematically coding each module in line with the Waterfall model’s structured guidelines. Key modules included path planning, obstacle detection, and control, all developed with an emphasis on clean, well-documented code that adhered closely to the project's requirements and design specifications.</a:t>
            </a:r>
          </a:p>
        </p:txBody>
      </p:sp>
    </p:spTree>
    <p:extLst>
      <p:ext uri="{BB962C8B-B14F-4D97-AF65-F5344CB8AC3E}">
        <p14:creationId xmlns:p14="http://schemas.microsoft.com/office/powerpoint/2010/main" val="1844875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20FAF-9EA2-0230-B8EF-081C277C3A2E}"/>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 xmlns:a16="http://schemas.microsoft.com/office/drawing/2014/main" id="{C6A9F2DC-0A44-AB93-7DF2-0ED7A5ACBC77}"/>
              </a:ext>
            </a:extLst>
          </p:cNvPr>
          <p:cNvSpPr>
            <a:spLocks noGrp="1"/>
          </p:cNvSpPr>
          <p:nvPr>
            <p:ph idx="1"/>
          </p:nvPr>
        </p:nvSpPr>
        <p:spPr/>
        <p:txBody>
          <a:bodyPr/>
          <a:lstStyle/>
          <a:p>
            <a:pPr marL="0" indent="0">
              <a:buNone/>
            </a:pPr>
            <a:r>
              <a:rPr lang="en-US" dirty="0" smtClean="0"/>
              <a:t>Waterfall Model Development:</a:t>
            </a:r>
          </a:p>
          <a:p>
            <a:r>
              <a:rPr lang="en-US" sz="2400" b="1" dirty="0"/>
              <a:t>Integration and Testing</a:t>
            </a:r>
            <a:r>
              <a:rPr lang="en-US" sz="2400" dirty="0"/>
              <a:t/>
            </a:r>
            <a:br>
              <a:rPr lang="en-US" sz="2400" dirty="0"/>
            </a:br>
            <a:r>
              <a:rPr lang="en-US" sz="2400" dirty="0"/>
              <a:t>Following implementation, rigorous testing validated each module’s functionality and ensured smooth integration. This phase included unit, integration, and system testing to confirm accuracy, reliability, and safety under real-world conditions, such as adverse weather, obstacle detection, and traffic light recognition.</a:t>
            </a:r>
          </a:p>
        </p:txBody>
      </p:sp>
    </p:spTree>
    <p:extLst>
      <p:ext uri="{BB962C8B-B14F-4D97-AF65-F5344CB8AC3E}">
        <p14:creationId xmlns:p14="http://schemas.microsoft.com/office/powerpoint/2010/main" val="3107934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720FAF-9EA2-0230-B8EF-081C277C3A2E}"/>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 xmlns:a16="http://schemas.microsoft.com/office/drawing/2014/main" id="{C6A9F2DC-0A44-AB93-7DF2-0ED7A5ACBC77}"/>
              </a:ext>
            </a:extLst>
          </p:cNvPr>
          <p:cNvSpPr>
            <a:spLocks noGrp="1"/>
          </p:cNvSpPr>
          <p:nvPr>
            <p:ph idx="1"/>
          </p:nvPr>
        </p:nvSpPr>
        <p:spPr/>
        <p:txBody>
          <a:bodyPr/>
          <a:lstStyle/>
          <a:p>
            <a:pPr marL="0" indent="0">
              <a:buNone/>
            </a:pPr>
            <a:r>
              <a:rPr lang="en-US" dirty="0" smtClean="0"/>
              <a:t>Waterfall Model Development:</a:t>
            </a:r>
          </a:p>
          <a:p>
            <a:r>
              <a:rPr lang="en-US" sz="2000" b="1" dirty="0"/>
              <a:t>Documentation and Review Process</a:t>
            </a:r>
            <a:r>
              <a:rPr lang="en-US" sz="2000" dirty="0"/>
              <a:t/>
            </a:r>
            <a:br>
              <a:rPr lang="en-US" sz="2000" dirty="0"/>
            </a:br>
            <a:r>
              <a:rPr lang="en-US" sz="2000" dirty="0"/>
              <a:t>Adhering to the Waterfall model’s focus on comprehensive documentation, each phase was accompanied by detailed documentation and a review process to ensure quality and readiness for future maintenance:</a:t>
            </a:r>
          </a:p>
          <a:p>
            <a:r>
              <a:rPr lang="en-US" sz="2000" b="1" dirty="0"/>
              <a:t>Phase Sign-Offs</a:t>
            </a:r>
            <a:r>
              <a:rPr lang="en-US" sz="2000" dirty="0"/>
              <a:t>: Each phase concluded with formal sign-offs from the project supervisor, guaranteeing that all objectives were met before progressing.</a:t>
            </a:r>
          </a:p>
          <a:p>
            <a:r>
              <a:rPr lang="en-US" sz="2000" b="1" dirty="0"/>
              <a:t>Detailed Documentation</a:t>
            </a:r>
            <a:r>
              <a:rPr lang="en-US" sz="2000" dirty="0"/>
              <a:t>: Every requirement, design decision, and test case was meticulously documented, creating a reliable reference for any future maintenance or updates</a:t>
            </a:r>
            <a:r>
              <a:rPr lang="en-US" sz="2000" dirty="0" smtClean="0"/>
              <a:t>.</a:t>
            </a:r>
            <a:endParaRPr lang="en-US" sz="2000" dirty="0"/>
          </a:p>
        </p:txBody>
      </p:sp>
    </p:spTree>
    <p:extLst>
      <p:ext uri="{BB962C8B-B14F-4D97-AF65-F5344CB8AC3E}">
        <p14:creationId xmlns:p14="http://schemas.microsoft.com/office/powerpoint/2010/main" val="3431824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sz="2800" b="1" dirty="0" smtClean="0"/>
              <a:t>Continuous </a:t>
            </a:r>
            <a:r>
              <a:rPr lang="en-US" sz="2800" b="1" dirty="0"/>
              <a:t>Integration:</a:t>
            </a:r>
            <a:r>
              <a:rPr lang="en-US" sz="2800" dirty="0"/>
              <a:t> Regular integration and testing ensured quality and early defect detection.</a:t>
            </a:r>
          </a:p>
          <a:p>
            <a:r>
              <a:rPr lang="en-US" sz="2800" b="1" dirty="0"/>
              <a:t>Collaborative Effort:</a:t>
            </a:r>
            <a:r>
              <a:rPr lang="en-US" sz="2800" dirty="0"/>
              <a:t> Teams worked closely to ensure efficient communication and alignment.</a:t>
            </a:r>
          </a:p>
          <a:p>
            <a:pPr marL="0" indent="0">
              <a:buNone/>
            </a:pPr>
            <a:endParaRPr lang="en-US" sz="2800" dirty="0"/>
          </a:p>
          <a:p>
            <a:endParaRPr lang="en-US" dirty="0"/>
          </a:p>
        </p:txBody>
      </p:sp>
    </p:spTree>
    <p:extLst>
      <p:ext uri="{BB962C8B-B14F-4D97-AF65-F5344CB8AC3E}">
        <p14:creationId xmlns:p14="http://schemas.microsoft.com/office/powerpoint/2010/main" val="3134310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r>
              <a:rPr lang="en-US" b="1" dirty="0"/>
              <a:t>Rigorous Testing:</a:t>
            </a:r>
            <a:r>
              <a:rPr lang="en-US" dirty="0"/>
              <a:t> Consistent testing and code reviews maintained high standards.</a:t>
            </a:r>
          </a:p>
          <a:p>
            <a:r>
              <a:rPr lang="en-US" b="1" dirty="0"/>
              <a:t>Comprehensive Documentation:</a:t>
            </a:r>
            <a:r>
              <a:rPr lang="en-US" dirty="0"/>
              <a:t> Detailed documentation was maintained for transparency and future maintenance.</a:t>
            </a:r>
          </a:p>
          <a:p>
            <a:endParaRPr lang="en-US" dirty="0"/>
          </a:p>
        </p:txBody>
      </p:sp>
    </p:spTree>
    <p:extLst>
      <p:ext uri="{BB962C8B-B14F-4D97-AF65-F5344CB8AC3E}">
        <p14:creationId xmlns:p14="http://schemas.microsoft.com/office/powerpoint/2010/main" val="2916629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pPr marL="0" indent="0">
              <a:buNone/>
            </a:pPr>
            <a:r>
              <a:rPr lang="en-US" b="1" dirty="0"/>
              <a:t>Way of working as a team</a:t>
            </a:r>
          </a:p>
          <a:p>
            <a:r>
              <a:rPr lang="en-US" dirty="0"/>
              <a:t>Interviewing Stakeholders</a:t>
            </a:r>
          </a:p>
          <a:p>
            <a:r>
              <a:rPr lang="en-US" dirty="0"/>
              <a:t>Ad-hoc meetings</a:t>
            </a:r>
          </a:p>
          <a:p>
            <a:r>
              <a:rPr lang="en-US" dirty="0"/>
              <a:t>Version Control: GitHub</a:t>
            </a:r>
          </a:p>
          <a:p>
            <a:r>
              <a:rPr lang="en-US" dirty="0"/>
              <a:t>Project Management: Jira Issue Tickets</a:t>
            </a:r>
          </a:p>
          <a:p>
            <a:r>
              <a:rPr lang="en-US" dirty="0"/>
              <a:t>File Sharing: Google Drive/WhatsApp</a:t>
            </a:r>
          </a:p>
          <a:p>
            <a:r>
              <a:rPr lang="en-US" dirty="0"/>
              <a:t>Online Meetings: Google Meet</a:t>
            </a:r>
          </a:p>
          <a:p>
            <a:pPr marL="0" indent="0">
              <a:buNone/>
            </a:pPr>
            <a:endParaRPr lang="en-US" dirty="0"/>
          </a:p>
          <a:p>
            <a:endParaRPr lang="en-US" dirty="0"/>
          </a:p>
        </p:txBody>
      </p:sp>
    </p:spTree>
    <p:extLst>
      <p:ext uri="{BB962C8B-B14F-4D97-AF65-F5344CB8AC3E}">
        <p14:creationId xmlns:p14="http://schemas.microsoft.com/office/powerpoint/2010/main" val="3979280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pPr marL="0" indent="0">
              <a:buNone/>
            </a:pPr>
            <a:r>
              <a:rPr lang="en-US" b="1" dirty="0"/>
              <a:t>Way of working as a team</a:t>
            </a:r>
            <a:endParaRPr lang="en-US" dirty="0"/>
          </a:p>
          <a:p>
            <a:r>
              <a:rPr lang="en-US" dirty="0"/>
              <a:t>Industry Workspace Collaboration</a:t>
            </a:r>
          </a:p>
          <a:p>
            <a:r>
              <a:rPr lang="en-US" dirty="0"/>
              <a:t>Feedback from Industry Employees</a:t>
            </a:r>
          </a:p>
          <a:p>
            <a:r>
              <a:rPr lang="en-US" dirty="0"/>
              <a:t>Interaction with Domain Experts</a:t>
            </a:r>
          </a:p>
          <a:p>
            <a:r>
              <a:rPr lang="en-US" dirty="0"/>
              <a:t>Knowledge Sharing Sessions</a:t>
            </a:r>
          </a:p>
          <a:p>
            <a:r>
              <a:rPr lang="en-US" dirty="0"/>
              <a:t>Code Reviews</a:t>
            </a:r>
          </a:p>
        </p:txBody>
      </p:sp>
    </p:spTree>
    <p:extLst>
      <p:ext uri="{BB962C8B-B14F-4D97-AF65-F5344CB8AC3E}">
        <p14:creationId xmlns:p14="http://schemas.microsoft.com/office/powerpoint/2010/main" val="316084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dirty="0"/>
              <a:t>Table of Content</a:t>
            </a:r>
          </a:p>
        </p:txBody>
      </p:sp>
      <p:sp>
        <p:nvSpPr>
          <p:cNvPr id="4099" name="Content Placeholder 2"/>
          <p:cNvSpPr>
            <a:spLocks noGrp="1"/>
          </p:cNvSpPr>
          <p:nvPr>
            <p:ph idx="1"/>
          </p:nvPr>
        </p:nvSpPr>
        <p:spPr/>
        <p:txBody>
          <a:bodyPr/>
          <a:lstStyle/>
          <a:p>
            <a:pPr eaLnBrk="1" hangingPunct="1"/>
            <a:r>
              <a:rPr lang="en-US" sz="2400" dirty="0"/>
              <a:t>Opportunity &amp; Stakeholders </a:t>
            </a:r>
          </a:p>
          <a:p>
            <a:pPr eaLnBrk="1" hangingPunct="1"/>
            <a:r>
              <a:rPr lang="en-US" sz="2400" dirty="0"/>
              <a:t>Existing Systems</a:t>
            </a:r>
          </a:p>
          <a:p>
            <a:pPr eaLnBrk="1" hangingPunct="1"/>
            <a:r>
              <a:rPr lang="en-US" sz="2400" dirty="0"/>
              <a:t>Problem Statement</a:t>
            </a:r>
          </a:p>
          <a:p>
            <a:pPr eaLnBrk="1" hangingPunct="1"/>
            <a:r>
              <a:rPr lang="en-US" sz="2400" dirty="0"/>
              <a:t>Endeavour (Team + Work + Way of Working)</a:t>
            </a:r>
          </a:p>
          <a:p>
            <a:pPr eaLnBrk="1" hangingPunct="1"/>
            <a:r>
              <a:rPr lang="en-US" sz="2400" dirty="0"/>
              <a:t>System</a:t>
            </a:r>
          </a:p>
          <a:p>
            <a:pPr lvl="1" eaLnBrk="1" hangingPunct="1"/>
            <a:r>
              <a:rPr lang="en-US" sz="2000" dirty="0"/>
              <a:t>Requirements Summary</a:t>
            </a:r>
          </a:p>
          <a:p>
            <a:pPr lvl="1" eaLnBrk="1" hangingPunct="1"/>
            <a:r>
              <a:rPr lang="en-US" sz="2000" dirty="0"/>
              <a:t>Design Summary</a:t>
            </a:r>
          </a:p>
          <a:p>
            <a:pPr lvl="1" eaLnBrk="1" hangingPunct="1"/>
            <a:r>
              <a:rPr lang="en-US" sz="2000" dirty="0"/>
              <a:t>Implementation Summary</a:t>
            </a:r>
          </a:p>
          <a:p>
            <a:pPr lvl="1" eaLnBrk="1" hangingPunct="1"/>
            <a:r>
              <a:rPr lang="en-US" sz="2000" dirty="0"/>
              <a:t>Testing &amp; Evaluation Summary</a:t>
            </a:r>
          </a:p>
          <a:p>
            <a:pPr eaLnBrk="1" hangingPunct="1"/>
            <a:r>
              <a:rPr lang="en-US" sz="2400" dirty="0"/>
              <a:t>Conclusion and Outlook</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Endeavour</a:t>
            </a:r>
          </a:p>
        </p:txBody>
      </p:sp>
      <p:sp>
        <p:nvSpPr>
          <p:cNvPr id="3" name="Content Placeholder 2"/>
          <p:cNvSpPr>
            <a:spLocks noGrp="1"/>
          </p:cNvSpPr>
          <p:nvPr>
            <p:ph idx="1"/>
          </p:nvPr>
        </p:nvSpPr>
        <p:spPr/>
        <p:txBody>
          <a:bodyPr/>
          <a:lstStyle/>
          <a:p>
            <a:pPr marL="0" indent="0">
              <a:buNone/>
            </a:pPr>
            <a:r>
              <a:rPr lang="en-US" b="1" dirty="0"/>
              <a:t>Way of working as a team</a:t>
            </a:r>
            <a:endParaRPr lang="en-US" dirty="0"/>
          </a:p>
          <a:p>
            <a:r>
              <a:rPr lang="en-US" dirty="0"/>
              <a:t>Retrospectives Meetings</a:t>
            </a:r>
          </a:p>
          <a:p>
            <a:r>
              <a:rPr lang="en-US" dirty="0"/>
              <a:t>Continuous Learning and Development Sessions</a:t>
            </a:r>
          </a:p>
          <a:p>
            <a:r>
              <a:rPr lang="en-US" dirty="0"/>
              <a:t>Milestone Reviews</a:t>
            </a:r>
          </a:p>
          <a:p>
            <a:r>
              <a:rPr lang="en-US" dirty="0"/>
              <a:t>Emails</a:t>
            </a:r>
          </a:p>
          <a:p>
            <a:r>
              <a:rPr lang="en-US" dirty="0"/>
              <a:t>Feedback Loop: Regular Performance Reviews</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651955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3" name="Content Placeholder 2"/>
          <p:cNvSpPr>
            <a:spLocks noGrp="1"/>
          </p:cNvSpPr>
          <p:nvPr>
            <p:ph idx="1"/>
          </p:nvPr>
        </p:nvSpPr>
        <p:spPr/>
        <p:txBody>
          <a:bodyPr/>
          <a:lstStyle/>
          <a:p>
            <a:pPr lvl="0">
              <a:lnSpc>
                <a:spcPct val="150000"/>
              </a:lnSpc>
              <a:spcBef>
                <a:spcPts val="0"/>
              </a:spcBef>
              <a:spcAft>
                <a:spcPts val="0"/>
              </a:spcAft>
              <a:buClr>
                <a:schemeClr val="dk1"/>
              </a:buClr>
              <a:buSzPts val="2400"/>
              <a:buFont typeface="Arial"/>
              <a:buChar char="•"/>
            </a:pPr>
            <a:r>
              <a:rPr lang="en-US" sz="2400" dirty="0"/>
              <a:t>We propose a </a:t>
            </a:r>
            <a:r>
              <a:rPr lang="en-US" sz="2400" b="1" dirty="0"/>
              <a:t>software which makes the vehicle partially autonomous</a:t>
            </a:r>
            <a:r>
              <a:rPr lang="en-US" sz="2400" dirty="0"/>
              <a:t>, featuring </a:t>
            </a:r>
            <a:r>
              <a:rPr lang="en-US" sz="2400" b="1" dirty="0"/>
              <a:t> path planning(shortest path), path following, obstacle detection, dynamic avoidance </a:t>
            </a:r>
            <a:r>
              <a:rPr lang="en-US" sz="2400" dirty="0"/>
              <a:t>for safe navigation in Urban Environment.</a:t>
            </a:r>
          </a:p>
          <a:p>
            <a:endParaRPr lang="en-US" dirty="0"/>
          </a:p>
        </p:txBody>
      </p:sp>
    </p:spTree>
    <p:extLst>
      <p:ext uri="{BB962C8B-B14F-4D97-AF65-F5344CB8AC3E}">
        <p14:creationId xmlns:p14="http://schemas.microsoft.com/office/powerpoint/2010/main" val="2962273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pic>
        <p:nvPicPr>
          <p:cNvPr id="4" name="Content Placeholder 3">
            <a:extLst>
              <a:ext uri="{FF2B5EF4-FFF2-40B4-BE49-F238E27FC236}">
                <a16:creationId xmlns="" xmlns:a16="http://schemas.microsoft.com/office/drawing/2014/main" id="{18834155-0D20-BF20-89B4-804FC6411A6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4242"/>
          <a:stretch/>
        </p:blipFill>
        <p:spPr bwMode="auto">
          <a:xfrm>
            <a:off x="495300" y="1295400"/>
            <a:ext cx="8153400" cy="4267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8926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r>
              <a:rPr lang="en-US" dirty="0"/>
              <a:t>Elicitation Techniques / Tools</a:t>
            </a:r>
          </a:p>
          <a:p>
            <a:pPr lvl="1"/>
            <a:r>
              <a:rPr lang="en-US" sz="2400" dirty="0"/>
              <a:t>Interviewing Domain Expert Interviews</a:t>
            </a:r>
          </a:p>
          <a:p>
            <a:pPr lvl="1"/>
            <a:r>
              <a:rPr lang="en-US" sz="2400" dirty="0"/>
              <a:t>Document Analysis</a:t>
            </a:r>
          </a:p>
        </p:txBody>
      </p:sp>
    </p:spTree>
    <p:extLst>
      <p:ext uri="{BB962C8B-B14F-4D97-AF65-F5344CB8AC3E}">
        <p14:creationId xmlns:p14="http://schemas.microsoft.com/office/powerpoint/2010/main" val="1744384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829B4B5-A185-DA50-8D83-6E0F2BDFDBCB}"/>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 xmlns:a16="http://schemas.microsoft.com/office/drawing/2014/main" id="{CBAF7AA8-20BD-DE80-0829-E6C8BAD0369B}"/>
              </a:ext>
            </a:extLst>
          </p:cNvPr>
          <p:cNvSpPr>
            <a:spLocks noGrp="1"/>
          </p:cNvSpPr>
          <p:nvPr>
            <p:ph idx="1"/>
          </p:nvPr>
        </p:nvSpPr>
        <p:spPr>
          <a:xfrm>
            <a:off x="457200" y="1417638"/>
            <a:ext cx="8229600" cy="4708525"/>
          </a:xfrm>
        </p:spPr>
        <p:txBody>
          <a:bodyPr/>
          <a:lstStyle/>
          <a:p>
            <a:pPr marL="0" indent="0">
              <a:buNone/>
            </a:pPr>
            <a:r>
              <a:rPr lang="en-US" b="1" dirty="0"/>
              <a:t>Functional Requirements:</a:t>
            </a:r>
          </a:p>
          <a:p>
            <a:pPr algn="just"/>
            <a:r>
              <a:rPr lang="en-US" dirty="0"/>
              <a:t>There are total 35 Functional </a:t>
            </a:r>
            <a:r>
              <a:rPr lang="en-US" dirty="0" smtClean="0"/>
              <a:t>requirements. </a:t>
            </a:r>
            <a:r>
              <a:rPr lang="en-US" dirty="0"/>
              <a:t>These requirements are Mentioned in SRS and Report.</a:t>
            </a:r>
          </a:p>
          <a:p>
            <a:endParaRPr lang="en-US" dirty="0"/>
          </a:p>
          <a:p>
            <a:pPr marL="457200" lvl="1" indent="0">
              <a:buNone/>
            </a:pPr>
            <a:endParaRPr lang="en-US" sz="2000" dirty="0"/>
          </a:p>
          <a:p>
            <a:endParaRPr lang="en-US" dirty="0"/>
          </a:p>
        </p:txBody>
      </p:sp>
    </p:spTree>
    <p:extLst>
      <p:ext uri="{BB962C8B-B14F-4D97-AF65-F5344CB8AC3E}">
        <p14:creationId xmlns:p14="http://schemas.microsoft.com/office/powerpoint/2010/main" val="4038278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EAD598-6042-DA5A-B546-AF814A95510D}"/>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 xmlns:a16="http://schemas.microsoft.com/office/drawing/2014/main" id="{34D3DD28-9CE9-3324-705E-A3E811D82008}"/>
              </a:ext>
            </a:extLst>
          </p:cNvPr>
          <p:cNvSpPr>
            <a:spLocks noGrp="1"/>
          </p:cNvSpPr>
          <p:nvPr>
            <p:ph idx="1"/>
          </p:nvPr>
        </p:nvSpPr>
        <p:spPr>
          <a:xfrm>
            <a:off x="457200" y="1417638"/>
            <a:ext cx="8229600" cy="4708525"/>
          </a:xfrm>
        </p:spPr>
        <p:txBody>
          <a:bodyPr/>
          <a:lstStyle/>
          <a:p>
            <a:pPr marL="0" indent="0">
              <a:buNone/>
            </a:pPr>
            <a:r>
              <a:rPr lang="en-US" b="1" dirty="0"/>
              <a:t>Non-Functional Requirements:</a:t>
            </a:r>
          </a:p>
          <a:p>
            <a:pPr algn="just"/>
            <a:r>
              <a:rPr lang="en-US" dirty="0"/>
              <a:t>There is only 1 non-Functional requirement in our Project. Which we have gathered and analyzed though Research articles. </a:t>
            </a:r>
          </a:p>
          <a:p>
            <a:endParaRPr lang="en-US" dirty="0"/>
          </a:p>
        </p:txBody>
      </p:sp>
    </p:spTree>
    <p:extLst>
      <p:ext uri="{BB962C8B-B14F-4D97-AF65-F5344CB8AC3E}">
        <p14:creationId xmlns:p14="http://schemas.microsoft.com/office/powerpoint/2010/main" val="23950850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a:xfrm>
            <a:off x="457200" y="1417638"/>
            <a:ext cx="8229600" cy="3916362"/>
          </a:xfrm>
        </p:spPr>
        <p:txBody>
          <a:bodyPr/>
          <a:lstStyle/>
          <a:p>
            <a:pPr lvl="1">
              <a:lnSpc>
                <a:spcPct val="150000"/>
              </a:lnSpc>
            </a:pPr>
            <a:r>
              <a:rPr lang="en-US" sz="2400" dirty="0"/>
              <a:t>Architecture Diagram</a:t>
            </a:r>
          </a:p>
          <a:p>
            <a:pPr lvl="1">
              <a:lnSpc>
                <a:spcPct val="150000"/>
              </a:lnSpc>
            </a:pPr>
            <a:r>
              <a:rPr lang="en-US" sz="2400" dirty="0"/>
              <a:t>Detailed Design:</a:t>
            </a:r>
          </a:p>
          <a:p>
            <a:pPr lvl="3">
              <a:lnSpc>
                <a:spcPct val="150000"/>
              </a:lnSpc>
              <a:buFont typeface="Arial" panose="020B0604020202020204" pitchFamily="34" charset="0"/>
              <a:buChar char="•"/>
            </a:pPr>
            <a:r>
              <a:rPr lang="en-US" sz="2400" dirty="0" smtClean="0"/>
              <a:t>Use Case Diagram</a:t>
            </a:r>
          </a:p>
          <a:p>
            <a:pPr lvl="3">
              <a:lnSpc>
                <a:spcPct val="150000"/>
              </a:lnSpc>
              <a:buFont typeface="Arial" panose="020B0604020202020204" pitchFamily="34" charset="0"/>
              <a:buChar char="•"/>
            </a:pPr>
            <a:r>
              <a:rPr lang="en-US" sz="2400" dirty="0"/>
              <a:t>Sequence </a:t>
            </a:r>
            <a:r>
              <a:rPr lang="en-US" sz="2400" dirty="0" smtClean="0"/>
              <a:t>Diagram</a:t>
            </a:r>
          </a:p>
          <a:p>
            <a:pPr lvl="3">
              <a:lnSpc>
                <a:spcPct val="150000"/>
              </a:lnSpc>
              <a:buFont typeface="Arial" panose="020B0604020202020204" pitchFamily="34" charset="0"/>
              <a:buChar char="•"/>
            </a:pPr>
            <a:r>
              <a:rPr lang="en-US" sz="2400" dirty="0" smtClean="0"/>
              <a:t>System State Chart Diagram</a:t>
            </a:r>
            <a:endParaRPr lang="en-US" sz="2400" dirty="0"/>
          </a:p>
          <a:p>
            <a:pPr lvl="1">
              <a:lnSpc>
                <a:spcPct val="150000"/>
              </a:lnSpc>
            </a:pPr>
            <a:r>
              <a:rPr lang="en-US" sz="2400" dirty="0" smtClean="0"/>
              <a:t>Deployment </a:t>
            </a:r>
            <a:r>
              <a:rPr lang="en-US" sz="2400" dirty="0"/>
              <a:t>Diagram</a:t>
            </a:r>
          </a:p>
          <a:p>
            <a:pPr marL="457200" lvl="1" indent="0">
              <a:buNone/>
            </a:pPr>
            <a:endParaRPr lang="en-US" sz="2400" dirty="0"/>
          </a:p>
        </p:txBody>
      </p:sp>
    </p:spTree>
    <p:extLst>
      <p:ext uri="{BB962C8B-B14F-4D97-AF65-F5344CB8AC3E}">
        <p14:creationId xmlns:p14="http://schemas.microsoft.com/office/powerpoint/2010/main" val="2923985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pPr marL="0" indent="0">
              <a:buNone/>
            </a:pPr>
            <a:r>
              <a:rPr lang="en-US" b="1" dirty="0">
                <a:solidFill>
                  <a:prstClr val="black"/>
                </a:solidFill>
              </a:rPr>
              <a:t>Architecture Diagram:</a:t>
            </a:r>
            <a:endParaRPr lang="en-US" dirty="0">
              <a:solidFill>
                <a:prstClr val="black"/>
              </a:solidFill>
            </a:endParaRPr>
          </a:p>
          <a:p>
            <a:pPr algn="just"/>
            <a:r>
              <a:rPr lang="en-US" sz="2800" dirty="0">
                <a:solidFill>
                  <a:prstClr val="black"/>
                </a:solidFill>
              </a:rPr>
              <a:t>The architecture model that is the best fit for our system and we have designed is based on Layered Architecture Diagram.</a:t>
            </a:r>
          </a:p>
          <a:p>
            <a:endParaRPr lang="en-US" dirty="0"/>
          </a:p>
        </p:txBody>
      </p:sp>
    </p:spTree>
    <p:extLst>
      <p:ext uri="{BB962C8B-B14F-4D97-AF65-F5344CB8AC3E}">
        <p14:creationId xmlns:p14="http://schemas.microsoft.com/office/powerpoint/2010/main" val="2703926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A10EE6-1B72-9F0A-3784-5797A91E229B}"/>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 xmlns:a16="http://schemas.microsoft.com/office/drawing/2014/main" id="{9173A2E3-9084-8F25-3A1C-F32B95A02309}"/>
              </a:ext>
            </a:extLst>
          </p:cNvPr>
          <p:cNvSpPr>
            <a:spLocks noGrp="1"/>
          </p:cNvSpPr>
          <p:nvPr>
            <p:ph idx="1"/>
          </p:nvPr>
        </p:nvSpPr>
        <p:spPr/>
        <p:txBody>
          <a:bodyPr/>
          <a:lstStyle/>
          <a:p>
            <a:pPr marL="0" indent="0">
              <a:buNone/>
            </a:pPr>
            <a:r>
              <a:rPr lang="en-US" sz="3600" b="1" dirty="0"/>
              <a:t>Use Cases</a:t>
            </a:r>
          </a:p>
          <a:p>
            <a:pPr algn="just"/>
            <a:r>
              <a:rPr lang="en-US" sz="2800" dirty="0"/>
              <a:t>There  are Total </a:t>
            </a:r>
            <a:r>
              <a:rPr lang="en-US" sz="2800" dirty="0" smtClean="0"/>
              <a:t>20 </a:t>
            </a:r>
            <a:r>
              <a:rPr lang="en-US" sz="2800" dirty="0"/>
              <a:t>use cases designed for our project these use cases are explicitly shown in our </a:t>
            </a:r>
            <a:r>
              <a:rPr lang="en-US" sz="2800" dirty="0" smtClean="0"/>
              <a:t>Report.</a:t>
            </a:r>
            <a:r>
              <a:rPr lang="en-US" dirty="0"/>
              <a:t/>
            </a:r>
            <a:br>
              <a:rPr lang="en-US" dirty="0"/>
            </a:br>
            <a:endParaRPr lang="en-US" dirty="0"/>
          </a:p>
          <a:p>
            <a:endParaRPr lang="en-US" dirty="0"/>
          </a:p>
          <a:p>
            <a:pPr marL="0" indent="0">
              <a:buNone/>
            </a:pPr>
            <a:r>
              <a:rPr lang="en-US" dirty="0"/>
              <a:t> </a:t>
            </a:r>
          </a:p>
          <a:p>
            <a:endParaRPr lang="en-US" dirty="0"/>
          </a:p>
        </p:txBody>
      </p:sp>
    </p:spTree>
    <p:extLst>
      <p:ext uri="{BB962C8B-B14F-4D97-AF65-F5344CB8AC3E}">
        <p14:creationId xmlns:p14="http://schemas.microsoft.com/office/powerpoint/2010/main" val="2241705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a:xfrm>
            <a:off x="457200" y="1417638"/>
            <a:ext cx="8229600" cy="4525963"/>
          </a:xfrm>
        </p:spPr>
        <p:txBody>
          <a:bodyPr/>
          <a:lstStyle/>
          <a:p>
            <a:r>
              <a:rPr lang="en-GB" sz="2800" b="1" dirty="0">
                <a:effectLst/>
                <a:latin typeface="Times New Roman" panose="02020603050405020304" pitchFamily="18" charset="0"/>
                <a:ea typeface="Times New Roman" panose="02020603050405020304" pitchFamily="18" charset="0"/>
              </a:rPr>
              <a:t>SRS</a:t>
            </a:r>
            <a:r>
              <a:rPr lang="en-GB" sz="2800" dirty="0">
                <a:effectLst/>
                <a:latin typeface="Times New Roman" panose="02020603050405020304" pitchFamily="18" charset="0"/>
                <a:ea typeface="Times New Roman" panose="02020603050405020304" pitchFamily="18" charset="0"/>
              </a:rPr>
              <a:t> =&gt; Defect Identification: </a:t>
            </a:r>
          </a:p>
          <a:p>
            <a:pPr marL="0" indent="0" algn="ctr">
              <a:buNone/>
            </a:pPr>
            <a:r>
              <a:rPr lang="en-GB" sz="2800" b="1" dirty="0">
                <a:effectLst/>
                <a:latin typeface="Times New Roman" panose="02020603050405020304" pitchFamily="18" charset="0"/>
                <a:ea typeface="Times New Roman" panose="02020603050405020304" pitchFamily="18" charset="0"/>
              </a:rPr>
              <a:t>Inspection Through Checklist (D1) </a:t>
            </a:r>
            <a:endParaRPr lang="en-GB" sz="2800" dirty="0">
              <a:latin typeface="Times New Roman" panose="02020603050405020304" pitchFamily="18" charset="0"/>
              <a:ea typeface="Times New Roman" panose="02020603050405020304" pitchFamily="18" charset="0"/>
            </a:endParaRPr>
          </a:p>
          <a:p>
            <a:r>
              <a:rPr lang="en-GB" sz="2800" b="1" dirty="0">
                <a:effectLst/>
                <a:latin typeface="Times New Roman" panose="02020603050405020304" pitchFamily="18" charset="0"/>
                <a:ea typeface="Times New Roman" panose="02020603050405020304" pitchFamily="18" charset="0"/>
              </a:rPr>
              <a:t>System Design </a:t>
            </a:r>
            <a:r>
              <a:rPr lang="en-GB" sz="2800" dirty="0">
                <a:effectLst/>
                <a:latin typeface="Times New Roman" panose="02020603050405020304" pitchFamily="18" charset="0"/>
                <a:ea typeface="Times New Roman" panose="02020603050405020304" pitchFamily="18" charset="0"/>
              </a:rPr>
              <a:t>=&gt; Defect Identification:</a:t>
            </a:r>
          </a:p>
          <a:p>
            <a:pPr marL="0" indent="0" algn="ctr">
              <a:buNone/>
            </a:pPr>
            <a:r>
              <a:rPr lang="en-GB" sz="2800" b="1" dirty="0">
                <a:latin typeface="Times New Roman" panose="02020603050405020304" pitchFamily="18" charset="0"/>
                <a:ea typeface="Times New Roman" panose="02020603050405020304" pitchFamily="18" charset="0"/>
              </a:rPr>
              <a:t>Scenario based test cases (D2</a:t>
            </a:r>
            <a:r>
              <a:rPr lang="en-GB" sz="2800" b="1" dirty="0" smtClean="0">
                <a:latin typeface="Times New Roman" panose="02020603050405020304" pitchFamily="18" charset="0"/>
                <a:ea typeface="Times New Roman" panose="02020603050405020304" pitchFamily="18" charset="0"/>
              </a:rPr>
              <a:t>)</a:t>
            </a:r>
            <a:endParaRPr lang="en-GB" sz="2800" dirty="0">
              <a:effectLst/>
              <a:latin typeface="Times New Roman" panose="02020603050405020304" pitchFamily="18" charset="0"/>
              <a:ea typeface="Times New Roman" panose="02020603050405020304" pitchFamily="18" charset="0"/>
            </a:endParaRPr>
          </a:p>
          <a:p>
            <a:r>
              <a:rPr lang="en-GB" sz="2800" b="1" dirty="0">
                <a:latin typeface="Times New Roman" panose="02020603050405020304" pitchFamily="18" charset="0"/>
                <a:ea typeface="Times New Roman" panose="02020603050405020304" pitchFamily="18" charset="0"/>
              </a:rPr>
              <a:t>Implementation</a:t>
            </a:r>
            <a:r>
              <a:rPr lang="en-GB" sz="2800" dirty="0">
                <a:latin typeface="Times New Roman" panose="02020603050405020304" pitchFamily="18" charset="0"/>
                <a:ea typeface="Times New Roman" panose="02020603050405020304" pitchFamily="18" charset="0"/>
              </a:rPr>
              <a:t> =&gt; Defect </a:t>
            </a:r>
            <a:r>
              <a:rPr lang="en-GB" sz="2800" dirty="0">
                <a:effectLst/>
                <a:latin typeface="Times New Roman" panose="02020603050405020304" pitchFamily="18" charset="0"/>
                <a:ea typeface="Times New Roman" panose="02020603050405020304" pitchFamily="18" charset="0"/>
              </a:rPr>
              <a:t>Identification</a:t>
            </a:r>
            <a:r>
              <a:rPr lang="en-GB" sz="2800" dirty="0">
                <a:latin typeface="Times New Roman" panose="02020603050405020304" pitchFamily="18" charset="0"/>
                <a:ea typeface="Times New Roman" panose="02020603050405020304" pitchFamily="18" charset="0"/>
              </a:rPr>
              <a:t>:</a:t>
            </a:r>
          </a:p>
          <a:p>
            <a:pPr marL="0" indent="0" algn="ctr">
              <a:buNone/>
            </a:pPr>
            <a:r>
              <a:rPr lang="en-GB" sz="2800" b="1" dirty="0">
                <a:effectLst/>
                <a:latin typeface="Times New Roman" panose="02020603050405020304" pitchFamily="18" charset="0"/>
                <a:ea typeface="Times New Roman" panose="02020603050405020304" pitchFamily="18" charset="0"/>
              </a:rPr>
              <a:t>White Box Testing (</a:t>
            </a:r>
            <a:r>
              <a:rPr lang="en-GB" sz="2800" b="1" dirty="0" smtClean="0">
                <a:effectLst/>
                <a:latin typeface="Times New Roman" panose="02020603050405020304" pitchFamily="18" charset="0"/>
                <a:ea typeface="Times New Roman" panose="02020603050405020304" pitchFamily="18" charset="0"/>
              </a:rPr>
              <a:t>D3</a:t>
            </a:r>
            <a:r>
              <a:rPr lang="en-GB" sz="2800" b="1" dirty="0" smtClean="0">
                <a:latin typeface="Times New Roman" panose="02020603050405020304" pitchFamily="18" charset="0"/>
                <a:ea typeface="Times New Roman" panose="02020603050405020304" pitchFamily="18" charset="0"/>
              </a:rPr>
              <a:t>)</a:t>
            </a:r>
          </a:p>
          <a:p>
            <a:pPr marL="0" indent="0" algn="ctr">
              <a:buNone/>
            </a:pPr>
            <a:r>
              <a:rPr lang="en-GB" sz="2800" b="1" dirty="0" smtClean="0">
                <a:latin typeface="Times New Roman" panose="02020603050405020304" pitchFamily="18" charset="0"/>
                <a:ea typeface="Times New Roman" panose="02020603050405020304" pitchFamily="18" charset="0"/>
              </a:rPr>
              <a:t>Black </a:t>
            </a:r>
            <a:r>
              <a:rPr lang="en-GB" sz="2800" b="1" dirty="0">
                <a:latin typeface="Times New Roman" panose="02020603050405020304" pitchFamily="18" charset="0"/>
                <a:ea typeface="Times New Roman" panose="02020603050405020304" pitchFamily="18" charset="0"/>
              </a:rPr>
              <a:t>Box </a:t>
            </a:r>
            <a:r>
              <a:rPr lang="en-GB" sz="2800" b="1" dirty="0" smtClean="0">
                <a:latin typeface="Times New Roman" panose="02020603050405020304" pitchFamily="18" charset="0"/>
                <a:ea typeface="Times New Roman" panose="02020603050405020304" pitchFamily="18" charset="0"/>
              </a:rPr>
              <a:t>Testing(D4)</a:t>
            </a:r>
            <a:endParaRPr lang="en-GB" sz="2800" b="1" dirty="0">
              <a:effectLst/>
              <a:latin typeface="Times New Roman" panose="02020603050405020304" pitchFamily="18" charset="0"/>
              <a:ea typeface="Times New Roman" panose="02020603050405020304" pitchFamily="18" charset="0"/>
            </a:endParaRPr>
          </a:p>
          <a:p>
            <a:endParaRPr lang="en-US" dirty="0"/>
          </a:p>
          <a:p>
            <a:pPr marL="0" indent="0">
              <a:buNone/>
            </a:pPr>
            <a:endParaRPr lang="en-US" dirty="0"/>
          </a:p>
        </p:txBody>
      </p:sp>
    </p:spTree>
    <p:extLst>
      <p:ext uri="{BB962C8B-B14F-4D97-AF65-F5344CB8AC3E}">
        <p14:creationId xmlns:p14="http://schemas.microsoft.com/office/powerpoint/2010/main" val="4143119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Opportunity &amp; Stakeholders</a:t>
            </a:r>
          </a:p>
        </p:txBody>
      </p:sp>
      <p:sp>
        <p:nvSpPr>
          <p:cNvPr id="8195"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a:t>Conclusion and Outlook</a:t>
            </a:r>
          </a:p>
        </p:txBody>
      </p:sp>
      <p:sp>
        <p:nvSpPr>
          <p:cNvPr id="12291" name="Text Placeholder 4"/>
          <p:cNvSpPr>
            <a:spLocks noGrp="1"/>
          </p:cNvSpPr>
          <p:nvPr>
            <p:ph type="body" idx="1"/>
          </p:nvPr>
        </p:nvSpPr>
        <p:spPr/>
        <p:txBody>
          <a:bodyPr rtlCol="0">
            <a:normAutofit/>
          </a:bodyPr>
          <a:lstStyle/>
          <a:p>
            <a:pPr marL="44450" eaLnBrk="1" fontAlgn="auto" hangingPunct="1">
              <a:spcAft>
                <a:spcPts val="0"/>
              </a:spcAft>
              <a:buFont typeface="Arial" pitchFamily="34" charset="0"/>
              <a:buNone/>
              <a:defRPr/>
            </a:pPr>
            <a:endParaRPr lang="en-US"/>
          </a:p>
        </p:txBody>
      </p:sp>
    </p:spTree>
    <p:extLst>
      <p:ext uri="{BB962C8B-B14F-4D97-AF65-F5344CB8AC3E}">
        <p14:creationId xmlns:p14="http://schemas.microsoft.com/office/powerpoint/2010/main" val="2216199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Outlook</a:t>
            </a:r>
            <a:endParaRPr lang="en-US" dirty="0"/>
          </a:p>
        </p:txBody>
      </p:sp>
      <p:sp>
        <p:nvSpPr>
          <p:cNvPr id="3" name="Content Placeholder 2"/>
          <p:cNvSpPr>
            <a:spLocks noGrp="1"/>
          </p:cNvSpPr>
          <p:nvPr>
            <p:ph idx="1"/>
          </p:nvPr>
        </p:nvSpPr>
        <p:spPr>
          <a:xfrm>
            <a:off x="457200" y="1295400"/>
            <a:ext cx="8382000" cy="4572000"/>
          </a:xfrm>
        </p:spPr>
        <p:txBody>
          <a:bodyPr/>
          <a:lstStyle/>
          <a:p>
            <a:pPr marL="0" indent="0">
              <a:buNone/>
            </a:pPr>
            <a:r>
              <a:rPr lang="en-US" sz="2800" b="1" dirty="0" smtClean="0"/>
              <a:t>Conclusion</a:t>
            </a:r>
            <a:r>
              <a:rPr lang="en-US" sz="2800" dirty="0" smtClean="0"/>
              <a:t>:</a:t>
            </a:r>
            <a:endParaRPr lang="en-US" dirty="0" smtClean="0"/>
          </a:p>
          <a:p>
            <a:r>
              <a:rPr lang="en-US" sz="2400" dirty="0" smtClean="0"/>
              <a:t>Our </a:t>
            </a:r>
            <a:r>
              <a:rPr lang="en-US" sz="2400" dirty="0"/>
              <a:t>project successfully demonstrates an embedded autonomous driving system with critical functionalities like path planning, obstacle detection, and traffic light recognition, specifically geared for safe urban navigation. </a:t>
            </a:r>
            <a:endParaRPr lang="en-US" sz="2400" dirty="0" smtClean="0"/>
          </a:p>
          <a:p>
            <a:r>
              <a:rPr lang="en-US" sz="2400" dirty="0" smtClean="0"/>
              <a:t>The </a:t>
            </a:r>
            <a:r>
              <a:rPr lang="en-US" sz="2400" dirty="0"/>
              <a:t>project adhered to rigorous software development standards, effectively integrating ROS and CARLA for real-time testing, validation, </a:t>
            </a:r>
            <a:r>
              <a:rPr lang="en-US" sz="2400" dirty="0" smtClean="0"/>
              <a:t>and </a:t>
            </a:r>
            <a:r>
              <a:rPr lang="en-US" sz="2400" dirty="0"/>
              <a:t>performance. This </a:t>
            </a:r>
            <a:r>
              <a:rPr lang="en-US" sz="2400" dirty="0" smtClean="0"/>
              <a:t>system reduces </a:t>
            </a:r>
            <a:r>
              <a:rPr lang="en-US" sz="2400" dirty="0"/>
              <a:t>human-error-related accidents and </a:t>
            </a:r>
            <a:r>
              <a:rPr lang="en-US" sz="2400" dirty="0" smtClean="0"/>
              <a:t>enhances </a:t>
            </a:r>
            <a:r>
              <a:rPr lang="en-US" sz="2400" dirty="0"/>
              <a:t>road safety, </a:t>
            </a:r>
            <a:r>
              <a:rPr lang="en-US" sz="2400" dirty="0" smtClean="0"/>
              <a:t>proving </a:t>
            </a:r>
            <a:r>
              <a:rPr lang="en-US" sz="2400" dirty="0"/>
              <a:t>a foundation for future personal autonomous vehicles.</a:t>
            </a:r>
            <a:endParaRPr lang="en-US" sz="2400" dirty="0"/>
          </a:p>
        </p:txBody>
      </p:sp>
    </p:spTree>
    <p:extLst>
      <p:ext uri="{BB962C8B-B14F-4D97-AF65-F5344CB8AC3E}">
        <p14:creationId xmlns:p14="http://schemas.microsoft.com/office/powerpoint/2010/main" val="3644485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&amp; Outlook</a:t>
            </a:r>
            <a:endParaRPr lang="en-US" dirty="0"/>
          </a:p>
        </p:txBody>
      </p:sp>
      <p:sp>
        <p:nvSpPr>
          <p:cNvPr id="3" name="Content Placeholder 2"/>
          <p:cNvSpPr>
            <a:spLocks noGrp="1"/>
          </p:cNvSpPr>
          <p:nvPr>
            <p:ph idx="1"/>
          </p:nvPr>
        </p:nvSpPr>
        <p:spPr>
          <a:xfrm>
            <a:off x="457200" y="1295400"/>
            <a:ext cx="8382000" cy="4572000"/>
          </a:xfrm>
        </p:spPr>
        <p:txBody>
          <a:bodyPr/>
          <a:lstStyle/>
          <a:p>
            <a:pPr marL="0" indent="0">
              <a:buNone/>
            </a:pPr>
            <a:r>
              <a:rPr lang="en-US" sz="2800" b="1" dirty="0" smtClean="0"/>
              <a:t>Outlook</a:t>
            </a:r>
            <a:r>
              <a:rPr lang="en-US" sz="2800" dirty="0" smtClean="0"/>
              <a:t>:</a:t>
            </a:r>
          </a:p>
          <a:p>
            <a:r>
              <a:rPr lang="en-US" sz="2400" dirty="0" smtClean="0"/>
              <a:t>This </a:t>
            </a:r>
            <a:r>
              <a:rPr lang="en-US" sz="2400" dirty="0"/>
              <a:t>project could evolve by incorporating advanced sensor fusion for enhanced obstacle detection and more comprehensive path-following capabilities. </a:t>
            </a:r>
            <a:endParaRPr lang="en-US" sz="2400" dirty="0" smtClean="0"/>
          </a:p>
          <a:p>
            <a:r>
              <a:rPr lang="en-US" sz="2400" dirty="0" smtClean="0"/>
              <a:t>Real-world </a:t>
            </a:r>
            <a:r>
              <a:rPr lang="en-US" sz="2400" dirty="0"/>
              <a:t>deployment may require adapting the system to varying environments and implementing a higher degree of autonomy. Future efforts can focus on optimizing computational efficiency and expanding the system's flexibility, enabling broader applications in diverse geographic </a:t>
            </a:r>
            <a:r>
              <a:rPr lang="en-US" sz="2400" dirty="0" smtClean="0"/>
              <a:t>conditions</a:t>
            </a:r>
            <a:r>
              <a:rPr lang="en-US" sz="2400" dirty="0"/>
              <a:t>.</a:t>
            </a:r>
            <a:endParaRPr lang="en-US" sz="2000" dirty="0"/>
          </a:p>
        </p:txBody>
      </p:sp>
    </p:spTree>
    <p:extLst>
      <p:ext uri="{BB962C8B-B14F-4D97-AF65-F5344CB8AC3E}">
        <p14:creationId xmlns:p14="http://schemas.microsoft.com/office/powerpoint/2010/main" val="2147041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a:t>Opportunity(1/3)</a:t>
            </a:r>
          </a:p>
        </p:txBody>
      </p:sp>
      <p:sp>
        <p:nvSpPr>
          <p:cNvPr id="6147" name="Content Placeholder 2"/>
          <p:cNvSpPr>
            <a:spLocks noGrp="1"/>
          </p:cNvSpPr>
          <p:nvPr>
            <p:ph idx="1"/>
          </p:nvPr>
        </p:nvSpPr>
        <p:spPr/>
        <p:txBody>
          <a:bodyPr/>
          <a:lstStyle/>
          <a:p>
            <a:pPr marL="660400" lvl="0" indent="-457200" algn="l" rtl="0">
              <a:lnSpc>
                <a:spcPct val="150000"/>
              </a:lnSpc>
              <a:spcBef>
                <a:spcPts val="640"/>
              </a:spcBef>
              <a:spcAft>
                <a:spcPts val="0"/>
              </a:spcAft>
              <a:buSzPts val="3200"/>
              <a:buChar char="•"/>
            </a:pPr>
            <a:r>
              <a:rPr lang="en-US" sz="2800" dirty="0"/>
              <a:t>According to a </a:t>
            </a:r>
            <a:r>
              <a:rPr lang="en-US" sz="2800" u="sng" dirty="0">
                <a:solidFill>
                  <a:schemeClr val="hlink"/>
                </a:solidFill>
                <a:hlinkClick r:id="rId2"/>
              </a:rPr>
              <a:t>National Highway Traffic Safety Administration (NHTSA)</a:t>
            </a:r>
            <a:r>
              <a:rPr lang="en-US" sz="2800" dirty="0"/>
              <a:t> study, driver error led to </a:t>
            </a:r>
            <a:r>
              <a:rPr lang="en-US" sz="2800" b="1" dirty="0"/>
              <a:t>94%</a:t>
            </a:r>
            <a:r>
              <a:rPr lang="en-US" sz="2800" dirty="0"/>
              <a:t> of the crashes examined. </a:t>
            </a:r>
          </a:p>
          <a:p>
            <a:pPr marL="660400" lvl="0" indent="-457200" algn="l" rtl="0">
              <a:lnSpc>
                <a:spcPct val="150000"/>
              </a:lnSpc>
              <a:spcBef>
                <a:spcPts val="640"/>
              </a:spcBef>
              <a:spcAft>
                <a:spcPts val="0"/>
              </a:spcAft>
              <a:buSzPts val="3200"/>
              <a:buChar char="•"/>
            </a:pPr>
            <a:r>
              <a:rPr lang="en-US" sz="2800" dirty="0"/>
              <a:t>According to the </a:t>
            </a:r>
            <a:r>
              <a:rPr lang="en-US" sz="2800" u="sng" dirty="0">
                <a:solidFill>
                  <a:schemeClr val="hlink"/>
                </a:solidFill>
                <a:hlinkClick r:id="rId3"/>
              </a:rPr>
              <a:t>U.S. General Services Administration (GSA)</a:t>
            </a:r>
            <a:r>
              <a:rPr lang="en-US" sz="2800" dirty="0"/>
              <a:t>, human error causes </a:t>
            </a:r>
            <a:r>
              <a:rPr lang="en-US" sz="2800" b="1" dirty="0"/>
              <a:t>98%</a:t>
            </a:r>
            <a:r>
              <a:rPr lang="en-US" sz="2800" dirty="0"/>
              <a:t> of crashes. </a:t>
            </a:r>
          </a:p>
          <a:p>
            <a:pPr eaLnBrk="1" hangingPunct="1"/>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FC96EA-19C7-1025-2234-D7EF8F0814EA}"/>
              </a:ext>
            </a:extLst>
          </p:cNvPr>
          <p:cNvSpPr>
            <a:spLocks noGrp="1"/>
          </p:cNvSpPr>
          <p:nvPr>
            <p:ph type="title"/>
          </p:nvPr>
        </p:nvSpPr>
        <p:spPr/>
        <p:txBody>
          <a:bodyPr/>
          <a:lstStyle/>
          <a:p>
            <a:r>
              <a:rPr lang="en-US" dirty="0"/>
              <a:t>Opportunity (2/3)</a:t>
            </a:r>
          </a:p>
        </p:txBody>
      </p:sp>
      <p:sp>
        <p:nvSpPr>
          <p:cNvPr id="3" name="Content Placeholder 2">
            <a:extLst>
              <a:ext uri="{FF2B5EF4-FFF2-40B4-BE49-F238E27FC236}">
                <a16:creationId xmlns="" xmlns:a16="http://schemas.microsoft.com/office/drawing/2014/main" id="{8D0DF0A3-B283-38D9-A0DD-728FEF37159D}"/>
              </a:ext>
            </a:extLst>
          </p:cNvPr>
          <p:cNvSpPr>
            <a:spLocks noGrp="1"/>
          </p:cNvSpPr>
          <p:nvPr>
            <p:ph idx="1"/>
          </p:nvPr>
        </p:nvSpPr>
        <p:spPr/>
        <p:txBody>
          <a:bodyPr/>
          <a:lstStyle/>
          <a:p>
            <a:pPr marL="457200" lvl="0" indent="-342900" algn="l" rtl="0">
              <a:lnSpc>
                <a:spcPct val="100000"/>
              </a:lnSpc>
              <a:spcBef>
                <a:spcPts val="360"/>
              </a:spcBef>
              <a:spcAft>
                <a:spcPts val="0"/>
              </a:spcAft>
              <a:buClr>
                <a:schemeClr val="dk1"/>
              </a:buClr>
              <a:buSzPts val="1800"/>
              <a:buChar char="•"/>
            </a:pPr>
            <a:r>
              <a:rPr lang="en-US" sz="2600" dirty="0"/>
              <a:t>A 2017 study by RAND Corporation found that self-driving cars could </a:t>
            </a:r>
            <a:r>
              <a:rPr lang="en-US" sz="2600" b="1" dirty="0"/>
              <a:t>reduce traffic fatalities by up to 25% </a:t>
            </a:r>
            <a:r>
              <a:rPr lang="en-US" sz="2600" dirty="0"/>
              <a:t>by 2040.</a:t>
            </a:r>
          </a:p>
          <a:p>
            <a:pPr marL="457200" lvl="0" indent="-342900" algn="l" rtl="0">
              <a:lnSpc>
                <a:spcPct val="100000"/>
              </a:lnSpc>
              <a:spcBef>
                <a:spcPts val="360"/>
              </a:spcBef>
              <a:spcAft>
                <a:spcPts val="0"/>
              </a:spcAft>
              <a:buClr>
                <a:schemeClr val="dk1"/>
              </a:buClr>
              <a:buSzPts val="1800"/>
              <a:buChar char="•"/>
            </a:pPr>
            <a:r>
              <a:rPr lang="en-US" sz="2600" dirty="0"/>
              <a:t>A 2019 study by the National Highway Traffic Safety Administration (NHTSA) found that self-driving cars were involved in </a:t>
            </a:r>
            <a:r>
              <a:rPr lang="en-US" sz="2600" b="1" dirty="0"/>
              <a:t>fewer crashes than human-driven cars per mile driven</a:t>
            </a:r>
            <a:r>
              <a:rPr lang="en-US" sz="2600" dirty="0"/>
              <a:t>.</a:t>
            </a:r>
          </a:p>
          <a:p>
            <a:pPr marL="457200" lvl="0" indent="-342900" algn="l" rtl="0">
              <a:lnSpc>
                <a:spcPct val="100000"/>
              </a:lnSpc>
              <a:spcBef>
                <a:spcPts val="360"/>
              </a:spcBef>
              <a:spcAft>
                <a:spcPts val="0"/>
              </a:spcAft>
              <a:buClr>
                <a:schemeClr val="dk1"/>
              </a:buClr>
              <a:buSzPts val="1800"/>
              <a:buChar char="•"/>
            </a:pPr>
            <a:r>
              <a:rPr lang="en-US" sz="2600" dirty="0"/>
              <a:t>A 2020 study by the Massachusetts Institute of Technology (MIT) found that self-driving cars could </a:t>
            </a:r>
            <a:r>
              <a:rPr lang="en-US" sz="2600" b="1" dirty="0"/>
              <a:t>prevent up to 90% of crashes </a:t>
            </a:r>
            <a:r>
              <a:rPr lang="en-US" sz="2600" dirty="0"/>
              <a:t>caused by human error.</a:t>
            </a:r>
          </a:p>
          <a:p>
            <a:endParaRPr lang="en-US" dirty="0"/>
          </a:p>
        </p:txBody>
      </p:sp>
    </p:spTree>
    <p:extLst>
      <p:ext uri="{BB962C8B-B14F-4D97-AF65-F5344CB8AC3E}">
        <p14:creationId xmlns:p14="http://schemas.microsoft.com/office/powerpoint/2010/main" val="260004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9600C5-8558-E5B1-D848-676E1980D97E}"/>
              </a:ext>
            </a:extLst>
          </p:cNvPr>
          <p:cNvSpPr>
            <a:spLocks noGrp="1"/>
          </p:cNvSpPr>
          <p:nvPr>
            <p:ph type="title"/>
          </p:nvPr>
        </p:nvSpPr>
        <p:spPr/>
        <p:txBody>
          <a:bodyPr/>
          <a:lstStyle/>
          <a:p>
            <a:r>
              <a:rPr lang="en-US" dirty="0"/>
              <a:t>Opportunity (3/3)</a:t>
            </a:r>
            <a:endParaRPr lang="en-US" b="1" dirty="0"/>
          </a:p>
        </p:txBody>
      </p:sp>
      <p:pic>
        <p:nvPicPr>
          <p:cNvPr id="4" name="Google Shape;129;p37">
            <a:extLst>
              <a:ext uri="{FF2B5EF4-FFF2-40B4-BE49-F238E27FC236}">
                <a16:creationId xmlns="" xmlns:a16="http://schemas.microsoft.com/office/drawing/2014/main" id="{994E29F5-C5B7-5872-8B22-D60394EDDCD5}"/>
              </a:ext>
            </a:extLst>
          </p:cNvPr>
          <p:cNvPicPr preferRelativeResize="0">
            <a:picLocks noGrp="1"/>
          </p:cNvPicPr>
          <p:nvPr>
            <p:ph idx="1"/>
          </p:nvPr>
        </p:nvPicPr>
        <p:blipFill rotWithShape="1">
          <a:blip r:embed="rId2">
            <a:alphaModFix/>
          </a:blip>
          <a:srcRect l="8048" t="8105" r="7664" b="68725"/>
          <a:stretch/>
        </p:blipFill>
        <p:spPr>
          <a:xfrm>
            <a:off x="838200" y="1166018"/>
            <a:ext cx="8212534" cy="4525963"/>
          </a:xfrm>
          <a:prstGeom prst="rect">
            <a:avLst/>
          </a:prstGeom>
          <a:noFill/>
          <a:ln>
            <a:noFill/>
          </a:ln>
        </p:spPr>
      </p:pic>
    </p:spTree>
    <p:extLst>
      <p:ext uri="{BB962C8B-B14F-4D97-AF65-F5344CB8AC3E}">
        <p14:creationId xmlns:p14="http://schemas.microsoft.com/office/powerpoint/2010/main" val="3728293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91C800-43EB-493C-5AFD-78F609832357}"/>
              </a:ext>
            </a:extLst>
          </p:cNvPr>
          <p:cNvSpPr>
            <a:spLocks noGrp="1"/>
          </p:cNvSpPr>
          <p:nvPr>
            <p:ph type="title"/>
          </p:nvPr>
        </p:nvSpPr>
        <p:spPr/>
        <p:txBody>
          <a:bodyPr/>
          <a:lstStyle/>
          <a:p>
            <a:r>
              <a:rPr lang="en-US" dirty="0"/>
              <a:t>Stakeholders</a:t>
            </a:r>
          </a:p>
        </p:txBody>
      </p:sp>
      <p:sp>
        <p:nvSpPr>
          <p:cNvPr id="3" name="Content Placeholder 2">
            <a:extLst>
              <a:ext uri="{FF2B5EF4-FFF2-40B4-BE49-F238E27FC236}">
                <a16:creationId xmlns="" xmlns:a16="http://schemas.microsoft.com/office/drawing/2014/main" id="{21853CFD-1356-08DC-64B2-CB878D489EA9}"/>
              </a:ext>
            </a:extLst>
          </p:cNvPr>
          <p:cNvSpPr>
            <a:spLocks noGrp="1"/>
          </p:cNvSpPr>
          <p:nvPr>
            <p:ph idx="1"/>
          </p:nvPr>
        </p:nvSpPr>
        <p:spPr/>
        <p:txBody>
          <a:bodyPr/>
          <a:lstStyle/>
          <a:p>
            <a:pPr marL="457200" lvl="0" indent="-457200" algn="l" rtl="0">
              <a:lnSpc>
                <a:spcPct val="100000"/>
              </a:lnSpc>
              <a:spcBef>
                <a:spcPts val="480"/>
              </a:spcBef>
              <a:spcAft>
                <a:spcPts val="0"/>
              </a:spcAft>
              <a:buClr>
                <a:schemeClr val="dk1"/>
              </a:buClr>
              <a:buSzPts val="2400"/>
              <a:buFont typeface="Calibri"/>
              <a:buAutoNum type="arabicPeriod"/>
            </a:pPr>
            <a:r>
              <a:rPr lang="en-US" sz="2800" dirty="0"/>
              <a:t>Driver/Car</a:t>
            </a:r>
          </a:p>
          <a:p>
            <a:pPr marL="457200" lvl="0" indent="-457200" algn="l" rtl="0">
              <a:lnSpc>
                <a:spcPct val="100000"/>
              </a:lnSpc>
              <a:spcBef>
                <a:spcPts val="480"/>
              </a:spcBef>
              <a:spcAft>
                <a:spcPts val="0"/>
              </a:spcAft>
              <a:buClr>
                <a:schemeClr val="dk1"/>
              </a:buClr>
              <a:buSzPts val="2400"/>
              <a:buFont typeface="Calibri"/>
              <a:buAutoNum type="arabicPeriod"/>
            </a:pPr>
            <a:r>
              <a:rPr lang="en-US" sz="2800" dirty="0"/>
              <a:t>Passengers</a:t>
            </a:r>
          </a:p>
          <a:p>
            <a:endParaRPr lang="en-US" dirty="0"/>
          </a:p>
        </p:txBody>
      </p:sp>
    </p:spTree>
    <p:extLst>
      <p:ext uri="{BB962C8B-B14F-4D97-AF65-F5344CB8AC3E}">
        <p14:creationId xmlns:p14="http://schemas.microsoft.com/office/powerpoint/2010/main" val="326073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systems</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6329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1860</TotalTime>
  <Words>1158</Words>
  <Application>Microsoft Office PowerPoint</Application>
  <PresentationFormat>On-screen Show (4:3)</PresentationFormat>
  <Paragraphs>175</Paragraphs>
  <Slides>42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Courier New</vt:lpstr>
      <vt:lpstr>Google Sans</vt:lpstr>
      <vt:lpstr>Times New Roman</vt:lpstr>
      <vt:lpstr>Office Theme</vt:lpstr>
      <vt:lpstr>Final Year Project</vt:lpstr>
      <vt:lpstr>Project Team</vt:lpstr>
      <vt:lpstr>Table of Content</vt:lpstr>
      <vt:lpstr>Opportunity &amp; Stakeholders</vt:lpstr>
      <vt:lpstr>Opportunity(1/3)</vt:lpstr>
      <vt:lpstr>Opportunity (2/3)</vt:lpstr>
      <vt:lpstr>Opportunity (3/3)</vt:lpstr>
      <vt:lpstr>Stakeholders</vt:lpstr>
      <vt:lpstr>Existing systems</vt:lpstr>
      <vt:lpstr>Levels of Autonomous Vehicle</vt:lpstr>
      <vt:lpstr>Existing Systems (1/2)</vt:lpstr>
      <vt:lpstr>Existing Systems (2/2)</vt:lpstr>
      <vt:lpstr>Problem Statement</vt:lpstr>
      <vt:lpstr>Problem Statement(1/3)</vt:lpstr>
      <vt:lpstr>Problem Statement(2/3)</vt:lpstr>
      <vt:lpstr>Problem Statement(3/3)</vt:lpstr>
      <vt:lpstr>Endeavour</vt:lpstr>
      <vt:lpstr>Endeavour</vt:lpstr>
      <vt:lpstr>Software Development Process</vt:lpstr>
      <vt:lpstr>Software Development Process</vt:lpstr>
      <vt:lpstr>Software Development Process</vt:lpstr>
      <vt:lpstr>Software Development Process</vt:lpstr>
      <vt:lpstr>Software Development Process</vt:lpstr>
      <vt:lpstr>Software Development Process</vt:lpstr>
      <vt:lpstr>Software Development Process</vt:lpstr>
      <vt:lpstr>Endeavour</vt:lpstr>
      <vt:lpstr>Endeavour</vt:lpstr>
      <vt:lpstr>Endeavour</vt:lpstr>
      <vt:lpstr>Endeavour</vt:lpstr>
      <vt:lpstr>Endeavour</vt:lpstr>
      <vt:lpstr>Solution</vt:lpstr>
      <vt:lpstr>Solution</vt:lpstr>
      <vt:lpstr>Requirements</vt:lpstr>
      <vt:lpstr>Requirements</vt:lpstr>
      <vt:lpstr>Requirements</vt:lpstr>
      <vt:lpstr>Design</vt:lpstr>
      <vt:lpstr>Design</vt:lpstr>
      <vt:lpstr>Design</vt:lpstr>
      <vt:lpstr>Testing</vt:lpstr>
      <vt:lpstr>Conclusion and Outlook</vt:lpstr>
      <vt:lpstr>Conclusion &amp; Outlook</vt:lpstr>
      <vt:lpstr>Conclusion &amp; Outlook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Hamza Azhar</dc:creator>
  <cp:lastModifiedBy>Microsoft account</cp:lastModifiedBy>
  <cp:revision>122</cp:revision>
  <dcterms:created xsi:type="dcterms:W3CDTF">2013-01-22T07:04:44Z</dcterms:created>
  <dcterms:modified xsi:type="dcterms:W3CDTF">2024-11-12T06:59:42Z</dcterms:modified>
</cp:coreProperties>
</file>