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7315200" cy="9601200"/>
  <p:embeddedFontLst>
    <p:embeddedFont>
      <p:font typeface="Quattrocento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gwdxm6ySEk4jtP/ACImIJ3Cn4q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3651C5-847F-4CE1-AFB7-66958C67D430}">
  <a:tblStyle styleId="{313651C5-847F-4CE1-AFB7-66958C67D4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DD251E1F-9890-4CAD-9637-12F3A7A9CB3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QuattrocentoSans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QuattrocentoSans-italic.fntdata"/><Relationship Id="rId12" Type="http://schemas.openxmlformats.org/officeDocument/2006/relationships/slide" Target="slides/slide6.xml"/><Relationship Id="rId34" Type="http://schemas.openxmlformats.org/officeDocument/2006/relationships/font" Target="fonts/QuattrocentoSans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Quattrocento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rashstats.nhtsa.dot.gov/Api/Public/ViewPublication/812115" TargetMode="External"/><Relationship Id="rId3" Type="http://schemas.openxmlformats.org/officeDocument/2006/relationships/hyperlink" Target="https://drivethru.gsa.gov/DRIVERSAFETY/DistractedDrivingPosterA.pdf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Independent_agencies_of_the_United_States_government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Society of Automotive Engineers (SAE) International has defined six levels of driving automation, ranging from Level 0 (no automation) to Level 5 (full automation). As of today, only Levels 0, 1, and 2 are commercially available in production vehicles.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As of early 2024, no commercially available vehicles are fully autonomous, but many automakers are developing Level 4 and Level 5 vehicles.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As of March 5, 2024, commercially available vehicles primarily fall under </a:t>
            </a:r>
            <a:r>
              <a:rPr b="1" i="0" lang="en-US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Level 2</a:t>
            </a:r>
            <a:r>
              <a:rPr b="0" i="0" lang="en-US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 on the SAE International's J3016 classification system for automated driving. This signifies that they offer </a:t>
            </a:r>
            <a:r>
              <a:rPr b="1" i="0" lang="en-US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advanced driver assistance systems (ADAS)</a:t>
            </a:r>
            <a:r>
              <a:rPr b="0" i="0" lang="en-US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, but not full autonomy.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While some companies, like Honda, Mercedes-Benz, BMW Group, and Kia, have received approvals for </a:t>
            </a:r>
            <a:r>
              <a:rPr b="1" i="0" lang="en-US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Level 3</a:t>
            </a:r>
            <a:r>
              <a:rPr b="0" i="0" lang="en-US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 vehicles in specific regions, these are still in limited deployment and not widely available to the public. Level 3 allows for </a:t>
            </a:r>
            <a:r>
              <a:rPr b="1" i="0" lang="en-US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conditional automation</a:t>
            </a:r>
            <a:r>
              <a:rPr b="0" i="0" lang="en-US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 under certain conditions, where the driver can take their eyes off the road for brief periods.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Tesla, BMW:</a:t>
            </a:r>
            <a:b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Path Planning and following: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employ a variety of path planning algorithms, including: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ourier New"/>
              <a:buChar char="o"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Graph search: 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ourier New"/>
              <a:buChar char="o"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Probabilistic roadmaps (PRMs)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ourier New"/>
              <a:buChar char="o"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Learning-based methods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ourier New"/>
              <a:buChar char="o"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Model predictive control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Obstacle Detection and Avoidance: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not publicly known (DEEP MACHINE LEARNING)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Mercedes (no disclosed)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Waymo and cruise doesn't disclose the specific algorithms they use but use High-definition (HD) maps: These detailed maps provide information about the environment, including lane markings, traffic signals, and points of interest. The system can leverage these maps for path planning within the designated areas.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Interviewing and questionnaires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Requirements workshops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Prototyping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Brainstorming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Observation</a:t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60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200"/>
              <a:t>According to a </a:t>
            </a:r>
            <a:r>
              <a:rPr lang="en-US" sz="1200" u="sng">
                <a:solidFill>
                  <a:schemeClr val="hlink"/>
                </a:solidFill>
                <a:hlinkClick r:id="rId2"/>
              </a:rPr>
              <a:t>National Highway Traffic Safety Administration (NHTSA)</a:t>
            </a:r>
            <a:r>
              <a:rPr lang="en-US" sz="1200"/>
              <a:t> study, driver error led to </a:t>
            </a:r>
            <a:r>
              <a:rPr b="1" lang="en-US" sz="1200"/>
              <a:t>94%</a:t>
            </a:r>
            <a:r>
              <a:rPr lang="en-US" sz="1200"/>
              <a:t> of the crashes examined. </a:t>
            </a:r>
            <a:endParaRPr sz="1200"/>
          </a:p>
          <a:p>
            <a:pPr indent="-457200" lvl="0" marL="660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200"/>
              <a:t>According to the 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U.S. General Services Administration (GSA)</a:t>
            </a:r>
            <a:r>
              <a:rPr lang="en-US" sz="1200"/>
              <a:t>, human error causes </a:t>
            </a:r>
            <a:r>
              <a:rPr b="1" lang="en-US" sz="1200"/>
              <a:t>98%</a:t>
            </a:r>
            <a:r>
              <a:rPr lang="en-US" sz="1200"/>
              <a:t> of crashes.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ultimately compromising their well-being and quality of life.</a:t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95f390191_0_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b95f390191_0_6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1" i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Optimized path planning</a:t>
            </a:r>
            <a:r>
              <a:rPr b="0" i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Refers to the efficient calculation of the vehicle's route considering factors such as shortest distance, time efficiency, and avoiding obstacles to reach the destination swiftly.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1" i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Dynamic avoidance</a:t>
            </a:r>
            <a:r>
              <a:rPr b="0" i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Involves real-time adjustments to the vehicle's trajectory to navigate around unexpected obstacles or changes in the environment, ensuring adaptability and responsiveness to dynamic scenarios.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0" i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7" name="Google Shape;197;g2b95f390191_0_6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 is function of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functionality that must be delivered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resources available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time available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"The primary problem we're addressing is enabling autonomous vehicles to navigate from a source to a destination efficiently and safely.“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tackle these challenges, we're leveraging a combination of technologies, including the CARLA simulator for realistic vehicle simulation, ROS Noetic for robotic system development, the CARLA-ROS bridge for seamless integration between CARLA and ROS, and rospy for Python-based ROS programming. </a:t>
            </a:r>
            <a:endParaRPr/>
          </a:p>
        </p:txBody>
      </p:sp>
      <p:sp>
        <p:nvSpPr>
          <p:cNvPr id="209" name="Google Shape;209;p3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100"/>
              <a:t>"Our project aims to address the challenge of enabling autonomous vehicles to navigate safely and efficiently from a source to a destination. We're focusing on several key components essential for autonomous navigation, including path following, path planning, obstacle detection and avoidance. </a:t>
            </a:r>
            <a:endParaRPr/>
          </a:p>
          <a:p>
            <a:pPr indent="0" lvl="0" marL="0" rtl="0" algn="l">
              <a:lnSpc>
                <a:spcPct val="190909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sz="11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90909"/>
              </a:lnSpc>
              <a:spcBef>
                <a:spcPts val="800"/>
              </a:spcBef>
              <a:spcAft>
                <a:spcPts val="800"/>
              </a:spcAft>
              <a:buSzPts val="1000"/>
              <a:buFont typeface="Noto Sans Symbols"/>
              <a:buNone/>
            </a:pPr>
            <a:r>
              <a:rPr lang="en-US" sz="1100"/>
              <a:t>Our overarching objective is to develop a robust software solution that empowers autonomous vehicles to navigate complex environments with precision and safety."</a:t>
            </a:r>
            <a:endParaRPr sz="11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0"/>
              </a:spcBef>
              <a:spcAft>
                <a:spcPts val="800"/>
              </a:spcAft>
              <a:buSzPts val="1000"/>
              <a:buFont typeface="Noto Sans Symbols"/>
              <a:buNone/>
            </a:pPr>
            <a:r>
              <a:t/>
            </a:r>
            <a:endParaRPr sz="11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0"/>
              </a:spcBef>
              <a:spcAft>
                <a:spcPts val="800"/>
              </a:spcAft>
              <a:buSzPts val="1000"/>
              <a:buFont typeface="Noto Sans Symbols"/>
              <a:buNone/>
            </a:pPr>
            <a:r>
              <a:t/>
            </a:r>
            <a:endParaRPr sz="11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b="0" i="0" lang="en-US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Prioritizing tasks is crucial for effective project management</a:t>
            </a:r>
            <a:endParaRPr/>
          </a:p>
          <a:p>
            <a:pPr indent="0" lvl="0" marL="0" rtl="0" algn="l">
              <a:lnSpc>
                <a:spcPct val="17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b="0" i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5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Noto Sans Symbols"/>
              <a:buNone/>
            </a:pPr>
            <a:r>
              <a:rPr b="0" i="0" lang="en-US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Secondary tasks, such as traffic light detection and management, will be addressed once primary tasks are completed.</a:t>
            </a:r>
            <a:endParaRPr/>
          </a:p>
        </p:txBody>
      </p:sp>
      <p:sp>
        <p:nvSpPr>
          <p:cNvPr id="233" name="Google Shape;233;p4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4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4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The National Highway Traffic Safety Administration is an agency of the U.S. federal government, part of the Department of Transportation, focused on transportation safety in the United States.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GSA </a:t>
            </a:r>
            <a:r>
              <a:rPr b="0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independent agency of the United States government</a:t>
            </a:r>
            <a:r>
              <a:rPr b="0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established in 1949 to help manage and support the basic functioning of federal agencies.</a:t>
            </a:r>
            <a:endParaRPr b="0" i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:notes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RAND is a research organization that </a:t>
            </a:r>
            <a:r>
              <a:rPr b="0" i="0" lang="en-US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develops solutions to public policy challenges to help make communities throughout the world safer and more secure, healthier and more prosperous</a:t>
            </a:r>
            <a:r>
              <a:rPr b="0" i="0" lang="en-US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19" name="Google Shape;119;p36:notes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37:notes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rashstats.nhtsa.dot.gov/Api/Public/ViewPublication/812115" TargetMode="External"/><Relationship Id="rId4" Type="http://schemas.openxmlformats.org/officeDocument/2006/relationships/hyperlink" Target="https://drivethru.gsa.gov/DRIVERSAFETY/DistractedDrivingPosterA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3399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 Proposal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599" y="3809999"/>
            <a:ext cx="6400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Self-Driving Car</a:t>
            </a:r>
            <a:endParaRPr/>
          </a:p>
          <a:p>
            <a:pPr indent="0" lvl="0" marL="6350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/>
              <a:t>Supervised By: Dr. Rizwan Bin Faiz (Assistant Professor)</a:t>
            </a:r>
            <a:endParaRPr sz="1400"/>
          </a:p>
        </p:txBody>
      </p:sp>
      <p:pic>
        <p:nvPicPr>
          <p:cNvPr descr="Riphah.jpg" id="90" name="Google Shape;90;p1"/>
          <p:cNvPicPr preferRelativeResize="0"/>
          <p:nvPr/>
        </p:nvPicPr>
        <p:blipFill rotWithShape="1">
          <a:blip r:embed="rId4">
            <a:alphaModFix/>
          </a:blip>
          <a:srcRect b="4925" l="3033" r="6926" t="4065"/>
          <a:stretch/>
        </p:blipFill>
        <p:spPr>
          <a:xfrm>
            <a:off x="4009556" y="1295399"/>
            <a:ext cx="1124887" cy="147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Levels of AVs</a:t>
            </a:r>
            <a:endParaRPr b="1"/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10305" l="0" r="0" t="19546"/>
          <a:stretch/>
        </p:blipFill>
        <p:spPr>
          <a:xfrm>
            <a:off x="-159657" y="1417638"/>
            <a:ext cx="9463313" cy="4431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Existing Systems (1/2)</a:t>
            </a:r>
            <a:endParaRPr/>
          </a:p>
        </p:txBody>
      </p:sp>
      <p:graphicFrame>
        <p:nvGraphicFramePr>
          <p:cNvPr id="156" name="Google Shape;156;p9"/>
          <p:cNvGraphicFramePr/>
          <p:nvPr/>
        </p:nvGraphicFramePr>
        <p:xfrm>
          <a:off x="244097" y="148676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{313651C5-847F-4CE1-AFB7-66958C67D430}</a:tableStyleId>
              </a:tblPr>
              <a:tblGrid>
                <a:gridCol w="1614075"/>
                <a:gridCol w="2132250"/>
                <a:gridCol w="4969600"/>
              </a:tblGrid>
              <a:tr h="53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Company</a:t>
                      </a:r>
                      <a:endParaRPr sz="2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Target Level</a:t>
                      </a:r>
                      <a:endParaRPr sz="2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Key Features</a:t>
                      </a:r>
                      <a:endParaRPr sz="2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68575" marL="68575"/>
                </a:tc>
              </a:tr>
              <a:tr h="182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Tesla</a:t>
                      </a:r>
                      <a:endParaRPr sz="32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Level 2 (Autopilot)</a:t>
                      </a:r>
                      <a:endParaRPr sz="16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Lane keeping</a:t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automatic emergency braking</a:t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traffic light and stop sign recognition</a:t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highway driving assist</a:t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self-parking (Level 2) 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Navigate on Autopilot </a:t>
                      </a:r>
                      <a:endParaRPr/>
                    </a:p>
                  </a:txBody>
                  <a:tcPr marT="0" marB="0" marR="68575" marL="68575"/>
                </a:tc>
              </a:tr>
              <a:tr h="119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BMW</a:t>
                      </a:r>
                      <a:endParaRPr sz="2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Level 2</a:t>
                      </a:r>
                      <a:endParaRPr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Adaptive cruise control with stop-and-go</a:t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lane departure warning</a:t>
                      </a:r>
                      <a:endParaRPr sz="16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lane change assist</a:t>
                      </a:r>
                      <a:endParaRPr sz="1600" u="none" cap="none" strike="noStrike"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Existing Systems (2/2)</a:t>
            </a:r>
            <a:endParaRPr/>
          </a:p>
        </p:txBody>
      </p:sp>
      <p:graphicFrame>
        <p:nvGraphicFramePr>
          <p:cNvPr id="163" name="Google Shape;163;p10"/>
          <p:cNvGraphicFramePr/>
          <p:nvPr/>
        </p:nvGraphicFramePr>
        <p:xfrm>
          <a:off x="244098" y="134189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{313651C5-847F-4CE1-AFB7-66958C67D430}</a:tableStyleId>
              </a:tblPr>
              <a:tblGrid>
                <a:gridCol w="1894675"/>
                <a:gridCol w="2180625"/>
                <a:gridCol w="4611500"/>
              </a:tblGrid>
              <a:tr h="54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Company</a:t>
                      </a:r>
                      <a:endParaRPr sz="2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Target Level</a:t>
                      </a:r>
                      <a:endParaRPr sz="2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Key Features</a:t>
                      </a:r>
                      <a:endParaRPr sz="24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68575" marL="68575"/>
                </a:tc>
              </a:tr>
              <a:tr h="154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Mercedes-Benz</a:t>
                      </a:r>
                      <a:endParaRPr sz="20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Level 3 (conditional)</a:t>
                      </a:r>
                      <a:endParaRPr sz="18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Hands-free driving at up to 60 km/h on specific highways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automatic lane changes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traffic jam assist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emergency stop assist</a:t>
                      </a:r>
                      <a:endParaRPr sz="1800" u="none" cap="none" strike="noStrike"/>
                    </a:p>
                  </a:txBody>
                  <a:tcPr marT="0" marB="0" marR="68575" marL="68575"/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Way-mo</a:t>
                      </a:r>
                      <a:endParaRPr sz="20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Level 4</a:t>
                      </a:r>
                      <a:endParaRPr sz="18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LiDAR-based system for navigating complex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extensive real-world testing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millions of miles driven</a:t>
                      </a:r>
                      <a:endParaRPr sz="1800" u="none" cap="none" strike="noStrike"/>
                    </a:p>
                  </a:txBody>
                  <a:tcPr marT="0" marB="0" marR="68575" marL="68575"/>
                </a:tc>
              </a:tr>
              <a:tr h="92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Cruise</a:t>
                      </a:r>
                      <a:endParaRPr sz="20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Level 5</a:t>
                      </a:r>
                      <a:endParaRPr sz="18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Fully autonomous robo-taxi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no steering wheel or pedals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LiDAR, radar, and camera sensors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designed for urban operation</a:t>
                      </a:r>
                      <a:endParaRPr sz="1800" u="none" cap="none" strike="noStrike"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4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 (1/3)</a:t>
            </a:r>
            <a:endParaRPr/>
          </a:p>
        </p:txBody>
      </p:sp>
      <p:graphicFrame>
        <p:nvGraphicFramePr>
          <p:cNvPr id="175" name="Google Shape;175;p12"/>
          <p:cNvGraphicFramePr/>
          <p:nvPr/>
        </p:nvGraphicFramePr>
        <p:xfrm>
          <a:off x="564135" y="12743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{DD251E1F-9890-4CAD-9637-12F3A7A9CB38}</a:tableStyleId>
              </a:tblPr>
              <a:tblGrid>
                <a:gridCol w="2849900"/>
                <a:gridCol w="5196825"/>
              </a:tblGrid>
              <a:tr h="483850"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Problem Statement # 1: Hazards caused by human errors</a:t>
                      </a:r>
                      <a:endParaRPr b="1" sz="1800" u="none" cap="none" strike="noStrike"/>
                    </a:p>
                  </a:txBody>
                  <a:tcPr marT="63500" marB="63500" marR="63500" marL="63500"/>
                </a:tc>
                <a:tc hMerge="1"/>
              </a:tr>
              <a:tr h="112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problem of 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ensuring road safety encompasses the hazards caused by human errors, lead to accidents and endanger both drivers and pedestrians alike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485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Affects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Passengers, drivers, and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pedestrians</a:t>
                      </a:r>
                      <a:r>
                        <a:rPr lang="en-US" sz="1800" u="none" cap="none" strike="noStrike"/>
                        <a:t>.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485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result of which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More injuries/deaths, Damage to property and Emotional stress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1156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Benefits of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85750" lvl="0" marL="28575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Reduced accidents and fatalities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of human errors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Safer environment for drivers and pedestrians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 (2/3)</a:t>
            </a:r>
            <a:endParaRPr/>
          </a:p>
        </p:txBody>
      </p:sp>
      <p:graphicFrame>
        <p:nvGraphicFramePr>
          <p:cNvPr id="181" name="Google Shape;181;p13"/>
          <p:cNvGraphicFramePr/>
          <p:nvPr/>
        </p:nvGraphicFramePr>
        <p:xfrm>
          <a:off x="717904" y="14633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{DD251E1F-9890-4CAD-9637-12F3A7A9CB38}</a:tableStyleId>
              </a:tblPr>
              <a:tblGrid>
                <a:gridCol w="2827725"/>
                <a:gridCol w="5156425"/>
              </a:tblGrid>
              <a:tr h="537250"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Problem Statement # 2: Limited driver productivity</a:t>
                      </a:r>
                      <a:endParaRPr b="1" sz="1800" u="none" cap="none" strike="noStrike"/>
                    </a:p>
                  </a:txBody>
                  <a:tcPr marT="63500" marB="63500" marR="63500" marL="63500"/>
                </a:tc>
                <a:tc hMerge="1"/>
              </a:tr>
              <a:tr h="1428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problem of 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 productivity from the driver when driving. Attending a meeting or doing office work while driving also not allowed.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537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Affects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Drivers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537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result of which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It decreased efficiency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766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Benefits of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cap="none" strike="noStrike"/>
                        <a:t>Increased productivity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 (3/3)</a:t>
            </a:r>
            <a:endParaRPr/>
          </a:p>
        </p:txBody>
      </p:sp>
      <p:graphicFrame>
        <p:nvGraphicFramePr>
          <p:cNvPr id="187" name="Google Shape;187;p15"/>
          <p:cNvGraphicFramePr/>
          <p:nvPr/>
        </p:nvGraphicFramePr>
        <p:xfrm>
          <a:off x="344344" y="10987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{DD251E1F-9890-4CAD-9637-12F3A7A9CB38}</a:tableStyleId>
              </a:tblPr>
              <a:tblGrid>
                <a:gridCol w="3005575"/>
                <a:gridCol w="5480750"/>
              </a:tblGrid>
              <a:tr h="330050"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Problem Statement # 3: Poor mobility for the aged, disabled, and children.</a:t>
                      </a:r>
                      <a:endParaRPr b="1" sz="1800" u="none" cap="none" strike="noStrike"/>
                    </a:p>
                  </a:txBody>
                  <a:tcPr marT="63500" marB="63500" marR="63500" marL="63500"/>
                </a:tc>
                <a:tc hMerge="1"/>
              </a:tr>
              <a:tr h="945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problem of 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transportation reliance for vulnerable groups such as children, the elderly, and the disabled manifests when drivers are absent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330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Affects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Passenger.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1126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result of which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increased risks to the health vulnerable individuals, potentially leading to delayed or insufficient medical care in emergency situations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696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Benefits of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u="none" cap="none" strike="noStrike"/>
                        <a:t>Enhanced accessibility, Enhanced independence and Reduced burden on caregivers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PROPOSED SOLUTION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4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95f390191_0_6"/>
          <p:cNvSpPr txBox="1"/>
          <p:nvPr>
            <p:ph type="title"/>
          </p:nvPr>
        </p:nvSpPr>
        <p:spPr>
          <a:xfrm>
            <a:off x="457200" y="4810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PROPOSED SOLUTION</a:t>
            </a:r>
            <a:endParaRPr b="1"/>
          </a:p>
        </p:txBody>
      </p:sp>
      <p:sp>
        <p:nvSpPr>
          <p:cNvPr id="200" name="Google Shape;200;g2b95f390191_0_6"/>
          <p:cNvSpPr txBox="1"/>
          <p:nvPr>
            <p:ph idx="1" type="body"/>
          </p:nvPr>
        </p:nvSpPr>
        <p:spPr>
          <a:xfrm>
            <a:off x="457200" y="1624012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We propose a </a:t>
            </a:r>
            <a:r>
              <a:rPr b="1" lang="en-US"/>
              <a:t>Self Driven Car</a:t>
            </a:r>
            <a:r>
              <a:rPr lang="en-US"/>
              <a:t>, featuring </a:t>
            </a:r>
            <a:r>
              <a:rPr b="1" lang="en-US"/>
              <a:t>optimized path planning, obstacle detection, dynamic avoidance </a:t>
            </a:r>
            <a:r>
              <a:rPr lang="en-US"/>
              <a:t>for reliable and adaptable behavior in simulated environments.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4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/>
              <a:t>Bilal Rafiq (27661)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/>
              <a:t>Hamza Azhar(28595)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300"/>
              <a:buChar char="•"/>
            </a:pPr>
            <a:r>
              <a:rPr lang="en-US"/>
              <a:t>Sardar Mohsin (28016)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/>
              <a:t>M. Usama Nazir (30445)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 (1/6)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Scope</a:t>
            </a:r>
            <a:r>
              <a:rPr lang="en-US"/>
              <a:t>: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The scope of this project encompasses the development and implementation of key functionalities for Avs using: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Carla simulator, ROS (Robot Operating System) Noetic, and related packages such as rospy and Carla-ros-bridge.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Involve integrating various sensors and algorithms to enable the vehicle to perceive its environment accurately, make decisions, and navigate safely through dynamic scenarios.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Core Components (2/6)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US" sz="3000"/>
              <a:t>Path Planning: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/>
              <a:t>Determining a feasible and shortest path from user-specified source and destination locations</a:t>
            </a:r>
            <a:endParaRPr sz="2400"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/>
              <a:t>Implementing a navigation algorithm to handle dynamic environments and potential rerouting.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US" sz="3000"/>
              <a:t>Path Following: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/>
              <a:t>Implementing control algorithms for precise vehicle guidance along the planned trajectory.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/>
              <a:t>Maintaining vehicle position and orientation relative to the path using steering, acceleration, and braking control.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Core Components (3/6)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3. Obstacle Detection: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400"/>
              <a:t>Utilizing sensor data (such as lidar, radar, and cameras) to detect objects within the vehicle's surroundings.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400"/>
              <a:t>Employing model to classify detected objects and assess their characteristics, such as size, shape, and distance.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400"/>
              <a:t>Integrating machine learning techniques to improve the accuracy and reliability of obstacle recognition.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400"/>
              <a:t>Providing real-time information about detected obstacles to inform path planning and navigation decisions.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Core Components (4/6)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457200" y="1417638"/>
            <a:ext cx="8229600" cy="441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4. Obstacle avoidance: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/>
              <a:t>Implement reactive obstacle avoidance strategies, allowing the autonomous vehicle to dynamically adjust its trajectory based on the detected obstacles, enabling safe navigation.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/>
              <a:t>Develop algorithms for real-time analysis of obstacle data to facilitate swift decision-making by the autonomous vehicle.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Secondary task (4/6)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457200" y="1417638"/>
            <a:ext cx="8229600" cy="441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Traffic light detection and management: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/>
              <a:t>Detecting the presence and state (red, green, yellow) of traffic lights using appropriate sensors and algorithms.</a:t>
            </a:r>
            <a:endParaRPr sz="2400"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/>
              <a:t>Implementing logic to respond to traffic lights (stopping, proceeding cautiously, etc.) in accordance with traffic regulations.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457200" y="2296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 (5/6)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457200" y="1139253"/>
            <a:ext cx="8229600" cy="468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Exclusions: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Physical implementation on real-world vehicles.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Hardware development or modifications beyond the scope of software integration.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Advanced features such as pedestrian detection and recognition.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Constraints: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Limited computational resources available for simulation and testing.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Risks associated with software bugs, simulation inaccuracies, and algorithm performance.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 (6/6)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Assumptions: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Assumption that Carla simulator and ROS Noetic will remain stable and compatible throughout the project timeline.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Availability of necessary resources for simulation and testing purposes.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Assumption that team members have sufficient expertise in ROS, Python programming, and autonomous systems development.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Opportunity &amp; Stakeholders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Existing Systems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Problem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Proposed Solution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Project Scope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OPPORTUNITY &amp; STAKEHOLDERS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4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Opportunity (1/3)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08694" y="1417650"/>
            <a:ext cx="8229600" cy="4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604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/>
              <a:t>According to a 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National Highway Traffic Safety Administration (NHTSA)</a:t>
            </a:r>
            <a:r>
              <a:rPr lang="en-US" sz="2800"/>
              <a:t> study, driver error led to </a:t>
            </a:r>
            <a:r>
              <a:rPr b="1" lang="en-US" sz="2800"/>
              <a:t>94%</a:t>
            </a:r>
            <a:r>
              <a:rPr lang="en-US" sz="2800"/>
              <a:t> of the crashes examined. </a:t>
            </a:r>
            <a:endParaRPr sz="2800"/>
          </a:p>
          <a:p>
            <a:pPr indent="-457200" lvl="0" marL="6604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/>
              <a:t>According to the 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U.S. General Services Administration (GSA)</a:t>
            </a:r>
            <a:r>
              <a:rPr lang="en-US" sz="2800"/>
              <a:t>, human error causes </a:t>
            </a:r>
            <a:r>
              <a:rPr b="1" lang="en-US" sz="2800"/>
              <a:t>98%</a:t>
            </a:r>
            <a:r>
              <a:rPr lang="en-US" sz="2800"/>
              <a:t> of crashes.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Opportunity (2/3)</a:t>
            </a:r>
            <a:endParaRPr/>
          </a:p>
        </p:txBody>
      </p:sp>
      <p:sp>
        <p:nvSpPr>
          <p:cNvPr id="122" name="Google Shape;122;p36"/>
          <p:cNvSpPr txBox="1"/>
          <p:nvPr>
            <p:ph idx="1" type="body"/>
          </p:nvPr>
        </p:nvSpPr>
        <p:spPr>
          <a:xfrm>
            <a:off x="408709" y="1200655"/>
            <a:ext cx="8326581" cy="4456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600"/>
              <a:t>A 2017 study by RAND Corporation found that self-driving cars could </a:t>
            </a:r>
            <a:r>
              <a:rPr b="1" lang="en-US" sz="2600"/>
              <a:t>reduce traffic fatalities by up to 25% </a:t>
            </a:r>
            <a:r>
              <a:rPr lang="en-US" sz="2600"/>
              <a:t>by 2040.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600"/>
              <a:t>A 2019 study by the National Highway Traffic Safety Administration (NHTSA) found that self-driving cars were involved in </a:t>
            </a:r>
            <a:r>
              <a:rPr b="1" lang="en-US" sz="2600"/>
              <a:t>fewer crashes than human-driven cars per mile driven</a:t>
            </a:r>
            <a:r>
              <a:rPr lang="en-US" sz="2600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600"/>
              <a:t>A 2020 study by the Massachusetts Institute of Technology (MIT) found that self-driving cars could </a:t>
            </a:r>
            <a:r>
              <a:rPr b="1" lang="en-US" sz="2600"/>
              <a:t>prevent up to 90% of crashes </a:t>
            </a:r>
            <a:r>
              <a:rPr lang="en-US" sz="2600"/>
              <a:t>caused by human error.</a:t>
            </a:r>
            <a:endParaRPr/>
          </a:p>
          <a:p>
            <a:pPr indent="-254000" lvl="0" marL="660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Opportunity (3/3)</a:t>
            </a:r>
            <a:endParaRPr/>
          </a:p>
        </p:txBody>
      </p:sp>
      <p:pic>
        <p:nvPicPr>
          <p:cNvPr id="129" name="Google Shape;129;p37"/>
          <p:cNvPicPr preferRelativeResize="0"/>
          <p:nvPr/>
        </p:nvPicPr>
        <p:blipFill rotWithShape="1">
          <a:blip r:embed="rId3">
            <a:alphaModFix/>
          </a:blip>
          <a:srcRect b="68725" l="8048" r="7664" t="8105"/>
          <a:stretch/>
        </p:blipFill>
        <p:spPr>
          <a:xfrm>
            <a:off x="1147157" y="1256600"/>
            <a:ext cx="7946967" cy="43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Stakeholders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457200" y="1622323"/>
            <a:ext cx="8229600" cy="412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Driver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Passengers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EXISTING SYSTEMS</a:t>
            </a: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4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2013-01-22T07:04:44Z</dcterms:created>
  <dc:creator>Khan</dc:creator>
</cp:coreProperties>
</file>