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3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59" r:id="rId6"/>
    <p:sldId id="283" r:id="rId7"/>
    <p:sldId id="284" r:id="rId8"/>
    <p:sldId id="285" r:id="rId9"/>
    <p:sldId id="371" r:id="rId10"/>
    <p:sldId id="359" r:id="rId11"/>
    <p:sldId id="392" r:id="rId12"/>
    <p:sldId id="393" r:id="rId13"/>
    <p:sldId id="374" r:id="rId14"/>
    <p:sldId id="375" r:id="rId15"/>
    <p:sldId id="376" r:id="rId16"/>
    <p:sldId id="377" r:id="rId17"/>
    <p:sldId id="378" r:id="rId18"/>
    <p:sldId id="282" r:id="rId19"/>
    <p:sldId id="300" r:id="rId20"/>
    <p:sldId id="301" r:id="rId21"/>
    <p:sldId id="379" r:id="rId22"/>
    <p:sldId id="380" r:id="rId23"/>
    <p:sldId id="381" r:id="rId24"/>
    <p:sldId id="386" r:id="rId25"/>
    <p:sldId id="383" r:id="rId26"/>
    <p:sldId id="365" r:id="rId27"/>
    <p:sldId id="368" r:id="rId28"/>
    <p:sldId id="369" r:id="rId29"/>
    <p:sldId id="387" r:id="rId30"/>
    <p:sldId id="395" r:id="rId31"/>
    <p:sldId id="394" r:id="rId32"/>
    <p:sldId id="396" r:id="rId33"/>
    <p:sldId id="287" r:id="rId34"/>
    <p:sldId id="388" r:id="rId35"/>
    <p:sldId id="273" r:id="rId36"/>
    <p:sldId id="389" r:id="rId37"/>
    <p:sldId id="397" r:id="rId38"/>
    <p:sldId id="398" r:id="rId39"/>
    <p:sldId id="390" r:id="rId40"/>
    <p:sldId id="391" r:id="rId41"/>
    <p:sldId id="280" r:id="rId42"/>
    <p:sldId id="281" r:id="rId43"/>
    <p:sldId id="384" r:id="rId44"/>
    <p:sldId id="385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88235" autoAdjust="0"/>
  </p:normalViewPr>
  <p:slideViewPr>
    <p:cSldViewPr>
      <p:cViewPr varScale="1">
        <p:scale>
          <a:sx n="66" d="100"/>
          <a:sy n="66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5B10-B2F9-4378-9708-9715E2108F1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42C8-D56F-4817-93E4-4FCF9139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Traffic and Transportation Authorities are the organizations that manage and control the roads, traffic rules, and transportation systems in a specific area.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 retrospective meetings at the end of each sprint to reflect on what went well, what didn’t, and how processes can be improved.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B38B7-6C92-7930-DC08-F8276BB4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5AC69-CB4A-3820-BF6D-CBF860D9A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5894D-26BC-FD5D-90B6-2C878E786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ACE0B-6B7E-4498-23B9-E1ACA8704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F74A-516D-0D10-F276-C1ABC016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E9EC5-44EB-87D8-1B4B-7DA6F324B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7CC21-BA4E-5DDE-3B6E-59063B5D9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3A7F3-84CD-3F07-AE12-2C879166B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375A4-92D7-835E-7941-261CA104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12A61-B82D-DF85-E709-4EAD56399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92EB0-DED1-47F0-9EB9-10FD35E8A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41BA-DD43-E066-59C5-2EC1DABC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3C810-CF4B-620B-17EB-C2793FF8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25585-49C6-0E94-865C-5DEBC7203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BA338-92BF-4CB1-A031-2756896FC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D05BB-D745-D5B6-438B-3509EA1CE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CFBA-F0B4-EB44-2BA5-170DFF8B4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16C62-A681-3FE1-6FEE-A10FB2274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7E547-DCF4-6571-19AC-016B5E2A4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7A5C-075D-4C78-572A-EDEB19EE3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265B-BB7E-83D3-3786-9C179678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17D16-B899-8939-5593-74C54EAEA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B00E0-BC13-6691-6A02-29B60DA5E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5290-C69C-9214-9796-BF2868FF9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0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581C-172E-EE05-2E80-01735B18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6818C-BAB8-D1E4-64D5-E7874C216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B120E-D437-9514-728E-D9E2748D2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9261-4E3C-4B9D-7FF0-69F0380BF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Society of Automotive Engineers (SAE) International has defined six levels of driving automation, ranging from Level 0 (no automation) to Level 5 (full automation). As of today, only Levels 0, 1, and 2 are commercially available in production vehicles.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0 full need of driver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 temporary feet 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 temporary hands 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 temporary eyes off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 Attention off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 passenger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5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2F75D-F318-847D-D503-A6A03EC76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CE9C-59C0-1C53-AC4D-135AAB0A1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A44C8-B3B5-F370-7540-F94E2B1E9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9864-9279-F940-32F1-A50D4F2A2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8F70-BAB4-AEA9-C2F2-A1FCC2AD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D2C32-85A0-E9B6-7941-23BA79CE2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B3C35-6804-C059-A0EE-33D90736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6786-B7BB-69B9-CC1C-352EBCB2B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8517D-D6F7-3657-8CEA-AACDA72F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5F353-0A69-1F61-39A2-8A13E6021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510B8-4F70-3F88-FDE3-4EF3177F2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White-box testing (WBT) was essential in our embedded system to ensure that the </a:t>
            </a:r>
            <a:r>
              <a:rPr lang="en-US" b="1" dirty="0"/>
              <a:t>internal logic, algorithms, and control flows</a:t>
            </a:r>
            <a:r>
              <a:rPr lang="en-US" dirty="0"/>
              <a:t> of the software were functioning correctly and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WBT helped identify errors in algorithms, logic, and loops within key modules such as traffic light recognition, path planning, and obstacle detection.</a:t>
            </a:r>
          </a:p>
          <a:p>
            <a:r>
              <a:rPr lang="en-US" dirty="0"/>
              <a:t>In an embedded autonomous system, </a:t>
            </a:r>
            <a:r>
              <a:rPr lang="en-US" b="1" dirty="0"/>
              <a:t>functional correctness and safety are non-negotiable.</a:t>
            </a:r>
            <a:r>
              <a:rPr lang="en-US" dirty="0"/>
              <a:t> WBT was necessary to build confidence that the system could navigate and respond in complex environments without failure.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A743-5FD3-305B-80D1-08FB01EC7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6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AEE3-81E5-AE77-9919-C2307C45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F459A-A875-74B9-21F0-531645059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5CEFD-F277-DE6D-7C2D-98A82CED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81F6-2A31-D791-AC8F-F016D8A7C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7313F-C41A-6C7B-F81B-CA25C7A2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E0A55-F344-D791-BED6-F06233E43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2085F-FA16-B692-DD65-BD1E97CDB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409B7-F8BD-4698-1CF2-4BADF68ED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>
              <a:spcBef>
                <a:spcPts val="640"/>
              </a:spcBef>
              <a:buSzPts val="3200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Clear and Stable Requirements</a:t>
            </a:r>
            <a:r>
              <a:rPr lang="en-US" dirty="0"/>
              <a:t>: The Waterfall model is ideal for projects with fixed and well-understood requirements. It ensures that each phase is completed before moving on, making it easier to focus on embedded systems where changes are costly and time-consuming​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Ad-hoc: Ideal for addressing unexpected issues or clarifying doubts that arise during feature development or code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42C8-D56F-4817-93E4-4FCF91390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thru.gsa.gov/DRIVERSAFETY/DistractedDrivingPosterA.pdf" TargetMode="External"/><Relationship Id="rId2" Type="http://schemas.openxmlformats.org/officeDocument/2006/relationships/hyperlink" Target="https://crashstats.nhtsa.dot.gov/Api/Public/ViewPublication/812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Computer On Wheels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Dr. Naveed Ikram (Professor/Associate Dean), Dr. Rizwan Bin Faiz (Assistant Professor)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Autonomous Vehicle</a:t>
            </a:r>
          </a:p>
        </p:txBody>
      </p:sp>
      <p:pic>
        <p:nvPicPr>
          <p:cNvPr id="4" name="Google Shape;149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546" b="10305"/>
          <a:stretch/>
        </p:blipFill>
        <p:spPr>
          <a:xfrm>
            <a:off x="-152400" y="1390342"/>
            <a:ext cx="9448800" cy="4477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64ED-A498-E4B8-0FBE-E4069351B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8642-B137-4D9F-7880-86A660D5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Target Level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E6CC-5176-D97E-0033-64CA3571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/>
              <a:t>Level 2 - Partial Automation</a:t>
            </a:r>
          </a:p>
          <a:p>
            <a:pPr algn="just"/>
            <a:r>
              <a:rPr lang="en-US" sz="2400" b="1" dirty="0"/>
              <a:t>Positioning</a:t>
            </a:r>
            <a:r>
              <a:rPr lang="en-US" sz="2400" dirty="0"/>
              <a:t>: This system is designed as a </a:t>
            </a:r>
            <a:r>
              <a:rPr lang="en-US" sz="2400" b="1" dirty="0"/>
              <a:t>cost-efficient, driver-assistance solution within the Level 2 autonomy standard</a:t>
            </a:r>
            <a:r>
              <a:rPr lang="en-US" sz="2400" dirty="0"/>
              <a:t>, </a:t>
            </a:r>
            <a:r>
              <a:rPr lang="en-US" sz="2400" b="1" dirty="0"/>
              <a:t>not as a competitor </a:t>
            </a:r>
            <a:r>
              <a:rPr lang="en-US" sz="2400" dirty="0"/>
              <a:t>to more advanced autonomous systems. Instead, it focuses on delivering essential automation functions while maintaining affordability and simplicity.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95844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A2DF-72D6-5B5F-701B-2D01D026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2C9C-13FF-150C-C6ED-CF0DF83C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/>
              <a:t>Existing Level 2 Systems vs. Our Level 2 System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EE12C65-D47B-DFC9-36EE-CD4FA1CD0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304027"/>
              </p:ext>
            </p:extLst>
          </p:nvPr>
        </p:nvGraphicFramePr>
        <p:xfrm>
          <a:off x="304800" y="1437483"/>
          <a:ext cx="8534400" cy="432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98334666"/>
                    </a:ext>
                  </a:extLst>
                </a:gridCol>
                <a:gridCol w="3674170">
                  <a:extLst>
                    <a:ext uri="{9D8B030D-6E8A-4147-A177-3AD203B41FA5}">
                      <a16:colId xmlns:a16="http://schemas.microsoft.com/office/drawing/2014/main" val="3434641205"/>
                    </a:ext>
                  </a:extLst>
                </a:gridCol>
                <a:gridCol w="3107630">
                  <a:extLst>
                    <a:ext uri="{9D8B030D-6E8A-4147-A177-3AD203B41FA5}">
                      <a16:colId xmlns:a16="http://schemas.microsoft.com/office/drawing/2014/main" val="1963614095"/>
                    </a:ext>
                  </a:extLst>
                </a:gridCol>
              </a:tblGrid>
              <a:tr h="606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PK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Existing Level 2 Systems (e.g., Tesla Autopilot, GM Super Cruise)</a:t>
                      </a:r>
                      <a:endParaRPr lang="en-PK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Our</a:t>
                      </a:r>
                      <a:r>
                        <a:rPr lang="en-PK" sz="1800" kern="100">
                          <a:solidFill>
                            <a:schemeClr val="tx1"/>
                          </a:solidFill>
                          <a:effectLst/>
                        </a:rPr>
                        <a:t> Level 2 System</a:t>
                      </a:r>
                      <a:endParaRPr lang="en-PK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67007"/>
                  </a:ext>
                </a:extLst>
              </a:tr>
              <a:tr h="1627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>
                          <a:solidFill>
                            <a:schemeClr val="tx1"/>
                          </a:solidFill>
                          <a:effectLst/>
                        </a:rPr>
                        <a:t>Obstacle Detection &amp; Avoidance</a:t>
                      </a:r>
                      <a:endParaRPr lang="en-PK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Uses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multi-sensor fusion </a:t>
                      </a: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for advanced obstacle handling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ultimately making it more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costly and complex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yet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not safe enough in adverse weather or to lose attention completely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PK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Efficient obstacle detection with camera and LiDAR combination; optimized for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fewer sensor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Lower-cost</a:t>
                      </a:r>
                      <a:endParaRPr lang="en-PK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39286"/>
                  </a:ext>
                </a:extLst>
              </a:tr>
              <a:tr h="983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Traffic Light Detection</a:t>
                      </a:r>
                      <a:endParaRPr lang="en-PK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Some systems, like Tesla, detect traffic lights but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rely heavily on driver verification</a:t>
                      </a:r>
                      <a:endParaRPr lang="en-PK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Basic traffic light recognition integrated,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without driver input required for confirmation</a:t>
                      </a:r>
                      <a:endParaRPr lang="en-PK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77547"/>
                  </a:ext>
                </a:extLst>
              </a:tr>
              <a:tr h="983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>
                          <a:solidFill>
                            <a:schemeClr val="tx1"/>
                          </a:solidFill>
                          <a:effectLst/>
                        </a:rPr>
                        <a:t>Driver Supervision</a:t>
                      </a:r>
                      <a:endParaRPr lang="en-PK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Driver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must remain alert</a:t>
                      </a: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; systems often include driver monitoring cameras</a:t>
                      </a:r>
                      <a:endParaRPr lang="en-PK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Driver supervision required, but </a:t>
                      </a:r>
                      <a:r>
                        <a:rPr lang="en-PK" sz="1800" b="1" kern="100" dirty="0">
                          <a:solidFill>
                            <a:schemeClr val="tx1"/>
                          </a:solidFill>
                          <a:effectLst/>
                        </a:rPr>
                        <a:t>without extensive monitoring </a:t>
                      </a:r>
                      <a:r>
                        <a:rPr lang="en-PK" sz="1800" kern="100" dirty="0">
                          <a:solidFill>
                            <a:schemeClr val="tx1"/>
                          </a:solidFill>
                          <a:effectLst/>
                        </a:rPr>
                        <a:t>systems</a:t>
                      </a:r>
                      <a:endParaRPr lang="en-PK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4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Problem Statement(1/3)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81207-B435-FFB7-C078-838D622E3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2750"/>
              </p:ext>
            </p:extLst>
          </p:nvPr>
        </p:nvGraphicFramePr>
        <p:xfrm>
          <a:off x="647700" y="1333499"/>
          <a:ext cx="7848600" cy="41910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2056">
                  <a:extLst>
                    <a:ext uri="{9D8B030D-6E8A-4147-A177-3AD203B41FA5}">
                      <a16:colId xmlns:a16="http://schemas.microsoft.com/office/drawing/2014/main" val="2487612583"/>
                    </a:ext>
                  </a:extLst>
                </a:gridCol>
                <a:gridCol w="5746544">
                  <a:extLst>
                    <a:ext uri="{9D8B030D-6E8A-4147-A177-3AD203B41FA5}">
                      <a16:colId xmlns:a16="http://schemas.microsoft.com/office/drawing/2014/main" val="3659846777"/>
                    </a:ext>
                  </a:extLst>
                </a:gridCol>
              </a:tblGrid>
              <a:tr h="65637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Problem Statement # 1: </a:t>
                      </a:r>
                      <a:r>
                        <a:rPr lang="en-GB" dirty="0"/>
                        <a:t>Safety Challenges within level 2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72612"/>
                  </a:ext>
                </a:extLst>
              </a:tr>
              <a:tr h="808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The problem of 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Inadequate safety measures for autonomous navigation in adverse weather conditions within level 2.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43295"/>
                  </a:ext>
                </a:extLst>
              </a:tr>
              <a:tr h="6820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Affects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Passengers, pedestrians and other road users.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94247"/>
                  </a:ext>
                </a:extLst>
              </a:tr>
              <a:tr h="808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The result of which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Increased risk of accidents due to reduced visibility, leading to injuries or fatalities.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93978"/>
                  </a:ext>
                </a:extLst>
              </a:tr>
              <a:tr h="12355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Benefits of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Improved safety protocols to ensure reliable operation of autonomous vehicles in varying environmental conditions.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1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41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1143000"/>
          </a:xfrm>
        </p:spPr>
        <p:txBody>
          <a:bodyPr/>
          <a:lstStyle/>
          <a:p>
            <a:r>
              <a:rPr lang="en-US" dirty="0"/>
              <a:t>Problem Statement(2/3)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837B59-088B-2FCC-BA01-8DE6511FD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817597"/>
              </p:ext>
            </p:extLst>
          </p:nvPr>
        </p:nvGraphicFramePr>
        <p:xfrm>
          <a:off x="457200" y="1146854"/>
          <a:ext cx="8229600" cy="431652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4034">
                  <a:extLst>
                    <a:ext uri="{9D8B030D-6E8A-4147-A177-3AD203B41FA5}">
                      <a16:colId xmlns:a16="http://schemas.microsoft.com/office/drawing/2014/main" val="1655302254"/>
                    </a:ext>
                  </a:extLst>
                </a:gridCol>
                <a:gridCol w="6055566">
                  <a:extLst>
                    <a:ext uri="{9D8B030D-6E8A-4147-A177-3AD203B41FA5}">
                      <a16:colId xmlns:a16="http://schemas.microsoft.com/office/drawing/2014/main" val="3517522419"/>
                    </a:ext>
                  </a:extLst>
                </a:gridCol>
              </a:tblGrid>
              <a:tr h="6181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Problem Statement # 2: </a:t>
                      </a:r>
                      <a:r>
                        <a:rPr lang="en-GB" dirty="0"/>
                        <a:t>Challenges in Simulation for AV Software Development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34205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The problem of 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Unpredictable Impacts of Integrating CARLA with ROS for Autonomous Vehicle Development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40796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Affects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/>
                        <a:t>Developers and researchers in autonomous vehicle systems.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51100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The result of which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/>
                        <a:t>Slower development cycles, higher costs of physical testing, and potential safety risks due to insufficient validation.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862574"/>
                  </a:ext>
                </a:extLst>
              </a:tr>
              <a:tr h="9441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Benefits of</a:t>
                      </a:r>
                      <a:endParaRPr lang="en-PK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dirty="0"/>
                        <a:t>Enhanced efficiency and safety through thorough evaluation of autonomous algorithms under varied conditions before deployment.</a:t>
                      </a:r>
                      <a:endParaRPr lang="en-PK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1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99274"/>
          </a:xfrm>
        </p:spPr>
        <p:txBody>
          <a:bodyPr/>
          <a:lstStyle/>
          <a:p>
            <a:r>
              <a:rPr lang="en-US" dirty="0"/>
              <a:t>Problem Statement(3/3)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F74E95-C3D6-D6B8-B6C0-0BD74377C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28375"/>
              </p:ext>
            </p:extLst>
          </p:nvPr>
        </p:nvGraphicFramePr>
        <p:xfrm>
          <a:off x="457200" y="1219199"/>
          <a:ext cx="8229600" cy="4419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98">
                  <a:extLst>
                    <a:ext uri="{9D8B030D-6E8A-4147-A177-3AD203B41FA5}">
                      <a16:colId xmlns:a16="http://schemas.microsoft.com/office/drawing/2014/main" val="2818232965"/>
                    </a:ext>
                  </a:extLst>
                </a:gridCol>
                <a:gridCol w="6025502">
                  <a:extLst>
                    <a:ext uri="{9D8B030D-6E8A-4147-A177-3AD203B41FA5}">
                      <a16:colId xmlns:a16="http://schemas.microsoft.com/office/drawing/2014/main" val="1083026329"/>
                    </a:ext>
                  </a:extLst>
                </a:gridCol>
              </a:tblGrid>
              <a:tr h="489489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/>
                        <a:t>Problem Statement # 3: </a:t>
                      </a:r>
                      <a:r>
                        <a:rPr lang="en-GB" dirty="0"/>
                        <a:t>User Acceptance Challenges for Autonomous Vehicles.</a:t>
                      </a:r>
                      <a:endParaRPr lang="en-PK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13564"/>
                  </a:ext>
                </a:extLst>
              </a:tr>
              <a:tr h="895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The problem of 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Limited user acceptance of autonomous vehicle technology due to perceived safety and reliability concerns.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16480"/>
                  </a:ext>
                </a:extLst>
              </a:tr>
              <a:tr h="6603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Affects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Potential users, stakeholders, and the overall adoption of autonomous vehicles.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132350"/>
                  </a:ext>
                </a:extLst>
              </a:tr>
              <a:tr h="10115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The result of which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Resistance to adopting autonomous vehicles, leading to slower market penetration and reduced investment in further development and innovation.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046205"/>
                  </a:ext>
                </a:extLst>
              </a:tr>
              <a:tr h="13627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/>
                        <a:t>Benefits of</a:t>
                      </a:r>
                      <a:endParaRPr lang="en-PK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dirty="0"/>
                        <a:t>Building user confidence through improved transparency, education, and demonstrations of safety features in various conditions, which can enhance the acceptance and integration of autonomous vehicles in everyday life.</a:t>
                      </a:r>
                      <a:endParaRPr lang="en-P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20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roles of your team members</a:t>
            </a:r>
          </a:p>
          <a:p>
            <a:r>
              <a:rPr lang="en-US" dirty="0"/>
              <a:t>Describe your software development process</a:t>
            </a:r>
          </a:p>
          <a:p>
            <a:r>
              <a:rPr lang="en-US" dirty="0"/>
              <a:t>Describe your way of working as a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92D-628B-B550-D0A4-D64C714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B08F-A249-C3DC-6FAE-D7A7748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26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Adopted the </a:t>
            </a:r>
            <a:r>
              <a:rPr lang="en-US" sz="2400" b="1" dirty="0"/>
              <a:t>Waterfall model </a:t>
            </a:r>
            <a:r>
              <a:rPr lang="en-US" sz="2400" dirty="0"/>
              <a:t>for a structured and disciplined approach.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Suitable for embedded software development </a:t>
            </a:r>
            <a:r>
              <a:rPr lang="en-US" sz="2400" dirty="0"/>
              <a:t>in autonomous vehicles.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Ensured clear </a:t>
            </a:r>
            <a:r>
              <a:rPr lang="en-US" sz="2400" b="1" dirty="0"/>
              <a:t>requirements, detailed design, rigorous testing, and documentation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92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Bilal Rafiq (27661)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Hamza Azhar(28595)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300"/>
              <a:buChar char="•"/>
            </a:pPr>
            <a:r>
              <a:rPr lang="en-US" dirty="0"/>
              <a:t>Sardar Mohsin (28016)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dirty="0"/>
              <a:t>M. Usama Nazir (30445)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Requirements Gathering and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Comprehensive Analysis</a:t>
            </a:r>
            <a:r>
              <a:rPr lang="en-US" sz="2200" dirty="0"/>
              <a:t>: Defined functional and non-functional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Consultation with Domain Experts</a:t>
            </a:r>
            <a:r>
              <a:rPr lang="en-US" sz="2200" dirty="0"/>
              <a:t>: Ensured expert input and thorough documentation review.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Clear Objectives</a:t>
            </a:r>
            <a:r>
              <a:rPr lang="en-US" sz="2200" dirty="0"/>
              <a:t>: Established project objectives from the beginning.</a:t>
            </a:r>
          </a:p>
          <a:p>
            <a:pPr marL="0" indent="0" algn="just">
              <a:buNone/>
            </a:pPr>
            <a:r>
              <a:rPr lang="en-US" sz="2400" b="1" dirty="0"/>
              <a:t>Artifact: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Appendix-A:</a:t>
            </a:r>
            <a:r>
              <a:rPr lang="en-US" sz="2200" dirty="0"/>
              <a:t> Software Requirements Specifications (SRS)7.0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556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sz="4000" dirty="0"/>
              <a:t>Software Development Process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685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System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Architecture: </a:t>
            </a:r>
            <a:r>
              <a:rPr lang="en-US" sz="2200" dirty="0"/>
              <a:t>Layered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Use Case Diagram: </a:t>
            </a:r>
            <a:r>
              <a:rPr lang="en-US" sz="2200" dirty="0"/>
              <a:t>Defined key use cases for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Sequence Diagram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State Chart Approach: </a:t>
            </a:r>
            <a:r>
              <a:rPr lang="en-US" sz="2200" dirty="0"/>
              <a:t>Developed state charts at both the </a:t>
            </a:r>
            <a:r>
              <a:rPr lang="en-US" sz="2200" b="1" dirty="0"/>
              <a:t>abstract system level and the module-specific level</a:t>
            </a:r>
            <a:r>
              <a:rPr lang="en-US" sz="2200" dirty="0"/>
              <a:t>, instead of traditional activity diagrams.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Rationale: </a:t>
            </a:r>
            <a:r>
              <a:rPr lang="en-US" sz="2200" dirty="0"/>
              <a:t>Best suited for embedded systems, providing clarity on system states and transitions.</a:t>
            </a:r>
          </a:p>
          <a:p>
            <a:pPr marL="0" indent="0" algn="just">
              <a:buNone/>
            </a:pPr>
            <a:r>
              <a:rPr lang="en-US" sz="2200" b="1" dirty="0"/>
              <a:t>Artifacts in System Design: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Appendix-B:</a:t>
            </a:r>
            <a:r>
              <a:rPr lang="en-US" sz="2200" dirty="0"/>
              <a:t>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85443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2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Implementation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Code Development</a:t>
            </a:r>
            <a:r>
              <a:rPr lang="en-US" sz="2400" dirty="0"/>
              <a:t>: Followed Waterfall model guidelines for systematic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Module Development</a:t>
            </a:r>
            <a:r>
              <a:rPr lang="en-US" sz="2400" dirty="0"/>
              <a:t>: Focused on key modules like path planning, obstacle detection, and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Code Quality</a:t>
            </a:r>
            <a:r>
              <a:rPr lang="en-US" sz="2400" dirty="0"/>
              <a:t>: Emphasis on clean, well-documented code aligned with project specifications.</a:t>
            </a:r>
          </a:p>
          <a:p>
            <a:pPr marL="0" indent="0" algn="just">
              <a:buNone/>
            </a:pPr>
            <a:r>
              <a:rPr lang="en-US" sz="2400" b="1" dirty="0"/>
              <a:t>Artifacts in Implementation: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Appendix-C</a:t>
            </a:r>
            <a:r>
              <a:rPr lang="en-US" sz="2400" dirty="0"/>
              <a:t>: Coding Standards</a:t>
            </a:r>
          </a:p>
          <a:p>
            <a:pPr marL="0" indent="0" algn="just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487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89647"/>
            <a:ext cx="8229600" cy="1143000"/>
          </a:xfrm>
        </p:spPr>
        <p:txBody>
          <a:bodyPr/>
          <a:lstStyle/>
          <a:p>
            <a:r>
              <a:rPr lang="en-US" sz="4000" dirty="0"/>
              <a:t>Software Development Process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37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b="1" dirty="0"/>
              <a:t>Integration and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Rigorous Testing</a:t>
            </a:r>
            <a:r>
              <a:rPr lang="pt-BR" sz="2200" dirty="0"/>
              <a:t>: Validated functionality and ensured smooth integration.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Testing Types</a:t>
            </a:r>
            <a:r>
              <a:rPr lang="pt-BR" sz="2200" dirty="0"/>
              <a:t>: Conducted unit testing, integration testing, and system testing.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Real-World Scenarios</a:t>
            </a:r>
            <a:r>
              <a:rPr lang="pt-BR" sz="2200" dirty="0"/>
              <a:t>: Focused on testing in conditions like adverse weather, obstacle detection, and traffic light recognition.</a:t>
            </a:r>
          </a:p>
          <a:p>
            <a:pPr marL="0" indent="0" algn="just">
              <a:buNone/>
            </a:pPr>
            <a:r>
              <a:rPr lang="pt-BR" sz="2200" b="1" dirty="0"/>
              <a:t>Artifacts in Testing:</a:t>
            </a:r>
          </a:p>
          <a:p>
            <a:pPr algn="just"/>
            <a:r>
              <a:rPr lang="en-US" sz="2200" b="1" dirty="0"/>
              <a:t>Appendix-D1: </a:t>
            </a:r>
            <a:r>
              <a:rPr lang="en-US" sz="2200" dirty="0"/>
              <a:t>Requirements Inspection</a:t>
            </a:r>
            <a:endParaRPr lang="pt-BR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Appendix-D2</a:t>
            </a:r>
            <a:r>
              <a:rPr lang="pt-BR" sz="2200" dirty="0"/>
              <a:t>: Design (Scenario-Based)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Appendix-D3</a:t>
            </a:r>
            <a:r>
              <a:rPr lang="pt-BR" sz="2200" dirty="0"/>
              <a:t>: White Box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Appendix-D4</a:t>
            </a:r>
            <a:r>
              <a:rPr lang="pt-BR" sz="2200" dirty="0"/>
              <a:t>: Black Box (System) Testing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793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8914-62DC-0956-0746-C0995D71E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99B-52A2-29DC-D51B-1E4F22C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B4CB-FE15-EF17-B744-D90004F5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b="1" dirty="0"/>
              <a:t>Project Management &amp; Documentation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Work Breakdown Structure</a:t>
            </a:r>
            <a:r>
              <a:rPr lang="pt-BR" sz="2400" dirty="0"/>
              <a:t>: Defined task distribution and milestones.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Artifact</a:t>
            </a:r>
            <a:r>
              <a:rPr lang="pt-BR" sz="2400" dirty="0"/>
              <a:t>: </a:t>
            </a:r>
            <a:r>
              <a:rPr lang="pt-BR" sz="2400" b="1" dirty="0"/>
              <a:t>Appendix-E</a:t>
            </a:r>
            <a:r>
              <a:rPr lang="pt-BR" sz="2400" dirty="0"/>
              <a:t>: Work Breakdown 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Roles &amp; Responsibilities</a:t>
            </a:r>
            <a:r>
              <a:rPr lang="pt-BR" sz="2400" dirty="0"/>
              <a:t>: Clearly outlined team roles and responsibilities.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Artifact</a:t>
            </a:r>
            <a:r>
              <a:rPr lang="pt-BR" sz="2400" dirty="0"/>
              <a:t>: </a:t>
            </a:r>
            <a:r>
              <a:rPr lang="pt-BR" sz="2400" b="1" dirty="0"/>
              <a:t>Appendix-F</a:t>
            </a:r>
            <a:r>
              <a:rPr lang="pt-BR" sz="2400" dirty="0"/>
              <a:t>: Roles &amp; Responsibility Matrix</a:t>
            </a:r>
          </a:p>
        </p:txBody>
      </p:sp>
    </p:spTree>
    <p:extLst>
      <p:ext uri="{BB962C8B-B14F-4D97-AF65-F5344CB8AC3E}">
        <p14:creationId xmlns:p14="http://schemas.microsoft.com/office/powerpoint/2010/main" val="16170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FAF-9EA2-0230-B8EF-081C27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Development Process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F2DC-0A44-AB93-7DF2-0ED7A5A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4509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Phase Sign-Offs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Formal sign-offs from the project supervisor(s) at each phase.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Ensured all objectives were met before progressing to the next phase.</a:t>
            </a:r>
          </a:p>
          <a:p>
            <a:pPr marL="0" indent="0" algn="just">
              <a:buNone/>
            </a:pPr>
            <a:r>
              <a:rPr lang="en-US" sz="2400" b="1" dirty="0"/>
              <a:t>Detailed Documentation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Meticulous documentation of requirements, design decisions, and test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Provided clear reference for future maintenance and updates.</a:t>
            </a:r>
          </a:p>
        </p:txBody>
      </p:sp>
    </p:spTree>
    <p:extLst>
      <p:ext uri="{BB962C8B-B14F-4D97-AF65-F5344CB8AC3E}">
        <p14:creationId xmlns:p14="http://schemas.microsoft.com/office/powerpoint/2010/main" val="343182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Way of working as a team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429000"/>
          </a:xfrm>
        </p:spPr>
        <p:txBody>
          <a:bodyPr/>
          <a:lstStyle/>
          <a:p>
            <a:r>
              <a:rPr lang="en-US" dirty="0"/>
              <a:t>Ad-hoc meetings</a:t>
            </a:r>
          </a:p>
          <a:p>
            <a:r>
              <a:rPr lang="en-US" dirty="0"/>
              <a:t>Version Control: Git and GitHub</a:t>
            </a:r>
          </a:p>
          <a:p>
            <a:r>
              <a:rPr lang="en-US" dirty="0"/>
              <a:t>Project Management: Jira Issue Tickets</a:t>
            </a:r>
          </a:p>
          <a:p>
            <a:r>
              <a:rPr lang="en-US" dirty="0"/>
              <a:t>File Sharing: Google Drive/WhatsApp</a:t>
            </a:r>
          </a:p>
          <a:p>
            <a:r>
              <a:rPr lang="en-US" dirty="0"/>
              <a:t>Online Meetings: Google Meet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8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 as a team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3276600"/>
          </a:xfrm>
        </p:spPr>
        <p:txBody>
          <a:bodyPr/>
          <a:lstStyle/>
          <a:p>
            <a:pPr algn="just"/>
            <a:r>
              <a:rPr lang="en-US" dirty="0"/>
              <a:t>Industry Workspace Collaboration</a:t>
            </a:r>
          </a:p>
          <a:p>
            <a:pPr algn="just"/>
            <a:r>
              <a:rPr lang="en-US" dirty="0"/>
              <a:t>Feedback from Industry Employees</a:t>
            </a:r>
          </a:p>
          <a:p>
            <a:pPr algn="just"/>
            <a:r>
              <a:rPr lang="en-US" dirty="0"/>
              <a:t>Interaction with Domain Experts</a:t>
            </a:r>
          </a:p>
          <a:p>
            <a:pPr algn="just"/>
            <a:r>
              <a:rPr lang="en-US" dirty="0"/>
              <a:t>Knowledge Sharing Sessions</a:t>
            </a:r>
          </a:p>
          <a:p>
            <a:pPr algn="just"/>
            <a:r>
              <a:rPr lang="en-US" dirty="0"/>
              <a:t>Code Reviews</a:t>
            </a:r>
          </a:p>
        </p:txBody>
      </p:sp>
    </p:spTree>
    <p:extLst>
      <p:ext uri="{BB962C8B-B14F-4D97-AF65-F5344CB8AC3E}">
        <p14:creationId xmlns:p14="http://schemas.microsoft.com/office/powerpoint/2010/main" val="31608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 as a team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algn="just"/>
            <a:r>
              <a:rPr lang="en-US" dirty="0"/>
              <a:t>Retrospectives Meetings</a:t>
            </a:r>
          </a:p>
          <a:p>
            <a:pPr algn="just"/>
            <a:r>
              <a:rPr lang="en-US" dirty="0"/>
              <a:t>Continuous Learning and Development Sessions</a:t>
            </a:r>
          </a:p>
          <a:p>
            <a:pPr algn="just"/>
            <a:r>
              <a:rPr lang="en-US" dirty="0"/>
              <a:t>Milestone Reviews</a:t>
            </a:r>
          </a:p>
          <a:p>
            <a:pPr algn="just"/>
            <a:r>
              <a:rPr lang="en-US" dirty="0"/>
              <a:t>Emails</a:t>
            </a:r>
          </a:p>
          <a:p>
            <a:pPr algn="just"/>
            <a:r>
              <a:rPr lang="en-US" dirty="0"/>
              <a:t>Feedback Loop: Regular Performance Reviews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5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9B78C-D548-A993-696E-6357B46A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061-2784-D200-6A55-334A3A34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2083-BEF9-E532-9120-99B1ADC0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/>
              <a:t>Overview of the Embedded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Designed for personal autonomous vehicle use (Level 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Allows navigation to predefined destinations safely and independently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Operates in a controlled environment with real-world scenario adaptation (e.g., obstacle detection, traffic light recognition)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Minimizes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33749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Existing Systems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400" dirty="0"/>
              <a:t>System</a:t>
            </a:r>
          </a:p>
          <a:p>
            <a:pPr lvl="1" eaLnBrk="1" hangingPunct="1"/>
            <a:r>
              <a:rPr lang="en-US" sz="2000" dirty="0"/>
              <a:t>Requirements Summary</a:t>
            </a:r>
          </a:p>
          <a:p>
            <a:pPr lvl="1" eaLnBrk="1" hangingPunct="1"/>
            <a:r>
              <a:rPr lang="en-US" sz="2000" dirty="0"/>
              <a:t>Design Summary</a:t>
            </a:r>
          </a:p>
          <a:p>
            <a:pPr lvl="1" eaLnBrk="1" hangingPunct="1"/>
            <a:r>
              <a:rPr lang="en-US" sz="2000" dirty="0"/>
              <a:t>Implementation Summary</a:t>
            </a:r>
          </a:p>
          <a:p>
            <a:pPr lvl="1" eaLnBrk="1" hangingPunct="1"/>
            <a:r>
              <a:rPr lang="en-US" sz="2000" dirty="0"/>
              <a:t>Testing &amp; Evaluation Summary</a:t>
            </a:r>
          </a:p>
          <a:p>
            <a:pPr eaLnBrk="1" hangingPunct="1"/>
            <a:r>
              <a:rPr lang="en-US" sz="2400" dirty="0"/>
              <a:t>Conclusion and Outlook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1E07-4C5C-55BE-D5A1-C4FD0DCD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F28-F189-0E6F-766C-80FAF334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CARLA (Simulator) Provides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750F-D5B7-A2D3-5C4A-AF7BAC98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algn="just"/>
            <a:r>
              <a:rPr lang="en-US" sz="2400" dirty="0"/>
              <a:t>Provides a road and surroundings for the vehicle, but no decision-making for the path.</a:t>
            </a:r>
          </a:p>
          <a:p>
            <a:pPr algn="just"/>
            <a:r>
              <a:rPr lang="en-US" sz="2400" dirty="0"/>
              <a:t>Provides the vehicle’s virtual model and the ability to interact with the environment.</a:t>
            </a:r>
          </a:p>
          <a:p>
            <a:pPr algn="just"/>
            <a:r>
              <a:rPr lang="en-US" sz="2400" dirty="0"/>
              <a:t>Simulates obstacles in the environment.</a:t>
            </a:r>
          </a:p>
          <a:p>
            <a:pPr algn="just"/>
            <a:r>
              <a:rPr lang="en-US" sz="2400" dirty="0"/>
              <a:t>Simulates traffic lights but does not recognize their states.</a:t>
            </a:r>
          </a:p>
        </p:txBody>
      </p:sp>
    </p:spTree>
    <p:extLst>
      <p:ext uri="{BB962C8B-B14F-4D97-AF65-F5344CB8AC3E}">
        <p14:creationId xmlns:p14="http://schemas.microsoft.com/office/powerpoint/2010/main" val="201787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BEF76-93E5-270D-DE35-AAD670CE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D193-D5C0-DC43-E9EA-1DFF341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FD99-EEAA-E72E-741F-11F143EE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algn="just"/>
            <a:r>
              <a:rPr lang="en-US" sz="2400" dirty="0"/>
              <a:t>Implemented the A* algorithm for path planning, allowing the vehicle to find the shortest route from its starting point to its destination while avoiding obstacles and factoring in sensor data.</a:t>
            </a:r>
          </a:p>
          <a:p>
            <a:pPr algn="just"/>
            <a:r>
              <a:rPr lang="en-US" sz="2400" dirty="0"/>
              <a:t>Implemented control logic to adjust the vehicle’s steering, braking, and throttle based on the driving situation, ensuring smooth and responsive driving.</a:t>
            </a:r>
          </a:p>
          <a:p>
            <a:pPr algn="just"/>
            <a:r>
              <a:rPr lang="en-US" sz="2400" dirty="0"/>
              <a:t>Created software to process sensor data (LiDAR, cameras) to detect objects and make decisions for obstacle avoidance or stopping the vehicle.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19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AF95A-277A-1E0D-1D2B-1ACD956DA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91F2-B86B-B5AA-7944-3CCDEA5D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1E1B-CE92-E23A-5AC9-ABB908D7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algn="just"/>
            <a:r>
              <a:rPr lang="en-US" sz="2400" dirty="0"/>
              <a:t>Developed an image processing system to detect traffic light states (red, yellow, green) and made decisions based on those states, such as stopping or proceeding.</a:t>
            </a:r>
          </a:p>
          <a:p>
            <a:pPr algn="just"/>
            <a:r>
              <a:rPr lang="en-US" sz="2400" dirty="0"/>
              <a:t>Wrote the software to interact with the CARLA simulation, enabling the vehicle to react dynamically to the virtual environment based on sensor inputs.</a:t>
            </a:r>
          </a:p>
          <a:p>
            <a:pPr algn="just"/>
            <a:r>
              <a:rPr lang="en-US" sz="2400" dirty="0"/>
              <a:t>Utilized ROS for communication between components, managing sensor data, vehicle control, and integration with the CARLA simulation.</a:t>
            </a:r>
          </a:p>
        </p:txBody>
      </p:sp>
    </p:spTree>
    <p:extLst>
      <p:ext uri="{BB962C8B-B14F-4D97-AF65-F5344CB8AC3E}">
        <p14:creationId xmlns:p14="http://schemas.microsoft.com/office/powerpoint/2010/main" val="3307217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B4B5-A185-DA50-8D83-6E0F2BDF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7AA8-20BD-DE80-0829-E6C8BAD0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Requirements Gathering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Interview with Domain Experts</a:t>
            </a:r>
            <a:r>
              <a:rPr lang="en-US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Developed a structured </a:t>
            </a:r>
            <a:r>
              <a:rPr lang="en-US" sz="2400" b="1" dirty="0"/>
              <a:t>questionnaire</a:t>
            </a:r>
            <a:r>
              <a:rPr lang="en-US" sz="2400" dirty="0"/>
              <a:t> to gather insights from domain experts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Ensured alignment with industry standards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Document Analysis</a:t>
            </a:r>
            <a:r>
              <a:rPr lang="en-US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Refined requirements by reviewing research articles and industry documentation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278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E800-033E-B469-E504-0AA7F3C5E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2D35-6F42-F113-FEA0-4932D573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63BB-2EEA-B1DD-A28D-7B6CCFF1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Software Requirements Specification (SRS)</a:t>
            </a:r>
            <a:r>
              <a:rPr lang="en-US" sz="2200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SRS Document</a:t>
            </a:r>
            <a:r>
              <a:rPr lang="en-US" sz="2200" dirty="0"/>
              <a:t> (detailed in </a:t>
            </a:r>
            <a:r>
              <a:rPr lang="en-US" sz="2200" b="1" dirty="0"/>
              <a:t>Appendix-A SRS</a:t>
            </a:r>
            <a:r>
              <a:rPr lang="en-US" sz="2200" dirty="0"/>
              <a:t>) serves as a central reference for all functional and non-functional requirements. It defines </a:t>
            </a:r>
            <a:r>
              <a:rPr lang="en-US" sz="2200" b="1" dirty="0"/>
              <a:t>44 functional requirements and 4 non-functional requirements </a:t>
            </a:r>
            <a:r>
              <a:rPr lang="en-US" sz="2200" dirty="0"/>
              <a:t>for an embedded software system for personal use.</a:t>
            </a:r>
          </a:p>
          <a:p>
            <a:pPr marL="0" indent="0" algn="just">
              <a:buNone/>
            </a:pPr>
            <a:r>
              <a:rPr lang="en-US" sz="2200" b="1" dirty="0"/>
              <a:t>Testing of Requirements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Inspection Testing</a:t>
            </a:r>
            <a:r>
              <a:rPr lang="en-US" sz="22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Conducted during the requirements phase to verify clarity, feasibility, and completeness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Documented in </a:t>
            </a:r>
            <a:r>
              <a:rPr lang="en-US" sz="2200" b="1" dirty="0"/>
              <a:t>Appendix-D1: Inspection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Ensured requirements were precise and actionable</a:t>
            </a:r>
          </a:p>
        </p:txBody>
      </p:sp>
    </p:spTree>
    <p:extLst>
      <p:ext uri="{BB962C8B-B14F-4D97-AF65-F5344CB8AC3E}">
        <p14:creationId xmlns:p14="http://schemas.microsoft.com/office/powerpoint/2010/main" val="275943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pt-BR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1636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System Architecture (Layered)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Use case Diagram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Sequence Diagram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State Chart-Based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State Charts over Activity Diagrams</a:t>
            </a:r>
            <a:r>
              <a:rPr lang="pt-BR" sz="2400" dirty="0"/>
              <a:t>: Created for system and module levels</a:t>
            </a:r>
          </a:p>
          <a:p>
            <a:pPr marL="0" indent="0" algn="just">
              <a:buNone/>
            </a:pPr>
            <a:r>
              <a:rPr lang="pt-BR" sz="2400" b="1" dirty="0"/>
              <a:t>Scenario-Based Testing: </a:t>
            </a:r>
            <a:r>
              <a:rPr lang="en-US" sz="2400" dirty="0"/>
              <a:t>Documented in </a:t>
            </a:r>
            <a:r>
              <a:rPr lang="pt-BR" sz="2400" b="1" dirty="0"/>
              <a:t>Appendix-B</a:t>
            </a:r>
            <a:r>
              <a:rPr lang="pt-BR" sz="2400" dirty="0"/>
              <a:t>: </a:t>
            </a:r>
            <a:r>
              <a:rPr lang="pt-BR" sz="2400" i="1" dirty="0"/>
              <a:t>Design Document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CA8C-81A9-2149-0028-B2E30FD9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0351-B512-4179-F731-C0A37CE7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A12F-58AF-095C-D4E4-D0A0E6CB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0819"/>
            <a:ext cx="8229600" cy="3916362"/>
          </a:xfrm>
        </p:spPr>
        <p:txBody>
          <a:bodyPr/>
          <a:lstStyle/>
          <a:p>
            <a:pPr algn="just"/>
            <a:r>
              <a:rPr lang="en-US" sz="2400" dirty="0"/>
              <a:t>The software was developed in Python using a range of specialized libraries and modules suited to embedded autonomous systems.</a:t>
            </a:r>
          </a:p>
          <a:p>
            <a:r>
              <a:rPr lang="pt-BR" sz="2400" dirty="0"/>
              <a:t>Key libraries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ROS and Message Handling:</a:t>
            </a:r>
            <a:endParaRPr lang="pt-BR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b="1" dirty="0"/>
              <a:t>rospy</a:t>
            </a:r>
            <a:r>
              <a:rPr lang="pt-BR" sz="2400" dirty="0"/>
              <a:t> for ROS integration.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b="1" dirty="0"/>
              <a:t>std_msgs.msg </a:t>
            </a:r>
            <a:r>
              <a:rPr lang="pt-BR" sz="2400" dirty="0"/>
              <a:t>(Bool) and </a:t>
            </a:r>
            <a:r>
              <a:rPr lang="pt-BR" sz="2400" b="1" dirty="0"/>
              <a:t>geometry_msgs.msg </a:t>
            </a:r>
            <a:r>
              <a:rPr lang="pt-BR" sz="2400" dirty="0"/>
              <a:t>(PoseStamped) for message handling.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b="1" dirty="0"/>
              <a:t>carla_msgs.msg </a:t>
            </a:r>
            <a:r>
              <a:rPr lang="pt-BR" sz="2400" dirty="0"/>
              <a:t>(CarlaEgoVehicleControl, CarlaEgoVehicleStatus) for communication with CARLA.</a:t>
            </a:r>
          </a:p>
        </p:txBody>
      </p:sp>
    </p:spTree>
    <p:extLst>
      <p:ext uri="{BB962C8B-B14F-4D97-AF65-F5344CB8AC3E}">
        <p14:creationId xmlns:p14="http://schemas.microsoft.com/office/powerpoint/2010/main" val="886562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81E7-34F2-33BA-5F45-77F6605A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3C4E-3968-8222-4280-EA0DA915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E584-F305-6D7D-B644-4CFC67CF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0819"/>
            <a:ext cx="8229600" cy="3916362"/>
          </a:xfrm>
        </p:spPr>
        <p:txBody>
          <a:bodyPr/>
          <a:lstStyle/>
          <a:p>
            <a:pPr algn="just"/>
            <a:r>
              <a:rPr lang="pt-BR" sz="2400" b="1" dirty="0"/>
              <a:t>Mathematics and Data Handling: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numpy (np) </a:t>
            </a:r>
            <a:r>
              <a:rPr lang="pt-BR" sz="2200" dirty="0"/>
              <a:t>for numerical computations.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math</a:t>
            </a:r>
            <a:r>
              <a:rPr lang="pt-BR" sz="2200" dirty="0"/>
              <a:t> for mathematical operations.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shapely.geometry (Polygon) </a:t>
            </a:r>
            <a:r>
              <a:rPr lang="pt-BR" sz="2200" dirty="0"/>
              <a:t>for geometric computations.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random</a:t>
            </a:r>
            <a:r>
              <a:rPr lang="pt-BR" sz="2200" dirty="0"/>
              <a:t> for randomization tasks.</a:t>
            </a:r>
          </a:p>
          <a:p>
            <a:pPr algn="just"/>
            <a:r>
              <a:rPr lang="pt-BR" sz="2400" b="1" dirty="0"/>
              <a:t>Simulation and Machine Learning: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carla</a:t>
            </a:r>
            <a:r>
              <a:rPr lang="pt-BR" sz="2200" dirty="0"/>
              <a:t> for interfacing with the CARLA simulator.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sklearn.cluster (DBSCAN) </a:t>
            </a:r>
            <a:r>
              <a:rPr lang="pt-BR" sz="2200" dirty="0"/>
              <a:t>for clustering algorithms.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/>
              <a:t>TensorFlow</a:t>
            </a:r>
            <a:r>
              <a:rPr lang="pt-BR" sz="2200" dirty="0"/>
              <a:t> for potential learning-based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1717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3F16-6152-FF3C-8AFD-1A08E94C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9B89-A66B-1F15-0ABC-9276D5C8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8954-E472-A085-4FB4-BE337C26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0819"/>
            <a:ext cx="8229600" cy="3916362"/>
          </a:xfrm>
        </p:spPr>
        <p:txBody>
          <a:bodyPr/>
          <a:lstStyle/>
          <a:p>
            <a:pPr algn="just"/>
            <a:r>
              <a:rPr lang="en-US" sz="2200" b="1" dirty="0"/>
              <a:t>Utilities and Other Tools:</a:t>
            </a:r>
            <a:endParaRPr lang="en-US" sz="22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200" b="1" dirty="0"/>
              <a:t>collections (collections, deque) </a:t>
            </a:r>
            <a:r>
              <a:rPr lang="en-US" sz="2200" dirty="0"/>
              <a:t>for efficient data structures.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200" b="1" dirty="0" err="1"/>
              <a:t>enum</a:t>
            </a:r>
            <a:r>
              <a:rPr lang="en-US" sz="2200" b="1" dirty="0"/>
              <a:t> (Enum)</a:t>
            </a:r>
            <a:r>
              <a:rPr lang="en-US" sz="2200" dirty="0"/>
              <a:t> for enumerations.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200" b="1" dirty="0" err="1"/>
              <a:t>networkx</a:t>
            </a:r>
            <a:r>
              <a:rPr lang="en-US" sz="2200" dirty="0"/>
              <a:t> for graph-based computations.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200" b="1" dirty="0"/>
              <a:t>argparse</a:t>
            </a:r>
            <a:r>
              <a:rPr lang="en-US" sz="2200" dirty="0"/>
              <a:t> for command-line argument parsing.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200" b="1" dirty="0"/>
              <a:t>datetime, glob, logging, os, re, sys, </a:t>
            </a:r>
            <a:r>
              <a:rPr lang="en-US" sz="2200" b="1" dirty="0" err="1"/>
              <a:t>weakref</a:t>
            </a:r>
            <a:r>
              <a:rPr lang="en-US" sz="2200" b="1" dirty="0"/>
              <a:t> </a:t>
            </a:r>
            <a:r>
              <a:rPr lang="en-US" sz="2200" dirty="0"/>
              <a:t>for system utilities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This structured approach enabled us to meet each of the 44 functional requirements while ensuring efficiency, modularity, and maintainability.</a:t>
            </a:r>
          </a:p>
          <a:p>
            <a:pPr algn="just"/>
            <a:r>
              <a:rPr lang="en-US" sz="2200" b="1" dirty="0"/>
              <a:t>Adherence to Python Coding Standards</a:t>
            </a:r>
            <a:r>
              <a:rPr lang="en-US" sz="2200" dirty="0"/>
              <a:t> was a cornerstone of development to maintain code quality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35819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32D74-034C-D56E-F69E-BBF4CD35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3AE-B4CE-9364-5A08-9FC3755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ABCB-6E2C-44E9-5B9F-069F96B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70819"/>
            <a:ext cx="7696200" cy="3916362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IDEs</a:t>
            </a:r>
            <a:endParaRPr lang="en-PK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GB" sz="2400" u="none" strike="noStrik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PyCharm</a:t>
            </a:r>
            <a:endParaRPr lang="en-PK" sz="2400" u="none" strike="noStrike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GB" sz="2400" u="none" strike="noStrik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Visual Studio Code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Development Platform</a:t>
            </a:r>
            <a:endParaRPr lang="en-PK" sz="24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Ubuntu</a:t>
            </a:r>
            <a:endParaRPr lang="en-PK" sz="24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ROS (Robot Operating System)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69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B01B6-BB39-7AB0-B160-98B75E58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665-9A44-1E47-8252-4856C0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pt-BR" dirty="0"/>
              <a:t>Summary </a:t>
            </a:r>
            <a:r>
              <a:rPr lang="en-US" dirty="0"/>
              <a:t>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A86B-2856-6BFD-373C-5DBEF2AE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49809"/>
            <a:ext cx="7696200" cy="35583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White-Box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Validated internal logic of each module to ensure functional specifications were met, focusing on code structure and logical flow.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Artifact</a:t>
            </a:r>
            <a:r>
              <a:rPr lang="en-US" sz="2400" dirty="0"/>
              <a:t>: </a:t>
            </a:r>
            <a:r>
              <a:rPr lang="en-US" sz="2400" i="1" dirty="0"/>
              <a:t>Appendix-D3: White Box Testing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Appendix-C</a:t>
            </a:r>
            <a:r>
              <a:rPr lang="en-US" sz="2400" dirty="0"/>
              <a:t>: </a:t>
            </a:r>
            <a:r>
              <a:rPr lang="en-US" sz="2400" i="1" dirty="0"/>
              <a:t>Coding Standards</a:t>
            </a:r>
            <a:r>
              <a:rPr lang="en-US" sz="2400" dirty="0"/>
              <a:t> – Contains the coding standards followed for consistency, readability,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151968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Testing &amp; Evaluation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2211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Requirements Phase</a:t>
            </a:r>
            <a:r>
              <a:rPr lang="en-US" sz="2200" dirty="0"/>
              <a:t>: Inspection testing to verify clarity and feasibility of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Design Phase</a:t>
            </a:r>
            <a:r>
              <a:rPr lang="en-US" sz="2200" dirty="0"/>
              <a:t>: Scenario-based testing to validate module functionality in real-world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Implementation Phase</a:t>
            </a:r>
            <a:r>
              <a:rPr lang="en-US" sz="2200" dirty="0"/>
              <a:t>: White-box testing to verify internal logic of each module.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System Phase</a:t>
            </a:r>
            <a:r>
              <a:rPr lang="en-US" sz="2200" dirty="0"/>
              <a:t>: Black-box testing to evaluate overall system functionality in real-time scenarios.</a:t>
            </a:r>
          </a:p>
          <a:p>
            <a:pPr marL="0" indent="0" algn="just">
              <a:buNone/>
            </a:pPr>
            <a:r>
              <a:rPr lang="pt-BR" sz="2200" b="1" dirty="0"/>
              <a:t>Artifacts</a:t>
            </a:r>
          </a:p>
          <a:p>
            <a:pPr algn="just"/>
            <a:r>
              <a:rPr lang="en-US" sz="2200" b="1" dirty="0"/>
              <a:t>Appendix-D1: </a:t>
            </a:r>
            <a:r>
              <a:rPr lang="en-US" sz="2200" i="1" dirty="0"/>
              <a:t>Requirements Inspection</a:t>
            </a:r>
            <a:endParaRPr lang="pt-BR" sz="2200" b="1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Appendix-D2</a:t>
            </a:r>
            <a:r>
              <a:rPr lang="pt-BR" sz="2200" dirty="0"/>
              <a:t>: </a:t>
            </a:r>
            <a:r>
              <a:rPr lang="pt-BR" sz="2200" i="1" dirty="0"/>
              <a:t>System Design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Appendix-D3</a:t>
            </a:r>
            <a:r>
              <a:rPr lang="pt-BR" sz="2200" dirty="0"/>
              <a:t>: </a:t>
            </a:r>
            <a:r>
              <a:rPr lang="pt-BR" sz="2200" i="1" dirty="0"/>
              <a:t>White Box Testing</a:t>
            </a:r>
            <a:endParaRPr lang="pt-BR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/>
              <a:t>Appendix-D4</a:t>
            </a:r>
            <a:r>
              <a:rPr lang="pt-BR" sz="2200" dirty="0"/>
              <a:t>: </a:t>
            </a:r>
            <a:r>
              <a:rPr lang="pt-BR" sz="2200" i="1" dirty="0"/>
              <a:t>Black Box Testing</a:t>
            </a:r>
            <a:endParaRPr lang="pt-BR" sz="22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 and Outlook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973"/>
            <a:ext cx="8382000" cy="4572000"/>
          </a:xfrm>
        </p:spPr>
        <p:txBody>
          <a:bodyPr/>
          <a:lstStyle/>
          <a:p>
            <a:pPr algn="just"/>
            <a:r>
              <a:rPr lang="en-US" sz="2400" dirty="0"/>
              <a:t>Successfully demonstrated an embedded autonomous driving software system for personal use.</a:t>
            </a:r>
          </a:p>
          <a:p>
            <a:pPr algn="just"/>
            <a:r>
              <a:rPr lang="en-US" sz="2400" dirty="0"/>
              <a:t>Implemented key functionalities: path planning, path following, obstacle detection and avoidance, and traffic light recognition.</a:t>
            </a:r>
          </a:p>
          <a:p>
            <a:pPr algn="just"/>
            <a:r>
              <a:rPr lang="en-US" sz="2400" dirty="0"/>
              <a:t>Integrated ROS and CARLA for real-time testing, validation, and performance evaluation.</a:t>
            </a:r>
          </a:p>
          <a:p>
            <a:pPr algn="just"/>
            <a:r>
              <a:rPr lang="en-US" sz="2400" dirty="0"/>
              <a:t>Adhered to rigorous software development standards, enhancing road safety by reducing human error.</a:t>
            </a:r>
          </a:p>
          <a:p>
            <a:pPr algn="just"/>
            <a:r>
              <a:rPr lang="en-US" sz="2400" dirty="0"/>
              <a:t>Provided a robust foundation for future personal autonomous vehicle applications.</a:t>
            </a:r>
            <a:endParaRPr lang="en-PK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485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81"/>
            <a:ext cx="8229600" cy="1143000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/>
              <a:t>Future Developments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Integrate advanced sensor fusion techniques for improved obstacle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Enhance path-following capabilities for more accurate navigation.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Use ML/Ai for Traffic light as well</a:t>
            </a:r>
          </a:p>
          <a:p>
            <a:pPr marL="0" indent="0" algn="just">
              <a:buNone/>
            </a:pPr>
            <a:r>
              <a:rPr lang="en-US" sz="2200" b="1" dirty="0"/>
              <a:t>Key Focus Areas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Adapt system to various environmental conditions for real-world deployment.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Increase autonomy and optimize computational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Expand system flexibility for broader applications in diverse geographic and operational environments.</a:t>
            </a:r>
          </a:p>
          <a:p>
            <a:pPr algn="just"/>
            <a:endParaRPr lang="en-PK" sz="2200" dirty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04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Opportunity(1/3)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55045"/>
            <a:ext cx="8229600" cy="4525963"/>
          </a:xfrm>
        </p:spPr>
        <p:txBody>
          <a:bodyPr/>
          <a:lstStyle/>
          <a:p>
            <a:pPr marL="660400" lvl="0" indent="-4572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According to a </a:t>
            </a:r>
            <a:r>
              <a:rPr lang="en-US" sz="2800" u="sng" dirty="0">
                <a:solidFill>
                  <a:schemeClr val="hlink"/>
                </a:solidFill>
                <a:hlinkClick r:id="rId2"/>
              </a:rPr>
              <a:t>National Highway Traffic Safety Administration (NHTSA)</a:t>
            </a:r>
            <a:r>
              <a:rPr lang="en-US" sz="2800" dirty="0"/>
              <a:t> study, driver error led to </a:t>
            </a:r>
            <a:r>
              <a:rPr lang="en-US" sz="2800" b="1" dirty="0"/>
              <a:t>94%</a:t>
            </a:r>
            <a:r>
              <a:rPr lang="en-US" sz="2800" dirty="0"/>
              <a:t> of the crashes examined. </a:t>
            </a:r>
          </a:p>
          <a:p>
            <a:pPr marL="660400" lvl="0" indent="-4572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According to the 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U.S. General Services Administration (GSA)</a:t>
            </a:r>
            <a:r>
              <a:rPr lang="en-US" sz="2800" dirty="0"/>
              <a:t>, human error causes </a:t>
            </a:r>
            <a:r>
              <a:rPr lang="en-US" sz="2800" b="1" dirty="0"/>
              <a:t>98%</a:t>
            </a:r>
            <a:r>
              <a:rPr lang="en-US" sz="2800" dirty="0"/>
              <a:t> of crashes. </a:t>
            </a:r>
          </a:p>
          <a:p>
            <a:pPr algn="just"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6EA-19C7-1025-2234-D7EF8F08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F0A3-B283-38D9-A0DD-728FEF37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2017 study by RAND Corporation found that self-driving cars could </a:t>
            </a:r>
            <a:r>
              <a:rPr lang="en-US" sz="2600" b="1" dirty="0"/>
              <a:t>reduce traffic fatalities by up to 25% </a:t>
            </a:r>
            <a:r>
              <a:rPr lang="en-US" sz="2600" dirty="0"/>
              <a:t>by 2040.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2019 study by the National Highway Traffic Safety Administration (NHTSA) found that self-driving cars were involved in </a:t>
            </a:r>
            <a:r>
              <a:rPr lang="en-US" sz="2600" b="1" dirty="0"/>
              <a:t>fewer crashes than human-driven cars per mile driven</a:t>
            </a:r>
            <a:r>
              <a:rPr lang="en-US" sz="2600" dirty="0"/>
              <a:t>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 dirty="0"/>
              <a:t>A 2020 study by the Massachusetts Institute of Technology (MIT) found that self-driving cars could </a:t>
            </a:r>
            <a:r>
              <a:rPr lang="en-US" sz="2600" b="1" dirty="0"/>
              <a:t>prevent up to 90% of crashes </a:t>
            </a:r>
            <a:r>
              <a:rPr lang="en-US" sz="2600" dirty="0"/>
              <a:t>caused by human error.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00C5-8558-E5B1-D848-676E1980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(3/3)</a:t>
            </a:r>
            <a:endParaRPr lang="en-US" b="1" dirty="0"/>
          </a:p>
        </p:txBody>
      </p:sp>
      <p:pic>
        <p:nvPicPr>
          <p:cNvPr id="4" name="Google Shape;129;p37">
            <a:extLst>
              <a:ext uri="{FF2B5EF4-FFF2-40B4-BE49-F238E27FC236}">
                <a16:creationId xmlns:a16="http://schemas.microsoft.com/office/drawing/2014/main" id="{994E29F5-C5B7-5872-8B22-D60394EDDCD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8048" t="8105" r="7664" b="68725"/>
          <a:stretch/>
        </p:blipFill>
        <p:spPr>
          <a:xfrm>
            <a:off x="474266" y="1166018"/>
            <a:ext cx="821253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29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C800-43EB-493C-5AFD-78F60983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3CFD-1356-08DC-64B2-CB878D48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Driver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Passengers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Vehicle Owner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800" dirty="0"/>
              <a:t>Local Traffic and Transportation Authorities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2462</Words>
  <Application>Microsoft Office PowerPoint</Application>
  <PresentationFormat>On-screen Show (4:3)</PresentationFormat>
  <Paragraphs>299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Opportunity(1/3)</vt:lpstr>
      <vt:lpstr>Opportunity (2/3)</vt:lpstr>
      <vt:lpstr>Opportunity (3/3)</vt:lpstr>
      <vt:lpstr>Stakeholders</vt:lpstr>
      <vt:lpstr>Existing systems</vt:lpstr>
      <vt:lpstr>Levels of Autonomous Vehicle</vt:lpstr>
      <vt:lpstr>Target Level of Automation</vt:lpstr>
      <vt:lpstr>Existing Level 2 Systems vs. Our Level 2 System</vt:lpstr>
      <vt:lpstr>Problem Statement</vt:lpstr>
      <vt:lpstr>Problem Statement(1/3)</vt:lpstr>
      <vt:lpstr>Problem Statement(2/3)</vt:lpstr>
      <vt:lpstr>Problem Statement(3/3)</vt:lpstr>
      <vt:lpstr>Endeavour</vt:lpstr>
      <vt:lpstr>Endeavour</vt:lpstr>
      <vt:lpstr>Software Development Process (1/7)</vt:lpstr>
      <vt:lpstr>Software Development Process (2/7)</vt:lpstr>
      <vt:lpstr>Software Development Process (3/7)</vt:lpstr>
      <vt:lpstr>Software Development Process (4/7)</vt:lpstr>
      <vt:lpstr>Software Development Process (5/7)</vt:lpstr>
      <vt:lpstr>Software Development Process (6/7)</vt:lpstr>
      <vt:lpstr>Software Development Process (7/7)</vt:lpstr>
      <vt:lpstr>Way of working as a team (1/3)</vt:lpstr>
      <vt:lpstr>Way of working as a team (2/3)</vt:lpstr>
      <vt:lpstr>Way of working as a team (3/3)</vt:lpstr>
      <vt:lpstr>System</vt:lpstr>
      <vt:lpstr>What CARLA (Simulator) Provides</vt:lpstr>
      <vt:lpstr>What We Have Done (1/2)</vt:lpstr>
      <vt:lpstr>What We Have Done (2/2)</vt:lpstr>
      <vt:lpstr>Requirements Summary (1/2)</vt:lpstr>
      <vt:lpstr>Requirements Summary (2/2)</vt:lpstr>
      <vt:lpstr>Design Summary</vt:lpstr>
      <vt:lpstr>Implementation Summary (1/5)</vt:lpstr>
      <vt:lpstr>Implementation Summary (2/5)</vt:lpstr>
      <vt:lpstr>Implementation Summary (3/5)</vt:lpstr>
      <vt:lpstr>Implementation Summary (4/5)</vt:lpstr>
      <vt:lpstr>Implementation Summary (5/5)</vt:lpstr>
      <vt:lpstr>Testing &amp; Evaluation Summary</vt:lpstr>
      <vt:lpstr>Conclusion and Outlook</vt:lpstr>
      <vt:lpstr>Conclusion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Hamza Azhar</dc:creator>
  <cp:lastModifiedBy>ahmed bilal</cp:lastModifiedBy>
  <cp:revision>174</cp:revision>
  <dcterms:created xsi:type="dcterms:W3CDTF">2013-01-22T07:04:44Z</dcterms:created>
  <dcterms:modified xsi:type="dcterms:W3CDTF">2024-11-15T18:02:11Z</dcterms:modified>
</cp:coreProperties>
</file>