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30" r:id="rId1"/>
  </p:sldMasterIdLst>
  <p:notesMasterIdLst>
    <p:notesMasterId r:id="rId69"/>
  </p:notesMasterIdLst>
  <p:sldIdLst>
    <p:sldId id="256" r:id="rId2"/>
    <p:sldId id="257" r:id="rId3"/>
    <p:sldId id="258" r:id="rId4"/>
    <p:sldId id="260" r:id="rId5"/>
    <p:sldId id="259" r:id="rId6"/>
    <p:sldId id="283" r:id="rId7"/>
    <p:sldId id="284" r:id="rId8"/>
    <p:sldId id="285" r:id="rId9"/>
    <p:sldId id="269" r:id="rId10"/>
    <p:sldId id="261" r:id="rId11"/>
    <p:sldId id="271" r:id="rId12"/>
    <p:sldId id="349" r:id="rId13"/>
    <p:sldId id="350" r:id="rId14"/>
    <p:sldId id="272" r:id="rId15"/>
    <p:sldId id="286" r:id="rId16"/>
    <p:sldId id="351" r:id="rId17"/>
    <p:sldId id="287" r:id="rId18"/>
    <p:sldId id="288" r:id="rId19"/>
    <p:sldId id="289" r:id="rId20"/>
    <p:sldId id="290" r:id="rId21"/>
    <p:sldId id="291" r:id="rId22"/>
    <p:sldId id="292" r:id="rId23"/>
    <p:sldId id="293" r:id="rId24"/>
    <p:sldId id="294" r:id="rId25"/>
    <p:sldId id="295" r:id="rId26"/>
    <p:sldId id="296" r:id="rId27"/>
    <p:sldId id="297" r:id="rId28"/>
    <p:sldId id="279" r:id="rId29"/>
    <p:sldId id="273"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52" r:id="rId43"/>
    <p:sldId id="347" r:id="rId44"/>
    <p:sldId id="274" r:id="rId45"/>
    <p:sldId id="298" r:id="rId46"/>
    <p:sldId id="299" r:id="rId47"/>
    <p:sldId id="300" r:id="rId48"/>
    <p:sldId id="301" r:id="rId49"/>
    <p:sldId id="302" r:id="rId50"/>
    <p:sldId id="303" r:id="rId51"/>
    <p:sldId id="304" r:id="rId52"/>
    <p:sldId id="305" r:id="rId53"/>
    <p:sldId id="280" r:id="rId54"/>
    <p:sldId id="282" r:id="rId55"/>
    <p:sldId id="281" r:id="rId56"/>
    <p:sldId id="328" r:id="rId57"/>
    <p:sldId id="327" r:id="rId58"/>
    <p:sldId id="329" r:id="rId59"/>
    <p:sldId id="330" r:id="rId60"/>
    <p:sldId id="331" r:id="rId61"/>
    <p:sldId id="332" r:id="rId62"/>
    <p:sldId id="333" r:id="rId63"/>
    <p:sldId id="264" r:id="rId64"/>
    <p:sldId id="334" r:id="rId65"/>
    <p:sldId id="348" r:id="rId66"/>
    <p:sldId id="277" r:id="rId67"/>
    <p:sldId id="278" r:id="rId6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2" autoAdjust="0"/>
    <p:restoredTop sz="94660"/>
  </p:normalViewPr>
  <p:slideViewPr>
    <p:cSldViewPr>
      <p:cViewPr varScale="1">
        <p:scale>
          <a:sx n="78" d="100"/>
          <a:sy n="78" d="100"/>
        </p:scale>
        <p:origin x="84" y="7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37F5B10-B2F9-4378-9708-9715E2108F14}" type="datetimeFigureOut">
              <a:rPr lang="en-US" smtClean="0"/>
              <a:t>6/6/2024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C5142C8-D56F-4817-93E4-4FCF9139030B}" type="slidenum">
              <a:rPr lang="en-US" smtClean="0"/>
              <a:t>‹#›</a:t>
            </a:fld>
            <a:endParaRPr lang="en-US"/>
          </a:p>
        </p:txBody>
      </p:sp>
    </p:spTree>
    <p:extLst>
      <p:ext uri="{BB962C8B-B14F-4D97-AF65-F5344CB8AC3E}">
        <p14:creationId xmlns:p14="http://schemas.microsoft.com/office/powerpoint/2010/main" val="135132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Interviewing Domain expert we have noted our Questions and created a Questionnaire like which Questions were asked at the time of meeting</a:t>
            </a:r>
            <a:br>
              <a:rPr lang="en-US" dirty="0"/>
            </a:br>
            <a:r>
              <a:rPr lang="en-US" dirty="0"/>
              <a:t>In Document Analysis we have gathered our requirements through Research articles.</a:t>
            </a:r>
          </a:p>
        </p:txBody>
      </p:sp>
      <p:sp>
        <p:nvSpPr>
          <p:cNvPr id="4" name="Slide Number Placeholder 3"/>
          <p:cNvSpPr>
            <a:spLocks noGrp="1"/>
          </p:cNvSpPr>
          <p:nvPr>
            <p:ph type="sldNum" sz="quarter" idx="5"/>
          </p:nvPr>
        </p:nvSpPr>
        <p:spPr/>
        <p:txBody>
          <a:bodyPr/>
          <a:lstStyle/>
          <a:p>
            <a:fld id="{7C5142C8-D56F-4817-93E4-4FCF9139030B}" type="slidenum">
              <a:rPr lang="en-US" smtClean="0"/>
              <a:t>11</a:t>
            </a:fld>
            <a:endParaRPr lang="en-US"/>
          </a:p>
        </p:txBody>
      </p:sp>
    </p:spTree>
    <p:extLst>
      <p:ext uri="{BB962C8B-B14F-4D97-AF65-F5344CB8AC3E}">
        <p14:creationId xmlns:p14="http://schemas.microsoft.com/office/powerpoint/2010/main" val="342109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of only the implemented requirements means part 1</a:t>
            </a:r>
          </a:p>
        </p:txBody>
      </p:sp>
      <p:sp>
        <p:nvSpPr>
          <p:cNvPr id="4" name="Slide Number Placeholder 3"/>
          <p:cNvSpPr>
            <a:spLocks noGrp="1"/>
          </p:cNvSpPr>
          <p:nvPr>
            <p:ph type="sldNum" sz="quarter" idx="5"/>
          </p:nvPr>
        </p:nvSpPr>
        <p:spPr/>
        <p:txBody>
          <a:bodyPr/>
          <a:lstStyle/>
          <a:p>
            <a:fld id="{7C5142C8-D56F-4817-93E4-4FCF9139030B}" type="slidenum">
              <a:rPr lang="en-US" smtClean="0"/>
              <a:t>15</a:t>
            </a:fld>
            <a:endParaRPr lang="en-US"/>
          </a:p>
        </p:txBody>
      </p:sp>
    </p:spTree>
    <p:extLst>
      <p:ext uri="{BB962C8B-B14F-4D97-AF65-F5344CB8AC3E}">
        <p14:creationId xmlns:p14="http://schemas.microsoft.com/office/powerpoint/2010/main" val="4195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of only the implemented requirements means part 1</a:t>
            </a:r>
          </a:p>
        </p:txBody>
      </p:sp>
      <p:sp>
        <p:nvSpPr>
          <p:cNvPr id="4" name="Slide Number Placeholder 3"/>
          <p:cNvSpPr>
            <a:spLocks noGrp="1"/>
          </p:cNvSpPr>
          <p:nvPr>
            <p:ph type="sldNum" sz="quarter" idx="5"/>
          </p:nvPr>
        </p:nvSpPr>
        <p:spPr/>
        <p:txBody>
          <a:bodyPr/>
          <a:lstStyle/>
          <a:p>
            <a:fld id="{7C5142C8-D56F-4817-93E4-4FCF9139030B}" type="slidenum">
              <a:rPr lang="en-US" smtClean="0"/>
              <a:t>16</a:t>
            </a:fld>
            <a:endParaRPr lang="en-US"/>
          </a:p>
        </p:txBody>
      </p:sp>
    </p:spTree>
    <p:extLst>
      <p:ext uri="{BB962C8B-B14F-4D97-AF65-F5344CB8AC3E}">
        <p14:creationId xmlns:p14="http://schemas.microsoft.com/office/powerpoint/2010/main" val="1188887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Highlighted requirements are the implemented one in part 1</a:t>
            </a:r>
          </a:p>
        </p:txBody>
      </p:sp>
      <p:sp>
        <p:nvSpPr>
          <p:cNvPr id="4" name="Slide Number Placeholder 3"/>
          <p:cNvSpPr>
            <a:spLocks noGrp="1"/>
          </p:cNvSpPr>
          <p:nvPr>
            <p:ph type="sldNum" sz="quarter" idx="5"/>
          </p:nvPr>
        </p:nvSpPr>
        <p:spPr/>
        <p:txBody>
          <a:bodyPr/>
          <a:lstStyle/>
          <a:p>
            <a:fld id="{7C5142C8-D56F-4817-93E4-4FCF9139030B}" type="slidenum">
              <a:rPr lang="en-US" smtClean="0"/>
              <a:t>17</a:t>
            </a:fld>
            <a:endParaRPr lang="en-US"/>
          </a:p>
        </p:txBody>
      </p:sp>
    </p:spTree>
    <p:extLst>
      <p:ext uri="{BB962C8B-B14F-4D97-AF65-F5344CB8AC3E}">
        <p14:creationId xmlns:p14="http://schemas.microsoft.com/office/powerpoint/2010/main" val="226390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part of part 2</a:t>
            </a:r>
          </a:p>
        </p:txBody>
      </p:sp>
      <p:sp>
        <p:nvSpPr>
          <p:cNvPr id="4" name="Slide Number Placeholder 3"/>
          <p:cNvSpPr>
            <a:spLocks noGrp="1"/>
          </p:cNvSpPr>
          <p:nvPr>
            <p:ph type="sldNum" sz="quarter" idx="5"/>
          </p:nvPr>
        </p:nvSpPr>
        <p:spPr/>
        <p:txBody>
          <a:bodyPr/>
          <a:lstStyle/>
          <a:p>
            <a:fld id="{7C5142C8-D56F-4817-93E4-4FCF9139030B}" type="slidenum">
              <a:rPr lang="en-US" smtClean="0"/>
              <a:t>22</a:t>
            </a:fld>
            <a:endParaRPr lang="en-US"/>
          </a:p>
        </p:txBody>
      </p:sp>
    </p:spTree>
    <p:extLst>
      <p:ext uri="{BB962C8B-B14F-4D97-AF65-F5344CB8AC3E}">
        <p14:creationId xmlns:p14="http://schemas.microsoft.com/office/powerpoint/2010/main" val="122456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research paper, we only have this one NFR</a:t>
            </a:r>
          </a:p>
        </p:txBody>
      </p:sp>
      <p:sp>
        <p:nvSpPr>
          <p:cNvPr id="4" name="Slide Number Placeholder 3"/>
          <p:cNvSpPr>
            <a:spLocks noGrp="1"/>
          </p:cNvSpPr>
          <p:nvPr>
            <p:ph type="sldNum" sz="quarter" idx="5"/>
          </p:nvPr>
        </p:nvSpPr>
        <p:spPr/>
        <p:txBody>
          <a:bodyPr/>
          <a:lstStyle/>
          <a:p>
            <a:fld id="{7C5142C8-D56F-4817-93E4-4FCF9139030B}" type="slidenum">
              <a:rPr lang="en-US" smtClean="0"/>
              <a:t>27</a:t>
            </a:fld>
            <a:endParaRPr lang="en-US"/>
          </a:p>
        </p:txBody>
      </p:sp>
    </p:spTree>
    <p:extLst>
      <p:ext uri="{BB962C8B-B14F-4D97-AF65-F5344CB8AC3E}">
        <p14:creationId xmlns:p14="http://schemas.microsoft.com/office/powerpoint/2010/main" val="169807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SWOT</a:t>
            </a:r>
          </a:p>
        </p:txBody>
      </p:sp>
      <p:sp>
        <p:nvSpPr>
          <p:cNvPr id="4" name="Slide Number Placeholder 3"/>
          <p:cNvSpPr>
            <a:spLocks noGrp="1"/>
          </p:cNvSpPr>
          <p:nvPr>
            <p:ph type="sldNum" sz="quarter" idx="5"/>
          </p:nvPr>
        </p:nvSpPr>
        <p:spPr/>
        <p:txBody>
          <a:bodyPr/>
          <a:lstStyle/>
          <a:p>
            <a:fld id="{7C5142C8-D56F-4817-93E4-4FCF9139030B}" type="slidenum">
              <a:rPr lang="en-US" smtClean="0"/>
              <a:t>63</a:t>
            </a:fld>
            <a:endParaRPr lang="en-US"/>
          </a:p>
        </p:txBody>
      </p:sp>
    </p:spTree>
    <p:extLst>
      <p:ext uri="{BB962C8B-B14F-4D97-AF65-F5344CB8AC3E}">
        <p14:creationId xmlns:p14="http://schemas.microsoft.com/office/powerpoint/2010/main" val="1163678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6/6/2024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6/6/2024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6/6/2024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6/6/2024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6/6/2024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6/6/2024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6/6/2024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6/6/2024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6/6/2024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6/6/2024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6/6/2024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thru.gsa.gov/DRIVERSAFETY/DistractedDrivingPosterA.pdf" TargetMode="External"/><Relationship Id="rId2" Type="http://schemas.openxmlformats.org/officeDocument/2006/relationships/hyperlink" Target="https://crashstats.nhtsa.dot.gov/Api/Public/ViewPublication/81211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Computer On Wheels</a:t>
            </a:r>
          </a:p>
          <a:p>
            <a:pPr marL="63500" eaLnBrk="1" fontAlgn="auto" hangingPunct="1">
              <a:spcAft>
                <a:spcPts val="0"/>
              </a:spcAft>
              <a:buFont typeface="Arial" pitchFamily="34" charset="0"/>
              <a:buNone/>
              <a:defRPr/>
            </a:pPr>
            <a:r>
              <a:rPr lang="en-US" sz="1400" dirty="0"/>
              <a:t>Supervised By: Dr. Rizwan Bin Faiz (Assistant Professor)</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Elicitation Techniques / Tools</a:t>
            </a:r>
          </a:p>
          <a:p>
            <a:pPr lvl="1"/>
            <a:r>
              <a:rPr lang="en-US" sz="2400" dirty="0"/>
              <a:t>Interviewing Domain Expert Interviews</a:t>
            </a:r>
          </a:p>
          <a:p>
            <a:pPr lvl="1"/>
            <a:r>
              <a:rPr lang="en-US" sz="2400" dirty="0"/>
              <a:t>Document Analysis</a:t>
            </a:r>
          </a:p>
        </p:txBody>
      </p:sp>
    </p:spTree>
    <p:extLst>
      <p:ext uri="{BB962C8B-B14F-4D97-AF65-F5344CB8AC3E}">
        <p14:creationId xmlns:p14="http://schemas.microsoft.com/office/powerpoint/2010/main" val="174438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2964-8B35-DF59-8C60-7D433C7427F0}"/>
              </a:ext>
            </a:extLst>
          </p:cNvPr>
          <p:cNvSpPr>
            <a:spLocks noGrp="1"/>
          </p:cNvSpPr>
          <p:nvPr>
            <p:ph type="title"/>
          </p:nvPr>
        </p:nvSpPr>
        <p:spPr/>
        <p:txBody>
          <a:bodyPr/>
          <a:lstStyle/>
          <a:p>
            <a:r>
              <a:rPr lang="en-US" dirty="0"/>
              <a:t>Specification / Documentation:</a:t>
            </a:r>
          </a:p>
        </p:txBody>
      </p:sp>
      <p:sp>
        <p:nvSpPr>
          <p:cNvPr id="3" name="Content Placeholder 2">
            <a:extLst>
              <a:ext uri="{FF2B5EF4-FFF2-40B4-BE49-F238E27FC236}">
                <a16:creationId xmlns:a16="http://schemas.microsoft.com/office/drawing/2014/main" id="{3274B4F2-F382-CCB1-167D-0AC2B1E3B738}"/>
              </a:ext>
            </a:extLst>
          </p:cNvPr>
          <p:cNvSpPr>
            <a:spLocks noGrp="1"/>
          </p:cNvSpPr>
          <p:nvPr>
            <p:ph idx="1"/>
          </p:nvPr>
        </p:nvSpPr>
        <p:spPr/>
        <p:txBody>
          <a:bodyPr/>
          <a:lstStyle/>
          <a:p>
            <a:pPr lvl="1"/>
            <a:r>
              <a:rPr lang="en-US" sz="2400" dirty="0"/>
              <a:t>Appendix-A:  Software Requirements Specifications</a:t>
            </a:r>
          </a:p>
          <a:p>
            <a:pPr lvl="1"/>
            <a:r>
              <a:rPr lang="en-US" sz="2400" dirty="0"/>
              <a:t>Appendix-B:  Design Documentation</a:t>
            </a:r>
          </a:p>
          <a:p>
            <a:pPr lvl="1"/>
            <a:r>
              <a:rPr lang="en-US" sz="2400" dirty="0"/>
              <a:t>Appendix-C:  Coding Standards/Convention</a:t>
            </a:r>
          </a:p>
          <a:p>
            <a:pPr lvl="1"/>
            <a:r>
              <a:rPr lang="en-US" sz="2400" dirty="0"/>
              <a:t>Appendix-D:</a:t>
            </a:r>
          </a:p>
          <a:p>
            <a:pPr lvl="3">
              <a:buFont typeface="Arial" panose="020B0604020202020204" pitchFamily="34" charset="0"/>
              <a:buChar char="•"/>
            </a:pPr>
            <a:r>
              <a:rPr lang="en-US" sz="2400" dirty="0"/>
              <a:t>Appendix-D1  Inspection</a:t>
            </a:r>
          </a:p>
          <a:p>
            <a:pPr lvl="3">
              <a:buFont typeface="Arial" panose="020B0604020202020204" pitchFamily="34" charset="0"/>
              <a:buChar char="•"/>
            </a:pPr>
            <a:r>
              <a:rPr lang="en-US" sz="2400" dirty="0"/>
              <a:t>Appendix-D2  System Design Testing</a:t>
            </a:r>
          </a:p>
          <a:p>
            <a:pPr lvl="3">
              <a:buFont typeface="Arial" panose="020B0604020202020204" pitchFamily="34" charset="0"/>
              <a:buChar char="•"/>
            </a:pPr>
            <a:r>
              <a:rPr lang="en-US" sz="2400" dirty="0"/>
              <a:t>Appendix-D3  White Box Testing</a:t>
            </a:r>
          </a:p>
          <a:p>
            <a:pPr lvl="1"/>
            <a:r>
              <a:rPr lang="en-US" sz="2400" dirty="0"/>
              <a:t>Appendix-E:  Work Breakdown Structure</a:t>
            </a:r>
          </a:p>
          <a:p>
            <a:pPr lvl="1"/>
            <a:r>
              <a:rPr lang="en-US" sz="2400" dirty="0"/>
              <a:t>Appendix-F:   Roles &amp; Responsibility Matrix</a:t>
            </a:r>
          </a:p>
          <a:p>
            <a:pPr marL="0" indent="0">
              <a:buNone/>
            </a:pPr>
            <a:endParaRPr lang="en-US" dirty="0"/>
          </a:p>
        </p:txBody>
      </p:sp>
    </p:spTree>
    <p:extLst>
      <p:ext uri="{BB962C8B-B14F-4D97-AF65-F5344CB8AC3E}">
        <p14:creationId xmlns:p14="http://schemas.microsoft.com/office/powerpoint/2010/main" val="223548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BD9E-C8EA-464A-C75C-9C98B3FB868E}"/>
              </a:ext>
            </a:extLst>
          </p:cNvPr>
          <p:cNvSpPr>
            <a:spLocks noGrp="1"/>
          </p:cNvSpPr>
          <p:nvPr>
            <p:ph type="title"/>
          </p:nvPr>
        </p:nvSpPr>
        <p:spPr/>
        <p:txBody>
          <a:bodyPr/>
          <a:lstStyle/>
          <a:p>
            <a:r>
              <a:rPr lang="en-US" dirty="0"/>
              <a:t>Specification / Documentation:</a:t>
            </a:r>
          </a:p>
        </p:txBody>
      </p:sp>
      <p:sp>
        <p:nvSpPr>
          <p:cNvPr id="3" name="Content Placeholder 2">
            <a:extLst>
              <a:ext uri="{FF2B5EF4-FFF2-40B4-BE49-F238E27FC236}">
                <a16:creationId xmlns:a16="http://schemas.microsoft.com/office/drawing/2014/main" id="{F07461DC-809B-6070-138C-E87DA66B8042}"/>
              </a:ext>
            </a:extLst>
          </p:cNvPr>
          <p:cNvSpPr>
            <a:spLocks noGrp="1"/>
          </p:cNvSpPr>
          <p:nvPr>
            <p:ph idx="1"/>
          </p:nvPr>
        </p:nvSpPr>
        <p:spPr/>
        <p:txBody>
          <a:bodyPr/>
          <a:lstStyle/>
          <a:p>
            <a:pPr lvl="1"/>
            <a:r>
              <a:rPr lang="en-US" sz="2400" dirty="0"/>
              <a:t>Questionaries:</a:t>
            </a:r>
          </a:p>
          <a:p>
            <a:pPr lvl="3">
              <a:buFont typeface="Arial" panose="020B0604020202020204" pitchFamily="34" charset="0"/>
              <a:buChar char="•"/>
            </a:pPr>
            <a:r>
              <a:rPr lang="en-US" sz="2400" dirty="0"/>
              <a:t>Questionaries for Gathering requirement</a:t>
            </a:r>
          </a:p>
          <a:p>
            <a:pPr lvl="3">
              <a:buFont typeface="Arial" panose="020B0604020202020204" pitchFamily="34" charset="0"/>
              <a:buChar char="•"/>
            </a:pPr>
            <a:r>
              <a:rPr lang="en-US" sz="2400" dirty="0"/>
              <a:t>Questionnaire for Technical Feasibility and Risk Assessment</a:t>
            </a:r>
          </a:p>
          <a:p>
            <a:pPr lvl="3">
              <a:buFont typeface="Arial" panose="020B0604020202020204" pitchFamily="34" charset="0"/>
              <a:buChar char="•"/>
            </a:pPr>
            <a:r>
              <a:rPr lang="en-US" sz="2400" dirty="0"/>
              <a:t>Questionnaire for Tools and Technologies</a:t>
            </a:r>
          </a:p>
          <a:p>
            <a:pPr lvl="1"/>
            <a:r>
              <a:rPr lang="en-US" sz="2400" dirty="0"/>
              <a:t>SWOT analysis</a:t>
            </a:r>
          </a:p>
          <a:p>
            <a:pPr lvl="1"/>
            <a:r>
              <a:rPr lang="en-US" sz="2400" dirty="0"/>
              <a:t>Progress Report / Document </a:t>
            </a:r>
          </a:p>
          <a:p>
            <a:endParaRPr lang="en-US" dirty="0"/>
          </a:p>
        </p:txBody>
      </p:sp>
    </p:spTree>
    <p:extLst>
      <p:ext uri="{BB962C8B-B14F-4D97-AF65-F5344CB8AC3E}">
        <p14:creationId xmlns:p14="http://schemas.microsoft.com/office/powerpoint/2010/main" val="261285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Different Users</a:t>
            </a:r>
          </a:p>
        </p:txBody>
      </p:sp>
      <p:sp>
        <p:nvSpPr>
          <p:cNvPr id="3" name="Content Placeholder 2"/>
          <p:cNvSpPr>
            <a:spLocks noGrp="1"/>
          </p:cNvSpPr>
          <p:nvPr>
            <p:ph idx="1"/>
          </p:nvPr>
        </p:nvSpPr>
        <p:spPr/>
        <p:txBody>
          <a:bodyPr/>
          <a:lstStyle/>
          <a:p>
            <a:pPr marL="457200" lvl="0" indent="-457200" algn="l" rtl="0">
              <a:lnSpc>
                <a:spcPct val="100000"/>
              </a:lnSpc>
              <a:spcBef>
                <a:spcPts val="480"/>
              </a:spcBef>
              <a:spcAft>
                <a:spcPts val="0"/>
              </a:spcAft>
              <a:buClr>
                <a:schemeClr val="dk1"/>
              </a:buClr>
              <a:buSzPts val="2400"/>
              <a:buFont typeface="Calibri"/>
              <a:buAutoNum type="arabicPeriod"/>
            </a:pPr>
            <a:r>
              <a:rPr lang="en-US" dirty="0"/>
              <a:t>Driver</a:t>
            </a:r>
          </a:p>
          <a:p>
            <a:pPr marL="457200" lvl="0" indent="-457200" algn="l" rtl="0">
              <a:lnSpc>
                <a:spcPct val="100000"/>
              </a:lnSpc>
              <a:spcBef>
                <a:spcPts val="480"/>
              </a:spcBef>
              <a:spcAft>
                <a:spcPts val="0"/>
              </a:spcAft>
              <a:buClr>
                <a:schemeClr val="dk1"/>
              </a:buClr>
              <a:buSzPts val="2400"/>
              <a:buFont typeface="Calibri"/>
              <a:buAutoNum type="arabicPeriod"/>
            </a:pPr>
            <a:r>
              <a:rPr lang="en-US" dirty="0"/>
              <a:t>Passengers</a:t>
            </a:r>
          </a:p>
        </p:txBody>
      </p:sp>
    </p:spTree>
    <p:extLst>
      <p:ext uri="{BB962C8B-B14F-4D97-AF65-F5344CB8AC3E}">
        <p14:creationId xmlns:p14="http://schemas.microsoft.com/office/powerpoint/2010/main" val="256917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0EE6-1B72-9F0A-3784-5797A91E229B}"/>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173A2E3-9084-8F25-3A1C-F32B95A02309}"/>
              </a:ext>
            </a:extLst>
          </p:cNvPr>
          <p:cNvSpPr>
            <a:spLocks noGrp="1"/>
          </p:cNvSpPr>
          <p:nvPr>
            <p:ph idx="1"/>
          </p:nvPr>
        </p:nvSpPr>
        <p:spPr/>
        <p:txBody>
          <a:bodyPr/>
          <a:lstStyle/>
          <a:p>
            <a:r>
              <a:rPr lang="en-US" dirty="0"/>
              <a:t>Set Destination</a:t>
            </a:r>
          </a:p>
          <a:p>
            <a:r>
              <a:rPr lang="en-US" dirty="0"/>
              <a:t>Plan Route</a:t>
            </a:r>
          </a:p>
          <a:p>
            <a:r>
              <a:rPr lang="en-US" dirty="0"/>
              <a:t>Generate Waypoints</a:t>
            </a:r>
          </a:p>
          <a:p>
            <a:r>
              <a:rPr lang="en-US" dirty="0"/>
              <a:t>Navigate Generated Waypoint</a:t>
            </a:r>
          </a:p>
          <a:p>
            <a:r>
              <a:rPr lang="en-US" dirty="0"/>
              <a:t>Control Acceleration</a:t>
            </a:r>
          </a:p>
          <a:p>
            <a:r>
              <a:rPr lang="en-US" dirty="0"/>
              <a:t>Control Longitudinal Movement</a:t>
            </a:r>
          </a:p>
          <a:p>
            <a:r>
              <a:rPr lang="en-US" dirty="0"/>
              <a:t>Control Throttle</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224170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0EE6-1B72-9F0A-3784-5797A91E229B}"/>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173A2E3-9084-8F25-3A1C-F32B95A02309}"/>
              </a:ext>
            </a:extLst>
          </p:cNvPr>
          <p:cNvSpPr>
            <a:spLocks noGrp="1"/>
          </p:cNvSpPr>
          <p:nvPr>
            <p:ph idx="1"/>
          </p:nvPr>
        </p:nvSpPr>
        <p:spPr/>
        <p:txBody>
          <a:bodyPr/>
          <a:lstStyle/>
          <a:p>
            <a:r>
              <a:rPr lang="en-US" dirty="0"/>
              <a:t>Control Lateral Movement</a:t>
            </a:r>
          </a:p>
          <a:p>
            <a:r>
              <a:rPr lang="en-US" dirty="0"/>
              <a:t>Control Steering</a:t>
            </a:r>
          </a:p>
          <a:p>
            <a:r>
              <a:rPr lang="en-US" dirty="0"/>
              <a:t>Assign lane</a:t>
            </a:r>
          </a:p>
          <a:p>
            <a:r>
              <a:rPr lang="en-US" dirty="0"/>
              <a:t>Control Jerkiness</a:t>
            </a:r>
          </a:p>
          <a:p>
            <a:r>
              <a:rPr lang="en-US" dirty="0"/>
              <a:t>Reach at Destination</a:t>
            </a:r>
          </a:p>
          <a:p>
            <a:r>
              <a:rPr lang="en-US" dirty="0"/>
              <a:t>Halt at Destination</a:t>
            </a:r>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83843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B4B5-A185-DA50-8D83-6E0F2BDFDBC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BAF7AA8-20BD-DE80-0829-E6C8BAD0369B}"/>
              </a:ext>
            </a:extLst>
          </p:cNvPr>
          <p:cNvSpPr>
            <a:spLocks noGrp="1"/>
          </p:cNvSpPr>
          <p:nvPr>
            <p:ph idx="1"/>
          </p:nvPr>
        </p:nvSpPr>
        <p:spPr>
          <a:xfrm>
            <a:off x="457200" y="1417638"/>
            <a:ext cx="8229600" cy="4708525"/>
          </a:xfrm>
        </p:spPr>
        <p:txBody>
          <a:bodyPr/>
          <a:lstStyle/>
          <a:p>
            <a:r>
              <a:rPr lang="en-US" dirty="0"/>
              <a:t>Functional Requirements(Vehicle Control)</a:t>
            </a:r>
          </a:p>
          <a:p>
            <a:endParaRPr lang="en-US" dirty="0"/>
          </a:p>
          <a:p>
            <a:pPr marL="457200" lvl="1" indent="0">
              <a:buNone/>
            </a:pPr>
            <a:endParaRPr lang="en-US" sz="2000" dirty="0"/>
          </a:p>
          <a:p>
            <a:endParaRPr lang="en-US" dirty="0"/>
          </a:p>
        </p:txBody>
      </p:sp>
      <p:graphicFrame>
        <p:nvGraphicFramePr>
          <p:cNvPr id="6" name="Table 5">
            <a:extLst>
              <a:ext uri="{FF2B5EF4-FFF2-40B4-BE49-F238E27FC236}">
                <a16:creationId xmlns:a16="http://schemas.microsoft.com/office/drawing/2014/main" id="{5BDDBDE9-7DAC-3C10-F7E3-B9420C3EEBC5}"/>
              </a:ext>
            </a:extLst>
          </p:cNvPr>
          <p:cNvGraphicFramePr>
            <a:graphicFrameLocks noGrp="1"/>
          </p:cNvGraphicFramePr>
          <p:nvPr>
            <p:extLst>
              <p:ext uri="{D42A27DB-BD31-4B8C-83A1-F6EECF244321}">
                <p14:modId xmlns:p14="http://schemas.microsoft.com/office/powerpoint/2010/main" val="1457704260"/>
              </p:ext>
            </p:extLst>
          </p:nvPr>
        </p:nvGraphicFramePr>
        <p:xfrm>
          <a:off x="914400" y="1981200"/>
          <a:ext cx="7772400" cy="3829217"/>
        </p:xfrm>
        <a:graphic>
          <a:graphicData uri="http://schemas.openxmlformats.org/drawingml/2006/table">
            <a:tbl>
              <a:tblPr firstRow="1" firstCol="1" bandRow="1"/>
              <a:tblGrid>
                <a:gridCol w="400305">
                  <a:extLst>
                    <a:ext uri="{9D8B030D-6E8A-4147-A177-3AD203B41FA5}">
                      <a16:colId xmlns:a16="http://schemas.microsoft.com/office/drawing/2014/main" val="72018263"/>
                    </a:ext>
                  </a:extLst>
                </a:gridCol>
                <a:gridCol w="1040315">
                  <a:extLst>
                    <a:ext uri="{9D8B030D-6E8A-4147-A177-3AD203B41FA5}">
                      <a16:colId xmlns:a16="http://schemas.microsoft.com/office/drawing/2014/main" val="2320094323"/>
                    </a:ext>
                  </a:extLst>
                </a:gridCol>
                <a:gridCol w="1520323">
                  <a:extLst>
                    <a:ext uri="{9D8B030D-6E8A-4147-A177-3AD203B41FA5}">
                      <a16:colId xmlns:a16="http://schemas.microsoft.com/office/drawing/2014/main" val="194379118"/>
                    </a:ext>
                  </a:extLst>
                </a:gridCol>
                <a:gridCol w="1520323">
                  <a:extLst>
                    <a:ext uri="{9D8B030D-6E8A-4147-A177-3AD203B41FA5}">
                      <a16:colId xmlns:a16="http://schemas.microsoft.com/office/drawing/2014/main" val="353514562"/>
                    </a:ext>
                  </a:extLst>
                </a:gridCol>
                <a:gridCol w="3291134">
                  <a:extLst>
                    <a:ext uri="{9D8B030D-6E8A-4147-A177-3AD203B41FA5}">
                      <a16:colId xmlns:a16="http://schemas.microsoft.com/office/drawing/2014/main" val="1099497732"/>
                    </a:ext>
                  </a:extLst>
                </a:gridCol>
              </a:tblGrid>
              <a:tr h="261938">
                <a:tc rowSpan="2">
                  <a:txBody>
                    <a:bodyPr/>
                    <a:lstStyle/>
                    <a:p>
                      <a:pPr marL="0" marR="0" algn="ctr">
                        <a:spcBef>
                          <a:spcPts val="1390"/>
                        </a:spcBef>
                        <a:spcAft>
                          <a:spcPts val="1390"/>
                        </a:spcAft>
                      </a:pPr>
                      <a:r>
                        <a:rPr lang="en-GB" sz="900" b="1">
                          <a:effectLst/>
                          <a:latin typeface="Times New Roman" panose="02020603050405020304" pitchFamily="18" charset="0"/>
                          <a:ea typeface="Times New Roman" panose="02020603050405020304" pitchFamily="18" charset="0"/>
                        </a:rPr>
                        <a:t>No</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ctr">
                        <a:spcBef>
                          <a:spcPts val="1390"/>
                        </a:spcBef>
                        <a:spcAft>
                          <a:spcPts val="1390"/>
                        </a:spcAft>
                      </a:pPr>
                      <a:r>
                        <a:rPr lang="en-GB" sz="900" b="1">
                          <a:effectLst/>
                          <a:latin typeface="Times New Roman" panose="02020603050405020304" pitchFamily="18" charset="0"/>
                          <a:ea typeface="Times New Roman" panose="02020603050405020304" pitchFamily="18" charset="0"/>
                        </a:rPr>
                        <a:t>Functional Requirement</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ctr">
                        <a:spcBef>
                          <a:spcPts val="1390"/>
                        </a:spcBef>
                        <a:spcAft>
                          <a:spcPts val="1390"/>
                        </a:spcAft>
                      </a:pPr>
                      <a:r>
                        <a:rPr lang="en-GB" sz="900" b="1">
                          <a:effectLst/>
                          <a:latin typeface="Times New Roman" panose="02020603050405020304" pitchFamily="18" charset="0"/>
                          <a:ea typeface="Times New Roman" panose="02020603050405020304" pitchFamily="18" charset="0"/>
                        </a:rPr>
                        <a:t>Breakdown</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1390"/>
                        </a:spcBef>
                        <a:spcAft>
                          <a:spcPts val="1390"/>
                        </a:spcAft>
                      </a:pPr>
                      <a:r>
                        <a:rPr lang="en-GB" sz="900" b="1">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p>
                      <a:pPr marL="0" marR="0" algn="ctr">
                        <a:spcBef>
                          <a:spcPts val="1390"/>
                        </a:spcBef>
                        <a:spcAft>
                          <a:spcPts val="1390"/>
                        </a:spcAft>
                      </a:pPr>
                      <a:r>
                        <a:rPr lang="en-GB" sz="900" b="1">
                          <a:effectLst/>
                          <a:latin typeface="Times New Roman" panose="02020603050405020304" pitchFamily="18" charset="0"/>
                          <a:ea typeface="Times New Roman" panose="02020603050405020304" pitchFamily="18" charset="0"/>
                        </a:rPr>
                        <a:t>Description</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7141774"/>
                  </a:ext>
                </a:extLst>
              </a:tr>
              <a:tr h="348764">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900" b="1">
                          <a:effectLst/>
                          <a:latin typeface="Times New Roman" panose="02020603050405020304" pitchFamily="18" charset="0"/>
                          <a:ea typeface="Times New Roman" panose="02020603050405020304" pitchFamily="18" charset="0"/>
                        </a:rPr>
                        <a:t>ID</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tabLst>
                          <a:tab pos="127635" algn="l"/>
                          <a:tab pos="2794000" algn="ctr"/>
                        </a:tabLst>
                      </a:pPr>
                      <a:r>
                        <a:rPr lang="en-GB" sz="900" b="1">
                          <a:effectLst/>
                          <a:latin typeface="Times New Roman" panose="02020603050405020304" pitchFamily="18" charset="0"/>
                          <a:ea typeface="Times New Roman" panose="02020603050405020304" pitchFamily="18" charset="0"/>
                        </a:rPr>
                        <a:t>Sub-Functionality</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935616053"/>
                  </a:ext>
                </a:extLst>
              </a:tr>
              <a:tr h="497948">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1.1</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a:effectLst/>
                          <a:latin typeface="Times New Roman" panose="02020603050405020304" pitchFamily="18" charset="0"/>
                          <a:ea typeface="Times New Roman" panose="02020603050405020304" pitchFamily="18" charset="0"/>
                        </a:rPr>
                        <a:t>Autonomous Navigation</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900">
                          <a:effectLst/>
                          <a:highlight>
                            <a:srgbClr val="FFFF00"/>
                          </a:highlight>
                          <a:latin typeface="Times New Roman" panose="02020603050405020304" pitchFamily="18" charset="0"/>
                          <a:ea typeface="Times New Roman" panose="02020603050405020304" pitchFamily="18" charset="0"/>
                        </a:rPr>
                        <a:t>The system shall be capable of autonomously navigating from a starting point to a destination.</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9500208"/>
                  </a:ext>
                </a:extLst>
              </a:tr>
              <a:tr h="474385">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1.2</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a:solidFill>
                            <a:srgbClr val="1F1F1F"/>
                          </a:solidFill>
                          <a:effectLst/>
                          <a:latin typeface="Times New Roman" panose="02020603050405020304" pitchFamily="18" charset="0"/>
                          <a:ea typeface="Times New Roman" panose="02020603050405020304" pitchFamily="18" charset="0"/>
                        </a:rPr>
                        <a:t>Acceleration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900">
                          <a:solidFill>
                            <a:srgbClr val="1F1F1F"/>
                          </a:solidFill>
                          <a:effectLst/>
                          <a:latin typeface="Times New Roman" panose="02020603050405020304" pitchFamily="18" charset="0"/>
                          <a:ea typeface="Times New Roman" panose="02020603050405020304" pitchFamily="18" charset="0"/>
                        </a:rPr>
                        <a:t>The system shall control the vehicle's acceleration to maintain desired speeds along the planned trajectory.</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2013411"/>
                  </a:ext>
                </a:extLst>
              </a:tr>
              <a:tr h="474385">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1.3</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a:effectLst/>
                          <a:latin typeface="Times New Roman" panose="02020603050405020304" pitchFamily="18" charset="0"/>
                          <a:ea typeface="Times New Roman" panose="02020603050405020304" pitchFamily="18" charset="0"/>
                        </a:rPr>
                        <a:t>Emergency Stop</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900">
                          <a:effectLst/>
                          <a:latin typeface="Times New Roman" panose="02020603050405020304" pitchFamily="18" charset="0"/>
                          <a:ea typeface="Times New Roman" panose="02020603050405020304" pitchFamily="18" charset="0"/>
                        </a:rPr>
                        <a:t>The system shall include a mechanism for the driver to perform an immediate emergency stop, halting all vehicle operations.</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499958"/>
                  </a:ext>
                </a:extLst>
              </a:tr>
              <a:tr h="639097">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1.4</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a:effectLst/>
                          <a:latin typeface="Times New Roman" panose="02020603050405020304" pitchFamily="18" charset="0"/>
                          <a:ea typeface="Times New Roman" panose="02020603050405020304" pitchFamily="18" charset="0"/>
                        </a:rPr>
                        <a:t>Throttle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900">
                          <a:effectLst/>
                          <a:highlight>
                            <a:srgbClr val="FFFF00"/>
                          </a:highlight>
                          <a:latin typeface="Times New Roman" panose="02020603050405020304" pitchFamily="18" charset="0"/>
                          <a:ea typeface="Times New Roman" panose="02020603050405020304" pitchFamily="18" charset="0"/>
                        </a:rPr>
                        <a:t>The system shall control the throttle to regulate vehicle speed within a range of 0 to 120 km/h, adjusting for road conditions and traffic regulations.</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5601032"/>
                  </a:ext>
                </a:extLst>
              </a:tr>
              <a:tr h="639097">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r>
                        <a:rPr lang="en-US" sz="900" b="1">
                          <a:effectLst/>
                          <a:latin typeface="Times New Roman" panose="02020603050405020304" pitchFamily="18" charset="0"/>
                          <a:ea typeface="Times New Roman" panose="02020603050405020304" pitchFamily="18" charset="0"/>
                        </a:rPr>
                        <a:t>5</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a:effectLst/>
                          <a:latin typeface="Times New Roman" panose="02020603050405020304" pitchFamily="18" charset="0"/>
                          <a:ea typeface="Times New Roman" panose="02020603050405020304" pitchFamily="18" charset="0"/>
                        </a:rPr>
                        <a:t>Steering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900">
                          <a:effectLst/>
                          <a:highlight>
                            <a:srgbClr val="FFFF00"/>
                          </a:highlight>
                          <a:latin typeface="Times New Roman" panose="02020603050405020304" pitchFamily="18" charset="0"/>
                          <a:ea typeface="Times New Roman" panose="02020603050405020304" pitchFamily="18" charset="0"/>
                        </a:rPr>
                        <a:t>The system shall control the vehicle's steering to maintain a maximum lateral deviation of 0.5 meters from the planned trajectory under normal conditions.</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5742110"/>
                  </a:ext>
                </a:extLst>
              </a:tr>
              <a:tr h="474385">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900" b="1">
                          <a:effectLst/>
                          <a:latin typeface="Times New Roman" panose="02020603050405020304" pitchFamily="18" charset="0"/>
                          <a:ea typeface="Times New Roman" panose="02020603050405020304" pitchFamily="18" charset="0"/>
                        </a:rPr>
                        <a:t>1.</a:t>
                      </a:r>
                      <a:r>
                        <a:rPr lang="en-US" sz="900" b="1">
                          <a:effectLst/>
                          <a:latin typeface="Times New Roman" panose="02020603050405020304" pitchFamily="18" charset="0"/>
                          <a:ea typeface="Times New Roman" panose="02020603050405020304" pitchFamily="18" charset="0"/>
                        </a:rPr>
                        <a:t>6</a:t>
                      </a:r>
                      <a:endParaRPr lang="en-US" sz="90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US" sz="900" dirty="0">
                          <a:effectLst/>
                          <a:latin typeface="Times New Roman" panose="02020603050405020304" pitchFamily="18" charset="0"/>
                          <a:ea typeface="Times New Roman" panose="02020603050405020304" pitchFamily="18" charset="0"/>
                        </a:rPr>
                        <a:t>Braking Control </a:t>
                      </a: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tabLst>
                          <a:tab pos="2219325" algn="l"/>
                        </a:tabLst>
                      </a:pPr>
                      <a:r>
                        <a:rPr lang="en-US" sz="900" dirty="0">
                          <a:solidFill>
                            <a:srgbClr val="1F1F1F"/>
                          </a:solidFill>
                          <a:effectLst/>
                          <a:latin typeface="Times New Roman" panose="02020603050405020304" pitchFamily="18" charset="0"/>
                          <a:ea typeface="Times New Roman" panose="02020603050405020304" pitchFamily="18" charset="0"/>
                        </a:rPr>
                        <a:t>The system shall control the vehicle's braking to safely decelerate and stop as required by the planned trajectory</a:t>
                      </a:r>
                      <a:endParaRPr lang="en-US" sz="900" dirty="0">
                        <a:effectLst/>
                        <a:latin typeface="Times New Roman" panose="02020603050405020304" pitchFamily="18" charset="0"/>
                        <a:ea typeface="Times New Roman" panose="02020603050405020304" pitchFamily="18" charset="0"/>
                      </a:endParaRPr>
                    </a:p>
                  </a:txBody>
                  <a:tcPr marL="51221" marR="512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1047817"/>
                  </a:ext>
                </a:extLst>
              </a:tr>
            </a:tbl>
          </a:graphicData>
        </a:graphic>
      </p:graphicFrame>
    </p:spTree>
    <p:extLst>
      <p:ext uri="{BB962C8B-B14F-4D97-AF65-F5344CB8AC3E}">
        <p14:creationId xmlns:p14="http://schemas.microsoft.com/office/powerpoint/2010/main" val="403827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31FA-8703-44C3-D0A6-1B9B62CA8AFA}"/>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E80CFEE2-A64A-0B4C-4A5C-92754B7D4FD5}"/>
              </a:ext>
            </a:extLst>
          </p:cNvPr>
          <p:cNvSpPr>
            <a:spLocks noGrp="1"/>
          </p:cNvSpPr>
          <p:nvPr>
            <p:ph idx="1"/>
          </p:nvPr>
        </p:nvSpPr>
        <p:spPr>
          <a:xfrm>
            <a:off x="457200" y="1417638"/>
            <a:ext cx="8229600" cy="4708525"/>
          </a:xfrm>
        </p:spPr>
        <p:txBody>
          <a:bodyPr/>
          <a:lstStyle/>
          <a:p>
            <a:r>
              <a:rPr lang="en-US" dirty="0"/>
              <a:t>Functional Requirements(Path Planning)</a:t>
            </a:r>
          </a:p>
          <a:p>
            <a:endParaRPr lang="en-US" dirty="0"/>
          </a:p>
          <a:p>
            <a:endParaRPr lang="en-US" dirty="0"/>
          </a:p>
        </p:txBody>
      </p:sp>
      <p:graphicFrame>
        <p:nvGraphicFramePr>
          <p:cNvPr id="6" name="Table 5">
            <a:extLst>
              <a:ext uri="{FF2B5EF4-FFF2-40B4-BE49-F238E27FC236}">
                <a16:creationId xmlns:a16="http://schemas.microsoft.com/office/drawing/2014/main" id="{4BEE16DD-EA9A-A7F2-EA8C-5E50A023F64D}"/>
              </a:ext>
            </a:extLst>
          </p:cNvPr>
          <p:cNvGraphicFramePr>
            <a:graphicFrameLocks noGrp="1"/>
          </p:cNvGraphicFramePr>
          <p:nvPr>
            <p:extLst>
              <p:ext uri="{D42A27DB-BD31-4B8C-83A1-F6EECF244321}">
                <p14:modId xmlns:p14="http://schemas.microsoft.com/office/powerpoint/2010/main" val="606790303"/>
              </p:ext>
            </p:extLst>
          </p:nvPr>
        </p:nvGraphicFramePr>
        <p:xfrm>
          <a:off x="897925" y="1928738"/>
          <a:ext cx="7772399" cy="3862462"/>
        </p:xfrm>
        <a:graphic>
          <a:graphicData uri="http://schemas.openxmlformats.org/drawingml/2006/table">
            <a:tbl>
              <a:tblPr firstRow="1" firstCol="1" bandRow="1"/>
              <a:tblGrid>
                <a:gridCol w="427214">
                  <a:extLst>
                    <a:ext uri="{9D8B030D-6E8A-4147-A177-3AD203B41FA5}">
                      <a16:colId xmlns:a16="http://schemas.microsoft.com/office/drawing/2014/main" val="2637850149"/>
                    </a:ext>
                  </a:extLst>
                </a:gridCol>
                <a:gridCol w="1110515">
                  <a:extLst>
                    <a:ext uri="{9D8B030D-6E8A-4147-A177-3AD203B41FA5}">
                      <a16:colId xmlns:a16="http://schemas.microsoft.com/office/drawing/2014/main" val="2195191346"/>
                    </a:ext>
                  </a:extLst>
                </a:gridCol>
                <a:gridCol w="1622690">
                  <a:extLst>
                    <a:ext uri="{9D8B030D-6E8A-4147-A177-3AD203B41FA5}">
                      <a16:colId xmlns:a16="http://schemas.microsoft.com/office/drawing/2014/main" val="2221026533"/>
                    </a:ext>
                  </a:extLst>
                </a:gridCol>
                <a:gridCol w="1622690">
                  <a:extLst>
                    <a:ext uri="{9D8B030D-6E8A-4147-A177-3AD203B41FA5}">
                      <a16:colId xmlns:a16="http://schemas.microsoft.com/office/drawing/2014/main" val="4142507566"/>
                    </a:ext>
                  </a:extLst>
                </a:gridCol>
                <a:gridCol w="2989290">
                  <a:extLst>
                    <a:ext uri="{9D8B030D-6E8A-4147-A177-3AD203B41FA5}">
                      <a16:colId xmlns:a16="http://schemas.microsoft.com/office/drawing/2014/main" val="1417111511"/>
                    </a:ext>
                  </a:extLst>
                </a:gridCol>
              </a:tblGrid>
              <a:tr h="146338">
                <a:tc rowSpan="2">
                  <a:txBody>
                    <a:bodyPr/>
                    <a:lstStyle/>
                    <a:p>
                      <a:pPr marL="0" marR="0" algn="ctr">
                        <a:spcBef>
                          <a:spcPts val="1390"/>
                        </a:spcBef>
                        <a:spcAft>
                          <a:spcPts val="1390"/>
                        </a:spcAft>
                      </a:pPr>
                      <a:r>
                        <a:rPr lang="en-GB" sz="1000" b="1">
                          <a:solidFill>
                            <a:srgbClr val="1F1F1F"/>
                          </a:solidFill>
                          <a:effectLst/>
                          <a:latin typeface="Times New Roman" panose="02020603050405020304" pitchFamily="18" charset="0"/>
                          <a:ea typeface="Times New Roman" panose="02020603050405020304" pitchFamily="18" charset="0"/>
                        </a:rPr>
                        <a:t>No</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ctr">
                        <a:spcBef>
                          <a:spcPts val="1390"/>
                        </a:spcBef>
                        <a:spcAft>
                          <a:spcPts val="1390"/>
                        </a:spcAft>
                      </a:pPr>
                      <a:r>
                        <a:rPr lang="en-GB" sz="1000" b="1">
                          <a:solidFill>
                            <a:srgbClr val="1F1F1F"/>
                          </a:solidFill>
                          <a:effectLst/>
                          <a:latin typeface="Times New Roman" panose="02020603050405020304" pitchFamily="18" charset="0"/>
                          <a:ea typeface="Times New Roman" panose="02020603050405020304" pitchFamily="18" charset="0"/>
                        </a:rPr>
                        <a:t>Functional Requirement</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ctr">
                        <a:spcBef>
                          <a:spcPts val="1390"/>
                        </a:spcBef>
                        <a:spcAft>
                          <a:spcPts val="1390"/>
                        </a:spcAft>
                      </a:pPr>
                      <a:r>
                        <a:rPr lang="en-GB" sz="1000" b="1">
                          <a:solidFill>
                            <a:srgbClr val="1F1F1F"/>
                          </a:solidFill>
                          <a:effectLst/>
                          <a:latin typeface="Times New Roman" panose="02020603050405020304" pitchFamily="18" charset="0"/>
                          <a:ea typeface="Times New Roman" panose="02020603050405020304" pitchFamily="18" charset="0"/>
                        </a:rPr>
                        <a:t>Breakdown</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1390"/>
                        </a:spcBef>
                        <a:spcAft>
                          <a:spcPts val="1390"/>
                        </a:spcAft>
                      </a:pPr>
                      <a:r>
                        <a:rPr lang="en-GB" sz="1000" b="1">
                          <a:solidFill>
                            <a:srgbClr val="1F1F1F"/>
                          </a:solidFill>
                          <a:effectLst/>
                          <a:latin typeface="Times New Roman" panose="02020603050405020304" pitchFamily="18" charset="0"/>
                          <a:ea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endParaRPr>
                    </a:p>
                    <a:p>
                      <a:pPr marL="0" marR="0" algn="ctr">
                        <a:spcBef>
                          <a:spcPts val="1390"/>
                        </a:spcBef>
                        <a:spcAft>
                          <a:spcPts val="1390"/>
                        </a:spcAft>
                      </a:pPr>
                      <a:r>
                        <a:rPr lang="en-GB" sz="1000" b="1">
                          <a:solidFill>
                            <a:srgbClr val="1F1F1F"/>
                          </a:solidFill>
                          <a:effectLst/>
                          <a:latin typeface="Times New Roman" panose="02020603050405020304" pitchFamily="18" charset="0"/>
                          <a:ea typeface="Times New Roman" panose="02020603050405020304" pitchFamily="18" charset="0"/>
                        </a:rPr>
                        <a:t>Description</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3036439"/>
                  </a:ext>
                </a:extLst>
              </a:tr>
              <a:tr h="487793">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000" b="1">
                          <a:effectLst/>
                          <a:latin typeface="Times New Roman" panose="02020603050405020304" pitchFamily="18" charset="0"/>
                          <a:ea typeface="Times New Roman" panose="02020603050405020304" pitchFamily="18" charset="0"/>
                        </a:rPr>
                        <a:t>ID</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tabLst>
                          <a:tab pos="127635" algn="l"/>
                          <a:tab pos="2794000" algn="ctr"/>
                        </a:tabLst>
                      </a:pPr>
                      <a:r>
                        <a:rPr lang="en-GB" sz="1000" b="1">
                          <a:effectLst/>
                          <a:latin typeface="Times New Roman" panose="02020603050405020304" pitchFamily="18" charset="0"/>
                          <a:ea typeface="Times New Roman" panose="02020603050405020304" pitchFamily="18" charset="0"/>
                        </a:rPr>
                        <a:t>Sub-Functionality</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938419632"/>
                  </a:ext>
                </a:extLst>
              </a:tr>
              <a:tr h="679702">
                <a:tc>
                  <a:txBody>
                    <a:bodyPr/>
                    <a:lstStyle/>
                    <a:p>
                      <a:pPr marL="0" marR="0" algn="ctr">
                        <a:lnSpc>
                          <a:spcPct val="150000"/>
                        </a:lnSpc>
                        <a:spcBef>
                          <a:spcPts val="1200"/>
                        </a:spcBef>
                        <a:spcAft>
                          <a:spcPts val="1200"/>
                        </a:spcAft>
                      </a:pPr>
                      <a:r>
                        <a:rPr lang="en-GB" sz="1000" b="1">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2.1</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a:solidFill>
                            <a:srgbClr val="1F1F1F"/>
                          </a:solidFill>
                          <a:effectLst/>
                          <a:latin typeface="Times New Roman" panose="02020603050405020304" pitchFamily="18" charset="0"/>
                          <a:ea typeface="Times New Roman" panose="02020603050405020304" pitchFamily="18" charset="0"/>
                        </a:rPr>
                        <a:t>Route Calculation</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000">
                          <a:effectLst/>
                          <a:highlight>
                            <a:srgbClr val="FFFF00"/>
                          </a:highlight>
                          <a:latin typeface="Times New Roman" panose="02020603050405020304" pitchFamily="18" charset="0"/>
                          <a:ea typeface="Times New Roman" panose="02020603050405020304" pitchFamily="18" charset="0"/>
                        </a:rPr>
                        <a:t>The system shall calculate the most efficient route i.e. shortest path from the vehicle's current location to the driver-specified destination</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5459045"/>
                  </a:ext>
                </a:extLst>
              </a:tr>
              <a:tr h="679702">
                <a:tc>
                  <a:txBody>
                    <a:bodyPr/>
                    <a:lstStyle/>
                    <a:p>
                      <a:pPr marL="0" marR="0" algn="ctr">
                        <a:lnSpc>
                          <a:spcPct val="150000"/>
                        </a:lnSpc>
                        <a:spcBef>
                          <a:spcPts val="1200"/>
                        </a:spcBef>
                        <a:spcAft>
                          <a:spcPts val="1200"/>
                        </a:spcAft>
                      </a:pPr>
                      <a:r>
                        <a:rPr lang="en-GB" sz="1000" b="1">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2.2</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a:solidFill>
                            <a:srgbClr val="1F1F1F"/>
                          </a:solidFill>
                          <a:effectLst/>
                          <a:latin typeface="Times New Roman" panose="02020603050405020304" pitchFamily="18" charset="0"/>
                          <a:ea typeface="Times New Roman" panose="02020603050405020304" pitchFamily="18" charset="0"/>
                        </a:rPr>
                        <a:t>Lane Assignment</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000">
                          <a:solidFill>
                            <a:srgbClr val="1F1F1F"/>
                          </a:solidFill>
                          <a:effectLst/>
                          <a:highlight>
                            <a:srgbClr val="FFFF00"/>
                          </a:highlight>
                          <a:latin typeface="Times New Roman" panose="02020603050405020304" pitchFamily="18" charset="0"/>
                          <a:ea typeface="Times New Roman" panose="02020603050405020304" pitchFamily="18" charset="0"/>
                        </a:rPr>
                        <a:t>The system shall assign appropriate lanes for the vehicle to travel in along the calculated route, based on legal navigation rule.</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6256534"/>
                  </a:ext>
                </a:extLst>
              </a:tr>
              <a:tr h="632241">
                <a:tc>
                  <a:txBody>
                    <a:bodyPr/>
                    <a:lstStyle/>
                    <a:p>
                      <a:pPr marL="0" marR="0" algn="ctr">
                        <a:lnSpc>
                          <a:spcPct val="150000"/>
                        </a:lnSpc>
                        <a:spcBef>
                          <a:spcPts val="1200"/>
                        </a:spcBef>
                        <a:spcAft>
                          <a:spcPts val="1200"/>
                        </a:spcAft>
                      </a:pPr>
                      <a:r>
                        <a:rPr lang="en-GB" sz="1000" b="1">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2.3</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a:solidFill>
                            <a:srgbClr val="1F1F1F"/>
                          </a:solidFill>
                          <a:effectLst/>
                          <a:latin typeface="Times New Roman" panose="02020603050405020304" pitchFamily="18" charset="0"/>
                          <a:ea typeface="Times New Roman" panose="02020603050405020304" pitchFamily="18" charset="0"/>
                        </a:rPr>
                        <a:t>Waypoint Generation</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000">
                          <a:solidFill>
                            <a:srgbClr val="1F1F1F"/>
                          </a:solidFill>
                          <a:effectLst/>
                          <a:highlight>
                            <a:srgbClr val="FFFF00"/>
                          </a:highlight>
                          <a:latin typeface="Times New Roman" panose="02020603050405020304" pitchFamily="18" charset="0"/>
                          <a:ea typeface="Times New Roman" panose="02020603050405020304" pitchFamily="18" charset="0"/>
                        </a:rPr>
                        <a:t>The system shall generate waypoints along the calculated route to guide the vehicle towards the destination.</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418879"/>
                  </a:ext>
                </a:extLst>
              </a:tr>
              <a:tr h="504524">
                <a:tc>
                  <a:txBody>
                    <a:bodyPr/>
                    <a:lstStyle/>
                    <a:p>
                      <a:pPr marL="0" marR="0" algn="ctr">
                        <a:lnSpc>
                          <a:spcPct val="150000"/>
                        </a:lnSpc>
                        <a:spcBef>
                          <a:spcPts val="1200"/>
                        </a:spcBef>
                        <a:spcAft>
                          <a:spcPts val="1200"/>
                        </a:spcAft>
                      </a:pPr>
                      <a:r>
                        <a:rPr lang="en-GB" sz="1000" b="1">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2.4</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a:solidFill>
                            <a:srgbClr val="1F1F1F"/>
                          </a:solidFill>
                          <a:effectLst/>
                          <a:latin typeface="Times New Roman" panose="02020603050405020304" pitchFamily="18" charset="0"/>
                          <a:ea typeface="Times New Roman" panose="02020603050405020304" pitchFamily="18" charset="0"/>
                        </a:rPr>
                        <a:t>Dynamic Obstacle Avoidance</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000">
                          <a:solidFill>
                            <a:srgbClr val="1F1F1F"/>
                          </a:solidFill>
                          <a:effectLst/>
                          <a:latin typeface="Times New Roman" panose="02020603050405020304" pitchFamily="18" charset="0"/>
                          <a:ea typeface="Times New Roman" panose="02020603050405020304" pitchFamily="18" charset="0"/>
                        </a:rPr>
                        <a:t>The system shall adapt the vehicle's path in real-time to safely avoid unexpected obstacles.</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7382960"/>
                  </a:ext>
                </a:extLst>
              </a:tr>
              <a:tr h="679702">
                <a:tc>
                  <a:txBody>
                    <a:bodyPr/>
                    <a:lstStyle/>
                    <a:p>
                      <a:pPr marL="0" marR="0" algn="ctr">
                        <a:lnSpc>
                          <a:spcPct val="150000"/>
                        </a:lnSpc>
                        <a:spcBef>
                          <a:spcPts val="1200"/>
                        </a:spcBef>
                        <a:spcAft>
                          <a:spcPts val="1200"/>
                        </a:spcAft>
                      </a:pPr>
                      <a:r>
                        <a:rPr lang="en-GB" sz="1000" b="1">
                          <a:effectLst/>
                          <a:latin typeface="Times New Roman" panose="02020603050405020304" pitchFamily="18" charset="0"/>
                          <a:ea typeface="Times New Roman" panose="02020603050405020304" pitchFamily="18" charset="0"/>
                        </a:rPr>
                        <a:t>2</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b="1">
                          <a:solidFill>
                            <a:srgbClr val="1F1F1F"/>
                          </a:solidFill>
                          <a:effectLst/>
                          <a:latin typeface="Times New Roman" panose="02020603050405020304" pitchFamily="18" charset="0"/>
                          <a:ea typeface="Times New Roman" panose="02020603050405020304" pitchFamily="18" charset="0"/>
                        </a:rPr>
                        <a:t>2.</a:t>
                      </a:r>
                      <a:r>
                        <a:rPr lang="en-US" sz="1000" b="1">
                          <a:solidFill>
                            <a:srgbClr val="1F1F1F"/>
                          </a:solidFill>
                          <a:effectLst/>
                          <a:latin typeface="Times New Roman" panose="02020603050405020304" pitchFamily="18" charset="0"/>
                          <a:ea typeface="Times New Roman" panose="02020603050405020304" pitchFamily="18" charset="0"/>
                        </a:rPr>
                        <a:t>5</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000">
                          <a:effectLst/>
                          <a:latin typeface="Times New Roman" panose="02020603050405020304" pitchFamily="18" charset="0"/>
                          <a:ea typeface="Times New Roman" panose="02020603050405020304" pitchFamily="18" charset="0"/>
                        </a:rPr>
                        <a:t>Map Reading</a:t>
                      </a:r>
                      <a:endParaRPr lang="en-US" sz="100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000" dirty="0">
                          <a:effectLst/>
                          <a:latin typeface="Times New Roman" panose="02020603050405020304" pitchFamily="18" charset="0"/>
                          <a:ea typeface="Times New Roman" panose="02020603050405020304" pitchFamily="18" charset="0"/>
                        </a:rPr>
                        <a:t>The system shall be able to read and interpret digital map data to determine the vehicle's precise location within the road network</a:t>
                      </a:r>
                      <a:endParaRPr lang="en-US" sz="1000" dirty="0">
                        <a:effectLst/>
                        <a:latin typeface="Times New Roman" panose="02020603050405020304" pitchFamily="18" charset="0"/>
                        <a:ea typeface="Times New Roman" panose="02020603050405020304" pitchFamily="18" charset="0"/>
                      </a:endParaRPr>
                    </a:p>
                  </a:txBody>
                  <a:tcPr marL="56490" marR="564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92653"/>
                  </a:ext>
                </a:extLst>
              </a:tr>
            </a:tbl>
          </a:graphicData>
        </a:graphic>
      </p:graphicFrame>
    </p:spTree>
    <p:extLst>
      <p:ext uri="{BB962C8B-B14F-4D97-AF65-F5344CB8AC3E}">
        <p14:creationId xmlns:p14="http://schemas.microsoft.com/office/powerpoint/2010/main" val="55773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AB32-EB1A-A179-336F-D6CB9202F8D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DC8BD31-9B6B-0D76-7CB5-8EAB82039E84}"/>
              </a:ext>
            </a:extLst>
          </p:cNvPr>
          <p:cNvSpPr>
            <a:spLocks noGrp="1"/>
          </p:cNvSpPr>
          <p:nvPr>
            <p:ph idx="1"/>
          </p:nvPr>
        </p:nvSpPr>
        <p:spPr>
          <a:xfrm>
            <a:off x="457200" y="1417638"/>
            <a:ext cx="8229600" cy="4708525"/>
          </a:xfrm>
        </p:spPr>
        <p:txBody>
          <a:bodyPr/>
          <a:lstStyle/>
          <a:p>
            <a:r>
              <a:rPr lang="en-US" dirty="0"/>
              <a:t>Functional Requirements(Path Following)</a:t>
            </a:r>
          </a:p>
          <a:p>
            <a:endParaRPr lang="en-US" dirty="0"/>
          </a:p>
        </p:txBody>
      </p:sp>
      <p:graphicFrame>
        <p:nvGraphicFramePr>
          <p:cNvPr id="4" name="Table 3">
            <a:extLst>
              <a:ext uri="{FF2B5EF4-FFF2-40B4-BE49-F238E27FC236}">
                <a16:creationId xmlns:a16="http://schemas.microsoft.com/office/drawing/2014/main" id="{BD34D9BA-4DDB-E818-E78B-5AD17E873DA0}"/>
              </a:ext>
            </a:extLst>
          </p:cNvPr>
          <p:cNvGraphicFramePr>
            <a:graphicFrameLocks noGrp="1"/>
          </p:cNvGraphicFramePr>
          <p:nvPr>
            <p:extLst>
              <p:ext uri="{D42A27DB-BD31-4B8C-83A1-F6EECF244321}">
                <p14:modId xmlns:p14="http://schemas.microsoft.com/office/powerpoint/2010/main" val="3864376481"/>
              </p:ext>
            </p:extLst>
          </p:nvPr>
        </p:nvGraphicFramePr>
        <p:xfrm>
          <a:off x="609601" y="2133600"/>
          <a:ext cx="8077199" cy="3610562"/>
        </p:xfrm>
        <a:graphic>
          <a:graphicData uri="http://schemas.openxmlformats.org/drawingml/2006/table">
            <a:tbl>
              <a:tblPr firstRow="1" firstCol="1" bandRow="1">
                <a:tableStyleId>{5940675A-B579-460E-94D1-54222C63F5DA}</a:tableStyleId>
              </a:tblPr>
              <a:tblGrid>
                <a:gridCol w="443966">
                  <a:extLst>
                    <a:ext uri="{9D8B030D-6E8A-4147-A177-3AD203B41FA5}">
                      <a16:colId xmlns:a16="http://schemas.microsoft.com/office/drawing/2014/main" val="2170721906"/>
                    </a:ext>
                  </a:extLst>
                </a:gridCol>
                <a:gridCol w="1154065">
                  <a:extLst>
                    <a:ext uri="{9D8B030D-6E8A-4147-A177-3AD203B41FA5}">
                      <a16:colId xmlns:a16="http://schemas.microsoft.com/office/drawing/2014/main" val="3476050516"/>
                    </a:ext>
                  </a:extLst>
                </a:gridCol>
                <a:gridCol w="1686324">
                  <a:extLst>
                    <a:ext uri="{9D8B030D-6E8A-4147-A177-3AD203B41FA5}">
                      <a16:colId xmlns:a16="http://schemas.microsoft.com/office/drawing/2014/main" val="3403519155"/>
                    </a:ext>
                  </a:extLst>
                </a:gridCol>
                <a:gridCol w="1686324">
                  <a:extLst>
                    <a:ext uri="{9D8B030D-6E8A-4147-A177-3AD203B41FA5}">
                      <a16:colId xmlns:a16="http://schemas.microsoft.com/office/drawing/2014/main" val="3122642140"/>
                    </a:ext>
                  </a:extLst>
                </a:gridCol>
                <a:gridCol w="3106520">
                  <a:extLst>
                    <a:ext uri="{9D8B030D-6E8A-4147-A177-3AD203B41FA5}">
                      <a16:colId xmlns:a16="http://schemas.microsoft.com/office/drawing/2014/main" val="1861704191"/>
                    </a:ext>
                  </a:extLst>
                </a:gridCol>
              </a:tblGrid>
              <a:tr h="165967">
                <a:tc rowSpan="2">
                  <a:txBody>
                    <a:bodyPr/>
                    <a:lstStyle/>
                    <a:p>
                      <a:pPr marL="0" marR="0" algn="ctr">
                        <a:spcBef>
                          <a:spcPts val="1390"/>
                        </a:spcBef>
                        <a:spcAft>
                          <a:spcPts val="1390"/>
                        </a:spcAft>
                      </a:pPr>
                      <a:r>
                        <a:rPr lang="en-GB" sz="1200" b="1">
                          <a:effectLst/>
                        </a:rPr>
                        <a:t>No</a:t>
                      </a:r>
                      <a:endParaRPr lang="en-US" sz="1200" b="1">
                        <a:effectLst/>
                        <a:latin typeface="Times New Roman" panose="02020603050405020304" pitchFamily="18" charset="0"/>
                        <a:ea typeface="Times New Roman" panose="02020603050405020304" pitchFamily="18" charset="0"/>
                      </a:endParaRPr>
                    </a:p>
                  </a:txBody>
                  <a:tcPr marL="59458" marR="59458" marT="0" marB="0"/>
                </a:tc>
                <a:tc rowSpan="2">
                  <a:txBody>
                    <a:bodyPr/>
                    <a:lstStyle/>
                    <a:p>
                      <a:pPr marL="0" marR="0" algn="ctr">
                        <a:spcBef>
                          <a:spcPts val="1390"/>
                        </a:spcBef>
                        <a:spcAft>
                          <a:spcPts val="1390"/>
                        </a:spcAft>
                      </a:pPr>
                      <a:r>
                        <a:rPr lang="en-GB" sz="1200" b="1" dirty="0">
                          <a:effectLst/>
                        </a:rPr>
                        <a:t>Functional Requirement</a:t>
                      </a:r>
                      <a:endParaRPr lang="en-US" sz="1200" b="1" dirty="0">
                        <a:effectLst/>
                        <a:latin typeface="Times New Roman" panose="02020603050405020304" pitchFamily="18" charset="0"/>
                        <a:ea typeface="Times New Roman" panose="02020603050405020304" pitchFamily="18" charset="0"/>
                      </a:endParaRPr>
                    </a:p>
                  </a:txBody>
                  <a:tcPr marL="59458" marR="59458" marT="0" marB="0"/>
                </a:tc>
                <a:tc gridSpan="2">
                  <a:txBody>
                    <a:bodyPr/>
                    <a:lstStyle/>
                    <a:p>
                      <a:pPr marL="0" marR="0" algn="ctr">
                        <a:spcBef>
                          <a:spcPts val="1390"/>
                        </a:spcBef>
                        <a:spcAft>
                          <a:spcPts val="1390"/>
                        </a:spcAft>
                      </a:pPr>
                      <a:r>
                        <a:rPr lang="en-GB" sz="1200" b="1">
                          <a:effectLst/>
                        </a:rPr>
                        <a:t>Breakdown</a:t>
                      </a:r>
                      <a:endParaRPr lang="en-US" sz="1200" b="1">
                        <a:effectLst/>
                        <a:latin typeface="Times New Roman" panose="02020603050405020304" pitchFamily="18" charset="0"/>
                        <a:ea typeface="Times New Roman" panose="02020603050405020304" pitchFamily="18" charset="0"/>
                      </a:endParaRPr>
                    </a:p>
                  </a:txBody>
                  <a:tcPr marL="59458" marR="59458" marT="0" marB="0"/>
                </a:tc>
                <a:tc hMerge="1">
                  <a:txBody>
                    <a:bodyPr/>
                    <a:lstStyle/>
                    <a:p>
                      <a:endParaRPr lang="en-US"/>
                    </a:p>
                  </a:txBody>
                  <a:tcPr/>
                </a:tc>
                <a:tc rowSpan="2">
                  <a:txBody>
                    <a:bodyPr/>
                    <a:lstStyle/>
                    <a:p>
                      <a:pPr marL="0" marR="0" algn="ctr">
                        <a:spcBef>
                          <a:spcPts val="1390"/>
                        </a:spcBef>
                        <a:spcAft>
                          <a:spcPts val="1390"/>
                        </a:spcAft>
                      </a:pPr>
                      <a:r>
                        <a:rPr lang="en-GB" sz="1200" b="1" dirty="0">
                          <a:effectLst/>
                        </a:rPr>
                        <a:t> </a:t>
                      </a:r>
                      <a:endParaRPr lang="en-US" sz="1200" b="1" dirty="0">
                        <a:effectLst/>
                      </a:endParaRPr>
                    </a:p>
                    <a:p>
                      <a:pPr marL="0" marR="0" algn="ctr">
                        <a:spcBef>
                          <a:spcPts val="1390"/>
                        </a:spcBef>
                        <a:spcAft>
                          <a:spcPts val="1390"/>
                        </a:spcAft>
                      </a:pPr>
                      <a:r>
                        <a:rPr lang="en-GB" sz="1200" b="1" dirty="0">
                          <a:effectLst/>
                        </a:rPr>
                        <a:t>Description</a:t>
                      </a:r>
                      <a:endParaRPr lang="en-US" sz="1200" b="1" dirty="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4219019666"/>
                  </a:ext>
                </a:extLst>
              </a:tr>
              <a:tr h="488682">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a:effectLst/>
                        </a:rPr>
                        <a:t>ID</a:t>
                      </a:r>
                      <a:endParaRPr lang="en-US" sz="1200" b="1">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spcBef>
                          <a:spcPts val="1200"/>
                        </a:spcBef>
                        <a:spcAft>
                          <a:spcPts val="1200"/>
                        </a:spcAft>
                        <a:tabLst>
                          <a:tab pos="127635" algn="l"/>
                          <a:tab pos="2794000" algn="ctr"/>
                        </a:tabLst>
                      </a:pPr>
                      <a:r>
                        <a:rPr lang="en-GB" sz="1200" b="1" dirty="0">
                          <a:effectLst/>
                        </a:rPr>
                        <a:t>Sub-Functionality</a:t>
                      </a:r>
                      <a:endParaRPr lang="en-US" sz="1200" b="1" dirty="0">
                        <a:effectLst/>
                        <a:latin typeface="Times New Roman" panose="02020603050405020304" pitchFamily="18" charset="0"/>
                        <a:ea typeface="Times New Roman" panose="02020603050405020304" pitchFamily="18" charset="0"/>
                      </a:endParaRPr>
                    </a:p>
                  </a:txBody>
                  <a:tcPr marL="59458" marR="59458" marT="0" marB="0"/>
                </a:tc>
                <a:tc vMerge="1">
                  <a:txBody>
                    <a:bodyPr/>
                    <a:lstStyle/>
                    <a:p>
                      <a:endParaRPr lang="en-US"/>
                    </a:p>
                  </a:txBody>
                  <a:tcPr/>
                </a:tc>
                <a:extLst>
                  <a:ext uri="{0D108BD9-81ED-4DB2-BD59-A6C34878D82A}">
                    <a16:rowId xmlns:a16="http://schemas.microsoft.com/office/drawing/2014/main" val="1386768351"/>
                  </a:ext>
                </a:extLst>
              </a:tr>
              <a:tr h="636410">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dirty="0">
                          <a:effectLst/>
                        </a:rPr>
                        <a:t>Path Following</a:t>
                      </a:r>
                      <a:endParaRPr lang="en-US" sz="1000" dirty="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smoothing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a:effectLst/>
                          <a:highlight>
                            <a:srgbClr val="FFFF00"/>
                          </a:highlight>
                        </a:rPr>
                        <a:t>The system shall apply path smoothing techniques to limit acceleration changes to within 0.3 m/s², ensuring a smooth ride for passengers.</a:t>
                      </a:r>
                      <a:endParaRPr lang="en-US" sz="100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2869482054"/>
                  </a:ext>
                </a:extLst>
              </a:tr>
              <a:tr h="636410">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Lateral Control</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a:effectLst/>
                          <a:highlight>
                            <a:srgbClr val="FFFF00"/>
                          </a:highlight>
                        </a:rPr>
                        <a:t>The system shall maintain a lateral deviation of no more than 0.5 meters from the planned path under normal driving conditions.</a:t>
                      </a:r>
                      <a:endParaRPr lang="en-US" sz="100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3310411158"/>
                  </a:ext>
                </a:extLst>
              </a:tr>
              <a:tr h="636410">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Longitudinal Control</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dirty="0">
                          <a:effectLst/>
                          <a:highlight>
                            <a:srgbClr val="FFFF00"/>
                          </a:highlight>
                        </a:rPr>
                        <a:t>The system shall maintain a longitudinal deviation of no more than 1 meter from the planned path under normal driving conditions.</a:t>
                      </a:r>
                      <a:endParaRPr lang="en-US" sz="1000" dirty="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2404400315"/>
                  </a:ext>
                </a:extLst>
              </a:tr>
              <a:tr h="392732">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dirty="0">
                          <a:effectLst/>
                        </a:rPr>
                        <a:t>Speed Control</a:t>
                      </a:r>
                      <a:endParaRPr lang="en-US" sz="1000" dirty="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a:effectLst/>
                          <a:highlight>
                            <a:srgbClr val="FFFF00"/>
                          </a:highlight>
                        </a:rPr>
                        <a:t>The system shall control the speed to reach the destination.</a:t>
                      </a:r>
                      <a:endParaRPr lang="en-US" sz="100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1747442185"/>
                  </a:ext>
                </a:extLst>
              </a:tr>
              <a:tr h="472390">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a:t>
                      </a:r>
                      <a:r>
                        <a:rPr lang="en-US" sz="1000">
                          <a:effectLst/>
                        </a:rPr>
                        <a:t>5</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dirty="0">
                          <a:effectLst/>
                        </a:rPr>
                        <a:t>Waypoint Following</a:t>
                      </a:r>
                      <a:endParaRPr lang="en-US" sz="1000" dirty="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dirty="0">
                          <a:effectLst/>
                          <a:highlight>
                            <a:srgbClr val="FFFF00"/>
                          </a:highlight>
                        </a:rPr>
                        <a:t>The system shall follow waypoints along the calculated waypoints to guide the vehicle towards the destination.</a:t>
                      </a:r>
                      <a:endParaRPr lang="en-US" sz="1000" dirty="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51218112"/>
                  </a:ext>
                </a:extLst>
              </a:tr>
            </a:tbl>
          </a:graphicData>
        </a:graphic>
      </p:graphicFrame>
    </p:spTree>
    <p:extLst>
      <p:ext uri="{BB962C8B-B14F-4D97-AF65-F5344CB8AC3E}">
        <p14:creationId xmlns:p14="http://schemas.microsoft.com/office/powerpoint/2010/main" val="7126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marL="342900" lvl="0" indent="-342900" algn="l" rtl="0">
              <a:lnSpc>
                <a:spcPct val="100000"/>
              </a:lnSpc>
              <a:spcBef>
                <a:spcPts val="0"/>
              </a:spcBef>
              <a:spcAft>
                <a:spcPts val="0"/>
              </a:spcAft>
              <a:buClr>
                <a:schemeClr val="dk1"/>
              </a:buClr>
              <a:buSzPts val="3300"/>
              <a:buChar char="•"/>
            </a:pPr>
            <a:r>
              <a:rPr lang="en-US" dirty="0"/>
              <a:t>Bilal Rafiq (27661)</a:t>
            </a:r>
          </a:p>
          <a:p>
            <a:pPr marL="342900" lvl="0" indent="-342900" algn="l" rtl="0">
              <a:lnSpc>
                <a:spcPct val="100000"/>
              </a:lnSpc>
              <a:spcBef>
                <a:spcPts val="640"/>
              </a:spcBef>
              <a:spcAft>
                <a:spcPts val="0"/>
              </a:spcAft>
              <a:buClr>
                <a:schemeClr val="dk1"/>
              </a:buClr>
              <a:buSzPts val="3300"/>
              <a:buChar char="•"/>
            </a:pPr>
            <a:r>
              <a:rPr lang="en-US" dirty="0"/>
              <a:t>Hamza Azhar(28595)</a:t>
            </a:r>
          </a:p>
          <a:p>
            <a:pPr marL="342900" lvl="0" indent="-342900" algn="l" rtl="0">
              <a:lnSpc>
                <a:spcPct val="100000"/>
              </a:lnSpc>
              <a:spcBef>
                <a:spcPts val="640"/>
              </a:spcBef>
              <a:spcAft>
                <a:spcPts val="0"/>
              </a:spcAft>
              <a:buSzPts val="3300"/>
              <a:buChar char="•"/>
            </a:pPr>
            <a:r>
              <a:rPr lang="en-US" dirty="0"/>
              <a:t>Sardar Mohsin (28016)</a:t>
            </a:r>
          </a:p>
          <a:p>
            <a:pPr marL="342900" lvl="0" indent="-342900" algn="l" rtl="0">
              <a:lnSpc>
                <a:spcPct val="100000"/>
              </a:lnSpc>
              <a:spcBef>
                <a:spcPts val="640"/>
              </a:spcBef>
              <a:spcAft>
                <a:spcPts val="0"/>
              </a:spcAft>
              <a:buClr>
                <a:schemeClr val="dk1"/>
              </a:buClr>
              <a:buSzPts val="3300"/>
              <a:buChar char="•"/>
            </a:pPr>
            <a:r>
              <a:rPr lang="en-US" dirty="0"/>
              <a:t>M. Usama Nazir (30445)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188-92BB-042B-BBF4-D10ED2C1541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3056D209-03A1-C385-3754-861D35591156}"/>
              </a:ext>
            </a:extLst>
          </p:cNvPr>
          <p:cNvSpPr>
            <a:spLocks noGrp="1"/>
          </p:cNvSpPr>
          <p:nvPr>
            <p:ph idx="1"/>
          </p:nvPr>
        </p:nvSpPr>
        <p:spPr>
          <a:xfrm>
            <a:off x="457200" y="1417638"/>
            <a:ext cx="8229600" cy="4708525"/>
          </a:xfrm>
        </p:spPr>
        <p:txBody>
          <a:bodyPr/>
          <a:lstStyle/>
          <a:p>
            <a:r>
              <a:rPr lang="en-US" dirty="0"/>
              <a:t>Functional Requirements(Sensor Integration)</a:t>
            </a:r>
          </a:p>
          <a:p>
            <a:endParaRPr lang="en-US" dirty="0"/>
          </a:p>
        </p:txBody>
      </p:sp>
      <p:graphicFrame>
        <p:nvGraphicFramePr>
          <p:cNvPr id="4" name="Table 3">
            <a:extLst>
              <a:ext uri="{FF2B5EF4-FFF2-40B4-BE49-F238E27FC236}">
                <a16:creationId xmlns:a16="http://schemas.microsoft.com/office/drawing/2014/main" id="{09A30145-64F3-C4A2-1615-806E16BB1BCA}"/>
              </a:ext>
            </a:extLst>
          </p:cNvPr>
          <p:cNvGraphicFramePr>
            <a:graphicFrameLocks noGrp="1"/>
          </p:cNvGraphicFramePr>
          <p:nvPr>
            <p:extLst>
              <p:ext uri="{D42A27DB-BD31-4B8C-83A1-F6EECF244321}">
                <p14:modId xmlns:p14="http://schemas.microsoft.com/office/powerpoint/2010/main" val="1267149926"/>
              </p:ext>
            </p:extLst>
          </p:nvPr>
        </p:nvGraphicFramePr>
        <p:xfrm>
          <a:off x="533400" y="2072020"/>
          <a:ext cx="8077199" cy="3582322"/>
        </p:xfrm>
        <a:graphic>
          <a:graphicData uri="http://schemas.openxmlformats.org/drawingml/2006/table">
            <a:tbl>
              <a:tblPr firstRow="1" firstCol="1" bandRow="1">
                <a:tableStyleId>{5940675A-B579-460E-94D1-54222C63F5DA}</a:tableStyleId>
              </a:tblPr>
              <a:tblGrid>
                <a:gridCol w="443967">
                  <a:extLst>
                    <a:ext uri="{9D8B030D-6E8A-4147-A177-3AD203B41FA5}">
                      <a16:colId xmlns:a16="http://schemas.microsoft.com/office/drawing/2014/main" val="2735704516"/>
                    </a:ext>
                  </a:extLst>
                </a:gridCol>
                <a:gridCol w="1154064">
                  <a:extLst>
                    <a:ext uri="{9D8B030D-6E8A-4147-A177-3AD203B41FA5}">
                      <a16:colId xmlns:a16="http://schemas.microsoft.com/office/drawing/2014/main" val="1852702237"/>
                    </a:ext>
                  </a:extLst>
                </a:gridCol>
                <a:gridCol w="1686325">
                  <a:extLst>
                    <a:ext uri="{9D8B030D-6E8A-4147-A177-3AD203B41FA5}">
                      <a16:colId xmlns:a16="http://schemas.microsoft.com/office/drawing/2014/main" val="3945518166"/>
                    </a:ext>
                  </a:extLst>
                </a:gridCol>
                <a:gridCol w="1686325">
                  <a:extLst>
                    <a:ext uri="{9D8B030D-6E8A-4147-A177-3AD203B41FA5}">
                      <a16:colId xmlns:a16="http://schemas.microsoft.com/office/drawing/2014/main" val="3995037247"/>
                    </a:ext>
                  </a:extLst>
                </a:gridCol>
                <a:gridCol w="3106518">
                  <a:extLst>
                    <a:ext uri="{9D8B030D-6E8A-4147-A177-3AD203B41FA5}">
                      <a16:colId xmlns:a16="http://schemas.microsoft.com/office/drawing/2014/main" val="456788810"/>
                    </a:ext>
                  </a:extLst>
                </a:gridCol>
              </a:tblGrid>
              <a:tr h="205119">
                <a:tc rowSpan="2">
                  <a:txBody>
                    <a:bodyPr/>
                    <a:lstStyle/>
                    <a:p>
                      <a:pPr marL="0" marR="0" algn="ctr">
                        <a:spcBef>
                          <a:spcPts val="1390"/>
                        </a:spcBef>
                        <a:spcAft>
                          <a:spcPts val="1390"/>
                        </a:spcAft>
                      </a:pPr>
                      <a:r>
                        <a:rPr lang="en-GB" sz="1200" b="1">
                          <a:effectLst/>
                        </a:rPr>
                        <a:t>No</a:t>
                      </a:r>
                      <a:endParaRPr lang="en-US" sz="1200" b="1">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b="1" dirty="0">
                          <a:effectLst/>
                        </a:rPr>
                        <a:t>Functional Requirement</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b="1">
                          <a:effectLst/>
                        </a:rPr>
                        <a:t>Breakdown</a:t>
                      </a:r>
                      <a:endParaRPr lang="en-US" sz="1200" b="1">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spcBef>
                          <a:spcPts val="1390"/>
                        </a:spcBef>
                        <a:spcAft>
                          <a:spcPts val="1390"/>
                        </a:spcAft>
                      </a:pPr>
                      <a:r>
                        <a:rPr lang="en-GB" sz="1200" b="1" dirty="0">
                          <a:effectLst/>
                        </a:rPr>
                        <a:t> </a:t>
                      </a:r>
                      <a:endParaRPr lang="en-US" sz="1200" b="1" dirty="0">
                        <a:effectLst/>
                      </a:endParaRPr>
                    </a:p>
                    <a:p>
                      <a:pPr marL="0" marR="0" algn="ctr">
                        <a:spcBef>
                          <a:spcPts val="1390"/>
                        </a:spcBef>
                        <a:spcAft>
                          <a:spcPts val="1390"/>
                        </a:spcAft>
                      </a:pPr>
                      <a:r>
                        <a:rPr lang="en-GB" sz="1200" b="1" dirty="0">
                          <a:effectLst/>
                        </a:rPr>
                        <a:t>Description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05416774"/>
                  </a:ext>
                </a:extLst>
              </a:tr>
              <a:tr h="603962">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a:effectLst/>
                        </a:rPr>
                        <a:t>ID</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b="1" dirty="0">
                          <a:effectLst/>
                        </a:rPr>
                        <a:t>Sub-Functionality</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731549682"/>
                  </a:ext>
                </a:extLst>
              </a:tr>
              <a:tr h="890203">
                <a:tc>
                  <a:txBody>
                    <a:bodyPr/>
                    <a:lstStyle/>
                    <a:p>
                      <a:pPr marL="0" marR="0" algn="ctr">
                        <a:lnSpc>
                          <a:spcPct val="150000"/>
                        </a:lnSpc>
                        <a:spcBef>
                          <a:spcPts val="1200"/>
                        </a:spcBef>
                        <a:spcAft>
                          <a:spcPts val="1200"/>
                        </a:spcAft>
                      </a:pP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Sensor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4</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Inertial Measurement Unit Utilization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highlight>
                            <a:srgbClr val="FFFF00"/>
                          </a:highlight>
                        </a:rPr>
                        <a:t>The system shall use an IMU to provide orientation and acceleration data at a frequency of 100 Hz.</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9825010"/>
                  </a:ext>
                </a:extLst>
              </a:tr>
              <a:tr h="685155">
                <a:tc>
                  <a:txBody>
                    <a:bodyPr/>
                    <a:lstStyle/>
                    <a:p>
                      <a:pPr marL="0" marR="0" algn="ctr">
                        <a:lnSpc>
                          <a:spcPct val="150000"/>
                        </a:lnSpc>
                        <a:spcBef>
                          <a:spcPts val="1200"/>
                        </a:spcBef>
                        <a:spcAft>
                          <a:spcPts val="1200"/>
                        </a:spcAft>
                      </a:pP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Sensor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4</a:t>
                      </a:r>
                      <a:r>
                        <a:rPr lang="en-GB"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Global Positioning System Utilization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highlight>
                            <a:srgbClr val="FFFF00"/>
                          </a:highlight>
                        </a:rPr>
                        <a:t>The system shall use GPS to determine the vehicle’s position.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4931454"/>
                  </a:ext>
                </a:extLst>
              </a:tr>
              <a:tr h="1197883">
                <a:tc>
                  <a:txBody>
                    <a:bodyPr/>
                    <a:lstStyle/>
                    <a:p>
                      <a:pPr marL="0" marR="0" algn="ctr">
                        <a:lnSpc>
                          <a:spcPct val="150000"/>
                        </a:lnSpc>
                        <a:spcBef>
                          <a:spcPts val="1200"/>
                        </a:spcBef>
                        <a:spcAft>
                          <a:spcPts val="1200"/>
                        </a:spcAft>
                      </a:pP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Sensor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4</a:t>
                      </a:r>
                      <a:r>
                        <a:rPr lang="en-GB" sz="1200">
                          <a:effectLst/>
                        </a:rPr>
                        <a:t>.</a:t>
                      </a: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Radar/Lidar Utilization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The system shall utilize radar/lidar sensors to provide additional information about surrounding objects' velocity and distance, enhancing situational awareness.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5538460"/>
                  </a:ext>
                </a:extLst>
              </a:tr>
            </a:tbl>
          </a:graphicData>
        </a:graphic>
      </p:graphicFrame>
    </p:spTree>
    <p:extLst>
      <p:ext uri="{BB962C8B-B14F-4D97-AF65-F5344CB8AC3E}">
        <p14:creationId xmlns:p14="http://schemas.microsoft.com/office/powerpoint/2010/main" val="242417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2D66-7CA8-9190-6E2E-FC27BF0871F7}"/>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279CDD33-AC34-8371-53A2-107A10829799}"/>
              </a:ext>
            </a:extLst>
          </p:cNvPr>
          <p:cNvSpPr>
            <a:spLocks noGrp="1"/>
          </p:cNvSpPr>
          <p:nvPr>
            <p:ph idx="1"/>
          </p:nvPr>
        </p:nvSpPr>
        <p:spPr>
          <a:xfrm>
            <a:off x="457200" y="1417638"/>
            <a:ext cx="8229600" cy="4708525"/>
          </a:xfrm>
        </p:spPr>
        <p:txBody>
          <a:bodyPr/>
          <a:lstStyle/>
          <a:p>
            <a:r>
              <a:rPr lang="en-US" dirty="0"/>
              <a:t>Functional Requirements(Trajectory Planning)</a:t>
            </a:r>
          </a:p>
          <a:p>
            <a:endParaRPr lang="en-US" dirty="0"/>
          </a:p>
        </p:txBody>
      </p:sp>
      <p:graphicFrame>
        <p:nvGraphicFramePr>
          <p:cNvPr id="4" name="Table 3">
            <a:extLst>
              <a:ext uri="{FF2B5EF4-FFF2-40B4-BE49-F238E27FC236}">
                <a16:creationId xmlns:a16="http://schemas.microsoft.com/office/drawing/2014/main" id="{80A825B2-420D-6DE3-8C72-D74153E69716}"/>
              </a:ext>
            </a:extLst>
          </p:cNvPr>
          <p:cNvGraphicFramePr>
            <a:graphicFrameLocks noGrp="1"/>
          </p:cNvGraphicFramePr>
          <p:nvPr>
            <p:extLst>
              <p:ext uri="{D42A27DB-BD31-4B8C-83A1-F6EECF244321}">
                <p14:modId xmlns:p14="http://schemas.microsoft.com/office/powerpoint/2010/main" val="3243336752"/>
              </p:ext>
            </p:extLst>
          </p:nvPr>
        </p:nvGraphicFramePr>
        <p:xfrm>
          <a:off x="685799" y="2400300"/>
          <a:ext cx="7772401" cy="2057400"/>
        </p:xfrm>
        <a:graphic>
          <a:graphicData uri="http://schemas.openxmlformats.org/drawingml/2006/table">
            <a:tbl>
              <a:tblPr firstRow="1" firstCol="1" bandRow="1">
                <a:tableStyleId>{5940675A-B579-460E-94D1-54222C63F5DA}</a:tableStyleId>
              </a:tblPr>
              <a:tblGrid>
                <a:gridCol w="427214">
                  <a:extLst>
                    <a:ext uri="{9D8B030D-6E8A-4147-A177-3AD203B41FA5}">
                      <a16:colId xmlns:a16="http://schemas.microsoft.com/office/drawing/2014/main" val="664433787"/>
                    </a:ext>
                  </a:extLst>
                </a:gridCol>
                <a:gridCol w="1110515">
                  <a:extLst>
                    <a:ext uri="{9D8B030D-6E8A-4147-A177-3AD203B41FA5}">
                      <a16:colId xmlns:a16="http://schemas.microsoft.com/office/drawing/2014/main" val="3203097174"/>
                    </a:ext>
                  </a:extLst>
                </a:gridCol>
                <a:gridCol w="1622690">
                  <a:extLst>
                    <a:ext uri="{9D8B030D-6E8A-4147-A177-3AD203B41FA5}">
                      <a16:colId xmlns:a16="http://schemas.microsoft.com/office/drawing/2014/main" val="645297376"/>
                    </a:ext>
                  </a:extLst>
                </a:gridCol>
                <a:gridCol w="1622690">
                  <a:extLst>
                    <a:ext uri="{9D8B030D-6E8A-4147-A177-3AD203B41FA5}">
                      <a16:colId xmlns:a16="http://schemas.microsoft.com/office/drawing/2014/main" val="3088792798"/>
                    </a:ext>
                  </a:extLst>
                </a:gridCol>
                <a:gridCol w="2989292">
                  <a:extLst>
                    <a:ext uri="{9D8B030D-6E8A-4147-A177-3AD203B41FA5}">
                      <a16:colId xmlns:a16="http://schemas.microsoft.com/office/drawing/2014/main" val="6544612"/>
                    </a:ext>
                  </a:extLst>
                </a:gridCol>
              </a:tblGrid>
              <a:tr h="282305">
                <a:tc rowSpan="2">
                  <a:txBody>
                    <a:bodyPr/>
                    <a:lstStyle/>
                    <a:p>
                      <a:pPr marL="0" marR="0" algn="ctr">
                        <a:spcBef>
                          <a:spcPts val="1390"/>
                        </a:spcBef>
                        <a:spcAft>
                          <a:spcPts val="1390"/>
                        </a:spcAft>
                      </a:pPr>
                      <a:r>
                        <a:rPr lang="en-GB" sz="1200" b="1" dirty="0">
                          <a:effectLst/>
                        </a:rPr>
                        <a:t>No</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b="1">
                          <a:effectLst/>
                        </a:rPr>
                        <a:t>Functional Requirement</a:t>
                      </a:r>
                      <a:endParaRPr lang="en-US" sz="1200" b="1">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b="1">
                          <a:effectLst/>
                        </a:rPr>
                        <a:t>Breakdown</a:t>
                      </a:r>
                      <a:endParaRPr lang="en-US" sz="1200" b="1">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b="1" dirty="0">
                          <a:effectLst/>
                        </a:rPr>
                        <a:t>Description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4985726"/>
                  </a:ext>
                </a:extLst>
              </a:tr>
              <a:tr h="549908">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dirty="0">
                          <a:effectLst/>
                        </a:rPr>
                        <a:t>ID</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b="1" dirty="0">
                          <a:effectLst/>
                        </a:rPr>
                        <a:t>Sub-Functionality</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683641710"/>
                  </a:ext>
                </a:extLst>
              </a:tr>
              <a:tr h="1225187">
                <a:tc>
                  <a:txBody>
                    <a:bodyPr/>
                    <a:lstStyle/>
                    <a:p>
                      <a:pPr marL="0" marR="0" algn="ctr">
                        <a:lnSpc>
                          <a:spcPct val="150000"/>
                        </a:lnSpc>
                        <a:spcBef>
                          <a:spcPts val="1200"/>
                        </a:spcBef>
                        <a:spcAft>
                          <a:spcPts val="120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Trajectory Planning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5</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Trajectory Generation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highlight>
                            <a:srgbClr val="FFFF00"/>
                          </a:highlight>
                        </a:rPr>
                        <a:t>The system shall plan a smooth and optimal trajectory, based on destination specified by user.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7520795"/>
                  </a:ext>
                </a:extLst>
              </a:tr>
            </a:tbl>
          </a:graphicData>
        </a:graphic>
      </p:graphicFrame>
    </p:spTree>
    <p:extLst>
      <p:ext uri="{BB962C8B-B14F-4D97-AF65-F5344CB8AC3E}">
        <p14:creationId xmlns:p14="http://schemas.microsoft.com/office/powerpoint/2010/main" val="3575813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C881-CA5C-BBE0-A629-CDC8C0C6F5D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955A615D-0144-FCA6-64B1-2BC0C56B1F1A}"/>
              </a:ext>
            </a:extLst>
          </p:cNvPr>
          <p:cNvSpPr>
            <a:spLocks noGrp="1"/>
          </p:cNvSpPr>
          <p:nvPr>
            <p:ph idx="1"/>
          </p:nvPr>
        </p:nvSpPr>
        <p:spPr>
          <a:xfrm>
            <a:off x="457200" y="1417638"/>
            <a:ext cx="8229600" cy="4708525"/>
          </a:xfrm>
        </p:spPr>
        <p:txBody>
          <a:bodyPr/>
          <a:lstStyle/>
          <a:p>
            <a:r>
              <a:rPr lang="en-US" dirty="0"/>
              <a:t>Functional Requirements(Obstacle Detection)</a:t>
            </a:r>
          </a:p>
          <a:p>
            <a:endParaRPr lang="en-US" dirty="0"/>
          </a:p>
        </p:txBody>
      </p:sp>
      <p:graphicFrame>
        <p:nvGraphicFramePr>
          <p:cNvPr id="4" name="Table 3">
            <a:extLst>
              <a:ext uri="{FF2B5EF4-FFF2-40B4-BE49-F238E27FC236}">
                <a16:creationId xmlns:a16="http://schemas.microsoft.com/office/drawing/2014/main" id="{0C8E5C27-D58A-5836-A6B2-F2BB3323C937}"/>
              </a:ext>
            </a:extLst>
          </p:cNvPr>
          <p:cNvGraphicFramePr>
            <a:graphicFrameLocks noGrp="1"/>
          </p:cNvGraphicFramePr>
          <p:nvPr>
            <p:extLst>
              <p:ext uri="{D42A27DB-BD31-4B8C-83A1-F6EECF244321}">
                <p14:modId xmlns:p14="http://schemas.microsoft.com/office/powerpoint/2010/main" val="3206750699"/>
              </p:ext>
            </p:extLst>
          </p:nvPr>
        </p:nvGraphicFramePr>
        <p:xfrm>
          <a:off x="838200" y="2326448"/>
          <a:ext cx="7467600" cy="2890903"/>
        </p:xfrm>
        <a:graphic>
          <a:graphicData uri="http://schemas.openxmlformats.org/drawingml/2006/table">
            <a:tbl>
              <a:tblPr firstRow="1" firstCol="1" bandRow="1">
                <a:tableStyleId>{5940675A-B579-460E-94D1-54222C63F5DA}</a:tableStyleId>
              </a:tblPr>
              <a:tblGrid>
                <a:gridCol w="410460">
                  <a:extLst>
                    <a:ext uri="{9D8B030D-6E8A-4147-A177-3AD203B41FA5}">
                      <a16:colId xmlns:a16="http://schemas.microsoft.com/office/drawing/2014/main" val="4207868443"/>
                    </a:ext>
                  </a:extLst>
                </a:gridCol>
                <a:gridCol w="1066965">
                  <a:extLst>
                    <a:ext uri="{9D8B030D-6E8A-4147-A177-3AD203B41FA5}">
                      <a16:colId xmlns:a16="http://schemas.microsoft.com/office/drawing/2014/main" val="1036240121"/>
                    </a:ext>
                  </a:extLst>
                </a:gridCol>
                <a:gridCol w="1559055">
                  <a:extLst>
                    <a:ext uri="{9D8B030D-6E8A-4147-A177-3AD203B41FA5}">
                      <a16:colId xmlns:a16="http://schemas.microsoft.com/office/drawing/2014/main" val="1476255277"/>
                    </a:ext>
                  </a:extLst>
                </a:gridCol>
                <a:gridCol w="1559055">
                  <a:extLst>
                    <a:ext uri="{9D8B030D-6E8A-4147-A177-3AD203B41FA5}">
                      <a16:colId xmlns:a16="http://schemas.microsoft.com/office/drawing/2014/main" val="3547711597"/>
                    </a:ext>
                  </a:extLst>
                </a:gridCol>
                <a:gridCol w="2872065">
                  <a:extLst>
                    <a:ext uri="{9D8B030D-6E8A-4147-A177-3AD203B41FA5}">
                      <a16:colId xmlns:a16="http://schemas.microsoft.com/office/drawing/2014/main" val="657376887"/>
                    </a:ext>
                  </a:extLst>
                </a:gridCol>
              </a:tblGrid>
              <a:tr h="0">
                <a:tc rowSpan="2">
                  <a:txBody>
                    <a:bodyPr/>
                    <a:lstStyle/>
                    <a:p>
                      <a:pPr marL="0" marR="0" algn="ctr">
                        <a:spcBef>
                          <a:spcPts val="1390"/>
                        </a:spcBef>
                        <a:spcAft>
                          <a:spcPts val="1390"/>
                        </a:spcAft>
                      </a:pPr>
                      <a:r>
                        <a:rPr lang="en-GB" sz="1200" b="1" dirty="0">
                          <a:effectLst/>
                        </a:rPr>
                        <a:t>No</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b="1">
                          <a:effectLst/>
                        </a:rPr>
                        <a:t>Functional Requirement</a:t>
                      </a:r>
                      <a:endParaRPr lang="en-US" sz="1200" b="1">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b="1">
                          <a:effectLst/>
                        </a:rPr>
                        <a:t>Breakdown</a:t>
                      </a:r>
                      <a:endParaRPr lang="en-US" sz="1200" b="1">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b="1" dirty="0">
                          <a:effectLst/>
                        </a:rPr>
                        <a:t>Description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22119855"/>
                  </a:ext>
                </a:extLst>
              </a:tr>
              <a:tr h="356235">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dirty="0">
                          <a:effectLst/>
                        </a:rPr>
                        <a:t>ID</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b="1" dirty="0">
                          <a:effectLst/>
                        </a:rPr>
                        <a:t>Sub-Functionality</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01858820"/>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dirty="0">
                          <a:effectLst/>
                        </a:rPr>
                        <a:t>6</a:t>
                      </a:r>
                      <a:r>
                        <a:rPr lang="en-GB" sz="1200" dirty="0">
                          <a:effectLst/>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Detection</a:t>
                      </a:r>
                      <a:r>
                        <a:rPr lang="en-US" sz="1200">
                          <a:effectLst/>
                        </a:rPr>
                        <a:t> Using Sensors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rPr>
                        <a:t>The system shall utilize various sensors to detect obstacles in the vehicle's path.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270487"/>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6</a:t>
                      </a:r>
                      <a:r>
                        <a:rPr lang="en-GB" sz="1200">
                          <a:effectLst/>
                        </a:rPr>
                        <a:t>.</a:t>
                      </a: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Environmental Awareness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rPr>
                        <a:t>The system shall maintain the awareness of static and dynamic objects in the vehicles vicinity</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2834397"/>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6</a:t>
                      </a:r>
                      <a:r>
                        <a:rPr lang="en-GB"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Dynamic Obstacle Tracking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rPr>
                        <a:t>The system shall continuously track the moving obstacle.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1985590"/>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6</a:t>
                      </a: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dirty="0">
                          <a:effectLst/>
                        </a:rPr>
                        <a:t>Destination Estimation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rPr>
                        <a:t>The system shall be able to calculate the distance to detected obstacles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58480325"/>
                  </a:ext>
                </a:extLst>
              </a:tr>
            </a:tbl>
          </a:graphicData>
        </a:graphic>
      </p:graphicFrame>
    </p:spTree>
    <p:extLst>
      <p:ext uri="{BB962C8B-B14F-4D97-AF65-F5344CB8AC3E}">
        <p14:creationId xmlns:p14="http://schemas.microsoft.com/office/powerpoint/2010/main" val="336170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F9AC-3418-C50A-4B95-F497ECFF2205}"/>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1BEF16A3-9BFB-FA0A-CE21-4E7C6A97B5AE}"/>
              </a:ext>
            </a:extLst>
          </p:cNvPr>
          <p:cNvSpPr>
            <a:spLocks noGrp="1"/>
          </p:cNvSpPr>
          <p:nvPr>
            <p:ph idx="1"/>
          </p:nvPr>
        </p:nvSpPr>
        <p:spPr>
          <a:xfrm>
            <a:off x="457200" y="1295400"/>
            <a:ext cx="8229600" cy="4754563"/>
          </a:xfrm>
        </p:spPr>
        <p:txBody>
          <a:bodyPr/>
          <a:lstStyle/>
          <a:p>
            <a:r>
              <a:rPr lang="en-US" dirty="0"/>
              <a:t>Functional Requirement(Obstacle Avoidance):</a:t>
            </a:r>
          </a:p>
          <a:p>
            <a:endParaRPr lang="en-US" dirty="0"/>
          </a:p>
          <a:p>
            <a:endParaRPr lang="en-US" dirty="0"/>
          </a:p>
        </p:txBody>
      </p:sp>
      <p:graphicFrame>
        <p:nvGraphicFramePr>
          <p:cNvPr id="14" name="Table 13">
            <a:extLst>
              <a:ext uri="{FF2B5EF4-FFF2-40B4-BE49-F238E27FC236}">
                <a16:creationId xmlns:a16="http://schemas.microsoft.com/office/drawing/2014/main" id="{D0B7EB99-5AF5-E93C-6DDE-EFE1C2B7B33F}"/>
              </a:ext>
            </a:extLst>
          </p:cNvPr>
          <p:cNvGraphicFramePr>
            <a:graphicFrameLocks noGrp="1"/>
          </p:cNvGraphicFramePr>
          <p:nvPr>
            <p:extLst>
              <p:ext uri="{D42A27DB-BD31-4B8C-83A1-F6EECF244321}">
                <p14:modId xmlns:p14="http://schemas.microsoft.com/office/powerpoint/2010/main" val="132311424"/>
              </p:ext>
            </p:extLst>
          </p:nvPr>
        </p:nvGraphicFramePr>
        <p:xfrm>
          <a:off x="457200" y="1865539"/>
          <a:ext cx="8229601" cy="3736523"/>
        </p:xfrm>
        <a:graphic>
          <a:graphicData uri="http://schemas.openxmlformats.org/drawingml/2006/table">
            <a:tbl>
              <a:tblPr firstRow="1" firstCol="1" bandRow="1">
                <a:tableStyleId>{5940675A-B579-460E-94D1-54222C63F5DA}</a:tableStyleId>
              </a:tblPr>
              <a:tblGrid>
                <a:gridCol w="452343">
                  <a:extLst>
                    <a:ext uri="{9D8B030D-6E8A-4147-A177-3AD203B41FA5}">
                      <a16:colId xmlns:a16="http://schemas.microsoft.com/office/drawing/2014/main" val="2255864778"/>
                    </a:ext>
                  </a:extLst>
                </a:gridCol>
                <a:gridCol w="1089587">
                  <a:extLst>
                    <a:ext uri="{9D8B030D-6E8A-4147-A177-3AD203B41FA5}">
                      <a16:colId xmlns:a16="http://schemas.microsoft.com/office/drawing/2014/main" val="644640884"/>
                    </a:ext>
                  </a:extLst>
                </a:gridCol>
                <a:gridCol w="1295400">
                  <a:extLst>
                    <a:ext uri="{9D8B030D-6E8A-4147-A177-3AD203B41FA5}">
                      <a16:colId xmlns:a16="http://schemas.microsoft.com/office/drawing/2014/main" val="2044517334"/>
                    </a:ext>
                  </a:extLst>
                </a:gridCol>
                <a:gridCol w="1371600">
                  <a:extLst>
                    <a:ext uri="{9D8B030D-6E8A-4147-A177-3AD203B41FA5}">
                      <a16:colId xmlns:a16="http://schemas.microsoft.com/office/drawing/2014/main" val="492093513"/>
                    </a:ext>
                  </a:extLst>
                </a:gridCol>
                <a:gridCol w="4020671">
                  <a:extLst>
                    <a:ext uri="{9D8B030D-6E8A-4147-A177-3AD203B41FA5}">
                      <a16:colId xmlns:a16="http://schemas.microsoft.com/office/drawing/2014/main" val="2683971804"/>
                    </a:ext>
                  </a:extLst>
                </a:gridCol>
              </a:tblGrid>
              <a:tr h="174400">
                <a:tc rowSpan="2">
                  <a:txBody>
                    <a:bodyPr/>
                    <a:lstStyle/>
                    <a:p>
                      <a:pPr marL="0" marR="0" algn="ctr">
                        <a:spcBef>
                          <a:spcPts val="1390"/>
                        </a:spcBef>
                        <a:spcAft>
                          <a:spcPts val="1390"/>
                        </a:spcAft>
                      </a:pPr>
                      <a:r>
                        <a:rPr lang="en-GB" sz="1200" b="1" dirty="0">
                          <a:effectLst/>
                        </a:rPr>
                        <a:t>No</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b="1" dirty="0">
                          <a:effectLst/>
                        </a:rPr>
                        <a:t>Functional Requirement</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b="1">
                          <a:effectLst/>
                        </a:rPr>
                        <a:t>Breakdown</a:t>
                      </a:r>
                      <a:endParaRPr lang="en-US" sz="1200" b="1">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b="1" dirty="0">
                          <a:effectLst/>
                        </a:rPr>
                        <a:t>Description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0729532"/>
                  </a:ext>
                </a:extLst>
              </a:tr>
              <a:tr h="174400">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dirty="0">
                          <a:effectLst/>
                        </a:rPr>
                        <a:t>ID</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b="1" dirty="0">
                          <a:effectLst/>
                        </a:rPr>
                        <a:t>Sub-Functionality</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262561737"/>
                  </a:ext>
                </a:extLst>
              </a:tr>
              <a:tr h="889184">
                <a:tc>
                  <a:txBody>
                    <a:bodyPr/>
                    <a:lstStyle/>
                    <a:p>
                      <a:pPr marL="0" marR="0" algn="ctr">
                        <a:lnSpc>
                          <a:spcPct val="150000"/>
                        </a:lnSpc>
                        <a:spcBef>
                          <a:spcPts val="1200"/>
                        </a:spcBef>
                        <a:spcAft>
                          <a:spcPts val="1200"/>
                        </a:spcAft>
                      </a:pPr>
                      <a:r>
                        <a:rPr lang="en-US" sz="1200" b="1" dirty="0">
                          <a:effectLst/>
                          <a:latin typeface="Times New Roman" panose="02020603050405020304" pitchFamily="18" charset="0"/>
                          <a:ea typeface="Times New Roman" panose="02020603050405020304" pitchFamily="18" charset="0"/>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0" dirty="0">
                          <a:solidFill>
                            <a:srgbClr val="1F1F1F"/>
                          </a:solidFill>
                          <a:effectLst/>
                          <a:latin typeface="Times New Roman" panose="02020603050405020304" pitchFamily="18" charset="0"/>
                          <a:ea typeface="Times New Roman" panose="02020603050405020304" pitchFamily="18" charset="0"/>
                        </a:rPr>
                        <a:t>Obstacle Avoidance</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0" dirty="0">
                          <a:solidFill>
                            <a:srgbClr val="1F1F1F"/>
                          </a:solidFill>
                          <a:effectLst/>
                          <a:latin typeface="Times New Roman" panose="02020603050405020304" pitchFamily="18" charset="0"/>
                          <a:ea typeface="Times New Roman" panose="02020603050405020304" pitchFamily="18" charset="0"/>
                        </a:rPr>
                        <a:t>7</a:t>
                      </a:r>
                      <a:r>
                        <a:rPr lang="en-GB" sz="1200" b="0" dirty="0">
                          <a:solidFill>
                            <a:srgbClr val="1F1F1F"/>
                          </a:solidFill>
                          <a:effectLst/>
                          <a:latin typeface="Times New Roman" panose="02020603050405020304" pitchFamily="18" charset="0"/>
                          <a:ea typeface="Times New Roman" panose="02020603050405020304" pitchFamily="18" charset="0"/>
                        </a:rPr>
                        <a:t>.1</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Maneuver Execution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The system shall execute safe and efficient avoidance maneuvers to navigate around detected obstacles and maintain collision-free travel.</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09361343"/>
                  </a:ext>
                </a:extLst>
              </a:tr>
              <a:tr h="753430">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0" dirty="0">
                          <a:solidFill>
                            <a:srgbClr val="1F1F1F"/>
                          </a:solidFill>
                          <a:effectLst/>
                          <a:latin typeface="Times New Roman" panose="02020603050405020304" pitchFamily="18" charset="0"/>
                          <a:ea typeface="Times New Roman" panose="02020603050405020304" pitchFamily="18" charset="0"/>
                        </a:rPr>
                        <a:t>Obstacle Avoidance</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0" dirty="0">
                          <a:solidFill>
                            <a:srgbClr val="1F1F1F"/>
                          </a:solidFill>
                          <a:effectLst/>
                          <a:latin typeface="Times New Roman" panose="02020603050405020304" pitchFamily="18" charset="0"/>
                          <a:ea typeface="Times New Roman" panose="02020603050405020304" pitchFamily="18" charset="0"/>
                        </a:rPr>
                        <a:t>7</a:t>
                      </a:r>
                      <a:r>
                        <a:rPr lang="en-GB" sz="1200" b="0" dirty="0">
                          <a:solidFill>
                            <a:srgbClr val="1F1F1F"/>
                          </a:solidFill>
                          <a:effectLst/>
                          <a:latin typeface="Times New Roman" panose="02020603050405020304" pitchFamily="18" charset="0"/>
                          <a:ea typeface="Times New Roman" panose="02020603050405020304" pitchFamily="18" charset="0"/>
                        </a:rPr>
                        <a:t>.2</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Steering Control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The system shall dynamically adjust steering angles to guide the vehicle away from obstacles and keep it on its intended path.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5231897"/>
                  </a:ext>
                </a:extLst>
              </a:tr>
              <a:tr h="491831">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0" dirty="0">
                          <a:solidFill>
                            <a:srgbClr val="1F1F1F"/>
                          </a:solidFill>
                          <a:effectLst/>
                          <a:latin typeface="Times New Roman" panose="02020603050405020304" pitchFamily="18" charset="0"/>
                          <a:ea typeface="Times New Roman" panose="02020603050405020304" pitchFamily="18" charset="0"/>
                        </a:rPr>
                        <a:t>Obstacle Avoidance</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0" dirty="0">
                          <a:solidFill>
                            <a:srgbClr val="1F1F1F"/>
                          </a:solidFill>
                          <a:effectLst/>
                          <a:latin typeface="Times New Roman" panose="02020603050405020304" pitchFamily="18" charset="0"/>
                          <a:ea typeface="Times New Roman" panose="02020603050405020304" pitchFamily="18" charset="0"/>
                        </a:rPr>
                        <a:t>7</a:t>
                      </a:r>
                      <a:r>
                        <a:rPr lang="en-GB" sz="1200" b="0" dirty="0">
                          <a:solidFill>
                            <a:srgbClr val="1F1F1F"/>
                          </a:solidFill>
                          <a:effectLst/>
                          <a:latin typeface="Times New Roman" panose="02020603050405020304" pitchFamily="18" charset="0"/>
                          <a:ea typeface="Times New Roman" panose="02020603050405020304" pitchFamily="18" charset="0"/>
                        </a:rPr>
                        <a:t>.</a:t>
                      </a:r>
                      <a:r>
                        <a:rPr lang="en-US" sz="1200" b="0" dirty="0">
                          <a:solidFill>
                            <a:srgbClr val="1F1F1F"/>
                          </a:solidFill>
                          <a:effectLst/>
                          <a:latin typeface="Times New Roman" panose="02020603050405020304" pitchFamily="18" charset="0"/>
                          <a:ea typeface="Times New Roman" panose="02020603050405020304" pitchFamily="18" charset="0"/>
                        </a:rPr>
                        <a:t>3</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dirty="0">
                          <a:effectLst/>
                          <a:latin typeface="Times New Roman" panose="02020603050405020304" pitchFamily="18" charset="0"/>
                          <a:ea typeface="Times New Roman" panose="02020603050405020304" pitchFamily="18" charset="0"/>
                        </a:rPr>
                        <a:t>Re-Plan Path</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The system shall re-plan the path, once the object is detected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7476875"/>
                  </a:ext>
                </a:extLst>
              </a:tr>
              <a:tr h="660018">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0" dirty="0">
                          <a:solidFill>
                            <a:srgbClr val="1F1F1F"/>
                          </a:solidFill>
                          <a:effectLst/>
                          <a:latin typeface="Times New Roman" panose="02020603050405020304" pitchFamily="18" charset="0"/>
                          <a:ea typeface="Times New Roman" panose="02020603050405020304" pitchFamily="18" charset="0"/>
                        </a:rPr>
                        <a:t>Obstacle Avoidance</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0" dirty="0">
                          <a:solidFill>
                            <a:srgbClr val="1F1F1F"/>
                          </a:solidFill>
                          <a:effectLst/>
                          <a:latin typeface="Times New Roman" panose="02020603050405020304" pitchFamily="18" charset="0"/>
                          <a:ea typeface="Times New Roman" panose="02020603050405020304" pitchFamily="18" charset="0"/>
                        </a:rPr>
                        <a:t>7</a:t>
                      </a:r>
                      <a:r>
                        <a:rPr lang="en-GB" sz="1200" b="0" dirty="0">
                          <a:solidFill>
                            <a:srgbClr val="1F1F1F"/>
                          </a:solidFill>
                          <a:effectLst/>
                          <a:latin typeface="Times New Roman" panose="02020603050405020304" pitchFamily="18" charset="0"/>
                          <a:ea typeface="Times New Roman" panose="02020603050405020304" pitchFamily="18" charset="0"/>
                        </a:rPr>
                        <a:t>.4</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dirty="0">
                          <a:effectLst/>
                          <a:latin typeface="Times New Roman" panose="02020603050405020304" pitchFamily="18" charset="0"/>
                          <a:ea typeface="Times New Roman" panose="02020603050405020304" pitchFamily="18" charset="0"/>
                        </a:rPr>
                        <a:t>Trajectory Adjustment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The system shall dynamically adjust the vehicle’s trajectory to avoid obstacle in some clear and clean environment.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72248658"/>
                  </a:ext>
                </a:extLst>
              </a:tr>
              <a:tr h="491831">
                <a:tc>
                  <a:txBody>
                    <a:bodyPr/>
                    <a:lstStyle/>
                    <a:p>
                      <a:pPr marL="0" marR="0" algn="ctr">
                        <a:lnSpc>
                          <a:spcPct val="150000"/>
                        </a:lnSpc>
                        <a:spcBef>
                          <a:spcPts val="1200"/>
                        </a:spcBef>
                        <a:spcAft>
                          <a:spcPts val="1200"/>
                        </a:spcAft>
                      </a:pPr>
                      <a:r>
                        <a:rPr lang="en-US" sz="1200" b="1" dirty="0">
                          <a:effectLst/>
                          <a:latin typeface="Times New Roman" panose="02020603050405020304" pitchFamily="18" charset="0"/>
                          <a:ea typeface="Times New Roman" panose="02020603050405020304" pitchFamily="18" charset="0"/>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0" dirty="0">
                          <a:solidFill>
                            <a:srgbClr val="1F1F1F"/>
                          </a:solidFill>
                          <a:effectLst/>
                          <a:latin typeface="Times New Roman" panose="02020603050405020304" pitchFamily="18" charset="0"/>
                          <a:ea typeface="Times New Roman" panose="02020603050405020304" pitchFamily="18" charset="0"/>
                        </a:rPr>
                        <a:t>Obstacle Avoidance</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0" dirty="0">
                          <a:solidFill>
                            <a:srgbClr val="1F1F1F"/>
                          </a:solidFill>
                          <a:effectLst/>
                          <a:latin typeface="Times New Roman" panose="02020603050405020304" pitchFamily="18" charset="0"/>
                          <a:ea typeface="Times New Roman" panose="02020603050405020304" pitchFamily="18" charset="0"/>
                        </a:rPr>
                        <a:t>7</a:t>
                      </a:r>
                      <a:r>
                        <a:rPr lang="en-GB" sz="1200" b="0" dirty="0">
                          <a:solidFill>
                            <a:srgbClr val="1F1F1F"/>
                          </a:solidFill>
                          <a:effectLst/>
                          <a:latin typeface="Times New Roman" panose="02020603050405020304" pitchFamily="18" charset="0"/>
                          <a:ea typeface="Times New Roman" panose="02020603050405020304" pitchFamily="18" charset="0"/>
                        </a:rPr>
                        <a:t>.5</a:t>
                      </a:r>
                      <a:endParaRPr lang="en-US" sz="12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dirty="0">
                          <a:effectLst/>
                          <a:latin typeface="Times New Roman" panose="02020603050405020304" pitchFamily="18" charset="0"/>
                          <a:ea typeface="Times New Roman" panose="02020603050405020304" pitchFamily="18" charset="0"/>
                        </a:rPr>
                        <a:t>Multi-Obstacle Handling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The system shall manage avoidance of multiple obstacles simultaneously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0276902"/>
                  </a:ext>
                </a:extLst>
              </a:tr>
            </a:tbl>
          </a:graphicData>
        </a:graphic>
      </p:graphicFrame>
    </p:spTree>
    <p:extLst>
      <p:ext uri="{BB962C8B-B14F-4D97-AF65-F5344CB8AC3E}">
        <p14:creationId xmlns:p14="http://schemas.microsoft.com/office/powerpoint/2010/main" val="2512020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29AC-A3E0-4CDD-8629-F4E085652B02}"/>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BDAFCC24-FAE2-BFDD-CE78-E869733AC93C}"/>
              </a:ext>
            </a:extLst>
          </p:cNvPr>
          <p:cNvSpPr>
            <a:spLocks noGrp="1"/>
          </p:cNvSpPr>
          <p:nvPr>
            <p:ph idx="1"/>
          </p:nvPr>
        </p:nvSpPr>
        <p:spPr>
          <a:xfrm>
            <a:off x="457200" y="1470820"/>
            <a:ext cx="8229600" cy="4655344"/>
          </a:xfrm>
        </p:spPr>
        <p:txBody>
          <a:bodyPr/>
          <a:lstStyle/>
          <a:p>
            <a:r>
              <a:rPr lang="en-US" dirty="0"/>
              <a:t>Functional Requirement(Destination Arrival):</a:t>
            </a:r>
          </a:p>
          <a:p>
            <a:endParaRPr lang="en-US" dirty="0"/>
          </a:p>
        </p:txBody>
      </p:sp>
      <p:graphicFrame>
        <p:nvGraphicFramePr>
          <p:cNvPr id="5" name="Table 4">
            <a:extLst>
              <a:ext uri="{FF2B5EF4-FFF2-40B4-BE49-F238E27FC236}">
                <a16:creationId xmlns:a16="http://schemas.microsoft.com/office/drawing/2014/main" id="{EDAB6756-C6DC-C08B-76FD-00EDED3A617C}"/>
              </a:ext>
            </a:extLst>
          </p:cNvPr>
          <p:cNvGraphicFramePr>
            <a:graphicFrameLocks noGrp="1"/>
          </p:cNvGraphicFramePr>
          <p:nvPr>
            <p:extLst>
              <p:ext uri="{D42A27DB-BD31-4B8C-83A1-F6EECF244321}">
                <p14:modId xmlns:p14="http://schemas.microsoft.com/office/powerpoint/2010/main" val="1443748438"/>
              </p:ext>
            </p:extLst>
          </p:nvPr>
        </p:nvGraphicFramePr>
        <p:xfrm>
          <a:off x="591343" y="2274491"/>
          <a:ext cx="7961314" cy="3048001"/>
        </p:xfrm>
        <a:graphic>
          <a:graphicData uri="http://schemas.openxmlformats.org/drawingml/2006/table">
            <a:tbl>
              <a:tblPr firstRow="1" firstCol="1" bandRow="1"/>
              <a:tblGrid>
                <a:gridCol w="437597">
                  <a:extLst>
                    <a:ext uri="{9D8B030D-6E8A-4147-A177-3AD203B41FA5}">
                      <a16:colId xmlns:a16="http://schemas.microsoft.com/office/drawing/2014/main" val="154451936"/>
                    </a:ext>
                  </a:extLst>
                </a:gridCol>
                <a:gridCol w="1137507">
                  <a:extLst>
                    <a:ext uri="{9D8B030D-6E8A-4147-A177-3AD203B41FA5}">
                      <a16:colId xmlns:a16="http://schemas.microsoft.com/office/drawing/2014/main" val="1141620787"/>
                    </a:ext>
                  </a:extLst>
                </a:gridCol>
                <a:gridCol w="1662131">
                  <a:extLst>
                    <a:ext uri="{9D8B030D-6E8A-4147-A177-3AD203B41FA5}">
                      <a16:colId xmlns:a16="http://schemas.microsoft.com/office/drawing/2014/main" val="3728399764"/>
                    </a:ext>
                  </a:extLst>
                </a:gridCol>
                <a:gridCol w="1662131">
                  <a:extLst>
                    <a:ext uri="{9D8B030D-6E8A-4147-A177-3AD203B41FA5}">
                      <a16:colId xmlns:a16="http://schemas.microsoft.com/office/drawing/2014/main" val="2295796439"/>
                    </a:ext>
                  </a:extLst>
                </a:gridCol>
                <a:gridCol w="3061948">
                  <a:extLst>
                    <a:ext uri="{9D8B030D-6E8A-4147-A177-3AD203B41FA5}">
                      <a16:colId xmlns:a16="http://schemas.microsoft.com/office/drawing/2014/main" val="3494111073"/>
                    </a:ext>
                  </a:extLst>
                </a:gridCol>
              </a:tblGrid>
              <a:tr h="207083">
                <a:tc rowSpan="2">
                  <a:txBody>
                    <a:bodyPr/>
                    <a:lstStyle/>
                    <a:p>
                      <a:pPr marL="0" marR="0" algn="ctr">
                        <a:spcBef>
                          <a:spcPts val="1390"/>
                        </a:spcBef>
                        <a:spcAft>
                          <a:spcPts val="1390"/>
                        </a:spcAft>
                      </a:pPr>
                      <a:r>
                        <a:rPr lang="en-GB" sz="1200" b="1">
                          <a:solidFill>
                            <a:srgbClr val="1F1F1F"/>
                          </a:solidFill>
                          <a:effectLst/>
                          <a:latin typeface="+mn-lt"/>
                          <a:ea typeface="Times New Roman" panose="02020603050405020304" pitchFamily="18" charset="0"/>
                        </a:rPr>
                        <a:t>No</a:t>
                      </a:r>
                      <a:endParaRPr lang="en-US" sz="12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ctr">
                        <a:spcBef>
                          <a:spcPts val="1390"/>
                        </a:spcBef>
                        <a:spcAft>
                          <a:spcPts val="1390"/>
                        </a:spcAft>
                      </a:pPr>
                      <a:r>
                        <a:rPr lang="en-GB" sz="1200" b="1" dirty="0">
                          <a:solidFill>
                            <a:srgbClr val="1F1F1F"/>
                          </a:solidFill>
                          <a:effectLst/>
                          <a:latin typeface="+mn-lt"/>
                          <a:ea typeface="Times New Roman" panose="02020603050405020304" pitchFamily="18" charset="0"/>
                        </a:rPr>
                        <a:t>Functional Requirement</a:t>
                      </a:r>
                      <a:endParaRPr lang="en-US" sz="1200"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ctr">
                        <a:spcBef>
                          <a:spcPts val="1390"/>
                        </a:spcBef>
                        <a:spcAft>
                          <a:spcPts val="1390"/>
                        </a:spcAft>
                      </a:pPr>
                      <a:r>
                        <a:rPr lang="en-GB" sz="1200" b="1">
                          <a:solidFill>
                            <a:srgbClr val="1F1F1F"/>
                          </a:solidFill>
                          <a:effectLst/>
                          <a:latin typeface="Times New Roman" panose="02020603050405020304" pitchFamily="18" charset="0"/>
                          <a:ea typeface="Times New Roman" panose="02020603050405020304" pitchFamily="18" charset="0"/>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1390"/>
                        </a:spcBef>
                        <a:spcAft>
                          <a:spcPts val="1390"/>
                        </a:spcAft>
                      </a:pPr>
                      <a:r>
                        <a:rPr lang="en-GB" sz="1200" b="1" dirty="0">
                          <a:solidFill>
                            <a:srgbClr val="1F1F1F"/>
                          </a:solidFill>
                          <a:effectLst/>
                          <a:latin typeface="+mn-lt"/>
                          <a:ea typeface="Times New Roman" panose="02020603050405020304" pitchFamily="18" charset="0"/>
                        </a:rPr>
                        <a:t>Description</a:t>
                      </a:r>
                      <a:endParaRPr lang="en-US" sz="1200"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1468522"/>
                  </a:ext>
                </a:extLst>
              </a:tr>
              <a:tr h="302715">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a:effectLst/>
                          <a:latin typeface="+mn-lt"/>
                          <a:ea typeface="Times New Roman" panose="02020603050405020304" pitchFamily="18" charset="0"/>
                        </a:rPr>
                        <a:t>ID</a:t>
                      </a:r>
                      <a:endParaRPr lang="en-US" sz="120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tabLst>
                          <a:tab pos="127635" algn="l"/>
                          <a:tab pos="2794000" algn="ctr"/>
                        </a:tabLst>
                      </a:pPr>
                      <a:r>
                        <a:rPr lang="en-GB" sz="1200" b="1" dirty="0">
                          <a:effectLst/>
                          <a:latin typeface="+mn-lt"/>
                          <a:ea typeface="Times New Roman" panose="02020603050405020304" pitchFamily="18" charset="0"/>
                        </a:rPr>
                        <a:t>Sub-Functionality</a:t>
                      </a:r>
                      <a:endParaRPr lang="en-US" sz="1200" dirty="0">
                        <a:effectLst/>
                        <a:latin typeface="+mn-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568604505"/>
                  </a:ext>
                </a:extLst>
              </a:tr>
              <a:tr h="1278449">
                <a:tc>
                  <a:txBody>
                    <a:bodyPr/>
                    <a:lstStyle/>
                    <a:p>
                      <a:pPr marL="0" marR="0" algn="ctr">
                        <a:lnSpc>
                          <a:spcPct val="150000"/>
                        </a:lnSpc>
                        <a:spcBef>
                          <a:spcPts val="1200"/>
                        </a:spcBef>
                        <a:spcAft>
                          <a:spcPts val="1200"/>
                        </a:spcAft>
                      </a:pPr>
                      <a:r>
                        <a:rPr lang="en-US" sz="1200" b="0" dirty="0">
                          <a:effectLst/>
                          <a:latin typeface="Times New Roman" panose="02020603050405020304" pitchFamily="18" charset="0"/>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b="0" dirty="0">
                          <a:solidFill>
                            <a:srgbClr val="1F1F1F"/>
                          </a:solidFill>
                          <a:effectLst/>
                          <a:latin typeface="Times New Roman" panose="02020603050405020304" pitchFamily="18" charset="0"/>
                          <a:ea typeface="Times New Roman" panose="02020603050405020304" pitchFamily="18" charset="0"/>
                        </a:rPr>
                        <a:t>Destination Arrival</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US" sz="1200" b="0" dirty="0">
                          <a:solidFill>
                            <a:srgbClr val="1F1F1F"/>
                          </a:solidFill>
                          <a:effectLst/>
                          <a:latin typeface="Times New Roman" panose="02020603050405020304" pitchFamily="18" charset="0"/>
                          <a:ea typeface="Times New Roman" panose="02020603050405020304" pitchFamily="18" charset="0"/>
                        </a:rPr>
                        <a:t>8</a:t>
                      </a:r>
                      <a:r>
                        <a:rPr lang="en-GB" sz="1200" b="0" dirty="0">
                          <a:solidFill>
                            <a:srgbClr val="1F1F1F"/>
                          </a:solidFill>
                          <a:effectLst/>
                          <a:latin typeface="Times New Roman" panose="02020603050405020304" pitchFamily="18" charset="0"/>
                          <a:ea typeface="Times New Roman" panose="02020603050405020304" pitchFamily="18" charset="0"/>
                        </a:rPr>
                        <a:t>.1</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Destination Approach</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200">
                          <a:effectLst/>
                          <a:highlight>
                            <a:srgbClr val="FFFF00"/>
                          </a:highlight>
                          <a:latin typeface="Times New Roman" panose="02020603050405020304" pitchFamily="18" charset="0"/>
                          <a:ea typeface="Times New Roman" panose="02020603050405020304" pitchFamily="18" charset="0"/>
                        </a:rPr>
                        <a:t>The system shall approach the driver-specified destination with a positional accuracy of within 1 meter, following the calculated trajectory and waypoints</a:t>
                      </a:r>
                      <a:r>
                        <a:rPr lang="en-GB" sz="1200">
                          <a:solidFill>
                            <a:srgbClr val="1F1F1F"/>
                          </a:solidFill>
                          <a:effectLst/>
                          <a:highlight>
                            <a:srgbClr val="FFFF00"/>
                          </a:highlight>
                          <a:latin typeface="Times New Roman" panose="02020603050405020304" pitchFamily="18" charset="0"/>
                          <a:ea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1328929"/>
                  </a:ext>
                </a:extLst>
              </a:tr>
              <a:tr h="1259754">
                <a:tc>
                  <a:txBody>
                    <a:bodyPr/>
                    <a:lstStyle/>
                    <a:p>
                      <a:pPr marL="0" marR="0" algn="ctr">
                        <a:lnSpc>
                          <a:spcPct val="150000"/>
                        </a:lnSpc>
                        <a:spcBef>
                          <a:spcPts val="1200"/>
                        </a:spcBef>
                        <a:spcAft>
                          <a:spcPts val="1200"/>
                        </a:spcAft>
                      </a:pPr>
                      <a:r>
                        <a:rPr lang="en-US" sz="1200" b="0" dirty="0">
                          <a:effectLst/>
                          <a:latin typeface="Times New Roman" panose="02020603050405020304" pitchFamily="18" charset="0"/>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b="0" dirty="0">
                          <a:solidFill>
                            <a:srgbClr val="1F1F1F"/>
                          </a:solidFill>
                          <a:effectLst/>
                          <a:latin typeface="Times New Roman" panose="02020603050405020304" pitchFamily="18" charset="0"/>
                          <a:ea typeface="Times New Roman" panose="02020603050405020304" pitchFamily="18" charset="0"/>
                        </a:rPr>
                        <a:t>Destination Arrival</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US" sz="1200" b="0" dirty="0">
                          <a:solidFill>
                            <a:srgbClr val="1F1F1F"/>
                          </a:solidFill>
                          <a:effectLst/>
                          <a:latin typeface="Times New Roman" panose="02020603050405020304" pitchFamily="18" charset="0"/>
                          <a:ea typeface="Times New Roman" panose="02020603050405020304" pitchFamily="18" charset="0"/>
                        </a:rPr>
                        <a:t>8</a:t>
                      </a:r>
                      <a:r>
                        <a:rPr lang="en-GB" sz="1200" b="0" dirty="0">
                          <a:solidFill>
                            <a:srgbClr val="1F1F1F"/>
                          </a:solidFill>
                          <a:effectLst/>
                          <a:latin typeface="Times New Roman" panose="02020603050405020304" pitchFamily="18" charset="0"/>
                          <a:ea typeface="Times New Roman" panose="02020603050405020304" pitchFamily="18" charset="0"/>
                        </a:rPr>
                        <a:t>.2</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Stop at Destination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200" dirty="0">
                          <a:effectLst/>
                          <a:highlight>
                            <a:srgbClr val="FFFF00"/>
                          </a:highlight>
                          <a:latin typeface="Times New Roman" panose="02020603050405020304" pitchFamily="18" charset="0"/>
                          <a:ea typeface="Times New Roman" panose="02020603050405020304" pitchFamily="18" charset="0"/>
                        </a:rPr>
                        <a:t>The system shall bring the vehicle to a complete stop within 1 meter of the designated destination, ensuring deceleration rates do not exceed 2 m/s² for passenger safety and comfort.</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1528534"/>
                  </a:ext>
                </a:extLst>
              </a:tr>
            </a:tbl>
          </a:graphicData>
        </a:graphic>
      </p:graphicFrame>
    </p:spTree>
    <p:extLst>
      <p:ext uri="{BB962C8B-B14F-4D97-AF65-F5344CB8AC3E}">
        <p14:creationId xmlns:p14="http://schemas.microsoft.com/office/powerpoint/2010/main" val="3712934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80F8-D55B-8BF9-45D9-72268675F27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8E7BD82-09C9-AA0D-8231-7289616CABFB}"/>
              </a:ext>
            </a:extLst>
          </p:cNvPr>
          <p:cNvSpPr>
            <a:spLocks noGrp="1"/>
          </p:cNvSpPr>
          <p:nvPr>
            <p:ph idx="1"/>
          </p:nvPr>
        </p:nvSpPr>
        <p:spPr>
          <a:xfrm>
            <a:off x="457200" y="1417638"/>
            <a:ext cx="8229600" cy="4708525"/>
          </a:xfrm>
        </p:spPr>
        <p:txBody>
          <a:bodyPr/>
          <a:lstStyle/>
          <a:p>
            <a:r>
              <a:rPr lang="en-US" dirty="0"/>
              <a:t>Functional Requirements(User Inputs)</a:t>
            </a:r>
          </a:p>
          <a:p>
            <a:endParaRPr lang="en-US" dirty="0"/>
          </a:p>
        </p:txBody>
      </p:sp>
      <p:graphicFrame>
        <p:nvGraphicFramePr>
          <p:cNvPr id="4" name="Table 3">
            <a:extLst>
              <a:ext uri="{FF2B5EF4-FFF2-40B4-BE49-F238E27FC236}">
                <a16:creationId xmlns:a16="http://schemas.microsoft.com/office/drawing/2014/main" id="{B4AE34A1-45E8-D8B4-9CA6-0870838833A0}"/>
              </a:ext>
            </a:extLst>
          </p:cNvPr>
          <p:cNvGraphicFramePr>
            <a:graphicFrameLocks noGrp="1"/>
          </p:cNvGraphicFramePr>
          <p:nvPr>
            <p:extLst>
              <p:ext uri="{D42A27DB-BD31-4B8C-83A1-F6EECF244321}">
                <p14:modId xmlns:p14="http://schemas.microsoft.com/office/powerpoint/2010/main" val="2144399438"/>
              </p:ext>
            </p:extLst>
          </p:nvPr>
        </p:nvGraphicFramePr>
        <p:xfrm>
          <a:off x="649287" y="2171700"/>
          <a:ext cx="7845425" cy="2514599"/>
        </p:xfrm>
        <a:graphic>
          <a:graphicData uri="http://schemas.openxmlformats.org/drawingml/2006/table">
            <a:tbl>
              <a:tblPr firstRow="1" firstCol="1" bandRow="1">
                <a:tableStyleId>{5940675A-B579-460E-94D1-54222C63F5DA}</a:tableStyleId>
              </a:tblPr>
              <a:tblGrid>
                <a:gridCol w="431227">
                  <a:extLst>
                    <a:ext uri="{9D8B030D-6E8A-4147-A177-3AD203B41FA5}">
                      <a16:colId xmlns:a16="http://schemas.microsoft.com/office/drawing/2014/main" val="354128590"/>
                    </a:ext>
                  </a:extLst>
                </a:gridCol>
                <a:gridCol w="1120949">
                  <a:extLst>
                    <a:ext uri="{9D8B030D-6E8A-4147-A177-3AD203B41FA5}">
                      <a16:colId xmlns:a16="http://schemas.microsoft.com/office/drawing/2014/main" val="1775151061"/>
                    </a:ext>
                  </a:extLst>
                </a:gridCol>
                <a:gridCol w="1637936">
                  <a:extLst>
                    <a:ext uri="{9D8B030D-6E8A-4147-A177-3AD203B41FA5}">
                      <a16:colId xmlns:a16="http://schemas.microsoft.com/office/drawing/2014/main" val="2389180751"/>
                    </a:ext>
                  </a:extLst>
                </a:gridCol>
                <a:gridCol w="1637936">
                  <a:extLst>
                    <a:ext uri="{9D8B030D-6E8A-4147-A177-3AD203B41FA5}">
                      <a16:colId xmlns:a16="http://schemas.microsoft.com/office/drawing/2014/main" val="729401342"/>
                    </a:ext>
                  </a:extLst>
                </a:gridCol>
                <a:gridCol w="3017377">
                  <a:extLst>
                    <a:ext uri="{9D8B030D-6E8A-4147-A177-3AD203B41FA5}">
                      <a16:colId xmlns:a16="http://schemas.microsoft.com/office/drawing/2014/main" val="3883606325"/>
                    </a:ext>
                  </a:extLst>
                </a:gridCol>
              </a:tblGrid>
              <a:tr h="248287">
                <a:tc rowSpan="2">
                  <a:txBody>
                    <a:bodyPr/>
                    <a:lstStyle/>
                    <a:p>
                      <a:pPr marL="0" marR="0" algn="ctr">
                        <a:spcBef>
                          <a:spcPts val="1390"/>
                        </a:spcBef>
                        <a:spcAft>
                          <a:spcPts val="1390"/>
                        </a:spcAft>
                      </a:pPr>
                      <a:r>
                        <a:rPr lang="en-GB" sz="1200" b="1">
                          <a:effectLst/>
                        </a:rPr>
                        <a:t>No</a:t>
                      </a:r>
                      <a:endParaRPr lang="en-US" sz="1200" b="1">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b="1">
                          <a:effectLst/>
                        </a:rPr>
                        <a:t>Functional Requirement</a:t>
                      </a:r>
                      <a:endParaRPr lang="en-US" sz="1200" b="1">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b="1" dirty="0">
                          <a:effectLst/>
                        </a:rPr>
                        <a:t>Breakdown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b="1" dirty="0">
                          <a:effectLst/>
                        </a:rPr>
                        <a:t>Description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5369008"/>
                  </a:ext>
                </a:extLst>
              </a:tr>
              <a:tr h="483643">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a:effectLst/>
                        </a:rPr>
                        <a:t>ID</a:t>
                      </a:r>
                      <a:endParaRPr lang="en-US"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b="1" dirty="0">
                          <a:effectLst/>
                        </a:rPr>
                        <a:t>Sub-Functionality</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4119073111"/>
                  </a:ext>
                </a:extLst>
              </a:tr>
              <a:tr h="705119">
                <a:tc>
                  <a:txBody>
                    <a:bodyPr/>
                    <a:lstStyle/>
                    <a:p>
                      <a:pPr marL="0" marR="0" algn="ctr">
                        <a:lnSpc>
                          <a:spcPct val="150000"/>
                        </a:lnSpc>
                        <a:spcBef>
                          <a:spcPts val="1200"/>
                        </a:spcBef>
                        <a:spcAft>
                          <a:spcPts val="120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User 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9</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Ride Initiation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rPr>
                        <a:t>The driver shall be able to initiate journey.</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02300795"/>
                  </a:ext>
                </a:extLst>
              </a:tr>
              <a:tr h="1077550">
                <a:tc>
                  <a:txBody>
                    <a:bodyPr/>
                    <a:lstStyle/>
                    <a:p>
                      <a:pPr marL="0" marR="0" algn="ctr">
                        <a:lnSpc>
                          <a:spcPct val="150000"/>
                        </a:lnSpc>
                        <a:spcBef>
                          <a:spcPts val="1200"/>
                        </a:spcBef>
                        <a:spcAft>
                          <a:spcPts val="120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User 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dirty="0">
                          <a:effectLst/>
                        </a:rPr>
                        <a:t>9</a:t>
                      </a:r>
                      <a:r>
                        <a:rPr lang="en-GB" sz="1200" dirty="0">
                          <a:effectLst/>
                        </a:rPr>
                        <a:t>.2</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Destination Setting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highlight>
                            <a:srgbClr val="FFFF00"/>
                          </a:highlight>
                        </a:rPr>
                        <a:t>The driver shall be able to input the desired destination, triggering the route planning process.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440189"/>
                  </a:ext>
                </a:extLst>
              </a:tr>
            </a:tbl>
          </a:graphicData>
        </a:graphic>
      </p:graphicFrame>
    </p:spTree>
    <p:extLst>
      <p:ext uri="{BB962C8B-B14F-4D97-AF65-F5344CB8AC3E}">
        <p14:creationId xmlns:p14="http://schemas.microsoft.com/office/powerpoint/2010/main" val="375148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83FC-7686-8090-0170-714F037F1EEF}"/>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995FD20-1A31-0D59-FFE3-5C71F87F6739}"/>
              </a:ext>
            </a:extLst>
          </p:cNvPr>
          <p:cNvSpPr>
            <a:spLocks noGrp="1"/>
          </p:cNvSpPr>
          <p:nvPr>
            <p:ph idx="1"/>
          </p:nvPr>
        </p:nvSpPr>
        <p:spPr>
          <a:xfrm>
            <a:off x="457200" y="1417638"/>
            <a:ext cx="8229600" cy="4708525"/>
          </a:xfrm>
        </p:spPr>
        <p:txBody>
          <a:bodyPr/>
          <a:lstStyle/>
          <a:p>
            <a:r>
              <a:rPr lang="en-US" dirty="0"/>
              <a:t>Functional Requirements(System Integration)</a:t>
            </a:r>
          </a:p>
          <a:p>
            <a:endParaRPr lang="en-US" dirty="0"/>
          </a:p>
        </p:txBody>
      </p:sp>
      <p:graphicFrame>
        <p:nvGraphicFramePr>
          <p:cNvPr id="4" name="Table 3">
            <a:extLst>
              <a:ext uri="{FF2B5EF4-FFF2-40B4-BE49-F238E27FC236}">
                <a16:creationId xmlns:a16="http://schemas.microsoft.com/office/drawing/2014/main" id="{34320428-D528-6051-94FD-62E355C49CCB}"/>
              </a:ext>
            </a:extLst>
          </p:cNvPr>
          <p:cNvGraphicFramePr>
            <a:graphicFrameLocks noGrp="1"/>
          </p:cNvGraphicFramePr>
          <p:nvPr>
            <p:extLst>
              <p:ext uri="{D42A27DB-BD31-4B8C-83A1-F6EECF244321}">
                <p14:modId xmlns:p14="http://schemas.microsoft.com/office/powerpoint/2010/main" val="3315991855"/>
              </p:ext>
            </p:extLst>
          </p:nvPr>
        </p:nvGraphicFramePr>
        <p:xfrm>
          <a:off x="609600" y="2213197"/>
          <a:ext cx="7924799" cy="3299968"/>
        </p:xfrm>
        <a:graphic>
          <a:graphicData uri="http://schemas.openxmlformats.org/drawingml/2006/table">
            <a:tbl>
              <a:tblPr firstRow="1" firstCol="1" bandRow="1">
                <a:tableStyleId>{5940675A-B579-460E-94D1-54222C63F5DA}</a:tableStyleId>
              </a:tblPr>
              <a:tblGrid>
                <a:gridCol w="435590">
                  <a:extLst>
                    <a:ext uri="{9D8B030D-6E8A-4147-A177-3AD203B41FA5}">
                      <a16:colId xmlns:a16="http://schemas.microsoft.com/office/drawing/2014/main" val="3082089059"/>
                    </a:ext>
                  </a:extLst>
                </a:gridCol>
                <a:gridCol w="1132290">
                  <a:extLst>
                    <a:ext uri="{9D8B030D-6E8A-4147-A177-3AD203B41FA5}">
                      <a16:colId xmlns:a16="http://schemas.microsoft.com/office/drawing/2014/main" val="1281393542"/>
                    </a:ext>
                  </a:extLst>
                </a:gridCol>
                <a:gridCol w="1654507">
                  <a:extLst>
                    <a:ext uri="{9D8B030D-6E8A-4147-A177-3AD203B41FA5}">
                      <a16:colId xmlns:a16="http://schemas.microsoft.com/office/drawing/2014/main" val="1216686015"/>
                    </a:ext>
                  </a:extLst>
                </a:gridCol>
                <a:gridCol w="1654507">
                  <a:extLst>
                    <a:ext uri="{9D8B030D-6E8A-4147-A177-3AD203B41FA5}">
                      <a16:colId xmlns:a16="http://schemas.microsoft.com/office/drawing/2014/main" val="3967732914"/>
                    </a:ext>
                  </a:extLst>
                </a:gridCol>
                <a:gridCol w="3047905">
                  <a:extLst>
                    <a:ext uri="{9D8B030D-6E8A-4147-A177-3AD203B41FA5}">
                      <a16:colId xmlns:a16="http://schemas.microsoft.com/office/drawing/2014/main" val="498236500"/>
                    </a:ext>
                  </a:extLst>
                </a:gridCol>
              </a:tblGrid>
              <a:tr h="187203">
                <a:tc rowSpan="2">
                  <a:txBody>
                    <a:bodyPr/>
                    <a:lstStyle/>
                    <a:p>
                      <a:pPr marL="0" marR="0" algn="ctr">
                        <a:spcBef>
                          <a:spcPts val="1390"/>
                        </a:spcBef>
                        <a:spcAft>
                          <a:spcPts val="1390"/>
                        </a:spcAft>
                      </a:pPr>
                      <a:r>
                        <a:rPr lang="en-GB" sz="1200" b="1" dirty="0">
                          <a:effectLst/>
                        </a:rPr>
                        <a:t>No</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b="1" dirty="0">
                          <a:effectLst/>
                        </a:rPr>
                        <a:t>Functional Requirement</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b="1" dirty="0">
                          <a:effectLst/>
                        </a:rPr>
                        <a:t>Breakdown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b="1" dirty="0">
                          <a:effectLst/>
                        </a:rPr>
                        <a:t>Description</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12396590"/>
                  </a:ext>
                </a:extLst>
              </a:tr>
              <a:tr h="364655">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dirty="0">
                          <a:effectLst/>
                        </a:rPr>
                        <a:t>ID</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b="1" dirty="0">
                          <a:effectLst/>
                        </a:rPr>
                        <a:t>Sub-Functionality</a:t>
                      </a:r>
                      <a:endParaRPr lang="en-US" sz="1200" b="1" dirty="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541281224"/>
                  </a:ext>
                </a:extLst>
              </a:tr>
              <a:tr h="1374055">
                <a:tc>
                  <a:txBody>
                    <a:bodyPr/>
                    <a:lstStyle/>
                    <a:p>
                      <a:pPr marL="0" marR="0" algn="ctr">
                        <a:lnSpc>
                          <a:spcPct val="150000"/>
                        </a:lnSpc>
                        <a:spcBef>
                          <a:spcPts val="1200"/>
                        </a:spcBef>
                        <a:spcAft>
                          <a:spcPts val="120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System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10</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ROS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highlight>
                            <a:srgbClr val="FFFF00"/>
                          </a:highlight>
                        </a:rPr>
                        <a:t>The system shall utilize the Robot Operating System (ROS) to facilitate communication and data exchange between different software components.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25284786"/>
                  </a:ext>
                </a:extLst>
              </a:tr>
              <a:tr h="1374055">
                <a:tc>
                  <a:txBody>
                    <a:bodyPr/>
                    <a:lstStyle/>
                    <a:p>
                      <a:pPr marL="0" marR="0" algn="ctr">
                        <a:lnSpc>
                          <a:spcPct val="150000"/>
                        </a:lnSpc>
                        <a:spcBef>
                          <a:spcPts val="1200"/>
                        </a:spcBef>
                        <a:spcAft>
                          <a:spcPts val="120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System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10</a:t>
                      </a:r>
                      <a:r>
                        <a:rPr lang="en-GB"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Simulation Environment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highlight>
                            <a:srgbClr val="FFFF00"/>
                          </a:highlight>
                        </a:rPr>
                        <a:t>Development and testing of the system shall be conducted in a simulated environment (e.g., CARLA simulator) for thorough validation before real-world deployment.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59939881"/>
                  </a:ext>
                </a:extLst>
              </a:tr>
            </a:tbl>
          </a:graphicData>
        </a:graphic>
      </p:graphicFrame>
    </p:spTree>
    <p:extLst>
      <p:ext uri="{BB962C8B-B14F-4D97-AF65-F5344CB8AC3E}">
        <p14:creationId xmlns:p14="http://schemas.microsoft.com/office/powerpoint/2010/main" val="685334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D598-6042-DA5A-B546-AF814A95510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34D3DD28-9CE9-3324-705E-A3E811D82008}"/>
              </a:ext>
            </a:extLst>
          </p:cNvPr>
          <p:cNvSpPr>
            <a:spLocks noGrp="1"/>
          </p:cNvSpPr>
          <p:nvPr>
            <p:ph idx="1"/>
          </p:nvPr>
        </p:nvSpPr>
        <p:spPr>
          <a:xfrm>
            <a:off x="457200" y="1417638"/>
            <a:ext cx="8229600" cy="4708525"/>
          </a:xfrm>
        </p:spPr>
        <p:txBody>
          <a:bodyPr/>
          <a:lstStyle/>
          <a:p>
            <a:r>
              <a:rPr lang="en-US" dirty="0"/>
              <a:t>Non-Functional Requirements</a:t>
            </a:r>
          </a:p>
          <a:p>
            <a:endParaRPr lang="en-US" dirty="0"/>
          </a:p>
        </p:txBody>
      </p:sp>
      <p:graphicFrame>
        <p:nvGraphicFramePr>
          <p:cNvPr id="5" name="Table 4">
            <a:extLst>
              <a:ext uri="{FF2B5EF4-FFF2-40B4-BE49-F238E27FC236}">
                <a16:creationId xmlns:a16="http://schemas.microsoft.com/office/drawing/2014/main" id="{8BE9937C-3823-C11E-A0BE-44C7F47C941A}"/>
              </a:ext>
            </a:extLst>
          </p:cNvPr>
          <p:cNvGraphicFramePr>
            <a:graphicFrameLocks noGrp="1"/>
          </p:cNvGraphicFramePr>
          <p:nvPr>
            <p:extLst>
              <p:ext uri="{D42A27DB-BD31-4B8C-83A1-F6EECF244321}">
                <p14:modId xmlns:p14="http://schemas.microsoft.com/office/powerpoint/2010/main" val="2405367249"/>
              </p:ext>
            </p:extLst>
          </p:nvPr>
        </p:nvGraphicFramePr>
        <p:xfrm>
          <a:off x="685799" y="2682081"/>
          <a:ext cx="7772401" cy="2362200"/>
        </p:xfrm>
        <a:graphic>
          <a:graphicData uri="http://schemas.openxmlformats.org/drawingml/2006/table">
            <a:tbl>
              <a:tblPr firstRow="1" firstCol="1" bandRow="1"/>
              <a:tblGrid>
                <a:gridCol w="503213">
                  <a:extLst>
                    <a:ext uri="{9D8B030D-6E8A-4147-A177-3AD203B41FA5}">
                      <a16:colId xmlns:a16="http://schemas.microsoft.com/office/drawing/2014/main" val="3458976514"/>
                    </a:ext>
                  </a:extLst>
                </a:gridCol>
                <a:gridCol w="1511769">
                  <a:extLst>
                    <a:ext uri="{9D8B030D-6E8A-4147-A177-3AD203B41FA5}">
                      <a16:colId xmlns:a16="http://schemas.microsoft.com/office/drawing/2014/main" val="102570870"/>
                    </a:ext>
                  </a:extLst>
                </a:gridCol>
                <a:gridCol w="366490">
                  <a:extLst>
                    <a:ext uri="{9D8B030D-6E8A-4147-A177-3AD203B41FA5}">
                      <a16:colId xmlns:a16="http://schemas.microsoft.com/office/drawing/2014/main" val="2883376170"/>
                    </a:ext>
                  </a:extLst>
                </a:gridCol>
                <a:gridCol w="2141374">
                  <a:extLst>
                    <a:ext uri="{9D8B030D-6E8A-4147-A177-3AD203B41FA5}">
                      <a16:colId xmlns:a16="http://schemas.microsoft.com/office/drawing/2014/main" val="1714236066"/>
                    </a:ext>
                  </a:extLst>
                </a:gridCol>
                <a:gridCol w="3249555">
                  <a:extLst>
                    <a:ext uri="{9D8B030D-6E8A-4147-A177-3AD203B41FA5}">
                      <a16:colId xmlns:a16="http://schemas.microsoft.com/office/drawing/2014/main" val="3147728979"/>
                    </a:ext>
                  </a:extLst>
                </a:gridCol>
              </a:tblGrid>
              <a:tr h="803457">
                <a:tc>
                  <a:txBody>
                    <a:bodyPr/>
                    <a:lstStyle/>
                    <a:p>
                      <a:pPr marL="0" marR="0">
                        <a:spcBef>
                          <a:spcPts val="0"/>
                        </a:spcBef>
                        <a:spcAft>
                          <a:spcPts val="0"/>
                        </a:spcAft>
                      </a:pPr>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540" marR="0" algn="ctr">
                        <a:spcBef>
                          <a:spcPts val="0"/>
                        </a:spcBef>
                        <a:spcAft>
                          <a:spcPts val="0"/>
                        </a:spcAft>
                      </a:pPr>
                      <a:r>
                        <a:rPr lang="en-GB" sz="1200" b="1" dirty="0">
                          <a:solidFill>
                            <a:srgbClr val="1F1F1F"/>
                          </a:solidFill>
                          <a:effectLst/>
                          <a:latin typeface="Times New Roman" panose="02020603050405020304" pitchFamily="18" charset="0"/>
                          <a:ea typeface="Times New Roman" panose="02020603050405020304" pitchFamily="18" charset="0"/>
                        </a:rPr>
                        <a:t>No</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540" marR="1270" algn="ctr">
                        <a:spcBef>
                          <a:spcPts val="0"/>
                        </a:spcBef>
                        <a:spcAft>
                          <a:spcPts val="0"/>
                        </a:spcAft>
                      </a:pPr>
                      <a:r>
                        <a:rPr lang="en-GB" sz="1200" b="1" dirty="0">
                          <a:solidFill>
                            <a:srgbClr val="1F1F1F"/>
                          </a:solidFill>
                          <a:effectLst/>
                          <a:latin typeface="Times New Roman" panose="02020603050405020304" pitchFamily="18" charset="0"/>
                          <a:ea typeface="Times New Roman" panose="02020603050405020304" pitchFamily="18" charset="0"/>
                        </a:rPr>
                        <a:t>Non- Functional Requirement</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8890" marR="0" algn="ctr">
                        <a:spcBef>
                          <a:spcPts val="0"/>
                        </a:spcBef>
                        <a:spcAft>
                          <a:spcPts val="0"/>
                        </a:spcAft>
                      </a:pPr>
                      <a:r>
                        <a:rPr lang="en-GB" sz="1200" b="1">
                          <a:solidFill>
                            <a:srgbClr val="000000"/>
                          </a:solidFill>
                          <a:effectLst/>
                          <a:latin typeface="Times New Roman" panose="02020603050405020304" pitchFamily="18" charset="0"/>
                          <a:ea typeface="Times New Roman" panose="02020603050405020304" pitchFamily="18" charset="0"/>
                        </a:rPr>
                        <a:t>ID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5715" marR="0" algn="ctr">
                        <a:spcBef>
                          <a:spcPts val="115"/>
                        </a:spcBef>
                        <a:spcAft>
                          <a:spcPts val="0"/>
                        </a:spcAft>
                      </a:pPr>
                      <a:r>
                        <a:rPr lang="en-GB" sz="1200" b="1" dirty="0">
                          <a:solidFill>
                            <a:srgbClr val="1F1F1F"/>
                          </a:solidFill>
                          <a:effectLst/>
                          <a:latin typeface="Times New Roman" panose="02020603050405020304" pitchFamily="18" charset="0"/>
                          <a:ea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GB" sz="1200" b="1" dirty="0">
                          <a:solidFill>
                            <a:srgbClr val="000000"/>
                          </a:solidFill>
                          <a:effectLst/>
                          <a:latin typeface="Times New Roman" panose="02020603050405020304" pitchFamily="18" charset="0"/>
                          <a:ea typeface="Times New Roman" panose="02020603050405020304" pitchFamily="18" charset="0"/>
                        </a:rPr>
                        <a:t>Subfactor</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7367425"/>
                  </a:ext>
                </a:extLst>
              </a:tr>
              <a:tr h="1558743">
                <a:tc>
                  <a:txBody>
                    <a:bodyPr/>
                    <a:lstStyle/>
                    <a:p>
                      <a:pPr marL="0" marR="0">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540" marR="635" algn="ctr">
                        <a:lnSpc>
                          <a:spcPct val="150000"/>
                        </a:lnSpc>
                        <a:spcBef>
                          <a:spcPts val="0"/>
                        </a:spcBef>
                        <a:spcAft>
                          <a:spcPts val="0"/>
                        </a:spcAft>
                      </a:pPr>
                      <a:r>
                        <a:rPr lang="en-GB" sz="1200" b="0" dirty="0">
                          <a:solidFill>
                            <a:srgbClr val="1F1F1F"/>
                          </a:solidFill>
                          <a:effectLst/>
                          <a:latin typeface="Times New Roman" panose="02020603050405020304" pitchFamily="18" charset="0"/>
                          <a:ea typeface="Times New Roman" panose="02020603050405020304" pitchFamily="18" charset="0"/>
                        </a:rPr>
                        <a:t>1</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540" marR="0" algn="ctr">
                        <a:lnSpc>
                          <a:spcPct val="150000"/>
                        </a:lnSpc>
                        <a:spcBef>
                          <a:spcPts val="0"/>
                        </a:spcBef>
                        <a:spcAft>
                          <a:spcPts val="0"/>
                        </a:spcAft>
                      </a:pPr>
                      <a:r>
                        <a:rPr lang="en-GB" sz="1200" b="0" dirty="0">
                          <a:solidFill>
                            <a:srgbClr val="1F1F1F"/>
                          </a:solidFill>
                          <a:effectLst/>
                          <a:latin typeface="Times New Roman" panose="02020603050405020304" pitchFamily="18" charset="0"/>
                          <a:ea typeface="Times New Roman" panose="02020603050405020304" pitchFamily="18" charset="0"/>
                        </a:rPr>
                        <a:t>Safety Requirement</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8890" marR="6985" algn="ctr">
                        <a:lnSpc>
                          <a:spcPct val="150000"/>
                        </a:lnSpc>
                        <a:spcBef>
                          <a:spcPts val="0"/>
                        </a:spcBef>
                        <a:spcAft>
                          <a:spcPts val="0"/>
                        </a:spcAft>
                      </a:pPr>
                      <a:r>
                        <a:rPr lang="en-GB" sz="1200" b="0" dirty="0">
                          <a:solidFill>
                            <a:srgbClr val="000000"/>
                          </a:solidFill>
                          <a:effectLst/>
                          <a:latin typeface="Times New Roman" panose="02020603050405020304" pitchFamily="18" charset="0"/>
                          <a:ea typeface="Times New Roman" panose="02020603050405020304" pitchFamily="18" charset="0"/>
                        </a:rPr>
                        <a:t>1.1</a:t>
                      </a:r>
                      <a:endParaRPr lang="en-US" sz="12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33020" algn="just">
                        <a:lnSpc>
                          <a:spcPct val="150000"/>
                        </a:lnSpc>
                        <a:spcBef>
                          <a:spcPts val="0"/>
                        </a:spcBef>
                        <a:spcAft>
                          <a:spcPts val="0"/>
                        </a:spcAft>
                      </a:pPr>
                      <a:r>
                        <a:rPr lang="en-GB" sz="1200">
                          <a:solidFill>
                            <a:srgbClr val="000000"/>
                          </a:solidFill>
                          <a:effectLst/>
                          <a:latin typeface="Times New Roman" panose="02020603050405020304" pitchFamily="18" charset="0"/>
                          <a:ea typeface="Times New Roman" panose="02020603050405020304" pitchFamily="18" charset="0"/>
                        </a:rPr>
                        <a:t>Ensure reliable object detection in adverse weather conditions to assure safety</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GB" sz="1200" b="1" dirty="0">
                          <a:solidFill>
                            <a:srgbClr val="000000"/>
                          </a:solidFill>
                          <a:effectLst/>
                          <a:latin typeface="Times New Roman" panose="02020603050405020304" pitchFamily="18" charset="0"/>
                          <a:ea typeface="Times New Roman" panose="02020603050405020304" pitchFamily="18" charset="0"/>
                        </a:rPr>
                        <a:t>Hazard Protection</a:t>
                      </a:r>
                      <a:r>
                        <a:rPr lang="en-GB" sz="1200" dirty="0">
                          <a:solidFill>
                            <a:srgbClr val="000000"/>
                          </a:solidFill>
                          <a:effectLst/>
                          <a:latin typeface="Times New Roman" panose="02020603050405020304" pitchFamily="18" charset="0"/>
                          <a:ea typeface="Times New Roman" panose="02020603050405020304" pitchFamily="18" charset="0"/>
                        </a:rPr>
                        <a:t> The system must detect and respond to hazards arising from adverse weather conditions, such as rain, fog, or snow, which may reduce visibility. </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5117521"/>
                  </a:ext>
                </a:extLst>
              </a:tr>
            </a:tbl>
          </a:graphicData>
        </a:graphic>
      </p:graphicFrame>
    </p:spTree>
    <p:extLst>
      <p:ext uri="{BB962C8B-B14F-4D97-AF65-F5344CB8AC3E}">
        <p14:creationId xmlns:p14="http://schemas.microsoft.com/office/powerpoint/2010/main" val="2395085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a:xfrm>
            <a:off x="457200" y="1600201"/>
            <a:ext cx="7620000" cy="3962399"/>
          </a:xfr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Deployment Diagram:</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a:p>
            <a:endParaRPr lang="en-US" dirty="0"/>
          </a:p>
        </p:txBody>
      </p:sp>
      <p:pic>
        <p:nvPicPr>
          <p:cNvPr id="5" name="Picture 4">
            <a:extLst>
              <a:ext uri="{FF2B5EF4-FFF2-40B4-BE49-F238E27FC236}">
                <a16:creationId xmlns:a16="http://schemas.microsoft.com/office/drawing/2014/main" id="{567D0350-BBE5-13CD-1754-3A33FF71B5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2168" y="1889756"/>
            <a:ext cx="4899664" cy="3383287"/>
          </a:xfrm>
          <a:prstGeom prst="rect">
            <a:avLst/>
          </a:prstGeom>
        </p:spPr>
      </p:pic>
    </p:spTree>
    <p:extLst>
      <p:ext uri="{BB962C8B-B14F-4D97-AF65-F5344CB8AC3E}">
        <p14:creationId xmlns:p14="http://schemas.microsoft.com/office/powerpoint/2010/main" val="3453986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sz="2400" dirty="0"/>
              <a:t>Detailed Design</a:t>
            </a:r>
          </a:p>
          <a:p>
            <a:pPr lvl="1"/>
            <a:r>
              <a:rPr lang="en-US" sz="2400" dirty="0"/>
              <a:t>Activity Diagrams</a:t>
            </a:r>
          </a:p>
          <a:p>
            <a:pPr lvl="1"/>
            <a:r>
              <a:rPr lang="en-US" sz="2400" dirty="0"/>
              <a:t>Sequence Diagram</a:t>
            </a:r>
          </a:p>
        </p:txBody>
      </p:sp>
    </p:spTree>
    <p:extLst>
      <p:ext uri="{BB962C8B-B14F-4D97-AF65-F5344CB8AC3E}">
        <p14:creationId xmlns:p14="http://schemas.microsoft.com/office/powerpoint/2010/main" val="292398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Next Steps</a:t>
            </a:r>
          </a:p>
          <a:p>
            <a:pPr eaLnBrk="1" hangingPunct="1"/>
            <a:r>
              <a:rPr lang="en-US" sz="2800" dirty="0"/>
              <a:t>Prototype/Report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9ECD-29DD-813F-A6A2-E735A95003A7}"/>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95A4E39-B26B-9D13-49ED-06C48A5B02C0}"/>
              </a:ext>
            </a:extLst>
          </p:cNvPr>
          <p:cNvSpPr>
            <a:spLocks noGrp="1"/>
          </p:cNvSpPr>
          <p:nvPr>
            <p:ph idx="1"/>
          </p:nvPr>
        </p:nvSpPr>
        <p:spPr/>
        <p:txBody>
          <a:bodyPr/>
          <a:lstStyle/>
          <a:p>
            <a:r>
              <a:rPr lang="en-US" sz="2400" dirty="0"/>
              <a:t>Activity Diagram(Set Destination):</a:t>
            </a:r>
          </a:p>
          <a:p>
            <a:endParaRPr lang="en-US" dirty="0"/>
          </a:p>
        </p:txBody>
      </p:sp>
      <p:pic>
        <p:nvPicPr>
          <p:cNvPr id="4" name="Picture 3">
            <a:extLst>
              <a:ext uri="{FF2B5EF4-FFF2-40B4-BE49-F238E27FC236}">
                <a16:creationId xmlns:a16="http://schemas.microsoft.com/office/drawing/2014/main" id="{79A3526E-4BE5-FB68-A614-1EFDBB5356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3250" y="2133600"/>
            <a:ext cx="4257500" cy="3754120"/>
          </a:xfrm>
          <a:prstGeom prst="rect">
            <a:avLst/>
          </a:prstGeom>
          <a:noFill/>
          <a:ln>
            <a:noFill/>
          </a:ln>
        </p:spPr>
      </p:pic>
    </p:spTree>
    <p:extLst>
      <p:ext uri="{BB962C8B-B14F-4D97-AF65-F5344CB8AC3E}">
        <p14:creationId xmlns:p14="http://schemas.microsoft.com/office/powerpoint/2010/main" val="499394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DBEF-78D6-0F11-A797-5CA5733C3812}"/>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54F7D5C-5538-43FF-6990-B780DD76F484}"/>
              </a:ext>
            </a:extLst>
          </p:cNvPr>
          <p:cNvSpPr>
            <a:spLocks noGrp="1"/>
          </p:cNvSpPr>
          <p:nvPr>
            <p:ph idx="1"/>
          </p:nvPr>
        </p:nvSpPr>
        <p:spPr/>
        <p:txBody>
          <a:bodyPr/>
          <a:lstStyle/>
          <a:p>
            <a:r>
              <a:rPr lang="en-US" sz="2400" dirty="0"/>
              <a:t>Activity Diagram(Plan Route):</a:t>
            </a:r>
          </a:p>
          <a:p>
            <a:endParaRPr lang="en-US" dirty="0"/>
          </a:p>
        </p:txBody>
      </p:sp>
      <p:pic>
        <p:nvPicPr>
          <p:cNvPr id="4" name="Picture 3">
            <a:extLst>
              <a:ext uri="{FF2B5EF4-FFF2-40B4-BE49-F238E27FC236}">
                <a16:creationId xmlns:a16="http://schemas.microsoft.com/office/drawing/2014/main" id="{435AC34B-56AE-4375-1465-F57EF24ACD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4994" y="2057400"/>
            <a:ext cx="1827606" cy="3743618"/>
          </a:xfrm>
          <a:prstGeom prst="rect">
            <a:avLst/>
          </a:prstGeom>
          <a:noFill/>
          <a:ln>
            <a:noFill/>
          </a:ln>
        </p:spPr>
      </p:pic>
    </p:spTree>
    <p:extLst>
      <p:ext uri="{BB962C8B-B14F-4D97-AF65-F5344CB8AC3E}">
        <p14:creationId xmlns:p14="http://schemas.microsoft.com/office/powerpoint/2010/main" val="2487090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B614-514B-9EE9-3B0D-A3F19C782B47}"/>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7CBC1737-6A16-F149-4005-43830BF16FC1}"/>
              </a:ext>
            </a:extLst>
          </p:cNvPr>
          <p:cNvSpPr>
            <a:spLocks noGrp="1"/>
          </p:cNvSpPr>
          <p:nvPr>
            <p:ph idx="1"/>
          </p:nvPr>
        </p:nvSpPr>
        <p:spPr/>
        <p:txBody>
          <a:bodyPr/>
          <a:lstStyle/>
          <a:p>
            <a:r>
              <a:rPr lang="en-US" sz="2400" dirty="0"/>
              <a:t>Activity Diagram(Generate Waypoints):</a:t>
            </a:r>
          </a:p>
          <a:p>
            <a:endParaRPr lang="en-US" sz="2400" dirty="0"/>
          </a:p>
        </p:txBody>
      </p:sp>
      <p:pic>
        <p:nvPicPr>
          <p:cNvPr id="4" name="Picture 3">
            <a:extLst>
              <a:ext uri="{FF2B5EF4-FFF2-40B4-BE49-F238E27FC236}">
                <a16:creationId xmlns:a16="http://schemas.microsoft.com/office/drawing/2014/main" id="{0DF58F1B-E4FC-3B2B-EBD0-D2B52E92A4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9439" y="1981200"/>
            <a:ext cx="1786961" cy="3901346"/>
          </a:xfrm>
          <a:prstGeom prst="rect">
            <a:avLst/>
          </a:prstGeom>
          <a:noFill/>
          <a:ln>
            <a:noFill/>
          </a:ln>
        </p:spPr>
      </p:pic>
    </p:spTree>
    <p:extLst>
      <p:ext uri="{BB962C8B-B14F-4D97-AF65-F5344CB8AC3E}">
        <p14:creationId xmlns:p14="http://schemas.microsoft.com/office/powerpoint/2010/main" val="521526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D427-5F5E-753C-6C8C-C7E749E2A39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C987848-689D-5472-2F10-DEFF8A02A392}"/>
              </a:ext>
            </a:extLst>
          </p:cNvPr>
          <p:cNvSpPr>
            <a:spLocks noGrp="1"/>
          </p:cNvSpPr>
          <p:nvPr>
            <p:ph idx="1"/>
          </p:nvPr>
        </p:nvSpPr>
        <p:spPr/>
        <p:txBody>
          <a:bodyPr/>
          <a:lstStyle/>
          <a:p>
            <a:r>
              <a:rPr lang="en-US" sz="2400" dirty="0"/>
              <a:t>Activity Diagram(Navigate Generated waypoints):</a:t>
            </a:r>
          </a:p>
          <a:p>
            <a:endParaRPr lang="en-US" dirty="0"/>
          </a:p>
        </p:txBody>
      </p:sp>
      <p:pic>
        <p:nvPicPr>
          <p:cNvPr id="4" name="Picture 3">
            <a:extLst>
              <a:ext uri="{FF2B5EF4-FFF2-40B4-BE49-F238E27FC236}">
                <a16:creationId xmlns:a16="http://schemas.microsoft.com/office/drawing/2014/main" id="{E98506C3-4A7F-7046-1A32-67807892A5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0962" y="1981200"/>
            <a:ext cx="3902075" cy="3834230"/>
          </a:xfrm>
          <a:prstGeom prst="rect">
            <a:avLst/>
          </a:prstGeom>
          <a:noFill/>
          <a:ln>
            <a:noFill/>
          </a:ln>
        </p:spPr>
      </p:pic>
    </p:spTree>
    <p:extLst>
      <p:ext uri="{BB962C8B-B14F-4D97-AF65-F5344CB8AC3E}">
        <p14:creationId xmlns:p14="http://schemas.microsoft.com/office/powerpoint/2010/main" val="1817958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21B1-950A-8B3F-A2ED-DEF8F9FA28EF}"/>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47EE70B5-88DE-0D67-07B0-2523A9E4667D}"/>
              </a:ext>
            </a:extLst>
          </p:cNvPr>
          <p:cNvSpPr>
            <a:spLocks noGrp="1"/>
          </p:cNvSpPr>
          <p:nvPr>
            <p:ph idx="1"/>
          </p:nvPr>
        </p:nvSpPr>
        <p:spPr/>
        <p:txBody>
          <a:bodyPr/>
          <a:lstStyle/>
          <a:p>
            <a:r>
              <a:rPr lang="en-US" dirty="0"/>
              <a:t>Activity Diagram(Control Acceleration):</a:t>
            </a:r>
          </a:p>
          <a:p>
            <a:endParaRPr lang="en-US" dirty="0"/>
          </a:p>
        </p:txBody>
      </p:sp>
      <p:pic>
        <p:nvPicPr>
          <p:cNvPr id="4" name="Picture 3">
            <a:extLst>
              <a:ext uri="{FF2B5EF4-FFF2-40B4-BE49-F238E27FC236}">
                <a16:creationId xmlns:a16="http://schemas.microsoft.com/office/drawing/2014/main" id="{85F0008F-8533-B5FE-E7B8-975B060AF0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900" y="2034094"/>
            <a:ext cx="4072250" cy="3833305"/>
          </a:xfrm>
          <a:prstGeom prst="rect">
            <a:avLst/>
          </a:prstGeom>
          <a:noFill/>
          <a:ln>
            <a:noFill/>
          </a:ln>
        </p:spPr>
      </p:pic>
    </p:spTree>
    <p:extLst>
      <p:ext uri="{BB962C8B-B14F-4D97-AF65-F5344CB8AC3E}">
        <p14:creationId xmlns:p14="http://schemas.microsoft.com/office/powerpoint/2010/main" val="3492073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A2ED-0C73-603C-BCFC-8DD5D5D13B7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8FEC38E0-D6C8-54BF-4CB7-9392FFBB538B}"/>
              </a:ext>
            </a:extLst>
          </p:cNvPr>
          <p:cNvSpPr>
            <a:spLocks noGrp="1"/>
          </p:cNvSpPr>
          <p:nvPr>
            <p:ph idx="1"/>
          </p:nvPr>
        </p:nvSpPr>
        <p:spPr/>
        <p:txBody>
          <a:bodyPr/>
          <a:lstStyle/>
          <a:p>
            <a:r>
              <a:rPr lang="en-US" dirty="0"/>
              <a:t>Activity Diagram(Control Throttle):</a:t>
            </a:r>
          </a:p>
          <a:p>
            <a:endParaRPr lang="en-US" dirty="0"/>
          </a:p>
        </p:txBody>
      </p:sp>
      <p:pic>
        <p:nvPicPr>
          <p:cNvPr id="4" name="Picture 3">
            <a:extLst>
              <a:ext uri="{FF2B5EF4-FFF2-40B4-BE49-F238E27FC236}">
                <a16:creationId xmlns:a16="http://schemas.microsoft.com/office/drawing/2014/main" id="{AB2497E4-A3C8-0768-5F56-DA6412D0636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057400"/>
            <a:ext cx="4419600" cy="3809812"/>
          </a:xfrm>
          <a:prstGeom prst="rect">
            <a:avLst/>
          </a:prstGeom>
          <a:noFill/>
          <a:ln>
            <a:noFill/>
          </a:ln>
        </p:spPr>
      </p:pic>
    </p:spTree>
    <p:extLst>
      <p:ext uri="{BB962C8B-B14F-4D97-AF65-F5344CB8AC3E}">
        <p14:creationId xmlns:p14="http://schemas.microsoft.com/office/powerpoint/2010/main" val="362410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7E03-68FE-C778-509D-5064625A0747}"/>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5A4B57BF-2BEC-6B0E-12E9-CDA55FCDB033}"/>
              </a:ext>
            </a:extLst>
          </p:cNvPr>
          <p:cNvSpPr>
            <a:spLocks noGrp="1"/>
          </p:cNvSpPr>
          <p:nvPr>
            <p:ph idx="1"/>
          </p:nvPr>
        </p:nvSpPr>
        <p:spPr/>
        <p:txBody>
          <a:bodyPr/>
          <a:lstStyle/>
          <a:p>
            <a:r>
              <a:rPr lang="en-US" sz="2400" dirty="0"/>
              <a:t>Activity Diagram(Control Steering):</a:t>
            </a:r>
          </a:p>
          <a:p>
            <a:endParaRPr lang="en-US" sz="2400" dirty="0"/>
          </a:p>
        </p:txBody>
      </p:sp>
      <p:pic>
        <p:nvPicPr>
          <p:cNvPr id="4" name="Picture 3">
            <a:extLst>
              <a:ext uri="{FF2B5EF4-FFF2-40B4-BE49-F238E27FC236}">
                <a16:creationId xmlns:a16="http://schemas.microsoft.com/office/drawing/2014/main" id="{05D8CB76-A361-2046-0499-088C4C0F12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399" y="1981200"/>
            <a:ext cx="5948211" cy="3810000"/>
          </a:xfrm>
          <a:prstGeom prst="rect">
            <a:avLst/>
          </a:prstGeom>
          <a:noFill/>
          <a:ln>
            <a:noFill/>
          </a:ln>
        </p:spPr>
      </p:pic>
    </p:spTree>
    <p:extLst>
      <p:ext uri="{BB962C8B-B14F-4D97-AF65-F5344CB8AC3E}">
        <p14:creationId xmlns:p14="http://schemas.microsoft.com/office/powerpoint/2010/main" val="1724287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3DE8-BA98-0CEC-0F62-FD2AEDF85EFD}"/>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5DB624E0-563A-0651-1B98-BB94AA2503B0}"/>
              </a:ext>
            </a:extLst>
          </p:cNvPr>
          <p:cNvSpPr>
            <a:spLocks noGrp="1"/>
          </p:cNvSpPr>
          <p:nvPr>
            <p:ph idx="1"/>
          </p:nvPr>
        </p:nvSpPr>
        <p:spPr/>
        <p:txBody>
          <a:bodyPr/>
          <a:lstStyle/>
          <a:p>
            <a:r>
              <a:rPr lang="en-US" sz="2400" dirty="0"/>
              <a:t>Activity Diagram(Assign Lane):</a:t>
            </a:r>
          </a:p>
          <a:p>
            <a:endParaRPr lang="en-US" dirty="0"/>
          </a:p>
          <a:p>
            <a:endParaRPr lang="en-US" dirty="0"/>
          </a:p>
        </p:txBody>
      </p:sp>
      <p:pic>
        <p:nvPicPr>
          <p:cNvPr id="4" name="Picture 3">
            <a:extLst>
              <a:ext uri="{FF2B5EF4-FFF2-40B4-BE49-F238E27FC236}">
                <a16:creationId xmlns:a16="http://schemas.microsoft.com/office/drawing/2014/main" id="{8745021B-25F0-EF63-1F05-DFD5760179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3988" y="2025808"/>
            <a:ext cx="4407445" cy="3841592"/>
          </a:xfrm>
          <a:prstGeom prst="rect">
            <a:avLst/>
          </a:prstGeom>
          <a:noFill/>
          <a:ln>
            <a:noFill/>
          </a:ln>
        </p:spPr>
      </p:pic>
    </p:spTree>
    <p:extLst>
      <p:ext uri="{BB962C8B-B14F-4D97-AF65-F5344CB8AC3E}">
        <p14:creationId xmlns:p14="http://schemas.microsoft.com/office/powerpoint/2010/main" val="2775391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5BBA-A575-0642-FF78-8E60829965E7}"/>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CB832173-233A-2350-0A7C-E7DD4B9339E4}"/>
              </a:ext>
            </a:extLst>
          </p:cNvPr>
          <p:cNvSpPr>
            <a:spLocks noGrp="1"/>
          </p:cNvSpPr>
          <p:nvPr>
            <p:ph idx="1"/>
          </p:nvPr>
        </p:nvSpPr>
        <p:spPr/>
        <p:txBody>
          <a:bodyPr/>
          <a:lstStyle/>
          <a:p>
            <a:r>
              <a:rPr lang="en-US" sz="2400" dirty="0"/>
              <a:t>Activity Diagram(Control Longitudinal Movement):</a:t>
            </a:r>
          </a:p>
          <a:p>
            <a:endParaRPr lang="en-US" dirty="0"/>
          </a:p>
        </p:txBody>
      </p:sp>
      <p:pic>
        <p:nvPicPr>
          <p:cNvPr id="4" name="Picture 3">
            <a:extLst>
              <a:ext uri="{FF2B5EF4-FFF2-40B4-BE49-F238E27FC236}">
                <a16:creationId xmlns:a16="http://schemas.microsoft.com/office/drawing/2014/main" id="{48C60163-DB3D-F33F-5CD6-49D9370D183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6426" y="1981199"/>
            <a:ext cx="4517773" cy="3832903"/>
          </a:xfrm>
          <a:prstGeom prst="rect">
            <a:avLst/>
          </a:prstGeom>
          <a:noFill/>
          <a:ln>
            <a:noFill/>
          </a:ln>
        </p:spPr>
      </p:pic>
    </p:spTree>
    <p:extLst>
      <p:ext uri="{BB962C8B-B14F-4D97-AF65-F5344CB8AC3E}">
        <p14:creationId xmlns:p14="http://schemas.microsoft.com/office/powerpoint/2010/main" val="1918439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CC62-CFE0-D091-BB3B-DC6DDF48AA67}"/>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C30BE93-C6B3-F0CA-3FF1-41DC823B71F1}"/>
              </a:ext>
            </a:extLst>
          </p:cNvPr>
          <p:cNvSpPr>
            <a:spLocks noGrp="1"/>
          </p:cNvSpPr>
          <p:nvPr>
            <p:ph idx="1"/>
          </p:nvPr>
        </p:nvSpPr>
        <p:spPr/>
        <p:txBody>
          <a:bodyPr/>
          <a:lstStyle/>
          <a:p>
            <a:r>
              <a:rPr lang="en-US" sz="2400" dirty="0"/>
              <a:t>Activity Diagram(Control Lateral Movement):</a:t>
            </a:r>
          </a:p>
          <a:p>
            <a:endParaRPr lang="en-US" sz="2400" dirty="0"/>
          </a:p>
        </p:txBody>
      </p:sp>
      <p:pic>
        <p:nvPicPr>
          <p:cNvPr id="4" name="Picture 3">
            <a:extLst>
              <a:ext uri="{FF2B5EF4-FFF2-40B4-BE49-F238E27FC236}">
                <a16:creationId xmlns:a16="http://schemas.microsoft.com/office/drawing/2014/main" id="{19DAA106-295D-3BBE-13D2-9F5AF1D42E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1800" y="1996281"/>
            <a:ext cx="4680400" cy="3794919"/>
          </a:xfrm>
          <a:prstGeom prst="rect">
            <a:avLst/>
          </a:prstGeom>
          <a:noFill/>
          <a:ln>
            <a:noFill/>
          </a:ln>
        </p:spPr>
      </p:pic>
    </p:spTree>
    <p:extLst>
      <p:ext uri="{BB962C8B-B14F-4D97-AF65-F5344CB8AC3E}">
        <p14:creationId xmlns:p14="http://schemas.microsoft.com/office/powerpoint/2010/main" val="426284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5EC0-8C71-FB70-2A4A-239EABA359C8}"/>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C108BC90-1C0F-B7B8-81F9-D646BC279A11}"/>
              </a:ext>
            </a:extLst>
          </p:cNvPr>
          <p:cNvSpPr>
            <a:spLocks noGrp="1"/>
          </p:cNvSpPr>
          <p:nvPr>
            <p:ph idx="1"/>
          </p:nvPr>
        </p:nvSpPr>
        <p:spPr/>
        <p:txBody>
          <a:bodyPr/>
          <a:lstStyle/>
          <a:p>
            <a:r>
              <a:rPr lang="en-US" sz="2400" dirty="0"/>
              <a:t>Activity Diagram(Control Jerkiness):</a:t>
            </a:r>
          </a:p>
          <a:p>
            <a:endParaRPr lang="en-US" sz="2400" dirty="0"/>
          </a:p>
        </p:txBody>
      </p:sp>
      <p:pic>
        <p:nvPicPr>
          <p:cNvPr id="4" name="Picture 3">
            <a:extLst>
              <a:ext uri="{FF2B5EF4-FFF2-40B4-BE49-F238E27FC236}">
                <a16:creationId xmlns:a16="http://schemas.microsoft.com/office/drawing/2014/main" id="{B3857F14-9808-1BFE-8B47-ED738FB8B64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981200"/>
            <a:ext cx="5171877" cy="3886200"/>
          </a:xfrm>
          <a:prstGeom prst="rect">
            <a:avLst/>
          </a:prstGeom>
          <a:noFill/>
          <a:ln>
            <a:noFill/>
          </a:ln>
        </p:spPr>
      </p:pic>
    </p:spTree>
    <p:extLst>
      <p:ext uri="{BB962C8B-B14F-4D97-AF65-F5344CB8AC3E}">
        <p14:creationId xmlns:p14="http://schemas.microsoft.com/office/powerpoint/2010/main" val="850751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830C-C091-CD69-BFAA-54E4512753DA}"/>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F786FE5B-7071-6743-3D3B-E2EB92FEB78D}"/>
              </a:ext>
            </a:extLst>
          </p:cNvPr>
          <p:cNvSpPr>
            <a:spLocks noGrp="1"/>
          </p:cNvSpPr>
          <p:nvPr>
            <p:ph idx="1"/>
          </p:nvPr>
        </p:nvSpPr>
        <p:spPr/>
        <p:txBody>
          <a:bodyPr/>
          <a:lstStyle/>
          <a:p>
            <a:r>
              <a:rPr lang="en-US" sz="2400" dirty="0"/>
              <a:t>Activity Diagram(Reach at Destination):</a:t>
            </a:r>
          </a:p>
          <a:p>
            <a:endParaRPr lang="en-US" sz="2400" dirty="0"/>
          </a:p>
        </p:txBody>
      </p:sp>
    </p:spTree>
    <p:extLst>
      <p:ext uri="{BB962C8B-B14F-4D97-AF65-F5344CB8AC3E}">
        <p14:creationId xmlns:p14="http://schemas.microsoft.com/office/powerpoint/2010/main" val="2903347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830C-C091-CD69-BFAA-54E4512753DA}"/>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F786FE5B-7071-6743-3D3B-E2EB92FEB78D}"/>
              </a:ext>
            </a:extLst>
          </p:cNvPr>
          <p:cNvSpPr>
            <a:spLocks noGrp="1"/>
          </p:cNvSpPr>
          <p:nvPr>
            <p:ph idx="1"/>
          </p:nvPr>
        </p:nvSpPr>
        <p:spPr/>
        <p:txBody>
          <a:bodyPr/>
          <a:lstStyle/>
          <a:p>
            <a:r>
              <a:rPr lang="en-US" sz="2400" dirty="0"/>
              <a:t>Activity Diagram(Halt at Destination):</a:t>
            </a:r>
          </a:p>
          <a:p>
            <a:endParaRPr lang="en-US" sz="2400" dirty="0"/>
          </a:p>
        </p:txBody>
      </p:sp>
    </p:spTree>
    <p:extLst>
      <p:ext uri="{BB962C8B-B14F-4D97-AF65-F5344CB8AC3E}">
        <p14:creationId xmlns:p14="http://schemas.microsoft.com/office/powerpoint/2010/main" val="1958260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75E-3791-9AB5-9450-4B76B667ADC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D1BE9AA-55C5-425F-6DE5-16676B0DD7CB}"/>
              </a:ext>
            </a:extLst>
          </p:cNvPr>
          <p:cNvSpPr>
            <a:spLocks noGrp="1"/>
          </p:cNvSpPr>
          <p:nvPr>
            <p:ph idx="1"/>
          </p:nvPr>
        </p:nvSpPr>
        <p:spPr/>
        <p:txBody>
          <a:bodyPr/>
          <a:lstStyle/>
          <a:p>
            <a:r>
              <a:rPr lang="en-US" sz="2400" dirty="0"/>
              <a:t>Sequence Diagram:</a:t>
            </a:r>
          </a:p>
        </p:txBody>
      </p:sp>
      <p:pic>
        <p:nvPicPr>
          <p:cNvPr id="4" name="Picture 3">
            <a:extLst>
              <a:ext uri="{FF2B5EF4-FFF2-40B4-BE49-F238E27FC236}">
                <a16:creationId xmlns:a16="http://schemas.microsoft.com/office/drawing/2014/main" id="{F6BF59B4-0FE1-C561-7BD0-40809E1F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631576"/>
            <a:ext cx="3124200" cy="4218032"/>
          </a:xfrm>
          <a:prstGeom prst="rect">
            <a:avLst/>
          </a:prstGeom>
        </p:spPr>
      </p:pic>
    </p:spTree>
    <p:extLst>
      <p:ext uri="{BB962C8B-B14F-4D97-AF65-F5344CB8AC3E}">
        <p14:creationId xmlns:p14="http://schemas.microsoft.com/office/powerpoint/2010/main" val="1190208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Development Tools &amp; Technologies</a:t>
            </a:r>
          </a:p>
          <a:p>
            <a:r>
              <a:rPr lang="en-US" dirty="0"/>
              <a:t>List Best Practices / Coding Standards</a:t>
            </a:r>
          </a:p>
          <a:p>
            <a:r>
              <a:rPr lang="en-US" dirty="0"/>
              <a:t>List Libraries / Components / Web Services</a:t>
            </a:r>
          </a:p>
          <a:p>
            <a:pPr marL="0" indent="0">
              <a:buNone/>
            </a:pPr>
            <a:endParaRPr lang="en-US" dirty="0"/>
          </a:p>
        </p:txBody>
      </p:sp>
    </p:spTree>
    <p:extLst>
      <p:ext uri="{BB962C8B-B14F-4D97-AF65-F5344CB8AC3E}">
        <p14:creationId xmlns:p14="http://schemas.microsoft.com/office/powerpoint/2010/main" val="2536390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55CE-1E8F-B950-9F78-42036C719FA0}"/>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568DEBD-03D9-70AE-CA65-038E71F53877}"/>
              </a:ext>
            </a:extLst>
          </p:cNvPr>
          <p:cNvSpPr>
            <a:spLocks noGrp="1"/>
          </p:cNvSpPr>
          <p:nvPr>
            <p:ph idx="1"/>
          </p:nvPr>
        </p:nvSpPr>
        <p:spPr/>
        <p:txBody>
          <a:bodyPr/>
          <a:lstStyle/>
          <a:p>
            <a:r>
              <a:rPr lang="en-US" dirty="0"/>
              <a:t>List Development Tools &amp; Technologies</a:t>
            </a:r>
          </a:p>
          <a:p>
            <a:pPr>
              <a:buAutoNum type="arabicPeriod"/>
            </a:pPr>
            <a:r>
              <a:rPr lang="en-US" sz="2400" dirty="0"/>
              <a:t>Tools</a:t>
            </a:r>
          </a:p>
          <a:p>
            <a:r>
              <a:rPr lang="en-US" sz="2400" dirty="0"/>
              <a:t>Ubuntu</a:t>
            </a:r>
          </a:p>
          <a:p>
            <a:r>
              <a:rPr lang="en-US" sz="2400" dirty="0"/>
              <a:t>GitHub</a:t>
            </a:r>
          </a:p>
          <a:p>
            <a:r>
              <a:rPr lang="en-US" sz="2400" dirty="0"/>
              <a:t>Jira</a:t>
            </a:r>
          </a:p>
          <a:p>
            <a:r>
              <a:rPr lang="en-US" sz="2400" dirty="0"/>
              <a:t>Microsoft office</a:t>
            </a:r>
          </a:p>
          <a:p>
            <a:r>
              <a:rPr lang="en-US" sz="2400" dirty="0"/>
              <a:t>Visual Paradigm</a:t>
            </a:r>
          </a:p>
          <a:p>
            <a:r>
              <a:rPr lang="en-US" sz="2400" dirty="0"/>
              <a:t>Anaconda</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3335296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9EE0-A98D-1FE6-040E-E0E6ACC2E05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FEC46C7-0886-8E87-FE18-3B976ADF2FC2}"/>
              </a:ext>
            </a:extLst>
          </p:cNvPr>
          <p:cNvSpPr>
            <a:spLocks noGrp="1"/>
          </p:cNvSpPr>
          <p:nvPr>
            <p:ph idx="1"/>
          </p:nvPr>
        </p:nvSpPr>
        <p:spPr/>
        <p:txBody>
          <a:bodyPr/>
          <a:lstStyle/>
          <a:p>
            <a:pPr marL="0" indent="0">
              <a:buNone/>
            </a:pPr>
            <a:r>
              <a:rPr lang="en-US" sz="2400" b="1" dirty="0"/>
              <a:t>2. Technologies</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Carla Simulator</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Carla-Ros-Bridge</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ROS Noetic</a:t>
            </a:r>
          </a:p>
          <a:p>
            <a:pPr>
              <a:lnSpc>
                <a:spcPct val="150000"/>
              </a:lnSpc>
              <a:spcBef>
                <a:spcPts val="0"/>
              </a:spcBef>
              <a:spcAft>
                <a:spcPts val="0"/>
              </a:spcAft>
            </a:pPr>
            <a:r>
              <a:rPr lang="en-GB" sz="240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rPr>
              <a:t>Rospy</a:t>
            </a:r>
            <a:endPar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Gazebo</a:t>
            </a:r>
          </a:p>
          <a:p>
            <a:pPr>
              <a:lnSpc>
                <a:spcPct val="150000"/>
              </a:lnSpc>
              <a:spcBef>
                <a:spcPts val="0"/>
              </a:spcBef>
              <a:spcAft>
                <a:spcPts val="0"/>
              </a:spcAft>
            </a:pPr>
            <a:r>
              <a:rPr lang="en-GB" sz="240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rPr>
              <a:t>Robot_localization</a:t>
            </a:r>
            <a:endPar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Python</a:t>
            </a:r>
            <a:endParaRPr lang="en-US" sz="2400" u="none" strike="noStrike" dirty="0">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47351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392D-628B-B550-D0A4-D64C714394B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F9DFB08F-A249-C3DC-6FAE-D7A774841E91}"/>
              </a:ext>
            </a:extLst>
          </p:cNvPr>
          <p:cNvSpPr>
            <a:spLocks noGrp="1"/>
          </p:cNvSpPr>
          <p:nvPr>
            <p:ph idx="1"/>
          </p:nvPr>
        </p:nvSpPr>
        <p:spPr/>
        <p:txBody>
          <a:bodyPr/>
          <a:lstStyle/>
          <a:p>
            <a:pPr marL="0" indent="0">
              <a:buNone/>
            </a:pPr>
            <a:r>
              <a:rPr lang="en-US" dirty="0"/>
              <a:t>List Best Practices / Coding Standards</a:t>
            </a:r>
          </a:p>
          <a:p>
            <a:pPr marL="0" marR="0">
              <a:lnSpc>
                <a:spcPct val="150000"/>
              </a:lnSpc>
              <a:spcBef>
                <a:spcPts val="0"/>
              </a:spcBef>
              <a:spcAft>
                <a:spcPts val="0"/>
              </a:spcAft>
            </a:pPr>
            <a:r>
              <a:rPr lang="en-GB" sz="2400" b="1" dirty="0">
                <a:solidFill>
                  <a:srgbClr val="000000"/>
                </a:solidFill>
                <a:effectLst/>
                <a:highlight>
                  <a:srgbClr val="FFFFFF"/>
                </a:highlight>
                <a:latin typeface="Times New Roman" panose="02020603050405020304" pitchFamily="18" charset="0"/>
                <a:ea typeface="Times New Roman" panose="02020603050405020304" pitchFamily="18" charset="0"/>
              </a:rPr>
              <a:t>Software Engineering Practice:</a:t>
            </a:r>
            <a:endParaRPr lang="en-US" sz="2400" dirty="0">
              <a:effectLst/>
              <a:highlight>
                <a:srgbClr val="FFFFFF"/>
              </a:highligh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In our project, we adopted a comprehensive and systematic approach to software engineering practices to ensure the delivery of a scalable and maintainable autonomous vehicle software system. Our methodology was </a:t>
            </a:r>
            <a:r>
              <a:rPr lang="en-US" sz="2400" b="1" dirty="0">
                <a:effectLst/>
                <a:latin typeface="Times New Roman" panose="02020603050405020304" pitchFamily="18" charset="0"/>
                <a:ea typeface="Times New Roman" panose="02020603050405020304" pitchFamily="18" charset="0"/>
              </a:rPr>
              <a:t>influenced by industry best practices and tailored</a:t>
            </a:r>
            <a:r>
              <a:rPr lang="en-US" sz="2400" dirty="0">
                <a:effectLst/>
                <a:latin typeface="Times New Roman" panose="02020603050405020304" pitchFamily="18" charset="0"/>
                <a:ea typeface="Times New Roman" panose="02020603050405020304" pitchFamily="18" charset="0"/>
              </a:rPr>
              <a:t> to meet the specific needs of our project. Key practices included:</a:t>
            </a:r>
          </a:p>
          <a:p>
            <a:pPr marL="0" indent="0" algn="ctr">
              <a:buNone/>
            </a:pPr>
            <a:r>
              <a:rPr lang="en-US" sz="2400" b="1" dirty="0"/>
              <a:t>Feature-Driven Development</a:t>
            </a:r>
          </a:p>
        </p:txBody>
      </p:sp>
    </p:spTree>
    <p:extLst>
      <p:ext uri="{BB962C8B-B14F-4D97-AF65-F5344CB8AC3E}">
        <p14:creationId xmlns:p14="http://schemas.microsoft.com/office/powerpoint/2010/main" val="3595231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0FAF-9EA2-0230-B8EF-081C277C3A2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6A9F2DC-0A44-AB93-7DF2-0ED7A5ACBC77}"/>
              </a:ext>
            </a:extLst>
          </p:cNvPr>
          <p:cNvSpPr>
            <a:spLocks noGrp="1"/>
          </p:cNvSpPr>
          <p:nvPr>
            <p:ph idx="1"/>
          </p:nvPr>
        </p:nvSpPr>
        <p:spPr/>
        <p:txBody>
          <a:bodyPr/>
          <a:lstStyle/>
          <a:p>
            <a:pPr marL="0" indent="0">
              <a:buNone/>
            </a:pPr>
            <a:r>
              <a:rPr lang="en-US" dirty="0"/>
              <a:t>Feature-Driven Development:</a:t>
            </a:r>
          </a:p>
          <a:p>
            <a:pPr algn="just"/>
            <a:r>
              <a:rPr lang="en-US" sz="1600" dirty="0"/>
              <a:t>We implemented the Feature-Driven Development (FDD) methodology which falls under the umbrella of Agile methodologies to manage our workflow efficiently and adapt to changing requirements. Utilizing Jira as our project management tool, we maintained a visual feature list and tracked progress seamlessly. Our agile approach included:</a:t>
            </a:r>
          </a:p>
          <a:p>
            <a:pPr algn="just"/>
            <a:r>
              <a:rPr lang="en-US" sz="1600" b="1" dirty="0"/>
              <a:t>Regular Supervisor Meetings:</a:t>
            </a:r>
            <a:r>
              <a:rPr lang="en-US" sz="1600" dirty="0"/>
              <a:t> Conducted weekly meetings with supervisors to review progress, address challenges, and incorporate feedback. These meetings ensured alignment with project goals and facilitated timely decision-making.</a:t>
            </a:r>
          </a:p>
          <a:p>
            <a:pPr algn="just"/>
            <a:r>
              <a:rPr lang="en-US" sz="1600" b="1" dirty="0"/>
              <a:t>Feature List Management:</a:t>
            </a:r>
            <a:r>
              <a:rPr lang="en-US" sz="1600" dirty="0"/>
              <a:t> Created and maintained a comprehensive feature list that broke down the system into small features. This list served as the backbone of our development process, guiding incremental and iterative development.</a:t>
            </a:r>
          </a:p>
          <a:p>
            <a:pPr algn="just"/>
            <a:r>
              <a:rPr lang="en-US" sz="1600" b="1" dirty="0"/>
              <a:t>Incremental Development: </a:t>
            </a:r>
            <a:r>
              <a:rPr lang="en-US" sz="1600" dirty="0"/>
              <a:t>Emphasized continuous and iterative development, delivering small, functional parts of the project regularly. This approach allowed for frequent validation, adjustment, and integration of new requirements.</a:t>
            </a:r>
          </a:p>
        </p:txBody>
      </p:sp>
    </p:spTree>
    <p:extLst>
      <p:ext uri="{BB962C8B-B14F-4D97-AF65-F5344CB8AC3E}">
        <p14:creationId xmlns:p14="http://schemas.microsoft.com/office/powerpoint/2010/main" val="5968930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BD08-1F1D-FE36-7BD1-31A2E77F1F9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8AEF260-5BBA-66B9-9CB3-285FDFB600F8}"/>
              </a:ext>
            </a:extLst>
          </p:cNvPr>
          <p:cNvSpPr>
            <a:spLocks noGrp="1"/>
          </p:cNvSpPr>
          <p:nvPr>
            <p:ph idx="1"/>
          </p:nvPr>
        </p:nvSpPr>
        <p:spPr/>
        <p:txBody>
          <a:bodyPr/>
          <a:lstStyle/>
          <a:p>
            <a:pPr marL="0" indent="0">
              <a:buNone/>
            </a:pPr>
            <a:r>
              <a:rPr lang="en-US" dirty="0"/>
              <a:t>List of Coding Standards</a:t>
            </a:r>
          </a:p>
          <a:p>
            <a:pPr marL="0" indent="0">
              <a:buNone/>
            </a:pPr>
            <a:r>
              <a:rPr lang="en-GB" sz="1800" b="1" dirty="0">
                <a:solidFill>
                  <a:srgbClr val="000000"/>
                </a:solidFill>
                <a:effectLst/>
                <a:highlight>
                  <a:srgbClr val="FFFFFF"/>
                </a:highlight>
                <a:latin typeface="Times New Roman" panose="02020603050405020304" pitchFamily="18" charset="0"/>
                <a:ea typeface="Times New Roman" panose="02020603050405020304" pitchFamily="18" charset="0"/>
              </a:rPr>
              <a:t>1.   Python coding Standards</a:t>
            </a:r>
            <a:endParaRPr lang="en-US" sz="1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a:t>
            </a:r>
            <a:r>
              <a:rPr lang="en-GB" sz="1400" u="none" strike="noStrike" dirty="0" err="1">
                <a:effectLst/>
                <a:latin typeface="Times New Roman" panose="02020603050405020304" pitchFamily="18" charset="0"/>
                <a:ea typeface="Times New Roman" panose="02020603050405020304" pitchFamily="18" charset="0"/>
              </a:rPr>
              <a:t>snake_case</a:t>
            </a:r>
            <a:r>
              <a:rPr lang="en-GB" sz="1400" u="none" strike="noStrike" dirty="0">
                <a:effectLst/>
                <a:latin typeface="Times New Roman" panose="02020603050405020304" pitchFamily="18" charset="0"/>
                <a:ea typeface="Times New Roman" panose="02020603050405020304" pitchFamily="18" charset="0"/>
              </a:rPr>
              <a:t> for variable and function names.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CamelCase for class names.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Follow PEP 8 guidelines for code formatting.</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meaningful variable and function names.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Keep lines of code within 79 characters.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comments to explain complex parts of the code.</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docstrings to document modules, classes, and functions.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Avoid using global variables unless necessary.</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Handle exceptions gracefully.</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virtual environments to manage dependencies.</a:t>
            </a:r>
            <a:endParaRPr lang="en-US" sz="1400" u="none" strike="noStrike"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755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Opportunity(1/3)</a:t>
            </a:r>
          </a:p>
        </p:txBody>
      </p:sp>
      <p:sp>
        <p:nvSpPr>
          <p:cNvPr id="6147" name="Content Placeholder 2"/>
          <p:cNvSpPr>
            <a:spLocks noGrp="1"/>
          </p:cNvSpPr>
          <p:nvPr>
            <p:ph idx="1"/>
          </p:nvPr>
        </p:nvSpPr>
        <p:spPr/>
        <p:txBody>
          <a:bodyPr/>
          <a:lstStyle/>
          <a:p>
            <a:pPr marL="660400" lvl="0" indent="-457200" algn="l" rtl="0">
              <a:lnSpc>
                <a:spcPct val="150000"/>
              </a:lnSpc>
              <a:spcBef>
                <a:spcPts val="640"/>
              </a:spcBef>
              <a:spcAft>
                <a:spcPts val="0"/>
              </a:spcAft>
              <a:buSzPts val="3200"/>
              <a:buChar char="•"/>
            </a:pPr>
            <a:r>
              <a:rPr lang="en-US" sz="2800" dirty="0"/>
              <a:t>According to a </a:t>
            </a:r>
            <a:r>
              <a:rPr lang="en-US" sz="2800" u="sng" dirty="0">
                <a:solidFill>
                  <a:schemeClr val="hlink"/>
                </a:solidFill>
                <a:hlinkClick r:id="rId2"/>
              </a:rPr>
              <a:t>National Highway Traffic Safety Administration (NHTSA)</a:t>
            </a:r>
            <a:r>
              <a:rPr lang="en-US" sz="2800" dirty="0"/>
              <a:t> study, driver error led to </a:t>
            </a:r>
            <a:r>
              <a:rPr lang="en-US" sz="2800" b="1" dirty="0"/>
              <a:t>94%</a:t>
            </a:r>
            <a:r>
              <a:rPr lang="en-US" sz="2800" dirty="0"/>
              <a:t> of the crashes examined. </a:t>
            </a:r>
          </a:p>
          <a:p>
            <a:pPr marL="660400" lvl="0" indent="-457200" algn="l" rtl="0">
              <a:lnSpc>
                <a:spcPct val="150000"/>
              </a:lnSpc>
              <a:spcBef>
                <a:spcPts val="640"/>
              </a:spcBef>
              <a:spcAft>
                <a:spcPts val="0"/>
              </a:spcAft>
              <a:buSzPts val="3200"/>
              <a:buChar char="•"/>
            </a:pPr>
            <a:r>
              <a:rPr lang="en-US" sz="2800" dirty="0"/>
              <a:t>According to the </a:t>
            </a:r>
            <a:r>
              <a:rPr lang="en-US" sz="2800" u="sng" dirty="0">
                <a:solidFill>
                  <a:schemeClr val="hlink"/>
                </a:solidFill>
                <a:hlinkClick r:id="rId3"/>
              </a:rPr>
              <a:t>U.S. General Services Administration (GSA)</a:t>
            </a:r>
            <a:r>
              <a:rPr lang="en-US" sz="2800" dirty="0"/>
              <a:t>, human error causes </a:t>
            </a:r>
            <a:r>
              <a:rPr lang="en-US" sz="2800" b="1" dirty="0"/>
              <a:t>98%</a:t>
            </a:r>
            <a:r>
              <a:rPr lang="en-US" sz="2800" dirty="0"/>
              <a:t> of crashes. </a:t>
            </a:r>
          </a:p>
          <a:p>
            <a:pPr eaLnBrk="1" hangingPunct="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4116-FA33-0686-BD2C-57E8182CE25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2ADE8DA-39A9-6C09-43F1-E673A002BE90}"/>
              </a:ext>
            </a:extLst>
          </p:cNvPr>
          <p:cNvSpPr>
            <a:spLocks noGrp="1"/>
          </p:cNvSpPr>
          <p:nvPr>
            <p:ph idx="1"/>
          </p:nvPr>
        </p:nvSpPr>
        <p:spPr/>
        <p:txBody>
          <a:bodyPr/>
          <a:lstStyle/>
          <a:p>
            <a:pPr marL="0" indent="0">
              <a:buNone/>
            </a:pPr>
            <a:r>
              <a:rPr lang="en-US" dirty="0"/>
              <a:t>List of Coding Standards</a:t>
            </a:r>
          </a:p>
          <a:p>
            <a:pPr marL="0" indent="0">
              <a:buNone/>
            </a:pPr>
            <a:r>
              <a:rPr lang="en-US" sz="1600" b="1" dirty="0"/>
              <a:t>2.    </a:t>
            </a:r>
            <a:r>
              <a:rPr lang="en-US" sz="1600" b="1" dirty="0" err="1"/>
              <a:t>Rospy</a:t>
            </a:r>
            <a:r>
              <a:rPr lang="en-US" sz="1600" b="1" dirty="0"/>
              <a:t> coding Standards</a:t>
            </a:r>
          </a:p>
          <a:p>
            <a:r>
              <a:rPr lang="en-US" sz="1600" dirty="0"/>
              <a:t>Follow Python coding standards for </a:t>
            </a:r>
            <a:r>
              <a:rPr lang="en-US" sz="1600" dirty="0" err="1"/>
              <a:t>rospy</a:t>
            </a:r>
            <a:r>
              <a:rPr lang="en-US" sz="1600" dirty="0"/>
              <a:t> code.</a:t>
            </a:r>
          </a:p>
          <a:p>
            <a:r>
              <a:rPr lang="en-US" sz="1600" dirty="0"/>
              <a:t>Use </a:t>
            </a:r>
            <a:r>
              <a:rPr lang="en-US" sz="1600" dirty="0" err="1"/>
              <a:t>rospy</a:t>
            </a:r>
            <a:r>
              <a:rPr lang="en-US" sz="1600" dirty="0"/>
              <a:t> naming conventions for nodes, topics, and services.</a:t>
            </a:r>
          </a:p>
          <a:p>
            <a:r>
              <a:rPr lang="en-US" sz="1600" dirty="0"/>
              <a:t>Utilize </a:t>
            </a:r>
            <a:r>
              <a:rPr lang="en-US" sz="1600" dirty="0" err="1"/>
              <a:t>rospy</a:t>
            </a:r>
            <a:r>
              <a:rPr lang="en-US" sz="1600" dirty="0"/>
              <a:t> log functions for logging messages.</a:t>
            </a:r>
          </a:p>
          <a:p>
            <a:r>
              <a:rPr lang="en-US" sz="1600" dirty="0"/>
              <a:t>Ensure ROS dependencies are properly declared in package.xml and CMakeLists.txt.</a:t>
            </a:r>
          </a:p>
          <a:p>
            <a:r>
              <a:rPr lang="en-US" sz="1600" dirty="0"/>
              <a:t>Document ROS nodes, topics, and services using ROS comments.</a:t>
            </a:r>
          </a:p>
          <a:p>
            <a:r>
              <a:rPr lang="en-US" sz="1600" dirty="0"/>
              <a:t>Use </a:t>
            </a:r>
            <a:r>
              <a:rPr lang="en-US" sz="1600" dirty="0" err="1"/>
              <a:t>rospy's</a:t>
            </a:r>
            <a:r>
              <a:rPr lang="en-US" sz="1600" dirty="0"/>
              <a:t> </a:t>
            </a:r>
            <a:r>
              <a:rPr lang="en-US" sz="1600" dirty="0" err="1"/>
              <a:t>rospy.spin</a:t>
            </a:r>
            <a:r>
              <a:rPr lang="en-US" sz="1600" dirty="0"/>
              <a:t>() to keep the node alive.</a:t>
            </a:r>
          </a:p>
          <a:p>
            <a:r>
              <a:rPr lang="en-US" sz="1600" dirty="0"/>
              <a:t>Handle ROS messages and services according to their specifications.</a:t>
            </a:r>
          </a:p>
          <a:p>
            <a:r>
              <a:rPr lang="en-US" sz="1600" dirty="0"/>
              <a:t>Use </a:t>
            </a:r>
            <a:r>
              <a:rPr lang="en-US" sz="1600" dirty="0" err="1"/>
              <a:t>rospy's</a:t>
            </a:r>
            <a:r>
              <a:rPr lang="en-US" sz="1600" dirty="0"/>
              <a:t> parameter server for managing node parameters.</a:t>
            </a:r>
          </a:p>
          <a:p>
            <a:r>
              <a:rPr lang="en-US" sz="1600" dirty="0"/>
              <a:t>Implement proper error handling for ROS communication.</a:t>
            </a:r>
          </a:p>
          <a:p>
            <a:endParaRPr lang="en-US" dirty="0"/>
          </a:p>
        </p:txBody>
      </p:sp>
    </p:spTree>
    <p:extLst>
      <p:ext uri="{BB962C8B-B14F-4D97-AF65-F5344CB8AC3E}">
        <p14:creationId xmlns:p14="http://schemas.microsoft.com/office/powerpoint/2010/main" val="2525609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2E2C-E1AF-A37E-6EE8-7DA555DB502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C20D82D-969A-CEAF-3612-8B107BCCB90E}"/>
              </a:ext>
            </a:extLst>
          </p:cNvPr>
          <p:cNvSpPr>
            <a:spLocks noGrp="1"/>
          </p:cNvSpPr>
          <p:nvPr>
            <p:ph idx="1"/>
          </p:nvPr>
        </p:nvSpPr>
        <p:spPr/>
        <p:txBody>
          <a:bodyPr/>
          <a:lstStyle/>
          <a:p>
            <a:pPr marL="0" marR="0" lvl="0" indent="0">
              <a:lnSpc>
                <a:spcPct val="150000"/>
              </a:lnSpc>
              <a:spcBef>
                <a:spcPts val="0"/>
              </a:spcBef>
              <a:spcAft>
                <a:spcPts val="0"/>
              </a:spcAft>
              <a:buClr>
                <a:srgbClr val="222222"/>
              </a:buClr>
              <a:buSzPts val="1100"/>
              <a:buNone/>
            </a:pPr>
            <a:r>
              <a:rPr lang="en-GB" sz="1800" b="1" u="none" strike="noStrike" dirty="0">
                <a:effectLst/>
                <a:latin typeface="Arial" panose="020B0604020202020204" pitchFamily="34" charset="0"/>
                <a:ea typeface="Arial" panose="020B0604020202020204" pitchFamily="34" charset="0"/>
                <a:cs typeface="Arial" panose="020B0604020202020204" pitchFamily="34" charset="0"/>
              </a:rPr>
              <a:t>List of libraries:</a:t>
            </a: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rospy</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ROS-based development)</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NumPy (for numerical computations)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math (for mathematical operations)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keyword (for parsing Python keywords)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xmltodict</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handling XML data)</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dirty="0" err="1">
                <a:latin typeface="Arial" panose="020B0604020202020204" pitchFamily="34" charset="0"/>
                <a:ea typeface="Arial" panose="020B0604020202020204" pitchFamily="34" charset="0"/>
                <a:cs typeface="Arial" panose="020B0604020202020204" pitchFamily="34" charset="0"/>
              </a:rPr>
              <a:t>o</a:t>
            </a: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s</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interacting with the operating system)</a:t>
            </a: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carla_msgs</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CARLA-specific ROS messages)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sensor_msgs</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sensor-related ROS messages)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OpenCV (for computer vision tasks)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Pandas (for data manipulation and analysis)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Matplotlib (for data visualization)</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TensorFlow or </a:t>
            </a: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PyTorch</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deep learning, if applicable)</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Gazebo (for simulation, if using alongside CARLA)</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RViz</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visualization in ROS)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endParaRPr lang="en-US"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67621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FD6C-C445-B5A1-5DD2-2E03ABF6F5F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5A7922D-6D35-54CF-3E59-63BDBC5CC52A}"/>
              </a:ext>
            </a:extLst>
          </p:cNvPr>
          <p:cNvSpPr>
            <a:spLocks noGrp="1"/>
          </p:cNvSpPr>
          <p:nvPr>
            <p:ph idx="1"/>
          </p:nvPr>
        </p:nvSpPr>
        <p:spPr/>
        <p:txBody>
          <a:bodyPr/>
          <a:lstStyle/>
          <a:p>
            <a:pPr marL="0" indent="0">
              <a:buNone/>
            </a:pPr>
            <a:r>
              <a:rPr lang="en-US" dirty="0"/>
              <a:t>List of Components:</a:t>
            </a:r>
            <a:endParaRPr lang="en-US" sz="1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Map Parser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Traffic Generator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Path Planner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Trajectory Follower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Obstacle Detector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Obstacle Avoider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Localization Module</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Sensor Data Fusion</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Control System</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Decision-Making Module</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Simulation Environment</a:t>
            </a:r>
            <a:endParaRPr lang="en-US" sz="1400" u="none" strike="noStrike"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409679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457200" y="1417638"/>
            <a:ext cx="8229600" cy="4525963"/>
          </a:xfrm>
        </p:spPr>
        <p:txBody>
          <a:bodyPr/>
          <a:lstStyle/>
          <a:p>
            <a:r>
              <a:rPr lang="en-GB" sz="2800" b="1" dirty="0">
                <a:effectLst/>
                <a:latin typeface="Times New Roman" panose="02020603050405020304" pitchFamily="18" charset="0"/>
                <a:ea typeface="Times New Roman" panose="02020603050405020304" pitchFamily="18" charset="0"/>
              </a:rPr>
              <a:t>SRS</a:t>
            </a:r>
            <a:r>
              <a:rPr lang="en-GB" sz="2800" dirty="0">
                <a:effectLst/>
                <a:latin typeface="Times New Roman" panose="02020603050405020304" pitchFamily="18" charset="0"/>
                <a:ea typeface="Times New Roman" panose="02020603050405020304" pitchFamily="18" charset="0"/>
              </a:rPr>
              <a:t> =&gt; Defect Reduction/Identification: </a:t>
            </a:r>
          </a:p>
          <a:p>
            <a:pPr marL="0" indent="0" algn="ctr">
              <a:buNone/>
            </a:pPr>
            <a:r>
              <a:rPr lang="en-GB" sz="2800" b="1" dirty="0">
                <a:effectLst/>
                <a:latin typeface="Times New Roman" panose="02020603050405020304" pitchFamily="18" charset="0"/>
                <a:ea typeface="Times New Roman" panose="02020603050405020304" pitchFamily="18" charset="0"/>
              </a:rPr>
              <a:t>Inspection Through Checklist (D1) </a:t>
            </a:r>
          </a:p>
          <a:p>
            <a:pPr marL="0" indent="0">
              <a:buNone/>
            </a:pPr>
            <a:endParaRPr lang="en-GB" sz="2800" dirty="0">
              <a:latin typeface="Times New Roman" panose="02020603050405020304" pitchFamily="18" charset="0"/>
              <a:ea typeface="Times New Roman" panose="02020603050405020304" pitchFamily="18" charset="0"/>
            </a:endParaRPr>
          </a:p>
          <a:p>
            <a:r>
              <a:rPr lang="en-GB" sz="2800" b="1" dirty="0">
                <a:effectLst/>
                <a:latin typeface="Times New Roman" panose="02020603050405020304" pitchFamily="18" charset="0"/>
                <a:ea typeface="Times New Roman" panose="02020603050405020304" pitchFamily="18" charset="0"/>
              </a:rPr>
              <a:t>System Design </a:t>
            </a:r>
            <a:r>
              <a:rPr lang="en-GB" sz="2800" dirty="0">
                <a:effectLst/>
                <a:latin typeface="Times New Roman" panose="02020603050405020304" pitchFamily="18" charset="0"/>
                <a:ea typeface="Times New Roman" panose="02020603050405020304" pitchFamily="18" charset="0"/>
              </a:rPr>
              <a:t>=&gt; Defect Detection:</a:t>
            </a:r>
          </a:p>
          <a:p>
            <a:pPr marL="0" indent="0" algn="ctr">
              <a:buNone/>
            </a:pPr>
            <a:r>
              <a:rPr lang="en-GB" sz="2800" b="1" dirty="0">
                <a:latin typeface="Times New Roman" panose="02020603050405020304" pitchFamily="18" charset="0"/>
                <a:ea typeface="Times New Roman" panose="02020603050405020304" pitchFamily="18" charset="0"/>
              </a:rPr>
              <a:t>Scenario based test cases (D2)</a:t>
            </a:r>
          </a:p>
          <a:p>
            <a:pPr marL="0" indent="0" algn="ctr">
              <a:buNone/>
            </a:pPr>
            <a:endParaRPr lang="en-GB" sz="2800" dirty="0">
              <a:effectLst/>
              <a:latin typeface="Times New Roman" panose="02020603050405020304" pitchFamily="18" charset="0"/>
              <a:ea typeface="Times New Roman" panose="02020603050405020304" pitchFamily="18" charset="0"/>
            </a:endParaRPr>
          </a:p>
          <a:p>
            <a:r>
              <a:rPr lang="en-GB" sz="2800" b="1" dirty="0">
                <a:latin typeface="Times New Roman" panose="02020603050405020304" pitchFamily="18" charset="0"/>
                <a:ea typeface="Times New Roman" panose="02020603050405020304" pitchFamily="18" charset="0"/>
              </a:rPr>
              <a:t>Implementation</a:t>
            </a:r>
            <a:r>
              <a:rPr lang="en-GB" sz="2800" dirty="0">
                <a:latin typeface="Times New Roman" panose="02020603050405020304" pitchFamily="18" charset="0"/>
                <a:ea typeface="Times New Roman" panose="02020603050405020304" pitchFamily="18" charset="0"/>
              </a:rPr>
              <a:t> =&gt; Defect Detection:</a:t>
            </a:r>
          </a:p>
          <a:p>
            <a:pPr marL="0" indent="0" algn="ctr">
              <a:buNone/>
            </a:pPr>
            <a:r>
              <a:rPr lang="en-GB" sz="2800" b="1" dirty="0">
                <a:effectLst/>
                <a:latin typeface="Times New Roman" panose="02020603050405020304" pitchFamily="18" charset="0"/>
                <a:ea typeface="Times New Roman" panose="02020603050405020304" pitchFamily="18" charset="0"/>
              </a:rPr>
              <a:t>White Box Testing (D3)</a:t>
            </a:r>
          </a:p>
          <a:p>
            <a:endParaRPr lang="en-US" dirty="0"/>
          </a:p>
          <a:p>
            <a:pPr marL="0" indent="0">
              <a:buNone/>
            </a:pPr>
            <a:endParaRPr lang="en-US" dirty="0"/>
          </a:p>
        </p:txBody>
      </p:sp>
    </p:spTree>
    <p:extLst>
      <p:ext uri="{BB962C8B-B14F-4D97-AF65-F5344CB8AC3E}">
        <p14:creationId xmlns:p14="http://schemas.microsoft.com/office/powerpoint/2010/main" val="4143119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a:t>Describe roles of your team members</a:t>
            </a:r>
          </a:p>
          <a:p>
            <a:r>
              <a:rPr lang="en-US" dirty="0"/>
              <a:t>Describe your software development process</a:t>
            </a:r>
          </a:p>
          <a:p>
            <a:r>
              <a:rPr lang="en-US" dirty="0"/>
              <a:t>Describe your way of working as a team</a:t>
            </a:r>
          </a:p>
          <a:p>
            <a:pPr marL="0" indent="0">
              <a:buNone/>
            </a:pPr>
            <a:endParaRPr lang="en-US" dirty="0"/>
          </a:p>
        </p:txBody>
      </p:sp>
    </p:spTree>
    <p:extLst>
      <p:ext uri="{BB962C8B-B14F-4D97-AF65-F5344CB8AC3E}">
        <p14:creationId xmlns:p14="http://schemas.microsoft.com/office/powerpoint/2010/main" val="2593467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2216199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a:xfrm>
            <a:off x="457200" y="1447800"/>
            <a:ext cx="4114800" cy="4525962"/>
          </a:xfrm>
        </p:spPr>
        <p:txBody>
          <a:bodyPr/>
          <a:lstStyle/>
          <a:p>
            <a:pPr marL="342900" marR="0" lvl="0" indent="-342900">
              <a:lnSpc>
                <a:spcPct val="150000"/>
              </a:lnSpc>
              <a:spcBef>
                <a:spcPts val="0"/>
              </a:spcBef>
              <a:spcAft>
                <a:spcPts val="0"/>
              </a:spcAft>
              <a:buFont typeface="+mj-lt"/>
              <a:buAutoNum type="arabicPeriod"/>
            </a:pPr>
            <a:r>
              <a:rPr lang="en-GB" sz="2000" b="1" u="none" strike="noStrike" dirty="0">
                <a:effectLst/>
                <a:latin typeface="Times New Roman" panose="02020603050405020304" pitchFamily="18" charset="0"/>
                <a:ea typeface="Times New Roman" panose="02020603050405020304" pitchFamily="18" charset="0"/>
              </a:rPr>
              <a:t>Project Management</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1.1 Jira Project Management Tool</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1.2 Work Breakdown Structure (WBS)</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1.3 Roles &amp; Responsibility Matrix</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1.4 Change Control Plan</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1.5 Meeting minutes and Progress report</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GB" sz="2000" b="1" u="none" strike="noStrike" dirty="0">
                <a:effectLst/>
                <a:latin typeface="Times New Roman" panose="02020603050405020304" pitchFamily="18" charset="0"/>
                <a:ea typeface="Times New Roman" panose="02020603050405020304" pitchFamily="18" charset="0"/>
              </a:rPr>
              <a:t>Reports / Documentation</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2.1.  Team Members and Project Proposal</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  Project Proposal Document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a:t>
            </a:r>
            <a:r>
              <a:rPr lang="en-GB" sz="1400" strike="sngStrike" dirty="0">
                <a:effectLst/>
                <a:latin typeface="Times New Roman" panose="02020603050405020304" pitchFamily="18" charset="0"/>
                <a:ea typeface="Times New Roman" panose="02020603050405020304" pitchFamily="18" charset="0"/>
              </a:rPr>
              <a:t>.2.1. Opportunity and Stakeholders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2.2.2. Challenges Goals and Objectives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2.2.3. Solution Overview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2.2.4. Report Outline</a:t>
            </a:r>
            <a:endParaRPr lang="en-US" sz="1400" strike="sngStrike"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  Literature / Market Survey</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2.3.1 Domain Expert Interview Findings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2.3.2 Questionnaire for Technical Feasibility and Risk Assessment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2.3.3 Brainstorming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2.3.4 Academic Research Review</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2.3.5 Gap analysis summary</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2.3.6 Technology Landscape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2.3.6.1 </a:t>
            </a:r>
            <a:r>
              <a:rPr lang="en-GB" sz="1400" strike="sngStrike" dirty="0">
                <a:effectLst/>
                <a:latin typeface="Times New Roman" panose="02020603050405020304" pitchFamily="18" charset="0"/>
                <a:ea typeface="Times New Roman" panose="02020603050405020304" pitchFamily="18" charset="0"/>
              </a:rPr>
              <a:t>SWOT analysis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2.3.7 Questionnaire for Selecting tools and techniques</a:t>
            </a:r>
            <a:endParaRPr lang="en-US" sz="1400" strike="sngStrike" dirty="0">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2.3.8 Specialization - 4 courses series from Coursera</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9423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  Requirement Analysis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2.4.1 Problem Scenarios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2.4.2 Requirement Elicitation </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2.4.3 Questionnaire for gathering requirements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2.4.4 Functional Requirements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2.4.5 Non-Functional Requirement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2.4.6 Inspection Report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2.4.7 Software requirement specification artifact</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 System Design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2.5.1 Architecture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2.5.2 Use Case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
        <p:nvSpPr>
          <p:cNvPr id="2" name="Content Placeholder 1"/>
          <p:cNvSpPr>
            <a:spLocks noGrp="1"/>
          </p:cNvSpPr>
          <p:nvPr>
            <p:ph sz="half" idx="2"/>
          </p:nvPr>
        </p:nvSpPr>
        <p:spPr>
          <a:xfrm>
            <a:off x="4572000" y="1600199"/>
            <a:ext cx="4419600" cy="4525963"/>
          </a:xfrm>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2.5.3 Detail Use Cases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2.5.4 Activity Diagrams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2.5.5 System Sequence Diagram</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2.6 Implementation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2.6.1 Components and Libraries</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2.7 Testing and Performance Evaluation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2.7.1 Test Scenarios</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2.8 Conclusion &amp; Outlook</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2.8.1 Future Recommendations</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 Progress Presentation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2.9.1 Slides outlining project progress</a:t>
            </a:r>
          </a:p>
          <a:p>
            <a:pPr marL="914400" marR="0" lvl="2"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2.9.2Updated Artifacts</a:t>
            </a:r>
            <a:endParaRPr lang="en-US" sz="1400" strike="sngStrike" dirty="0">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7819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137160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2.9.2.1 Appendix-A: Software Requirements Specifications (SRS)</a:t>
            </a: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2.9.2.2 Appendix-B: Design Documents</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2.9.2.3 Appendix-C: Coding Standards/Conventions</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2.9.2.4 Appendix-D: Test Scenarios</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2.9.2.5 Appendix-E: Work Breakdown Structure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2.9.2.6 Appendix-F: Roles &amp; Responsibility Matrix</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US" sz="1200" dirty="0">
                <a:effectLst/>
                <a:latin typeface="Times New Roman" panose="02020603050405020304" pitchFamily="18" charset="0"/>
                <a:ea typeface="Times New Roman" panose="02020603050405020304" pitchFamily="18" charset="0"/>
              </a:rPr>
              <a:t>                </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
        <p:nvSpPr>
          <p:cNvPr id="2" name="Content Placeholder 1"/>
          <p:cNvSpPr>
            <a:spLocks noGrp="1"/>
          </p:cNvSpPr>
          <p:nvPr>
            <p:ph sz="half" idx="2"/>
          </p:nvPr>
        </p:nvSpPr>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2.9.3 Answers to potential questions report</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 Final Presentation part 2</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2.10.1 Comprehensive Slides for presentation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2.10.2 Working software system (Complete)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 Updated Artifacts (Complete) </a:t>
            </a:r>
          </a:p>
          <a:p>
            <a:pPr marL="91440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2.10.3.1. Appendix-A: Software Requirements Specifications (SRS)</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2.10.3.2. Appendix-B: Design Documents</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4443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2.10.5 Fi</a:t>
            </a:r>
            <a:r>
              <a:rPr lang="en-GB" sz="1400" dirty="0" err="1">
                <a:effectLst/>
                <a:latin typeface="Times New Roman" panose="02020603050405020304" pitchFamily="18" charset="0"/>
                <a:ea typeface="Times New Roman" panose="02020603050405020304" pitchFamily="18" charset="0"/>
              </a:rPr>
              <a:t>nal</a:t>
            </a:r>
            <a:r>
              <a:rPr lang="en-GB" sz="1400" dirty="0">
                <a:effectLst/>
                <a:latin typeface="Times New Roman" panose="02020603050405020304" pitchFamily="18" charset="0"/>
                <a:ea typeface="Times New Roman" panose="02020603050405020304" pitchFamily="18" charset="0"/>
              </a:rPr>
              <a:t> Report</a:t>
            </a:r>
            <a:endParaRPr lang="en-US" sz="14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pPr>
            <a:r>
              <a:rPr lang="en-GB" sz="2000" b="1" dirty="0">
                <a:latin typeface="Times New Roman" panose="02020603050405020304" pitchFamily="18" charset="0"/>
                <a:ea typeface="Times New Roman" panose="02020603050405020304" pitchFamily="18" charset="0"/>
              </a:rPr>
              <a:t>3. </a:t>
            </a:r>
            <a:r>
              <a:rPr lang="en-GB" sz="2000" b="1" u="none" strike="noStrike" dirty="0">
                <a:effectLst/>
                <a:latin typeface="Times New Roman" panose="02020603050405020304" pitchFamily="18" charset="0"/>
                <a:ea typeface="Times New Roman" panose="02020603050405020304" pitchFamily="18" charset="0"/>
              </a:rPr>
              <a:t>System</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 Development Environment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3.1.1. IDE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3.1.1.1. Visual Studio Code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3.1.1.2. PyCharm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3.1.2 Version Control</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3.1.2.1. Git Hub</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3.1.3 Environment Management</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3.1.3.1. Anaconda Distribution</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 Simulation Environment Setup</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3.2.1 CARLA Simulator </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3.2.1.1. Carlaviz for CARLA Visualization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3.2.2. ROS Noetic Configured</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3.2.3. CARLA-ROS Bridge Integrated</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3.2.4. Vehicle spawn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3.2.5. Sensor spawn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3.2.6. Destroy Vehicle module</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a:t>
            </a:r>
            <a:r>
              <a:rPr lang="en-GB" sz="1200" dirty="0">
                <a:effectLst/>
                <a:latin typeface="Times New Roman" panose="02020603050405020304" pitchFamily="18" charset="0"/>
                <a:ea typeface="Times New Roman" panose="02020603050405020304" pitchFamily="18" charset="0"/>
              </a:rPr>
              <a:t> </a:t>
            </a:r>
            <a:r>
              <a:rPr lang="en-GB" sz="1400" dirty="0">
                <a:effectLst/>
                <a:latin typeface="Times New Roman" panose="02020603050405020304" pitchFamily="18" charset="0"/>
                <a:ea typeface="Times New Roman" panose="02020603050405020304" pitchFamily="18" charset="0"/>
              </a:rPr>
              <a:t>Path Planning component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3.3.1. Map Reading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3.3.2. Graph of Roads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3.3.3. Graph of Lanes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3.3.4. List of Driving Lanes within map</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163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6EA-19C7-1025-2234-D7EF8F0814EA}"/>
              </a:ext>
            </a:extLst>
          </p:cNvPr>
          <p:cNvSpPr>
            <a:spLocks noGrp="1"/>
          </p:cNvSpPr>
          <p:nvPr>
            <p:ph type="title"/>
          </p:nvPr>
        </p:nvSpPr>
        <p:spPr/>
        <p:txBody>
          <a:bodyPr/>
          <a:lstStyle/>
          <a:p>
            <a:r>
              <a:rPr lang="en-US" dirty="0"/>
              <a:t>Opportunity (2/3)</a:t>
            </a:r>
          </a:p>
        </p:txBody>
      </p:sp>
      <p:sp>
        <p:nvSpPr>
          <p:cNvPr id="3" name="Content Placeholder 2">
            <a:extLst>
              <a:ext uri="{FF2B5EF4-FFF2-40B4-BE49-F238E27FC236}">
                <a16:creationId xmlns:a16="http://schemas.microsoft.com/office/drawing/2014/main" id="{8D0DF0A3-B283-38D9-A0DD-728FEF37159D}"/>
              </a:ext>
            </a:extLst>
          </p:cNvPr>
          <p:cNvSpPr>
            <a:spLocks noGrp="1"/>
          </p:cNvSpPr>
          <p:nvPr>
            <p:ph idx="1"/>
          </p:nvPr>
        </p:nvSpPr>
        <p:spPr/>
        <p:txBody>
          <a:bodyPr/>
          <a:lstStyle/>
          <a:p>
            <a:pPr marL="457200" lvl="0" indent="-342900" algn="l" rtl="0">
              <a:lnSpc>
                <a:spcPct val="100000"/>
              </a:lnSpc>
              <a:spcBef>
                <a:spcPts val="360"/>
              </a:spcBef>
              <a:spcAft>
                <a:spcPts val="0"/>
              </a:spcAft>
              <a:buClr>
                <a:schemeClr val="dk1"/>
              </a:buClr>
              <a:buSzPts val="1800"/>
              <a:buChar char="•"/>
            </a:pPr>
            <a:r>
              <a:rPr lang="en-US" sz="2600" dirty="0"/>
              <a:t>A 2017 study by RAND Corporation found that self-driving cars could </a:t>
            </a:r>
            <a:r>
              <a:rPr lang="en-US" sz="2600" b="1" dirty="0"/>
              <a:t>reduce traffic fatalities by up to 25% </a:t>
            </a:r>
            <a:r>
              <a:rPr lang="en-US" sz="2600" dirty="0"/>
              <a:t>by 2040.</a:t>
            </a:r>
          </a:p>
          <a:p>
            <a:pPr marL="457200" lvl="0" indent="-342900" algn="l" rtl="0">
              <a:lnSpc>
                <a:spcPct val="100000"/>
              </a:lnSpc>
              <a:spcBef>
                <a:spcPts val="360"/>
              </a:spcBef>
              <a:spcAft>
                <a:spcPts val="0"/>
              </a:spcAft>
              <a:buClr>
                <a:schemeClr val="dk1"/>
              </a:buClr>
              <a:buSzPts val="1800"/>
              <a:buChar char="•"/>
            </a:pPr>
            <a:r>
              <a:rPr lang="en-US" sz="2600" dirty="0"/>
              <a:t>A 2019 study by the National Highway Traffic Safety Administration (NHTSA) found that self-driving cars were involved in </a:t>
            </a:r>
            <a:r>
              <a:rPr lang="en-US" sz="2600" b="1" dirty="0"/>
              <a:t>fewer crashes than human-driven cars per mile driven</a:t>
            </a:r>
            <a:r>
              <a:rPr lang="en-US" sz="2600" dirty="0"/>
              <a:t>.</a:t>
            </a:r>
          </a:p>
          <a:p>
            <a:pPr marL="457200" lvl="0" indent="-342900" algn="l" rtl="0">
              <a:lnSpc>
                <a:spcPct val="100000"/>
              </a:lnSpc>
              <a:spcBef>
                <a:spcPts val="360"/>
              </a:spcBef>
              <a:spcAft>
                <a:spcPts val="0"/>
              </a:spcAft>
              <a:buClr>
                <a:schemeClr val="dk1"/>
              </a:buClr>
              <a:buSzPts val="1800"/>
              <a:buChar char="•"/>
            </a:pPr>
            <a:r>
              <a:rPr lang="en-US" sz="2600" dirty="0"/>
              <a:t>A 2020 study by the Massachusetts Institute of Technology (MIT) found that self-driving cars could </a:t>
            </a:r>
            <a:r>
              <a:rPr lang="en-US" sz="2600" b="1" dirty="0"/>
              <a:t>prevent up to 90% of crashes </a:t>
            </a:r>
            <a:r>
              <a:rPr lang="en-US" sz="2600" dirty="0"/>
              <a:t>caused by human error.</a:t>
            </a:r>
          </a:p>
          <a:p>
            <a:endParaRPr lang="en-US" dirty="0"/>
          </a:p>
        </p:txBody>
      </p:sp>
    </p:spTree>
    <p:extLst>
      <p:ext uri="{BB962C8B-B14F-4D97-AF65-F5344CB8AC3E}">
        <p14:creationId xmlns:p14="http://schemas.microsoft.com/office/powerpoint/2010/main" val="2600042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3.3.5. Route Calculation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3.3.6. Algorithm implementation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3.3.7. Global route planner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3.3.8. Axis Translation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3.3.9. Local route planner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3.3.10. Environment Analysis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3.3.11. Trajectory Generation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3.3.12. Junction handling module</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 Path Following component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3.4.1. Trajectory Tracking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3.4.2. Basic agent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3.4.3. Behaviour agent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3.4.4. Algorithm implementation module</a:t>
            </a:r>
            <a:endParaRPr lang="en-US" sz="1400" strike="sngStrike"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3.4.5. Controller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3.4.6. Custom Destination module</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 Vehicle Control component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3.5.1. Throttle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3.5.2. Braking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3.5.3. Acceleration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3.5.4. Steering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3.5.5. Longitudinal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3.5.6. Lateral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3.5.7. Lane changing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3.5.8. Jerkiness Control algorithm modules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3.5.9. Rotation and Translation module</a:t>
            </a:r>
            <a:endParaRPr lang="en-US" sz="1400" strike="sng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7352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 Sensor Integration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3.5.1 IMU integration sub-module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3.5.2 GPS integration sub-module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3.5.3 Radar integration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3.5.4 Lidar integration sub-module</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 Obstacle Detection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 Sensor Fusion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3.6.1.1. Lidar-Radar Fusion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3.6.1.2. Multi-sensor Data synchronization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3.6.2. Sensor Data Processing module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3.6.3. Obstacle Detection module</a:t>
            </a: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3.6.3.1. ML based detection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3.6.4. Distance Estimation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3.6.5. Object Classification module</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 Obstacle Avoidance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3.7.1 Dynamic Obstacle handling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3.7.2 Static Obstacle handling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 Path Adjustment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3.7.3.1. Map based planning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3.7.3.2. Graph based planning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3.7.4. Trajectory Estimation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70967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 Maneuver Planning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3.7.5.1. Environmental evaluation sub-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3.7.5.2. Lane changes sub-module</a:t>
            </a: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3.7.5.3. Decelerate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3.7.5.4. Emergency Stop sub-module </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3.7.6. Real-time Response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 Tracking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3.7.7.1. Kalman filter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3.7.7.2. Particle filter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B16AB359-C161-DBF4-5BB3-F15672B7F11D}"/>
              </a:ext>
            </a:extLst>
          </p:cNvPr>
          <p:cNvSpPr txBox="1">
            <a:spLocks/>
          </p:cNvSpPr>
          <p:nvPr/>
        </p:nvSpPr>
        <p:spPr bwMode="auto">
          <a:xfrm>
            <a:off x="4495800" y="1600200"/>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nSpc>
                <a:spcPct val="150000"/>
              </a:lnSpc>
              <a:spcBef>
                <a:spcPts val="0"/>
              </a:spcBef>
              <a:spcAft>
                <a:spcPts val="0"/>
              </a:spcAft>
              <a:buNone/>
            </a:pPr>
            <a:r>
              <a:rPr lang="en-GB" sz="1200" b="1" dirty="0">
                <a:effectLst/>
                <a:latin typeface="Times New Roman" panose="02020603050405020304" pitchFamily="18" charset="0"/>
                <a:ea typeface="Times New Roman" panose="02020603050405020304" pitchFamily="18" charset="0"/>
              </a:rPr>
              <a:t>4. Open House</a:t>
            </a:r>
            <a:endParaRPr lang="en-US" sz="12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 Event Part 1</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4.1.1. Standee Design</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4.1.2. Printed Standee</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4.1.3. Printed Broachers</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4.1.4. Pre-recorded Demo video</a:t>
            </a:r>
            <a:endParaRPr lang="en-US" sz="12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 Event Part 2 </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4.2.1. Standee Design</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4.2.2. Printed Standee</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4.2.3. Printed Broachers</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4.2.4. Full Working Software</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8146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p>
        </p:txBody>
      </p:sp>
      <p:sp>
        <p:nvSpPr>
          <p:cNvPr id="10243" name="Content Placeholder 2"/>
          <p:cNvSpPr>
            <a:spLocks noGrp="1"/>
          </p:cNvSpPr>
          <p:nvPr>
            <p:ph idx="1"/>
          </p:nvPr>
        </p:nvSpPr>
        <p:spPr>
          <a:xfrm>
            <a:off x="457200" y="1600201"/>
            <a:ext cx="8229600" cy="4038600"/>
          </a:xfrm>
        </p:spPr>
        <p:txBody>
          <a:bodyPr/>
          <a:lstStyle/>
          <a:p>
            <a:pPr marL="0" indent="0" eaLnBrk="1" hangingPunct="1">
              <a:buNone/>
            </a:pPr>
            <a:r>
              <a:rPr lang="en-US" sz="2400" b="1" dirty="0"/>
              <a:t>1. Resource Intensive:</a:t>
            </a:r>
          </a:p>
          <a:p>
            <a:pPr eaLnBrk="1" hangingPunct="1"/>
            <a:r>
              <a:rPr lang="en-US" sz="2400" dirty="0"/>
              <a:t>Requires significant computational resources and specialized hardware for simulations and real-world testing.</a:t>
            </a:r>
          </a:p>
          <a:p>
            <a:pPr marL="0" indent="0" eaLnBrk="1" hangingPunct="1">
              <a:buNone/>
            </a:pPr>
            <a:r>
              <a:rPr lang="en-US" sz="2400" b="1" dirty="0"/>
              <a:t>2. Complex Integration:</a:t>
            </a:r>
          </a:p>
          <a:p>
            <a:pPr eaLnBrk="1" hangingPunct="1"/>
            <a:r>
              <a:rPr lang="en-US" sz="2400" dirty="0"/>
              <a:t>Integrating multiple technologies and ensuring seamless communication between them can be challenging.</a:t>
            </a:r>
          </a:p>
          <a:p>
            <a:pPr marL="0" indent="0" eaLnBrk="1" hangingPunct="1">
              <a:buNone/>
            </a:pPr>
            <a:r>
              <a:rPr lang="en-US" sz="2400" b="1" dirty="0"/>
              <a:t>3. High Learning Curve:</a:t>
            </a:r>
          </a:p>
          <a:p>
            <a:pPr eaLnBrk="1" hangingPunct="1"/>
            <a:r>
              <a:rPr lang="en-US" sz="2400" dirty="0"/>
              <a:t>The complexity of tools and frameworks such as ROS and CARLA may require significant training and ramp-up time.</a:t>
            </a:r>
          </a:p>
          <a:p>
            <a:pPr marL="0" indent="0" eaLnBrk="1" hangingPunct="1">
              <a:buNone/>
            </a:pPr>
            <a:r>
              <a:rPr lang="en-US" sz="1400"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8070-1EE9-64D0-6DE9-549F77EA1B8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8F9BCE6-0576-8A12-1AF2-75AE8D8B73D6}"/>
              </a:ext>
            </a:extLst>
          </p:cNvPr>
          <p:cNvSpPr>
            <a:spLocks noGrp="1"/>
          </p:cNvSpPr>
          <p:nvPr>
            <p:ph idx="1"/>
          </p:nvPr>
        </p:nvSpPr>
        <p:spPr/>
        <p:txBody>
          <a:bodyPr/>
          <a:lstStyle/>
          <a:p>
            <a:pPr marL="0" indent="0" eaLnBrk="1" hangingPunct="1">
              <a:buNone/>
            </a:pPr>
            <a:r>
              <a:rPr lang="en-US" sz="2400" b="1" dirty="0"/>
              <a:t>4. Limited Testing Scenarios:</a:t>
            </a:r>
          </a:p>
          <a:p>
            <a:pPr eaLnBrk="1" hangingPunct="1"/>
            <a:r>
              <a:rPr lang="en-US" sz="2400" dirty="0"/>
              <a:t>Simulated environments might not cover all possible real-world scenarios, potentially limiting the robustness of the solution.</a:t>
            </a:r>
          </a:p>
          <a:p>
            <a:pPr marL="0" indent="0" eaLnBrk="1" hangingPunct="1">
              <a:buNone/>
            </a:pPr>
            <a:r>
              <a:rPr lang="en-US" sz="2400" b="1" dirty="0"/>
              <a:t>5. Dependency on External Tools:</a:t>
            </a:r>
          </a:p>
          <a:p>
            <a:pPr eaLnBrk="1" hangingPunct="1"/>
            <a:r>
              <a:rPr lang="en-US" sz="2400" dirty="0"/>
              <a:t>Relying on external simulators and libraries can introduce vulnerabilities if there are updates. or changes beyond your control.</a:t>
            </a:r>
          </a:p>
          <a:p>
            <a:pPr eaLnBrk="1" hangingPunct="1"/>
            <a:endParaRPr lang="en-US" sz="2400" dirty="0"/>
          </a:p>
        </p:txBody>
      </p:sp>
    </p:spTree>
    <p:extLst>
      <p:ext uri="{BB962C8B-B14F-4D97-AF65-F5344CB8AC3E}">
        <p14:creationId xmlns:p14="http://schemas.microsoft.com/office/powerpoint/2010/main" val="2863108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0708-2CA6-4A6A-9ADA-FAB0DD3238A5}"/>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3A4760AC-AA6A-FFDF-A0F2-53E637BAADCC}"/>
              </a:ext>
            </a:extLst>
          </p:cNvPr>
          <p:cNvSpPr>
            <a:spLocks noGrp="1"/>
          </p:cNvSpPr>
          <p:nvPr>
            <p:ph idx="1"/>
          </p:nvPr>
        </p:nvSpPr>
        <p:spPr/>
        <p:txBody>
          <a:bodyPr/>
          <a:lstStyle/>
          <a:p>
            <a:r>
              <a:rPr lang="en-US" dirty="0"/>
              <a:t>Demonstration of actual working system</a:t>
            </a:r>
          </a:p>
        </p:txBody>
      </p:sp>
    </p:spTree>
    <p:extLst>
      <p:ext uri="{BB962C8B-B14F-4D97-AF65-F5344CB8AC3E}">
        <p14:creationId xmlns:p14="http://schemas.microsoft.com/office/powerpoint/2010/main" val="3634333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Report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18803134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a:p>
            <a:pPr eaLnBrk="1" hangingPunct="1"/>
            <a:r>
              <a:rPr lang="en-US" dirty="0"/>
              <a:t>Chapter 6: Testing &amp; Evaluations</a:t>
            </a:r>
          </a:p>
          <a:p>
            <a:pPr eaLnBrk="1" hangingPunct="1"/>
            <a:r>
              <a:rPr lang="en-US" dirty="0"/>
              <a:t>Chapter 7: Conclusion &amp; Outlook</a:t>
            </a:r>
          </a:p>
        </p:txBody>
      </p:sp>
    </p:spTree>
    <p:extLst>
      <p:ext uri="{BB962C8B-B14F-4D97-AF65-F5344CB8AC3E}">
        <p14:creationId xmlns:p14="http://schemas.microsoft.com/office/powerpoint/2010/main" val="402201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00C5-8558-E5B1-D848-676E1980D97E}"/>
              </a:ext>
            </a:extLst>
          </p:cNvPr>
          <p:cNvSpPr>
            <a:spLocks noGrp="1"/>
          </p:cNvSpPr>
          <p:nvPr>
            <p:ph type="title"/>
          </p:nvPr>
        </p:nvSpPr>
        <p:spPr/>
        <p:txBody>
          <a:bodyPr/>
          <a:lstStyle/>
          <a:p>
            <a:r>
              <a:rPr lang="en-US" dirty="0"/>
              <a:t>Opportunity (3/3)</a:t>
            </a:r>
            <a:endParaRPr lang="en-US" b="1" dirty="0"/>
          </a:p>
        </p:txBody>
      </p:sp>
      <p:pic>
        <p:nvPicPr>
          <p:cNvPr id="4" name="Google Shape;129;p37">
            <a:extLst>
              <a:ext uri="{FF2B5EF4-FFF2-40B4-BE49-F238E27FC236}">
                <a16:creationId xmlns:a16="http://schemas.microsoft.com/office/drawing/2014/main" id="{994E29F5-C5B7-5872-8B22-D60394EDDCD5}"/>
              </a:ext>
            </a:extLst>
          </p:cNvPr>
          <p:cNvPicPr preferRelativeResize="0">
            <a:picLocks noGrp="1"/>
          </p:cNvPicPr>
          <p:nvPr>
            <p:ph idx="1"/>
          </p:nvPr>
        </p:nvPicPr>
        <p:blipFill rotWithShape="1">
          <a:blip r:embed="rId2">
            <a:alphaModFix/>
          </a:blip>
          <a:srcRect l="8048" t="8105" r="7664" b="68725"/>
          <a:stretch/>
        </p:blipFill>
        <p:spPr>
          <a:xfrm>
            <a:off x="838200" y="1166018"/>
            <a:ext cx="8212534" cy="4525963"/>
          </a:xfrm>
          <a:prstGeom prst="rect">
            <a:avLst/>
          </a:prstGeom>
          <a:noFill/>
          <a:ln>
            <a:noFill/>
          </a:ln>
        </p:spPr>
      </p:pic>
    </p:spTree>
    <p:extLst>
      <p:ext uri="{BB962C8B-B14F-4D97-AF65-F5344CB8AC3E}">
        <p14:creationId xmlns:p14="http://schemas.microsoft.com/office/powerpoint/2010/main" val="372829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C800-43EB-493C-5AFD-78F609832357}"/>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21853CFD-1356-08DC-64B2-CB878D489EA9}"/>
              </a:ext>
            </a:extLst>
          </p:cNvPr>
          <p:cNvSpPr>
            <a:spLocks noGrp="1"/>
          </p:cNvSpPr>
          <p:nvPr>
            <p:ph idx="1"/>
          </p:nvPr>
        </p:nvSpPr>
        <p:spPr/>
        <p:txBody>
          <a:bodyPr/>
          <a:lstStyle/>
          <a:p>
            <a:pPr marL="457200" lvl="0" indent="-457200" algn="l" rtl="0">
              <a:lnSpc>
                <a:spcPct val="100000"/>
              </a:lnSpc>
              <a:spcBef>
                <a:spcPts val="480"/>
              </a:spcBef>
              <a:spcAft>
                <a:spcPts val="0"/>
              </a:spcAft>
              <a:buClr>
                <a:schemeClr val="dk1"/>
              </a:buClr>
              <a:buSzPts val="2400"/>
              <a:buFont typeface="Calibri"/>
              <a:buAutoNum type="arabicPeriod"/>
            </a:pPr>
            <a:r>
              <a:rPr lang="en-US" sz="2800" dirty="0"/>
              <a:t>Driver</a:t>
            </a:r>
          </a:p>
          <a:p>
            <a:pPr marL="457200" lvl="0" indent="-457200" algn="l" rtl="0">
              <a:lnSpc>
                <a:spcPct val="100000"/>
              </a:lnSpc>
              <a:spcBef>
                <a:spcPts val="480"/>
              </a:spcBef>
              <a:spcAft>
                <a:spcPts val="0"/>
              </a:spcAft>
              <a:buClr>
                <a:schemeClr val="dk1"/>
              </a:buClr>
              <a:buSzPts val="2400"/>
              <a:buFont typeface="Calibri"/>
              <a:buAutoNum type="arabicPeriod"/>
            </a:pPr>
            <a:r>
              <a:rPr lang="en-US" sz="2800" dirty="0"/>
              <a:t>Passengers</a:t>
            </a:r>
          </a:p>
          <a:p>
            <a:pPr marL="457200" lvl="0" indent="-457200" algn="l" rtl="0">
              <a:lnSpc>
                <a:spcPct val="100000"/>
              </a:lnSpc>
              <a:spcBef>
                <a:spcPts val="480"/>
              </a:spcBef>
              <a:spcAft>
                <a:spcPts val="0"/>
              </a:spcAft>
              <a:buClr>
                <a:schemeClr val="dk1"/>
              </a:buClr>
              <a:buSzPts val="2400"/>
              <a:buFont typeface="Calibri"/>
              <a:buAutoNum type="arabicPeriod"/>
            </a:pPr>
            <a:r>
              <a:rPr lang="en-US" sz="2800" dirty="0"/>
              <a:t>Domain Expert</a:t>
            </a:r>
          </a:p>
          <a:p>
            <a:endParaRPr lang="en-US" dirty="0"/>
          </a:p>
        </p:txBody>
      </p:sp>
    </p:spTree>
    <p:extLst>
      <p:ext uri="{BB962C8B-B14F-4D97-AF65-F5344CB8AC3E}">
        <p14:creationId xmlns:p14="http://schemas.microsoft.com/office/powerpoint/2010/main" val="326073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marL="342900" lvl="0" indent="-342900" rtl="0">
              <a:lnSpc>
                <a:spcPct val="150000"/>
              </a:lnSpc>
              <a:spcBef>
                <a:spcPts val="0"/>
              </a:spcBef>
              <a:spcAft>
                <a:spcPts val="0"/>
              </a:spcAft>
              <a:buClr>
                <a:schemeClr val="dk1"/>
              </a:buClr>
              <a:buSzPts val="2400"/>
              <a:buFont typeface="Arial"/>
              <a:buChar char="•"/>
            </a:pPr>
            <a:r>
              <a:rPr lang="en-US" sz="1800" dirty="0"/>
              <a:t>We propose a </a:t>
            </a:r>
            <a:r>
              <a:rPr lang="en-US" sz="1800" b="1" dirty="0"/>
              <a:t>Self Driven Car</a:t>
            </a:r>
            <a:r>
              <a:rPr lang="en-US" sz="1800" dirty="0"/>
              <a:t>, featuring </a:t>
            </a:r>
            <a:r>
              <a:rPr lang="en-US" sz="1800" b="1" dirty="0"/>
              <a:t>optimized path planning, obstacle detection, dynamic avoidance </a:t>
            </a:r>
            <a:r>
              <a:rPr lang="en-US" sz="1800" dirty="0"/>
              <a:t>for reliable and adaptable behavior in Urban Environment.</a:t>
            </a:r>
          </a:p>
          <a:p>
            <a:endParaRPr lang="en-US" dirty="0"/>
          </a:p>
        </p:txBody>
      </p:sp>
      <p:pic>
        <p:nvPicPr>
          <p:cNvPr id="5" name="Picture 4">
            <a:extLst>
              <a:ext uri="{FF2B5EF4-FFF2-40B4-BE49-F238E27FC236}">
                <a16:creationId xmlns:a16="http://schemas.microsoft.com/office/drawing/2014/main" id="{18834155-0D20-BF20-89B4-804FC6411A60}"/>
              </a:ext>
            </a:extLst>
          </p:cNvPr>
          <p:cNvPicPr>
            <a:picLocks noChangeAspect="1"/>
          </p:cNvPicPr>
          <p:nvPr/>
        </p:nvPicPr>
        <p:blipFill rotWithShape="1">
          <a:blip r:embed="rId2">
            <a:extLst>
              <a:ext uri="{28A0092B-C50C-407E-A947-70E740481C1C}">
                <a14:useLocalDpi xmlns:a14="http://schemas.microsoft.com/office/drawing/2010/main" val="0"/>
              </a:ext>
            </a:extLst>
          </a:blip>
          <a:srcRect b="4242"/>
          <a:stretch/>
        </p:blipFill>
        <p:spPr bwMode="auto">
          <a:xfrm>
            <a:off x="2298723" y="2819400"/>
            <a:ext cx="5215164" cy="2971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227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1085</TotalTime>
  <Words>3323</Words>
  <Application>Microsoft Office PowerPoint</Application>
  <PresentationFormat>On-screen Show (4:3)</PresentationFormat>
  <Paragraphs>686</Paragraphs>
  <Slides>67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Times New Roman</vt:lpstr>
      <vt:lpstr>Office Theme</vt:lpstr>
      <vt:lpstr>Final Year Project</vt:lpstr>
      <vt:lpstr>Project Team</vt:lpstr>
      <vt:lpstr>Table of Content</vt:lpstr>
      <vt:lpstr>Opportunity &amp; Stakeholders</vt:lpstr>
      <vt:lpstr>Opportunity(1/3)</vt:lpstr>
      <vt:lpstr>Opportunity (2/3)</vt:lpstr>
      <vt:lpstr>Opportunity (3/3)</vt:lpstr>
      <vt:lpstr>Stakeholders</vt:lpstr>
      <vt:lpstr>Solution</vt:lpstr>
      <vt:lpstr>PROGRESS REPORT Summary</vt:lpstr>
      <vt:lpstr>Requirements</vt:lpstr>
      <vt:lpstr>Specification / Documentation:</vt:lpstr>
      <vt:lpstr>Specification / Documentation:</vt:lpstr>
      <vt:lpstr>List of Different Users</vt:lpstr>
      <vt:lpstr>Use Cases</vt:lpstr>
      <vt:lpstr>Use Cases</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Design</vt:lpstr>
      <vt:lpstr>Design</vt:lpstr>
      <vt:lpstr>Design</vt:lpstr>
      <vt:lpstr>Design</vt:lpstr>
      <vt:lpstr>Design</vt:lpstr>
      <vt:lpstr>Design</vt:lpstr>
      <vt:lpstr>Design</vt:lpstr>
      <vt:lpstr>Design</vt:lpstr>
      <vt:lpstr>Design</vt:lpstr>
      <vt:lpstr>Design</vt:lpstr>
      <vt:lpstr>Design</vt:lpstr>
      <vt:lpstr>Design</vt:lpstr>
      <vt:lpstr>Design</vt:lpstr>
      <vt:lpstr>Design</vt:lpstr>
      <vt:lpstr>Design</vt:lpstr>
      <vt:lpstr>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Testing</vt:lpstr>
      <vt:lpstr>Endeavour</vt:lpstr>
      <vt:lpstr>NEXT STEPS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Challenges</vt:lpstr>
      <vt:lpstr>Challenges</vt:lpstr>
      <vt:lpstr>Prototype</vt:lpstr>
      <vt:lpstr>Report</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Hamza Azhar</cp:lastModifiedBy>
  <cp:revision>59</cp:revision>
  <dcterms:created xsi:type="dcterms:W3CDTF">2013-01-22T07:04:44Z</dcterms:created>
  <dcterms:modified xsi:type="dcterms:W3CDTF">2024-06-06T10:27:26Z</dcterms:modified>
</cp:coreProperties>
</file>