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30" r:id="rId1"/>
  </p:sldMasterIdLst>
  <p:sldIdLst>
    <p:sldId id="256" r:id="rId2"/>
    <p:sldId id="257" r:id="rId3"/>
    <p:sldId id="258" r:id="rId4"/>
    <p:sldId id="260" r:id="rId5"/>
    <p:sldId id="259" r:id="rId6"/>
    <p:sldId id="283" r:id="rId7"/>
    <p:sldId id="284" r:id="rId8"/>
    <p:sldId id="285" r:id="rId9"/>
    <p:sldId id="269" r:id="rId10"/>
    <p:sldId id="261" r:id="rId11"/>
    <p:sldId id="271" r:id="rId12"/>
    <p:sldId id="272"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79" r:id="rId26"/>
    <p:sldId id="273" r:id="rId27"/>
    <p:sldId id="274" r:id="rId28"/>
    <p:sldId id="298" r:id="rId29"/>
    <p:sldId id="299" r:id="rId30"/>
    <p:sldId id="300" r:id="rId31"/>
    <p:sldId id="301" r:id="rId32"/>
    <p:sldId id="302" r:id="rId33"/>
    <p:sldId id="303" r:id="rId34"/>
    <p:sldId id="304" r:id="rId35"/>
    <p:sldId id="305" r:id="rId36"/>
    <p:sldId id="280" r:id="rId37"/>
    <p:sldId id="306" r:id="rId38"/>
    <p:sldId id="307" r:id="rId39"/>
    <p:sldId id="308" r:id="rId40"/>
    <p:sldId id="309" r:id="rId41"/>
    <p:sldId id="310" r:id="rId42"/>
    <p:sldId id="311" r:id="rId43"/>
    <p:sldId id="312" r:id="rId44"/>
    <p:sldId id="314" r:id="rId45"/>
    <p:sldId id="315" r:id="rId46"/>
    <p:sldId id="316" r:id="rId47"/>
    <p:sldId id="317" r:id="rId48"/>
    <p:sldId id="318" r:id="rId49"/>
    <p:sldId id="319" r:id="rId50"/>
    <p:sldId id="321" r:id="rId51"/>
    <p:sldId id="320" r:id="rId52"/>
    <p:sldId id="282" r:id="rId53"/>
    <p:sldId id="281" r:id="rId54"/>
    <p:sldId id="328" r:id="rId55"/>
    <p:sldId id="327" r:id="rId56"/>
    <p:sldId id="329" r:id="rId57"/>
    <p:sldId id="330" r:id="rId58"/>
    <p:sldId id="331" r:id="rId59"/>
    <p:sldId id="332" r:id="rId60"/>
    <p:sldId id="333" r:id="rId61"/>
    <p:sldId id="264" r:id="rId62"/>
    <p:sldId id="277" r:id="rId63"/>
    <p:sldId id="276" r:id="rId64"/>
    <p:sldId id="278" r:id="rId6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6/5/2024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6/5/2024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6/5/2024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6/5/2024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6/5/2024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6/5/2024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6/5/2024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6/5/2024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6/5/2024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6/5/2024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6/5/2024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thru.gsa.gov/DRIVERSAFETY/DistractedDrivingPosterA.pdf" TargetMode="External"/><Relationship Id="rId2" Type="http://schemas.openxmlformats.org/officeDocument/2006/relationships/hyperlink" Target="https://crashstats.nhtsa.dot.gov/Api/Public/ViewPublication/81211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Computer On Wheels</a:t>
            </a:r>
          </a:p>
          <a:p>
            <a:pPr marL="63500" eaLnBrk="1" fontAlgn="auto" hangingPunct="1">
              <a:spcAft>
                <a:spcPts val="0"/>
              </a:spcAft>
              <a:buFont typeface="Arial" pitchFamily="34" charset="0"/>
              <a:buNone/>
              <a:defRPr/>
            </a:pPr>
            <a:r>
              <a:rPr lang="en-US" sz="1400" dirty="0"/>
              <a:t>Supervised By: Dr. Rizwan Bin Faiz (Assistant Professor)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Elicitation Techniques / Tools</a:t>
            </a:r>
          </a:p>
          <a:p>
            <a:pPr lvl="1"/>
            <a:r>
              <a:rPr lang="en-US" dirty="0"/>
              <a:t>Interviewing Domain Expert Interviews</a:t>
            </a:r>
          </a:p>
          <a:p>
            <a:pPr lvl="1"/>
            <a:r>
              <a:rPr lang="en-US" dirty="0"/>
              <a:t>Document Analysis</a:t>
            </a:r>
          </a:p>
          <a:p>
            <a:r>
              <a:rPr lang="en-US" dirty="0"/>
              <a:t>Specification / Documentation</a:t>
            </a:r>
          </a:p>
          <a:p>
            <a:pPr lvl="1"/>
            <a:r>
              <a:rPr lang="en-US" dirty="0"/>
              <a:t>SRS</a:t>
            </a:r>
          </a:p>
          <a:p>
            <a:pPr lvl="1"/>
            <a:r>
              <a:rPr lang="en-US" dirty="0"/>
              <a:t>Implemented Requirements</a:t>
            </a:r>
          </a:p>
          <a:p>
            <a:pPr lvl="1"/>
            <a:r>
              <a:rPr lang="en-US" dirty="0"/>
              <a:t>Report</a:t>
            </a:r>
          </a:p>
          <a:p>
            <a:pPr lvl="1"/>
            <a:endParaRPr lang="en-US" dirty="0"/>
          </a:p>
        </p:txBody>
      </p:sp>
    </p:spTree>
    <p:extLst>
      <p:ext uri="{BB962C8B-B14F-4D97-AF65-F5344CB8AC3E}">
        <p14:creationId xmlns:p14="http://schemas.microsoft.com/office/powerpoint/2010/main" val="174438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List of Different Users</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Driver</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Passengers</a:t>
            </a:r>
          </a:p>
          <a:p>
            <a:r>
              <a:rPr lang="en-US" dirty="0"/>
              <a:t>Use Case: </a:t>
            </a:r>
          </a:p>
          <a:p>
            <a:r>
              <a:rPr lang="en-US" dirty="0"/>
              <a:t>Functional &amp; Non Functional Requirements</a:t>
            </a:r>
          </a:p>
        </p:txBody>
      </p:sp>
    </p:spTree>
    <p:extLst>
      <p:ext uri="{BB962C8B-B14F-4D97-AF65-F5344CB8AC3E}">
        <p14:creationId xmlns:p14="http://schemas.microsoft.com/office/powerpoint/2010/main" val="256917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EE6-1B72-9F0A-3784-5797A91E229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173A2E3-9084-8F25-3A1C-F32B95A02309}"/>
              </a:ext>
            </a:extLst>
          </p:cNvPr>
          <p:cNvSpPr>
            <a:spLocks noGrp="1"/>
          </p:cNvSpPr>
          <p:nvPr>
            <p:ph idx="1"/>
          </p:nvPr>
        </p:nvSpPr>
        <p:spPr/>
        <p:txBody>
          <a:bodyPr/>
          <a:lstStyle/>
          <a:p>
            <a:r>
              <a:rPr lang="en-US" dirty="0"/>
              <a:t>Use Case:</a:t>
            </a:r>
          </a:p>
          <a:p>
            <a:pPr marL="0" indent="0">
              <a:buNone/>
            </a:pPr>
            <a:r>
              <a:rPr lang="en-US" dirty="0"/>
              <a:t> </a:t>
            </a:r>
          </a:p>
          <a:p>
            <a:endParaRPr lang="en-US" dirty="0"/>
          </a:p>
        </p:txBody>
      </p:sp>
      <p:pic>
        <p:nvPicPr>
          <p:cNvPr id="4" name="Picture 3">
            <a:extLst>
              <a:ext uri="{FF2B5EF4-FFF2-40B4-BE49-F238E27FC236}">
                <a16:creationId xmlns:a16="http://schemas.microsoft.com/office/drawing/2014/main" id="{71EACEFF-E508-C994-73C8-BC4CC1805526}"/>
              </a:ext>
            </a:extLst>
          </p:cNvPr>
          <p:cNvPicPr>
            <a:picLocks noChangeAspect="1"/>
          </p:cNvPicPr>
          <p:nvPr/>
        </p:nvPicPr>
        <p:blipFill>
          <a:blip r:embed="rId2"/>
          <a:stretch>
            <a:fillRect/>
          </a:stretch>
        </p:blipFill>
        <p:spPr>
          <a:xfrm>
            <a:off x="2552700" y="1295400"/>
            <a:ext cx="4038600" cy="4481861"/>
          </a:xfrm>
          <a:prstGeom prst="rect">
            <a:avLst/>
          </a:prstGeom>
        </p:spPr>
      </p:pic>
    </p:spTree>
    <p:extLst>
      <p:ext uri="{BB962C8B-B14F-4D97-AF65-F5344CB8AC3E}">
        <p14:creationId xmlns:p14="http://schemas.microsoft.com/office/powerpoint/2010/main" val="224170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4B5-A185-DA50-8D83-6E0F2BDFDBC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BAF7AA8-20BD-DE80-0829-E6C8BAD0369B}"/>
              </a:ext>
            </a:extLst>
          </p:cNvPr>
          <p:cNvSpPr>
            <a:spLocks noGrp="1"/>
          </p:cNvSpPr>
          <p:nvPr>
            <p:ph idx="1"/>
          </p:nvPr>
        </p:nvSpPr>
        <p:spPr/>
        <p:txBody>
          <a:bodyPr/>
          <a:lstStyle/>
          <a:p>
            <a:r>
              <a:rPr lang="en-US" dirty="0"/>
              <a:t>Functional Requirements(Vehicle Control)</a:t>
            </a:r>
          </a:p>
          <a:p>
            <a:endParaRPr lang="en-US" dirty="0"/>
          </a:p>
        </p:txBody>
      </p:sp>
      <p:graphicFrame>
        <p:nvGraphicFramePr>
          <p:cNvPr id="4" name="Table 3">
            <a:extLst>
              <a:ext uri="{FF2B5EF4-FFF2-40B4-BE49-F238E27FC236}">
                <a16:creationId xmlns:a16="http://schemas.microsoft.com/office/drawing/2014/main" id="{6147EB8E-5125-0720-E40F-27C94B82D6E2}"/>
              </a:ext>
            </a:extLst>
          </p:cNvPr>
          <p:cNvGraphicFramePr>
            <a:graphicFrameLocks noGrp="1"/>
          </p:cNvGraphicFramePr>
          <p:nvPr>
            <p:extLst>
              <p:ext uri="{D42A27DB-BD31-4B8C-83A1-F6EECF244321}">
                <p14:modId xmlns:p14="http://schemas.microsoft.com/office/powerpoint/2010/main" val="2720357913"/>
              </p:ext>
            </p:extLst>
          </p:nvPr>
        </p:nvGraphicFramePr>
        <p:xfrm>
          <a:off x="914400" y="2133600"/>
          <a:ext cx="8077200" cy="3657600"/>
        </p:xfrm>
        <a:graphic>
          <a:graphicData uri="http://schemas.openxmlformats.org/drawingml/2006/table">
            <a:tbl>
              <a:tblPr firstRow="1" firstCol="1" bandRow="1">
                <a:tableStyleId>{5940675A-B579-460E-94D1-54222C63F5DA}</a:tableStyleId>
              </a:tblPr>
              <a:tblGrid>
                <a:gridCol w="416004">
                  <a:extLst>
                    <a:ext uri="{9D8B030D-6E8A-4147-A177-3AD203B41FA5}">
                      <a16:colId xmlns:a16="http://schemas.microsoft.com/office/drawing/2014/main" val="4214427699"/>
                    </a:ext>
                  </a:extLst>
                </a:gridCol>
                <a:gridCol w="1081112">
                  <a:extLst>
                    <a:ext uri="{9D8B030D-6E8A-4147-A177-3AD203B41FA5}">
                      <a16:colId xmlns:a16="http://schemas.microsoft.com/office/drawing/2014/main" val="3301871663"/>
                    </a:ext>
                  </a:extLst>
                </a:gridCol>
                <a:gridCol w="1579943">
                  <a:extLst>
                    <a:ext uri="{9D8B030D-6E8A-4147-A177-3AD203B41FA5}">
                      <a16:colId xmlns:a16="http://schemas.microsoft.com/office/drawing/2014/main" val="857538713"/>
                    </a:ext>
                  </a:extLst>
                </a:gridCol>
                <a:gridCol w="1579943">
                  <a:extLst>
                    <a:ext uri="{9D8B030D-6E8A-4147-A177-3AD203B41FA5}">
                      <a16:colId xmlns:a16="http://schemas.microsoft.com/office/drawing/2014/main" val="3180563377"/>
                    </a:ext>
                  </a:extLst>
                </a:gridCol>
                <a:gridCol w="3420198">
                  <a:extLst>
                    <a:ext uri="{9D8B030D-6E8A-4147-A177-3AD203B41FA5}">
                      <a16:colId xmlns:a16="http://schemas.microsoft.com/office/drawing/2014/main" val="2487357518"/>
                    </a:ext>
                  </a:extLst>
                </a:gridCol>
              </a:tblGrid>
              <a:tr h="246096">
                <a:tc rowSpan="2">
                  <a:txBody>
                    <a:bodyPr/>
                    <a:lstStyle/>
                    <a:p>
                      <a:pPr marL="0" marR="0" algn="ctr">
                        <a:spcBef>
                          <a:spcPts val="1390"/>
                        </a:spcBef>
                        <a:spcAft>
                          <a:spcPts val="1390"/>
                        </a:spcAft>
                      </a:pPr>
                      <a:r>
                        <a:rPr lang="en-GB" sz="900">
                          <a:effectLst/>
                        </a:rPr>
                        <a:t>No</a:t>
                      </a:r>
                      <a:endParaRPr lang="en-US" sz="900">
                        <a:effectLst/>
                        <a:latin typeface="Times New Roman" panose="02020603050405020304" pitchFamily="18" charset="0"/>
                        <a:ea typeface="Times New Roman" panose="02020603050405020304" pitchFamily="18" charset="0"/>
                      </a:endParaRPr>
                    </a:p>
                  </a:txBody>
                  <a:tcPr marL="51221" marR="51221" marT="0" marB="0"/>
                </a:tc>
                <a:tc rowSpan="2">
                  <a:txBody>
                    <a:bodyPr/>
                    <a:lstStyle/>
                    <a:p>
                      <a:pPr marL="0" marR="0" algn="ctr">
                        <a:spcBef>
                          <a:spcPts val="1390"/>
                        </a:spcBef>
                        <a:spcAft>
                          <a:spcPts val="1390"/>
                        </a:spcAft>
                      </a:pPr>
                      <a:r>
                        <a:rPr lang="en-GB" sz="900">
                          <a:effectLst/>
                        </a:rPr>
                        <a:t>Functional Requirement</a:t>
                      </a:r>
                      <a:endParaRPr lang="en-US" sz="900">
                        <a:effectLst/>
                        <a:latin typeface="Times New Roman" panose="02020603050405020304" pitchFamily="18" charset="0"/>
                        <a:ea typeface="Times New Roman" panose="02020603050405020304" pitchFamily="18" charset="0"/>
                      </a:endParaRPr>
                    </a:p>
                  </a:txBody>
                  <a:tcPr marL="51221" marR="51221" marT="0" marB="0"/>
                </a:tc>
                <a:tc gridSpan="2">
                  <a:txBody>
                    <a:bodyPr/>
                    <a:lstStyle/>
                    <a:p>
                      <a:pPr marL="0" marR="0" algn="ctr">
                        <a:spcBef>
                          <a:spcPts val="1390"/>
                        </a:spcBef>
                        <a:spcAft>
                          <a:spcPts val="1390"/>
                        </a:spcAft>
                      </a:pPr>
                      <a:r>
                        <a:rPr lang="en-GB" sz="900">
                          <a:effectLst/>
                        </a:rPr>
                        <a:t>Breakdown</a:t>
                      </a:r>
                      <a:endParaRPr lang="en-US" sz="900">
                        <a:effectLst/>
                        <a:latin typeface="Times New Roman" panose="02020603050405020304" pitchFamily="18" charset="0"/>
                        <a:ea typeface="Times New Roman" panose="02020603050405020304" pitchFamily="18" charset="0"/>
                      </a:endParaRPr>
                    </a:p>
                  </a:txBody>
                  <a:tcPr marL="51221" marR="51221" marT="0" marB="0"/>
                </a:tc>
                <a:tc hMerge="1">
                  <a:txBody>
                    <a:bodyPr/>
                    <a:lstStyle/>
                    <a:p>
                      <a:endParaRPr lang="en-US"/>
                    </a:p>
                  </a:txBody>
                  <a:tcPr/>
                </a:tc>
                <a:tc rowSpan="2">
                  <a:txBody>
                    <a:bodyPr/>
                    <a:lstStyle/>
                    <a:p>
                      <a:pPr marL="0" marR="0" algn="ctr">
                        <a:spcBef>
                          <a:spcPts val="1390"/>
                        </a:spcBef>
                        <a:spcAft>
                          <a:spcPts val="1390"/>
                        </a:spcAft>
                      </a:pPr>
                      <a:r>
                        <a:rPr lang="en-GB" sz="900">
                          <a:effectLst/>
                        </a:rPr>
                        <a:t> </a:t>
                      </a:r>
                      <a:endParaRPr lang="en-US" sz="900">
                        <a:effectLst/>
                      </a:endParaRPr>
                    </a:p>
                    <a:p>
                      <a:pPr marL="0" marR="0" algn="ctr">
                        <a:spcBef>
                          <a:spcPts val="1390"/>
                        </a:spcBef>
                        <a:spcAft>
                          <a:spcPts val="1390"/>
                        </a:spcAft>
                      </a:pPr>
                      <a:r>
                        <a:rPr lang="en-GB" sz="900">
                          <a:effectLst/>
                        </a:rPr>
                        <a:t>Description</a:t>
                      </a:r>
                      <a:endParaRPr lang="en-US" sz="90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2890080089"/>
                  </a:ext>
                </a:extLst>
              </a:tr>
              <a:tr h="394987">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900">
                          <a:effectLst/>
                        </a:rPr>
                        <a:t>ID</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spcBef>
                          <a:spcPts val="1200"/>
                        </a:spcBef>
                        <a:spcAft>
                          <a:spcPts val="1200"/>
                        </a:spcAft>
                        <a:tabLst>
                          <a:tab pos="127635" algn="l"/>
                          <a:tab pos="2794000" algn="ctr"/>
                        </a:tabLst>
                      </a:pPr>
                      <a:r>
                        <a:rPr lang="en-GB" sz="900">
                          <a:effectLst/>
                        </a:rPr>
                        <a:t>Sub-Functionality</a:t>
                      </a:r>
                      <a:endParaRPr lang="en-US" sz="900">
                        <a:effectLst/>
                        <a:latin typeface="Times New Roman" panose="02020603050405020304" pitchFamily="18" charset="0"/>
                        <a:ea typeface="Times New Roman" panose="02020603050405020304" pitchFamily="18" charset="0"/>
                      </a:endParaRPr>
                    </a:p>
                  </a:txBody>
                  <a:tcPr marL="51221" marR="51221" marT="0" marB="0"/>
                </a:tc>
                <a:tc vMerge="1">
                  <a:txBody>
                    <a:bodyPr/>
                    <a:lstStyle/>
                    <a:p>
                      <a:endParaRPr lang="en-US"/>
                    </a:p>
                  </a:txBody>
                  <a:tcPr/>
                </a:tc>
                <a:extLst>
                  <a:ext uri="{0D108BD9-81ED-4DB2-BD59-A6C34878D82A}">
                    <a16:rowId xmlns:a16="http://schemas.microsoft.com/office/drawing/2014/main" val="587831651"/>
                  </a:ext>
                </a:extLst>
              </a:tr>
              <a:tr h="467832">
                <a:tc>
                  <a:txBody>
                    <a:bodyPr/>
                    <a:lstStyle/>
                    <a:p>
                      <a:pPr marL="0" marR="0" algn="ctr">
                        <a:lnSpc>
                          <a:spcPct val="150000"/>
                        </a:lnSpc>
                        <a:spcBef>
                          <a:spcPts val="1200"/>
                        </a:spcBef>
                        <a:spcAft>
                          <a:spcPts val="1200"/>
                        </a:spcAft>
                      </a:pPr>
                      <a:r>
                        <a:rPr lang="en-GB" sz="900">
                          <a:effectLst/>
                        </a:rPr>
                        <a:t>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Autonomous Navigation</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1200"/>
                        </a:spcBef>
                        <a:spcAft>
                          <a:spcPts val="1200"/>
                        </a:spcAft>
                      </a:pPr>
                      <a:r>
                        <a:rPr lang="en-GB" sz="900">
                          <a:effectLst/>
                          <a:highlight>
                            <a:srgbClr val="FFFF00"/>
                          </a:highlight>
                        </a:rPr>
                        <a:t>The system shall be capable of autonomously navigating from a starting point to a destination.</a:t>
                      </a:r>
                      <a:endParaRPr lang="en-US" sz="90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3062029338"/>
                  </a:ext>
                </a:extLst>
              </a:tr>
              <a:tr h="445697">
                <a:tc>
                  <a:txBody>
                    <a:bodyPr/>
                    <a:lstStyle/>
                    <a:p>
                      <a:pPr marL="0" marR="0" algn="ctr">
                        <a:lnSpc>
                          <a:spcPct val="150000"/>
                        </a:lnSpc>
                        <a:spcBef>
                          <a:spcPts val="1200"/>
                        </a:spcBef>
                        <a:spcAft>
                          <a:spcPts val="1200"/>
                        </a:spcAft>
                      </a:pPr>
                      <a:r>
                        <a:rPr lang="en-GB" sz="900" dirty="0">
                          <a:effectLst/>
                        </a:rPr>
                        <a:t>1</a:t>
                      </a:r>
                      <a:endParaRPr lang="en-US" sz="900" dirty="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1.2</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dirty="0">
                          <a:effectLst/>
                        </a:rPr>
                        <a:t>Acceleration Control</a:t>
                      </a:r>
                      <a:endParaRPr lang="en-US" sz="900" dirty="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1200"/>
                        </a:spcBef>
                        <a:spcAft>
                          <a:spcPts val="1200"/>
                        </a:spcAft>
                      </a:pPr>
                      <a:r>
                        <a:rPr lang="en-GB" sz="900" dirty="0">
                          <a:effectLst/>
                        </a:rPr>
                        <a:t>The system shall control the vehicle's acceleration to maintain desired speeds along the planned trajectory.</a:t>
                      </a:r>
                      <a:endParaRPr lang="en-US" sz="900" dirty="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3201514685"/>
                  </a:ext>
                </a:extLst>
              </a:tr>
              <a:tr h="445697">
                <a:tc>
                  <a:txBody>
                    <a:bodyPr/>
                    <a:lstStyle/>
                    <a:p>
                      <a:pPr marL="0" marR="0" algn="ctr">
                        <a:lnSpc>
                          <a:spcPct val="150000"/>
                        </a:lnSpc>
                        <a:spcBef>
                          <a:spcPts val="1200"/>
                        </a:spcBef>
                        <a:spcAft>
                          <a:spcPts val="1200"/>
                        </a:spcAft>
                      </a:pPr>
                      <a:r>
                        <a:rPr lang="en-GB" sz="900">
                          <a:effectLst/>
                        </a:rPr>
                        <a:t>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1.3</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Emergency Stop</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1200"/>
                        </a:spcBef>
                        <a:spcAft>
                          <a:spcPts val="1200"/>
                        </a:spcAft>
                      </a:pPr>
                      <a:r>
                        <a:rPr lang="en-GB" sz="900">
                          <a:effectLst/>
                        </a:rPr>
                        <a:t>The system shall include a mechanism for the driver to perform an immediate emergency stop, halting all vehicle operations.</a:t>
                      </a:r>
                      <a:endParaRPr lang="en-US" sz="90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2796731570"/>
                  </a:ext>
                </a:extLst>
              </a:tr>
              <a:tr h="605797">
                <a:tc>
                  <a:txBody>
                    <a:bodyPr/>
                    <a:lstStyle/>
                    <a:p>
                      <a:pPr marL="0" marR="0" algn="ctr">
                        <a:lnSpc>
                          <a:spcPct val="150000"/>
                        </a:lnSpc>
                        <a:spcBef>
                          <a:spcPts val="1200"/>
                        </a:spcBef>
                        <a:spcAft>
                          <a:spcPts val="1200"/>
                        </a:spcAft>
                      </a:pPr>
                      <a:r>
                        <a:rPr lang="en-GB" sz="900">
                          <a:effectLst/>
                        </a:rPr>
                        <a:t>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1.4</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Throttle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1200"/>
                        </a:spcBef>
                        <a:spcAft>
                          <a:spcPts val="1200"/>
                        </a:spcAft>
                      </a:pPr>
                      <a:r>
                        <a:rPr lang="en-GB" sz="900">
                          <a:effectLst/>
                          <a:highlight>
                            <a:srgbClr val="FFFF00"/>
                          </a:highlight>
                        </a:rPr>
                        <a:t>The system shall control the throttle to regulate vehicle speed within a range of 0 to 120 km/h, adjusting for road conditions and traffic regulations.</a:t>
                      </a:r>
                      <a:endParaRPr lang="en-US" sz="90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3170746716"/>
                  </a:ext>
                </a:extLst>
              </a:tr>
              <a:tr h="605797">
                <a:tc>
                  <a:txBody>
                    <a:bodyPr/>
                    <a:lstStyle/>
                    <a:p>
                      <a:pPr marL="0" marR="0" algn="ctr">
                        <a:lnSpc>
                          <a:spcPct val="150000"/>
                        </a:lnSpc>
                        <a:spcBef>
                          <a:spcPts val="1200"/>
                        </a:spcBef>
                        <a:spcAft>
                          <a:spcPts val="1200"/>
                        </a:spcAft>
                      </a:pPr>
                      <a:r>
                        <a:rPr lang="en-GB" sz="900">
                          <a:effectLst/>
                        </a:rPr>
                        <a:t>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a:t>
                      </a:r>
                      <a:r>
                        <a:rPr lang="en-US" sz="900">
                          <a:effectLst/>
                        </a:rPr>
                        <a:t>5</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Steering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0"/>
                        </a:spcBef>
                        <a:spcAft>
                          <a:spcPts val="800"/>
                        </a:spcAft>
                      </a:pPr>
                      <a:r>
                        <a:rPr lang="en-GB" sz="900">
                          <a:effectLst/>
                          <a:highlight>
                            <a:srgbClr val="FFFF00"/>
                          </a:highlight>
                        </a:rPr>
                        <a:t>The system shall control the vehicle's steering to maintain a maximum lateral deviation of 0.5 meters from the planned trajectory under normal conditions.</a:t>
                      </a:r>
                      <a:endParaRPr lang="en-US" sz="90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2297428393"/>
                  </a:ext>
                </a:extLst>
              </a:tr>
              <a:tr h="445697">
                <a:tc>
                  <a:txBody>
                    <a:bodyPr/>
                    <a:lstStyle/>
                    <a:p>
                      <a:pPr marL="0" marR="0" algn="ctr">
                        <a:lnSpc>
                          <a:spcPct val="150000"/>
                        </a:lnSpc>
                        <a:spcBef>
                          <a:spcPts val="1200"/>
                        </a:spcBef>
                        <a:spcAft>
                          <a:spcPts val="1200"/>
                        </a:spcAft>
                      </a:pPr>
                      <a:r>
                        <a:rPr lang="en-GB" sz="900">
                          <a:effectLst/>
                        </a:rPr>
                        <a:t>1</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Vehicle Control</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GB" sz="900">
                          <a:effectLst/>
                        </a:rPr>
                        <a:t>1.</a:t>
                      </a:r>
                      <a:r>
                        <a:rPr lang="en-US" sz="900">
                          <a:effectLst/>
                        </a:rPr>
                        <a:t>6</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ctr">
                        <a:lnSpc>
                          <a:spcPct val="150000"/>
                        </a:lnSpc>
                        <a:spcBef>
                          <a:spcPts val="1200"/>
                        </a:spcBef>
                        <a:spcAft>
                          <a:spcPts val="1200"/>
                        </a:spcAft>
                      </a:pPr>
                      <a:r>
                        <a:rPr lang="en-US" sz="900">
                          <a:effectLst/>
                        </a:rPr>
                        <a:t>Braking Control </a:t>
                      </a:r>
                      <a:endParaRPr lang="en-US" sz="900">
                        <a:effectLst/>
                        <a:latin typeface="Times New Roman" panose="02020603050405020304" pitchFamily="18" charset="0"/>
                        <a:ea typeface="Times New Roman" panose="02020603050405020304" pitchFamily="18" charset="0"/>
                      </a:endParaRPr>
                    </a:p>
                  </a:txBody>
                  <a:tcPr marL="51221" marR="51221" marT="0" marB="0"/>
                </a:tc>
                <a:tc>
                  <a:txBody>
                    <a:bodyPr/>
                    <a:lstStyle/>
                    <a:p>
                      <a:pPr marL="0" marR="0" algn="just">
                        <a:lnSpc>
                          <a:spcPct val="150000"/>
                        </a:lnSpc>
                        <a:spcBef>
                          <a:spcPts val="1200"/>
                        </a:spcBef>
                        <a:spcAft>
                          <a:spcPts val="1200"/>
                        </a:spcAft>
                        <a:tabLst>
                          <a:tab pos="2219325" algn="l"/>
                        </a:tabLst>
                      </a:pPr>
                      <a:r>
                        <a:rPr lang="en-US" sz="900" dirty="0">
                          <a:effectLst/>
                        </a:rPr>
                        <a:t>The system shall control the vehicle's braking to safely decelerate and stop as required by the planned trajectory</a:t>
                      </a:r>
                      <a:endParaRPr lang="en-US" sz="900" dirty="0">
                        <a:effectLst/>
                        <a:latin typeface="Times New Roman" panose="02020603050405020304" pitchFamily="18" charset="0"/>
                        <a:ea typeface="Times New Roman" panose="02020603050405020304" pitchFamily="18" charset="0"/>
                      </a:endParaRPr>
                    </a:p>
                  </a:txBody>
                  <a:tcPr marL="51221" marR="51221" marT="0" marB="0"/>
                </a:tc>
                <a:extLst>
                  <a:ext uri="{0D108BD9-81ED-4DB2-BD59-A6C34878D82A}">
                    <a16:rowId xmlns:a16="http://schemas.microsoft.com/office/drawing/2014/main" val="2179546958"/>
                  </a:ext>
                </a:extLst>
              </a:tr>
            </a:tbl>
          </a:graphicData>
        </a:graphic>
      </p:graphicFrame>
    </p:spTree>
    <p:extLst>
      <p:ext uri="{BB962C8B-B14F-4D97-AF65-F5344CB8AC3E}">
        <p14:creationId xmlns:p14="http://schemas.microsoft.com/office/powerpoint/2010/main" val="403827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31FA-8703-44C3-D0A6-1B9B62CA8AF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E80CFEE2-A64A-0B4C-4A5C-92754B7D4FD5}"/>
              </a:ext>
            </a:extLst>
          </p:cNvPr>
          <p:cNvSpPr>
            <a:spLocks noGrp="1"/>
          </p:cNvSpPr>
          <p:nvPr>
            <p:ph idx="1"/>
          </p:nvPr>
        </p:nvSpPr>
        <p:spPr/>
        <p:txBody>
          <a:bodyPr/>
          <a:lstStyle/>
          <a:p>
            <a:r>
              <a:rPr lang="en-US" dirty="0"/>
              <a:t>Functional Requirements(Path Planning)</a:t>
            </a:r>
          </a:p>
          <a:p>
            <a:endParaRPr lang="en-US" dirty="0"/>
          </a:p>
          <a:p>
            <a:endParaRPr lang="en-US" dirty="0"/>
          </a:p>
        </p:txBody>
      </p:sp>
      <p:graphicFrame>
        <p:nvGraphicFramePr>
          <p:cNvPr id="4" name="Table 3">
            <a:extLst>
              <a:ext uri="{FF2B5EF4-FFF2-40B4-BE49-F238E27FC236}">
                <a16:creationId xmlns:a16="http://schemas.microsoft.com/office/drawing/2014/main" id="{23EE5664-A0A0-BEB7-8A3E-92AFDE346F97}"/>
              </a:ext>
            </a:extLst>
          </p:cNvPr>
          <p:cNvGraphicFramePr>
            <a:graphicFrameLocks noGrp="1"/>
          </p:cNvGraphicFramePr>
          <p:nvPr>
            <p:extLst>
              <p:ext uri="{D42A27DB-BD31-4B8C-83A1-F6EECF244321}">
                <p14:modId xmlns:p14="http://schemas.microsoft.com/office/powerpoint/2010/main" val="3888728171"/>
              </p:ext>
            </p:extLst>
          </p:nvPr>
        </p:nvGraphicFramePr>
        <p:xfrm>
          <a:off x="914400" y="2133600"/>
          <a:ext cx="8077200" cy="3692939"/>
        </p:xfrm>
        <a:graphic>
          <a:graphicData uri="http://schemas.openxmlformats.org/drawingml/2006/table">
            <a:tbl>
              <a:tblPr firstRow="1" firstCol="1" bandRow="1">
                <a:tableStyleId>{5940675A-B579-460E-94D1-54222C63F5DA}</a:tableStyleId>
              </a:tblPr>
              <a:tblGrid>
                <a:gridCol w="443968">
                  <a:extLst>
                    <a:ext uri="{9D8B030D-6E8A-4147-A177-3AD203B41FA5}">
                      <a16:colId xmlns:a16="http://schemas.microsoft.com/office/drawing/2014/main" val="1458340812"/>
                    </a:ext>
                  </a:extLst>
                </a:gridCol>
                <a:gridCol w="1154065">
                  <a:extLst>
                    <a:ext uri="{9D8B030D-6E8A-4147-A177-3AD203B41FA5}">
                      <a16:colId xmlns:a16="http://schemas.microsoft.com/office/drawing/2014/main" val="61010833"/>
                    </a:ext>
                  </a:extLst>
                </a:gridCol>
                <a:gridCol w="1686325">
                  <a:extLst>
                    <a:ext uri="{9D8B030D-6E8A-4147-A177-3AD203B41FA5}">
                      <a16:colId xmlns:a16="http://schemas.microsoft.com/office/drawing/2014/main" val="3902230665"/>
                    </a:ext>
                  </a:extLst>
                </a:gridCol>
                <a:gridCol w="1686325">
                  <a:extLst>
                    <a:ext uri="{9D8B030D-6E8A-4147-A177-3AD203B41FA5}">
                      <a16:colId xmlns:a16="http://schemas.microsoft.com/office/drawing/2014/main" val="333605029"/>
                    </a:ext>
                  </a:extLst>
                </a:gridCol>
                <a:gridCol w="3106517">
                  <a:extLst>
                    <a:ext uri="{9D8B030D-6E8A-4147-A177-3AD203B41FA5}">
                      <a16:colId xmlns:a16="http://schemas.microsoft.com/office/drawing/2014/main" val="1270169315"/>
                    </a:ext>
                  </a:extLst>
                </a:gridCol>
              </a:tblGrid>
              <a:tr h="144245">
                <a:tc rowSpan="2">
                  <a:txBody>
                    <a:bodyPr/>
                    <a:lstStyle/>
                    <a:p>
                      <a:pPr marL="0" marR="0" algn="ctr">
                        <a:spcBef>
                          <a:spcPts val="1390"/>
                        </a:spcBef>
                        <a:spcAft>
                          <a:spcPts val="1390"/>
                        </a:spcAft>
                      </a:pPr>
                      <a:r>
                        <a:rPr lang="en-GB" sz="1000">
                          <a:effectLst/>
                        </a:rPr>
                        <a:t>No</a:t>
                      </a:r>
                      <a:endParaRPr lang="en-US" sz="1000">
                        <a:effectLst/>
                        <a:latin typeface="Times New Roman" panose="02020603050405020304" pitchFamily="18" charset="0"/>
                        <a:ea typeface="Times New Roman" panose="02020603050405020304" pitchFamily="18" charset="0"/>
                      </a:endParaRPr>
                    </a:p>
                  </a:txBody>
                  <a:tcPr marL="56490" marR="56490" marT="0" marB="0"/>
                </a:tc>
                <a:tc rowSpan="2">
                  <a:txBody>
                    <a:bodyPr/>
                    <a:lstStyle/>
                    <a:p>
                      <a:pPr marL="0" marR="0" algn="ctr">
                        <a:spcBef>
                          <a:spcPts val="1390"/>
                        </a:spcBef>
                        <a:spcAft>
                          <a:spcPts val="1390"/>
                        </a:spcAft>
                      </a:pPr>
                      <a:r>
                        <a:rPr lang="en-GB" sz="1000">
                          <a:effectLst/>
                        </a:rPr>
                        <a:t>Functional Requirement</a:t>
                      </a:r>
                      <a:endParaRPr lang="en-US" sz="1000">
                        <a:effectLst/>
                        <a:latin typeface="Times New Roman" panose="02020603050405020304" pitchFamily="18" charset="0"/>
                        <a:ea typeface="Times New Roman" panose="02020603050405020304" pitchFamily="18" charset="0"/>
                      </a:endParaRPr>
                    </a:p>
                  </a:txBody>
                  <a:tcPr marL="56490" marR="56490" marT="0" marB="0"/>
                </a:tc>
                <a:tc gridSpan="2">
                  <a:txBody>
                    <a:bodyPr/>
                    <a:lstStyle/>
                    <a:p>
                      <a:pPr marL="0" marR="0" algn="ctr">
                        <a:spcBef>
                          <a:spcPts val="1390"/>
                        </a:spcBef>
                        <a:spcAft>
                          <a:spcPts val="1390"/>
                        </a:spcAft>
                      </a:pPr>
                      <a:r>
                        <a:rPr lang="en-GB" sz="1000">
                          <a:effectLst/>
                        </a:rPr>
                        <a:t>Breakdown</a:t>
                      </a:r>
                      <a:endParaRPr lang="en-US" sz="1000">
                        <a:effectLst/>
                        <a:latin typeface="Times New Roman" panose="02020603050405020304" pitchFamily="18" charset="0"/>
                        <a:ea typeface="Times New Roman" panose="02020603050405020304" pitchFamily="18" charset="0"/>
                      </a:endParaRPr>
                    </a:p>
                  </a:txBody>
                  <a:tcPr marL="56490" marR="56490" marT="0" marB="0"/>
                </a:tc>
                <a:tc hMerge="1">
                  <a:txBody>
                    <a:bodyPr/>
                    <a:lstStyle/>
                    <a:p>
                      <a:endParaRPr lang="en-US"/>
                    </a:p>
                  </a:txBody>
                  <a:tcPr/>
                </a:tc>
                <a:tc rowSpan="2">
                  <a:txBody>
                    <a:bodyPr/>
                    <a:lstStyle/>
                    <a:p>
                      <a:pPr marL="0" marR="0" algn="ctr">
                        <a:spcBef>
                          <a:spcPts val="1390"/>
                        </a:spcBef>
                        <a:spcAft>
                          <a:spcPts val="1390"/>
                        </a:spcAft>
                      </a:pPr>
                      <a:r>
                        <a:rPr lang="en-GB" sz="1000">
                          <a:effectLst/>
                        </a:rPr>
                        <a:t> </a:t>
                      </a:r>
                      <a:endParaRPr lang="en-US" sz="1000">
                        <a:effectLst/>
                      </a:endParaRPr>
                    </a:p>
                    <a:p>
                      <a:pPr marL="0" marR="0" algn="ctr">
                        <a:spcBef>
                          <a:spcPts val="1390"/>
                        </a:spcBef>
                        <a:spcAft>
                          <a:spcPts val="139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3080245473"/>
                  </a:ext>
                </a:extLst>
              </a:tr>
              <a:tr h="480816">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000">
                          <a:effectLst/>
                        </a:rPr>
                        <a:t>ID</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spcBef>
                          <a:spcPts val="1200"/>
                        </a:spcBef>
                        <a:spcAft>
                          <a:spcPts val="1200"/>
                        </a:spcAft>
                        <a:tabLst>
                          <a:tab pos="127635" algn="l"/>
                          <a:tab pos="2794000" algn="ctr"/>
                        </a:tabLst>
                      </a:pPr>
                      <a:r>
                        <a:rPr lang="en-GB" sz="1000">
                          <a:effectLst/>
                        </a:rPr>
                        <a:t>Sub-Functionality</a:t>
                      </a:r>
                      <a:endParaRPr lang="en-US" sz="1000">
                        <a:effectLst/>
                        <a:latin typeface="Times New Roman" panose="02020603050405020304" pitchFamily="18" charset="0"/>
                        <a:ea typeface="Times New Roman" panose="02020603050405020304" pitchFamily="18" charset="0"/>
                      </a:endParaRPr>
                    </a:p>
                  </a:txBody>
                  <a:tcPr marL="56490" marR="56490" marT="0" marB="0"/>
                </a:tc>
                <a:tc vMerge="1">
                  <a:txBody>
                    <a:bodyPr/>
                    <a:lstStyle/>
                    <a:p>
                      <a:endParaRPr lang="en-US"/>
                    </a:p>
                  </a:txBody>
                  <a:tcPr/>
                </a:tc>
                <a:extLst>
                  <a:ext uri="{0D108BD9-81ED-4DB2-BD59-A6C34878D82A}">
                    <a16:rowId xmlns:a16="http://schemas.microsoft.com/office/drawing/2014/main" val="879732392"/>
                  </a:ext>
                </a:extLst>
              </a:tr>
              <a:tr h="674406">
                <a:tc>
                  <a:txBody>
                    <a:bodyPr/>
                    <a:lstStyle/>
                    <a:p>
                      <a:pPr marL="0" marR="0" algn="ctr">
                        <a:lnSpc>
                          <a:spcPct val="150000"/>
                        </a:lnSpc>
                        <a:spcBef>
                          <a:spcPts val="1200"/>
                        </a:spcBef>
                        <a:spcAft>
                          <a:spcPts val="12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2.1</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Route Calculation</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just">
                        <a:lnSpc>
                          <a:spcPct val="150000"/>
                        </a:lnSpc>
                        <a:spcBef>
                          <a:spcPts val="0"/>
                        </a:spcBef>
                        <a:spcAft>
                          <a:spcPts val="800"/>
                        </a:spcAft>
                      </a:pPr>
                      <a:r>
                        <a:rPr lang="en-GB" sz="1000">
                          <a:effectLst/>
                          <a:highlight>
                            <a:srgbClr val="FFFF00"/>
                          </a:highlight>
                        </a:rPr>
                        <a:t>The system shall calculate the most efficient route i.e. shortest path from the vehicle's current location to the driver-specified destination</a:t>
                      </a:r>
                      <a:endParaRPr lang="en-US" sz="100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2264289924"/>
                  </a:ext>
                </a:extLst>
              </a:tr>
              <a:tr h="674406">
                <a:tc>
                  <a:txBody>
                    <a:bodyPr/>
                    <a:lstStyle/>
                    <a:p>
                      <a:pPr marL="0" marR="0" algn="ctr">
                        <a:lnSpc>
                          <a:spcPct val="150000"/>
                        </a:lnSpc>
                        <a:spcBef>
                          <a:spcPts val="1200"/>
                        </a:spcBef>
                        <a:spcAft>
                          <a:spcPts val="12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2.2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Lane Assignment</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just">
                        <a:lnSpc>
                          <a:spcPct val="150000"/>
                        </a:lnSpc>
                        <a:spcBef>
                          <a:spcPts val="1200"/>
                        </a:spcBef>
                        <a:spcAft>
                          <a:spcPts val="1200"/>
                        </a:spcAft>
                      </a:pPr>
                      <a:r>
                        <a:rPr lang="en-GB" sz="1000">
                          <a:effectLst/>
                          <a:highlight>
                            <a:srgbClr val="FFFF00"/>
                          </a:highlight>
                        </a:rPr>
                        <a:t>The system shall assign appropriate lanes for the vehicle to travel in along the calculated route, based on legal navigation rule.</a:t>
                      </a:r>
                      <a:endParaRPr lang="en-US" sz="100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2565730517"/>
                  </a:ext>
                </a:extLst>
              </a:tr>
              <a:tr h="508727">
                <a:tc>
                  <a:txBody>
                    <a:bodyPr/>
                    <a:lstStyle/>
                    <a:p>
                      <a:pPr marL="0" marR="0" algn="ctr">
                        <a:lnSpc>
                          <a:spcPct val="150000"/>
                        </a:lnSpc>
                        <a:spcBef>
                          <a:spcPts val="1200"/>
                        </a:spcBef>
                        <a:spcAft>
                          <a:spcPts val="12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2.3</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Waypoint Generation</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just">
                        <a:lnSpc>
                          <a:spcPct val="150000"/>
                        </a:lnSpc>
                        <a:spcBef>
                          <a:spcPts val="1200"/>
                        </a:spcBef>
                        <a:spcAft>
                          <a:spcPts val="1200"/>
                        </a:spcAft>
                      </a:pPr>
                      <a:r>
                        <a:rPr lang="en-GB" sz="1000">
                          <a:effectLst/>
                          <a:highlight>
                            <a:srgbClr val="FFFF00"/>
                          </a:highlight>
                        </a:rPr>
                        <a:t>The system shall generate waypoints along the calculated route to guide the vehicle towards the destination.</a:t>
                      </a:r>
                      <a:endParaRPr lang="en-US" sz="100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2191698824"/>
                  </a:ext>
                </a:extLst>
              </a:tr>
              <a:tr h="500594">
                <a:tc>
                  <a:txBody>
                    <a:bodyPr/>
                    <a:lstStyle/>
                    <a:p>
                      <a:pPr marL="0" marR="0" algn="ctr">
                        <a:lnSpc>
                          <a:spcPct val="150000"/>
                        </a:lnSpc>
                        <a:spcBef>
                          <a:spcPts val="1200"/>
                        </a:spcBef>
                        <a:spcAft>
                          <a:spcPts val="12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2.4</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Dynamic Obstacle Avoidance</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just">
                        <a:lnSpc>
                          <a:spcPct val="150000"/>
                        </a:lnSpc>
                        <a:spcBef>
                          <a:spcPts val="1200"/>
                        </a:spcBef>
                        <a:spcAft>
                          <a:spcPts val="1200"/>
                        </a:spcAft>
                      </a:pPr>
                      <a:r>
                        <a:rPr lang="en-GB" sz="1000">
                          <a:effectLst/>
                        </a:rPr>
                        <a:t>The system shall adapt the vehicle's path in real-time to safely avoid unexpected obstacles.</a:t>
                      </a:r>
                      <a:endParaRPr lang="en-US" sz="100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3992119754"/>
                  </a:ext>
                </a:extLst>
              </a:tr>
              <a:tr h="674406">
                <a:tc>
                  <a:txBody>
                    <a:bodyPr/>
                    <a:lstStyle/>
                    <a:p>
                      <a:pPr marL="0" marR="0" algn="ctr">
                        <a:lnSpc>
                          <a:spcPct val="150000"/>
                        </a:lnSpc>
                        <a:spcBef>
                          <a:spcPts val="1200"/>
                        </a:spcBef>
                        <a:spcAft>
                          <a:spcPts val="12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Path Planning</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a:effectLst/>
                        </a:rPr>
                        <a:t>2.</a:t>
                      </a:r>
                      <a:r>
                        <a:rPr lang="en-US" sz="1000">
                          <a:effectLst/>
                        </a:rPr>
                        <a:t>5</a:t>
                      </a:r>
                      <a:endParaRPr lang="en-US" sz="100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ctr">
                        <a:lnSpc>
                          <a:spcPct val="150000"/>
                        </a:lnSpc>
                        <a:spcBef>
                          <a:spcPts val="1200"/>
                        </a:spcBef>
                        <a:spcAft>
                          <a:spcPts val="1200"/>
                        </a:spcAft>
                      </a:pPr>
                      <a:r>
                        <a:rPr lang="en-GB" sz="1000" dirty="0">
                          <a:effectLst/>
                        </a:rPr>
                        <a:t>Map Reading</a:t>
                      </a:r>
                      <a:endParaRPr lang="en-US" sz="1000" dirty="0">
                        <a:effectLst/>
                        <a:latin typeface="Times New Roman" panose="02020603050405020304" pitchFamily="18" charset="0"/>
                        <a:ea typeface="Times New Roman" panose="02020603050405020304" pitchFamily="18" charset="0"/>
                      </a:endParaRPr>
                    </a:p>
                  </a:txBody>
                  <a:tcPr marL="56490" marR="56490" marT="0" marB="0"/>
                </a:tc>
                <a:tc>
                  <a:txBody>
                    <a:bodyPr/>
                    <a:lstStyle/>
                    <a:p>
                      <a:pPr marL="0" marR="0" algn="just">
                        <a:lnSpc>
                          <a:spcPct val="150000"/>
                        </a:lnSpc>
                        <a:spcBef>
                          <a:spcPts val="1200"/>
                        </a:spcBef>
                        <a:spcAft>
                          <a:spcPts val="1200"/>
                        </a:spcAft>
                      </a:pPr>
                      <a:r>
                        <a:rPr lang="en-GB" sz="1000" dirty="0">
                          <a:effectLst/>
                        </a:rPr>
                        <a:t>The system shall be able to read and interpret digital map data to determine the vehicle's precise location within the road network</a:t>
                      </a:r>
                      <a:endParaRPr lang="en-US" sz="1000" dirty="0">
                        <a:effectLst/>
                        <a:latin typeface="Times New Roman" panose="02020603050405020304" pitchFamily="18" charset="0"/>
                        <a:ea typeface="Times New Roman" panose="02020603050405020304" pitchFamily="18" charset="0"/>
                      </a:endParaRPr>
                    </a:p>
                  </a:txBody>
                  <a:tcPr marL="56490" marR="56490" marT="0" marB="0"/>
                </a:tc>
                <a:extLst>
                  <a:ext uri="{0D108BD9-81ED-4DB2-BD59-A6C34878D82A}">
                    <a16:rowId xmlns:a16="http://schemas.microsoft.com/office/drawing/2014/main" val="1144783510"/>
                  </a:ext>
                </a:extLst>
              </a:tr>
            </a:tbl>
          </a:graphicData>
        </a:graphic>
      </p:graphicFrame>
    </p:spTree>
    <p:extLst>
      <p:ext uri="{BB962C8B-B14F-4D97-AF65-F5344CB8AC3E}">
        <p14:creationId xmlns:p14="http://schemas.microsoft.com/office/powerpoint/2010/main" val="557738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B32-EB1A-A179-336F-D6CB9202F8D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DC8BD31-9B6B-0D76-7CB5-8EAB82039E84}"/>
              </a:ext>
            </a:extLst>
          </p:cNvPr>
          <p:cNvSpPr>
            <a:spLocks noGrp="1"/>
          </p:cNvSpPr>
          <p:nvPr>
            <p:ph idx="1"/>
          </p:nvPr>
        </p:nvSpPr>
        <p:spPr/>
        <p:txBody>
          <a:bodyPr/>
          <a:lstStyle/>
          <a:p>
            <a:r>
              <a:rPr lang="en-US" dirty="0"/>
              <a:t>Functional Requirements(Path Following)</a:t>
            </a:r>
          </a:p>
          <a:p>
            <a:endParaRPr lang="en-US" dirty="0"/>
          </a:p>
        </p:txBody>
      </p:sp>
      <p:graphicFrame>
        <p:nvGraphicFramePr>
          <p:cNvPr id="4" name="Table 3">
            <a:extLst>
              <a:ext uri="{FF2B5EF4-FFF2-40B4-BE49-F238E27FC236}">
                <a16:creationId xmlns:a16="http://schemas.microsoft.com/office/drawing/2014/main" id="{BD34D9BA-4DDB-E818-E78B-5AD17E873DA0}"/>
              </a:ext>
            </a:extLst>
          </p:cNvPr>
          <p:cNvGraphicFramePr>
            <a:graphicFrameLocks noGrp="1"/>
          </p:cNvGraphicFramePr>
          <p:nvPr>
            <p:extLst>
              <p:ext uri="{D42A27DB-BD31-4B8C-83A1-F6EECF244321}">
                <p14:modId xmlns:p14="http://schemas.microsoft.com/office/powerpoint/2010/main" val="660780857"/>
              </p:ext>
            </p:extLst>
          </p:nvPr>
        </p:nvGraphicFramePr>
        <p:xfrm>
          <a:off x="914400" y="2133599"/>
          <a:ext cx="8077199" cy="3717467"/>
        </p:xfrm>
        <a:graphic>
          <a:graphicData uri="http://schemas.openxmlformats.org/drawingml/2006/table">
            <a:tbl>
              <a:tblPr firstRow="1" firstCol="1" bandRow="1">
                <a:tableStyleId>{5940675A-B579-460E-94D1-54222C63F5DA}</a:tableStyleId>
              </a:tblPr>
              <a:tblGrid>
                <a:gridCol w="443966">
                  <a:extLst>
                    <a:ext uri="{9D8B030D-6E8A-4147-A177-3AD203B41FA5}">
                      <a16:colId xmlns:a16="http://schemas.microsoft.com/office/drawing/2014/main" val="2170721906"/>
                    </a:ext>
                  </a:extLst>
                </a:gridCol>
                <a:gridCol w="1154065">
                  <a:extLst>
                    <a:ext uri="{9D8B030D-6E8A-4147-A177-3AD203B41FA5}">
                      <a16:colId xmlns:a16="http://schemas.microsoft.com/office/drawing/2014/main" val="3476050516"/>
                    </a:ext>
                  </a:extLst>
                </a:gridCol>
                <a:gridCol w="1686324">
                  <a:extLst>
                    <a:ext uri="{9D8B030D-6E8A-4147-A177-3AD203B41FA5}">
                      <a16:colId xmlns:a16="http://schemas.microsoft.com/office/drawing/2014/main" val="3403519155"/>
                    </a:ext>
                  </a:extLst>
                </a:gridCol>
                <a:gridCol w="1686324">
                  <a:extLst>
                    <a:ext uri="{9D8B030D-6E8A-4147-A177-3AD203B41FA5}">
                      <a16:colId xmlns:a16="http://schemas.microsoft.com/office/drawing/2014/main" val="3122642140"/>
                    </a:ext>
                  </a:extLst>
                </a:gridCol>
                <a:gridCol w="3106520">
                  <a:extLst>
                    <a:ext uri="{9D8B030D-6E8A-4147-A177-3AD203B41FA5}">
                      <a16:colId xmlns:a16="http://schemas.microsoft.com/office/drawing/2014/main" val="1861704191"/>
                    </a:ext>
                  </a:extLst>
                </a:gridCol>
              </a:tblGrid>
              <a:tr h="144054">
                <a:tc rowSpan="2">
                  <a:txBody>
                    <a:bodyPr/>
                    <a:lstStyle/>
                    <a:p>
                      <a:pPr marL="0" marR="0" algn="ctr">
                        <a:spcBef>
                          <a:spcPts val="1390"/>
                        </a:spcBef>
                        <a:spcAft>
                          <a:spcPts val="1390"/>
                        </a:spcAft>
                      </a:pPr>
                      <a:r>
                        <a:rPr lang="en-GB" sz="1000">
                          <a:effectLst/>
                        </a:rPr>
                        <a:t>No</a:t>
                      </a:r>
                      <a:endParaRPr lang="en-US" sz="1000">
                        <a:effectLst/>
                        <a:latin typeface="Times New Roman" panose="02020603050405020304" pitchFamily="18" charset="0"/>
                        <a:ea typeface="Times New Roman" panose="02020603050405020304" pitchFamily="18" charset="0"/>
                      </a:endParaRPr>
                    </a:p>
                  </a:txBody>
                  <a:tcPr marL="59458" marR="59458" marT="0" marB="0"/>
                </a:tc>
                <a:tc rowSpan="2">
                  <a:txBody>
                    <a:bodyPr/>
                    <a:lstStyle/>
                    <a:p>
                      <a:pPr marL="0" marR="0" algn="ctr">
                        <a:spcBef>
                          <a:spcPts val="1390"/>
                        </a:spcBef>
                        <a:spcAft>
                          <a:spcPts val="1390"/>
                        </a:spcAft>
                      </a:pPr>
                      <a:r>
                        <a:rPr lang="en-GB" sz="1000">
                          <a:effectLst/>
                        </a:rPr>
                        <a:t>Functional Requirement</a:t>
                      </a:r>
                      <a:endParaRPr lang="en-US" sz="1000">
                        <a:effectLst/>
                        <a:latin typeface="Times New Roman" panose="02020603050405020304" pitchFamily="18" charset="0"/>
                        <a:ea typeface="Times New Roman" panose="02020603050405020304" pitchFamily="18" charset="0"/>
                      </a:endParaRPr>
                    </a:p>
                  </a:txBody>
                  <a:tcPr marL="59458" marR="59458" marT="0" marB="0"/>
                </a:tc>
                <a:tc gridSpan="2">
                  <a:txBody>
                    <a:bodyPr/>
                    <a:lstStyle/>
                    <a:p>
                      <a:pPr marL="0" marR="0" algn="ctr">
                        <a:spcBef>
                          <a:spcPts val="1390"/>
                        </a:spcBef>
                        <a:spcAft>
                          <a:spcPts val="1390"/>
                        </a:spcAft>
                      </a:pPr>
                      <a:r>
                        <a:rPr lang="en-GB" sz="1000">
                          <a:effectLst/>
                        </a:rPr>
                        <a:t>Breakdown</a:t>
                      </a:r>
                      <a:endParaRPr lang="en-US" sz="1000">
                        <a:effectLst/>
                        <a:latin typeface="Times New Roman" panose="02020603050405020304" pitchFamily="18" charset="0"/>
                        <a:ea typeface="Times New Roman" panose="02020603050405020304" pitchFamily="18" charset="0"/>
                      </a:endParaRPr>
                    </a:p>
                  </a:txBody>
                  <a:tcPr marL="59458" marR="59458" marT="0" marB="0"/>
                </a:tc>
                <a:tc hMerge="1">
                  <a:txBody>
                    <a:bodyPr/>
                    <a:lstStyle/>
                    <a:p>
                      <a:endParaRPr lang="en-US"/>
                    </a:p>
                  </a:txBody>
                  <a:tcPr/>
                </a:tc>
                <a:tc rowSpan="2">
                  <a:txBody>
                    <a:bodyPr/>
                    <a:lstStyle/>
                    <a:p>
                      <a:pPr marL="0" marR="0" algn="ctr">
                        <a:spcBef>
                          <a:spcPts val="1390"/>
                        </a:spcBef>
                        <a:spcAft>
                          <a:spcPts val="1390"/>
                        </a:spcAft>
                      </a:pPr>
                      <a:r>
                        <a:rPr lang="en-GB" sz="1000">
                          <a:effectLst/>
                        </a:rPr>
                        <a:t> </a:t>
                      </a:r>
                      <a:endParaRPr lang="en-US" sz="1000">
                        <a:effectLst/>
                      </a:endParaRPr>
                    </a:p>
                    <a:p>
                      <a:pPr marL="0" marR="0" algn="ctr">
                        <a:spcBef>
                          <a:spcPts val="1390"/>
                        </a:spcBef>
                        <a:spcAft>
                          <a:spcPts val="139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4219019666"/>
                  </a:ext>
                </a:extLst>
              </a:tr>
              <a:tr h="480180">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000">
                          <a:effectLst/>
                        </a:rPr>
                        <a:t>ID</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spcBef>
                          <a:spcPts val="1200"/>
                        </a:spcBef>
                        <a:spcAft>
                          <a:spcPts val="1200"/>
                        </a:spcAft>
                        <a:tabLst>
                          <a:tab pos="127635" algn="l"/>
                          <a:tab pos="2794000" algn="ctr"/>
                        </a:tabLst>
                      </a:pPr>
                      <a:r>
                        <a:rPr lang="en-GB" sz="1000">
                          <a:effectLst/>
                        </a:rPr>
                        <a:t>Sub-Functionality</a:t>
                      </a:r>
                      <a:endParaRPr lang="en-US" sz="1000">
                        <a:effectLst/>
                        <a:latin typeface="Times New Roman" panose="02020603050405020304" pitchFamily="18" charset="0"/>
                        <a:ea typeface="Times New Roman" panose="02020603050405020304" pitchFamily="18" charset="0"/>
                      </a:endParaRPr>
                    </a:p>
                  </a:txBody>
                  <a:tcPr marL="59458" marR="59458" marT="0" marB="0"/>
                </a:tc>
                <a:tc vMerge="1">
                  <a:txBody>
                    <a:bodyPr/>
                    <a:lstStyle/>
                    <a:p>
                      <a:endParaRPr lang="en-US"/>
                    </a:p>
                  </a:txBody>
                  <a:tcPr/>
                </a:tc>
                <a:extLst>
                  <a:ext uri="{0D108BD9-81ED-4DB2-BD59-A6C34878D82A}">
                    <a16:rowId xmlns:a16="http://schemas.microsoft.com/office/drawing/2014/main" val="1386768351"/>
                  </a:ext>
                </a:extLst>
              </a:tr>
              <a:tr h="701262">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smoothing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apply path smoothing techniques to limit acceleration changes to within 0.3 m/s², ensuring a smooth ride for passengers.</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2869482054"/>
                  </a:ext>
                </a:extLst>
              </a:tr>
              <a:tr h="701262">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Lateral Control</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maintain a lateral deviation of no more than 0.5 meters from the planned path under normal driving conditions.</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3310411158"/>
                  </a:ext>
                </a:extLst>
              </a:tr>
              <a:tr h="701262">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Longitudinal Control</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dirty="0">
                          <a:effectLst/>
                          <a:highlight>
                            <a:srgbClr val="FFFF00"/>
                          </a:highlight>
                        </a:rPr>
                        <a:t>The system shall maintain a longitudinal deviation of no more than 1 meter from the planned path under normal driving conditions.</a:t>
                      </a:r>
                      <a:endParaRPr lang="en-US" sz="1000" dirty="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2404400315"/>
                  </a:ext>
                </a:extLst>
              </a:tr>
              <a:tr h="409054">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dirty="0">
                          <a:effectLst/>
                        </a:rPr>
                        <a:t>Speed Control</a:t>
                      </a:r>
                      <a:endParaRPr lang="en-US" sz="1000" dirty="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a:effectLst/>
                          <a:highlight>
                            <a:srgbClr val="FFFF00"/>
                          </a:highlight>
                        </a:rPr>
                        <a:t>The system shall control the speed to reach the destination.</a:t>
                      </a:r>
                      <a:endParaRPr lang="en-US" sz="100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1747442185"/>
                  </a:ext>
                </a:extLst>
              </a:tr>
              <a:tr h="520528">
                <a:tc>
                  <a:txBody>
                    <a:bodyPr/>
                    <a:lstStyle/>
                    <a:p>
                      <a:pPr marL="0" marR="0" algn="ctr">
                        <a:lnSpc>
                          <a:spcPct val="150000"/>
                        </a:lnSpc>
                        <a:spcBef>
                          <a:spcPts val="1200"/>
                        </a:spcBef>
                        <a:spcAft>
                          <a:spcPts val="1200"/>
                        </a:spcAft>
                      </a:pPr>
                      <a:r>
                        <a:rPr lang="en-US" sz="1000">
                          <a:effectLst/>
                        </a:rPr>
                        <a:t>3</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a:effectLst/>
                        </a:rPr>
                        <a:t>Path Following</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US" sz="1000">
                          <a:effectLst/>
                        </a:rPr>
                        <a:t>3</a:t>
                      </a:r>
                      <a:r>
                        <a:rPr lang="en-GB" sz="1000">
                          <a:effectLst/>
                        </a:rPr>
                        <a:t>.</a:t>
                      </a:r>
                      <a:r>
                        <a:rPr lang="en-US" sz="1000">
                          <a:effectLst/>
                        </a:rPr>
                        <a:t>5</a:t>
                      </a:r>
                      <a:endParaRPr lang="en-US" sz="100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ctr">
                        <a:lnSpc>
                          <a:spcPct val="150000"/>
                        </a:lnSpc>
                        <a:spcBef>
                          <a:spcPts val="1200"/>
                        </a:spcBef>
                        <a:spcAft>
                          <a:spcPts val="1200"/>
                        </a:spcAft>
                      </a:pPr>
                      <a:r>
                        <a:rPr lang="en-GB" sz="1000" dirty="0">
                          <a:effectLst/>
                        </a:rPr>
                        <a:t>Waypoint Following</a:t>
                      </a:r>
                      <a:endParaRPr lang="en-US" sz="1000" dirty="0">
                        <a:effectLst/>
                        <a:latin typeface="Times New Roman" panose="02020603050405020304" pitchFamily="18" charset="0"/>
                        <a:ea typeface="Times New Roman" panose="02020603050405020304" pitchFamily="18" charset="0"/>
                      </a:endParaRPr>
                    </a:p>
                  </a:txBody>
                  <a:tcPr marL="59458" marR="59458" marT="0" marB="0"/>
                </a:tc>
                <a:tc>
                  <a:txBody>
                    <a:bodyPr/>
                    <a:lstStyle/>
                    <a:p>
                      <a:pPr marL="0" marR="0" algn="just">
                        <a:lnSpc>
                          <a:spcPct val="150000"/>
                        </a:lnSpc>
                        <a:spcBef>
                          <a:spcPts val="1200"/>
                        </a:spcBef>
                        <a:spcAft>
                          <a:spcPts val="1200"/>
                        </a:spcAft>
                      </a:pPr>
                      <a:r>
                        <a:rPr lang="en-GB" sz="1000" dirty="0">
                          <a:effectLst/>
                          <a:highlight>
                            <a:srgbClr val="FFFF00"/>
                          </a:highlight>
                        </a:rPr>
                        <a:t>The system shall follow waypoints along the calculated waypoints to guide the vehicle towards the destination.</a:t>
                      </a:r>
                      <a:endParaRPr lang="en-US" sz="1000" dirty="0">
                        <a:effectLst/>
                        <a:latin typeface="Times New Roman" panose="02020603050405020304" pitchFamily="18" charset="0"/>
                        <a:ea typeface="Times New Roman" panose="02020603050405020304" pitchFamily="18" charset="0"/>
                      </a:endParaRPr>
                    </a:p>
                  </a:txBody>
                  <a:tcPr marL="59458" marR="59458" marT="0" marB="0"/>
                </a:tc>
                <a:extLst>
                  <a:ext uri="{0D108BD9-81ED-4DB2-BD59-A6C34878D82A}">
                    <a16:rowId xmlns:a16="http://schemas.microsoft.com/office/drawing/2014/main" val="51218112"/>
                  </a:ext>
                </a:extLst>
              </a:tr>
            </a:tbl>
          </a:graphicData>
        </a:graphic>
      </p:graphicFrame>
    </p:spTree>
    <p:extLst>
      <p:ext uri="{BB962C8B-B14F-4D97-AF65-F5344CB8AC3E}">
        <p14:creationId xmlns:p14="http://schemas.microsoft.com/office/powerpoint/2010/main" val="7126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188-92BB-042B-BBF4-D10ED2C1541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3056D209-03A1-C385-3754-861D35591156}"/>
              </a:ext>
            </a:extLst>
          </p:cNvPr>
          <p:cNvSpPr>
            <a:spLocks noGrp="1"/>
          </p:cNvSpPr>
          <p:nvPr>
            <p:ph idx="1"/>
          </p:nvPr>
        </p:nvSpPr>
        <p:spPr/>
        <p:txBody>
          <a:bodyPr/>
          <a:lstStyle/>
          <a:p>
            <a:r>
              <a:rPr lang="en-US" dirty="0"/>
              <a:t>Functional Requirements(Sensor Integration)</a:t>
            </a:r>
          </a:p>
          <a:p>
            <a:endParaRPr lang="en-US" dirty="0"/>
          </a:p>
        </p:txBody>
      </p:sp>
      <p:graphicFrame>
        <p:nvGraphicFramePr>
          <p:cNvPr id="4" name="Table 3">
            <a:extLst>
              <a:ext uri="{FF2B5EF4-FFF2-40B4-BE49-F238E27FC236}">
                <a16:creationId xmlns:a16="http://schemas.microsoft.com/office/drawing/2014/main" id="{09A30145-64F3-C4A2-1615-806E16BB1BCA}"/>
              </a:ext>
            </a:extLst>
          </p:cNvPr>
          <p:cNvGraphicFramePr>
            <a:graphicFrameLocks noGrp="1"/>
          </p:cNvGraphicFramePr>
          <p:nvPr>
            <p:extLst>
              <p:ext uri="{D42A27DB-BD31-4B8C-83A1-F6EECF244321}">
                <p14:modId xmlns:p14="http://schemas.microsoft.com/office/powerpoint/2010/main" val="1504698755"/>
              </p:ext>
            </p:extLst>
          </p:nvPr>
        </p:nvGraphicFramePr>
        <p:xfrm>
          <a:off x="914400" y="2132678"/>
          <a:ext cx="8077199" cy="3658522"/>
        </p:xfrm>
        <a:graphic>
          <a:graphicData uri="http://schemas.openxmlformats.org/drawingml/2006/table">
            <a:tbl>
              <a:tblPr firstRow="1" firstCol="1" bandRow="1">
                <a:tableStyleId>{5940675A-B579-460E-94D1-54222C63F5DA}</a:tableStyleId>
              </a:tblPr>
              <a:tblGrid>
                <a:gridCol w="443967">
                  <a:extLst>
                    <a:ext uri="{9D8B030D-6E8A-4147-A177-3AD203B41FA5}">
                      <a16:colId xmlns:a16="http://schemas.microsoft.com/office/drawing/2014/main" val="2735704516"/>
                    </a:ext>
                  </a:extLst>
                </a:gridCol>
                <a:gridCol w="1154064">
                  <a:extLst>
                    <a:ext uri="{9D8B030D-6E8A-4147-A177-3AD203B41FA5}">
                      <a16:colId xmlns:a16="http://schemas.microsoft.com/office/drawing/2014/main" val="1852702237"/>
                    </a:ext>
                  </a:extLst>
                </a:gridCol>
                <a:gridCol w="1686325">
                  <a:extLst>
                    <a:ext uri="{9D8B030D-6E8A-4147-A177-3AD203B41FA5}">
                      <a16:colId xmlns:a16="http://schemas.microsoft.com/office/drawing/2014/main" val="3945518166"/>
                    </a:ext>
                  </a:extLst>
                </a:gridCol>
                <a:gridCol w="1686325">
                  <a:extLst>
                    <a:ext uri="{9D8B030D-6E8A-4147-A177-3AD203B41FA5}">
                      <a16:colId xmlns:a16="http://schemas.microsoft.com/office/drawing/2014/main" val="3995037247"/>
                    </a:ext>
                  </a:extLst>
                </a:gridCol>
                <a:gridCol w="3106518">
                  <a:extLst>
                    <a:ext uri="{9D8B030D-6E8A-4147-A177-3AD203B41FA5}">
                      <a16:colId xmlns:a16="http://schemas.microsoft.com/office/drawing/2014/main" val="456788810"/>
                    </a:ext>
                  </a:extLst>
                </a:gridCol>
              </a:tblGrid>
              <a:tr h="209482">
                <a:tc rowSpan="2">
                  <a:txBody>
                    <a:bodyPr/>
                    <a:lstStyle/>
                    <a:p>
                      <a:pPr marL="0" marR="0" algn="ctr">
                        <a:spcBef>
                          <a:spcPts val="1390"/>
                        </a:spcBef>
                        <a:spcAft>
                          <a:spcPts val="1390"/>
                        </a:spcAft>
                      </a:pPr>
                      <a:r>
                        <a:rPr lang="en-GB" sz="1200">
                          <a:effectLst/>
                        </a:rPr>
                        <a:t>No</a:t>
                      </a:r>
                      <a:endParaRPr lang="en-US" sz="120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a:effectLst/>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spcBef>
                          <a:spcPts val="1390"/>
                        </a:spcBef>
                        <a:spcAft>
                          <a:spcPts val="1390"/>
                        </a:spcAft>
                      </a:pPr>
                      <a:r>
                        <a:rPr lang="en-GB" sz="1200">
                          <a:effectLst/>
                        </a:rPr>
                        <a:t> </a:t>
                      </a:r>
                      <a:endParaRPr lang="en-US" sz="1200">
                        <a:effectLst/>
                      </a:endParaRPr>
                    </a:p>
                    <a:p>
                      <a:pPr marL="0" marR="0" algn="ctr">
                        <a:spcBef>
                          <a:spcPts val="1390"/>
                        </a:spcBef>
                        <a:spcAft>
                          <a:spcPts val="1390"/>
                        </a:spcAft>
                      </a:pPr>
                      <a:r>
                        <a:rPr lang="en-GB"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5416774"/>
                  </a:ext>
                </a:extLst>
              </a:tr>
              <a:tr h="616809">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a:effectLst/>
                        </a:rPr>
                        <a:t>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731549682"/>
                  </a:ext>
                </a:extLst>
              </a:tr>
              <a:tr h="909139">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Inertial Measurement Unit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highlight>
                            <a:srgbClr val="FFFF00"/>
                          </a:highlight>
                        </a:rPr>
                        <a:t>The system shall use an IMU to provide orientation and acceleration data at a frequency of 100 Hz.</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9825010"/>
                  </a:ext>
                </a:extLst>
              </a:tr>
              <a:tr h="699729">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Global Positioning System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highlight>
                            <a:srgbClr val="FFFF00"/>
                          </a:highlight>
                        </a:rPr>
                        <a:t>The system shall use GPS to determine the vehicle’s position.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4931454"/>
                  </a:ext>
                </a:extLst>
              </a:tr>
              <a:tr h="1223363">
                <a:tc>
                  <a:txBody>
                    <a:bodyPr/>
                    <a:lstStyle/>
                    <a:p>
                      <a:pPr marL="0" marR="0" algn="ctr">
                        <a:lnSpc>
                          <a:spcPct val="150000"/>
                        </a:lnSpc>
                        <a:spcBef>
                          <a:spcPts val="1200"/>
                        </a:spcBef>
                        <a:spcAft>
                          <a:spcPts val="1200"/>
                        </a:spcAft>
                      </a:pP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Sensor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4</a:t>
                      </a:r>
                      <a:r>
                        <a:rPr lang="en-GB" sz="1200">
                          <a:effectLst/>
                        </a:rPr>
                        <a:t>.</a:t>
                      </a: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Radar/Lidar Utilization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The system shall utilize radar/lidar sensors to provide additional information about surrounding objects' velocity and distance, enhancing situational awareness.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5538460"/>
                  </a:ext>
                </a:extLst>
              </a:tr>
            </a:tbl>
          </a:graphicData>
        </a:graphic>
      </p:graphicFrame>
    </p:spTree>
    <p:extLst>
      <p:ext uri="{BB962C8B-B14F-4D97-AF65-F5344CB8AC3E}">
        <p14:creationId xmlns:p14="http://schemas.microsoft.com/office/powerpoint/2010/main" val="242417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2D66-7CA8-9190-6E2E-FC27BF0871F7}"/>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79CDD33-AC34-8371-53A2-107A10829799}"/>
              </a:ext>
            </a:extLst>
          </p:cNvPr>
          <p:cNvSpPr>
            <a:spLocks noGrp="1"/>
          </p:cNvSpPr>
          <p:nvPr>
            <p:ph idx="1"/>
          </p:nvPr>
        </p:nvSpPr>
        <p:spPr/>
        <p:txBody>
          <a:bodyPr/>
          <a:lstStyle/>
          <a:p>
            <a:r>
              <a:rPr lang="en-US" dirty="0"/>
              <a:t>Functional Requirements(Trajectory Planning)</a:t>
            </a:r>
          </a:p>
          <a:p>
            <a:endParaRPr lang="en-US" dirty="0"/>
          </a:p>
        </p:txBody>
      </p:sp>
      <p:graphicFrame>
        <p:nvGraphicFramePr>
          <p:cNvPr id="4" name="Table 3">
            <a:extLst>
              <a:ext uri="{FF2B5EF4-FFF2-40B4-BE49-F238E27FC236}">
                <a16:creationId xmlns:a16="http://schemas.microsoft.com/office/drawing/2014/main" id="{80A825B2-420D-6DE3-8C72-D74153E69716}"/>
              </a:ext>
            </a:extLst>
          </p:cNvPr>
          <p:cNvGraphicFramePr>
            <a:graphicFrameLocks noGrp="1"/>
          </p:cNvGraphicFramePr>
          <p:nvPr>
            <p:extLst>
              <p:ext uri="{D42A27DB-BD31-4B8C-83A1-F6EECF244321}">
                <p14:modId xmlns:p14="http://schemas.microsoft.com/office/powerpoint/2010/main" val="1918431670"/>
              </p:ext>
            </p:extLst>
          </p:nvPr>
        </p:nvGraphicFramePr>
        <p:xfrm>
          <a:off x="914400" y="2209800"/>
          <a:ext cx="7772401" cy="2057400"/>
        </p:xfrm>
        <a:graphic>
          <a:graphicData uri="http://schemas.openxmlformats.org/drawingml/2006/table">
            <a:tbl>
              <a:tblPr firstRow="1" firstCol="1" bandRow="1">
                <a:tableStyleId>{5940675A-B579-460E-94D1-54222C63F5DA}</a:tableStyleId>
              </a:tblPr>
              <a:tblGrid>
                <a:gridCol w="427214">
                  <a:extLst>
                    <a:ext uri="{9D8B030D-6E8A-4147-A177-3AD203B41FA5}">
                      <a16:colId xmlns:a16="http://schemas.microsoft.com/office/drawing/2014/main" val="664433787"/>
                    </a:ext>
                  </a:extLst>
                </a:gridCol>
                <a:gridCol w="1110515">
                  <a:extLst>
                    <a:ext uri="{9D8B030D-6E8A-4147-A177-3AD203B41FA5}">
                      <a16:colId xmlns:a16="http://schemas.microsoft.com/office/drawing/2014/main" val="3203097174"/>
                    </a:ext>
                  </a:extLst>
                </a:gridCol>
                <a:gridCol w="1622690">
                  <a:extLst>
                    <a:ext uri="{9D8B030D-6E8A-4147-A177-3AD203B41FA5}">
                      <a16:colId xmlns:a16="http://schemas.microsoft.com/office/drawing/2014/main" val="645297376"/>
                    </a:ext>
                  </a:extLst>
                </a:gridCol>
                <a:gridCol w="1622690">
                  <a:extLst>
                    <a:ext uri="{9D8B030D-6E8A-4147-A177-3AD203B41FA5}">
                      <a16:colId xmlns:a16="http://schemas.microsoft.com/office/drawing/2014/main" val="3088792798"/>
                    </a:ext>
                  </a:extLst>
                </a:gridCol>
                <a:gridCol w="2989292">
                  <a:extLst>
                    <a:ext uri="{9D8B030D-6E8A-4147-A177-3AD203B41FA5}">
                      <a16:colId xmlns:a16="http://schemas.microsoft.com/office/drawing/2014/main" val="6544612"/>
                    </a:ext>
                  </a:extLst>
                </a:gridCol>
              </a:tblGrid>
              <a:tr h="282305">
                <a:tc rowSpan="2">
                  <a:txBody>
                    <a:bodyPr/>
                    <a:lstStyle/>
                    <a:p>
                      <a:pPr marL="0" marR="0" algn="ctr">
                        <a:spcBef>
                          <a:spcPts val="1390"/>
                        </a:spcBef>
                        <a:spcAft>
                          <a:spcPts val="1390"/>
                        </a:spcAft>
                      </a:pPr>
                      <a:r>
                        <a:rPr lang="en-GB" sz="1200" dirty="0">
                          <a:effectLst/>
                        </a:rPr>
                        <a:t>No</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a:effectLst/>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54985726"/>
                  </a:ext>
                </a:extLst>
              </a:tr>
              <a:tr h="549908">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a:effectLst/>
                        </a:rPr>
                        <a:t>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683641710"/>
                  </a:ext>
                </a:extLst>
              </a:tr>
              <a:tr h="1225187">
                <a:tc>
                  <a:txBody>
                    <a:bodyPr/>
                    <a:lstStyle/>
                    <a:p>
                      <a:pPr marL="0" marR="0" algn="ctr">
                        <a:lnSpc>
                          <a:spcPct val="150000"/>
                        </a:lnSpc>
                        <a:spcBef>
                          <a:spcPts val="1200"/>
                        </a:spcBef>
                        <a:spcAft>
                          <a:spcPts val="120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Trajectory Planning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5</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Trajectory Generation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The system shall plan a smooth and optimal trajectory, based on destination specified by user.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7520795"/>
                  </a:ext>
                </a:extLst>
              </a:tr>
            </a:tbl>
          </a:graphicData>
        </a:graphic>
      </p:graphicFrame>
    </p:spTree>
    <p:extLst>
      <p:ext uri="{BB962C8B-B14F-4D97-AF65-F5344CB8AC3E}">
        <p14:creationId xmlns:p14="http://schemas.microsoft.com/office/powerpoint/2010/main" val="3575813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C881-CA5C-BBE0-A629-CDC8C0C6F5D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955A615D-0144-FCA6-64B1-2BC0C56B1F1A}"/>
              </a:ext>
            </a:extLst>
          </p:cNvPr>
          <p:cNvSpPr>
            <a:spLocks noGrp="1"/>
          </p:cNvSpPr>
          <p:nvPr>
            <p:ph idx="1"/>
          </p:nvPr>
        </p:nvSpPr>
        <p:spPr/>
        <p:txBody>
          <a:bodyPr/>
          <a:lstStyle/>
          <a:p>
            <a:r>
              <a:rPr lang="en-US" dirty="0"/>
              <a:t>Functional Requirements(Obstacle Detection)</a:t>
            </a:r>
          </a:p>
          <a:p>
            <a:endParaRPr lang="en-US" dirty="0"/>
          </a:p>
        </p:txBody>
      </p:sp>
      <p:graphicFrame>
        <p:nvGraphicFramePr>
          <p:cNvPr id="4" name="Table 3">
            <a:extLst>
              <a:ext uri="{FF2B5EF4-FFF2-40B4-BE49-F238E27FC236}">
                <a16:creationId xmlns:a16="http://schemas.microsoft.com/office/drawing/2014/main" id="{0C8E5C27-D58A-5836-A6B2-F2BB3323C937}"/>
              </a:ext>
            </a:extLst>
          </p:cNvPr>
          <p:cNvGraphicFramePr>
            <a:graphicFrameLocks noGrp="1"/>
          </p:cNvGraphicFramePr>
          <p:nvPr>
            <p:extLst>
              <p:ext uri="{D42A27DB-BD31-4B8C-83A1-F6EECF244321}">
                <p14:modId xmlns:p14="http://schemas.microsoft.com/office/powerpoint/2010/main" val="3769343367"/>
              </p:ext>
            </p:extLst>
          </p:nvPr>
        </p:nvGraphicFramePr>
        <p:xfrm>
          <a:off x="1106487" y="2420207"/>
          <a:ext cx="6931025" cy="2890903"/>
        </p:xfrm>
        <a:graphic>
          <a:graphicData uri="http://schemas.openxmlformats.org/drawingml/2006/table">
            <a:tbl>
              <a:tblPr firstRow="1" firstCol="1" bandRow="1">
                <a:tableStyleId>{5940675A-B579-460E-94D1-54222C63F5DA}</a:tableStyleId>
              </a:tblPr>
              <a:tblGrid>
                <a:gridCol w="380967">
                  <a:extLst>
                    <a:ext uri="{9D8B030D-6E8A-4147-A177-3AD203B41FA5}">
                      <a16:colId xmlns:a16="http://schemas.microsoft.com/office/drawing/2014/main" val="4207868443"/>
                    </a:ext>
                  </a:extLst>
                </a:gridCol>
                <a:gridCol w="990300">
                  <a:extLst>
                    <a:ext uri="{9D8B030D-6E8A-4147-A177-3AD203B41FA5}">
                      <a16:colId xmlns:a16="http://schemas.microsoft.com/office/drawing/2014/main" val="1036240121"/>
                    </a:ext>
                  </a:extLst>
                </a:gridCol>
                <a:gridCol w="1447031">
                  <a:extLst>
                    <a:ext uri="{9D8B030D-6E8A-4147-A177-3AD203B41FA5}">
                      <a16:colId xmlns:a16="http://schemas.microsoft.com/office/drawing/2014/main" val="1476255277"/>
                    </a:ext>
                  </a:extLst>
                </a:gridCol>
                <a:gridCol w="1447031">
                  <a:extLst>
                    <a:ext uri="{9D8B030D-6E8A-4147-A177-3AD203B41FA5}">
                      <a16:colId xmlns:a16="http://schemas.microsoft.com/office/drawing/2014/main" val="3547711597"/>
                    </a:ext>
                  </a:extLst>
                </a:gridCol>
                <a:gridCol w="2665696">
                  <a:extLst>
                    <a:ext uri="{9D8B030D-6E8A-4147-A177-3AD203B41FA5}">
                      <a16:colId xmlns:a16="http://schemas.microsoft.com/office/drawing/2014/main" val="657376887"/>
                    </a:ext>
                  </a:extLst>
                </a:gridCol>
              </a:tblGrid>
              <a:tr h="0">
                <a:tc rowSpan="2">
                  <a:txBody>
                    <a:bodyPr/>
                    <a:lstStyle/>
                    <a:p>
                      <a:pPr marL="0" marR="0" algn="ctr">
                        <a:spcBef>
                          <a:spcPts val="1390"/>
                        </a:spcBef>
                        <a:spcAft>
                          <a:spcPts val="1390"/>
                        </a:spcAft>
                      </a:pPr>
                      <a:r>
                        <a:rPr lang="en-GB" sz="1200">
                          <a:effectLst/>
                        </a:rPr>
                        <a:t>No</a:t>
                      </a:r>
                      <a:endParaRPr lang="en-US" sz="120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a:effectLst/>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22119855"/>
                  </a:ext>
                </a:extLst>
              </a:tr>
              <a:tr h="35623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a:effectLst/>
                        </a:rPr>
                        <a:t>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01858820"/>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Detection</a:t>
                      </a:r>
                      <a:r>
                        <a:rPr lang="en-US" sz="1200">
                          <a:effectLst/>
                        </a:rPr>
                        <a:t> Using Sensors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system shall utilize various sensors to detect obstacles in the vehicle's path.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270487"/>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a:t>
                      </a: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Environmental Awareness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system shall maintain the awareness of static and dynamic objects in the vehicles vicinity</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2834397"/>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Dynamic Obstacle Tracking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system shall continuously track the moving obstacle.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1985590"/>
                  </a:ext>
                </a:extLst>
              </a:tr>
              <a:tr h="0">
                <a:tc>
                  <a:txBody>
                    <a:bodyPr/>
                    <a:lstStyle/>
                    <a:p>
                      <a:pPr marL="0" marR="0" algn="ctr">
                        <a:lnSpc>
                          <a:spcPct val="150000"/>
                        </a:lnSpc>
                        <a:spcBef>
                          <a:spcPts val="1200"/>
                        </a:spcBef>
                        <a:spcAft>
                          <a:spcPts val="1200"/>
                        </a:spcAft>
                      </a:pPr>
                      <a:r>
                        <a:rPr lang="en-US" sz="1200">
                          <a:effectLst/>
                        </a:rPr>
                        <a:t>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Obstacle Detection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6</a:t>
                      </a:r>
                      <a:r>
                        <a:rPr lang="en-GB"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Destination Estimation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rPr>
                        <a:t>The system shall be able to calculate the distance to detected obstacles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58480325"/>
                  </a:ext>
                </a:extLst>
              </a:tr>
            </a:tbl>
          </a:graphicData>
        </a:graphic>
      </p:graphicFrame>
    </p:spTree>
    <p:extLst>
      <p:ext uri="{BB962C8B-B14F-4D97-AF65-F5344CB8AC3E}">
        <p14:creationId xmlns:p14="http://schemas.microsoft.com/office/powerpoint/2010/main" val="336170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marL="342900" lvl="0" indent="-342900" algn="l" rtl="0">
              <a:lnSpc>
                <a:spcPct val="100000"/>
              </a:lnSpc>
              <a:spcBef>
                <a:spcPts val="0"/>
              </a:spcBef>
              <a:spcAft>
                <a:spcPts val="0"/>
              </a:spcAft>
              <a:buClr>
                <a:schemeClr val="dk1"/>
              </a:buClr>
              <a:buSzPts val="3300"/>
              <a:buChar char="•"/>
            </a:pPr>
            <a:r>
              <a:rPr lang="en-US" dirty="0"/>
              <a:t>Bilal Rafiq (27661)</a:t>
            </a:r>
          </a:p>
          <a:p>
            <a:pPr marL="342900" lvl="0" indent="-342900" algn="l" rtl="0">
              <a:lnSpc>
                <a:spcPct val="100000"/>
              </a:lnSpc>
              <a:spcBef>
                <a:spcPts val="640"/>
              </a:spcBef>
              <a:spcAft>
                <a:spcPts val="0"/>
              </a:spcAft>
              <a:buClr>
                <a:schemeClr val="dk1"/>
              </a:buClr>
              <a:buSzPts val="3300"/>
              <a:buChar char="•"/>
            </a:pPr>
            <a:r>
              <a:rPr lang="en-US" dirty="0"/>
              <a:t>Hamza Azhar(28595)</a:t>
            </a:r>
          </a:p>
          <a:p>
            <a:pPr marL="342900" lvl="0" indent="-342900" algn="l" rtl="0">
              <a:lnSpc>
                <a:spcPct val="100000"/>
              </a:lnSpc>
              <a:spcBef>
                <a:spcPts val="640"/>
              </a:spcBef>
              <a:spcAft>
                <a:spcPts val="0"/>
              </a:spcAft>
              <a:buSzPts val="3300"/>
              <a:buChar char="•"/>
            </a:pPr>
            <a:r>
              <a:rPr lang="en-US" dirty="0"/>
              <a:t>Sardar Mohsin (28016)</a:t>
            </a:r>
          </a:p>
          <a:p>
            <a:pPr marL="342900" lvl="0" indent="-342900" algn="l" rtl="0">
              <a:lnSpc>
                <a:spcPct val="100000"/>
              </a:lnSpc>
              <a:spcBef>
                <a:spcPts val="640"/>
              </a:spcBef>
              <a:spcAft>
                <a:spcPts val="0"/>
              </a:spcAft>
              <a:buClr>
                <a:schemeClr val="dk1"/>
              </a:buClr>
              <a:buSzPts val="3300"/>
              <a:buChar char="•"/>
            </a:pPr>
            <a:r>
              <a:rPr lang="en-US" dirty="0"/>
              <a:t>M. Usama Nazir (30445)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F9AC-3418-C50A-4B95-F497ECFF2205}"/>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1BEF16A3-9BFB-FA0A-CE21-4E7C6A97B5AE}"/>
              </a:ext>
            </a:extLst>
          </p:cNvPr>
          <p:cNvSpPr>
            <a:spLocks noGrp="1"/>
          </p:cNvSpPr>
          <p:nvPr>
            <p:ph idx="1"/>
          </p:nvPr>
        </p:nvSpPr>
        <p:spPr>
          <a:xfrm>
            <a:off x="484632" y="1417638"/>
            <a:ext cx="8229600" cy="4525963"/>
          </a:xfrm>
        </p:spPr>
        <p:txBody>
          <a:bodyPr/>
          <a:lstStyle/>
          <a:p>
            <a:r>
              <a:rPr lang="en-US" dirty="0"/>
              <a:t>Functional Requirement(Obstacle Avoidance):</a:t>
            </a:r>
          </a:p>
          <a:p>
            <a:endParaRPr lang="en-US" dirty="0"/>
          </a:p>
          <a:p>
            <a:endParaRPr lang="en-US" dirty="0"/>
          </a:p>
        </p:txBody>
      </p:sp>
      <p:graphicFrame>
        <p:nvGraphicFramePr>
          <p:cNvPr id="14" name="Table 13">
            <a:extLst>
              <a:ext uri="{FF2B5EF4-FFF2-40B4-BE49-F238E27FC236}">
                <a16:creationId xmlns:a16="http://schemas.microsoft.com/office/drawing/2014/main" id="{D0B7EB99-5AF5-E93C-6DDE-EFE1C2B7B33F}"/>
              </a:ext>
            </a:extLst>
          </p:cNvPr>
          <p:cNvGraphicFramePr>
            <a:graphicFrameLocks noGrp="1"/>
          </p:cNvGraphicFramePr>
          <p:nvPr>
            <p:extLst>
              <p:ext uri="{D42A27DB-BD31-4B8C-83A1-F6EECF244321}">
                <p14:modId xmlns:p14="http://schemas.microsoft.com/office/powerpoint/2010/main" val="251710390"/>
              </p:ext>
            </p:extLst>
          </p:nvPr>
        </p:nvGraphicFramePr>
        <p:xfrm>
          <a:off x="838200" y="1901827"/>
          <a:ext cx="8229601" cy="4041775"/>
        </p:xfrm>
        <a:graphic>
          <a:graphicData uri="http://schemas.openxmlformats.org/drawingml/2006/table">
            <a:tbl>
              <a:tblPr firstRow="1" firstCol="1" bandRow="1">
                <a:tableStyleId>{5940675A-B579-460E-94D1-54222C63F5DA}</a:tableStyleId>
              </a:tblPr>
              <a:tblGrid>
                <a:gridCol w="452343">
                  <a:extLst>
                    <a:ext uri="{9D8B030D-6E8A-4147-A177-3AD203B41FA5}">
                      <a16:colId xmlns:a16="http://schemas.microsoft.com/office/drawing/2014/main" val="2255864778"/>
                    </a:ext>
                  </a:extLst>
                </a:gridCol>
                <a:gridCol w="1175839">
                  <a:extLst>
                    <a:ext uri="{9D8B030D-6E8A-4147-A177-3AD203B41FA5}">
                      <a16:colId xmlns:a16="http://schemas.microsoft.com/office/drawing/2014/main" val="644640884"/>
                    </a:ext>
                  </a:extLst>
                </a:gridCol>
                <a:gridCol w="1718143">
                  <a:extLst>
                    <a:ext uri="{9D8B030D-6E8A-4147-A177-3AD203B41FA5}">
                      <a16:colId xmlns:a16="http://schemas.microsoft.com/office/drawing/2014/main" val="2044517334"/>
                    </a:ext>
                  </a:extLst>
                </a:gridCol>
                <a:gridCol w="1718143">
                  <a:extLst>
                    <a:ext uri="{9D8B030D-6E8A-4147-A177-3AD203B41FA5}">
                      <a16:colId xmlns:a16="http://schemas.microsoft.com/office/drawing/2014/main" val="492093513"/>
                    </a:ext>
                  </a:extLst>
                </a:gridCol>
                <a:gridCol w="3165133">
                  <a:extLst>
                    <a:ext uri="{9D8B030D-6E8A-4147-A177-3AD203B41FA5}">
                      <a16:colId xmlns:a16="http://schemas.microsoft.com/office/drawing/2014/main" val="2683971804"/>
                    </a:ext>
                  </a:extLst>
                </a:gridCol>
              </a:tblGrid>
              <a:tr h="172536">
                <a:tc rowSpan="2">
                  <a:txBody>
                    <a:bodyPr/>
                    <a:lstStyle/>
                    <a:p>
                      <a:pPr marL="0" marR="0" algn="ctr">
                        <a:spcBef>
                          <a:spcPts val="1390"/>
                        </a:spcBef>
                        <a:spcAft>
                          <a:spcPts val="1390"/>
                        </a:spcAft>
                      </a:pPr>
                      <a:r>
                        <a:rPr lang="en-GB" sz="1200" dirty="0">
                          <a:effectLst/>
                        </a:rPr>
                        <a:t>No</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dirty="0">
                          <a:effectLst/>
                        </a:rPr>
                        <a:t>Functional Requirement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0729532"/>
                  </a:ext>
                </a:extLst>
              </a:tr>
              <a:tr h="172536">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dirty="0">
                          <a:effectLst/>
                        </a:rPr>
                        <a:t>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262561737"/>
                  </a:ext>
                </a:extLst>
              </a:tr>
              <a:tr h="1004185">
                <a:tc>
                  <a:txBody>
                    <a:bodyPr/>
                    <a:lstStyle/>
                    <a:p>
                      <a:pPr marL="0" marR="0" algn="ctr">
                        <a:lnSpc>
                          <a:spcPct val="150000"/>
                        </a:lnSpc>
                        <a:spcBef>
                          <a:spcPts val="1200"/>
                        </a:spcBef>
                        <a:spcAft>
                          <a:spcPts val="1200"/>
                        </a:spcAft>
                      </a:pPr>
                      <a:r>
                        <a:rPr lang="en-US" sz="1200" b="1" dirty="0">
                          <a:effectLst/>
                          <a:latin typeface="Times New Roman" panose="02020603050405020304" pitchFamily="18" charset="0"/>
                          <a:ea typeface="Times New Roman" panose="02020603050405020304" pitchFamily="18" charset="0"/>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1" dirty="0">
                          <a:solidFill>
                            <a:srgbClr val="1F1F1F"/>
                          </a:solidFill>
                          <a:effectLst/>
                          <a:latin typeface="Times New Roman" panose="02020603050405020304" pitchFamily="18" charset="0"/>
                          <a:ea typeface="Times New Roman" panose="02020603050405020304" pitchFamily="18" charset="0"/>
                        </a:rPr>
                        <a:t>Obstacle Avoidance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1" dirty="0">
                          <a:solidFill>
                            <a:srgbClr val="1F1F1F"/>
                          </a:solidFill>
                          <a:effectLst/>
                          <a:latin typeface="Times New Roman" panose="02020603050405020304" pitchFamily="18" charset="0"/>
                          <a:ea typeface="Times New Roman" panose="02020603050405020304" pitchFamily="18" charset="0"/>
                        </a:rPr>
                        <a:t>7</a:t>
                      </a:r>
                      <a:r>
                        <a:rPr lang="en-GB" sz="1200" b="1" dirty="0">
                          <a:solidFill>
                            <a:srgbClr val="1F1F1F"/>
                          </a:solidFill>
                          <a:effectLst/>
                          <a:latin typeface="Times New Roman" panose="02020603050405020304" pitchFamily="18" charset="0"/>
                          <a:ea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Maneuver Execution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execute safe and efficient avoidance maneuvers to navigate around detected obstacles and maintain collision-free travel.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9361343"/>
                  </a:ext>
                </a:extLst>
              </a:tr>
              <a:tr h="745381">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Obstacle Avoidance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7</a:t>
                      </a:r>
                      <a:r>
                        <a:rPr lang="en-GB" sz="1200" b="1">
                          <a:solidFill>
                            <a:srgbClr val="1F1F1F"/>
                          </a:solidFill>
                          <a:effectLst/>
                          <a:latin typeface="Times New Roman" panose="02020603050405020304" pitchFamily="18" charset="0"/>
                          <a:ea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Steering Control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The system shall dynamically adjust steering angles to guide the vehicle away from obstacles and keep it on its intended path.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5231897"/>
                  </a:ext>
                </a:extLst>
              </a:tr>
              <a:tr h="486576">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Obstacle Avoidance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7</a:t>
                      </a:r>
                      <a:r>
                        <a:rPr lang="en-GB" sz="1200" b="1">
                          <a:solidFill>
                            <a:srgbClr val="1F1F1F"/>
                          </a:solidFill>
                          <a:effectLst/>
                          <a:latin typeface="Times New Roman" panose="02020603050405020304" pitchFamily="18" charset="0"/>
                          <a:ea typeface="Times New Roman" panose="02020603050405020304" pitchFamily="18" charset="0"/>
                        </a:rPr>
                        <a:t>.</a:t>
                      </a:r>
                      <a:r>
                        <a:rPr lang="en-US" sz="1200" b="1">
                          <a:solidFill>
                            <a:srgbClr val="1F1F1F"/>
                          </a:solidFill>
                          <a:effectLst/>
                          <a:latin typeface="Times New Roman" panose="02020603050405020304" pitchFamily="18" charset="0"/>
                          <a:ea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latin typeface="Times New Roman" panose="02020603050405020304" pitchFamily="18" charset="0"/>
                          <a:ea typeface="Times New Roman" panose="02020603050405020304" pitchFamily="18" charset="0"/>
                        </a:rPr>
                        <a:t>Re-Plan Path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The system shall re-plan the path, once the object is detected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7476875"/>
                  </a:ext>
                </a:extLst>
              </a:tr>
              <a:tr h="745381">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Obstacle Avoidance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7</a:t>
                      </a:r>
                      <a:r>
                        <a:rPr lang="en-GB" sz="1200" b="1">
                          <a:solidFill>
                            <a:srgbClr val="1F1F1F"/>
                          </a:solidFill>
                          <a:effectLst/>
                          <a:latin typeface="Times New Roman" panose="02020603050405020304" pitchFamily="18" charset="0"/>
                          <a:ea typeface="Times New Roman" panose="02020603050405020304" pitchFamily="18" charset="0"/>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latin typeface="Times New Roman" panose="02020603050405020304" pitchFamily="18" charset="0"/>
                          <a:ea typeface="Times New Roman" panose="02020603050405020304" pitchFamily="18" charset="0"/>
                        </a:rPr>
                        <a:t>Trajectory Adjustment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dynamically adjust the vehicle’s trajectory to avoid obstacle in some clear and clean environment.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72248658"/>
                  </a:ext>
                </a:extLst>
              </a:tr>
              <a:tr h="486576">
                <a:tc>
                  <a:txBody>
                    <a:bodyPr/>
                    <a:lstStyle/>
                    <a:p>
                      <a:pPr marL="0" marR="0" algn="ctr">
                        <a:lnSpc>
                          <a:spcPct val="150000"/>
                        </a:lnSpc>
                        <a:spcBef>
                          <a:spcPts val="1200"/>
                        </a:spcBef>
                        <a:spcAft>
                          <a:spcPts val="1200"/>
                        </a:spcAft>
                      </a:pPr>
                      <a:r>
                        <a:rPr lang="en-US" sz="1200" b="1" dirty="0">
                          <a:effectLst/>
                          <a:latin typeface="Times New Roman" panose="02020603050405020304" pitchFamily="18" charset="0"/>
                          <a:ea typeface="Times New Roman" panose="02020603050405020304" pitchFamily="18" charset="0"/>
                        </a:rPr>
                        <a:t>7</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Obstacle Avoidance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7</a:t>
                      </a:r>
                      <a:r>
                        <a:rPr lang="en-GB" sz="1200" b="1">
                          <a:solidFill>
                            <a:srgbClr val="1F1F1F"/>
                          </a:solidFill>
                          <a:effectLst/>
                          <a:latin typeface="Times New Roman" panose="02020603050405020304" pitchFamily="18" charset="0"/>
                          <a:ea typeface="Times New Roman" panose="02020603050405020304" pitchFamily="18" charset="0"/>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dirty="0">
                          <a:effectLst/>
                          <a:latin typeface="Times New Roman" panose="02020603050405020304" pitchFamily="18" charset="0"/>
                          <a:ea typeface="Times New Roman" panose="02020603050405020304" pitchFamily="18" charset="0"/>
                        </a:rPr>
                        <a:t>Multi-Obstacle Handling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latin typeface="Times New Roman" panose="02020603050405020304" pitchFamily="18" charset="0"/>
                          <a:ea typeface="Times New Roman" panose="02020603050405020304" pitchFamily="18" charset="0"/>
                        </a:rPr>
                        <a:t>The system shall manage avoidance of multiple obstacles simultaneously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0276902"/>
                  </a:ext>
                </a:extLst>
              </a:tr>
            </a:tbl>
          </a:graphicData>
        </a:graphic>
      </p:graphicFrame>
    </p:spTree>
    <p:extLst>
      <p:ext uri="{BB962C8B-B14F-4D97-AF65-F5344CB8AC3E}">
        <p14:creationId xmlns:p14="http://schemas.microsoft.com/office/powerpoint/2010/main" val="251202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9AC-A3E0-4CDD-8629-F4E085652B02}"/>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BDAFCC24-FAE2-BFDD-CE78-E869733AC93C}"/>
              </a:ext>
            </a:extLst>
          </p:cNvPr>
          <p:cNvSpPr>
            <a:spLocks noGrp="1"/>
          </p:cNvSpPr>
          <p:nvPr>
            <p:ph idx="1"/>
          </p:nvPr>
        </p:nvSpPr>
        <p:spPr/>
        <p:txBody>
          <a:bodyPr/>
          <a:lstStyle/>
          <a:p>
            <a:r>
              <a:rPr lang="en-US" dirty="0"/>
              <a:t>Functional Requirement(Destination Arrival):</a:t>
            </a:r>
          </a:p>
          <a:p>
            <a:endParaRPr lang="en-US" dirty="0"/>
          </a:p>
        </p:txBody>
      </p:sp>
      <p:graphicFrame>
        <p:nvGraphicFramePr>
          <p:cNvPr id="5" name="Table 4">
            <a:extLst>
              <a:ext uri="{FF2B5EF4-FFF2-40B4-BE49-F238E27FC236}">
                <a16:creationId xmlns:a16="http://schemas.microsoft.com/office/drawing/2014/main" id="{EDAB6756-C6DC-C08B-76FD-00EDED3A617C}"/>
              </a:ext>
            </a:extLst>
          </p:cNvPr>
          <p:cNvGraphicFramePr>
            <a:graphicFrameLocks noGrp="1"/>
          </p:cNvGraphicFramePr>
          <p:nvPr>
            <p:extLst>
              <p:ext uri="{D42A27DB-BD31-4B8C-83A1-F6EECF244321}">
                <p14:modId xmlns:p14="http://schemas.microsoft.com/office/powerpoint/2010/main" val="4290452587"/>
              </p:ext>
            </p:extLst>
          </p:nvPr>
        </p:nvGraphicFramePr>
        <p:xfrm>
          <a:off x="877887" y="2209800"/>
          <a:ext cx="7961314" cy="3048001"/>
        </p:xfrm>
        <a:graphic>
          <a:graphicData uri="http://schemas.openxmlformats.org/drawingml/2006/table">
            <a:tbl>
              <a:tblPr firstRow="1" firstCol="1" bandRow="1"/>
              <a:tblGrid>
                <a:gridCol w="437597">
                  <a:extLst>
                    <a:ext uri="{9D8B030D-6E8A-4147-A177-3AD203B41FA5}">
                      <a16:colId xmlns:a16="http://schemas.microsoft.com/office/drawing/2014/main" val="154451936"/>
                    </a:ext>
                  </a:extLst>
                </a:gridCol>
                <a:gridCol w="1137507">
                  <a:extLst>
                    <a:ext uri="{9D8B030D-6E8A-4147-A177-3AD203B41FA5}">
                      <a16:colId xmlns:a16="http://schemas.microsoft.com/office/drawing/2014/main" val="1141620787"/>
                    </a:ext>
                  </a:extLst>
                </a:gridCol>
                <a:gridCol w="1662131">
                  <a:extLst>
                    <a:ext uri="{9D8B030D-6E8A-4147-A177-3AD203B41FA5}">
                      <a16:colId xmlns:a16="http://schemas.microsoft.com/office/drawing/2014/main" val="3728399764"/>
                    </a:ext>
                  </a:extLst>
                </a:gridCol>
                <a:gridCol w="1662131">
                  <a:extLst>
                    <a:ext uri="{9D8B030D-6E8A-4147-A177-3AD203B41FA5}">
                      <a16:colId xmlns:a16="http://schemas.microsoft.com/office/drawing/2014/main" val="2295796439"/>
                    </a:ext>
                  </a:extLst>
                </a:gridCol>
                <a:gridCol w="3061948">
                  <a:extLst>
                    <a:ext uri="{9D8B030D-6E8A-4147-A177-3AD203B41FA5}">
                      <a16:colId xmlns:a16="http://schemas.microsoft.com/office/drawing/2014/main" val="3494111073"/>
                    </a:ext>
                  </a:extLst>
                </a:gridCol>
              </a:tblGrid>
              <a:tr h="207083">
                <a:tc rowSpan="2">
                  <a:txBody>
                    <a:bodyPr/>
                    <a:lstStyle/>
                    <a:p>
                      <a:pPr marL="0" marR="0" algn="ctr">
                        <a:spcBef>
                          <a:spcPts val="1390"/>
                        </a:spcBef>
                        <a:spcAft>
                          <a:spcPts val="1390"/>
                        </a:spcAft>
                      </a:pPr>
                      <a:r>
                        <a:rPr lang="en-GB" sz="1200" b="1">
                          <a:solidFill>
                            <a:srgbClr val="1F1F1F"/>
                          </a:solidFill>
                          <a:effectLst/>
                          <a:latin typeface="Times New Roman" panose="02020603050405020304" pitchFamily="18" charset="0"/>
                          <a:ea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ctr">
                        <a:spcBef>
                          <a:spcPts val="1390"/>
                        </a:spcBef>
                        <a:spcAft>
                          <a:spcPts val="1390"/>
                        </a:spcAft>
                      </a:pPr>
                      <a:r>
                        <a:rPr lang="en-GB" sz="1200" b="1">
                          <a:solidFill>
                            <a:srgbClr val="1F1F1F"/>
                          </a:solidFill>
                          <a:effectLst/>
                          <a:latin typeface="Times New Roman" panose="02020603050405020304" pitchFamily="18" charset="0"/>
                          <a:ea typeface="Times New Roman" panose="02020603050405020304" pitchFamily="18" charset="0"/>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ctr">
                        <a:spcBef>
                          <a:spcPts val="1390"/>
                        </a:spcBef>
                        <a:spcAft>
                          <a:spcPts val="1390"/>
                        </a:spcAft>
                      </a:pPr>
                      <a:r>
                        <a:rPr lang="en-GB" sz="1200" b="1">
                          <a:solidFill>
                            <a:srgbClr val="1F1F1F"/>
                          </a:solidFill>
                          <a:effectLst/>
                          <a:latin typeface="Times New Roman" panose="02020603050405020304" pitchFamily="18" charset="0"/>
                          <a:ea typeface="Times New Roman" panose="02020603050405020304" pitchFamily="18" charset="0"/>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rowSpan="2">
                  <a:txBody>
                    <a:bodyPr/>
                    <a:lstStyle/>
                    <a:p>
                      <a:pPr marL="0" marR="0" algn="ctr">
                        <a:spcBef>
                          <a:spcPts val="1390"/>
                        </a:spcBef>
                        <a:spcAft>
                          <a:spcPts val="1390"/>
                        </a:spcAft>
                      </a:pPr>
                      <a:r>
                        <a:rPr lang="en-GB" sz="1200" b="1">
                          <a:solidFill>
                            <a:srgbClr val="1F1F1F"/>
                          </a:solidFill>
                          <a:effectLst/>
                          <a:latin typeface="Times New Roman" panose="02020603050405020304" pitchFamily="18" charset="0"/>
                          <a:ea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1468522"/>
                  </a:ext>
                </a:extLst>
              </a:tr>
              <a:tr h="30271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b="1">
                          <a:effectLst/>
                          <a:latin typeface="Times New Roman" panose="02020603050405020304" pitchFamily="18" charset="0"/>
                          <a:ea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tabLst>
                          <a:tab pos="127635" algn="l"/>
                          <a:tab pos="2794000" algn="ctr"/>
                        </a:tabLst>
                      </a:pPr>
                      <a:r>
                        <a:rPr lang="en-GB" sz="1200" b="1">
                          <a:effectLst/>
                          <a:latin typeface="Times New Roman" panose="02020603050405020304" pitchFamily="18" charset="0"/>
                          <a:ea typeface="Times New Roman" panose="02020603050405020304" pitchFamily="18" charset="0"/>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568604505"/>
                  </a:ext>
                </a:extLst>
              </a:tr>
              <a:tr h="1278449">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8</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Destination Arrival</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8</a:t>
                      </a:r>
                      <a:r>
                        <a:rPr lang="en-GB" sz="1200" b="1">
                          <a:solidFill>
                            <a:srgbClr val="1F1F1F"/>
                          </a:solidFill>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Destination Approach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200">
                          <a:effectLst/>
                          <a:highlight>
                            <a:srgbClr val="FFFF00"/>
                          </a:highlight>
                          <a:latin typeface="Times New Roman" panose="02020603050405020304" pitchFamily="18" charset="0"/>
                          <a:ea typeface="Times New Roman" panose="02020603050405020304" pitchFamily="18" charset="0"/>
                        </a:rPr>
                        <a:t>The system shall approach the driver-specified destination with a positional accuracy of within 1 meter, following the calculated trajectory and waypoints</a:t>
                      </a:r>
                      <a:r>
                        <a:rPr lang="en-GB" sz="1200">
                          <a:solidFill>
                            <a:srgbClr val="1F1F1F"/>
                          </a:solidFill>
                          <a:effectLst/>
                          <a:highlight>
                            <a:srgbClr val="FFFF00"/>
                          </a:highlight>
                          <a:latin typeface="Times New Roman" panose="020206030504050203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1328929"/>
                  </a:ext>
                </a:extLst>
              </a:tr>
              <a:tr h="1259754">
                <a:tc>
                  <a:txBody>
                    <a:bodyPr/>
                    <a:lstStyle/>
                    <a:p>
                      <a:pPr marL="0" marR="0" algn="ctr">
                        <a:lnSpc>
                          <a:spcPct val="150000"/>
                        </a:lnSpc>
                        <a:spcBef>
                          <a:spcPts val="1200"/>
                        </a:spcBef>
                        <a:spcAft>
                          <a:spcPts val="1200"/>
                        </a:spcAft>
                      </a:pPr>
                      <a:r>
                        <a:rPr lang="en-US" sz="1200" b="1">
                          <a:effectLst/>
                          <a:latin typeface="Times New Roman" panose="02020603050405020304" pitchFamily="18" charset="0"/>
                          <a:ea typeface="Times New Roman" panose="02020603050405020304" pitchFamily="18" charset="0"/>
                        </a:rPr>
                        <a:t>8</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b="1">
                          <a:solidFill>
                            <a:srgbClr val="1F1F1F"/>
                          </a:solidFill>
                          <a:effectLst/>
                          <a:latin typeface="Times New Roman" panose="02020603050405020304" pitchFamily="18" charset="0"/>
                          <a:ea typeface="Times New Roman" panose="02020603050405020304" pitchFamily="18" charset="0"/>
                        </a:rPr>
                        <a:t>Destination Arrival</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US" sz="1200" b="1">
                          <a:solidFill>
                            <a:srgbClr val="1F1F1F"/>
                          </a:solidFill>
                          <a:effectLst/>
                          <a:latin typeface="Times New Roman" panose="02020603050405020304" pitchFamily="18" charset="0"/>
                          <a:ea typeface="Times New Roman" panose="02020603050405020304" pitchFamily="18" charset="0"/>
                        </a:rPr>
                        <a:t>8</a:t>
                      </a:r>
                      <a:r>
                        <a:rPr lang="en-GB" sz="1200" b="1">
                          <a:solidFill>
                            <a:srgbClr val="1F1F1F"/>
                          </a:solidFill>
                          <a:effectLst/>
                          <a:latin typeface="Times New Roman" panose="02020603050405020304" pitchFamily="18" charset="0"/>
                          <a:ea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1200"/>
                        </a:spcBef>
                        <a:spcAft>
                          <a:spcPts val="1200"/>
                        </a:spcAft>
                      </a:pPr>
                      <a:r>
                        <a:rPr lang="en-GB" sz="1200">
                          <a:solidFill>
                            <a:srgbClr val="1F1F1F"/>
                          </a:solidFill>
                          <a:effectLst/>
                          <a:latin typeface="Times New Roman" panose="02020603050405020304" pitchFamily="18" charset="0"/>
                          <a:ea typeface="Times New Roman" panose="02020603050405020304" pitchFamily="18" charset="0"/>
                        </a:rPr>
                        <a:t>Stop at Destination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1200"/>
                        </a:spcBef>
                        <a:spcAft>
                          <a:spcPts val="1200"/>
                        </a:spcAft>
                      </a:pPr>
                      <a:r>
                        <a:rPr lang="en-GB" sz="1200" dirty="0">
                          <a:effectLst/>
                          <a:highlight>
                            <a:srgbClr val="FFFF00"/>
                          </a:highlight>
                          <a:latin typeface="Times New Roman" panose="02020603050405020304" pitchFamily="18" charset="0"/>
                          <a:ea typeface="Times New Roman" panose="02020603050405020304" pitchFamily="18" charset="0"/>
                        </a:rPr>
                        <a:t>The system shall bring the vehicle to a complete stop within 1 meter of the designated destination, ensuring deceleration rates do not exceed 2 m/s² for passenger safety and comfort.</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1528534"/>
                  </a:ext>
                </a:extLst>
              </a:tr>
            </a:tbl>
          </a:graphicData>
        </a:graphic>
      </p:graphicFrame>
    </p:spTree>
    <p:extLst>
      <p:ext uri="{BB962C8B-B14F-4D97-AF65-F5344CB8AC3E}">
        <p14:creationId xmlns:p14="http://schemas.microsoft.com/office/powerpoint/2010/main" val="371293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80F8-D55B-8BF9-45D9-72268675F27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8E7BD82-09C9-AA0D-8231-7289616CABFB}"/>
              </a:ext>
            </a:extLst>
          </p:cNvPr>
          <p:cNvSpPr>
            <a:spLocks noGrp="1"/>
          </p:cNvSpPr>
          <p:nvPr>
            <p:ph idx="1"/>
          </p:nvPr>
        </p:nvSpPr>
        <p:spPr/>
        <p:txBody>
          <a:bodyPr/>
          <a:lstStyle/>
          <a:p>
            <a:r>
              <a:rPr lang="en-US" dirty="0"/>
              <a:t>Functional Requirements(User Inputs)</a:t>
            </a:r>
          </a:p>
          <a:p>
            <a:endParaRPr lang="en-US" dirty="0"/>
          </a:p>
        </p:txBody>
      </p:sp>
      <p:graphicFrame>
        <p:nvGraphicFramePr>
          <p:cNvPr id="4" name="Table 3">
            <a:extLst>
              <a:ext uri="{FF2B5EF4-FFF2-40B4-BE49-F238E27FC236}">
                <a16:creationId xmlns:a16="http://schemas.microsoft.com/office/drawing/2014/main" id="{B4AE34A1-45E8-D8B4-9CA6-0870838833A0}"/>
              </a:ext>
            </a:extLst>
          </p:cNvPr>
          <p:cNvGraphicFramePr>
            <a:graphicFrameLocks noGrp="1"/>
          </p:cNvGraphicFramePr>
          <p:nvPr>
            <p:extLst>
              <p:ext uri="{D42A27DB-BD31-4B8C-83A1-F6EECF244321}">
                <p14:modId xmlns:p14="http://schemas.microsoft.com/office/powerpoint/2010/main" val="3930409971"/>
              </p:ext>
            </p:extLst>
          </p:nvPr>
        </p:nvGraphicFramePr>
        <p:xfrm>
          <a:off x="917575" y="2209800"/>
          <a:ext cx="7845425" cy="2514599"/>
        </p:xfrm>
        <a:graphic>
          <a:graphicData uri="http://schemas.openxmlformats.org/drawingml/2006/table">
            <a:tbl>
              <a:tblPr firstRow="1" firstCol="1" bandRow="1">
                <a:tableStyleId>{5940675A-B579-460E-94D1-54222C63F5DA}</a:tableStyleId>
              </a:tblPr>
              <a:tblGrid>
                <a:gridCol w="431227">
                  <a:extLst>
                    <a:ext uri="{9D8B030D-6E8A-4147-A177-3AD203B41FA5}">
                      <a16:colId xmlns:a16="http://schemas.microsoft.com/office/drawing/2014/main" val="354128590"/>
                    </a:ext>
                  </a:extLst>
                </a:gridCol>
                <a:gridCol w="1120949">
                  <a:extLst>
                    <a:ext uri="{9D8B030D-6E8A-4147-A177-3AD203B41FA5}">
                      <a16:colId xmlns:a16="http://schemas.microsoft.com/office/drawing/2014/main" val="1775151061"/>
                    </a:ext>
                  </a:extLst>
                </a:gridCol>
                <a:gridCol w="1637936">
                  <a:extLst>
                    <a:ext uri="{9D8B030D-6E8A-4147-A177-3AD203B41FA5}">
                      <a16:colId xmlns:a16="http://schemas.microsoft.com/office/drawing/2014/main" val="2389180751"/>
                    </a:ext>
                  </a:extLst>
                </a:gridCol>
                <a:gridCol w="1637936">
                  <a:extLst>
                    <a:ext uri="{9D8B030D-6E8A-4147-A177-3AD203B41FA5}">
                      <a16:colId xmlns:a16="http://schemas.microsoft.com/office/drawing/2014/main" val="729401342"/>
                    </a:ext>
                  </a:extLst>
                </a:gridCol>
                <a:gridCol w="3017377">
                  <a:extLst>
                    <a:ext uri="{9D8B030D-6E8A-4147-A177-3AD203B41FA5}">
                      <a16:colId xmlns:a16="http://schemas.microsoft.com/office/drawing/2014/main" val="3883606325"/>
                    </a:ext>
                  </a:extLst>
                </a:gridCol>
              </a:tblGrid>
              <a:tr h="248287">
                <a:tc rowSpan="2">
                  <a:txBody>
                    <a:bodyPr/>
                    <a:lstStyle/>
                    <a:p>
                      <a:pPr marL="0" marR="0" algn="ctr">
                        <a:spcBef>
                          <a:spcPts val="1390"/>
                        </a:spcBef>
                        <a:spcAft>
                          <a:spcPts val="1390"/>
                        </a:spcAft>
                      </a:pPr>
                      <a:r>
                        <a:rPr lang="en-GB" sz="1200">
                          <a:effectLst/>
                        </a:rPr>
                        <a:t>No</a:t>
                      </a:r>
                      <a:endParaRPr lang="en-US" sz="120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a:effectLst/>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5369008"/>
                  </a:ext>
                </a:extLst>
              </a:tr>
              <a:tr h="483643">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a:effectLst/>
                        </a:rPr>
                        <a:t>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4119073111"/>
                  </a:ext>
                </a:extLst>
              </a:tr>
              <a:tr h="705119">
                <a:tc>
                  <a:txBody>
                    <a:bodyPr/>
                    <a:lstStyle/>
                    <a:p>
                      <a:pPr marL="0" marR="0" algn="ctr">
                        <a:lnSpc>
                          <a:spcPct val="150000"/>
                        </a:lnSpc>
                        <a:spcBef>
                          <a:spcPts val="1200"/>
                        </a:spcBef>
                        <a:spcAft>
                          <a:spcPts val="120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User 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9</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Ride Initiation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rPr>
                        <a:t>The driver shall be able to initiate journey.</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02300795"/>
                  </a:ext>
                </a:extLst>
              </a:tr>
              <a:tr h="1077550">
                <a:tc>
                  <a:txBody>
                    <a:bodyPr/>
                    <a:lstStyle/>
                    <a:p>
                      <a:pPr marL="0" marR="0" algn="ctr">
                        <a:lnSpc>
                          <a:spcPct val="150000"/>
                        </a:lnSpc>
                        <a:spcBef>
                          <a:spcPts val="1200"/>
                        </a:spcBef>
                        <a:spcAft>
                          <a:spcPts val="120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User 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9</a:t>
                      </a:r>
                      <a:r>
                        <a:rPr lang="en-GB"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Destination Setting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The driver shall be able to input the desired destination, triggering the route planning process.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7440189"/>
                  </a:ext>
                </a:extLst>
              </a:tr>
            </a:tbl>
          </a:graphicData>
        </a:graphic>
      </p:graphicFrame>
    </p:spTree>
    <p:extLst>
      <p:ext uri="{BB962C8B-B14F-4D97-AF65-F5344CB8AC3E}">
        <p14:creationId xmlns:p14="http://schemas.microsoft.com/office/powerpoint/2010/main" val="375148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83FC-7686-8090-0170-714F037F1EEF}"/>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995FD20-1A31-0D59-FFE3-5C71F87F6739}"/>
              </a:ext>
            </a:extLst>
          </p:cNvPr>
          <p:cNvSpPr>
            <a:spLocks noGrp="1"/>
          </p:cNvSpPr>
          <p:nvPr>
            <p:ph idx="1"/>
          </p:nvPr>
        </p:nvSpPr>
        <p:spPr/>
        <p:txBody>
          <a:bodyPr/>
          <a:lstStyle/>
          <a:p>
            <a:r>
              <a:rPr lang="en-US" dirty="0"/>
              <a:t>Functional Requirements(System Integration)</a:t>
            </a:r>
          </a:p>
          <a:p>
            <a:endParaRPr lang="en-US" dirty="0"/>
          </a:p>
        </p:txBody>
      </p:sp>
      <p:graphicFrame>
        <p:nvGraphicFramePr>
          <p:cNvPr id="4" name="Table 3">
            <a:extLst>
              <a:ext uri="{FF2B5EF4-FFF2-40B4-BE49-F238E27FC236}">
                <a16:creationId xmlns:a16="http://schemas.microsoft.com/office/drawing/2014/main" id="{34320428-D528-6051-94FD-62E355C49CCB}"/>
              </a:ext>
            </a:extLst>
          </p:cNvPr>
          <p:cNvGraphicFramePr>
            <a:graphicFrameLocks noGrp="1"/>
          </p:cNvGraphicFramePr>
          <p:nvPr>
            <p:extLst>
              <p:ext uri="{D42A27DB-BD31-4B8C-83A1-F6EECF244321}">
                <p14:modId xmlns:p14="http://schemas.microsoft.com/office/powerpoint/2010/main" val="878696658"/>
              </p:ext>
            </p:extLst>
          </p:nvPr>
        </p:nvGraphicFramePr>
        <p:xfrm>
          <a:off x="914400" y="2186431"/>
          <a:ext cx="7924799" cy="3299968"/>
        </p:xfrm>
        <a:graphic>
          <a:graphicData uri="http://schemas.openxmlformats.org/drawingml/2006/table">
            <a:tbl>
              <a:tblPr firstRow="1" firstCol="1" bandRow="1">
                <a:tableStyleId>{5940675A-B579-460E-94D1-54222C63F5DA}</a:tableStyleId>
              </a:tblPr>
              <a:tblGrid>
                <a:gridCol w="435590">
                  <a:extLst>
                    <a:ext uri="{9D8B030D-6E8A-4147-A177-3AD203B41FA5}">
                      <a16:colId xmlns:a16="http://schemas.microsoft.com/office/drawing/2014/main" val="3082089059"/>
                    </a:ext>
                  </a:extLst>
                </a:gridCol>
                <a:gridCol w="1132290">
                  <a:extLst>
                    <a:ext uri="{9D8B030D-6E8A-4147-A177-3AD203B41FA5}">
                      <a16:colId xmlns:a16="http://schemas.microsoft.com/office/drawing/2014/main" val="1281393542"/>
                    </a:ext>
                  </a:extLst>
                </a:gridCol>
                <a:gridCol w="1654507">
                  <a:extLst>
                    <a:ext uri="{9D8B030D-6E8A-4147-A177-3AD203B41FA5}">
                      <a16:colId xmlns:a16="http://schemas.microsoft.com/office/drawing/2014/main" val="1216686015"/>
                    </a:ext>
                  </a:extLst>
                </a:gridCol>
                <a:gridCol w="1654507">
                  <a:extLst>
                    <a:ext uri="{9D8B030D-6E8A-4147-A177-3AD203B41FA5}">
                      <a16:colId xmlns:a16="http://schemas.microsoft.com/office/drawing/2014/main" val="3967732914"/>
                    </a:ext>
                  </a:extLst>
                </a:gridCol>
                <a:gridCol w="3047905">
                  <a:extLst>
                    <a:ext uri="{9D8B030D-6E8A-4147-A177-3AD203B41FA5}">
                      <a16:colId xmlns:a16="http://schemas.microsoft.com/office/drawing/2014/main" val="498236500"/>
                    </a:ext>
                  </a:extLst>
                </a:gridCol>
              </a:tblGrid>
              <a:tr h="187203">
                <a:tc rowSpan="2">
                  <a:txBody>
                    <a:bodyPr/>
                    <a:lstStyle/>
                    <a:p>
                      <a:pPr marL="0" marR="0" algn="ctr">
                        <a:spcBef>
                          <a:spcPts val="1390"/>
                        </a:spcBef>
                        <a:spcAft>
                          <a:spcPts val="1390"/>
                        </a:spcAft>
                      </a:pPr>
                      <a:r>
                        <a:rPr lang="en-GB" sz="1200">
                          <a:effectLst/>
                        </a:rPr>
                        <a:t>No</a:t>
                      </a:r>
                      <a:endParaRPr lang="en-US" sz="1200">
                        <a:effectLst/>
                        <a:latin typeface="Times New Roman" panose="02020603050405020304" pitchFamily="18" charset="0"/>
                        <a:ea typeface="Times New Roman" panose="02020603050405020304" pitchFamily="18" charset="0"/>
                      </a:endParaRPr>
                    </a:p>
                  </a:txBody>
                  <a:tcPr marL="68580" marR="68580" marT="0" marB="0"/>
                </a:tc>
                <a:tc rowSpan="2">
                  <a:txBody>
                    <a:bodyPr/>
                    <a:lstStyle/>
                    <a:p>
                      <a:pPr marL="0" marR="0" algn="ctr">
                        <a:spcBef>
                          <a:spcPts val="1390"/>
                        </a:spcBef>
                        <a:spcAft>
                          <a:spcPts val="1390"/>
                        </a:spcAft>
                      </a:pPr>
                      <a:r>
                        <a:rPr lang="en-GB" sz="1200">
                          <a:effectLst/>
                        </a:rPr>
                        <a:t>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1390"/>
                        </a:spcBef>
                        <a:spcAft>
                          <a:spcPts val="1390"/>
                        </a:spcAft>
                      </a:pPr>
                      <a:r>
                        <a:rPr lang="en-GB" sz="1200">
                          <a:effectLst/>
                        </a:rPr>
                        <a:t>Breakdown</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rowSpan="2">
                  <a:txBody>
                    <a:bodyPr/>
                    <a:lstStyle/>
                    <a:p>
                      <a:pPr marL="0" marR="0" algn="ctr">
                        <a:spcBef>
                          <a:spcPts val="1390"/>
                        </a:spcBef>
                        <a:spcAft>
                          <a:spcPts val="1390"/>
                        </a:spcAft>
                      </a:pPr>
                      <a:r>
                        <a:rPr lang="en-GB" sz="1200" dirty="0">
                          <a:effectLst/>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12396590"/>
                  </a:ext>
                </a:extLst>
              </a:tr>
              <a:tr h="364655">
                <a:tc vMerge="1">
                  <a:txBody>
                    <a:bodyPr/>
                    <a:lstStyle/>
                    <a:p>
                      <a:endParaRPr lang="en-US"/>
                    </a:p>
                  </a:txBody>
                  <a:tcPr/>
                </a:tc>
                <a:tc vMerge="1">
                  <a:txBody>
                    <a:bodyPr/>
                    <a:lstStyle/>
                    <a:p>
                      <a:endParaRPr lang="en-US"/>
                    </a:p>
                  </a:txBody>
                  <a:tcPr/>
                </a:tc>
                <a:tc>
                  <a:txBody>
                    <a:bodyPr/>
                    <a:lstStyle/>
                    <a:p>
                      <a:pPr marL="0" marR="0" algn="ctr">
                        <a:spcBef>
                          <a:spcPts val="1200"/>
                        </a:spcBef>
                        <a:spcAft>
                          <a:spcPts val="1200"/>
                        </a:spcAft>
                        <a:tabLst>
                          <a:tab pos="127635" algn="l"/>
                          <a:tab pos="2794000" algn="ctr"/>
                        </a:tabLst>
                      </a:pPr>
                      <a:r>
                        <a:rPr lang="en-GB" sz="1200">
                          <a:effectLst/>
                        </a:rPr>
                        <a:t>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1200"/>
                        </a:spcBef>
                        <a:spcAft>
                          <a:spcPts val="1200"/>
                        </a:spcAft>
                        <a:tabLst>
                          <a:tab pos="127635" algn="l"/>
                          <a:tab pos="2794000" algn="ctr"/>
                        </a:tabLst>
                      </a:pPr>
                      <a:r>
                        <a:rPr lang="en-GB" sz="1200">
                          <a:effectLst/>
                        </a:rPr>
                        <a:t>Sub-Functionality</a:t>
                      </a:r>
                      <a:endParaRPr lang="en-US" sz="1200">
                        <a:effectLst/>
                        <a:latin typeface="Times New Roman" panose="02020603050405020304" pitchFamily="18"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541281224"/>
                  </a:ext>
                </a:extLst>
              </a:tr>
              <a:tr h="1374055">
                <a:tc>
                  <a:txBody>
                    <a:bodyPr/>
                    <a:lstStyle/>
                    <a:p>
                      <a:pPr marL="0" marR="0" algn="ctr">
                        <a:lnSpc>
                          <a:spcPct val="150000"/>
                        </a:lnSpc>
                        <a:spcBef>
                          <a:spcPts val="1200"/>
                        </a:spcBef>
                        <a:spcAft>
                          <a:spcPts val="120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System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10</a:t>
                      </a:r>
                      <a:r>
                        <a:rPr lang="en-GB"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ROS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a:effectLst/>
                          <a:highlight>
                            <a:srgbClr val="FFFF00"/>
                          </a:highlight>
                        </a:rPr>
                        <a:t>The system shall utilize the Robot Operating System (ROS) to facilitate communication and data exchange between different software components.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25284786"/>
                  </a:ext>
                </a:extLst>
              </a:tr>
              <a:tr h="1374055">
                <a:tc>
                  <a:txBody>
                    <a:bodyPr/>
                    <a:lstStyle/>
                    <a:p>
                      <a:pPr marL="0" marR="0" algn="ctr">
                        <a:lnSpc>
                          <a:spcPct val="150000"/>
                        </a:lnSpc>
                        <a:spcBef>
                          <a:spcPts val="1200"/>
                        </a:spcBef>
                        <a:spcAft>
                          <a:spcPts val="120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System Integration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1200">
                          <a:effectLst/>
                        </a:rPr>
                        <a:t>10</a:t>
                      </a:r>
                      <a:r>
                        <a:rPr lang="en-GB"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GB" sz="1200">
                          <a:effectLst/>
                        </a:rPr>
                        <a:t>Simulation Environment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200"/>
                        </a:spcAft>
                      </a:pPr>
                      <a:r>
                        <a:rPr lang="en-GB" sz="1200" dirty="0">
                          <a:effectLst/>
                          <a:highlight>
                            <a:srgbClr val="FFFF00"/>
                          </a:highlight>
                        </a:rPr>
                        <a:t>Development and testing of the system shall be conducted in a simulated environment (e.g., CARLA simulator) for thorough validation before real-world deployment.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59939881"/>
                  </a:ext>
                </a:extLst>
              </a:tr>
            </a:tbl>
          </a:graphicData>
        </a:graphic>
      </p:graphicFrame>
    </p:spTree>
    <p:extLst>
      <p:ext uri="{BB962C8B-B14F-4D97-AF65-F5344CB8AC3E}">
        <p14:creationId xmlns:p14="http://schemas.microsoft.com/office/powerpoint/2010/main" val="68533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D598-6042-DA5A-B546-AF814A95510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34D3DD28-9CE9-3324-705E-A3E811D82008}"/>
              </a:ext>
            </a:extLst>
          </p:cNvPr>
          <p:cNvSpPr>
            <a:spLocks noGrp="1"/>
          </p:cNvSpPr>
          <p:nvPr>
            <p:ph idx="1"/>
          </p:nvPr>
        </p:nvSpPr>
        <p:spPr/>
        <p:txBody>
          <a:bodyPr/>
          <a:lstStyle/>
          <a:p>
            <a:r>
              <a:rPr lang="en-US" dirty="0"/>
              <a:t>Non-Functional Requirements</a:t>
            </a:r>
          </a:p>
          <a:p>
            <a:endParaRPr lang="en-US" dirty="0"/>
          </a:p>
        </p:txBody>
      </p:sp>
      <p:graphicFrame>
        <p:nvGraphicFramePr>
          <p:cNvPr id="5" name="Table 4">
            <a:extLst>
              <a:ext uri="{FF2B5EF4-FFF2-40B4-BE49-F238E27FC236}">
                <a16:creationId xmlns:a16="http://schemas.microsoft.com/office/drawing/2014/main" id="{8BE9937C-3823-C11E-A0BE-44C7F47C941A}"/>
              </a:ext>
            </a:extLst>
          </p:cNvPr>
          <p:cNvGraphicFramePr>
            <a:graphicFrameLocks noGrp="1"/>
          </p:cNvGraphicFramePr>
          <p:nvPr>
            <p:extLst>
              <p:ext uri="{D42A27DB-BD31-4B8C-83A1-F6EECF244321}">
                <p14:modId xmlns:p14="http://schemas.microsoft.com/office/powerpoint/2010/main" val="1185123205"/>
              </p:ext>
            </p:extLst>
          </p:nvPr>
        </p:nvGraphicFramePr>
        <p:xfrm>
          <a:off x="914399" y="2133600"/>
          <a:ext cx="7772401" cy="2362200"/>
        </p:xfrm>
        <a:graphic>
          <a:graphicData uri="http://schemas.openxmlformats.org/drawingml/2006/table">
            <a:tbl>
              <a:tblPr firstRow="1" firstCol="1" bandRow="1"/>
              <a:tblGrid>
                <a:gridCol w="503213">
                  <a:extLst>
                    <a:ext uri="{9D8B030D-6E8A-4147-A177-3AD203B41FA5}">
                      <a16:colId xmlns:a16="http://schemas.microsoft.com/office/drawing/2014/main" val="3458976514"/>
                    </a:ext>
                  </a:extLst>
                </a:gridCol>
                <a:gridCol w="1511769">
                  <a:extLst>
                    <a:ext uri="{9D8B030D-6E8A-4147-A177-3AD203B41FA5}">
                      <a16:colId xmlns:a16="http://schemas.microsoft.com/office/drawing/2014/main" val="102570870"/>
                    </a:ext>
                  </a:extLst>
                </a:gridCol>
                <a:gridCol w="366490">
                  <a:extLst>
                    <a:ext uri="{9D8B030D-6E8A-4147-A177-3AD203B41FA5}">
                      <a16:colId xmlns:a16="http://schemas.microsoft.com/office/drawing/2014/main" val="2883376170"/>
                    </a:ext>
                  </a:extLst>
                </a:gridCol>
                <a:gridCol w="2141374">
                  <a:extLst>
                    <a:ext uri="{9D8B030D-6E8A-4147-A177-3AD203B41FA5}">
                      <a16:colId xmlns:a16="http://schemas.microsoft.com/office/drawing/2014/main" val="1714236066"/>
                    </a:ext>
                  </a:extLst>
                </a:gridCol>
                <a:gridCol w="3249555">
                  <a:extLst>
                    <a:ext uri="{9D8B030D-6E8A-4147-A177-3AD203B41FA5}">
                      <a16:colId xmlns:a16="http://schemas.microsoft.com/office/drawing/2014/main" val="3147728979"/>
                    </a:ext>
                  </a:extLst>
                </a:gridCol>
              </a:tblGrid>
              <a:tr h="803457">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2540" marR="0" algn="ctr">
                        <a:spcBef>
                          <a:spcPts val="0"/>
                        </a:spcBef>
                        <a:spcAft>
                          <a:spcPts val="0"/>
                        </a:spcAft>
                      </a:pPr>
                      <a:r>
                        <a:rPr lang="en-GB" sz="1200" b="1">
                          <a:solidFill>
                            <a:srgbClr val="1F1F1F"/>
                          </a:solidFill>
                          <a:effectLst/>
                          <a:latin typeface="Times New Roman" panose="02020603050405020304" pitchFamily="18" charset="0"/>
                          <a:ea typeface="Times New Roman" panose="02020603050405020304" pitchFamily="18" charset="0"/>
                        </a:rPr>
                        <a:t>No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2540" marR="1270" algn="ctr">
                        <a:spcBef>
                          <a:spcPts val="0"/>
                        </a:spcBef>
                        <a:spcAft>
                          <a:spcPts val="0"/>
                        </a:spcAft>
                      </a:pPr>
                      <a:r>
                        <a:rPr lang="en-GB" sz="1200" b="1">
                          <a:solidFill>
                            <a:srgbClr val="1F1F1F"/>
                          </a:solidFill>
                          <a:effectLst/>
                          <a:latin typeface="Times New Roman" panose="02020603050405020304" pitchFamily="18" charset="0"/>
                          <a:ea typeface="Times New Roman" panose="02020603050405020304" pitchFamily="18" charset="0"/>
                        </a:rPr>
                        <a:t>Non- Functional 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8890" marR="0" algn="ctr">
                        <a:spcBef>
                          <a:spcPts val="0"/>
                        </a:spcBef>
                        <a:spcAft>
                          <a:spcPts val="0"/>
                        </a:spcAft>
                      </a:pPr>
                      <a:r>
                        <a:rPr lang="en-GB" sz="1200" b="1">
                          <a:solidFill>
                            <a:srgbClr val="000000"/>
                          </a:solidFill>
                          <a:effectLst/>
                          <a:latin typeface="Times New Roman" panose="02020603050405020304" pitchFamily="18" charset="0"/>
                          <a:ea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5715" marR="0" algn="ctr">
                        <a:spcBef>
                          <a:spcPts val="115"/>
                        </a:spcBef>
                        <a:spcAft>
                          <a:spcPts val="0"/>
                        </a:spcAft>
                      </a:pPr>
                      <a:r>
                        <a:rPr lang="en-GB" sz="1200" b="1">
                          <a:solidFill>
                            <a:srgbClr val="1F1F1F"/>
                          </a:solidFill>
                          <a:effectLst/>
                          <a:latin typeface="Times New Roman" panose="02020603050405020304" pitchFamily="18" charset="0"/>
                          <a:ea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200" b="1">
                          <a:solidFill>
                            <a:srgbClr val="000000"/>
                          </a:solidFill>
                          <a:effectLst/>
                          <a:latin typeface="Times New Roman" panose="02020603050405020304" pitchFamily="18" charset="0"/>
                          <a:ea typeface="Times New Roman" panose="02020603050405020304" pitchFamily="18" charset="0"/>
                        </a:rPr>
                        <a:t>Subfactor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7367425"/>
                  </a:ext>
                </a:extLst>
              </a:tr>
              <a:tr h="1558743">
                <a:tc>
                  <a:txBody>
                    <a:bodyPr/>
                    <a:lstStyle/>
                    <a:p>
                      <a:pPr marL="0" marR="0">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2540" marR="635" algn="ctr">
                        <a:lnSpc>
                          <a:spcPct val="150000"/>
                        </a:lnSpc>
                        <a:spcBef>
                          <a:spcPts val="0"/>
                        </a:spcBef>
                        <a:spcAft>
                          <a:spcPts val="0"/>
                        </a:spcAft>
                      </a:pPr>
                      <a:r>
                        <a:rPr lang="en-GB" sz="1200" b="1">
                          <a:solidFill>
                            <a:srgbClr val="1F1F1F"/>
                          </a:solidFill>
                          <a:effectLst/>
                          <a:latin typeface="Times New Roman" panose="02020603050405020304" pitchFamily="18" charset="0"/>
                          <a:ea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2540" marR="0" algn="ctr">
                        <a:lnSpc>
                          <a:spcPct val="150000"/>
                        </a:lnSpc>
                        <a:spcBef>
                          <a:spcPts val="0"/>
                        </a:spcBef>
                        <a:spcAft>
                          <a:spcPts val="0"/>
                        </a:spcAft>
                      </a:pPr>
                      <a:r>
                        <a:rPr lang="en-GB" sz="1200" b="1">
                          <a:solidFill>
                            <a:srgbClr val="1F1F1F"/>
                          </a:solidFill>
                          <a:effectLst/>
                          <a:latin typeface="Times New Roman" panose="02020603050405020304" pitchFamily="18" charset="0"/>
                          <a:ea typeface="Times New Roman" panose="02020603050405020304" pitchFamily="18" charset="0"/>
                        </a:rPr>
                        <a:t>Safety 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a:p>
                      <a:pPr marL="8890" marR="6985" algn="ctr">
                        <a:lnSpc>
                          <a:spcPct val="150000"/>
                        </a:lnSpc>
                        <a:spcBef>
                          <a:spcPts val="0"/>
                        </a:spcBef>
                        <a:spcAft>
                          <a:spcPts val="0"/>
                        </a:spcAft>
                      </a:pPr>
                      <a:r>
                        <a:rPr lang="en-GB" sz="1200" b="1">
                          <a:solidFill>
                            <a:srgbClr val="000000"/>
                          </a:solidFill>
                          <a:effectLst/>
                          <a:latin typeface="Times New Roman" panose="02020603050405020304" pitchFamily="18" charset="0"/>
                          <a:ea typeface="Times New Roman" panose="02020603050405020304" pitchFamily="18" charset="0"/>
                        </a:rPr>
                        <a:t>1.1</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33020" algn="just">
                        <a:lnSpc>
                          <a:spcPct val="150000"/>
                        </a:lnSpc>
                        <a:spcBef>
                          <a:spcPts val="0"/>
                        </a:spcBef>
                        <a:spcAft>
                          <a:spcPts val="0"/>
                        </a:spcAft>
                      </a:pPr>
                      <a:r>
                        <a:rPr lang="en-GB" sz="1200">
                          <a:solidFill>
                            <a:srgbClr val="000000"/>
                          </a:solidFill>
                          <a:effectLst/>
                          <a:latin typeface="Times New Roman" panose="02020603050405020304" pitchFamily="18" charset="0"/>
                          <a:ea typeface="Times New Roman" panose="02020603050405020304" pitchFamily="18" charset="0"/>
                        </a:rPr>
                        <a:t>Ensure reliable object detection in adverse weather conditions to assure safety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GB" sz="1200" b="1" dirty="0">
                          <a:solidFill>
                            <a:srgbClr val="000000"/>
                          </a:solidFill>
                          <a:effectLst/>
                          <a:latin typeface="Times New Roman" panose="02020603050405020304" pitchFamily="18" charset="0"/>
                          <a:ea typeface="Times New Roman" panose="02020603050405020304" pitchFamily="18" charset="0"/>
                        </a:rPr>
                        <a:t>Hazard Protection</a:t>
                      </a:r>
                      <a:r>
                        <a:rPr lang="en-GB" sz="1200" dirty="0">
                          <a:solidFill>
                            <a:srgbClr val="000000"/>
                          </a:solidFill>
                          <a:effectLst/>
                          <a:latin typeface="Times New Roman" panose="02020603050405020304" pitchFamily="18" charset="0"/>
                          <a:ea typeface="Times New Roman" panose="02020603050405020304" pitchFamily="18" charset="0"/>
                        </a:rPr>
                        <a:t> The system must detect and respond to hazards arising from adverse weather conditions, such as rain, fog, or snow, which may reduce visibility. </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5117521"/>
                  </a:ext>
                </a:extLst>
              </a:tr>
            </a:tbl>
          </a:graphicData>
        </a:graphic>
      </p:graphicFrame>
    </p:spTree>
    <p:extLst>
      <p:ext uri="{BB962C8B-B14F-4D97-AF65-F5344CB8AC3E}">
        <p14:creationId xmlns:p14="http://schemas.microsoft.com/office/powerpoint/2010/main" val="239508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a:xfrm>
            <a:off x="457200" y="1600201"/>
            <a:ext cx="7620000" cy="3962399"/>
          </a:xfr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Deployment Diagram:</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a:p>
            <a:endParaRPr lang="en-US" dirty="0"/>
          </a:p>
        </p:txBody>
      </p:sp>
      <p:pic>
        <p:nvPicPr>
          <p:cNvPr id="6" name="image1.png">
            <a:extLst>
              <a:ext uri="{FF2B5EF4-FFF2-40B4-BE49-F238E27FC236}">
                <a16:creationId xmlns:a16="http://schemas.microsoft.com/office/drawing/2014/main" id="{0C6671CD-48E8-DEAE-B36F-356026B211D8}"/>
              </a:ext>
            </a:extLst>
          </p:cNvPr>
          <p:cNvPicPr/>
          <p:nvPr/>
        </p:nvPicPr>
        <p:blipFill>
          <a:blip r:embed="rId2">
            <a:extLst>
              <a:ext uri="{28A0092B-C50C-407E-A947-70E740481C1C}">
                <a14:useLocalDpi xmlns:a14="http://schemas.microsoft.com/office/drawing/2010/main" val="0"/>
              </a:ext>
            </a:extLst>
          </a:blip>
          <a:srcRect/>
          <a:stretch>
            <a:fillRect/>
          </a:stretch>
        </p:blipFill>
        <p:spPr>
          <a:xfrm>
            <a:off x="914400" y="2232342"/>
            <a:ext cx="6781800" cy="3177858"/>
          </a:xfrm>
          <a:prstGeom prst="rect">
            <a:avLst/>
          </a:prstGeom>
          <a:ln/>
        </p:spPr>
      </p:pic>
    </p:spTree>
    <p:extLst>
      <p:ext uri="{BB962C8B-B14F-4D97-AF65-F5344CB8AC3E}">
        <p14:creationId xmlns:p14="http://schemas.microsoft.com/office/powerpoint/2010/main" val="345398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Design</a:t>
            </a:r>
          </a:p>
          <a:p>
            <a:pPr lvl="1"/>
            <a:r>
              <a:rPr lang="en-US" dirty="0"/>
              <a:t>UML Diagrams</a:t>
            </a:r>
          </a:p>
          <a:p>
            <a:pPr lvl="1"/>
            <a:r>
              <a:rPr lang="en-US" dirty="0"/>
              <a:t>ERD (if DB used)</a:t>
            </a:r>
          </a:p>
          <a:p>
            <a:pPr lvl="1"/>
            <a:r>
              <a:rPr lang="en-US" dirty="0" err="1"/>
              <a:t>etc</a:t>
            </a:r>
            <a:endParaRPr lang="en-US" dirty="0"/>
          </a:p>
        </p:txBody>
      </p:sp>
    </p:spTree>
    <p:extLst>
      <p:ext uri="{BB962C8B-B14F-4D97-AF65-F5344CB8AC3E}">
        <p14:creationId xmlns:p14="http://schemas.microsoft.com/office/powerpoint/2010/main" val="2923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Development Tools &amp; Technologies</a:t>
            </a:r>
          </a:p>
          <a:p>
            <a:r>
              <a:rPr lang="en-US" dirty="0"/>
              <a:t>List Best Practices / Coding Standards</a:t>
            </a:r>
          </a:p>
          <a:p>
            <a:r>
              <a:rPr lang="en-US" dirty="0"/>
              <a:t>List Libraries / Components / Web Services</a:t>
            </a:r>
          </a:p>
          <a:p>
            <a:pPr marL="0" indent="0">
              <a:buNone/>
            </a:pPr>
            <a:endParaRPr lang="en-US" dirty="0"/>
          </a:p>
        </p:txBody>
      </p:sp>
    </p:spTree>
    <p:extLst>
      <p:ext uri="{BB962C8B-B14F-4D97-AF65-F5344CB8AC3E}">
        <p14:creationId xmlns:p14="http://schemas.microsoft.com/office/powerpoint/2010/main" val="253639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5CE-1E8F-B950-9F78-42036C719FA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568DEBD-03D9-70AE-CA65-038E71F53877}"/>
              </a:ext>
            </a:extLst>
          </p:cNvPr>
          <p:cNvSpPr>
            <a:spLocks noGrp="1"/>
          </p:cNvSpPr>
          <p:nvPr>
            <p:ph idx="1"/>
          </p:nvPr>
        </p:nvSpPr>
        <p:spPr/>
        <p:txBody>
          <a:bodyPr/>
          <a:lstStyle/>
          <a:p>
            <a:r>
              <a:rPr lang="en-US" dirty="0"/>
              <a:t>List Development Tools &amp; Technologies</a:t>
            </a:r>
          </a:p>
          <a:p>
            <a:pPr>
              <a:buAutoNum type="arabicPeriod"/>
            </a:pPr>
            <a:r>
              <a:rPr lang="en-US" sz="2400" dirty="0"/>
              <a:t>Tools</a:t>
            </a:r>
          </a:p>
          <a:p>
            <a:r>
              <a:rPr lang="en-US" sz="2400" dirty="0"/>
              <a:t>Ubuntu</a:t>
            </a:r>
          </a:p>
          <a:p>
            <a:r>
              <a:rPr lang="en-US" sz="2400" dirty="0"/>
              <a:t>GitHub</a:t>
            </a:r>
          </a:p>
          <a:p>
            <a:r>
              <a:rPr lang="en-US" sz="2400" dirty="0"/>
              <a:t>Jira</a:t>
            </a:r>
          </a:p>
          <a:p>
            <a:r>
              <a:rPr lang="en-US" sz="2400" dirty="0"/>
              <a:t>Microsoft office</a:t>
            </a:r>
          </a:p>
          <a:p>
            <a:r>
              <a:rPr lang="en-US" sz="2400" dirty="0"/>
              <a:t>Visual Paradigm</a:t>
            </a:r>
          </a:p>
          <a:p>
            <a:r>
              <a:rPr lang="en-US" sz="2400" dirty="0"/>
              <a:t>Docker </a:t>
            </a:r>
          </a:p>
          <a:p>
            <a:r>
              <a:rPr lang="en-US" sz="2400" dirty="0"/>
              <a:t>Anaconda</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333529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9EE0-A98D-1FE6-040E-E0E6ACC2E05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FEC46C7-0886-8E87-FE18-3B976ADF2FC2}"/>
              </a:ext>
            </a:extLst>
          </p:cNvPr>
          <p:cNvSpPr>
            <a:spLocks noGrp="1"/>
          </p:cNvSpPr>
          <p:nvPr>
            <p:ph idx="1"/>
          </p:nvPr>
        </p:nvSpPr>
        <p:spPr/>
        <p:txBody>
          <a:bodyPr/>
          <a:lstStyle/>
          <a:p>
            <a:pPr marL="0" indent="0">
              <a:buNone/>
            </a:pPr>
            <a:r>
              <a:rPr lang="en-US" sz="2400" b="1" dirty="0"/>
              <a:t>2. Technologies</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 Simulator</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Carla-Ros-Bridge</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ROS Noetic</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Rospy</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Gazebo</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Robot_localization</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Python</a:t>
            </a:r>
            <a:endParaRPr lang="en-US" sz="2400" u="none" strike="noStrike" dirty="0">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473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 / 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392D-628B-B550-D0A4-D64C714394B1}"/>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F9DFB08F-A249-C3DC-6FAE-D7A774841E91}"/>
              </a:ext>
            </a:extLst>
          </p:cNvPr>
          <p:cNvSpPr>
            <a:spLocks noGrp="1"/>
          </p:cNvSpPr>
          <p:nvPr>
            <p:ph idx="1"/>
          </p:nvPr>
        </p:nvSpPr>
        <p:spPr/>
        <p:txBody>
          <a:bodyPr/>
          <a:lstStyle/>
          <a:p>
            <a:r>
              <a:rPr lang="en-US" dirty="0"/>
              <a:t>List Best Practices / Coding Standards</a:t>
            </a:r>
          </a:p>
          <a:p>
            <a:pPr marL="0" marR="0">
              <a:lnSpc>
                <a:spcPct val="150000"/>
              </a:lnSpc>
              <a:spcBef>
                <a:spcPts val="0"/>
              </a:spcBef>
              <a:spcAft>
                <a:spcPts val="0"/>
              </a:spcAft>
            </a:pPr>
            <a:r>
              <a:rPr lang="en-GB" sz="2400" b="1" dirty="0">
                <a:solidFill>
                  <a:srgbClr val="000000"/>
                </a:solidFill>
                <a:effectLst/>
                <a:highlight>
                  <a:srgbClr val="FFFFFF"/>
                </a:highlight>
                <a:latin typeface="Times New Roman" panose="02020603050405020304" pitchFamily="18" charset="0"/>
                <a:ea typeface="Times New Roman" panose="02020603050405020304" pitchFamily="18" charset="0"/>
              </a:rPr>
              <a:t>Software Engineering Practice:</a:t>
            </a:r>
            <a:endParaRPr lang="en-US" sz="2400" dirty="0">
              <a:effectLst/>
              <a:highlight>
                <a:srgbClr val="FFFFFF"/>
              </a:highligh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In our project, we adopted a comprehensive and systematic approach to software engineering practices to ensure the delivery of a scalable and maintainable autonomous vehicle software system. Our methodology was </a:t>
            </a:r>
            <a:r>
              <a:rPr lang="en-US" sz="2400" b="1" dirty="0">
                <a:effectLst/>
                <a:latin typeface="Times New Roman" panose="02020603050405020304" pitchFamily="18" charset="0"/>
                <a:ea typeface="Times New Roman" panose="02020603050405020304" pitchFamily="18" charset="0"/>
              </a:rPr>
              <a:t>influenced by industry best practices and tailored</a:t>
            </a:r>
            <a:r>
              <a:rPr lang="en-US" sz="2400" dirty="0">
                <a:effectLst/>
                <a:latin typeface="Times New Roman" panose="02020603050405020304" pitchFamily="18" charset="0"/>
                <a:ea typeface="Times New Roman" panose="02020603050405020304" pitchFamily="18" charset="0"/>
              </a:rPr>
              <a:t> to meet the specific needs of our project. Key practices included:</a:t>
            </a:r>
          </a:p>
          <a:p>
            <a:r>
              <a:rPr lang="en-US" sz="2400" b="1" dirty="0"/>
              <a:t>Feature-Driven Development</a:t>
            </a:r>
          </a:p>
        </p:txBody>
      </p:sp>
    </p:spTree>
    <p:extLst>
      <p:ext uri="{BB962C8B-B14F-4D97-AF65-F5344CB8AC3E}">
        <p14:creationId xmlns:p14="http://schemas.microsoft.com/office/powerpoint/2010/main" val="3595231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0FAF-9EA2-0230-B8EF-081C277C3A2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6A9F2DC-0A44-AB93-7DF2-0ED7A5ACBC77}"/>
              </a:ext>
            </a:extLst>
          </p:cNvPr>
          <p:cNvSpPr>
            <a:spLocks noGrp="1"/>
          </p:cNvSpPr>
          <p:nvPr>
            <p:ph idx="1"/>
          </p:nvPr>
        </p:nvSpPr>
        <p:spPr/>
        <p:txBody>
          <a:bodyPr/>
          <a:lstStyle/>
          <a:p>
            <a:r>
              <a:rPr lang="en-US" dirty="0"/>
              <a:t>Feature-Driven Development:</a:t>
            </a:r>
          </a:p>
          <a:p>
            <a:r>
              <a:rPr lang="en-US" sz="1600" dirty="0"/>
              <a:t>We implemented the Feature-Driven Development (FDD) methodology which falls under the umbrella of Agile methodologies to manage our workflow efficiently and adapt to changing requirements. Utilizing Jira as our project management tool, we maintained a visual feature list and tracked progress seamlessly. Our agile approach included:</a:t>
            </a:r>
          </a:p>
          <a:p>
            <a:r>
              <a:rPr lang="en-US" sz="1600" b="1" dirty="0"/>
              <a:t>Regular Supervisor Meetings:</a:t>
            </a:r>
            <a:r>
              <a:rPr lang="en-US" sz="1600" dirty="0"/>
              <a:t> Conducted weekly meetings with supervisors to review progress, address challenges, and incorporate feedback. These meetings ensured alignment with project goals and facilitated timely decision-making.</a:t>
            </a:r>
          </a:p>
          <a:p>
            <a:r>
              <a:rPr lang="en-US" sz="1600" b="1" dirty="0"/>
              <a:t>Feature List Management:</a:t>
            </a:r>
            <a:r>
              <a:rPr lang="en-US" sz="1600" dirty="0"/>
              <a:t> Created and maintained a comprehensive feature list that broke down the system into small features. This list served as the backbone of our development process, guiding incremental and iterative development.</a:t>
            </a:r>
          </a:p>
          <a:p>
            <a:r>
              <a:rPr lang="en-US" sz="1600" b="1" dirty="0"/>
              <a:t>Incremental Development: </a:t>
            </a:r>
            <a:r>
              <a:rPr lang="en-US" sz="1600" dirty="0"/>
              <a:t>Emphasized continuous and iterative development, delivering small, functional parts of the project regularly. This approach allowed for frequent validation, adjustment, and integration of new requirements.</a:t>
            </a:r>
          </a:p>
        </p:txBody>
      </p:sp>
    </p:spTree>
    <p:extLst>
      <p:ext uri="{BB962C8B-B14F-4D97-AF65-F5344CB8AC3E}">
        <p14:creationId xmlns:p14="http://schemas.microsoft.com/office/powerpoint/2010/main" val="596893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BD08-1F1D-FE36-7BD1-31A2E77F1F9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8AEF260-5BBA-66B9-9CB3-285FDFB600F8}"/>
              </a:ext>
            </a:extLst>
          </p:cNvPr>
          <p:cNvSpPr>
            <a:spLocks noGrp="1"/>
          </p:cNvSpPr>
          <p:nvPr>
            <p:ph idx="1"/>
          </p:nvPr>
        </p:nvSpPr>
        <p:spPr/>
        <p:txBody>
          <a:bodyPr/>
          <a:lstStyle/>
          <a:p>
            <a:r>
              <a:rPr lang="en-US" dirty="0"/>
              <a:t>List of Coding Standards</a:t>
            </a:r>
          </a:p>
          <a:p>
            <a:pPr marL="0" indent="0">
              <a:buNone/>
            </a:pPr>
            <a:r>
              <a:rPr lang="en-GB" sz="1800" b="1" dirty="0">
                <a:solidFill>
                  <a:srgbClr val="000000"/>
                </a:solidFill>
                <a:effectLst/>
                <a:highlight>
                  <a:srgbClr val="FFFFFF"/>
                </a:highlight>
                <a:latin typeface="Times New Roman" panose="02020603050405020304" pitchFamily="18" charset="0"/>
                <a:ea typeface="Times New Roman" panose="02020603050405020304" pitchFamily="18" charset="0"/>
              </a:rPr>
              <a:t>1.   Python coding Standards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a:t>
            </a:r>
            <a:r>
              <a:rPr lang="en-GB" sz="1400" u="none" strike="noStrike" dirty="0" err="1">
                <a:effectLst/>
                <a:latin typeface="Times New Roman" panose="02020603050405020304" pitchFamily="18" charset="0"/>
                <a:ea typeface="Times New Roman" panose="02020603050405020304" pitchFamily="18" charset="0"/>
              </a:rPr>
              <a:t>snake_case</a:t>
            </a:r>
            <a:r>
              <a:rPr lang="en-GB" sz="1400" u="none" strike="noStrike" dirty="0">
                <a:effectLst/>
                <a:latin typeface="Times New Roman" panose="02020603050405020304" pitchFamily="18" charset="0"/>
                <a:ea typeface="Times New Roman" panose="02020603050405020304" pitchFamily="18" charset="0"/>
              </a:rPr>
              <a:t> for variable and function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CamelCase for class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Follow PEP 8 guidelines for code formatting.</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meaningful variable and function names.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Keep lines of code within 79 characters.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comments to explain complex parts of the code.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docstrings to document modules, classes, and functions.</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Avoid using global variables unless necessary.</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Handle exceptions gracefully.</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Use virtual environments to manage dependencies.</a:t>
            </a:r>
            <a:endParaRPr lang="en-US" sz="1400" u="none" strike="noStrike"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755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4116-FA33-0686-BD2C-57E8182CE25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2ADE8DA-39A9-6C09-43F1-E673A002BE90}"/>
              </a:ext>
            </a:extLst>
          </p:cNvPr>
          <p:cNvSpPr>
            <a:spLocks noGrp="1"/>
          </p:cNvSpPr>
          <p:nvPr>
            <p:ph idx="1"/>
          </p:nvPr>
        </p:nvSpPr>
        <p:spPr/>
        <p:txBody>
          <a:bodyPr/>
          <a:lstStyle/>
          <a:p>
            <a:r>
              <a:rPr lang="en-US" dirty="0"/>
              <a:t>List of Coding Standards</a:t>
            </a:r>
          </a:p>
          <a:p>
            <a:pPr marL="0" indent="0">
              <a:buNone/>
            </a:pPr>
            <a:r>
              <a:rPr lang="en-US" sz="1600" b="1" dirty="0"/>
              <a:t>2.    </a:t>
            </a:r>
            <a:r>
              <a:rPr lang="en-US" sz="1600" b="1" dirty="0" err="1"/>
              <a:t>Rospy</a:t>
            </a:r>
            <a:r>
              <a:rPr lang="en-US" sz="1600" b="1" dirty="0"/>
              <a:t> coding Standards</a:t>
            </a:r>
          </a:p>
          <a:p>
            <a:r>
              <a:rPr lang="en-US" sz="1600" dirty="0"/>
              <a:t>Follow Python coding standards for </a:t>
            </a:r>
            <a:r>
              <a:rPr lang="en-US" sz="1600" dirty="0" err="1"/>
              <a:t>rospy</a:t>
            </a:r>
            <a:r>
              <a:rPr lang="en-US" sz="1600" dirty="0"/>
              <a:t> code.</a:t>
            </a:r>
          </a:p>
          <a:p>
            <a:r>
              <a:rPr lang="en-US" sz="1600" dirty="0"/>
              <a:t>Use </a:t>
            </a:r>
            <a:r>
              <a:rPr lang="en-US" sz="1600" dirty="0" err="1"/>
              <a:t>rospy</a:t>
            </a:r>
            <a:r>
              <a:rPr lang="en-US" sz="1600" dirty="0"/>
              <a:t> naming conventions for nodes, topics, and services.</a:t>
            </a:r>
          </a:p>
          <a:p>
            <a:r>
              <a:rPr lang="en-US" sz="1600" dirty="0"/>
              <a:t>Utilize </a:t>
            </a:r>
            <a:r>
              <a:rPr lang="en-US" sz="1600" dirty="0" err="1"/>
              <a:t>rospy</a:t>
            </a:r>
            <a:r>
              <a:rPr lang="en-US" sz="1600" dirty="0"/>
              <a:t> log functions for logging messages.</a:t>
            </a:r>
          </a:p>
          <a:p>
            <a:r>
              <a:rPr lang="en-US" sz="1600" dirty="0"/>
              <a:t>Ensure ROS dependencies are properly declared in package.xml and CMakeLists.txt.</a:t>
            </a:r>
          </a:p>
          <a:p>
            <a:r>
              <a:rPr lang="en-US" sz="1600" dirty="0"/>
              <a:t>Document ROS nodes, topics, and services using ROS comments.</a:t>
            </a:r>
          </a:p>
          <a:p>
            <a:r>
              <a:rPr lang="en-US" sz="1600" dirty="0"/>
              <a:t>Use </a:t>
            </a:r>
            <a:r>
              <a:rPr lang="en-US" sz="1600" dirty="0" err="1"/>
              <a:t>rospy's</a:t>
            </a:r>
            <a:r>
              <a:rPr lang="en-US" sz="1600" dirty="0"/>
              <a:t> </a:t>
            </a:r>
            <a:r>
              <a:rPr lang="en-US" sz="1600" dirty="0" err="1"/>
              <a:t>rospy.spin</a:t>
            </a:r>
            <a:r>
              <a:rPr lang="en-US" sz="1600" dirty="0"/>
              <a:t>() to keep the node alive.</a:t>
            </a:r>
          </a:p>
          <a:p>
            <a:r>
              <a:rPr lang="en-US" sz="1600" dirty="0"/>
              <a:t>Handle ROS messages and services according to their specifications.</a:t>
            </a:r>
          </a:p>
          <a:p>
            <a:r>
              <a:rPr lang="en-US" sz="1600" dirty="0"/>
              <a:t>Use </a:t>
            </a:r>
            <a:r>
              <a:rPr lang="en-US" sz="1600" dirty="0" err="1"/>
              <a:t>rospy's</a:t>
            </a:r>
            <a:r>
              <a:rPr lang="en-US" sz="1600" dirty="0"/>
              <a:t> parameter server for managing node parameters.</a:t>
            </a:r>
          </a:p>
          <a:p>
            <a:r>
              <a:rPr lang="en-US" sz="1600" dirty="0"/>
              <a:t>Implement proper error handling for ROS communication.</a:t>
            </a:r>
          </a:p>
          <a:p>
            <a:endParaRPr lang="en-US" dirty="0"/>
          </a:p>
        </p:txBody>
      </p:sp>
    </p:spTree>
    <p:extLst>
      <p:ext uri="{BB962C8B-B14F-4D97-AF65-F5344CB8AC3E}">
        <p14:creationId xmlns:p14="http://schemas.microsoft.com/office/powerpoint/2010/main" val="252560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2E2C-E1AF-A37E-6EE8-7DA555DB502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C20D82D-969A-CEAF-3612-8B107BCCB90E}"/>
              </a:ext>
            </a:extLst>
          </p:cNvPr>
          <p:cNvSpPr>
            <a:spLocks noGrp="1"/>
          </p:cNvSpPr>
          <p:nvPr>
            <p:ph idx="1"/>
          </p:nvPr>
        </p:nvSpPr>
        <p:spPr/>
        <p:txBody>
          <a:bodyPr/>
          <a:lstStyle/>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800" b="1" u="none" strike="noStrike" dirty="0">
                <a:effectLst/>
                <a:latin typeface="Arial" panose="020B0604020202020204" pitchFamily="34" charset="0"/>
                <a:ea typeface="Arial" panose="020B0604020202020204" pitchFamily="34" charset="0"/>
                <a:cs typeface="Arial" panose="020B0604020202020204" pitchFamily="34" charset="0"/>
              </a:rPr>
              <a:t>List of libraries:</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rospy</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ROS-based development)</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NumPy (for numerical computations)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math (for mathematical operations)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keyword (for parsing Python keywords)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xmltodict</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handling XML data)</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dirty="0" err="1">
                <a:latin typeface="Arial" panose="020B0604020202020204" pitchFamily="34" charset="0"/>
                <a:ea typeface="Arial" panose="020B0604020202020204" pitchFamily="34" charset="0"/>
                <a:cs typeface="Arial" panose="020B0604020202020204" pitchFamily="34" charset="0"/>
              </a:rPr>
              <a:t>o</a:t>
            </a: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interacting with the operating system)</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carla_msgs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CARLA-specific ROS messages)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sensor_msgs</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sensor-related ROS messages)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OpenCV (for computer vision tasks)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Pandas (for data manipulation and analysis)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Matplotlib (for data visualization)</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TensorFlow or </a:t>
            </a: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PyTorch</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deep learning, if applicable)</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a:effectLst/>
                <a:latin typeface="Arial" panose="020B0604020202020204" pitchFamily="34" charset="0"/>
                <a:ea typeface="Arial" panose="020B0604020202020204" pitchFamily="34" charset="0"/>
                <a:cs typeface="Arial" panose="020B0604020202020204" pitchFamily="34" charset="0"/>
              </a:rPr>
              <a:t>Gazebo (for simulation, if using alongside CARLA)</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1200" u="none" strike="noStrike" dirty="0" err="1">
                <a:effectLst/>
                <a:latin typeface="Arial" panose="020B0604020202020204" pitchFamily="34" charset="0"/>
                <a:ea typeface="Arial" panose="020B0604020202020204" pitchFamily="34" charset="0"/>
                <a:cs typeface="Arial" panose="020B0604020202020204" pitchFamily="34" charset="0"/>
              </a:rPr>
              <a:t>RViz</a:t>
            </a:r>
            <a:r>
              <a:rPr lang="en-GB" sz="1200" u="none" strike="noStrike" dirty="0">
                <a:effectLst/>
                <a:latin typeface="Arial" panose="020B0604020202020204" pitchFamily="34" charset="0"/>
                <a:ea typeface="Arial" panose="020B0604020202020204" pitchFamily="34" charset="0"/>
                <a:cs typeface="Arial" panose="020B0604020202020204" pitchFamily="34" charset="0"/>
              </a:rPr>
              <a:t> (for visualization in ROS)</a:t>
            </a:r>
            <a:endParaRPr lang="en-US" sz="12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endParaRPr lang="en-US"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762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D6C-C445-B5A1-5DD2-2E03ABF6F5F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5A7922D-6D35-54CF-3E59-63BDBC5CC52A}"/>
              </a:ext>
            </a:extLst>
          </p:cNvPr>
          <p:cNvSpPr>
            <a:spLocks noGrp="1"/>
          </p:cNvSpPr>
          <p:nvPr>
            <p:ph idx="1"/>
          </p:nvPr>
        </p:nvSpPr>
        <p:spPr/>
        <p:txBody>
          <a:bodyPr/>
          <a:lstStyle/>
          <a:p>
            <a:r>
              <a:rPr lang="en-US" dirty="0"/>
              <a:t>List of Components: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Map Parser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Traffic Generator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Path Planner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Trajectory Follower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Obstacle Detector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Obstacle Avoider</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Localization Module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Sensor Data Fusion</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Control System</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Decision-Making Module</a:t>
            </a:r>
            <a:endParaRPr lang="en-US" sz="1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1400" u="none" strike="noStrike" dirty="0">
                <a:effectLst/>
                <a:latin typeface="Times New Roman" panose="02020603050405020304" pitchFamily="18" charset="0"/>
                <a:ea typeface="Times New Roman" panose="02020603050405020304" pitchFamily="18" charset="0"/>
              </a:rPr>
              <a:t>Simulation Environment</a:t>
            </a:r>
            <a:endParaRPr lang="en-US" sz="1400" u="none" strike="noStrike"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409679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GB" sz="2800" b="1" dirty="0">
                <a:effectLst/>
                <a:latin typeface="Times New Roman" panose="02020603050405020304" pitchFamily="18" charset="0"/>
                <a:ea typeface="Times New Roman" panose="02020603050405020304" pitchFamily="18" charset="0"/>
              </a:rPr>
              <a:t>Defect Reduction/Identification: Inspection </a:t>
            </a:r>
          </a:p>
          <a:p>
            <a:r>
              <a:rPr lang="en-GB" sz="2400" b="1" dirty="0">
                <a:effectLst/>
                <a:latin typeface="Times New Roman" panose="02020603050405020304" pitchFamily="18" charset="0"/>
                <a:ea typeface="Times New Roman" panose="02020603050405020304" pitchFamily="18" charset="0"/>
              </a:rPr>
              <a:t>Steering Control:</a:t>
            </a:r>
            <a:endParaRPr lang="en-US" sz="2400" b="1"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control the vehicle's steering to follow the planned trajectory accurately.</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control the vehicle's steering to maintain a maximum lateral deviation of 0.5 meters from the planned trajectory under normal conditions.</a:t>
            </a:r>
            <a:endParaRPr lang="en-US" sz="1600" dirty="0">
              <a:effectLst/>
              <a:latin typeface="Times New Roman" panose="02020603050405020304" pitchFamily="18" charset="0"/>
              <a:ea typeface="Times New Roman" panose="02020603050405020304" pitchFamily="18" charset="0"/>
            </a:endParaRPr>
          </a:p>
          <a:p>
            <a:endParaRPr lang="en-US" dirty="0"/>
          </a:p>
          <a:p>
            <a:pPr marL="0" indent="0">
              <a:buNone/>
            </a:pPr>
            <a:endParaRPr lang="en-US" dirty="0"/>
          </a:p>
        </p:txBody>
      </p:sp>
      <p:graphicFrame>
        <p:nvGraphicFramePr>
          <p:cNvPr id="7" name="Table 6">
            <a:extLst>
              <a:ext uri="{FF2B5EF4-FFF2-40B4-BE49-F238E27FC236}">
                <a16:creationId xmlns:a16="http://schemas.microsoft.com/office/drawing/2014/main" id="{663113EA-7607-D262-CCEF-B02F22F82ED6}"/>
              </a:ext>
            </a:extLst>
          </p:cNvPr>
          <p:cNvGraphicFramePr>
            <a:graphicFrameLocks noGrp="1"/>
          </p:cNvGraphicFramePr>
          <p:nvPr>
            <p:extLst>
              <p:ext uri="{D42A27DB-BD31-4B8C-83A1-F6EECF244321}">
                <p14:modId xmlns:p14="http://schemas.microsoft.com/office/powerpoint/2010/main" val="2037902772"/>
              </p:ext>
            </p:extLst>
          </p:nvPr>
        </p:nvGraphicFramePr>
        <p:xfrm>
          <a:off x="1088707" y="4343400"/>
          <a:ext cx="6966585" cy="1399032"/>
        </p:xfrm>
        <a:graphic>
          <a:graphicData uri="http://schemas.openxmlformats.org/drawingml/2006/table">
            <a:tbl>
              <a:tblPr firstRow="1" firstCol="1" bandRow="1"/>
              <a:tblGrid>
                <a:gridCol w="2114550">
                  <a:extLst>
                    <a:ext uri="{9D8B030D-6E8A-4147-A177-3AD203B41FA5}">
                      <a16:colId xmlns:a16="http://schemas.microsoft.com/office/drawing/2014/main" val="2161554572"/>
                    </a:ext>
                  </a:extLst>
                </a:gridCol>
                <a:gridCol w="1771650">
                  <a:extLst>
                    <a:ext uri="{9D8B030D-6E8A-4147-A177-3AD203B41FA5}">
                      <a16:colId xmlns:a16="http://schemas.microsoft.com/office/drawing/2014/main" val="1638504478"/>
                    </a:ext>
                  </a:extLst>
                </a:gridCol>
                <a:gridCol w="3080385">
                  <a:extLst>
                    <a:ext uri="{9D8B030D-6E8A-4147-A177-3AD203B41FA5}">
                      <a16:colId xmlns:a16="http://schemas.microsoft.com/office/drawing/2014/main" val="722330438"/>
                    </a:ext>
                  </a:extLst>
                </a:gridCol>
              </a:tblGrid>
              <a:tr h="334645">
                <a:tc>
                  <a:txBody>
                    <a:bodyPr/>
                    <a:lstStyle/>
                    <a:p>
                      <a:pPr marL="0" marR="0" algn="ctr">
                        <a:lnSpc>
                          <a:spcPct val="150000"/>
                        </a:lnSpc>
                        <a:spcBef>
                          <a:spcPts val="0"/>
                        </a:spcBef>
                        <a:spcAft>
                          <a:spcPts val="800"/>
                        </a:spcAft>
                      </a:pPr>
                      <a:r>
                        <a:rPr lang="en-GB" sz="1200" b="1" dirty="0">
                          <a:effectLst/>
                          <a:latin typeface="Times New Roman" panose="02020603050405020304" pitchFamily="18" charset="0"/>
                          <a:ea typeface="Times New Roman" panose="02020603050405020304" pitchFamily="18" charset="0"/>
                        </a:rPr>
                        <a:t>Requirement</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2129262"/>
                  </a:ext>
                </a:extLst>
              </a:tr>
              <a:tr h="769620">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control the vehicle's steering to follow the planned trajectory accurately.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Clarity: Are the requirements stated clearly so there is only one interpretation?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The term </a:t>
                      </a:r>
                      <a:r>
                        <a:rPr lang="en-GB" sz="1200" dirty="0">
                          <a:solidFill>
                            <a:srgbClr val="FF0000"/>
                          </a:solidFill>
                          <a:effectLst/>
                          <a:latin typeface="Times New Roman" panose="02020603050405020304" pitchFamily="18" charset="0"/>
                          <a:ea typeface="Times New Roman" panose="02020603050405020304" pitchFamily="18" charset="0"/>
                        </a:rPr>
                        <a:t>"accurately" is vague and not quantifiable.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2472294"/>
                  </a:ext>
                </a:extLst>
              </a:tr>
            </a:tbl>
          </a:graphicData>
        </a:graphic>
      </p:graphicFrame>
    </p:spTree>
    <p:extLst>
      <p:ext uri="{BB962C8B-B14F-4D97-AF65-F5344CB8AC3E}">
        <p14:creationId xmlns:p14="http://schemas.microsoft.com/office/powerpoint/2010/main" val="414311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E130-8F6F-32A2-0385-44BE7D8758D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65BA281A-C44B-8FC4-A6D3-0FA8A92A485C}"/>
              </a:ext>
            </a:extLst>
          </p:cNvPr>
          <p:cNvSpPr>
            <a:spLocks noGrp="1"/>
          </p:cNvSpPr>
          <p:nvPr>
            <p:ph idx="1"/>
          </p:nvPr>
        </p:nvSpPr>
        <p:spPr/>
        <p:txBody>
          <a:bodyPr/>
          <a:lstStyle/>
          <a:p>
            <a:r>
              <a:rPr lang="en-US" sz="2400" b="1" dirty="0"/>
              <a:t>Route Calculation:</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calculate the most efficient route i.e. shortest path from the vehicle's current location to the driver-specified destination.</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calculate the most efficient route i.e. shortest path from the vehicle's current location to the driver-specified destination</a:t>
            </a:r>
            <a:endParaRPr lang="en-US" sz="16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A1617962-3346-CE1E-A116-33751CF57271}"/>
              </a:ext>
            </a:extLst>
          </p:cNvPr>
          <p:cNvGraphicFramePr>
            <a:graphicFrameLocks noGrp="1"/>
          </p:cNvGraphicFramePr>
          <p:nvPr>
            <p:extLst>
              <p:ext uri="{D42A27DB-BD31-4B8C-83A1-F6EECF244321}">
                <p14:modId xmlns:p14="http://schemas.microsoft.com/office/powerpoint/2010/main" val="743992738"/>
              </p:ext>
            </p:extLst>
          </p:nvPr>
        </p:nvGraphicFramePr>
        <p:xfrm>
          <a:off x="1099502" y="3832700"/>
          <a:ext cx="7282498" cy="1577499"/>
        </p:xfrm>
        <a:graphic>
          <a:graphicData uri="http://schemas.openxmlformats.org/drawingml/2006/table">
            <a:tbl>
              <a:tblPr firstRow="1" firstCol="1" bandRow="1"/>
              <a:tblGrid>
                <a:gridCol w="2217310">
                  <a:extLst>
                    <a:ext uri="{9D8B030D-6E8A-4147-A177-3AD203B41FA5}">
                      <a16:colId xmlns:a16="http://schemas.microsoft.com/office/drawing/2014/main" val="2030978316"/>
                    </a:ext>
                  </a:extLst>
                </a:gridCol>
                <a:gridCol w="1857746">
                  <a:extLst>
                    <a:ext uri="{9D8B030D-6E8A-4147-A177-3AD203B41FA5}">
                      <a16:colId xmlns:a16="http://schemas.microsoft.com/office/drawing/2014/main" val="1206535003"/>
                    </a:ext>
                  </a:extLst>
                </a:gridCol>
                <a:gridCol w="3207442">
                  <a:extLst>
                    <a:ext uri="{9D8B030D-6E8A-4147-A177-3AD203B41FA5}">
                      <a16:colId xmlns:a16="http://schemas.microsoft.com/office/drawing/2014/main" val="3082674030"/>
                    </a:ext>
                  </a:extLst>
                </a:gridCol>
              </a:tblGrid>
              <a:tr h="333285">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466170"/>
                  </a:ext>
                </a:extLst>
              </a:tr>
              <a:tr h="1244214">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calculate the most efficient route from the vehicle's current location to the driver-specified destination.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Verifiability: Does each requirement use concrete terms and measurable quantities?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solidFill>
                            <a:srgbClr val="FF0000"/>
                          </a:solidFill>
                          <a:effectLst/>
                          <a:latin typeface="Times New Roman" panose="02020603050405020304" pitchFamily="18" charset="0"/>
                          <a:ea typeface="Times New Roman" panose="02020603050405020304" pitchFamily="18" charset="0"/>
                        </a:rPr>
                        <a:t>"Most efficient route" is not defined</a:t>
                      </a:r>
                      <a:r>
                        <a:rPr lang="en-GB" sz="1200" dirty="0">
                          <a:effectLst/>
                          <a:latin typeface="Times New Roman" panose="02020603050405020304" pitchFamily="18" charset="0"/>
                          <a:ea typeface="Times New Roman" panose="02020603050405020304" pitchFamily="18" charset="0"/>
                        </a:rPr>
                        <a:t>; efficiency could refer to time, distance, fuel consumption, etc.</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1715016"/>
                  </a:ext>
                </a:extLst>
              </a:tr>
            </a:tbl>
          </a:graphicData>
        </a:graphic>
      </p:graphicFrame>
    </p:spTree>
    <p:extLst>
      <p:ext uri="{BB962C8B-B14F-4D97-AF65-F5344CB8AC3E}">
        <p14:creationId xmlns:p14="http://schemas.microsoft.com/office/powerpoint/2010/main" val="409297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BBED-DB02-D8B1-D442-59E61A66A94E}"/>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763F49DA-863A-B180-8666-F2F54665B897}"/>
              </a:ext>
            </a:extLst>
          </p:cNvPr>
          <p:cNvSpPr>
            <a:spLocks noGrp="1"/>
          </p:cNvSpPr>
          <p:nvPr>
            <p:ph idx="1"/>
          </p:nvPr>
        </p:nvSpPr>
        <p:spPr/>
        <p:txBody>
          <a:bodyPr/>
          <a:lstStyle/>
          <a:p>
            <a:r>
              <a:rPr lang="en-US" dirty="0"/>
              <a:t>Path Smoothing</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apply path smoothing techniques to reduce jerkiness and ensure passenger comfort.</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apply path smoothing techniques to limit acceleration changes to within 0.3 m/s², ensuring a smooth ride for passengers.</a:t>
            </a:r>
            <a:endParaRPr lang="en-US" sz="16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4E81EC5E-9AA4-3266-73FF-7553F07B63C8}"/>
              </a:ext>
            </a:extLst>
          </p:cNvPr>
          <p:cNvGraphicFramePr>
            <a:graphicFrameLocks noGrp="1"/>
          </p:cNvGraphicFramePr>
          <p:nvPr>
            <p:extLst>
              <p:ext uri="{D42A27DB-BD31-4B8C-83A1-F6EECF244321}">
                <p14:modId xmlns:p14="http://schemas.microsoft.com/office/powerpoint/2010/main" val="1401953097"/>
              </p:ext>
            </p:extLst>
          </p:nvPr>
        </p:nvGraphicFramePr>
        <p:xfrm>
          <a:off x="1114424" y="3957701"/>
          <a:ext cx="7115175" cy="1376299"/>
        </p:xfrm>
        <a:graphic>
          <a:graphicData uri="http://schemas.openxmlformats.org/drawingml/2006/table">
            <a:tbl>
              <a:tblPr firstRow="1" firstCol="1" bandRow="1"/>
              <a:tblGrid>
                <a:gridCol w="2175715">
                  <a:extLst>
                    <a:ext uri="{9D8B030D-6E8A-4147-A177-3AD203B41FA5}">
                      <a16:colId xmlns:a16="http://schemas.microsoft.com/office/drawing/2014/main" val="3397067713"/>
                    </a:ext>
                  </a:extLst>
                </a:gridCol>
                <a:gridCol w="1822896">
                  <a:extLst>
                    <a:ext uri="{9D8B030D-6E8A-4147-A177-3AD203B41FA5}">
                      <a16:colId xmlns:a16="http://schemas.microsoft.com/office/drawing/2014/main" val="744336745"/>
                    </a:ext>
                  </a:extLst>
                </a:gridCol>
                <a:gridCol w="3116564">
                  <a:extLst>
                    <a:ext uri="{9D8B030D-6E8A-4147-A177-3AD203B41FA5}">
                      <a16:colId xmlns:a16="http://schemas.microsoft.com/office/drawing/2014/main" val="2969185446"/>
                    </a:ext>
                  </a:extLst>
                </a:gridCol>
              </a:tblGrid>
              <a:tr h="277855">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5938356"/>
                  </a:ext>
                </a:extLst>
              </a:tr>
              <a:tr h="1098444">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apply path smoothing techniques to reduce jerkiness and ensure passenger comfort.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Verifiability: Is each requirement testable or verifiable?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The requirement </a:t>
                      </a:r>
                      <a:r>
                        <a:rPr lang="en-GB" sz="1200" dirty="0">
                          <a:solidFill>
                            <a:srgbClr val="FF0000"/>
                          </a:solidFill>
                          <a:effectLst/>
                          <a:latin typeface="Times New Roman" panose="02020603050405020304" pitchFamily="18" charset="0"/>
                          <a:ea typeface="Times New Roman" panose="02020603050405020304" pitchFamily="18" charset="0"/>
                        </a:rPr>
                        <a:t>does not define </a:t>
                      </a:r>
                      <a:r>
                        <a:rPr lang="en-GB" sz="1200" dirty="0">
                          <a:effectLst/>
                          <a:latin typeface="Times New Roman" panose="02020603050405020304" pitchFamily="18" charset="0"/>
                          <a:ea typeface="Times New Roman" panose="02020603050405020304" pitchFamily="18" charset="0"/>
                        </a:rPr>
                        <a:t>what constitutes "jerkiness" or </a:t>
                      </a:r>
                      <a:r>
                        <a:rPr lang="en-GB" sz="1200" dirty="0">
                          <a:solidFill>
                            <a:srgbClr val="FF0000"/>
                          </a:solidFill>
                          <a:effectLst/>
                          <a:latin typeface="Times New Roman" panose="02020603050405020304" pitchFamily="18" charset="0"/>
                          <a:ea typeface="Times New Roman" panose="02020603050405020304" pitchFamily="18" charset="0"/>
                        </a:rPr>
                        <a:t>acceptable levels of passenger comfort.</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0506028"/>
                  </a:ext>
                </a:extLst>
              </a:tr>
            </a:tbl>
          </a:graphicData>
        </a:graphic>
      </p:graphicFrame>
    </p:spTree>
    <p:extLst>
      <p:ext uri="{BB962C8B-B14F-4D97-AF65-F5344CB8AC3E}">
        <p14:creationId xmlns:p14="http://schemas.microsoft.com/office/powerpoint/2010/main" val="857501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06C4-FE70-4081-60F6-22F5DD04A4A2}"/>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F2B72DF2-8DB5-2B50-AA1F-409E7BB53251}"/>
              </a:ext>
            </a:extLst>
          </p:cNvPr>
          <p:cNvSpPr>
            <a:spLocks noGrp="1"/>
          </p:cNvSpPr>
          <p:nvPr>
            <p:ph idx="1"/>
          </p:nvPr>
        </p:nvSpPr>
        <p:spPr/>
        <p:txBody>
          <a:bodyPr/>
          <a:lstStyle/>
          <a:p>
            <a:r>
              <a:rPr lang="en-US" dirty="0"/>
              <a:t>Lateral Deviation</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minimize the lateral deviation from the path.</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maintain a lateral deviation of no more than 0.5 meters from the planned path under normal driving conditions.</a:t>
            </a:r>
            <a:endParaRPr lang="en-US" sz="16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03F98180-DD43-4BF3-7A6C-086ABC7E0E6E}"/>
              </a:ext>
            </a:extLst>
          </p:cNvPr>
          <p:cNvGraphicFramePr>
            <a:graphicFrameLocks noGrp="1"/>
          </p:cNvGraphicFramePr>
          <p:nvPr>
            <p:extLst>
              <p:ext uri="{D42A27DB-BD31-4B8C-83A1-F6EECF244321}">
                <p14:modId xmlns:p14="http://schemas.microsoft.com/office/powerpoint/2010/main" val="4166999467"/>
              </p:ext>
            </p:extLst>
          </p:nvPr>
        </p:nvGraphicFramePr>
        <p:xfrm>
          <a:off x="1114424" y="3657600"/>
          <a:ext cx="7191374" cy="1600200"/>
        </p:xfrm>
        <a:graphic>
          <a:graphicData uri="http://schemas.openxmlformats.org/drawingml/2006/table">
            <a:tbl>
              <a:tblPr firstRow="1" firstCol="1" bandRow="1"/>
              <a:tblGrid>
                <a:gridCol w="2199015">
                  <a:extLst>
                    <a:ext uri="{9D8B030D-6E8A-4147-A177-3AD203B41FA5}">
                      <a16:colId xmlns:a16="http://schemas.microsoft.com/office/drawing/2014/main" val="3546534188"/>
                    </a:ext>
                  </a:extLst>
                </a:gridCol>
                <a:gridCol w="1842418">
                  <a:extLst>
                    <a:ext uri="{9D8B030D-6E8A-4147-A177-3AD203B41FA5}">
                      <a16:colId xmlns:a16="http://schemas.microsoft.com/office/drawing/2014/main" val="3581156207"/>
                    </a:ext>
                  </a:extLst>
                </a:gridCol>
                <a:gridCol w="3149941">
                  <a:extLst>
                    <a:ext uri="{9D8B030D-6E8A-4147-A177-3AD203B41FA5}">
                      <a16:colId xmlns:a16="http://schemas.microsoft.com/office/drawing/2014/main" val="1659044338"/>
                    </a:ext>
                  </a:extLst>
                </a:gridCol>
              </a:tblGrid>
              <a:tr h="323057">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027324"/>
                  </a:ext>
                </a:extLst>
              </a:tr>
              <a:tr h="1277143">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minimize the lateral deviation from the path.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Clarity: Are the requirements written in user language? Do the users think so?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solidFill>
                            <a:srgbClr val="FF0000"/>
                          </a:solidFill>
                          <a:effectLst/>
                          <a:latin typeface="Times New Roman" panose="02020603050405020304" pitchFamily="18" charset="0"/>
                          <a:ea typeface="Times New Roman" panose="02020603050405020304" pitchFamily="18" charset="0"/>
                        </a:rPr>
                        <a:t>"Minimize" is not quantified</a:t>
                      </a:r>
                      <a:r>
                        <a:rPr lang="en-GB" sz="1200" dirty="0">
                          <a:effectLst/>
                          <a:latin typeface="Times New Roman" panose="02020603050405020304" pitchFamily="18" charset="0"/>
                          <a:ea typeface="Times New Roman" panose="02020603050405020304" pitchFamily="18" charset="0"/>
                        </a:rPr>
                        <a:t>; specific acceptable deviation limits should be stated.</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433245"/>
                  </a:ext>
                </a:extLst>
              </a:tr>
            </a:tbl>
          </a:graphicData>
        </a:graphic>
      </p:graphicFrame>
    </p:spTree>
    <p:extLst>
      <p:ext uri="{BB962C8B-B14F-4D97-AF65-F5344CB8AC3E}">
        <p14:creationId xmlns:p14="http://schemas.microsoft.com/office/powerpoint/2010/main" val="108863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FA3D-1951-A24F-961C-7B2A475FDF4D}"/>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A50FE448-41ED-9E10-4A82-1611CCFD5DA0}"/>
              </a:ext>
            </a:extLst>
          </p:cNvPr>
          <p:cNvSpPr>
            <a:spLocks noGrp="1"/>
          </p:cNvSpPr>
          <p:nvPr>
            <p:ph idx="1"/>
          </p:nvPr>
        </p:nvSpPr>
        <p:spPr/>
        <p:txBody>
          <a:bodyPr/>
          <a:lstStyle/>
          <a:p>
            <a:r>
              <a:rPr lang="en-US" dirty="0"/>
              <a:t>Longitudinal Deviation:</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minimize the Longitudinal deviation from the path.</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maintain a longitudinal deviation of no more than 1 meter from the planned path under normal driving conditions.</a:t>
            </a:r>
          </a:p>
          <a:p>
            <a:pPr marL="457200" marR="0" algn="just">
              <a:lnSpc>
                <a:spcPct val="150000"/>
              </a:lnSpc>
              <a:spcBef>
                <a:spcPts val="0"/>
              </a:spcBef>
              <a:spcAft>
                <a:spcPts val="800"/>
              </a:spcAft>
            </a:pPr>
            <a:endParaRPr lang="en-US" sz="1600" dirty="0">
              <a:effectLst/>
              <a:latin typeface="Times New Roman" panose="02020603050405020304" pitchFamily="18"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C3723D1D-1167-7087-1DF1-F189A6FBCB08}"/>
              </a:ext>
            </a:extLst>
          </p:cNvPr>
          <p:cNvGraphicFramePr>
            <a:graphicFrameLocks noGrp="1"/>
          </p:cNvGraphicFramePr>
          <p:nvPr>
            <p:extLst>
              <p:ext uri="{D42A27DB-BD31-4B8C-83A1-F6EECF244321}">
                <p14:modId xmlns:p14="http://schemas.microsoft.com/office/powerpoint/2010/main" val="1934947039"/>
              </p:ext>
            </p:extLst>
          </p:nvPr>
        </p:nvGraphicFramePr>
        <p:xfrm>
          <a:off x="990600" y="3657600"/>
          <a:ext cx="7239001" cy="1600200"/>
        </p:xfrm>
        <a:graphic>
          <a:graphicData uri="http://schemas.openxmlformats.org/drawingml/2006/table">
            <a:tbl>
              <a:tblPr firstRow="1" firstCol="1" bandRow="1"/>
              <a:tblGrid>
                <a:gridCol w="2213579">
                  <a:extLst>
                    <a:ext uri="{9D8B030D-6E8A-4147-A177-3AD203B41FA5}">
                      <a16:colId xmlns:a16="http://schemas.microsoft.com/office/drawing/2014/main" val="4135619678"/>
                    </a:ext>
                  </a:extLst>
                </a:gridCol>
                <a:gridCol w="1854620">
                  <a:extLst>
                    <a:ext uri="{9D8B030D-6E8A-4147-A177-3AD203B41FA5}">
                      <a16:colId xmlns:a16="http://schemas.microsoft.com/office/drawing/2014/main" val="4111034011"/>
                    </a:ext>
                  </a:extLst>
                </a:gridCol>
                <a:gridCol w="3170802">
                  <a:extLst>
                    <a:ext uri="{9D8B030D-6E8A-4147-A177-3AD203B41FA5}">
                      <a16:colId xmlns:a16="http://schemas.microsoft.com/office/drawing/2014/main" val="900500014"/>
                    </a:ext>
                  </a:extLst>
                </a:gridCol>
              </a:tblGrid>
              <a:tr h="323057">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8001521"/>
                  </a:ext>
                </a:extLst>
              </a:tr>
              <a:tr h="1277143">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minimize the Longitudinal deviation from the path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Clarity: Are the requirements written in user language? Do the users think so?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Similar to lateral deviation, </a:t>
                      </a:r>
                      <a:r>
                        <a:rPr lang="en-GB" sz="1200" dirty="0">
                          <a:solidFill>
                            <a:srgbClr val="FF0000"/>
                          </a:solidFill>
                          <a:effectLst/>
                          <a:latin typeface="Times New Roman" panose="02020603050405020304" pitchFamily="18" charset="0"/>
                          <a:ea typeface="Times New Roman" panose="02020603050405020304" pitchFamily="18" charset="0"/>
                        </a:rPr>
                        <a:t>"minimize" is not quantified, and specific limits should be provided.</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388534"/>
                  </a:ext>
                </a:extLst>
              </a:tr>
            </a:tbl>
          </a:graphicData>
        </a:graphic>
      </p:graphicFrame>
    </p:spTree>
    <p:extLst>
      <p:ext uri="{BB962C8B-B14F-4D97-AF65-F5344CB8AC3E}">
        <p14:creationId xmlns:p14="http://schemas.microsoft.com/office/powerpoint/2010/main" val="150912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B3A3-848B-AF84-1C4B-B45AF4D7096C}"/>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922635A-A3D9-0B0E-403B-F6A1CFF87B0F}"/>
              </a:ext>
            </a:extLst>
          </p:cNvPr>
          <p:cNvSpPr>
            <a:spLocks noGrp="1"/>
          </p:cNvSpPr>
          <p:nvPr>
            <p:ph idx="1"/>
          </p:nvPr>
        </p:nvSpPr>
        <p:spPr/>
        <p:txBody>
          <a:bodyPr/>
          <a:lstStyle/>
          <a:p>
            <a:r>
              <a:rPr lang="en-US" dirty="0"/>
              <a:t>IMU Data Usage:</a:t>
            </a:r>
          </a:p>
          <a:p>
            <a:r>
              <a:rPr lang="en-US" sz="1600" b="1" dirty="0"/>
              <a:t>Original: </a:t>
            </a:r>
            <a:r>
              <a:rPr lang="en-US" sz="1600" dirty="0"/>
              <a:t>The system shall use IMU to provide orientation and acceleration data at some frequency.</a:t>
            </a:r>
          </a:p>
          <a:p>
            <a:r>
              <a:rPr lang="en-US" sz="1600" b="1" dirty="0"/>
              <a:t>Revised: </a:t>
            </a:r>
            <a:r>
              <a:rPr lang="en-US" sz="1600" dirty="0"/>
              <a:t>The system shall use an IMU to provide orientation and acceleration data at a frequency of 100 Hz.</a:t>
            </a:r>
          </a:p>
          <a:p>
            <a:endParaRPr lang="en-US" dirty="0"/>
          </a:p>
        </p:txBody>
      </p:sp>
      <p:graphicFrame>
        <p:nvGraphicFramePr>
          <p:cNvPr id="5" name="Table 4">
            <a:extLst>
              <a:ext uri="{FF2B5EF4-FFF2-40B4-BE49-F238E27FC236}">
                <a16:creationId xmlns:a16="http://schemas.microsoft.com/office/drawing/2014/main" id="{8E6F765E-E918-277E-1C7C-816872097385}"/>
              </a:ext>
            </a:extLst>
          </p:cNvPr>
          <p:cNvGraphicFramePr>
            <a:graphicFrameLocks noGrp="1"/>
          </p:cNvGraphicFramePr>
          <p:nvPr>
            <p:extLst>
              <p:ext uri="{D42A27DB-BD31-4B8C-83A1-F6EECF244321}">
                <p14:modId xmlns:p14="http://schemas.microsoft.com/office/powerpoint/2010/main" val="3651421731"/>
              </p:ext>
            </p:extLst>
          </p:nvPr>
        </p:nvGraphicFramePr>
        <p:xfrm>
          <a:off x="914400" y="3649853"/>
          <a:ext cx="7315200" cy="1607947"/>
        </p:xfrm>
        <a:graphic>
          <a:graphicData uri="http://schemas.openxmlformats.org/drawingml/2006/table">
            <a:tbl>
              <a:tblPr firstRow="1" firstCol="1" bandRow="1"/>
              <a:tblGrid>
                <a:gridCol w="2236879">
                  <a:extLst>
                    <a:ext uri="{9D8B030D-6E8A-4147-A177-3AD203B41FA5}">
                      <a16:colId xmlns:a16="http://schemas.microsoft.com/office/drawing/2014/main" val="1010733175"/>
                    </a:ext>
                  </a:extLst>
                </a:gridCol>
                <a:gridCol w="1874142">
                  <a:extLst>
                    <a:ext uri="{9D8B030D-6E8A-4147-A177-3AD203B41FA5}">
                      <a16:colId xmlns:a16="http://schemas.microsoft.com/office/drawing/2014/main" val="1554511496"/>
                    </a:ext>
                  </a:extLst>
                </a:gridCol>
                <a:gridCol w="3204179">
                  <a:extLst>
                    <a:ext uri="{9D8B030D-6E8A-4147-A177-3AD203B41FA5}">
                      <a16:colId xmlns:a16="http://schemas.microsoft.com/office/drawing/2014/main" val="907412444"/>
                    </a:ext>
                  </a:extLst>
                </a:gridCol>
              </a:tblGrid>
              <a:tr h="269240">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8600884"/>
                  </a:ext>
                </a:extLst>
              </a:tr>
              <a:tr h="789305">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use IMU to provide orientation and acceleration data at some frequency.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Completeness: Are all the inputs to the system specified including their source, accuracy, range of values, and frequency?</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solidFill>
                            <a:srgbClr val="FF0000"/>
                          </a:solidFill>
                          <a:effectLst/>
                          <a:latin typeface="Times New Roman" panose="02020603050405020304" pitchFamily="18" charset="0"/>
                          <a:ea typeface="Times New Roman" panose="02020603050405020304" pitchFamily="18" charset="0"/>
                        </a:rPr>
                        <a:t>"Some frequency" is vague and should be specified clearly.</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5833648"/>
                  </a:ext>
                </a:extLst>
              </a:tr>
            </a:tbl>
          </a:graphicData>
        </a:graphic>
      </p:graphicFrame>
    </p:spTree>
    <p:extLst>
      <p:ext uri="{BB962C8B-B14F-4D97-AF65-F5344CB8AC3E}">
        <p14:creationId xmlns:p14="http://schemas.microsoft.com/office/powerpoint/2010/main" val="3831873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B987-EC4F-F609-4523-60FCD1A0358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D8DE0479-9F57-4DD0-F4B8-2D1265859729}"/>
              </a:ext>
            </a:extLst>
          </p:cNvPr>
          <p:cNvSpPr>
            <a:spLocks noGrp="1"/>
          </p:cNvSpPr>
          <p:nvPr>
            <p:ph idx="1"/>
          </p:nvPr>
        </p:nvSpPr>
        <p:spPr/>
        <p:txBody>
          <a:bodyPr/>
          <a:lstStyle/>
          <a:p>
            <a:r>
              <a:rPr lang="en-US" dirty="0"/>
              <a:t>Trajectory Planning</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plan a smooth and optimal trajectory for the vehicle to follow based on the calculated route.</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plan a smooth and optimal trajectory, based on destination specified by user.</a:t>
            </a:r>
          </a:p>
          <a:p>
            <a:pPr marL="457200" marR="0" algn="just">
              <a:lnSpc>
                <a:spcPct val="150000"/>
              </a:lnSpc>
              <a:spcBef>
                <a:spcPts val="0"/>
              </a:spcBef>
              <a:spcAft>
                <a:spcPts val="80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15D443B2-E987-A0A4-4F8E-A0BDA24C0170}"/>
              </a:ext>
            </a:extLst>
          </p:cNvPr>
          <p:cNvGraphicFramePr>
            <a:graphicFrameLocks noGrp="1"/>
          </p:cNvGraphicFramePr>
          <p:nvPr>
            <p:extLst>
              <p:ext uri="{D42A27DB-BD31-4B8C-83A1-F6EECF244321}">
                <p14:modId xmlns:p14="http://schemas.microsoft.com/office/powerpoint/2010/main" val="2054007068"/>
              </p:ext>
            </p:extLst>
          </p:nvPr>
        </p:nvGraphicFramePr>
        <p:xfrm>
          <a:off x="990600" y="3930269"/>
          <a:ext cx="7543800" cy="1556131"/>
        </p:xfrm>
        <a:graphic>
          <a:graphicData uri="http://schemas.openxmlformats.org/drawingml/2006/table">
            <a:tbl>
              <a:tblPr firstRow="1" firstCol="1" bandRow="1"/>
              <a:tblGrid>
                <a:gridCol w="2306782">
                  <a:extLst>
                    <a:ext uri="{9D8B030D-6E8A-4147-A177-3AD203B41FA5}">
                      <a16:colId xmlns:a16="http://schemas.microsoft.com/office/drawing/2014/main" val="2178899453"/>
                    </a:ext>
                  </a:extLst>
                </a:gridCol>
                <a:gridCol w="1932709">
                  <a:extLst>
                    <a:ext uri="{9D8B030D-6E8A-4147-A177-3AD203B41FA5}">
                      <a16:colId xmlns:a16="http://schemas.microsoft.com/office/drawing/2014/main" val="3200496191"/>
                    </a:ext>
                  </a:extLst>
                </a:gridCol>
                <a:gridCol w="3304309">
                  <a:extLst>
                    <a:ext uri="{9D8B030D-6E8A-4147-A177-3AD203B41FA5}">
                      <a16:colId xmlns:a16="http://schemas.microsoft.com/office/drawing/2014/main" val="2528220821"/>
                    </a:ext>
                  </a:extLst>
                </a:gridCol>
              </a:tblGrid>
              <a:tr h="314160">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2888602"/>
                  </a:ext>
                </a:extLst>
              </a:tr>
              <a:tr h="1241971">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The system shall plan a smooth and optimal trajectory for the vehicle to follow based on the calculated route.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Verifiability: Is each requirement testable or verifiable?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solidFill>
                            <a:srgbClr val="FF0000"/>
                          </a:solidFill>
                          <a:effectLst/>
                          <a:latin typeface="Times New Roman" panose="02020603050405020304" pitchFamily="18" charset="0"/>
                          <a:ea typeface="Times New Roman" panose="02020603050405020304" pitchFamily="18" charset="0"/>
                        </a:rPr>
                        <a:t>"Optimal trajectory" needs to be defined more </a:t>
                      </a:r>
                      <a:r>
                        <a:rPr lang="en-GB" sz="1200" dirty="0">
                          <a:effectLst/>
                          <a:latin typeface="Times New Roman" panose="02020603050405020304" pitchFamily="18" charset="0"/>
                          <a:ea typeface="Times New Roman" panose="02020603050405020304" pitchFamily="18" charset="0"/>
                        </a:rPr>
                        <a:t>concretely, considering factors like time, energy consumption, etc.</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9569294"/>
                  </a:ext>
                </a:extLst>
              </a:tr>
            </a:tbl>
          </a:graphicData>
        </a:graphic>
      </p:graphicFrame>
    </p:spTree>
    <p:extLst>
      <p:ext uri="{BB962C8B-B14F-4D97-AF65-F5344CB8AC3E}">
        <p14:creationId xmlns:p14="http://schemas.microsoft.com/office/powerpoint/2010/main" val="416939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A015-4C69-6A05-1497-C1A285D4FAA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E2B067D3-6CFF-AA1A-92CF-4CB3D0354896}"/>
              </a:ext>
            </a:extLst>
          </p:cNvPr>
          <p:cNvSpPr>
            <a:spLocks noGrp="1"/>
          </p:cNvSpPr>
          <p:nvPr>
            <p:ph idx="1"/>
          </p:nvPr>
        </p:nvSpPr>
        <p:spPr/>
        <p:txBody>
          <a:bodyPr/>
          <a:lstStyle/>
          <a:p>
            <a:r>
              <a:rPr lang="en-GB" dirty="0">
                <a:effectLst/>
                <a:ea typeface="Times New Roman" panose="02020603050405020304" pitchFamily="18" charset="0"/>
              </a:rPr>
              <a:t>Destination Approach:</a:t>
            </a:r>
            <a:endParaRPr lang="en-US" dirty="0">
              <a:effectLst/>
              <a:ea typeface="Times New Roman" panose="02020603050405020304" pitchFamily="18" charset="0"/>
            </a:endParaRPr>
          </a:p>
          <a:p>
            <a:pPr marL="457200" marR="0" algn="just">
              <a:lnSpc>
                <a:spcPct val="150000"/>
              </a:lnSpc>
              <a:spcBef>
                <a:spcPts val="0"/>
              </a:spcBef>
              <a:spcAft>
                <a:spcPts val="800"/>
              </a:spcAft>
            </a:pPr>
            <a:r>
              <a:rPr lang="en-GB" sz="1600" b="1" dirty="0">
                <a:effectLst/>
                <a:ea typeface="Times New Roman" panose="02020603050405020304" pitchFamily="18" charset="0"/>
              </a:rPr>
              <a:t>Original:</a:t>
            </a:r>
            <a:r>
              <a:rPr lang="en-GB" sz="1600" dirty="0">
                <a:effectLst/>
                <a:ea typeface="Times New Roman" panose="02020603050405020304" pitchFamily="18" charset="0"/>
              </a:rPr>
              <a:t> The system shall precisely approach the driver-specified destination by following the calculated trajectory and waypoints accurately. </a:t>
            </a:r>
            <a:endParaRPr lang="en-US" sz="1600" dirty="0">
              <a:effectLst/>
              <a:ea typeface="Times New Roman" panose="02020603050405020304" pitchFamily="18" charset="0"/>
            </a:endParaRPr>
          </a:p>
          <a:p>
            <a:pPr marL="457200" marR="0" algn="just">
              <a:lnSpc>
                <a:spcPct val="150000"/>
              </a:lnSpc>
              <a:spcBef>
                <a:spcPts val="0"/>
              </a:spcBef>
              <a:spcAft>
                <a:spcPts val="800"/>
              </a:spcAft>
            </a:pPr>
            <a:r>
              <a:rPr lang="en-GB" sz="1600" b="1" dirty="0">
                <a:effectLst/>
                <a:ea typeface="Times New Roman" panose="02020603050405020304" pitchFamily="18" charset="0"/>
              </a:rPr>
              <a:t>Revised:</a:t>
            </a:r>
            <a:r>
              <a:rPr lang="en-GB" sz="1600" dirty="0">
                <a:effectLst/>
                <a:ea typeface="Times New Roman" panose="02020603050405020304" pitchFamily="18" charset="0"/>
              </a:rPr>
              <a:t> The system shall approach the driver-specified destination with a positional accuracy of within 1 meter, following the calculated trajectory and waypoints precisely.</a:t>
            </a:r>
            <a:endParaRPr lang="en-US" sz="1600" dirty="0">
              <a:effectLst/>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4EED6606-0D84-1512-26BE-8DDB864C571F}"/>
              </a:ext>
            </a:extLst>
          </p:cNvPr>
          <p:cNvGraphicFramePr>
            <a:graphicFrameLocks noGrp="1"/>
          </p:cNvGraphicFramePr>
          <p:nvPr>
            <p:extLst>
              <p:ext uri="{D42A27DB-BD31-4B8C-83A1-F6EECF244321}">
                <p14:modId xmlns:p14="http://schemas.microsoft.com/office/powerpoint/2010/main" val="892724078"/>
              </p:ext>
            </p:extLst>
          </p:nvPr>
        </p:nvGraphicFramePr>
        <p:xfrm>
          <a:off x="990600" y="3863181"/>
          <a:ext cx="7543800" cy="1623219"/>
        </p:xfrm>
        <a:graphic>
          <a:graphicData uri="http://schemas.openxmlformats.org/drawingml/2006/table">
            <a:tbl>
              <a:tblPr firstRow="1" firstCol="1" bandRow="1"/>
              <a:tblGrid>
                <a:gridCol w="2306782">
                  <a:extLst>
                    <a:ext uri="{9D8B030D-6E8A-4147-A177-3AD203B41FA5}">
                      <a16:colId xmlns:a16="http://schemas.microsoft.com/office/drawing/2014/main" val="2605973470"/>
                    </a:ext>
                  </a:extLst>
                </a:gridCol>
                <a:gridCol w="1932709">
                  <a:extLst>
                    <a:ext uri="{9D8B030D-6E8A-4147-A177-3AD203B41FA5}">
                      <a16:colId xmlns:a16="http://schemas.microsoft.com/office/drawing/2014/main" val="47295159"/>
                    </a:ext>
                  </a:extLst>
                </a:gridCol>
                <a:gridCol w="3304309">
                  <a:extLst>
                    <a:ext uri="{9D8B030D-6E8A-4147-A177-3AD203B41FA5}">
                      <a16:colId xmlns:a16="http://schemas.microsoft.com/office/drawing/2014/main" val="1224399404"/>
                    </a:ext>
                  </a:extLst>
                </a:gridCol>
              </a:tblGrid>
              <a:tr h="271797">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5979518"/>
                  </a:ext>
                </a:extLst>
              </a:tr>
              <a:tr h="1351422">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The system shall precisely approach the driver-specified destination by following the calculated trajectory and waypoints accurately.</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Clarity: Are the requirements stated clearly so there is only one interpretation?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effectLst/>
                          <a:latin typeface="Times New Roman" panose="02020603050405020304" pitchFamily="18" charset="0"/>
                          <a:ea typeface="Times New Roman" panose="02020603050405020304" pitchFamily="18" charset="0"/>
                        </a:rPr>
                        <a:t>The terms </a:t>
                      </a:r>
                      <a:r>
                        <a:rPr lang="en-GB" sz="1200" dirty="0">
                          <a:solidFill>
                            <a:srgbClr val="FF0000"/>
                          </a:solidFill>
                          <a:effectLst/>
                          <a:latin typeface="Times New Roman" panose="02020603050405020304" pitchFamily="18" charset="0"/>
                          <a:ea typeface="Times New Roman" panose="02020603050405020304" pitchFamily="18" charset="0"/>
                        </a:rPr>
                        <a:t>"precisely" and "accurately" are subjective </a:t>
                      </a:r>
                      <a:r>
                        <a:rPr lang="en-GB" sz="1200" dirty="0">
                          <a:effectLst/>
                          <a:latin typeface="Times New Roman" panose="02020603050405020304" pitchFamily="18" charset="0"/>
                          <a:ea typeface="Times New Roman" panose="02020603050405020304" pitchFamily="18" charset="0"/>
                        </a:rPr>
                        <a:t>and need quantifiable measures.</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1136053"/>
                  </a:ext>
                </a:extLst>
              </a:tr>
            </a:tbl>
          </a:graphicData>
        </a:graphic>
      </p:graphicFrame>
    </p:spTree>
    <p:extLst>
      <p:ext uri="{BB962C8B-B14F-4D97-AF65-F5344CB8AC3E}">
        <p14:creationId xmlns:p14="http://schemas.microsoft.com/office/powerpoint/2010/main" val="2910617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06AF-B3D6-21D2-E003-0F8C86EC95A6}"/>
              </a:ext>
            </a:extLst>
          </p:cNvPr>
          <p:cNvSpPr>
            <a:spLocks noGrp="1"/>
          </p:cNvSpPr>
          <p:nvPr>
            <p:ph type="title"/>
          </p:nvPr>
        </p:nvSpPr>
        <p:spPr/>
        <p:txBody>
          <a:bodyPr/>
          <a:lstStyle/>
          <a:p>
            <a:r>
              <a:rPr lang="en-US" dirty="0"/>
              <a:t>Testing</a:t>
            </a:r>
            <a:endParaRPr lang="en-US" b="1" dirty="0"/>
          </a:p>
        </p:txBody>
      </p:sp>
      <p:sp>
        <p:nvSpPr>
          <p:cNvPr id="3" name="Content Placeholder 2">
            <a:extLst>
              <a:ext uri="{FF2B5EF4-FFF2-40B4-BE49-F238E27FC236}">
                <a16:creationId xmlns:a16="http://schemas.microsoft.com/office/drawing/2014/main" id="{CEDA1DCE-7F68-73D9-36D2-7ACEA26A9F63}"/>
              </a:ext>
            </a:extLst>
          </p:cNvPr>
          <p:cNvSpPr>
            <a:spLocks noGrp="1"/>
          </p:cNvSpPr>
          <p:nvPr>
            <p:ph idx="1"/>
          </p:nvPr>
        </p:nvSpPr>
        <p:spPr/>
        <p:txBody>
          <a:bodyPr/>
          <a:lstStyle/>
          <a:p>
            <a:r>
              <a:rPr lang="en-US" dirty="0"/>
              <a:t>Stop at Destination:</a:t>
            </a: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Original:</a:t>
            </a:r>
            <a:r>
              <a:rPr lang="en-GB" sz="1600" dirty="0">
                <a:effectLst/>
                <a:latin typeface="Times New Roman" panose="02020603050405020304" pitchFamily="18" charset="0"/>
                <a:ea typeface="Times New Roman" panose="02020603050405020304" pitchFamily="18" charset="0"/>
              </a:rPr>
              <a:t> The system shall bring the vehicle to a complete stop upon reaching the designated destination, ensuring a smooth and safe arrival.</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800"/>
              </a:spcAft>
            </a:pPr>
            <a:r>
              <a:rPr lang="en-GB" sz="1600" b="1" dirty="0">
                <a:effectLst/>
                <a:latin typeface="Times New Roman" panose="02020603050405020304" pitchFamily="18" charset="0"/>
                <a:ea typeface="Times New Roman" panose="02020603050405020304" pitchFamily="18" charset="0"/>
              </a:rPr>
              <a:t>Revised:</a:t>
            </a:r>
            <a:r>
              <a:rPr lang="en-GB" sz="1600" dirty="0">
                <a:effectLst/>
                <a:latin typeface="Times New Roman" panose="02020603050405020304" pitchFamily="18" charset="0"/>
                <a:ea typeface="Times New Roman" panose="02020603050405020304" pitchFamily="18" charset="0"/>
              </a:rPr>
              <a:t> The system shall bring the vehicle to a complete stop within 1 meter of the designated destination, ensuring deceleration rates do not exceed 2 m/s² for passenger safety and comfort.</a:t>
            </a:r>
          </a:p>
          <a:p>
            <a:pPr marL="457200" marR="0" algn="just">
              <a:lnSpc>
                <a:spcPct val="150000"/>
              </a:lnSpc>
              <a:spcBef>
                <a:spcPts val="0"/>
              </a:spcBef>
              <a:spcAft>
                <a:spcPts val="80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EC04ADA9-D7A9-E89E-73FF-4E9F9C96C993}"/>
              </a:ext>
            </a:extLst>
          </p:cNvPr>
          <p:cNvGraphicFramePr>
            <a:graphicFrameLocks noGrp="1"/>
          </p:cNvGraphicFramePr>
          <p:nvPr>
            <p:extLst>
              <p:ext uri="{D42A27DB-BD31-4B8C-83A1-F6EECF244321}">
                <p14:modId xmlns:p14="http://schemas.microsoft.com/office/powerpoint/2010/main" val="1438851727"/>
              </p:ext>
            </p:extLst>
          </p:nvPr>
        </p:nvGraphicFramePr>
        <p:xfrm>
          <a:off x="1114424" y="4114800"/>
          <a:ext cx="7343775" cy="1607947"/>
        </p:xfrm>
        <a:graphic>
          <a:graphicData uri="http://schemas.openxmlformats.org/drawingml/2006/table">
            <a:tbl>
              <a:tblPr firstRow="1" firstCol="1" bandRow="1"/>
              <a:tblGrid>
                <a:gridCol w="2245617">
                  <a:extLst>
                    <a:ext uri="{9D8B030D-6E8A-4147-A177-3AD203B41FA5}">
                      <a16:colId xmlns:a16="http://schemas.microsoft.com/office/drawing/2014/main" val="3675850688"/>
                    </a:ext>
                  </a:extLst>
                </a:gridCol>
                <a:gridCol w="1881463">
                  <a:extLst>
                    <a:ext uri="{9D8B030D-6E8A-4147-A177-3AD203B41FA5}">
                      <a16:colId xmlns:a16="http://schemas.microsoft.com/office/drawing/2014/main" val="3795795824"/>
                    </a:ext>
                  </a:extLst>
                </a:gridCol>
                <a:gridCol w="3216695">
                  <a:extLst>
                    <a:ext uri="{9D8B030D-6E8A-4147-A177-3AD203B41FA5}">
                      <a16:colId xmlns:a16="http://schemas.microsoft.com/office/drawing/2014/main" val="4743265"/>
                    </a:ext>
                  </a:extLst>
                </a:gridCol>
              </a:tblGrid>
              <a:tr h="269240">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Requirement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Check List Point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800"/>
                        </a:spcAft>
                      </a:pPr>
                      <a:r>
                        <a:rPr lang="en-GB" sz="1200" b="1">
                          <a:effectLst/>
                          <a:latin typeface="Times New Roman" panose="02020603050405020304" pitchFamily="18" charset="0"/>
                          <a:ea typeface="Times New Roman" panose="02020603050405020304" pitchFamily="18" charset="0"/>
                        </a:rPr>
                        <a:t>Defect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3970157"/>
                  </a:ext>
                </a:extLst>
              </a:tr>
              <a:tr h="789305">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The system shall bring the vehicle to a complete stop upon reaching the designated destination, ensuring a smooth and safe arrival.</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a:effectLst/>
                          <a:latin typeface="Times New Roman" panose="02020603050405020304" pitchFamily="18" charset="0"/>
                          <a:ea typeface="Times New Roman" panose="02020603050405020304" pitchFamily="18" charset="0"/>
                        </a:rPr>
                        <a:t>Completeness: Does each function specify the data used in the function and data resulting from the function?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800"/>
                        </a:spcAft>
                      </a:pPr>
                      <a:r>
                        <a:rPr lang="en-GB" sz="1200" dirty="0">
                          <a:solidFill>
                            <a:srgbClr val="FF0000"/>
                          </a:solidFill>
                          <a:effectLst/>
                          <a:latin typeface="Times New Roman" panose="02020603050405020304" pitchFamily="18" charset="0"/>
                          <a:ea typeface="Times New Roman" panose="02020603050405020304" pitchFamily="18" charset="0"/>
                        </a:rPr>
                        <a:t>"Smooth and safe arrival" should be quantified in terms of deceleration rates or stopping distance.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70823"/>
                  </a:ext>
                </a:extLst>
              </a:tr>
            </a:tbl>
          </a:graphicData>
        </a:graphic>
      </p:graphicFrame>
    </p:spTree>
    <p:extLst>
      <p:ext uri="{BB962C8B-B14F-4D97-AF65-F5344CB8AC3E}">
        <p14:creationId xmlns:p14="http://schemas.microsoft.com/office/powerpoint/2010/main" val="809876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515D-DE1F-B2EA-5871-06524C43218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E2D8C9F-A644-6ACE-0D77-557A3512E10F}"/>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Set Destination (UC001)</a:t>
            </a:r>
            <a:endParaRPr lang="en-US" sz="1200" b="1"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GB"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GB" sz="1400" b="1" dirty="0">
                <a:effectLst/>
                <a:latin typeface="Times New Roman" panose="02020603050405020304" pitchFamily="18" charset="0"/>
                <a:ea typeface="Times New Roman" panose="02020603050405020304" pitchFamily="18" charset="0"/>
              </a:rPr>
              <a:t>Valid Classes</a:t>
            </a:r>
            <a:r>
              <a:rPr lang="en-GB"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GB" sz="1400" dirty="0">
                <a:effectLst/>
                <a:latin typeface="Times New Roman" panose="02020603050405020304" pitchFamily="18" charset="0"/>
                <a:ea typeface="Times New Roman" panose="02020603050405020304" pitchFamily="18" charset="0"/>
              </a:rPr>
              <a:t>The destination is selected from the provided options.</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GB" sz="1400" dirty="0">
                <a:effectLst/>
                <a:latin typeface="Times New Roman" panose="02020603050405020304" pitchFamily="18" charset="0"/>
                <a:ea typeface="Times New Roman" panose="02020603050405020304" pitchFamily="18" charset="0"/>
              </a:rPr>
              <a:t>The destination is entered manually and is valid.</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GB" sz="1400" b="1" dirty="0">
                <a:effectLst/>
                <a:latin typeface="Times New Roman" panose="02020603050405020304" pitchFamily="18" charset="0"/>
                <a:ea typeface="Times New Roman" panose="02020603050405020304" pitchFamily="18" charset="0"/>
              </a:rPr>
              <a:t>Invalid Classes</a:t>
            </a:r>
            <a:r>
              <a:rPr lang="en-GB"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GB" sz="1400" dirty="0">
                <a:effectLst/>
                <a:latin typeface="Times New Roman" panose="02020603050405020304" pitchFamily="18" charset="0"/>
                <a:ea typeface="Times New Roman" panose="02020603050405020304" pitchFamily="18" charset="0"/>
              </a:rPr>
              <a:t>The destination is selected but is not available (e.g., out of service area).</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Courier New" panose="02070309020205020404" pitchFamily="49" charset="0"/>
              <a:buChar char="o"/>
            </a:pPr>
            <a:r>
              <a:rPr lang="en-GB" sz="1400" dirty="0">
                <a:effectLst/>
                <a:latin typeface="Times New Roman" panose="02020603050405020304" pitchFamily="18" charset="0"/>
                <a:ea typeface="Times New Roman" panose="02020603050405020304" pitchFamily="18" charset="0"/>
              </a:rPr>
              <a:t>The destination coordinates are entered manually but are invalid (e.g., incorrect format, non-existent location).</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GB" sz="1400" b="1" dirty="0">
                <a:effectLst/>
                <a:latin typeface="Times New Roman" panose="02020603050405020304" pitchFamily="18" charset="0"/>
                <a:ea typeface="Times New Roman" panose="02020603050405020304" pitchFamily="18" charset="0"/>
              </a:rPr>
              <a:t>Scenarios and Test Case:</a:t>
            </a:r>
            <a:endParaRPr lang="en-US" sz="14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7" name="Table 6">
            <a:extLst>
              <a:ext uri="{FF2B5EF4-FFF2-40B4-BE49-F238E27FC236}">
                <a16:creationId xmlns:a16="http://schemas.microsoft.com/office/drawing/2014/main" id="{93CF6308-F183-6457-E458-7EAA7FF86276}"/>
              </a:ext>
            </a:extLst>
          </p:cNvPr>
          <p:cNvGraphicFramePr>
            <a:graphicFrameLocks noGrp="1"/>
          </p:cNvGraphicFramePr>
          <p:nvPr>
            <p:extLst>
              <p:ext uri="{D42A27DB-BD31-4B8C-83A1-F6EECF244321}">
                <p14:modId xmlns:p14="http://schemas.microsoft.com/office/powerpoint/2010/main" val="2212947760"/>
              </p:ext>
            </p:extLst>
          </p:nvPr>
        </p:nvGraphicFramePr>
        <p:xfrm>
          <a:off x="1391920" y="4716780"/>
          <a:ext cx="6360160" cy="1082040"/>
        </p:xfrm>
        <a:graphic>
          <a:graphicData uri="http://schemas.openxmlformats.org/drawingml/2006/table">
            <a:tbl>
              <a:tblPr firstRow="1" firstCol="1" bandRow="1"/>
              <a:tblGrid>
                <a:gridCol w="1215390">
                  <a:extLst>
                    <a:ext uri="{9D8B030D-6E8A-4147-A177-3AD203B41FA5}">
                      <a16:colId xmlns:a16="http://schemas.microsoft.com/office/drawing/2014/main" val="3508896953"/>
                    </a:ext>
                  </a:extLst>
                </a:gridCol>
                <a:gridCol w="970915">
                  <a:extLst>
                    <a:ext uri="{9D8B030D-6E8A-4147-A177-3AD203B41FA5}">
                      <a16:colId xmlns:a16="http://schemas.microsoft.com/office/drawing/2014/main" val="4259084862"/>
                    </a:ext>
                  </a:extLst>
                </a:gridCol>
                <a:gridCol w="1369695">
                  <a:extLst>
                    <a:ext uri="{9D8B030D-6E8A-4147-A177-3AD203B41FA5}">
                      <a16:colId xmlns:a16="http://schemas.microsoft.com/office/drawing/2014/main" val="1284377345"/>
                    </a:ext>
                  </a:extLst>
                </a:gridCol>
                <a:gridCol w="467360">
                  <a:extLst>
                    <a:ext uri="{9D8B030D-6E8A-4147-A177-3AD203B41FA5}">
                      <a16:colId xmlns:a16="http://schemas.microsoft.com/office/drawing/2014/main" val="90043657"/>
                    </a:ext>
                  </a:extLst>
                </a:gridCol>
                <a:gridCol w="2336800">
                  <a:extLst>
                    <a:ext uri="{9D8B030D-6E8A-4147-A177-3AD203B41FA5}">
                      <a16:colId xmlns:a16="http://schemas.microsoft.com/office/drawing/2014/main" val="186619175"/>
                    </a:ext>
                  </a:extLst>
                </a:gridCol>
              </a:tblGrid>
              <a:tr h="436880">
                <a:tc>
                  <a:txBody>
                    <a:bodyPr/>
                    <a:lstStyle/>
                    <a:p>
                      <a:pPr marL="0" marR="0" algn="ctr">
                        <a:spcBef>
                          <a:spcPts val="0"/>
                        </a:spcBef>
                        <a:spcAft>
                          <a:spcPts val="0"/>
                        </a:spcAft>
                      </a:pPr>
                      <a:r>
                        <a:rPr lang="en-GB" sz="1200" b="1">
                          <a:effectLst/>
                          <a:latin typeface="Times New Roman" panose="02020603050405020304" pitchFamily="18" charset="0"/>
                          <a:ea typeface="Times New Roman" panose="02020603050405020304" pitchFamily="18" charset="0"/>
                        </a:rPr>
                        <a:t>Scenario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b="1">
                          <a:effectLst/>
                          <a:latin typeface="Times New Roman" panose="02020603050405020304" pitchFamily="18" charset="0"/>
                          <a:ea typeface="Times New Roman" panose="02020603050405020304" pitchFamily="18" charset="0"/>
                        </a:rPr>
                        <a:t>Input Type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814826"/>
                  </a:ext>
                </a:extLst>
              </a:tr>
              <a:tr h="645160">
                <a:tc>
                  <a:txBody>
                    <a:bodyPr/>
                    <a:lstStyle/>
                    <a:p>
                      <a:pPr marL="0" marR="0" algn="ctr">
                        <a:spcBef>
                          <a:spcPts val="0"/>
                        </a:spcBef>
                        <a:spcAft>
                          <a:spcPts val="0"/>
                        </a:spcAft>
                      </a:pPr>
                      <a:r>
                        <a:rPr lang="en-GB" sz="1200" dirty="0">
                          <a:effectLst/>
                          <a:latin typeface="Times New Roman" panose="02020603050405020304" pitchFamily="18" charset="0"/>
                          <a:ea typeface="Times New Roman" panose="02020603050405020304" pitchFamily="18" charset="0"/>
                        </a:rPr>
                        <a:t>Out of service area coordinates</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a:effectLst/>
                          <a:latin typeface="Times New Roman" panose="02020603050405020304" pitchFamily="18" charset="0"/>
                          <a:ea typeface="Times New Roman" panose="02020603050405020304" pitchFamily="18" charset="0"/>
                        </a:rPr>
                        <a:t>Entered coordinates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x = 80.000000</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y = 170.000000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GB" sz="1200">
                          <a:effectLst/>
                          <a:latin typeface="Times New Roman" panose="02020603050405020304" pitchFamily="18" charset="0"/>
                          <a:ea typeface="Times New Roman" panose="02020603050405020304" pitchFamily="18" charset="0"/>
                        </a:rPr>
                        <a:t>None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spcBef>
                          <a:spcPts val="0"/>
                        </a:spcBef>
                        <a:spcAft>
                          <a:spcPts val="0"/>
                        </a:spcAft>
                      </a:pPr>
                      <a:r>
                        <a:rPr lang="en-GB" sz="1200" b="1" dirty="0">
                          <a:effectLst/>
                          <a:latin typeface="Times New Roman" panose="02020603050405020304" pitchFamily="18" charset="0"/>
                          <a:ea typeface="Times New Roman" panose="02020603050405020304" pitchFamily="18" charset="0"/>
                        </a:rPr>
                        <a:t>Error</a:t>
                      </a:r>
                      <a:r>
                        <a:rPr lang="en-GB" sz="1200" dirty="0">
                          <a:effectLst/>
                          <a:latin typeface="Times New Roman" panose="02020603050405020304" pitchFamily="18" charset="0"/>
                          <a:ea typeface="Times New Roman" panose="02020603050405020304" pitchFamily="18" charset="0"/>
                        </a:rPr>
                        <a:t>: </a:t>
                      </a:r>
                      <a:r>
                        <a:rPr lang="en-GB" sz="1200" dirty="0">
                          <a:solidFill>
                            <a:srgbClr val="FF0000"/>
                          </a:solidFill>
                          <a:effectLst/>
                          <a:latin typeface="Times New Roman" panose="02020603050405020304" pitchFamily="18" charset="0"/>
                          <a:ea typeface="Times New Roman" panose="02020603050405020304" pitchFamily="18" charset="0"/>
                        </a:rPr>
                        <a:t>Vehicle tries to go to the entered Coordinates, even if they are in any building </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1979755"/>
                  </a:ext>
                </a:extLst>
              </a:tr>
            </a:tbl>
          </a:graphicData>
        </a:graphic>
      </p:graphicFrame>
    </p:spTree>
    <p:extLst>
      <p:ext uri="{BB962C8B-B14F-4D97-AF65-F5344CB8AC3E}">
        <p14:creationId xmlns:p14="http://schemas.microsoft.com/office/powerpoint/2010/main" val="1192028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658-6942-3AA3-67F7-0603F34067CA}"/>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0A398872-3BE0-0BCB-8139-8B3E31A9EB13}"/>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Control Acceleration (UC005)</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Valid Classes</a:t>
            </a:r>
            <a:r>
              <a:rPr lang="en-US" sz="14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vehicle's velocity and acceleration parameters are within normal operational ranges. i.e. &lt;120 km/h</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Invalid Classes</a:t>
            </a:r>
            <a:r>
              <a:rPr lang="en-US" sz="1400" dirty="0">
                <a:effectLst/>
                <a:latin typeface="Times New Roman" panose="02020603050405020304" pitchFamily="18" charset="0"/>
                <a:ea typeface="Times New Roman" panose="02020603050405020304" pitchFamily="18" charset="0"/>
              </a:rPr>
              <a: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vehicle's velocity or acceleration parameters are abnormal or invalid. i.e. = 120km/h</a:t>
            </a:r>
          </a:p>
          <a:p>
            <a:r>
              <a:rPr lang="en-GB" sz="1400" b="1" dirty="0">
                <a:effectLst/>
                <a:latin typeface="Times New Roman" panose="02020603050405020304" pitchFamily="18" charset="0"/>
                <a:ea typeface="Times New Roman" panose="02020603050405020304" pitchFamily="18" charset="0"/>
              </a:rPr>
              <a:t>Scenarios and</a:t>
            </a:r>
            <a:r>
              <a:rPr lang="en-GB"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Test Cases:</a:t>
            </a:r>
            <a:endParaRPr lang="en-US" sz="1400" dirty="0">
              <a:effectLst/>
              <a:latin typeface="Times New Roman" panose="02020603050405020304" pitchFamily="18" charset="0"/>
              <a:ea typeface="Times New Roman" panose="02020603050405020304" pitchFamily="18" charset="0"/>
            </a:endParaRPr>
          </a:p>
          <a:p>
            <a:endParaRPr lang="en-US" sz="1800" b="1" dirty="0"/>
          </a:p>
        </p:txBody>
      </p:sp>
      <p:graphicFrame>
        <p:nvGraphicFramePr>
          <p:cNvPr id="5" name="Table 4">
            <a:extLst>
              <a:ext uri="{FF2B5EF4-FFF2-40B4-BE49-F238E27FC236}">
                <a16:creationId xmlns:a16="http://schemas.microsoft.com/office/drawing/2014/main" id="{992D7D2D-8A6B-9017-C437-DD9811067728}"/>
              </a:ext>
            </a:extLst>
          </p:cNvPr>
          <p:cNvGraphicFramePr>
            <a:graphicFrameLocks noGrp="1"/>
          </p:cNvGraphicFramePr>
          <p:nvPr>
            <p:extLst>
              <p:ext uri="{D42A27DB-BD31-4B8C-83A1-F6EECF244321}">
                <p14:modId xmlns:p14="http://schemas.microsoft.com/office/powerpoint/2010/main" val="3116114041"/>
              </p:ext>
            </p:extLst>
          </p:nvPr>
        </p:nvGraphicFramePr>
        <p:xfrm>
          <a:off x="1419860" y="4419600"/>
          <a:ext cx="6304280" cy="1285875"/>
        </p:xfrm>
        <a:graphic>
          <a:graphicData uri="http://schemas.openxmlformats.org/drawingml/2006/table">
            <a:tbl>
              <a:tblPr firstRow="1" firstCol="1" bandRow="1"/>
              <a:tblGrid>
                <a:gridCol w="2457450">
                  <a:extLst>
                    <a:ext uri="{9D8B030D-6E8A-4147-A177-3AD203B41FA5}">
                      <a16:colId xmlns:a16="http://schemas.microsoft.com/office/drawing/2014/main" val="3479865328"/>
                    </a:ext>
                  </a:extLst>
                </a:gridCol>
                <a:gridCol w="1543050">
                  <a:extLst>
                    <a:ext uri="{9D8B030D-6E8A-4147-A177-3AD203B41FA5}">
                      <a16:colId xmlns:a16="http://schemas.microsoft.com/office/drawing/2014/main" val="3141685366"/>
                    </a:ext>
                  </a:extLst>
                </a:gridCol>
                <a:gridCol w="742950">
                  <a:extLst>
                    <a:ext uri="{9D8B030D-6E8A-4147-A177-3AD203B41FA5}">
                      <a16:colId xmlns:a16="http://schemas.microsoft.com/office/drawing/2014/main" val="2444546706"/>
                    </a:ext>
                  </a:extLst>
                </a:gridCol>
                <a:gridCol w="1560830">
                  <a:extLst>
                    <a:ext uri="{9D8B030D-6E8A-4147-A177-3AD203B41FA5}">
                      <a16:colId xmlns:a16="http://schemas.microsoft.com/office/drawing/2014/main" val="3009930420"/>
                    </a:ext>
                  </a:extLst>
                </a:gridCol>
              </a:tblGrid>
              <a:tr h="428625">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Test Case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908440"/>
                  </a:ext>
                </a:extLst>
              </a:tr>
              <a:tr h="428625">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Velocity Parameters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solidFill>
                            <a:srgbClr val="FF0000"/>
                          </a:solidFill>
                          <a:effectLst/>
                          <a:latin typeface="Times New Roman" panose="02020603050405020304" pitchFamily="18" charset="0"/>
                          <a:ea typeface="Times New Roman" panose="02020603050405020304" pitchFamily="18" charset="0"/>
                        </a:rPr>
                        <a:t>Velocity =</a:t>
                      </a:r>
                      <a:r>
                        <a:rPr lang="en-US" sz="1200">
                          <a:effectLst/>
                          <a:latin typeface="Times New Roman" panose="02020603050405020304" pitchFamily="18" charset="0"/>
                          <a:ea typeface="Times New Roman" panose="02020603050405020304" pitchFamily="18" charset="0"/>
                        </a:rPr>
                        <a:t> </a:t>
                      </a:r>
                      <a:r>
                        <a:rPr lang="en-US" sz="1200">
                          <a:solidFill>
                            <a:srgbClr val="FF0000"/>
                          </a:solidFill>
                          <a:effectLst/>
                          <a:latin typeface="Times New Roman" panose="02020603050405020304" pitchFamily="18" charset="0"/>
                          <a:ea typeface="Times New Roman" panose="02020603050405020304" pitchFamily="18" charset="0"/>
                        </a:rPr>
                        <a:t>200 km/h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12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5421458"/>
                  </a:ext>
                </a:extLst>
              </a:tr>
              <a:tr h="428625">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Negative Velocity Parameters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solidFill>
                            <a:srgbClr val="FF0000"/>
                          </a:solidFill>
                          <a:effectLst/>
                          <a:latin typeface="Times New Roman" panose="02020603050405020304" pitchFamily="18" charset="0"/>
                          <a:ea typeface="Times New Roman" panose="02020603050405020304" pitchFamily="18" charset="0"/>
                        </a:rPr>
                        <a:t>Velocity =</a:t>
                      </a:r>
                      <a:r>
                        <a:rPr lang="en-US" sz="1200">
                          <a:effectLst/>
                          <a:latin typeface="Times New Roman" panose="02020603050405020304" pitchFamily="18" charset="0"/>
                          <a:ea typeface="Times New Roman" panose="02020603050405020304" pitchFamily="18" charset="0"/>
                        </a:rPr>
                        <a:t> </a:t>
                      </a:r>
                      <a:r>
                        <a:rPr lang="en-US" sz="1200">
                          <a:solidFill>
                            <a:srgbClr val="FF0000"/>
                          </a:solidFill>
                          <a:effectLst/>
                          <a:latin typeface="Times New Roman" panose="02020603050405020304" pitchFamily="18" charset="0"/>
                          <a:ea typeface="Times New Roman" panose="02020603050405020304" pitchFamily="18" charset="0"/>
                        </a:rPr>
                        <a:t>-20 km/h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1200" dirty="0">
                          <a:solidFill>
                            <a:srgbClr val="FF0000"/>
                          </a:solidFill>
                          <a:effectLst/>
                          <a:latin typeface="Times New Roman" panose="02020603050405020304" pitchFamily="18" charset="0"/>
                          <a:ea typeface="Times New Roman" panose="02020603050405020304" pitchFamily="18" charset="0"/>
                        </a:rPr>
                        <a:t>Unexpected Error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2014667"/>
                  </a:ext>
                </a:extLst>
              </a:tr>
            </a:tbl>
          </a:graphicData>
        </a:graphic>
      </p:graphicFrame>
    </p:spTree>
    <p:extLst>
      <p:ext uri="{BB962C8B-B14F-4D97-AF65-F5344CB8AC3E}">
        <p14:creationId xmlns:p14="http://schemas.microsoft.com/office/powerpoint/2010/main" val="2080896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0C06-D18D-25BD-B173-DBD5943B2DDC}"/>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3CE8C331-F3CE-E0D5-87E4-8B696D70B142}"/>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Control Throttle (UC006)</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Valid Classes:</a:t>
            </a:r>
            <a:endParaRPr lang="en-US" sz="14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vehicle's speed is within the normal operational range (i.e. 0 km/h to maximum speed limit).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throttle position is within the normal operational range (i.e. 0% to 100%).</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Invalid Classes:</a:t>
            </a:r>
            <a:endParaRPr lang="en-US" sz="14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vehicle's speed parameters are abnormal or invalid (i.e. speed exceeding maximum permissible limit).</a:t>
            </a: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throttle position is abnormal or invalid (i.e. throttle position exceeding 100%).</a:t>
            </a:r>
            <a:endParaRPr lang="en-US" sz="14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GB" sz="1400" b="1" dirty="0">
                <a:effectLst/>
                <a:latin typeface="Times New Roman" panose="02020603050405020304" pitchFamily="18" charset="0"/>
                <a:ea typeface="Times New Roman" panose="02020603050405020304" pitchFamily="18" charset="0"/>
              </a:rPr>
              <a:t>Scenarios and </a:t>
            </a:r>
            <a:r>
              <a:rPr lang="en-US" sz="1400" b="1" dirty="0">
                <a:effectLst/>
                <a:latin typeface="Times New Roman" panose="02020603050405020304" pitchFamily="18" charset="0"/>
                <a:ea typeface="Times New Roman" panose="02020603050405020304" pitchFamily="18" charset="0"/>
              </a:rPr>
              <a:t>Test Cases:</a:t>
            </a:r>
            <a:endParaRPr lang="en-US" sz="1400" dirty="0">
              <a:effectLst/>
              <a:latin typeface="Times New Roman" panose="02020603050405020304" pitchFamily="18" charset="0"/>
              <a:ea typeface="Times New Roman" panose="02020603050405020304" pitchFamily="18" charset="0"/>
            </a:endParaRPr>
          </a:p>
          <a:p>
            <a:endParaRPr lang="en-US" sz="1800" b="1" dirty="0"/>
          </a:p>
        </p:txBody>
      </p:sp>
      <p:graphicFrame>
        <p:nvGraphicFramePr>
          <p:cNvPr id="5" name="Table 4">
            <a:extLst>
              <a:ext uri="{FF2B5EF4-FFF2-40B4-BE49-F238E27FC236}">
                <a16:creationId xmlns:a16="http://schemas.microsoft.com/office/drawing/2014/main" id="{5052D4F2-A0E1-38C6-8527-D97A0B605BBF}"/>
              </a:ext>
            </a:extLst>
          </p:cNvPr>
          <p:cNvGraphicFramePr>
            <a:graphicFrameLocks noGrp="1"/>
          </p:cNvGraphicFramePr>
          <p:nvPr>
            <p:extLst>
              <p:ext uri="{D42A27DB-BD31-4B8C-83A1-F6EECF244321}">
                <p14:modId xmlns:p14="http://schemas.microsoft.com/office/powerpoint/2010/main" val="900768290"/>
              </p:ext>
            </p:extLst>
          </p:nvPr>
        </p:nvGraphicFramePr>
        <p:xfrm>
          <a:off x="1438275" y="4800600"/>
          <a:ext cx="6267450" cy="1035367"/>
        </p:xfrm>
        <a:graphic>
          <a:graphicData uri="http://schemas.openxmlformats.org/drawingml/2006/table">
            <a:tbl>
              <a:tblPr firstRow="1" firstCol="1" bandRow="1"/>
              <a:tblGrid>
                <a:gridCol w="2450003">
                  <a:extLst>
                    <a:ext uri="{9D8B030D-6E8A-4147-A177-3AD203B41FA5}">
                      <a16:colId xmlns:a16="http://schemas.microsoft.com/office/drawing/2014/main" val="1052835608"/>
                    </a:ext>
                  </a:extLst>
                </a:gridCol>
                <a:gridCol w="1538374">
                  <a:extLst>
                    <a:ext uri="{9D8B030D-6E8A-4147-A177-3AD203B41FA5}">
                      <a16:colId xmlns:a16="http://schemas.microsoft.com/office/drawing/2014/main" val="2280200888"/>
                    </a:ext>
                  </a:extLst>
                </a:gridCol>
                <a:gridCol w="740699">
                  <a:extLst>
                    <a:ext uri="{9D8B030D-6E8A-4147-A177-3AD203B41FA5}">
                      <a16:colId xmlns:a16="http://schemas.microsoft.com/office/drawing/2014/main" val="3787356238"/>
                    </a:ext>
                  </a:extLst>
                </a:gridCol>
                <a:gridCol w="1538374">
                  <a:extLst>
                    <a:ext uri="{9D8B030D-6E8A-4147-A177-3AD203B41FA5}">
                      <a16:colId xmlns:a16="http://schemas.microsoft.com/office/drawing/2014/main" val="3586137921"/>
                    </a:ext>
                  </a:extLst>
                </a:gridCol>
              </a:tblGrid>
              <a:tr h="285991">
                <a:tc>
                  <a:txBody>
                    <a:bodyPr/>
                    <a:lstStyle/>
                    <a:p>
                      <a:pPr marL="0" marR="0" algn="ctr">
                        <a:lnSpc>
                          <a:spcPct val="150000"/>
                        </a:lnSpc>
                        <a:spcBef>
                          <a:spcPts val="0"/>
                        </a:spcBef>
                        <a:spcAft>
                          <a:spcPts val="0"/>
                        </a:spcAft>
                      </a:pPr>
                      <a:r>
                        <a:rPr lang="en-US" sz="1100" b="1" dirty="0">
                          <a:effectLst/>
                          <a:latin typeface="Times New Roman" panose="02020603050405020304" pitchFamily="18" charset="0"/>
                          <a:ea typeface="Times New Roman" panose="02020603050405020304" pitchFamily="18" charset="0"/>
                        </a:rPr>
                        <a:t>Test Case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0904171"/>
                  </a:ext>
                </a:extLst>
              </a:tr>
              <a:tr h="422448">
                <a:tc>
                  <a:txBody>
                    <a:bodyPr/>
                    <a:lstStyle/>
                    <a:p>
                      <a:pPr marL="0" marR="0" algn="ctr">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Negative Speed</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Speed = -10 km/h</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effectLst/>
                          <a:latin typeface="Times New Roman" panose="02020603050405020304" pitchFamily="18" charset="0"/>
                          <a:ea typeface="Times New Roman" panose="02020603050405020304" pitchFamily="18" charset="0"/>
                        </a:rPr>
                        <a:t>None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9729502"/>
                  </a:ext>
                </a:extLst>
              </a:tr>
              <a:tr h="326928">
                <a:tc>
                  <a:txBody>
                    <a:bodyPr/>
                    <a:lstStyle/>
                    <a:p>
                      <a:pPr marL="0" marR="0" algn="ctr">
                        <a:lnSpc>
                          <a:spcPct val="150000"/>
                        </a:lnSpc>
                        <a:spcBef>
                          <a:spcPts val="0"/>
                        </a:spcBef>
                        <a:spcAft>
                          <a:spcPts val="0"/>
                        </a:spcAft>
                      </a:pPr>
                      <a:r>
                        <a:rPr lang="en-US" sz="1100">
                          <a:effectLst/>
                          <a:latin typeface="Times New Roman" panose="02020603050405020304" pitchFamily="18" charset="0"/>
                          <a:ea typeface="Times New Roman" panose="02020603050405020304" pitchFamily="18" charset="0"/>
                        </a:rPr>
                        <a:t>Negative Throttle Position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Throttle =</a:t>
                      </a:r>
                      <a:r>
                        <a:rPr lang="en-US" sz="1100">
                          <a:effectLst/>
                          <a:latin typeface="Times New Roman" panose="02020603050405020304" pitchFamily="18" charset="0"/>
                          <a:ea typeface="Times New Roman" panose="02020603050405020304" pitchFamily="18" charset="0"/>
                        </a:rPr>
                        <a:t> </a:t>
                      </a:r>
                      <a:r>
                        <a:rPr lang="en-US" sz="1100">
                          <a:solidFill>
                            <a:srgbClr val="FF0000"/>
                          </a:solidFill>
                          <a:effectLst/>
                          <a:latin typeface="Times New Roman" panose="02020603050405020304" pitchFamily="18" charset="0"/>
                          <a:ea typeface="Times New Roman" panose="02020603050405020304" pitchFamily="18" charset="0"/>
                        </a:rPr>
                        <a:t>-20%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effectLst/>
                          <a:latin typeface="Times New Roman" panose="02020603050405020304" pitchFamily="18" charset="0"/>
                          <a:ea typeface="Times New Roman" panose="02020603050405020304" pitchFamily="18" charset="0"/>
                        </a:rPr>
                        <a:t>None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dirty="0">
                          <a:solidFill>
                            <a:srgbClr val="FF0000"/>
                          </a:solidFill>
                          <a:effectLst/>
                          <a:latin typeface="Times New Roman" panose="02020603050405020304" pitchFamily="18" charset="0"/>
                          <a:ea typeface="Times New Roman" panose="02020603050405020304" pitchFamily="18" charset="0"/>
                        </a:rPr>
                        <a:t>Unexpected Error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1518730"/>
                  </a:ext>
                </a:extLst>
              </a:tr>
            </a:tbl>
          </a:graphicData>
        </a:graphic>
      </p:graphicFrame>
    </p:spTree>
    <p:extLst>
      <p:ext uri="{BB962C8B-B14F-4D97-AF65-F5344CB8AC3E}">
        <p14:creationId xmlns:p14="http://schemas.microsoft.com/office/powerpoint/2010/main" val="4081558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B3A2-3ED5-134D-B335-9C49989316B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367317D-DCC5-3486-62A4-12A40BC5C995}"/>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Control Steering (UC007)</a:t>
            </a:r>
            <a:endParaRPr lang="en-US" sz="1800" b="1"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Valid Classes:</a:t>
            </a:r>
            <a:endParaRPr lang="en-US" sz="1400" dirty="0">
              <a:effectLst/>
              <a:latin typeface="Times New Roman" panose="02020603050405020304" pitchFamily="18" charset="0"/>
              <a:ea typeface="Times New Roman" panose="02020603050405020304" pitchFamily="18" charset="0"/>
            </a:endParaRPr>
          </a:p>
          <a:p>
            <a:pPr marL="22860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Normal Steering: Steering angle within operational range</a:t>
            </a:r>
          </a:p>
          <a:p>
            <a:pPr marL="342900" marR="0" lvl="0" indent="-342900" algn="just">
              <a:lnSpc>
                <a:spcPct val="150000"/>
              </a:lnSpc>
              <a:spcBef>
                <a:spcPts val="0"/>
              </a:spcBef>
              <a:spcAft>
                <a:spcPts val="0"/>
              </a:spcAft>
              <a:buFont typeface="Courier New" panose="02070309020205020404" pitchFamily="49" charset="0"/>
              <a:buChar char="o"/>
            </a:pPr>
            <a:r>
              <a:rPr lang="en-GB" sz="1400" dirty="0">
                <a:effectLst/>
                <a:latin typeface="Times New Roman" panose="02020603050405020304" pitchFamily="18" charset="0"/>
                <a:ea typeface="Times New Roman" panose="02020603050405020304" pitchFamily="18" charset="0"/>
              </a:rPr>
              <a:t>-90° to 90° latitude, -180° to 180° longitude</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Invalid Classes:</a:t>
            </a:r>
            <a:endParaRPr lang="en-US" sz="1400" dirty="0">
              <a:effectLst/>
              <a:latin typeface="Times New Roman" panose="02020603050405020304" pitchFamily="18" charset="0"/>
              <a:ea typeface="Times New Roman" panose="02020603050405020304" pitchFamily="18" charset="0"/>
            </a:endParaRPr>
          </a:p>
          <a:p>
            <a:pPr marL="22860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Abnormal Steering: Steering angle outside operational range (</a:t>
            </a:r>
            <a:r>
              <a:rPr lang="en-GB" sz="1400" dirty="0">
                <a:effectLst/>
                <a:latin typeface="Times New Roman" panose="02020603050405020304" pitchFamily="18" charset="0"/>
                <a:ea typeface="Times New Roman" panose="02020603050405020304" pitchFamily="18" charset="0"/>
              </a:rPr>
              <a:t>&lt; -30° or &gt; +30°)</a:t>
            </a:r>
            <a:endParaRPr lang="en-US" sz="14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GB" sz="1400" b="1" dirty="0">
                <a:effectLst/>
                <a:latin typeface="Times New Roman" panose="02020603050405020304" pitchFamily="18" charset="0"/>
                <a:ea typeface="Times New Roman" panose="02020603050405020304" pitchFamily="18" charset="0"/>
              </a:rPr>
              <a:t>Scenarios and</a:t>
            </a:r>
            <a:r>
              <a:rPr lang="en-US" sz="1400" b="1" dirty="0">
                <a:effectLst/>
                <a:latin typeface="Times New Roman" panose="02020603050405020304" pitchFamily="18" charset="0"/>
                <a:ea typeface="Times New Roman" panose="02020603050405020304" pitchFamily="18" charset="0"/>
              </a:rPr>
              <a:t> Test Cases:</a:t>
            </a:r>
          </a:p>
          <a:p>
            <a:pPr marL="0" marR="0">
              <a:lnSpc>
                <a:spcPct val="15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p>
            <a:endParaRPr lang="en-US" sz="1800" b="1" dirty="0"/>
          </a:p>
        </p:txBody>
      </p:sp>
      <p:graphicFrame>
        <p:nvGraphicFramePr>
          <p:cNvPr id="5" name="Table 4">
            <a:extLst>
              <a:ext uri="{FF2B5EF4-FFF2-40B4-BE49-F238E27FC236}">
                <a16:creationId xmlns:a16="http://schemas.microsoft.com/office/drawing/2014/main" id="{A6A7C9AB-949B-786C-2F56-131E8CE66EF8}"/>
              </a:ext>
            </a:extLst>
          </p:cNvPr>
          <p:cNvGraphicFramePr>
            <a:graphicFrameLocks noGrp="1"/>
          </p:cNvGraphicFramePr>
          <p:nvPr>
            <p:extLst>
              <p:ext uri="{D42A27DB-BD31-4B8C-83A1-F6EECF244321}">
                <p14:modId xmlns:p14="http://schemas.microsoft.com/office/powerpoint/2010/main" val="1676008121"/>
              </p:ext>
            </p:extLst>
          </p:nvPr>
        </p:nvGraphicFramePr>
        <p:xfrm>
          <a:off x="1428750" y="4495800"/>
          <a:ext cx="6286500" cy="1085977"/>
        </p:xfrm>
        <a:graphic>
          <a:graphicData uri="http://schemas.openxmlformats.org/drawingml/2006/table">
            <a:tbl>
              <a:tblPr firstRow="1" firstCol="1" bandRow="1"/>
              <a:tblGrid>
                <a:gridCol w="2171700">
                  <a:extLst>
                    <a:ext uri="{9D8B030D-6E8A-4147-A177-3AD203B41FA5}">
                      <a16:colId xmlns:a16="http://schemas.microsoft.com/office/drawing/2014/main" val="345149191"/>
                    </a:ext>
                  </a:extLst>
                </a:gridCol>
                <a:gridCol w="1828800">
                  <a:extLst>
                    <a:ext uri="{9D8B030D-6E8A-4147-A177-3AD203B41FA5}">
                      <a16:colId xmlns:a16="http://schemas.microsoft.com/office/drawing/2014/main" val="3834576515"/>
                    </a:ext>
                  </a:extLst>
                </a:gridCol>
                <a:gridCol w="742950">
                  <a:extLst>
                    <a:ext uri="{9D8B030D-6E8A-4147-A177-3AD203B41FA5}">
                      <a16:colId xmlns:a16="http://schemas.microsoft.com/office/drawing/2014/main" val="3505572013"/>
                    </a:ext>
                  </a:extLst>
                </a:gridCol>
                <a:gridCol w="1543050">
                  <a:extLst>
                    <a:ext uri="{9D8B030D-6E8A-4147-A177-3AD203B41FA5}">
                      <a16:colId xmlns:a16="http://schemas.microsoft.com/office/drawing/2014/main" val="3756393058"/>
                    </a:ext>
                  </a:extLst>
                </a:gridCol>
              </a:tblGrid>
              <a:tr h="279400">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Test Case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9693473"/>
                  </a:ext>
                </a:extLst>
              </a:tr>
              <a:tr h="26289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Orientation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Roll = -220°</a:t>
                      </a:r>
                      <a:endParaRPr lang="en-US" sz="120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Pitch = of 120°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2541212"/>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Steering Angle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Range = -45°, 40°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dirty="0">
                          <a:solidFill>
                            <a:srgbClr val="FF0000"/>
                          </a:solidFill>
                          <a:effectLst/>
                          <a:latin typeface="Times New Roman" panose="02020603050405020304" pitchFamily="18" charset="0"/>
                          <a:ea typeface="Times New Roman" panose="02020603050405020304" pitchFamily="18" charset="0"/>
                        </a:rPr>
                        <a:t>Unexpected Error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2547667"/>
                  </a:ext>
                </a:extLst>
              </a:tr>
            </a:tbl>
          </a:graphicData>
        </a:graphic>
      </p:graphicFrame>
    </p:spTree>
    <p:extLst>
      <p:ext uri="{BB962C8B-B14F-4D97-AF65-F5344CB8AC3E}">
        <p14:creationId xmlns:p14="http://schemas.microsoft.com/office/powerpoint/2010/main" val="3950515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A1CC-BA06-0173-892B-0C991DBA60C6}"/>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1AEA2EC3-5C5A-A262-E717-E86A5291735A}"/>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Control Longitudinal Movement (UC009)</a:t>
            </a:r>
            <a:endParaRPr lang="en-US" sz="1800" b="1"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Valid Classes: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Speed: 0 km/h ≤ Speed ≤ 120 km/h</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Distance: 2 meters ≤ Distance ≤100 meters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Throttle Adjustment: 0 % ≤ Throttle ≤ 80 %</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Brake Application: 0 % ≤ Braking Force ≤ 100 %</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Invalid Classes: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Speed: &gt; 120 km/h</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Distance: Distance &gt;100 meters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Throttle Adjustment: &lt; 0 % or Throttle &gt; 80 %</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Courier New" panose="02070309020205020404" pitchFamily="49" charset="0"/>
              <a:buChar char="o"/>
              <a:tabLst>
                <a:tab pos="800100" algn="l"/>
              </a:tabLst>
            </a:pPr>
            <a:r>
              <a:rPr lang="en-GB" sz="1400" dirty="0">
                <a:effectLst/>
                <a:latin typeface="Times New Roman" panose="02020603050405020304" pitchFamily="18" charset="0"/>
                <a:ea typeface="Times New Roman" panose="02020603050405020304" pitchFamily="18" charset="0"/>
              </a:rPr>
              <a:t>Brake Application: &lt; 0 % or Braking Force &gt; 100 %</a:t>
            </a:r>
            <a:endParaRPr lang="en-US" sz="1400" dirty="0">
              <a:effectLst/>
              <a:latin typeface="Times New Roman" panose="02020603050405020304" pitchFamily="18" charset="0"/>
              <a:ea typeface="Times New Roman" panose="02020603050405020304" pitchFamily="18" charset="0"/>
            </a:endParaRPr>
          </a:p>
          <a:p>
            <a:endParaRPr lang="en-US" sz="1800" b="1" dirty="0"/>
          </a:p>
        </p:txBody>
      </p:sp>
    </p:spTree>
    <p:extLst>
      <p:ext uri="{BB962C8B-B14F-4D97-AF65-F5344CB8AC3E}">
        <p14:creationId xmlns:p14="http://schemas.microsoft.com/office/powerpoint/2010/main" val="152519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Opportunity(1/3)</a:t>
            </a:r>
          </a:p>
        </p:txBody>
      </p:sp>
      <p:sp>
        <p:nvSpPr>
          <p:cNvPr id="6147" name="Content Placeholder 2"/>
          <p:cNvSpPr>
            <a:spLocks noGrp="1"/>
          </p:cNvSpPr>
          <p:nvPr>
            <p:ph idx="1"/>
          </p:nvPr>
        </p:nvSpPr>
        <p:spPr/>
        <p:txBody>
          <a:bodyPr/>
          <a:lstStyle/>
          <a:p>
            <a:pPr marL="660400" lvl="0" indent="-457200" algn="l" rtl="0">
              <a:lnSpc>
                <a:spcPct val="150000"/>
              </a:lnSpc>
              <a:spcBef>
                <a:spcPts val="640"/>
              </a:spcBef>
              <a:spcAft>
                <a:spcPts val="0"/>
              </a:spcAft>
              <a:buSzPts val="3200"/>
              <a:buChar char="•"/>
            </a:pPr>
            <a:r>
              <a:rPr lang="en-US" sz="2800" dirty="0"/>
              <a:t>According to a </a:t>
            </a:r>
            <a:r>
              <a:rPr lang="en-US" sz="2800" u="sng" dirty="0">
                <a:solidFill>
                  <a:schemeClr val="hlink"/>
                </a:solidFill>
                <a:hlinkClick r:id="rId2"/>
              </a:rPr>
              <a:t>National Highway Traffic Safety Administration (NHTSA)</a:t>
            </a:r>
            <a:r>
              <a:rPr lang="en-US" sz="2800" dirty="0"/>
              <a:t> study, driver error led to </a:t>
            </a:r>
            <a:r>
              <a:rPr lang="en-US" sz="2800" b="1" dirty="0"/>
              <a:t>94%</a:t>
            </a:r>
            <a:r>
              <a:rPr lang="en-US" sz="2800" dirty="0"/>
              <a:t> of the crashes examined. </a:t>
            </a:r>
          </a:p>
          <a:p>
            <a:pPr marL="660400" lvl="0" indent="-457200" algn="l" rtl="0">
              <a:lnSpc>
                <a:spcPct val="150000"/>
              </a:lnSpc>
              <a:spcBef>
                <a:spcPts val="640"/>
              </a:spcBef>
              <a:spcAft>
                <a:spcPts val="0"/>
              </a:spcAft>
              <a:buSzPts val="3200"/>
              <a:buChar char="•"/>
            </a:pPr>
            <a:r>
              <a:rPr lang="en-US" sz="2800" dirty="0"/>
              <a:t>According to the </a:t>
            </a:r>
            <a:r>
              <a:rPr lang="en-US" sz="2800" u="sng" dirty="0">
                <a:solidFill>
                  <a:schemeClr val="hlink"/>
                </a:solidFill>
                <a:hlinkClick r:id="rId3"/>
              </a:rPr>
              <a:t>U.S. General Services Administration (GSA)</a:t>
            </a:r>
            <a:r>
              <a:rPr lang="en-US" sz="2800" dirty="0"/>
              <a:t>, human error causes </a:t>
            </a:r>
            <a:r>
              <a:rPr lang="en-US" sz="2800" b="1" dirty="0"/>
              <a:t>98%</a:t>
            </a:r>
            <a:r>
              <a:rPr lang="en-US" sz="2800" dirty="0"/>
              <a:t> of crashes. </a:t>
            </a:r>
          </a:p>
          <a:p>
            <a:pPr eaLnBrk="1" hangingPunct="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B67-9C80-5F6B-8698-CBC60B98620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D174674B-B5B9-72CC-9B9D-E176F1B81C0A}"/>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Scenarios and</a:t>
            </a:r>
            <a:r>
              <a:rPr lang="en-US" sz="1800" b="1" dirty="0">
                <a:effectLst/>
                <a:latin typeface="Times New Roman" panose="02020603050405020304" pitchFamily="18" charset="0"/>
                <a:ea typeface="Times New Roman" panose="02020603050405020304" pitchFamily="18" charset="0"/>
              </a:rPr>
              <a:t> Test Cases:</a:t>
            </a:r>
            <a:endParaRPr lang="en-US" sz="1800" dirty="0">
              <a:effectLst/>
              <a:latin typeface="Times New Roman" panose="02020603050405020304" pitchFamily="18" charset="0"/>
              <a:ea typeface="Times New Roman" panose="02020603050405020304" pitchFamily="18" charset="0"/>
            </a:endParaRPr>
          </a:p>
          <a:p>
            <a:endParaRPr lang="en-US" b="1" dirty="0"/>
          </a:p>
        </p:txBody>
      </p:sp>
      <p:graphicFrame>
        <p:nvGraphicFramePr>
          <p:cNvPr id="7" name="Table 6">
            <a:extLst>
              <a:ext uri="{FF2B5EF4-FFF2-40B4-BE49-F238E27FC236}">
                <a16:creationId xmlns:a16="http://schemas.microsoft.com/office/drawing/2014/main" id="{6B0FBCB7-FC86-B173-EAD1-D0029017267C}"/>
              </a:ext>
            </a:extLst>
          </p:cNvPr>
          <p:cNvGraphicFramePr>
            <a:graphicFrameLocks noGrp="1"/>
          </p:cNvGraphicFramePr>
          <p:nvPr/>
        </p:nvGraphicFramePr>
        <p:xfrm>
          <a:off x="1428750" y="3018314"/>
          <a:ext cx="6286500" cy="1689735"/>
        </p:xfrm>
        <a:graphic>
          <a:graphicData uri="http://schemas.openxmlformats.org/drawingml/2006/table">
            <a:tbl>
              <a:tblPr firstRow="1" firstCol="1" bandRow="1"/>
              <a:tblGrid>
                <a:gridCol w="2171700">
                  <a:extLst>
                    <a:ext uri="{9D8B030D-6E8A-4147-A177-3AD203B41FA5}">
                      <a16:colId xmlns:a16="http://schemas.microsoft.com/office/drawing/2014/main" val="3561600125"/>
                    </a:ext>
                  </a:extLst>
                </a:gridCol>
                <a:gridCol w="1828800">
                  <a:extLst>
                    <a:ext uri="{9D8B030D-6E8A-4147-A177-3AD203B41FA5}">
                      <a16:colId xmlns:a16="http://schemas.microsoft.com/office/drawing/2014/main" val="3690052710"/>
                    </a:ext>
                  </a:extLst>
                </a:gridCol>
                <a:gridCol w="742950">
                  <a:extLst>
                    <a:ext uri="{9D8B030D-6E8A-4147-A177-3AD203B41FA5}">
                      <a16:colId xmlns:a16="http://schemas.microsoft.com/office/drawing/2014/main" val="401415148"/>
                    </a:ext>
                  </a:extLst>
                </a:gridCol>
                <a:gridCol w="1543050">
                  <a:extLst>
                    <a:ext uri="{9D8B030D-6E8A-4147-A177-3AD203B41FA5}">
                      <a16:colId xmlns:a16="http://schemas.microsoft.com/office/drawing/2014/main" val="2817551762"/>
                    </a:ext>
                  </a:extLst>
                </a:gridCol>
              </a:tblGrid>
              <a:tr h="526415">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Test Case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912526"/>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Steering Angle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Range = -45°, 40°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6665898"/>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Unsafe distance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Distance = 0</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6393979"/>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Braking force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Force = 152%</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410926"/>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Speed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Speed = -15.2</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dirty="0">
                          <a:solidFill>
                            <a:srgbClr val="FF0000"/>
                          </a:solidFill>
                          <a:effectLst/>
                          <a:latin typeface="Times New Roman" panose="02020603050405020304" pitchFamily="18" charset="0"/>
                          <a:ea typeface="Times New Roman" panose="02020603050405020304" pitchFamily="18" charset="0"/>
                        </a:rPr>
                        <a:t>Unexpected Error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7764671"/>
                  </a:ext>
                </a:extLst>
              </a:tr>
            </a:tbl>
          </a:graphicData>
        </a:graphic>
      </p:graphicFrame>
    </p:spTree>
    <p:extLst>
      <p:ext uri="{BB962C8B-B14F-4D97-AF65-F5344CB8AC3E}">
        <p14:creationId xmlns:p14="http://schemas.microsoft.com/office/powerpoint/2010/main" val="4257845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B32C-A8E9-89A7-398D-D525136ABAB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CF4448C2-9CE4-3C04-4560-66BE47E5FA7F}"/>
              </a:ext>
            </a:extLst>
          </p:cNvPr>
          <p:cNvSpPr>
            <a:spLocks noGrp="1"/>
          </p:cNvSpPr>
          <p:nvPr>
            <p:ph idx="1"/>
          </p:nvPr>
        </p:nvSpPr>
        <p:spPr/>
        <p:txBody>
          <a:bodyPr/>
          <a:lstStyle/>
          <a:p>
            <a:r>
              <a:rPr lang="en-GB" sz="1800" b="1" dirty="0">
                <a:effectLst/>
                <a:latin typeface="Times New Roman" panose="02020603050405020304" pitchFamily="18" charset="0"/>
                <a:ea typeface="Times New Roman" panose="02020603050405020304" pitchFamily="18" charset="0"/>
              </a:rPr>
              <a:t>Defect Detection: Control Lateral Movement (UC10)</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Equivalence Class Partitioning (ECP):</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Valid Classes: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US" sz="1400" dirty="0">
                <a:effectLst/>
                <a:latin typeface="Times New Roman" panose="02020603050405020304" pitchFamily="18" charset="0"/>
                <a:ea typeface="Times New Roman" panose="02020603050405020304" pitchFamily="18" charset="0"/>
              </a:rPr>
              <a:t>Lateral Position: -1.0 meters ≤ Lateral Position ≤ 1.0 meters</a:t>
            </a:r>
          </a:p>
          <a:p>
            <a:pPr marL="342900" marR="0" lvl="0" indent="-342900" algn="just">
              <a:lnSpc>
                <a:spcPct val="150000"/>
              </a:lnSpc>
              <a:spcBef>
                <a:spcPts val="0"/>
              </a:spcBef>
              <a:spcAft>
                <a:spcPts val="0"/>
              </a:spcAft>
              <a:buFont typeface="Courier New" panose="02070309020205020404" pitchFamily="49" charset="0"/>
              <a:buChar char="o"/>
            </a:pPr>
            <a:r>
              <a:rPr lang="en-US" sz="1400" dirty="0">
                <a:effectLst/>
                <a:latin typeface="Times New Roman" panose="02020603050405020304" pitchFamily="18" charset="0"/>
                <a:ea typeface="Times New Roman" panose="02020603050405020304" pitchFamily="18" charset="0"/>
              </a:rPr>
              <a:t>Steering Adjustment: -30° ≤ Steering Angle ≤30°</a:t>
            </a: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400" b="1" dirty="0">
                <a:effectLst/>
                <a:latin typeface="Times New Roman" panose="02020603050405020304" pitchFamily="18" charset="0"/>
                <a:ea typeface="Times New Roman" panose="02020603050405020304" pitchFamily="18" charset="0"/>
              </a:rPr>
              <a:t>Invalid Classes: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o"/>
            </a:pPr>
            <a:r>
              <a:rPr lang="en-US" sz="1400" dirty="0">
                <a:effectLst/>
                <a:latin typeface="Times New Roman" panose="02020603050405020304" pitchFamily="18" charset="0"/>
                <a:ea typeface="Times New Roman" panose="02020603050405020304" pitchFamily="18" charset="0"/>
              </a:rPr>
              <a:t>Lateral Position: Lateral Position &gt; 1.0 meters</a:t>
            </a:r>
          </a:p>
          <a:p>
            <a:pPr marL="342900" marR="0" lvl="0" indent="-342900" algn="just">
              <a:lnSpc>
                <a:spcPct val="150000"/>
              </a:lnSpc>
              <a:spcBef>
                <a:spcPts val="0"/>
              </a:spcBef>
              <a:spcAft>
                <a:spcPts val="0"/>
              </a:spcAft>
              <a:buFont typeface="Courier New" panose="02070309020205020404" pitchFamily="49" charset="0"/>
              <a:buChar char="o"/>
            </a:pPr>
            <a:r>
              <a:rPr lang="en-US" sz="1400" dirty="0">
                <a:effectLst/>
                <a:latin typeface="Times New Roman" panose="02020603050405020304" pitchFamily="18" charset="0"/>
                <a:ea typeface="Times New Roman" panose="02020603050405020304" pitchFamily="18" charset="0"/>
              </a:rPr>
              <a:t>Steering Adjustment: Steering Angle &gt; 30°</a:t>
            </a:r>
          </a:p>
          <a:p>
            <a:r>
              <a:rPr lang="en-GB" sz="1400" b="1" dirty="0">
                <a:effectLst/>
                <a:latin typeface="Times New Roman" panose="02020603050405020304" pitchFamily="18" charset="0"/>
                <a:ea typeface="Times New Roman" panose="02020603050405020304" pitchFamily="18" charset="0"/>
              </a:rPr>
              <a:t>Scenarios and</a:t>
            </a:r>
            <a:r>
              <a:rPr lang="en-US" sz="1400" b="1" dirty="0">
                <a:effectLst/>
                <a:latin typeface="Times New Roman" panose="02020603050405020304" pitchFamily="18" charset="0"/>
                <a:ea typeface="Times New Roman" panose="02020603050405020304" pitchFamily="18" charset="0"/>
              </a:rPr>
              <a:t> Test Cases:</a:t>
            </a:r>
            <a:endParaRPr lang="en-US" sz="14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27EA91B3-0F9C-5A32-A6C3-E0773F9C6058}"/>
              </a:ext>
            </a:extLst>
          </p:cNvPr>
          <p:cNvGraphicFramePr>
            <a:graphicFrameLocks noGrp="1"/>
          </p:cNvGraphicFramePr>
          <p:nvPr>
            <p:extLst>
              <p:ext uri="{D42A27DB-BD31-4B8C-83A1-F6EECF244321}">
                <p14:modId xmlns:p14="http://schemas.microsoft.com/office/powerpoint/2010/main" val="2257823064"/>
              </p:ext>
            </p:extLst>
          </p:nvPr>
        </p:nvGraphicFramePr>
        <p:xfrm>
          <a:off x="1428750" y="4495800"/>
          <a:ext cx="6286500" cy="1332992"/>
        </p:xfrm>
        <a:graphic>
          <a:graphicData uri="http://schemas.openxmlformats.org/drawingml/2006/table">
            <a:tbl>
              <a:tblPr firstRow="1" firstCol="1" bandRow="1"/>
              <a:tblGrid>
                <a:gridCol w="2171700">
                  <a:extLst>
                    <a:ext uri="{9D8B030D-6E8A-4147-A177-3AD203B41FA5}">
                      <a16:colId xmlns:a16="http://schemas.microsoft.com/office/drawing/2014/main" val="2073882616"/>
                    </a:ext>
                  </a:extLst>
                </a:gridCol>
                <a:gridCol w="1828800">
                  <a:extLst>
                    <a:ext uri="{9D8B030D-6E8A-4147-A177-3AD203B41FA5}">
                      <a16:colId xmlns:a16="http://schemas.microsoft.com/office/drawing/2014/main" val="1353815843"/>
                    </a:ext>
                  </a:extLst>
                </a:gridCol>
                <a:gridCol w="742950">
                  <a:extLst>
                    <a:ext uri="{9D8B030D-6E8A-4147-A177-3AD203B41FA5}">
                      <a16:colId xmlns:a16="http://schemas.microsoft.com/office/drawing/2014/main" val="1058800596"/>
                    </a:ext>
                  </a:extLst>
                </a:gridCol>
                <a:gridCol w="1543050">
                  <a:extLst>
                    <a:ext uri="{9D8B030D-6E8A-4147-A177-3AD203B41FA5}">
                      <a16:colId xmlns:a16="http://schemas.microsoft.com/office/drawing/2014/main" val="2301091390"/>
                    </a:ext>
                  </a:extLst>
                </a:gridCol>
              </a:tblGrid>
              <a:tr h="526415">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Test Case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Input Value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ECP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rPr>
                        <a:t>Expected Output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3398984"/>
                  </a:ext>
                </a:extLst>
              </a:tr>
              <a:tr h="290830">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Abnormal </a:t>
                      </a:r>
                      <a:r>
                        <a:rPr lang="en-GB" sz="1200">
                          <a:effectLst/>
                          <a:latin typeface="Times New Roman" panose="02020603050405020304" pitchFamily="18" charset="0"/>
                          <a:ea typeface="Times New Roman" panose="02020603050405020304" pitchFamily="18" charset="0"/>
                        </a:rPr>
                        <a:t>Lateral Position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Lateral Position = -2.0 meters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a:solidFill>
                            <a:srgbClr val="FF0000"/>
                          </a:solidFill>
                          <a:effectLst/>
                          <a:latin typeface="Times New Roman" panose="02020603050405020304" pitchFamily="18" charset="0"/>
                          <a:ea typeface="Times New Roman" panose="02020603050405020304" pitchFamily="18" charset="0"/>
                        </a:rPr>
                        <a:t>Unexpected Error</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48110"/>
                  </a:ext>
                </a:extLst>
              </a:tr>
              <a:tr h="290830">
                <a:tc>
                  <a:txBody>
                    <a:bodyPr/>
                    <a:lstStyle/>
                    <a:p>
                      <a:pPr marL="0" marR="0" algn="ctr">
                        <a:lnSpc>
                          <a:spcPct val="150000"/>
                        </a:lnSpc>
                        <a:spcBef>
                          <a:spcPts val="0"/>
                        </a:spcBef>
                        <a:spcAft>
                          <a:spcPts val="0"/>
                        </a:spcAft>
                      </a:pPr>
                      <a:r>
                        <a:rPr lang="en-GB" sz="1200">
                          <a:effectLst/>
                          <a:latin typeface="Times New Roman" panose="02020603050405020304" pitchFamily="18" charset="0"/>
                          <a:ea typeface="Times New Roman" panose="02020603050405020304" pitchFamily="18" charset="0"/>
                        </a:rPr>
                        <a:t>Excessive Steering Adjustment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GB" sz="1200">
                          <a:solidFill>
                            <a:srgbClr val="FF0000"/>
                          </a:solidFill>
                          <a:effectLst/>
                          <a:latin typeface="Times New Roman" panose="02020603050405020304" pitchFamily="18" charset="0"/>
                          <a:ea typeface="Times New Roman" panose="02020603050405020304" pitchFamily="18" charset="0"/>
                        </a:rPr>
                        <a:t>Angle = -45.23</a:t>
                      </a:r>
                      <a:r>
                        <a:rPr lang="en-US" sz="1100">
                          <a:solidFill>
                            <a:srgbClr val="FF0000"/>
                          </a:solidFill>
                          <a:effectLst/>
                          <a:latin typeface="Times New Roman" panose="02020603050405020304" pitchFamily="18" charset="0"/>
                          <a:ea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1100" dirty="0">
                          <a:solidFill>
                            <a:srgbClr val="FF0000"/>
                          </a:solidFill>
                          <a:effectLst/>
                          <a:latin typeface="Times New Roman" panose="02020603050405020304" pitchFamily="18" charset="0"/>
                          <a:ea typeface="Times New Roman" panose="02020603050405020304" pitchFamily="18" charset="0"/>
                        </a:rPr>
                        <a:t>Unexpected Error</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71420"/>
                  </a:ext>
                </a:extLst>
              </a:tr>
            </a:tbl>
          </a:graphicData>
        </a:graphic>
      </p:graphicFrame>
    </p:spTree>
    <p:extLst>
      <p:ext uri="{BB962C8B-B14F-4D97-AF65-F5344CB8AC3E}">
        <p14:creationId xmlns:p14="http://schemas.microsoft.com/office/powerpoint/2010/main" val="1403007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roles of your team members</a:t>
            </a:r>
          </a:p>
          <a:p>
            <a:r>
              <a:rPr lang="en-US" dirty="0"/>
              <a:t>Describe your software development process</a:t>
            </a:r>
          </a:p>
          <a:p>
            <a:r>
              <a:rPr lang="en-US" dirty="0"/>
              <a:t>Describe your way of working as a team</a:t>
            </a:r>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2216199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Project Management</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1.1 Work Breakdown Structure (WBS)</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1.2 Roles &amp; Responsibility Matrix</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1.3 Change Control Plan</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1.4 Meeting minutes and Progress report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Reports / Documentation</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  Team Members and Project Proposal</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2.2.  Project Proposal Document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latin typeface="Times New Roman" panose="02020603050405020304" pitchFamily="18" charset="0"/>
                <a:ea typeface="Times New Roman" panose="02020603050405020304" pitchFamily="18" charset="0"/>
              </a:rPr>
              <a:t>2</a:t>
            </a:r>
            <a:r>
              <a:rPr lang="en-GB" sz="1400" dirty="0">
                <a:effectLst/>
                <a:latin typeface="Times New Roman" panose="02020603050405020304" pitchFamily="18" charset="0"/>
                <a:ea typeface="Times New Roman" panose="02020603050405020304" pitchFamily="18" charset="0"/>
              </a:rPr>
              <a:t>.2.1. Opportunity and Stakeholders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2.2.2. Challenges Goals and Objectives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2.2.3. Solution Overview diagram</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2.2.4. Report Outline</a:t>
            </a: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  Literature / Market Survey</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2.3.1 Domain Expert Interview Findings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2.3.2 Questionnaire for Technical Feasibility and Risk Assessment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2.3.3 Brainstorming diagram</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2.3.4 Academic Research Review</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2.3.5 Gap analysis summary</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2.3.6 Technology Landscape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latin typeface="Times New Roman" panose="02020603050405020304" pitchFamily="18" charset="0"/>
                <a:ea typeface="Times New Roman" panose="02020603050405020304" pitchFamily="18" charset="0"/>
              </a:rPr>
              <a:t>2.3.6.1 </a:t>
            </a:r>
            <a:r>
              <a:rPr lang="en-GB" sz="1400" dirty="0">
                <a:effectLst/>
                <a:latin typeface="Times New Roman" panose="02020603050405020304" pitchFamily="18" charset="0"/>
                <a:ea typeface="Times New Roman" panose="02020603050405020304" pitchFamily="18" charset="0"/>
              </a:rPr>
              <a:t>SWOT analysis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2.3.7 Questionnaire for Selecting tools and techniques</a:t>
            </a:r>
            <a:endParaRPr lang="en-US" sz="1400"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2.3.8 Specialization - 4 courses series from Coursera</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942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  Requirement Analysis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2.4.1 Problem Scenarios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2.4.2 Requirement Elicitation </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2.4.3 Questionnaire for gathering requirements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2.4.4 Functional Requirements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2.4.5 Non-Functional Requirement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2.4.6 Inspection Report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2.4.7 Software requirement specification artifact</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 System Design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2.5.1 Architecture Diagram</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2.5.2 Use Case Diagram</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a:xfrm>
            <a:off x="4572000" y="1600199"/>
            <a:ext cx="4419600" cy="4525963"/>
          </a:xfrm>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2.5.3 Detail Use Cases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2.5.4 Activity Diagrams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2.5.5 System Sequence Diagram</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2.6 Implementation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2.6.1 Components and Libraries</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2.7 Testing and Performance Evaluation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2.7.1 Test Scenarios</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2.8 Conclusion &amp; Outlook</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2.8.1 Future Recommendations</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 Progress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2.9.1 Slides outlining project progress</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2.9.2Updated Artifacts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7819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137160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2.9.2.1 Appendix-A: Software Requirements Specifications (SRS)</a:t>
            </a: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2.9.2.2 Appendix-B: Design Documents</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2.9.2.3 Appendix-C: Coding Standards/Conventions</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2.9.2.4 Appendix-D: Test Scenarios</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2.9.2.5 Appendix-E: Work Breakdown Structure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2.9.2.6 Appendix-F: Roles &amp; Responsibility Matrix</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US" sz="1200" dirty="0">
                <a:effectLst/>
                <a:latin typeface="Times New Roman" panose="02020603050405020304" pitchFamily="18" charset="0"/>
                <a:ea typeface="Times New Roman" panose="02020603050405020304" pitchFamily="18" charset="0"/>
              </a:rPr>
              <a:t>                </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2.9.3 Answers to potential questions report</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 Final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2.10.1 Comprehensive Slides for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2.10.2 Working software system (Complete)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 Updated Artifacts (Complete) </a:t>
            </a:r>
          </a:p>
          <a:p>
            <a:pPr marL="91440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2.10.3.1. Appendix-A: Software Requirements Specifications (SRS)</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2.10.3.2. Appendix-B: Design Documents</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4443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2.10.4. Consent Form</a:t>
            </a:r>
            <a:endParaRPr lang="en-US" sz="1400"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2.10.5 Fi</a:t>
            </a:r>
            <a:r>
              <a:rPr lang="en-GB" sz="1400" dirty="0" err="1">
                <a:effectLst/>
                <a:latin typeface="Times New Roman" panose="02020603050405020304" pitchFamily="18" charset="0"/>
                <a:ea typeface="Times New Roman" panose="02020603050405020304" pitchFamily="18" charset="0"/>
              </a:rPr>
              <a:t>nal</a:t>
            </a:r>
            <a:r>
              <a:rPr lang="en-GB" sz="1400" dirty="0">
                <a:effectLst/>
                <a:latin typeface="Times New Roman" panose="02020603050405020304" pitchFamily="18" charset="0"/>
                <a:ea typeface="Times New Roman" panose="02020603050405020304" pitchFamily="18" charset="0"/>
              </a:rPr>
              <a:t> Report</a:t>
            </a:r>
            <a:endParaRPr lang="en-US" sz="14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GB" sz="2000" b="1" dirty="0">
                <a:latin typeface="Times New Roman" panose="02020603050405020304" pitchFamily="18" charset="0"/>
                <a:ea typeface="Times New Roman" panose="02020603050405020304" pitchFamily="18" charset="0"/>
              </a:rPr>
              <a:t>3. </a:t>
            </a:r>
            <a:r>
              <a:rPr lang="en-GB" sz="2000" b="1" u="none" strike="noStrike" dirty="0">
                <a:effectLst/>
                <a:latin typeface="Times New Roman" panose="02020603050405020304" pitchFamily="18" charset="0"/>
                <a:ea typeface="Times New Roman" panose="02020603050405020304" pitchFamily="18" charset="0"/>
              </a:rPr>
              <a:t>System</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 Development Environment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3.1.1. IDE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3.1.1.1. Visual Studio Code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3.1.1.2. PyCharm</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3.1.2 Version Control</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3.1.2.1. Git Hub</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3.1.3 Environment Management</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3.1.3.1. Anaconda Distribution</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 Simulation Environment Setup</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3.2.1 CARLA Simulator </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3.2.1.1. Carlaviz for CARLA Visualization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3.2.2. ROS Noetic Configured</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3.2.3. CARLA-ROS Bridge Integrated</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3.2.4. Vehicle spawn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3.2.5. Sensor spawn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3.2.6. Destroy Vehicle module</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a:t>
            </a:r>
            <a:r>
              <a:rPr lang="en-GB" sz="1200" dirty="0">
                <a:effectLst/>
                <a:latin typeface="Times New Roman" panose="02020603050405020304" pitchFamily="18" charset="0"/>
                <a:ea typeface="Times New Roman" panose="02020603050405020304" pitchFamily="18" charset="0"/>
              </a:rPr>
              <a:t> </a:t>
            </a:r>
            <a:r>
              <a:rPr lang="en-GB" sz="1400" dirty="0">
                <a:effectLst/>
                <a:latin typeface="Times New Roman" panose="02020603050405020304" pitchFamily="18" charset="0"/>
                <a:ea typeface="Times New Roman" panose="02020603050405020304" pitchFamily="18" charset="0"/>
              </a:rPr>
              <a:t>Path Planning component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 Map Reading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3.3.2. Graph of Roads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3.3.3. Graph of Lanes</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3.3.4. List of Driving Lanes within map</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1634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3.3.5. Route Calculation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3.3.6. Algorithm implementation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3.3.7. Global route planner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3.3.8. Axis Translation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3.3.9. Local route planner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3.3.10. Environment Analysis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3.3.11. Trajectory Generation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3.3.12. Junction handling 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 Path Following and Vehicle Control component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3.4.1. Trajectory Tracking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3.4.2. Basic agent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3.4.3. Behaviour agent module</a:t>
            </a: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3.4.4. Algorithm implementation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3.4.5. Controller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3.4.6. Throttle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3.4.7. Braking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3.4.8. Acceleration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3.4.9. Steering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3.4.10. Longitudinal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3.4.11. Lateral Control module</a:t>
            </a: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3.4.12. Lane changing module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3.4.13. Jerkiness Control algorithm modules</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3.4.14. Custom Destination module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3.4.15. Rotation and Translation module</a:t>
            </a: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7352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 Sensor Integration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3.5.1 IMU integration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3.5.2 GPS integration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3.5.3 Radar integration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3.5.4 Lidar integration sub-module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 Obstacle Detection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 Sensor Fusion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3.6.1.1. Lidar-Radar Fusion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3.6.1.2. Multi-sensor Data synchronization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3.6.2. Sensor Data Processing module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3.6.3. Obstacle Detection module</a:t>
            </a: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3.6.3.1. ML based detection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3.6.4. Distance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3.6.5. Object Classification 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 Obstacle Avoidance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3.7.1 Dynamic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3.7.2 Static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 Path Adjustment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3.7.3.1. Map based planning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3.7.3.2. Graph based planning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3.7.4. Trajectory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709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6EA-19C7-1025-2234-D7EF8F0814EA}"/>
              </a:ext>
            </a:extLst>
          </p:cNvPr>
          <p:cNvSpPr>
            <a:spLocks noGrp="1"/>
          </p:cNvSpPr>
          <p:nvPr>
            <p:ph type="title"/>
          </p:nvPr>
        </p:nvSpPr>
        <p:spPr/>
        <p:txBody>
          <a:bodyPr/>
          <a:lstStyle/>
          <a:p>
            <a:r>
              <a:rPr lang="en-US" dirty="0"/>
              <a:t>Opportunity (2/3)</a:t>
            </a:r>
          </a:p>
        </p:txBody>
      </p:sp>
      <p:sp>
        <p:nvSpPr>
          <p:cNvPr id="3" name="Content Placeholder 2">
            <a:extLst>
              <a:ext uri="{FF2B5EF4-FFF2-40B4-BE49-F238E27FC236}">
                <a16:creationId xmlns:a16="http://schemas.microsoft.com/office/drawing/2014/main" id="{8D0DF0A3-B283-38D9-A0DD-728FEF37159D}"/>
              </a:ext>
            </a:extLst>
          </p:cNvPr>
          <p:cNvSpPr>
            <a:spLocks noGrp="1"/>
          </p:cNvSpPr>
          <p:nvPr>
            <p:ph idx="1"/>
          </p:nvPr>
        </p:nvSpPr>
        <p:spPr/>
        <p:txBody>
          <a:bodyPr/>
          <a:lstStyle/>
          <a:p>
            <a:pPr marL="457200" lvl="0" indent="-342900" algn="l" rtl="0">
              <a:lnSpc>
                <a:spcPct val="100000"/>
              </a:lnSpc>
              <a:spcBef>
                <a:spcPts val="360"/>
              </a:spcBef>
              <a:spcAft>
                <a:spcPts val="0"/>
              </a:spcAft>
              <a:buClr>
                <a:schemeClr val="dk1"/>
              </a:buClr>
              <a:buSzPts val="1800"/>
              <a:buChar char="•"/>
            </a:pPr>
            <a:r>
              <a:rPr lang="en-US" sz="2600" dirty="0"/>
              <a:t>A 2017 study by RAND Corporation found that self-driving cars could </a:t>
            </a:r>
            <a:r>
              <a:rPr lang="en-US" sz="2600" b="1" dirty="0"/>
              <a:t>reduce traffic fatalities by up to 25% </a:t>
            </a:r>
            <a:r>
              <a:rPr lang="en-US" sz="2600" dirty="0"/>
              <a:t>by 2040.</a:t>
            </a:r>
          </a:p>
          <a:p>
            <a:pPr marL="457200" lvl="0" indent="-342900" algn="l" rtl="0">
              <a:lnSpc>
                <a:spcPct val="100000"/>
              </a:lnSpc>
              <a:spcBef>
                <a:spcPts val="360"/>
              </a:spcBef>
              <a:spcAft>
                <a:spcPts val="0"/>
              </a:spcAft>
              <a:buClr>
                <a:schemeClr val="dk1"/>
              </a:buClr>
              <a:buSzPts val="1800"/>
              <a:buChar char="•"/>
            </a:pPr>
            <a:r>
              <a:rPr lang="en-US" sz="2600" dirty="0"/>
              <a:t>A 2019 study by the National Highway Traffic Safety Administration (NHTSA) found that self-driving cars were involved in </a:t>
            </a:r>
            <a:r>
              <a:rPr lang="en-US" sz="2600" b="1" dirty="0"/>
              <a:t>fewer crashes than human-driven cars per mile driven</a:t>
            </a:r>
            <a:r>
              <a:rPr lang="en-US" sz="2600" dirty="0"/>
              <a:t>.</a:t>
            </a:r>
          </a:p>
          <a:p>
            <a:pPr marL="457200" lvl="0" indent="-342900" algn="l" rtl="0">
              <a:lnSpc>
                <a:spcPct val="100000"/>
              </a:lnSpc>
              <a:spcBef>
                <a:spcPts val="360"/>
              </a:spcBef>
              <a:spcAft>
                <a:spcPts val="0"/>
              </a:spcAft>
              <a:buClr>
                <a:schemeClr val="dk1"/>
              </a:buClr>
              <a:buSzPts val="1800"/>
              <a:buChar char="•"/>
            </a:pPr>
            <a:r>
              <a:rPr lang="en-US" sz="2600" dirty="0"/>
              <a:t>A 2020 study by the Massachusetts Institute of Technology (MIT) found that self-driving cars could </a:t>
            </a:r>
            <a:r>
              <a:rPr lang="en-US" sz="2600" b="1" dirty="0"/>
              <a:t>prevent up to 90% of crashes </a:t>
            </a:r>
            <a:r>
              <a:rPr lang="en-US" sz="2600" dirty="0"/>
              <a:t>caused by human error.</a:t>
            </a:r>
          </a:p>
          <a:p>
            <a:endParaRPr lang="en-US" dirty="0"/>
          </a:p>
        </p:txBody>
      </p:sp>
    </p:spTree>
    <p:extLst>
      <p:ext uri="{BB962C8B-B14F-4D97-AF65-F5344CB8AC3E}">
        <p14:creationId xmlns:p14="http://schemas.microsoft.com/office/powerpoint/2010/main" val="2600042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 Maneuver Planning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3.7.5.1. Environmental evaluation sub-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3.7.5.2. Lane changes sub-module</a:t>
            </a: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3.7.5.3. Decelerate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3.7.5.4. Emergency Stop sub-module </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3.7.6. Real-time Response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 Tracking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3.7.7.1. Kalman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3.7.7.2. Particle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B16AB359-C161-DBF4-5BB3-F15672B7F11D}"/>
              </a:ext>
            </a:extLst>
          </p:cNvPr>
          <p:cNvSpPr txBox="1">
            <a:spLocks/>
          </p:cNvSpPr>
          <p:nvPr/>
        </p:nvSpPr>
        <p:spPr bwMode="auto">
          <a:xfrm>
            <a:off x="4495800" y="16002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nSpc>
                <a:spcPct val="150000"/>
              </a:lnSpc>
              <a:spcBef>
                <a:spcPts val="0"/>
              </a:spcBef>
              <a:spcAft>
                <a:spcPts val="0"/>
              </a:spcAft>
              <a:buNone/>
            </a:pPr>
            <a:r>
              <a:rPr lang="en-GB" sz="1400" b="1" dirty="0">
                <a:effectLst/>
                <a:latin typeface="Times New Roman" panose="02020603050405020304" pitchFamily="18" charset="0"/>
                <a:ea typeface="Times New Roman" panose="02020603050405020304" pitchFamily="18" charset="0"/>
              </a:rPr>
              <a:t>4. Open House Event</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4.1 Standee Design and Print</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4.2 Printed Broachers</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4.3 Pre-recorded Demo video</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814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p:txBody>
          <a:bodyPr/>
          <a:lstStyle/>
          <a:p>
            <a:pPr eaLnBrk="1" hangingPunct="1"/>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Prototype &amp; 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880313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Prototype</a:t>
            </a:r>
          </a:p>
        </p:txBody>
      </p:sp>
      <p:sp>
        <p:nvSpPr>
          <p:cNvPr id="10243" name="Content Placeholder 2"/>
          <p:cNvSpPr>
            <a:spLocks noGrp="1"/>
          </p:cNvSpPr>
          <p:nvPr>
            <p:ph idx="1"/>
          </p:nvPr>
        </p:nvSpPr>
        <p:spPr/>
        <p:txBody>
          <a:bodyPr/>
          <a:lstStyle/>
          <a:p>
            <a:pPr eaLnBrk="1" hangingPunct="1"/>
            <a:endParaRPr lang="en-US"/>
          </a:p>
        </p:txBody>
      </p:sp>
    </p:spTree>
    <p:extLst>
      <p:ext uri="{BB962C8B-B14F-4D97-AF65-F5344CB8AC3E}">
        <p14:creationId xmlns:p14="http://schemas.microsoft.com/office/powerpoint/2010/main" val="835110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Tree>
    <p:extLst>
      <p:ext uri="{BB962C8B-B14F-4D97-AF65-F5344CB8AC3E}">
        <p14:creationId xmlns:p14="http://schemas.microsoft.com/office/powerpoint/2010/main" val="402201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00C5-8558-E5B1-D848-676E1980D97E}"/>
              </a:ext>
            </a:extLst>
          </p:cNvPr>
          <p:cNvSpPr>
            <a:spLocks noGrp="1"/>
          </p:cNvSpPr>
          <p:nvPr>
            <p:ph type="title"/>
          </p:nvPr>
        </p:nvSpPr>
        <p:spPr/>
        <p:txBody>
          <a:bodyPr/>
          <a:lstStyle/>
          <a:p>
            <a:r>
              <a:rPr lang="en-US" dirty="0"/>
              <a:t>Opportunity (3/3)</a:t>
            </a:r>
            <a:endParaRPr lang="en-US" b="1" dirty="0"/>
          </a:p>
        </p:txBody>
      </p:sp>
      <p:pic>
        <p:nvPicPr>
          <p:cNvPr id="4" name="Google Shape;129;p37">
            <a:extLst>
              <a:ext uri="{FF2B5EF4-FFF2-40B4-BE49-F238E27FC236}">
                <a16:creationId xmlns:a16="http://schemas.microsoft.com/office/drawing/2014/main" id="{994E29F5-C5B7-5872-8B22-D60394EDDCD5}"/>
              </a:ext>
            </a:extLst>
          </p:cNvPr>
          <p:cNvPicPr preferRelativeResize="0">
            <a:picLocks noGrp="1"/>
          </p:cNvPicPr>
          <p:nvPr>
            <p:ph idx="1"/>
          </p:nvPr>
        </p:nvPicPr>
        <p:blipFill rotWithShape="1">
          <a:blip r:embed="rId2">
            <a:alphaModFix/>
          </a:blip>
          <a:srcRect l="8048" t="8105" r="7664" b="68725"/>
          <a:stretch/>
        </p:blipFill>
        <p:spPr>
          <a:xfrm>
            <a:off x="838200" y="1166018"/>
            <a:ext cx="8212534" cy="4525963"/>
          </a:xfrm>
          <a:prstGeom prst="rect">
            <a:avLst/>
          </a:prstGeom>
          <a:noFill/>
          <a:ln>
            <a:noFill/>
          </a:ln>
        </p:spPr>
      </p:pic>
    </p:spTree>
    <p:extLst>
      <p:ext uri="{BB962C8B-B14F-4D97-AF65-F5344CB8AC3E}">
        <p14:creationId xmlns:p14="http://schemas.microsoft.com/office/powerpoint/2010/main" val="372829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C800-43EB-493C-5AFD-78F609832357}"/>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21853CFD-1356-08DC-64B2-CB878D489EA9}"/>
              </a:ext>
            </a:extLst>
          </p:cNvPr>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dirty="0"/>
              <a:t>Driver</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Passengers</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Domain Expert</a:t>
            </a:r>
          </a:p>
          <a:p>
            <a:endParaRPr lang="en-US" dirty="0"/>
          </a:p>
        </p:txBody>
      </p:sp>
    </p:spTree>
    <p:extLst>
      <p:ext uri="{BB962C8B-B14F-4D97-AF65-F5344CB8AC3E}">
        <p14:creationId xmlns:p14="http://schemas.microsoft.com/office/powerpoint/2010/main" val="326073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Proposed Solution:</a:t>
            </a:r>
          </a:p>
          <a:p>
            <a:r>
              <a:rPr lang="en-GB" sz="1800" dirty="0">
                <a:effectLst/>
                <a:latin typeface="Times New Roman" panose="02020603050405020304" pitchFamily="18" charset="0"/>
                <a:ea typeface="Times New Roman" panose="02020603050405020304" pitchFamily="18" charset="0"/>
              </a:rPr>
              <a:t>Our solution aims to enable autonomous vehicles to navigate by integrating advanced path planning, obstacle detection, and precise vehicle control. The following diagram outlines the proposed solution of our system.</a:t>
            </a:r>
          </a:p>
          <a:p>
            <a:endParaRPr lang="en-US" dirty="0"/>
          </a:p>
        </p:txBody>
      </p:sp>
      <p:pic>
        <p:nvPicPr>
          <p:cNvPr id="5" name="Picture 4">
            <a:extLst>
              <a:ext uri="{FF2B5EF4-FFF2-40B4-BE49-F238E27FC236}">
                <a16:creationId xmlns:a16="http://schemas.microsoft.com/office/drawing/2014/main" id="{18834155-0D20-BF20-89B4-804FC6411A60}"/>
              </a:ext>
            </a:extLst>
          </p:cNvPr>
          <p:cNvPicPr>
            <a:picLocks noChangeAspect="1"/>
          </p:cNvPicPr>
          <p:nvPr/>
        </p:nvPicPr>
        <p:blipFill rotWithShape="1">
          <a:blip r:embed="rId2">
            <a:extLst>
              <a:ext uri="{28A0092B-C50C-407E-A947-70E740481C1C}">
                <a14:useLocalDpi xmlns:a14="http://schemas.microsoft.com/office/drawing/2010/main" val="0"/>
              </a:ext>
            </a:extLst>
          </a:blip>
          <a:srcRect b="4242"/>
          <a:stretch/>
        </p:blipFill>
        <p:spPr bwMode="auto">
          <a:xfrm>
            <a:off x="2019300" y="2819400"/>
            <a:ext cx="5105400" cy="29092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273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TotalTime>
  <Words>4480</Words>
  <Application>Microsoft Office PowerPoint</Application>
  <PresentationFormat>On-screen Show (4:3)</PresentationFormat>
  <Paragraphs>823</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Courier New</vt:lpstr>
      <vt:lpstr>Symbol</vt:lpstr>
      <vt:lpstr>Times New Roman</vt:lpstr>
      <vt:lpstr>Office Theme</vt:lpstr>
      <vt:lpstr>Final Year Project</vt:lpstr>
      <vt:lpstr>Project Team</vt:lpstr>
      <vt:lpstr>Table of Content</vt:lpstr>
      <vt:lpstr>Opportunity &amp; Stakeholders</vt:lpstr>
      <vt:lpstr>Opportunity(1/3)</vt:lpstr>
      <vt:lpstr>Opportunity (2/3)</vt:lpstr>
      <vt:lpstr>Opportunity (3/3)</vt:lpstr>
      <vt:lpstr>Stakeholders</vt:lpstr>
      <vt:lpstr>Solution</vt:lpstr>
      <vt:lpstr>PROGRESS REPORT Summary</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Requirements</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Endeavour</vt:lpstr>
      <vt:lpstr>NEXT STEPS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Hamza Azhar</cp:lastModifiedBy>
  <cp:revision>36</cp:revision>
  <dcterms:created xsi:type="dcterms:W3CDTF">2013-01-22T07:04:44Z</dcterms:created>
  <dcterms:modified xsi:type="dcterms:W3CDTF">2024-06-05T09:49:05Z</dcterms:modified>
</cp:coreProperties>
</file>