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8.JPG" ContentType="image/jpe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2" r:id="rId6"/>
    <p:sldId id="263" r:id="rId7"/>
    <p:sldId id="267" r:id="rId8"/>
    <p:sldId id="274" r:id="rId9"/>
    <p:sldId id="281" r:id="rId10"/>
    <p:sldId id="278" r:id="rId11"/>
    <p:sldId id="273" r:id="rId12"/>
    <p:sldId id="277" r:id="rId13"/>
    <p:sldId id="276" r:id="rId14"/>
    <p:sldId id="279" r:id="rId15"/>
    <p:sldId id="259" r:id="rId16"/>
    <p:sldId id="268" r:id="rId17"/>
    <p:sldId id="272" r:id="rId18"/>
    <p:sldId id="265" r:id="rId19"/>
    <p:sldId id="271" r:id="rId20"/>
    <p:sldId id="264" r:id="rId21"/>
    <p:sldId id="270" r:id="rId22"/>
    <p:sldId id="260" r:id="rId23"/>
    <p:sldId id="280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Training_Loss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93.13</c:v>
                </c:pt>
                <c:pt idx="1">
                  <c:v>32.81</c:v>
                </c:pt>
                <c:pt idx="2">
                  <c:v>22.18</c:v>
                </c:pt>
                <c:pt idx="3">
                  <c:v>17.39</c:v>
                </c:pt>
                <c:pt idx="4">
                  <c:v>16.690000000000001</c:v>
                </c:pt>
                <c:pt idx="5">
                  <c:v>15.81</c:v>
                </c:pt>
                <c:pt idx="6">
                  <c:v>13.21</c:v>
                </c:pt>
                <c:pt idx="7">
                  <c:v>9.49</c:v>
                </c:pt>
                <c:pt idx="8">
                  <c:v>8.9700000000000006</c:v>
                </c:pt>
                <c:pt idx="9">
                  <c:v>8.7100000000000009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F9-40D8-8B48-A3B3C6083D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Validation_Loss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39.25</c:v>
                </c:pt>
                <c:pt idx="1">
                  <c:v>18.170000000000002</c:v>
                </c:pt>
                <c:pt idx="2">
                  <c:v>13.65</c:v>
                </c:pt>
                <c:pt idx="3">
                  <c:v>10.02</c:v>
                </c:pt>
                <c:pt idx="4">
                  <c:v>11.44</c:v>
                </c:pt>
                <c:pt idx="5">
                  <c:v>9.19</c:v>
                </c:pt>
                <c:pt idx="6">
                  <c:v>9.8800000000000008</c:v>
                </c:pt>
                <c:pt idx="7">
                  <c:v>8.56</c:v>
                </c:pt>
                <c:pt idx="8">
                  <c:v>10.62</c:v>
                </c:pt>
                <c:pt idx="9">
                  <c:v>8.7100000000000009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F9-40D8-8B48-A3B3C6083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1388447"/>
        <c:axId val="291384287"/>
      </c:lineChart>
      <c:catAx>
        <c:axId val="29138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384287"/>
        <c:crosses val="autoZero"/>
        <c:auto val="1"/>
        <c:lblAlgn val="ctr"/>
        <c:lblOffset val="100"/>
        <c:noMultiLvlLbl val="0"/>
      </c:catAx>
      <c:valAx>
        <c:axId val="291384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388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SVM</c:v>
                </c:pt>
                <c:pt idx="1">
                  <c:v>MLP</c:v>
                </c:pt>
                <c:pt idx="2">
                  <c:v>KNN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94.33</c:v>
                </c:pt>
                <c:pt idx="1">
                  <c:v>92.66</c:v>
                </c:pt>
                <c:pt idx="2">
                  <c:v>90.33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4425-A2F1-4F3E9868C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240662304"/>
        <c:axId val="1240666048"/>
      </c:barChart>
      <c:catAx>
        <c:axId val="124066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666048"/>
        <c:crosses val="autoZero"/>
        <c:auto val="1"/>
        <c:lblAlgn val="ctr"/>
        <c:lblOffset val="100"/>
        <c:noMultiLvlLbl val="0"/>
      </c:catAx>
      <c:valAx>
        <c:axId val="1240666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66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9329-7501-4794-8458-ED0C05FC407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F85C-EA5C-4C29-95F4-108434B7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9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9329-7501-4794-8458-ED0C05FC407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F85C-EA5C-4C29-95F4-108434B7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4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9329-7501-4794-8458-ED0C05FC407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F85C-EA5C-4C29-95F4-108434B7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4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9329-7501-4794-8458-ED0C05FC407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F85C-EA5C-4C29-95F4-108434B7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3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9329-7501-4794-8458-ED0C05FC407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F85C-EA5C-4C29-95F4-108434B7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3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9329-7501-4794-8458-ED0C05FC407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F85C-EA5C-4C29-95F4-108434B7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9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9329-7501-4794-8458-ED0C05FC407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F85C-EA5C-4C29-95F4-108434B7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9329-7501-4794-8458-ED0C05FC407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F85C-EA5C-4C29-95F4-108434B7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1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9329-7501-4794-8458-ED0C05FC407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F85C-EA5C-4C29-95F4-108434B7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9329-7501-4794-8458-ED0C05FC407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F85C-EA5C-4C29-95F4-108434B7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1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9329-7501-4794-8458-ED0C05FC407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F85C-EA5C-4C29-95F4-108434B7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1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29329-7501-4794-8458-ED0C05FC407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CF85C-EA5C-4C29-95F4-108434B73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2.jp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296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Brain Tumor Detection &amp; Classification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By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Minhaj &amp; Talha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9" y="4182414"/>
            <a:ext cx="2150772" cy="2150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93" y="2611186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Framework, Optimizer &amp; </a:t>
            </a:r>
            <a:r>
              <a:rPr lang="en-US" dirty="0" smtClean="0"/>
              <a:t>Batch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866" y="230188"/>
            <a:ext cx="1455313" cy="14553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37129" y="2043953"/>
            <a:ext cx="5997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Tensorflow</a:t>
            </a:r>
          </a:p>
          <a:p>
            <a:r>
              <a:rPr lang="en-US" sz="2400" dirty="0" smtClean="0"/>
              <a:t>Adam (</a:t>
            </a:r>
            <a:r>
              <a:rPr lang="en-US" sz="2400" dirty="0" err="1" smtClean="0"/>
              <a:t>lr</a:t>
            </a:r>
            <a:r>
              <a:rPr lang="en-US" sz="2400" dirty="0" smtClean="0"/>
              <a:t>=0.001)</a:t>
            </a:r>
          </a:p>
          <a:p>
            <a:r>
              <a:rPr lang="en-US" sz="2400" dirty="0" smtClean="0"/>
              <a:t>Batch Size=4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37129" y="3182048"/>
            <a:ext cx="252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Train/Test=80/20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52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866" y="230188"/>
            <a:ext cx="1455313" cy="1455313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82" y="2229427"/>
            <a:ext cx="7944623" cy="3623863"/>
          </a:xfrm>
        </p:spPr>
      </p:pic>
    </p:spTree>
    <p:extLst>
      <p:ext uri="{BB962C8B-B14F-4D97-AF65-F5344CB8AC3E}">
        <p14:creationId xmlns:p14="http://schemas.microsoft.com/office/powerpoint/2010/main" val="426864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3065929"/>
            <a:ext cx="100718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 1/5</a:t>
            </a:r>
          </a:p>
          <a:p>
            <a:r>
              <a:rPr lang="en-US" dirty="0"/>
              <a:t>88/88 [==============================] - 107s 1s/step - loss: 75.2515 </a:t>
            </a:r>
            <a:r>
              <a:rPr lang="en-US" dirty="0" smtClean="0"/>
              <a:t>- </a:t>
            </a:r>
            <a:r>
              <a:rPr lang="en-US" dirty="0" err="1"/>
              <a:t>val_loss</a:t>
            </a:r>
            <a:r>
              <a:rPr lang="en-US" dirty="0"/>
              <a:t>: 35.9936 </a:t>
            </a:r>
            <a:endParaRPr lang="en-US" dirty="0" smtClean="0"/>
          </a:p>
          <a:p>
            <a:r>
              <a:rPr lang="en-US" dirty="0" smtClean="0"/>
              <a:t>Epoch </a:t>
            </a:r>
            <a:r>
              <a:rPr lang="en-US" dirty="0"/>
              <a:t>2/5</a:t>
            </a:r>
          </a:p>
          <a:p>
            <a:r>
              <a:rPr lang="en-US" dirty="0"/>
              <a:t>88/88 [==============================] - 76s 864ms/step - loss: </a:t>
            </a:r>
            <a:r>
              <a:rPr lang="en-US" dirty="0" smtClean="0"/>
              <a:t>26.9066 - </a:t>
            </a:r>
            <a:r>
              <a:rPr lang="en-US" dirty="0" err="1"/>
              <a:t>val_loss</a:t>
            </a:r>
            <a:r>
              <a:rPr lang="en-US" dirty="0"/>
              <a:t>: 19.8674 </a:t>
            </a:r>
            <a:r>
              <a:rPr lang="en-US" dirty="0" smtClean="0"/>
              <a:t> </a:t>
            </a:r>
          </a:p>
          <a:p>
            <a:r>
              <a:rPr lang="en-US" dirty="0" smtClean="0"/>
              <a:t>Epoch </a:t>
            </a:r>
            <a:r>
              <a:rPr lang="en-US" dirty="0"/>
              <a:t>3/5</a:t>
            </a:r>
          </a:p>
          <a:p>
            <a:r>
              <a:rPr lang="en-US" dirty="0"/>
              <a:t>88/88 [==============================] - 78s 881ms/step - loss: 19.7862 </a:t>
            </a:r>
            <a:r>
              <a:rPr lang="en-US" dirty="0" smtClean="0"/>
              <a:t>- </a:t>
            </a:r>
            <a:r>
              <a:rPr lang="en-US" dirty="0" err="1"/>
              <a:t>val_loss</a:t>
            </a:r>
            <a:r>
              <a:rPr lang="en-US" dirty="0"/>
              <a:t>: 13.9313 </a:t>
            </a:r>
          </a:p>
          <a:p>
            <a:r>
              <a:rPr lang="en-US" dirty="0"/>
              <a:t>Epoch 4/5</a:t>
            </a:r>
          </a:p>
          <a:p>
            <a:r>
              <a:rPr lang="en-US" dirty="0"/>
              <a:t>88/88 [==============================] - 78s 887ms/step - loss: 17.0861 </a:t>
            </a:r>
            <a:r>
              <a:rPr lang="en-US" dirty="0" smtClean="0"/>
              <a:t>- </a:t>
            </a:r>
            <a:r>
              <a:rPr lang="en-US" dirty="0" err="1"/>
              <a:t>val_loss</a:t>
            </a:r>
            <a:r>
              <a:rPr lang="en-US" dirty="0"/>
              <a:t>: </a:t>
            </a:r>
            <a:r>
              <a:rPr lang="en-US" dirty="0" smtClean="0"/>
              <a:t>12.5050 </a:t>
            </a:r>
          </a:p>
          <a:p>
            <a:r>
              <a:rPr lang="en-US" dirty="0" smtClean="0"/>
              <a:t>Epoch 5/5</a:t>
            </a:r>
          </a:p>
          <a:p>
            <a:r>
              <a:rPr lang="en-US" dirty="0" smtClean="0"/>
              <a:t>88/88 </a:t>
            </a:r>
            <a:r>
              <a:rPr lang="en-US" dirty="0"/>
              <a:t>[==============================] - 77s 876ms/step - loss: 14.9311 - </a:t>
            </a:r>
            <a:r>
              <a:rPr lang="en-US" dirty="0" err="1" smtClean="0"/>
              <a:t>val_loss</a:t>
            </a:r>
            <a:r>
              <a:rPr lang="en-US" dirty="0"/>
              <a:t>: 15.0932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Epochs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866" y="230188"/>
            <a:ext cx="1455313" cy="14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7812" y="1930760"/>
            <a:ext cx="100718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Epoch 1/10</a:t>
            </a:r>
          </a:p>
          <a:p>
            <a:r>
              <a:rPr lang="en-US" sz="1400" dirty="0"/>
              <a:t>88/88 [==============================] - 100s 1s/step </a:t>
            </a:r>
            <a:r>
              <a:rPr lang="en-US" sz="1400" dirty="0" smtClean="0"/>
              <a:t>    -     loss</a:t>
            </a:r>
            <a:r>
              <a:rPr lang="en-US" sz="1400" dirty="0"/>
              <a:t>: 93.1397 </a:t>
            </a:r>
            <a:r>
              <a:rPr lang="en-US" sz="1400" dirty="0" smtClean="0"/>
              <a:t>- </a:t>
            </a:r>
            <a:r>
              <a:rPr lang="en-US" sz="1400" dirty="0" err="1" smtClean="0"/>
              <a:t>val_loss</a:t>
            </a:r>
            <a:r>
              <a:rPr lang="en-US" sz="1400" dirty="0" smtClean="0"/>
              <a:t>: 39.2504 </a:t>
            </a:r>
          </a:p>
          <a:p>
            <a:r>
              <a:rPr lang="en-US" sz="1400" dirty="0" smtClean="0"/>
              <a:t>Epoch </a:t>
            </a:r>
            <a:r>
              <a:rPr lang="en-US" sz="1400" dirty="0"/>
              <a:t>2/10</a:t>
            </a:r>
          </a:p>
          <a:p>
            <a:r>
              <a:rPr lang="en-US" sz="1400" dirty="0"/>
              <a:t>88/88 [==============================] - </a:t>
            </a:r>
            <a:r>
              <a:rPr lang="en-US" sz="1400" dirty="0" smtClean="0"/>
              <a:t>71s   810ms/step </a:t>
            </a:r>
            <a:r>
              <a:rPr lang="en-US" sz="1400" dirty="0"/>
              <a:t>- loss: 32.8103 </a:t>
            </a:r>
            <a:r>
              <a:rPr lang="en-US" sz="1400" dirty="0" smtClean="0"/>
              <a:t>- </a:t>
            </a:r>
            <a:r>
              <a:rPr lang="en-US" sz="1400" dirty="0" err="1"/>
              <a:t>val_loss</a:t>
            </a:r>
            <a:r>
              <a:rPr lang="en-US" sz="1400" dirty="0"/>
              <a:t>: 18.1742 </a:t>
            </a:r>
            <a:endParaRPr lang="en-US" sz="1400" dirty="0" smtClean="0"/>
          </a:p>
          <a:p>
            <a:r>
              <a:rPr lang="en-US" sz="1400" dirty="0" smtClean="0"/>
              <a:t>Epoch </a:t>
            </a:r>
            <a:r>
              <a:rPr lang="en-US" sz="1400" dirty="0"/>
              <a:t>3/10</a:t>
            </a:r>
          </a:p>
          <a:p>
            <a:r>
              <a:rPr lang="en-US" sz="1400" dirty="0"/>
              <a:t>88/88 [==============================] - 72s </a:t>
            </a:r>
            <a:r>
              <a:rPr lang="en-US" sz="1400" dirty="0" smtClean="0"/>
              <a:t>  813ms/step </a:t>
            </a:r>
            <a:r>
              <a:rPr lang="en-US" sz="1400" dirty="0"/>
              <a:t>- loss: </a:t>
            </a:r>
            <a:r>
              <a:rPr lang="en-US" sz="1400" dirty="0" smtClean="0"/>
              <a:t>22.1800 - </a:t>
            </a:r>
            <a:r>
              <a:rPr lang="en-US" sz="1400" dirty="0" err="1"/>
              <a:t>val_loss</a:t>
            </a:r>
            <a:r>
              <a:rPr lang="en-US" sz="1400" dirty="0"/>
              <a:t>:  13.6545</a:t>
            </a:r>
            <a:endParaRPr lang="en-US" sz="1400" dirty="0" smtClean="0"/>
          </a:p>
          <a:p>
            <a:r>
              <a:rPr lang="en-US" sz="1400" dirty="0" smtClean="0"/>
              <a:t>Epoch </a:t>
            </a:r>
            <a:r>
              <a:rPr lang="en-US" sz="1400" dirty="0"/>
              <a:t>4/10</a:t>
            </a:r>
          </a:p>
          <a:p>
            <a:r>
              <a:rPr lang="en-US" sz="1400" dirty="0"/>
              <a:t>88/88 [==============================] - 71s </a:t>
            </a:r>
            <a:r>
              <a:rPr lang="en-US" sz="1400" dirty="0" smtClean="0"/>
              <a:t>  808ms/step </a:t>
            </a:r>
            <a:r>
              <a:rPr lang="en-US" sz="1400" dirty="0"/>
              <a:t>- loss: 17.3966 </a:t>
            </a:r>
            <a:r>
              <a:rPr lang="en-US" sz="1400" dirty="0" smtClean="0"/>
              <a:t>- </a:t>
            </a:r>
            <a:r>
              <a:rPr lang="en-US" sz="1400" dirty="0" err="1" smtClean="0"/>
              <a:t>val_loss</a:t>
            </a:r>
            <a:r>
              <a:rPr lang="en-US" sz="1400" dirty="0"/>
              <a:t>: </a:t>
            </a:r>
            <a:r>
              <a:rPr lang="en-US" sz="1400" dirty="0" smtClean="0"/>
              <a:t>10.0252</a:t>
            </a:r>
          </a:p>
          <a:p>
            <a:r>
              <a:rPr lang="en-US" sz="1400" dirty="0" smtClean="0"/>
              <a:t>Epoch </a:t>
            </a:r>
            <a:r>
              <a:rPr lang="en-US" sz="1400" dirty="0"/>
              <a:t>5/10</a:t>
            </a:r>
          </a:p>
          <a:p>
            <a:r>
              <a:rPr lang="en-US" sz="1400" dirty="0"/>
              <a:t>88/88 [==============================] - 72s </a:t>
            </a:r>
            <a:r>
              <a:rPr lang="en-US" sz="1400" dirty="0" smtClean="0"/>
              <a:t>  815ms/step </a:t>
            </a:r>
            <a:r>
              <a:rPr lang="en-US" sz="1400" dirty="0"/>
              <a:t>- loss: 16.6996 - </a:t>
            </a:r>
            <a:r>
              <a:rPr lang="en-US" sz="1400" dirty="0" err="1" smtClean="0"/>
              <a:t>val_loss</a:t>
            </a:r>
            <a:r>
              <a:rPr lang="en-US" sz="1400" dirty="0"/>
              <a:t>: 11.4400 </a:t>
            </a:r>
            <a:endParaRPr lang="en-US" sz="1400" dirty="0" smtClean="0"/>
          </a:p>
          <a:p>
            <a:r>
              <a:rPr lang="en-US" sz="1400" dirty="0" smtClean="0"/>
              <a:t>Epoch </a:t>
            </a:r>
            <a:r>
              <a:rPr lang="en-US" sz="1400" dirty="0"/>
              <a:t>6/10</a:t>
            </a:r>
          </a:p>
          <a:p>
            <a:r>
              <a:rPr lang="en-US" sz="1400" dirty="0"/>
              <a:t>88/88 [==============================] - 72s </a:t>
            </a:r>
            <a:r>
              <a:rPr lang="en-US" sz="1400" dirty="0" smtClean="0"/>
              <a:t>  815ms/step </a:t>
            </a:r>
            <a:r>
              <a:rPr lang="en-US" sz="1400" dirty="0"/>
              <a:t>- loss: 15.8101 </a:t>
            </a:r>
            <a:r>
              <a:rPr lang="en-US" sz="1400" dirty="0" smtClean="0"/>
              <a:t>- </a:t>
            </a:r>
            <a:r>
              <a:rPr lang="en-US" sz="1400" dirty="0" err="1"/>
              <a:t>val_loss</a:t>
            </a:r>
            <a:r>
              <a:rPr lang="en-US" sz="1400" dirty="0"/>
              <a:t>: 9.1912 </a:t>
            </a:r>
            <a:endParaRPr lang="en-US" sz="1400" dirty="0" smtClean="0"/>
          </a:p>
          <a:p>
            <a:r>
              <a:rPr lang="en-US" sz="1400" dirty="0" smtClean="0"/>
              <a:t>Epoch </a:t>
            </a:r>
            <a:r>
              <a:rPr lang="en-US" sz="1400" dirty="0"/>
              <a:t>7/10</a:t>
            </a:r>
          </a:p>
          <a:p>
            <a:r>
              <a:rPr lang="en-US" sz="1400" dirty="0"/>
              <a:t>88/88 [==============================] - 72s </a:t>
            </a:r>
            <a:r>
              <a:rPr lang="en-US" sz="1400" dirty="0" smtClean="0"/>
              <a:t>  821ms/step </a:t>
            </a:r>
            <a:r>
              <a:rPr lang="en-US" sz="1400" dirty="0"/>
              <a:t>- loss: 13.2116 </a:t>
            </a:r>
            <a:r>
              <a:rPr lang="en-US" sz="1400" dirty="0" smtClean="0"/>
              <a:t>- </a:t>
            </a:r>
            <a:r>
              <a:rPr lang="en-US" sz="1400" dirty="0" err="1" smtClean="0"/>
              <a:t>val_loss</a:t>
            </a:r>
            <a:r>
              <a:rPr lang="en-US" sz="1400" dirty="0"/>
              <a:t>: 9.8833 </a:t>
            </a:r>
            <a:endParaRPr lang="en-US" sz="1400" dirty="0" smtClean="0"/>
          </a:p>
          <a:p>
            <a:r>
              <a:rPr lang="en-US" sz="1400" dirty="0" smtClean="0"/>
              <a:t>Epoch 8/10 </a:t>
            </a:r>
            <a:endParaRPr lang="en-US" sz="1400" dirty="0"/>
          </a:p>
          <a:p>
            <a:r>
              <a:rPr lang="en-US" sz="1400" dirty="0"/>
              <a:t>88/88 [==============================] - 72s </a:t>
            </a:r>
            <a:r>
              <a:rPr lang="en-US" sz="1400" dirty="0" smtClean="0"/>
              <a:t>  815ms/step </a:t>
            </a:r>
            <a:r>
              <a:rPr lang="en-US" sz="1400" dirty="0"/>
              <a:t>- loss: 9.9498 </a:t>
            </a:r>
            <a:r>
              <a:rPr lang="en-US" sz="1400" dirty="0" smtClean="0"/>
              <a:t>- </a:t>
            </a:r>
            <a:r>
              <a:rPr lang="en-US" sz="1400" dirty="0" err="1"/>
              <a:t>val_loss</a:t>
            </a:r>
            <a:r>
              <a:rPr lang="en-US" sz="1400" dirty="0"/>
              <a:t>: 8.5687 </a:t>
            </a:r>
            <a:endParaRPr lang="en-US" sz="1400" dirty="0" smtClean="0"/>
          </a:p>
          <a:p>
            <a:r>
              <a:rPr lang="en-US" sz="1400" dirty="0" smtClean="0"/>
              <a:t>Epoch </a:t>
            </a:r>
            <a:r>
              <a:rPr lang="en-US" sz="1400" dirty="0"/>
              <a:t>9/10</a:t>
            </a:r>
          </a:p>
          <a:p>
            <a:r>
              <a:rPr lang="en-US" sz="1400" dirty="0"/>
              <a:t>88/88 [==============================] - 71s </a:t>
            </a:r>
            <a:r>
              <a:rPr lang="en-US" sz="1400" dirty="0" smtClean="0"/>
              <a:t>  807ms/step </a:t>
            </a:r>
            <a:r>
              <a:rPr lang="en-US" sz="1400" dirty="0"/>
              <a:t>- loss: 8.9794 </a:t>
            </a:r>
            <a:r>
              <a:rPr lang="en-US" sz="1400" dirty="0" smtClean="0"/>
              <a:t>- </a:t>
            </a:r>
            <a:r>
              <a:rPr lang="en-US" sz="1400" dirty="0" err="1"/>
              <a:t>val_loss</a:t>
            </a:r>
            <a:r>
              <a:rPr lang="en-US" sz="1400" dirty="0"/>
              <a:t>: 10.6297 </a:t>
            </a:r>
            <a:endParaRPr lang="en-US" sz="1400" dirty="0" smtClean="0"/>
          </a:p>
          <a:p>
            <a:r>
              <a:rPr lang="en-US" sz="1400" dirty="0" smtClean="0"/>
              <a:t>Epoch </a:t>
            </a:r>
            <a:r>
              <a:rPr lang="en-US" sz="1400" dirty="0"/>
              <a:t>10/10</a:t>
            </a:r>
          </a:p>
          <a:p>
            <a:r>
              <a:rPr lang="en-US" sz="1400" dirty="0"/>
              <a:t>88/88 [==============================] - 72s </a:t>
            </a:r>
            <a:r>
              <a:rPr lang="en-US" sz="1400" dirty="0" smtClean="0"/>
              <a:t>  818ms/step </a:t>
            </a:r>
            <a:r>
              <a:rPr lang="en-US" sz="1400" dirty="0"/>
              <a:t>- loss: 8.7132 </a:t>
            </a:r>
            <a:r>
              <a:rPr lang="en-US" sz="1400" dirty="0" smtClean="0"/>
              <a:t>- </a:t>
            </a:r>
            <a:r>
              <a:rPr lang="en-US" sz="1400" dirty="0" err="1"/>
              <a:t>val_loss</a:t>
            </a:r>
            <a:r>
              <a:rPr lang="en-US" sz="1400" dirty="0"/>
              <a:t>: </a:t>
            </a:r>
            <a:r>
              <a:rPr lang="en-US" sz="1400" dirty="0" smtClean="0"/>
              <a:t>8.7181</a:t>
            </a:r>
            <a:endParaRPr lang="en-US" sz="1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Epochs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866" y="230188"/>
            <a:ext cx="1455313" cy="14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65633860"/>
              </p:ext>
            </p:extLst>
          </p:nvPr>
        </p:nvGraphicFramePr>
        <p:xfrm>
          <a:off x="1588655" y="131541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76" y="1968549"/>
            <a:ext cx="4357207" cy="420402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866" y="230188"/>
            <a:ext cx="1455313" cy="14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DWT (Different Levels)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866" y="230188"/>
            <a:ext cx="1455313" cy="145531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71" y="2195177"/>
            <a:ext cx="5029374" cy="4157895"/>
          </a:xfrm>
        </p:spPr>
      </p:pic>
    </p:spTree>
    <p:extLst>
      <p:ext uri="{BB962C8B-B14F-4D97-AF65-F5344CB8AC3E}">
        <p14:creationId xmlns:p14="http://schemas.microsoft.com/office/powerpoint/2010/main" val="15956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DWT (LL+HH)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866" y="230188"/>
            <a:ext cx="1455313" cy="14553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11" y="1956651"/>
            <a:ext cx="4988859" cy="41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42" y="1429555"/>
            <a:ext cx="8051605" cy="4904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888" y="90152"/>
            <a:ext cx="1439271" cy="133940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DWT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07" y="1424677"/>
            <a:ext cx="4162153" cy="3096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06" y="4259111"/>
            <a:ext cx="5293659" cy="21478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 with 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888" y="90152"/>
            <a:ext cx="1439271" cy="133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Brain Tumor </a:t>
            </a:r>
          </a:p>
          <a:p>
            <a:r>
              <a:rPr lang="en-US" dirty="0" smtClean="0"/>
              <a:t>Classify into three classes</a:t>
            </a:r>
          </a:p>
          <a:p>
            <a:r>
              <a:rPr lang="en-US" dirty="0" smtClean="0"/>
              <a:t>Use less resources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866" y="230188"/>
            <a:ext cx="1455313" cy="14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9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with LL+HH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888" y="90152"/>
            <a:ext cx="1439271" cy="133940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93" y="1690688"/>
            <a:ext cx="4510330" cy="337070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76" y="4252813"/>
            <a:ext cx="5390824" cy="210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0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from </a:t>
            </a:r>
            <a:r>
              <a:rPr lang="en-US" dirty="0"/>
              <a:t>C</a:t>
            </a:r>
            <a:r>
              <a:rPr lang="en-US" dirty="0" smtClean="0"/>
              <a:t>omplete Image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888" y="90152"/>
            <a:ext cx="1439271" cy="133940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14" y="1690688"/>
            <a:ext cx="4250746" cy="317868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23" y="4052352"/>
            <a:ext cx="494416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888" y="90152"/>
            <a:ext cx="1439271" cy="1339403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23021"/>
              </p:ext>
            </p:extLst>
          </p:nvPr>
        </p:nvGraphicFramePr>
        <p:xfrm>
          <a:off x="1551711" y="2701637"/>
          <a:ext cx="8395853" cy="31760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71310">
                  <a:extLst>
                    <a:ext uri="{9D8B030D-6E8A-4147-A177-3AD203B41FA5}">
                      <a16:colId xmlns:a16="http://schemas.microsoft.com/office/drawing/2014/main" val="644444131"/>
                    </a:ext>
                  </a:extLst>
                </a:gridCol>
                <a:gridCol w="1334391">
                  <a:extLst>
                    <a:ext uri="{9D8B030D-6E8A-4147-A177-3AD203B41FA5}">
                      <a16:colId xmlns:a16="http://schemas.microsoft.com/office/drawing/2014/main" val="3872137433"/>
                    </a:ext>
                  </a:extLst>
                </a:gridCol>
                <a:gridCol w="1777590">
                  <a:extLst>
                    <a:ext uri="{9D8B030D-6E8A-4147-A177-3AD203B41FA5}">
                      <a16:colId xmlns:a16="http://schemas.microsoft.com/office/drawing/2014/main" val="1798968398"/>
                    </a:ext>
                  </a:extLst>
                </a:gridCol>
                <a:gridCol w="2093942">
                  <a:extLst>
                    <a:ext uri="{9D8B030D-6E8A-4147-A177-3AD203B41FA5}">
                      <a16:colId xmlns:a16="http://schemas.microsoft.com/office/drawing/2014/main" val="3571203441"/>
                    </a:ext>
                  </a:extLst>
                </a:gridCol>
                <a:gridCol w="2018620">
                  <a:extLst>
                    <a:ext uri="{9D8B030D-6E8A-4147-A177-3AD203B41FA5}">
                      <a16:colId xmlns:a16="http://schemas.microsoft.com/office/drawing/2014/main" val="922589924"/>
                    </a:ext>
                  </a:extLst>
                </a:gridCol>
              </a:tblGrid>
              <a:tr h="81308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Classification (Cropped)(LL)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(Cropped)(LL+HH)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(Original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Image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470468"/>
                  </a:ext>
                </a:extLst>
              </a:tr>
              <a:tr h="4307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998062"/>
                  </a:ext>
                </a:extLst>
              </a:tr>
              <a:tr h="4307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866655"/>
                  </a:ext>
                </a:extLst>
              </a:tr>
              <a:tr h="4307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925805"/>
                  </a:ext>
                </a:extLst>
              </a:tr>
              <a:tr h="4307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09996"/>
                  </a:ext>
                </a:extLst>
              </a:tr>
              <a:tr h="4307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745s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0.00027917849s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0.000995874404s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0.00299811363s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115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92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57437661"/>
              </p:ext>
            </p:extLst>
          </p:nvPr>
        </p:nvGraphicFramePr>
        <p:xfrm>
          <a:off x="2677885" y="2468879"/>
          <a:ext cx="7129417" cy="3826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Conclusion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888" y="90152"/>
            <a:ext cx="1439271" cy="133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5939" y="2137893"/>
            <a:ext cx="3464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Thanks</a:t>
            </a:r>
            <a:endParaRPr lang="en-US" sz="7200" b="1" dirty="0">
              <a:solidFill>
                <a:schemeClr val="accent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9" y="4452870"/>
            <a:ext cx="1893194" cy="1893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971" y="3794971"/>
            <a:ext cx="3063029" cy="30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Detection by </a:t>
            </a:r>
            <a:r>
              <a:rPr lang="en-US" b="1" dirty="0"/>
              <a:t>pre-trained YOLOv3 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DWT feature of detected Region</a:t>
            </a:r>
          </a:p>
          <a:p>
            <a:r>
              <a:rPr lang="en-US" dirty="0" smtClean="0"/>
              <a:t>SVM Classifier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866" y="230188"/>
            <a:ext cx="1455313" cy="14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15" y="693921"/>
            <a:ext cx="1215590" cy="13557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24046" y="453477"/>
            <a:ext cx="1828800" cy="1875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27" y="693921"/>
            <a:ext cx="1635034" cy="1577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52" y="4261059"/>
            <a:ext cx="396459" cy="4056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72" y="4365854"/>
            <a:ext cx="3997768" cy="1741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40259" y="3400023"/>
            <a:ext cx="1895414" cy="2001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332" y="4289737"/>
            <a:ext cx="885949" cy="21910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580327" y="1197735"/>
            <a:ext cx="991673" cy="193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956750" y="1205706"/>
            <a:ext cx="991673" cy="193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41137" y="4289738"/>
            <a:ext cx="360855" cy="326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344917" y="4261059"/>
            <a:ext cx="360855" cy="326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791472" y="4261059"/>
            <a:ext cx="360855" cy="326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0234925" y="4261059"/>
            <a:ext cx="360855" cy="326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67843" y="4042688"/>
            <a:ext cx="111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SVM</a:t>
            </a:r>
            <a:endParaRPr 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25998" y="104860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Yolo-V3</a:t>
            </a:r>
            <a:endParaRPr lang="en-US" sz="3600" b="1" dirty="0"/>
          </a:p>
        </p:txBody>
      </p:sp>
      <p:pic>
        <p:nvPicPr>
          <p:cNvPr id="18" name="Content Placeholder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18" y="3540610"/>
            <a:ext cx="1996423" cy="165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662" y="34952"/>
            <a:ext cx="1810003" cy="14194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49" y="1964879"/>
            <a:ext cx="1686160" cy="14765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445" y="2069669"/>
            <a:ext cx="1381318" cy="12670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78" y="4100074"/>
            <a:ext cx="3114102" cy="21719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663" y="4596821"/>
            <a:ext cx="4029595" cy="1417057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7888217">
            <a:off x="3977528" y="1589255"/>
            <a:ext cx="821628" cy="147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3417842">
            <a:off x="6320355" y="1606276"/>
            <a:ext cx="794618" cy="145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5059669" y="3783989"/>
            <a:ext cx="1086418" cy="191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866" y="230188"/>
            <a:ext cx="1455313" cy="14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468" y="2956169"/>
            <a:ext cx="3384009" cy="24915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477" y="4855335"/>
            <a:ext cx="3422523" cy="2002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7689" cy="14912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866" y="230188"/>
            <a:ext cx="1455313" cy="1455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8" y="1143000"/>
            <a:ext cx="4159294" cy="221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4" y="747207"/>
            <a:ext cx="9994006" cy="56922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866" y="230188"/>
            <a:ext cx="1455313" cy="14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Evaluation Metric</a:t>
            </a:r>
            <a:r>
              <a:rPr lang="en-US" dirty="0" smtClean="0"/>
              <a:t> </a:t>
            </a:r>
            <a:r>
              <a:rPr lang="en-US" dirty="0" smtClean="0"/>
              <a:t>(IOU)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866" y="230188"/>
            <a:ext cx="1455313" cy="1455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58" y="1421635"/>
            <a:ext cx="3600953" cy="2800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19" y="4687216"/>
            <a:ext cx="5763429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Loss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866" y="230188"/>
            <a:ext cx="1455313" cy="14553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2" y="1825625"/>
            <a:ext cx="57340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350</Words>
  <Application>Microsoft Office PowerPoint</Application>
  <PresentationFormat>Widescreen</PresentationFormat>
  <Paragraphs>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Bahnschrift Light</vt:lpstr>
      <vt:lpstr>Calibri</vt:lpstr>
      <vt:lpstr>Calibri Light</vt:lpstr>
      <vt:lpstr>Office Theme</vt:lpstr>
      <vt:lpstr>Brain Tumor Detection &amp; Classification</vt:lpstr>
      <vt:lpstr>Objective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</vt:lpstr>
      <vt:lpstr>PowerPoint Presentation</vt:lpstr>
      <vt:lpstr>PowerPoint Presentation</vt:lpstr>
      <vt:lpstr>PowerPoint Presentation</vt:lpstr>
      <vt:lpstr>Result</vt:lpstr>
      <vt:lpstr>DWT (Different Levels) </vt:lpstr>
      <vt:lpstr>DWT (LL+HH)</vt:lpstr>
      <vt:lpstr>PowerPoint Presentation</vt:lpstr>
      <vt:lpstr>PowerPoint Presentation</vt:lpstr>
      <vt:lpstr>Result with LL+HH</vt:lpstr>
      <vt:lpstr>Result from Complete Image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talha bilal</dc:creator>
  <cp:lastModifiedBy>Talha Bilal</cp:lastModifiedBy>
  <cp:revision>88</cp:revision>
  <dcterms:created xsi:type="dcterms:W3CDTF">2019-11-24T08:40:19Z</dcterms:created>
  <dcterms:modified xsi:type="dcterms:W3CDTF">2020-01-12T21:25:52Z</dcterms:modified>
</cp:coreProperties>
</file>