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9204C6-3D76-4B1A-8B32-308F28C80E07}" type="datetimeFigureOut">
              <a:rPr lang="en-US" smtClean="0"/>
              <a:t>7/31/2021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8BB74D-EFEE-4670-97DD-E9610501DA3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4958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9204C6-3D76-4B1A-8B32-308F28C80E07}" type="datetimeFigureOut">
              <a:rPr lang="en-US" smtClean="0"/>
              <a:t>7/31/2021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8BB74D-EFEE-4670-97DD-E9610501DA38}" type="slidenum">
              <a:rPr lang="en-US" smtClean="0"/>
              <a:t>‹#›</a:t>
            </a:fld>
            <a:endParaRPr lang="en-US"/>
          </a:p>
        </p:txBody>
      </p:sp>
    </p:spTree>
    <p:extLst>
      <p:ext uri="{BB962C8B-B14F-4D97-AF65-F5344CB8AC3E}">
        <p14:creationId xmlns:p14="http://schemas.microsoft.com/office/powerpoint/2010/main" val="4130907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9204C6-3D76-4B1A-8B32-308F28C80E07}" type="datetimeFigureOut">
              <a:rPr lang="en-US" smtClean="0"/>
              <a:t>7/31/2021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8BB74D-EFEE-4670-97DD-E9610501DA38}" type="slidenum">
              <a:rPr lang="en-US" smtClean="0"/>
              <a:t>‹#›</a:t>
            </a:fld>
            <a:endParaRPr lang="en-US"/>
          </a:p>
        </p:txBody>
      </p:sp>
    </p:spTree>
    <p:extLst>
      <p:ext uri="{BB962C8B-B14F-4D97-AF65-F5344CB8AC3E}">
        <p14:creationId xmlns:p14="http://schemas.microsoft.com/office/powerpoint/2010/main" val="4078044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9204C6-3D76-4B1A-8B32-308F28C80E07}" type="datetimeFigureOut">
              <a:rPr lang="en-US" smtClean="0"/>
              <a:t>7/31/2021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8BB74D-EFEE-4670-97DD-E9610501DA38}" type="slidenum">
              <a:rPr lang="en-US" smtClean="0"/>
              <a:t>‹#›</a:t>
            </a:fld>
            <a:endParaRPr lang="en-US"/>
          </a:p>
        </p:txBody>
      </p:sp>
    </p:spTree>
    <p:extLst>
      <p:ext uri="{BB962C8B-B14F-4D97-AF65-F5344CB8AC3E}">
        <p14:creationId xmlns:p14="http://schemas.microsoft.com/office/powerpoint/2010/main" val="3937482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9204C6-3D76-4B1A-8B32-308F28C80E07}" type="datetimeFigureOut">
              <a:rPr lang="en-US" smtClean="0"/>
              <a:t>7/31/2021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8BB74D-EFEE-4670-97DD-E9610501DA3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053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9204C6-3D76-4B1A-8B32-308F28C80E07}" type="datetimeFigureOut">
              <a:rPr lang="en-US" smtClean="0"/>
              <a:t>7/31/2021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8BB74D-EFEE-4670-97DD-E9610501DA38}" type="slidenum">
              <a:rPr lang="en-US" smtClean="0"/>
              <a:t>‹#›</a:t>
            </a:fld>
            <a:endParaRPr lang="en-US"/>
          </a:p>
        </p:txBody>
      </p:sp>
    </p:spTree>
    <p:extLst>
      <p:ext uri="{BB962C8B-B14F-4D97-AF65-F5344CB8AC3E}">
        <p14:creationId xmlns:p14="http://schemas.microsoft.com/office/powerpoint/2010/main" val="1927106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9204C6-3D76-4B1A-8B32-308F28C80E07}" type="datetimeFigureOut">
              <a:rPr lang="en-US" smtClean="0"/>
              <a:t>7/31/2021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8BB74D-EFEE-4670-97DD-E9610501DA38}" type="slidenum">
              <a:rPr lang="en-US" smtClean="0"/>
              <a:t>‹#›</a:t>
            </a:fld>
            <a:endParaRPr lang="en-US"/>
          </a:p>
        </p:txBody>
      </p:sp>
    </p:spTree>
    <p:extLst>
      <p:ext uri="{BB962C8B-B14F-4D97-AF65-F5344CB8AC3E}">
        <p14:creationId xmlns:p14="http://schemas.microsoft.com/office/powerpoint/2010/main" val="2910684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9204C6-3D76-4B1A-8B32-308F28C80E07}" type="datetimeFigureOut">
              <a:rPr lang="en-US" smtClean="0"/>
              <a:t>7/31/2021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8BB74D-EFEE-4670-97DD-E9610501DA38}" type="slidenum">
              <a:rPr lang="en-US" smtClean="0"/>
              <a:t>‹#›</a:t>
            </a:fld>
            <a:endParaRPr lang="en-US"/>
          </a:p>
        </p:txBody>
      </p:sp>
    </p:spTree>
    <p:extLst>
      <p:ext uri="{BB962C8B-B14F-4D97-AF65-F5344CB8AC3E}">
        <p14:creationId xmlns:p14="http://schemas.microsoft.com/office/powerpoint/2010/main" val="323744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19204C6-3D76-4B1A-8B32-308F28C80E07}" type="datetimeFigureOut">
              <a:rPr lang="en-US" smtClean="0"/>
              <a:t>7/31/2021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AF8BB74D-EFEE-4670-97DD-E9610501DA38}" type="slidenum">
              <a:rPr lang="en-US" smtClean="0"/>
              <a:t>‹#›</a:t>
            </a:fld>
            <a:endParaRPr lang="en-US"/>
          </a:p>
        </p:txBody>
      </p:sp>
    </p:spTree>
    <p:extLst>
      <p:ext uri="{BB962C8B-B14F-4D97-AF65-F5344CB8AC3E}">
        <p14:creationId xmlns:p14="http://schemas.microsoft.com/office/powerpoint/2010/main" val="748098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19204C6-3D76-4B1A-8B32-308F28C80E07}" type="datetimeFigureOut">
              <a:rPr lang="en-US" smtClean="0"/>
              <a:t>7/31/2021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F8BB74D-EFEE-4670-97DD-E9610501DA38}" type="slidenum">
              <a:rPr lang="en-US" smtClean="0"/>
              <a:t>‹#›</a:t>
            </a:fld>
            <a:endParaRPr lang="en-US"/>
          </a:p>
        </p:txBody>
      </p:sp>
    </p:spTree>
    <p:extLst>
      <p:ext uri="{BB962C8B-B14F-4D97-AF65-F5344CB8AC3E}">
        <p14:creationId xmlns:p14="http://schemas.microsoft.com/office/powerpoint/2010/main" val="3298719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9204C6-3D76-4B1A-8B32-308F28C80E07}" type="datetimeFigureOut">
              <a:rPr lang="en-US" smtClean="0"/>
              <a:t>7/31/2021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8BB74D-EFEE-4670-97DD-E9610501DA38}" type="slidenum">
              <a:rPr lang="en-US" smtClean="0"/>
              <a:t>‹#›</a:t>
            </a:fld>
            <a:endParaRPr lang="en-US"/>
          </a:p>
        </p:txBody>
      </p:sp>
    </p:spTree>
    <p:extLst>
      <p:ext uri="{BB962C8B-B14F-4D97-AF65-F5344CB8AC3E}">
        <p14:creationId xmlns:p14="http://schemas.microsoft.com/office/powerpoint/2010/main" val="204992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19204C6-3D76-4B1A-8B32-308F28C80E07}" type="datetimeFigureOut">
              <a:rPr lang="en-US" smtClean="0"/>
              <a:t>7/31/2021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F8BB74D-EFEE-4670-97DD-E9610501DA38}"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310449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en.wikipedia.org/wiki/Kuala_Lumpu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Kuala_Lumpur"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Kuala Lumpur City Skyline Vector Silhouette Stock Vector (Royalty Free)  145636912">
            <a:extLst>
              <a:ext uri="{FF2B5EF4-FFF2-40B4-BE49-F238E27FC236}">
                <a16:creationId xmlns:a16="http://schemas.microsoft.com/office/drawing/2014/main" id="{F16F4AA4-45F1-4F06-BAD9-B6D077A0229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7523"/>
          <a:stretch/>
        </p:blipFill>
        <p:spPr bwMode="auto">
          <a:xfrm>
            <a:off x="2230597" y="358980"/>
            <a:ext cx="7730805" cy="343330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B88A5F7-3E3B-497B-A580-97E76FC57842}"/>
              </a:ext>
            </a:extLst>
          </p:cNvPr>
          <p:cNvSpPr txBox="1"/>
          <p:nvPr/>
        </p:nvSpPr>
        <p:spPr>
          <a:xfrm>
            <a:off x="3436007" y="5519956"/>
            <a:ext cx="5319983" cy="369332"/>
          </a:xfrm>
          <a:prstGeom prst="rect">
            <a:avLst/>
          </a:prstGeom>
          <a:noFill/>
        </p:spPr>
        <p:txBody>
          <a:bodyPr wrap="none" rtlCol="0">
            <a:spAutoFit/>
          </a:bodyPr>
          <a:lstStyle/>
          <a:p>
            <a:r>
              <a:rPr lang="en-US" dirty="0"/>
              <a:t>Opening a Malay Restaurant in Kuala Lumpur, Malaysia</a:t>
            </a:r>
          </a:p>
        </p:txBody>
      </p:sp>
      <p:sp>
        <p:nvSpPr>
          <p:cNvPr id="9" name="TextBox 8">
            <a:extLst>
              <a:ext uri="{FF2B5EF4-FFF2-40B4-BE49-F238E27FC236}">
                <a16:creationId xmlns:a16="http://schemas.microsoft.com/office/drawing/2014/main" id="{8E07078B-912B-44A2-A510-F0FF28E14F0D}"/>
              </a:ext>
            </a:extLst>
          </p:cNvPr>
          <p:cNvSpPr txBox="1"/>
          <p:nvPr/>
        </p:nvSpPr>
        <p:spPr>
          <a:xfrm>
            <a:off x="4536636" y="5889288"/>
            <a:ext cx="3118739" cy="369332"/>
          </a:xfrm>
          <a:prstGeom prst="rect">
            <a:avLst/>
          </a:prstGeom>
          <a:noFill/>
        </p:spPr>
        <p:txBody>
          <a:bodyPr wrap="none" rtlCol="0">
            <a:spAutoFit/>
          </a:bodyPr>
          <a:lstStyle/>
          <a:p>
            <a:pPr algn="ctr"/>
            <a:r>
              <a:rPr lang="en-US" dirty="0"/>
              <a:t>By: Syed Muhammad Bilal Zaidi</a:t>
            </a:r>
          </a:p>
        </p:txBody>
      </p:sp>
      <p:sp>
        <p:nvSpPr>
          <p:cNvPr id="5" name="TextBox 4">
            <a:extLst>
              <a:ext uri="{FF2B5EF4-FFF2-40B4-BE49-F238E27FC236}">
                <a16:creationId xmlns:a16="http://schemas.microsoft.com/office/drawing/2014/main" id="{DA44BA38-CB9A-40E8-9DAA-EE3E4E7AA298}"/>
              </a:ext>
            </a:extLst>
          </p:cNvPr>
          <p:cNvSpPr txBox="1"/>
          <p:nvPr/>
        </p:nvSpPr>
        <p:spPr>
          <a:xfrm>
            <a:off x="3110533" y="4627404"/>
            <a:ext cx="5970930" cy="707886"/>
          </a:xfrm>
          <a:prstGeom prst="rect">
            <a:avLst/>
          </a:prstGeom>
          <a:noFill/>
        </p:spPr>
        <p:txBody>
          <a:bodyPr wrap="none" rtlCol="0">
            <a:spAutoFit/>
          </a:bodyPr>
          <a:lstStyle/>
          <a:p>
            <a:r>
              <a:rPr lang="en-US" sz="4000" b="1" dirty="0"/>
              <a:t>IBM Data Science Capstone</a:t>
            </a:r>
          </a:p>
        </p:txBody>
      </p:sp>
    </p:spTree>
    <p:extLst>
      <p:ext uri="{BB962C8B-B14F-4D97-AF65-F5344CB8AC3E}">
        <p14:creationId xmlns:p14="http://schemas.microsoft.com/office/powerpoint/2010/main" val="25038471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1EECC-CABC-4615-96EC-AFA8C09490E1}"/>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DD498EE8-DA71-45DC-9FB8-53FB764D92F4}"/>
              </a:ext>
            </a:extLst>
          </p:cNvPr>
          <p:cNvSpPr>
            <a:spLocks noGrp="1"/>
          </p:cNvSpPr>
          <p:nvPr>
            <p:ph idx="1"/>
          </p:nvPr>
        </p:nvSpPr>
        <p:spPr>
          <a:xfrm>
            <a:off x="1097280" y="2156127"/>
            <a:ext cx="10058400" cy="4023360"/>
          </a:xfrm>
        </p:spPr>
        <p:txBody>
          <a:bodyPr/>
          <a:lstStyle/>
          <a:p>
            <a:pPr lvl="1">
              <a:lnSpc>
                <a:spcPct val="115000"/>
              </a:lnSpc>
              <a:spcBef>
                <a:spcPts val="0"/>
              </a:spcBef>
              <a:spcAft>
                <a:spcPts val="800"/>
              </a:spcAft>
              <a:buFont typeface="Arial" panose="020B0604020202020204" pitchFamily="34" charset="0"/>
              <a:buChar char="•"/>
            </a:pPr>
            <a:r>
              <a:rPr lang="en-US" sz="24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List of neighborhoods in Kuala Lumpur: </a:t>
            </a:r>
            <a:r>
              <a:rPr lang="en-US" sz="2400" u="sng" dirty="0">
                <a:solidFill>
                  <a:srgbClr val="1A466C"/>
                </a:solidFill>
                <a:effectLst/>
                <a:latin typeface="Helvetica" panose="020B0604020202020204" pitchFamily="34" charset="0"/>
                <a:ea typeface="SimSun" panose="02010600030101010101" pitchFamily="2" charset="-122"/>
                <a:cs typeface="Times New Roman" panose="02020603050405020304" pitchFamily="18" charset="0"/>
                <a:hlinkClick r:id="rId2"/>
              </a:rPr>
              <a:t>https://en.wikipedia.org/wiki/Kuala_Lumpur</a:t>
            </a:r>
            <a:endParaRPr lang="en-US" sz="2400" dirty="0">
              <a:effectLst/>
              <a:latin typeface="Calibri" panose="020F0502020204030204" pitchFamily="34" charset="0"/>
              <a:ea typeface="SimSun" panose="02010600030101010101" pitchFamily="2" charset="-122"/>
              <a:cs typeface="Times New Roman" panose="02020603050405020304" pitchFamily="18" charset="0"/>
            </a:endParaRPr>
          </a:p>
          <a:p>
            <a:pPr lvl="1" algn="just">
              <a:lnSpc>
                <a:spcPct val="115000"/>
              </a:lnSpc>
              <a:spcBef>
                <a:spcPts val="0"/>
              </a:spcBef>
              <a:spcAft>
                <a:spcPts val="800"/>
              </a:spcAft>
              <a:buFont typeface="Arial" panose="020B0604020202020204" pitchFamily="34" charset="0"/>
              <a:buChar char="•"/>
            </a:pP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Foursquare Developer Documentation: https://developer.foursquare.com/docs</a:t>
            </a:r>
            <a:endParaRPr lang="en-US" sz="2400" dirty="0">
              <a:effectLst/>
              <a:latin typeface="Calibri" panose="020F0502020204030204" pitchFamily="34" charset="0"/>
              <a:ea typeface="SimSun" panose="02010600030101010101" pitchFamily="2" charset="-122"/>
              <a:cs typeface="Times New Roman" panose="02020603050405020304" pitchFamily="18" charset="0"/>
            </a:endParaRPr>
          </a:p>
          <a:p>
            <a:endParaRPr lang="en-US" dirty="0"/>
          </a:p>
        </p:txBody>
      </p:sp>
    </p:spTree>
    <p:extLst>
      <p:ext uri="{BB962C8B-B14F-4D97-AF65-F5344CB8AC3E}">
        <p14:creationId xmlns:p14="http://schemas.microsoft.com/office/powerpoint/2010/main" val="1888346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22D7A-9DEC-45AE-8B72-31EB22EA8066}"/>
              </a:ext>
            </a:extLst>
          </p:cNvPr>
          <p:cNvSpPr>
            <a:spLocks noGrp="1"/>
          </p:cNvSpPr>
          <p:nvPr>
            <p:ph type="title"/>
          </p:nvPr>
        </p:nvSpPr>
        <p:spPr/>
        <p:txBody>
          <a:bodyPr/>
          <a:lstStyle/>
          <a:p>
            <a:r>
              <a:rPr lang="en-US" dirty="0"/>
              <a:t>Business Problem</a:t>
            </a:r>
          </a:p>
        </p:txBody>
      </p:sp>
      <p:sp>
        <p:nvSpPr>
          <p:cNvPr id="3" name="Content Placeholder 2">
            <a:extLst>
              <a:ext uri="{FF2B5EF4-FFF2-40B4-BE49-F238E27FC236}">
                <a16:creationId xmlns:a16="http://schemas.microsoft.com/office/drawing/2014/main" id="{14F70079-1E43-4D6C-A4C1-C08E7972CA7D}"/>
              </a:ext>
            </a:extLst>
          </p:cNvPr>
          <p:cNvSpPr>
            <a:spLocks noGrp="1"/>
          </p:cNvSpPr>
          <p:nvPr>
            <p:ph idx="1"/>
          </p:nvPr>
        </p:nvSpPr>
        <p:spPr>
          <a:xfrm>
            <a:off x="1097280" y="2055459"/>
            <a:ext cx="10058400" cy="4023360"/>
          </a:xfrm>
        </p:spPr>
        <p:txBody>
          <a:bodyPr/>
          <a:lstStyle/>
          <a:p>
            <a:pPr algn="just">
              <a:lnSpc>
                <a:spcPct val="150000"/>
              </a:lnSpc>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The objective of this capstone project is to find the most suitable location for the entrepreneur to open a Malay Restaurant in Kuala Lumpur, Malaysia. By using data science methods and machine learning techniques such as clustering, this project aims to provide solutions to answer the business question: In the city of Kuala Lumpur, if an entrepreneur wants to open a Malay Restaurant, where should they consider opening it?</a:t>
            </a:r>
          </a:p>
          <a:p>
            <a:pPr algn="just">
              <a:lnSpc>
                <a:spcPct val="150000"/>
              </a:lnSpc>
            </a:pP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D1EDD4C2-0A64-45E1-9D61-D9EFB6CF0E5E}"/>
              </a:ext>
            </a:extLst>
          </p:cNvPr>
          <p:cNvSpPr txBox="1"/>
          <p:nvPr/>
        </p:nvSpPr>
        <p:spPr>
          <a:xfrm>
            <a:off x="1097280" y="4723988"/>
            <a:ext cx="9193286" cy="646331"/>
          </a:xfrm>
          <a:prstGeom prst="rect">
            <a:avLst/>
          </a:prstGeom>
          <a:noFill/>
        </p:spPr>
        <p:txBody>
          <a:bodyPr wrap="none" rtlCol="0">
            <a:spAutoFit/>
          </a:bodyPr>
          <a:lstStyle/>
          <a:p>
            <a:pPr algn="just"/>
            <a:r>
              <a:rPr lang="en-US" dirty="0"/>
              <a:t>Target Audience: </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The entrepreneur who wants to find the location to open new Malay Restaurant.</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endParaRPr lang="en-US" dirty="0"/>
          </a:p>
        </p:txBody>
      </p:sp>
    </p:spTree>
    <p:extLst>
      <p:ext uri="{BB962C8B-B14F-4D97-AF65-F5344CB8AC3E}">
        <p14:creationId xmlns:p14="http://schemas.microsoft.com/office/powerpoint/2010/main" val="725635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3AA2C-F25E-4B38-8E04-CA87A5A629B2}"/>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8986BC7B-2617-4256-85DB-1CB8862B3E96}"/>
              </a:ext>
            </a:extLst>
          </p:cNvPr>
          <p:cNvSpPr>
            <a:spLocks noGrp="1"/>
          </p:cNvSpPr>
          <p:nvPr>
            <p:ph idx="1"/>
          </p:nvPr>
        </p:nvSpPr>
        <p:spPr>
          <a:xfrm>
            <a:off x="1097280" y="2004968"/>
            <a:ext cx="10058400" cy="3864125"/>
          </a:xfrm>
        </p:spPr>
        <p:txBody>
          <a:bodyPr/>
          <a:lstStyle/>
          <a:p>
            <a:pPr marL="342900" marR="0" lvl="0" indent="-342900" algn="just">
              <a:lnSpc>
                <a:spcPct val="150000"/>
              </a:lnSpc>
              <a:spcBef>
                <a:spcPts val="0"/>
              </a:spcBef>
              <a:spcAft>
                <a:spcPts val="800"/>
              </a:spcAft>
              <a:buFont typeface="Wingdings" panose="05000000000000000000" pitchFamily="2" charset="2"/>
              <a:buChar char=""/>
              <a:tabLst>
                <a:tab pos="266700" algn="l"/>
              </a:tabLst>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A complete list of neighborhoods in Kuala Lumpur, Malaysia. Source of the data is Wikipedia.org URL: </a:t>
            </a:r>
            <a:r>
              <a:rPr lang="en-US" sz="1800" u="sng" dirty="0">
                <a:solidFill>
                  <a:srgbClr val="1A466C"/>
                </a:solidFill>
                <a:effectLst/>
                <a:latin typeface="Helvetica" panose="020B0604020202020204" pitchFamily="34" charset="0"/>
                <a:ea typeface="SimSun" panose="02010600030101010101" pitchFamily="2" charset="-122"/>
                <a:cs typeface="Times New Roman" panose="02020603050405020304" pitchFamily="18" charset="0"/>
                <a:hlinkClick r:id="rId2"/>
              </a:rPr>
              <a:t>https://en.wikipedia.org/wiki/Kuala_Lumpur</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50000"/>
              </a:lnSpc>
              <a:spcBef>
                <a:spcPts val="0"/>
              </a:spcBef>
              <a:spcAft>
                <a:spcPts val="800"/>
              </a:spcAft>
              <a:buFont typeface="Wingdings" panose="05000000000000000000" pitchFamily="2" charset="2"/>
              <a:buChar char=""/>
              <a:tabLst>
                <a:tab pos="266700" algn="l"/>
              </a:tabLst>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Geographical coordinates (latitude and longitude) of those neighborhoods. Source of the data will be </a:t>
            </a:r>
            <a:r>
              <a:rPr lang="en-US" sz="1800" dirty="0" err="1">
                <a:effectLst/>
                <a:latin typeface="Times New Roman" panose="02020603050405020304" pitchFamily="18" charset="0"/>
                <a:ea typeface="SimSun" panose="02010600030101010101" pitchFamily="2" charset="-122"/>
                <a:cs typeface="Times New Roman" panose="02020603050405020304" pitchFamily="18" charset="0"/>
              </a:rPr>
              <a:t>FourSquare</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50000"/>
              </a:lnSpc>
              <a:spcBef>
                <a:spcPts val="0"/>
              </a:spcBef>
              <a:spcAft>
                <a:spcPts val="800"/>
              </a:spcAft>
              <a:buFont typeface="Wingdings" panose="05000000000000000000" pitchFamily="2" charset="2"/>
              <a:buChar char=""/>
              <a:tabLst>
                <a:tab pos="266700" algn="l"/>
              </a:tabLst>
            </a:pPr>
            <a:r>
              <a:rPr lang="en-US" sz="1800" dirty="0" err="1">
                <a:effectLst/>
                <a:latin typeface="Times New Roman" panose="02020603050405020304" pitchFamily="18" charset="0"/>
                <a:ea typeface="SimSun" panose="02010600030101010101" pitchFamily="2" charset="-122"/>
                <a:cs typeface="Times New Roman" panose="02020603050405020304" pitchFamily="18" charset="0"/>
              </a:rPr>
              <a:t>FourSquare</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provided Venue data which is related to Malay restaurants. We will use this data to perform clustering on the neighborhoods.</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endParaRPr lang="en-US" dirty="0"/>
          </a:p>
        </p:txBody>
      </p:sp>
    </p:spTree>
    <p:extLst>
      <p:ext uri="{BB962C8B-B14F-4D97-AF65-F5344CB8AC3E}">
        <p14:creationId xmlns:p14="http://schemas.microsoft.com/office/powerpoint/2010/main" val="3550924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C3392-F6D5-4150-A6E4-6F5C52C7C924}"/>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3AA18901-C4C8-4394-9B1E-1D7CF0E6DD77}"/>
              </a:ext>
            </a:extLst>
          </p:cNvPr>
          <p:cNvSpPr>
            <a:spLocks noGrp="1"/>
          </p:cNvSpPr>
          <p:nvPr>
            <p:ph idx="1"/>
          </p:nvPr>
        </p:nvSpPr>
        <p:spPr>
          <a:xfrm>
            <a:off x="1097280" y="2114182"/>
            <a:ext cx="10058400" cy="4023360"/>
          </a:xfrm>
        </p:spPr>
        <p:txBody>
          <a:bodyPr>
            <a:normAutofit lnSpcReduction="10000"/>
          </a:bodyPr>
          <a:lstStyle/>
          <a:p>
            <a:pPr marL="457200" indent="-457200">
              <a:buFont typeface="+mj-lt"/>
              <a:buAutoNum type="arabicPeriod"/>
            </a:pPr>
            <a:r>
              <a:rPr lang="en-US" dirty="0"/>
              <a:t>Scrap List of neighborhoods Using </a:t>
            </a:r>
            <a:r>
              <a:rPr lang="en-US" dirty="0" err="1"/>
              <a:t>BeautifulSoup</a:t>
            </a:r>
            <a:endParaRPr lang="en-US" dirty="0"/>
          </a:p>
          <a:p>
            <a:pPr marL="457200" indent="-457200">
              <a:buFont typeface="+mj-lt"/>
              <a:buAutoNum type="arabicPeriod"/>
            </a:pPr>
            <a:r>
              <a:rPr lang="en-US" dirty="0"/>
              <a:t>Get Latitude and Longitude using Geocoder library</a:t>
            </a:r>
          </a:p>
          <a:p>
            <a:pPr marL="457200" indent="-457200">
              <a:buFont typeface="+mj-lt"/>
              <a:buAutoNum type="arabicPeriod"/>
            </a:pPr>
            <a:r>
              <a:rPr lang="en-US" dirty="0"/>
              <a:t>Compile the neighborhood list and Lat Long data in a single </a:t>
            </a:r>
            <a:r>
              <a:rPr lang="en-US" dirty="0" err="1"/>
              <a:t>DataFrame</a:t>
            </a:r>
            <a:r>
              <a:rPr lang="en-US" dirty="0"/>
              <a:t> using Pandas Library</a:t>
            </a:r>
          </a:p>
          <a:p>
            <a:pPr marL="457200" indent="-457200">
              <a:buFont typeface="+mj-lt"/>
              <a:buAutoNum type="arabicPeriod"/>
            </a:pPr>
            <a:r>
              <a:rPr lang="en-US" dirty="0"/>
              <a:t>Use Folium library to visualize the </a:t>
            </a:r>
            <a:r>
              <a:rPr lang="en-US" dirty="0" err="1"/>
              <a:t>DataFrame</a:t>
            </a:r>
            <a:r>
              <a:rPr lang="en-US" dirty="0"/>
              <a:t> data on to the map</a:t>
            </a:r>
          </a:p>
          <a:p>
            <a:pPr marL="457200" indent="-457200">
              <a:buFont typeface="+mj-lt"/>
              <a:buAutoNum type="arabicPeriod"/>
            </a:pPr>
            <a:r>
              <a:rPr lang="en-US" dirty="0"/>
              <a:t>Register for </a:t>
            </a:r>
            <a:r>
              <a:rPr lang="en-US" dirty="0" err="1"/>
              <a:t>FourSquare</a:t>
            </a:r>
            <a:r>
              <a:rPr lang="en-US" dirty="0"/>
              <a:t> Developer Account to access the API services</a:t>
            </a:r>
          </a:p>
          <a:p>
            <a:pPr marL="457200" indent="-457200">
              <a:buFont typeface="+mj-lt"/>
              <a:buAutoNum type="arabicPeriod"/>
            </a:pPr>
            <a:r>
              <a:rPr lang="en-US" dirty="0"/>
              <a:t>Create API call from </a:t>
            </a:r>
            <a:r>
              <a:rPr lang="en-US" dirty="0" err="1"/>
              <a:t>FourSquare</a:t>
            </a:r>
            <a:r>
              <a:rPr lang="en-US" dirty="0"/>
              <a:t> which passes geocoordinates and return location data.</a:t>
            </a:r>
          </a:p>
          <a:p>
            <a:pPr marL="457200" indent="-457200">
              <a:buFont typeface="+mj-lt"/>
              <a:buAutoNum type="arabicPeriod"/>
            </a:pPr>
            <a:r>
              <a:rPr lang="en-US" dirty="0"/>
              <a:t>Check how many places returned &amp; check how many unique categories can be curated of all returned values</a:t>
            </a:r>
          </a:p>
          <a:p>
            <a:pPr marL="457200" indent="-457200">
              <a:buFont typeface="+mj-lt"/>
              <a:buAutoNum type="arabicPeriod"/>
            </a:pPr>
            <a:r>
              <a:rPr lang="en-US" dirty="0"/>
              <a:t>Analyze each environment by grouping the rows ad taking the mean of the frequency at which each place category occurs.</a:t>
            </a:r>
          </a:p>
        </p:txBody>
      </p:sp>
    </p:spTree>
    <p:extLst>
      <p:ext uri="{BB962C8B-B14F-4D97-AF65-F5344CB8AC3E}">
        <p14:creationId xmlns:p14="http://schemas.microsoft.com/office/powerpoint/2010/main" val="3281190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A2AAE-5D0A-4B05-AC00-06D62A080551}"/>
              </a:ext>
            </a:extLst>
          </p:cNvPr>
          <p:cNvSpPr>
            <a:spLocks noGrp="1"/>
          </p:cNvSpPr>
          <p:nvPr>
            <p:ph type="title"/>
          </p:nvPr>
        </p:nvSpPr>
        <p:spPr/>
        <p:txBody>
          <a:bodyPr/>
          <a:lstStyle/>
          <a:p>
            <a:r>
              <a:rPr lang="en-US" dirty="0"/>
              <a:t>Methodology </a:t>
            </a:r>
            <a:r>
              <a:rPr lang="en-US" sz="3600" dirty="0"/>
              <a:t>(</a:t>
            </a:r>
            <a:r>
              <a:rPr lang="en-US" sz="3600" dirty="0" err="1"/>
              <a:t>cont</a:t>
            </a:r>
            <a:r>
              <a:rPr lang="en-US" sz="3600" dirty="0"/>
              <a:t>-d)</a:t>
            </a:r>
          </a:p>
        </p:txBody>
      </p:sp>
      <p:sp>
        <p:nvSpPr>
          <p:cNvPr id="3" name="Content Placeholder 2">
            <a:extLst>
              <a:ext uri="{FF2B5EF4-FFF2-40B4-BE49-F238E27FC236}">
                <a16:creationId xmlns:a16="http://schemas.microsoft.com/office/drawing/2014/main" id="{E4CD07C9-82C9-47DD-B874-97C10CBA7C0D}"/>
              </a:ext>
            </a:extLst>
          </p:cNvPr>
          <p:cNvSpPr>
            <a:spLocks noGrp="1"/>
          </p:cNvSpPr>
          <p:nvPr>
            <p:ph idx="1"/>
          </p:nvPr>
        </p:nvSpPr>
        <p:spPr>
          <a:xfrm>
            <a:off x="1097280" y="2080626"/>
            <a:ext cx="10058400" cy="4023360"/>
          </a:xfrm>
        </p:spPr>
        <p:txBody>
          <a:bodyPr/>
          <a:lstStyle/>
          <a:p>
            <a:pPr marL="457200" indent="-457200">
              <a:buFont typeface="+mj-lt"/>
              <a:buAutoNum type="arabicPeriod"/>
            </a:pPr>
            <a:r>
              <a:rPr lang="en-US" dirty="0"/>
              <a:t>Filter Malay Restaurants data as place category</a:t>
            </a:r>
          </a:p>
          <a:p>
            <a:pPr marL="457200" indent="-457200">
              <a:buFont typeface="+mj-lt"/>
              <a:buAutoNum type="arabicPeriod"/>
            </a:pPr>
            <a:r>
              <a:rPr lang="en-US" dirty="0"/>
              <a:t>Cluster the data using K-means Clustering</a:t>
            </a:r>
          </a:p>
          <a:p>
            <a:pPr marL="457200" indent="-457200">
              <a:buFont typeface="+mj-lt"/>
              <a:buAutoNum type="arabicPeriod"/>
            </a:pPr>
            <a:r>
              <a:rPr lang="en-US" dirty="0"/>
              <a:t>Group Neighborhood into 3 clusters based on frequency </a:t>
            </a:r>
          </a:p>
          <a:p>
            <a:pPr marL="457200" indent="-457200">
              <a:buFont typeface="+mj-lt"/>
              <a:buAutoNum type="arabicPeriod"/>
            </a:pPr>
            <a:r>
              <a:rPr lang="en-US" dirty="0"/>
              <a:t>Clusters would help in identifying which area have most Malays Restaurants and which have the least or no Malay Restaurants.</a:t>
            </a:r>
          </a:p>
          <a:p>
            <a:endParaRPr lang="en-US" dirty="0"/>
          </a:p>
        </p:txBody>
      </p:sp>
    </p:spTree>
    <p:extLst>
      <p:ext uri="{BB962C8B-B14F-4D97-AF65-F5344CB8AC3E}">
        <p14:creationId xmlns:p14="http://schemas.microsoft.com/office/powerpoint/2010/main" val="3979891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A3520-B53A-4FF0-B0A8-1DBBC09FF994}"/>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3E26AA25-676F-4C8D-8489-8B1921E58544}"/>
              </a:ext>
            </a:extLst>
          </p:cNvPr>
          <p:cNvSpPr>
            <a:spLocks noGrp="1"/>
          </p:cNvSpPr>
          <p:nvPr>
            <p:ph idx="1"/>
          </p:nvPr>
        </p:nvSpPr>
        <p:spPr>
          <a:xfrm>
            <a:off x="1097280" y="2139349"/>
            <a:ext cx="10058400" cy="4023360"/>
          </a:xfrm>
        </p:spPr>
        <p:txBody>
          <a:bodyPr/>
          <a:lstStyle/>
          <a:p>
            <a:pPr marL="0" marR="0" algn="just">
              <a:lnSpc>
                <a:spcPct val="115000"/>
              </a:lnSpc>
              <a:spcBef>
                <a:spcPts val="0"/>
              </a:spcBef>
              <a:spcAft>
                <a:spcPts val="800"/>
              </a:spcAft>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The cluster results by the k-means algorithm show that regions can be categorized into 3 clusters based on the frequency of occurrence of "Malay Restaurants":</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15000"/>
              </a:lnSpc>
              <a:spcBef>
                <a:spcPts val="0"/>
              </a:spcBef>
              <a:spcAft>
                <a:spcPts val="800"/>
              </a:spcAft>
              <a:buFont typeface="Wingdings" panose="05000000000000000000" pitchFamily="2" charset="2"/>
              <a:buChar char=""/>
              <a:tabLst>
                <a:tab pos="266700" algn="l"/>
              </a:tabLst>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Cluster 0: Areas with the least number of Malay Restaurants frequencies</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15000"/>
              </a:lnSpc>
              <a:spcBef>
                <a:spcPts val="0"/>
              </a:spcBef>
              <a:spcAft>
                <a:spcPts val="800"/>
              </a:spcAft>
              <a:buFont typeface="Wingdings" panose="05000000000000000000" pitchFamily="2" charset="2"/>
              <a:buChar char=""/>
              <a:tabLst>
                <a:tab pos="266700" algn="l"/>
              </a:tabLst>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Cluster 1: Areas with a medium number of Malay Restaurants frequencies</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15000"/>
              </a:lnSpc>
              <a:spcBef>
                <a:spcPts val="0"/>
              </a:spcBef>
              <a:spcAft>
                <a:spcPts val="800"/>
              </a:spcAft>
              <a:buFont typeface="Wingdings" panose="05000000000000000000" pitchFamily="2" charset="2"/>
              <a:buChar char=""/>
              <a:tabLst>
                <a:tab pos="266700" algn="l"/>
              </a:tabLst>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Cluster 2: Areas with the larger number of Malay Restaurants frequencies</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lnSpc>
                <a:spcPct val="115000"/>
              </a:lnSpc>
              <a:spcBef>
                <a:spcPts val="0"/>
              </a:spcBef>
              <a:spcAft>
                <a:spcPts val="800"/>
              </a:spcAft>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The cluster results are visualized on the map below, with cluster 0 colored red, cluster 1 purple, and cluster 2 mint green.</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endParaRPr lang="en-US" dirty="0"/>
          </a:p>
        </p:txBody>
      </p:sp>
    </p:spTree>
    <p:extLst>
      <p:ext uri="{BB962C8B-B14F-4D97-AF65-F5344CB8AC3E}">
        <p14:creationId xmlns:p14="http://schemas.microsoft.com/office/powerpoint/2010/main" val="1732383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E4439-3CE4-4BD2-BF2A-0990CFD0DA7D}"/>
              </a:ext>
            </a:extLst>
          </p:cNvPr>
          <p:cNvSpPr>
            <a:spLocks noGrp="1"/>
          </p:cNvSpPr>
          <p:nvPr>
            <p:ph type="title"/>
          </p:nvPr>
        </p:nvSpPr>
        <p:spPr/>
        <p:txBody>
          <a:bodyPr/>
          <a:lstStyle/>
          <a:p>
            <a:r>
              <a:rPr lang="en-US" dirty="0"/>
              <a:t>Map</a:t>
            </a:r>
          </a:p>
        </p:txBody>
      </p:sp>
      <p:pic>
        <p:nvPicPr>
          <p:cNvPr id="4" name="Content Placeholder 3">
            <a:extLst>
              <a:ext uri="{FF2B5EF4-FFF2-40B4-BE49-F238E27FC236}">
                <a16:creationId xmlns:a16="http://schemas.microsoft.com/office/drawing/2014/main" id="{13051C4B-F5CA-44D7-B122-AF047BD4F0C8}"/>
              </a:ext>
            </a:extLst>
          </p:cNvPr>
          <p:cNvPicPr>
            <a:picLocks noGrp="1"/>
          </p:cNvPicPr>
          <p:nvPr>
            <p:ph idx="1"/>
          </p:nvPr>
        </p:nvPicPr>
        <p:blipFill>
          <a:blip r:embed="rId2"/>
          <a:stretch>
            <a:fillRect/>
          </a:stretch>
        </p:blipFill>
        <p:spPr>
          <a:xfrm>
            <a:off x="2779843" y="2055988"/>
            <a:ext cx="6693273" cy="4022725"/>
          </a:xfrm>
          <a:prstGeom prst="rect">
            <a:avLst/>
          </a:prstGeom>
        </p:spPr>
      </p:pic>
    </p:spTree>
    <p:extLst>
      <p:ext uri="{BB962C8B-B14F-4D97-AF65-F5344CB8AC3E}">
        <p14:creationId xmlns:p14="http://schemas.microsoft.com/office/powerpoint/2010/main" val="4187654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F86D8-96B8-4C0C-9EBE-B2CA2B56F7E9}"/>
              </a:ext>
            </a:extLst>
          </p:cNvPr>
          <p:cNvSpPr>
            <a:spLocks noGrp="1"/>
          </p:cNvSpPr>
          <p:nvPr>
            <p:ph type="title"/>
          </p:nvPr>
        </p:nvSpPr>
        <p:spPr/>
        <p:txBody>
          <a:bodyPr/>
          <a:lstStyle/>
          <a:p>
            <a:r>
              <a:rPr lang="en-US" dirty="0"/>
              <a:t>Limitations &amp; Future Research</a:t>
            </a:r>
          </a:p>
        </p:txBody>
      </p:sp>
      <p:sp>
        <p:nvSpPr>
          <p:cNvPr id="3" name="Content Placeholder 2">
            <a:extLst>
              <a:ext uri="{FF2B5EF4-FFF2-40B4-BE49-F238E27FC236}">
                <a16:creationId xmlns:a16="http://schemas.microsoft.com/office/drawing/2014/main" id="{575181B8-4966-4CC8-AD03-7F780E77B1C4}"/>
              </a:ext>
            </a:extLst>
          </p:cNvPr>
          <p:cNvSpPr>
            <a:spLocks noGrp="1"/>
          </p:cNvSpPr>
          <p:nvPr>
            <p:ph idx="1"/>
          </p:nvPr>
        </p:nvSpPr>
        <p:spPr>
          <a:xfrm>
            <a:off x="1097280" y="2189683"/>
            <a:ext cx="10058400" cy="4023360"/>
          </a:xfrm>
        </p:spPr>
        <p:txBody>
          <a:bodyPr/>
          <a:lstStyle/>
          <a:p>
            <a:pPr>
              <a:lnSpc>
                <a:spcPct val="150000"/>
              </a:lnSpc>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In this project we only consider one factor, namely the frequency of Malay Restaurants appearances, other factors such as population and income as well as people's interest in hanging out which can influence the decision to locate a new Malay Restaurants. So that further research can design a methodology to use this data to be used in a grouping algorithm to determine a good location to open a new Malay Restaurants.</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endParaRPr lang="en-US" dirty="0"/>
          </a:p>
        </p:txBody>
      </p:sp>
    </p:spTree>
    <p:extLst>
      <p:ext uri="{BB962C8B-B14F-4D97-AF65-F5344CB8AC3E}">
        <p14:creationId xmlns:p14="http://schemas.microsoft.com/office/powerpoint/2010/main" val="8546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760F1-9A66-4ADC-930F-38954831C127}"/>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E4553F19-3B9D-4339-89E7-8C5517FFBA69}"/>
              </a:ext>
            </a:extLst>
          </p:cNvPr>
          <p:cNvSpPr>
            <a:spLocks noGrp="1"/>
          </p:cNvSpPr>
          <p:nvPr>
            <p:ph idx="1"/>
          </p:nvPr>
        </p:nvSpPr>
        <p:spPr>
          <a:xfrm>
            <a:off x="1097280" y="2038681"/>
            <a:ext cx="10058400" cy="4023360"/>
          </a:xfrm>
        </p:spPr>
        <p:txBody>
          <a:bodyPr/>
          <a:lstStyle/>
          <a:p>
            <a:pPr algn="just">
              <a:lnSpc>
                <a:spcPct val="150000"/>
              </a:lnSpc>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The environment in cluster 0 is the best location to open a new Malay Restaurants. It is hoped that the findings from this project will help relevant stakeholders to take advantage of opportunities in high potential locations while avoiding overcrowded areas in their decisions to open new Malay Restaurants.</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algn="just"/>
            <a:endParaRPr lang="en-US" dirty="0"/>
          </a:p>
        </p:txBody>
      </p:sp>
    </p:spTree>
    <p:extLst>
      <p:ext uri="{BB962C8B-B14F-4D97-AF65-F5344CB8AC3E}">
        <p14:creationId xmlns:p14="http://schemas.microsoft.com/office/powerpoint/2010/main" val="1323898732"/>
      </p:ext>
    </p:extLst>
  </p:cSld>
  <p:clrMapOvr>
    <a:masterClrMapping/>
  </p:clrMapOvr>
</p:sld>
</file>

<file path=ppt/theme/theme1.xml><?xml version="1.0" encoding="utf-8"?>
<a:theme xmlns:a="http://schemas.openxmlformats.org/drawingml/2006/main" name="Retrospec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33</TotalTime>
  <Words>596</Words>
  <Application>Microsoft Office PowerPoint</Application>
  <PresentationFormat>Widescreen</PresentationFormat>
  <Paragraphs>38</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Helvetica</vt:lpstr>
      <vt:lpstr>Times New Roman</vt:lpstr>
      <vt:lpstr>Wingdings</vt:lpstr>
      <vt:lpstr>Retrospect</vt:lpstr>
      <vt:lpstr>PowerPoint Presentation</vt:lpstr>
      <vt:lpstr>Business Problem</vt:lpstr>
      <vt:lpstr>Data</vt:lpstr>
      <vt:lpstr>Methodology</vt:lpstr>
      <vt:lpstr>Methodology (cont-d)</vt:lpstr>
      <vt:lpstr>Results</vt:lpstr>
      <vt:lpstr>Map</vt:lpstr>
      <vt:lpstr>Limitations &amp; Future Research</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SYED MUHAMMAD BILAL ZAIDI</dc:creator>
  <cp:lastModifiedBy>SYED MUHAMMAD BILAL ZAIDI</cp:lastModifiedBy>
  <cp:revision>1</cp:revision>
  <dcterms:created xsi:type="dcterms:W3CDTF">2021-07-30T19:54:13Z</dcterms:created>
  <dcterms:modified xsi:type="dcterms:W3CDTF">2021-07-30T20:28:08Z</dcterms:modified>
</cp:coreProperties>
</file>