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32918400" cy="43891200"/>
  <p:notesSz cx="31954788" cy="50149125"/>
  <p:embeddedFontLst>
    <p:embeddedFont>
      <p:font typeface="Libre Baskerville" panose="02000000000000000000" pitchFamily="2" charset="0"/>
      <p:regular r:id="rId5"/>
      <p:bold r:id="rId6"/>
      <p:italic r:id="rId7"/>
    </p:embeddedFont>
  </p:embeddedFontLst>
  <p:custDataLst>
    <p:tags r:id="rId8"/>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6624" userDrawn="1">
          <p15:clr>
            <a:srgbClr val="A4A3A4"/>
          </p15:clr>
        </p15:guide>
        <p15:guide id="2" orient="horz" pos="7509" userDrawn="1">
          <p15:clr>
            <a:srgbClr val="A4A3A4"/>
          </p15:clr>
        </p15:guide>
        <p15:guide id="3" orient="horz" pos="4711" userDrawn="1">
          <p15:clr>
            <a:srgbClr val="A4A3A4"/>
          </p15:clr>
        </p15:guide>
        <p15:guide id="4" orient="horz" pos="8328" userDrawn="1">
          <p15:clr>
            <a:srgbClr val="A4A3A4"/>
          </p15:clr>
        </p15:guide>
        <p15:guide id="5" pos="540" userDrawn="1">
          <p15:clr>
            <a:srgbClr val="A4A3A4"/>
          </p15:clr>
        </p15:guide>
        <p15:guide id="6" pos="5184" userDrawn="1">
          <p15:clr>
            <a:srgbClr val="A4A3A4"/>
          </p15:clr>
        </p15:guide>
        <p15:guide id="7" pos="5544" userDrawn="1">
          <p15:clr>
            <a:srgbClr val="A4A3A4"/>
          </p15:clr>
        </p15:guide>
        <p15:guide id="8" pos="10188" userDrawn="1">
          <p15:clr>
            <a:srgbClr val="A4A3A4"/>
          </p15:clr>
        </p15:guide>
        <p15:guide id="9" pos="10548" userDrawn="1">
          <p15:clr>
            <a:srgbClr val="A4A3A4"/>
          </p15:clr>
        </p15:guide>
        <p15:guide id="10" pos="15192" userDrawn="1">
          <p15:clr>
            <a:srgbClr val="A4A3A4"/>
          </p15:clr>
        </p15:guide>
        <p15:guide id="11" pos="15552" userDrawn="1">
          <p15:clr>
            <a:srgbClr val="A4A3A4"/>
          </p15:clr>
        </p15:guide>
        <p15:guide id="12" pos="20196"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7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049" autoAdjust="0"/>
  </p:normalViewPr>
  <p:slideViewPr>
    <p:cSldViewPr>
      <p:cViewPr>
        <p:scale>
          <a:sx n="21" d="100"/>
          <a:sy n="21" d="100"/>
        </p:scale>
        <p:origin x="1020" y="284"/>
      </p:cViewPr>
      <p:guideLst>
        <p:guide orient="horz" pos="26624"/>
        <p:guide orient="horz" pos="7509"/>
        <p:guide orient="horz" pos="4711"/>
        <p:guide orient="horz" pos="8328"/>
        <p:guide pos="540"/>
        <p:guide pos="5184"/>
        <p:guide pos="5544"/>
        <p:guide pos="10188"/>
        <p:guide pos="10548"/>
        <p:guide pos="15192"/>
        <p:guide pos="15552"/>
        <p:guide pos="2019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heme" Target="theme/theme1.xml"/><Relationship Id="rId5" Type="http://schemas.openxmlformats.org/officeDocument/2006/relationships/font" Target="fonts/font1.fntdata"/><Relationship Id="rId10" Type="http://schemas.openxmlformats.org/officeDocument/2006/relationships/viewProps" Target="viewProps.xml"/><Relationship Id="rId4" Type="http://schemas.openxmlformats.org/officeDocument/2006/relationships/handoutMaster" Target="handoutMasters/handout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8845550" y="3757613"/>
            <a:ext cx="140620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8845550" y="3757613"/>
            <a:ext cx="14062075"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9093" y="13635568"/>
            <a:ext cx="27980218" cy="9406467"/>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4938184" y="24870834"/>
            <a:ext cx="23042032" cy="11218333"/>
          </a:xfrm>
        </p:spPr>
        <p:txBody>
          <a:bodyPr/>
          <a:lstStyle>
            <a:defPPr>
              <a:defRPr kern="1200"/>
            </a:defPPr>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453727" y="3901017"/>
            <a:ext cx="6994525" cy="3511338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470151" y="3901017"/>
            <a:ext cx="20881977" cy="3511338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28204585"/>
            <a:ext cx="27980218" cy="8716433"/>
          </a:xfrm>
        </p:spPr>
        <p:txBody>
          <a:bodyPr anchor="t"/>
          <a:lstStyle>
            <a:defPPr>
              <a:defRPr kern="1200"/>
            </a:defPPr>
            <a:lvl1pPr algn="l">
              <a:defRPr sz="3000" b="1" cap="all"/>
            </a:lvl1pPr>
          </a:lstStyle>
          <a:p>
            <a:r>
              <a:rPr lang="en-US"/>
              <a:t>Click to edit Master title style</a:t>
            </a:r>
          </a:p>
        </p:txBody>
      </p:sp>
      <p:sp>
        <p:nvSpPr>
          <p:cNvPr id="3" name="Text Placeholder 2"/>
          <p:cNvSpPr>
            <a:spLocks noGrp="1"/>
          </p:cNvSpPr>
          <p:nvPr>
            <p:ph type="body" idx="1"/>
          </p:nvPr>
        </p:nvSpPr>
        <p:spPr>
          <a:xfrm>
            <a:off x="2600326" y="18603384"/>
            <a:ext cx="27980218" cy="9601200"/>
          </a:xfrm>
        </p:spPr>
        <p:txBody>
          <a:bodyPr anchor="b"/>
          <a:lstStyle>
            <a:defPPr>
              <a:defRPr kern="1200"/>
            </a:defPPr>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470151"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6510002" y="12678835"/>
            <a:ext cx="13938248" cy="26335568"/>
          </a:xfrm>
        </p:spPr>
        <p:txBody>
          <a:bodyPr/>
          <a:lstStyle>
            <a:defPPr>
              <a:defRPr kern="1200"/>
            </a:defPPr>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710" y="1756833"/>
            <a:ext cx="29626982" cy="73152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1645709" y="9825569"/>
            <a:ext cx="14544675"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645709" y="13919200"/>
            <a:ext cx="14544675"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1666" y="9825569"/>
            <a:ext cx="14551027" cy="4093633"/>
          </a:xfrm>
        </p:spPr>
        <p:txBody>
          <a:bodyPr anchor="b"/>
          <a:lstStyle>
            <a:defPPr>
              <a:defRPr kern="1200"/>
            </a:defPPr>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16721666" y="13919200"/>
            <a:ext cx="14551027" cy="25287816"/>
          </a:xfrm>
        </p:spPr>
        <p:txBody>
          <a:bodyPr/>
          <a:lstStyle>
            <a:defPPr>
              <a:defRPr kern="1200"/>
            </a:defPPr>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709" y="1748367"/>
            <a:ext cx="10829925" cy="7435851"/>
          </a:xfrm>
        </p:spPr>
        <p:txBody>
          <a:bodyPr anchor="b"/>
          <a:lstStyle>
            <a:defPPr>
              <a:defRPr kern="1200"/>
            </a:defPPr>
            <a:lvl1pPr algn="l">
              <a:defRPr sz="1500" b="1"/>
            </a:lvl1pPr>
          </a:lstStyle>
          <a:p>
            <a:r>
              <a:rPr lang="en-US"/>
              <a:t>Click to edit Master title style</a:t>
            </a:r>
          </a:p>
        </p:txBody>
      </p:sp>
      <p:sp>
        <p:nvSpPr>
          <p:cNvPr id="3" name="Content Placeholder 2"/>
          <p:cNvSpPr>
            <a:spLocks noGrp="1"/>
          </p:cNvSpPr>
          <p:nvPr>
            <p:ph idx="1"/>
          </p:nvPr>
        </p:nvSpPr>
        <p:spPr>
          <a:xfrm>
            <a:off x="12870392" y="1748367"/>
            <a:ext cx="18402300" cy="37458650"/>
          </a:xfrm>
        </p:spPr>
        <p:txBody>
          <a:bodyPr/>
          <a:lstStyle>
            <a:defPPr>
              <a:defRPr kern="1200"/>
            </a:defPPr>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709" y="9184217"/>
            <a:ext cx="10829925" cy="30022800"/>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659" y="30723418"/>
            <a:ext cx="19750618" cy="3627967"/>
          </a:xfrm>
        </p:spPr>
        <p:txBody>
          <a:bodyPr anchor="b"/>
          <a:lstStyle>
            <a:defPPr>
              <a:defRPr kern="1200"/>
            </a:defPPr>
            <a:lvl1pPr algn="l">
              <a:defRPr sz="1500" b="1"/>
            </a:lvl1pPr>
          </a:lstStyle>
          <a:p>
            <a:r>
              <a:rPr lang="en-US"/>
              <a:t>Click to edit Master title style</a:t>
            </a:r>
          </a:p>
        </p:txBody>
      </p:sp>
      <p:sp>
        <p:nvSpPr>
          <p:cNvPr id="3" name="Picture Placeholder 2"/>
          <p:cNvSpPr>
            <a:spLocks noGrp="1"/>
          </p:cNvSpPr>
          <p:nvPr>
            <p:ph type="pic" idx="1"/>
          </p:nvPr>
        </p:nvSpPr>
        <p:spPr>
          <a:xfrm>
            <a:off x="6452659" y="3922184"/>
            <a:ext cx="19750618" cy="26333450"/>
          </a:xfrm>
        </p:spPr>
        <p:txBody>
          <a:bodyPr/>
          <a:lstStyle>
            <a:defPPr>
              <a:defRPr kern="1200"/>
            </a:defPPr>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452659" y="34351385"/>
            <a:ext cx="19750618" cy="5149849"/>
          </a:xfrm>
        </p:spPr>
        <p:txBody>
          <a:bodyPr/>
          <a:lstStyle>
            <a:defPPr>
              <a:defRPr kern="1200"/>
            </a:defPPr>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70548" y="3901017"/>
            <a:ext cx="27977306" cy="731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470548" y="12678834"/>
            <a:ext cx="27977306" cy="26335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470547"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3200400">
              <a:defRPr sz="4875"/>
            </a:lvl1pPr>
          </a:lstStyle>
          <a:p>
            <a:pPr>
              <a:defRPr/>
            </a:pPr>
            <a:endParaRPr lang="en-US"/>
          </a:p>
        </p:txBody>
      </p:sp>
      <p:sp>
        <p:nvSpPr>
          <p:cNvPr id="1029" name="Rectangle 5"/>
          <p:cNvSpPr>
            <a:spLocks noGrp="1" noChangeArrowheads="1"/>
          </p:cNvSpPr>
          <p:nvPr>
            <p:ph type="ftr" sz="quarter" idx="3"/>
          </p:nvPr>
        </p:nvSpPr>
        <p:spPr bwMode="auto">
          <a:xfrm>
            <a:off x="11245454" y="39990185"/>
            <a:ext cx="10427494"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3200400">
              <a:defRPr sz="4875"/>
            </a:lvl1pPr>
          </a:lstStyle>
          <a:p>
            <a:pPr>
              <a:defRPr/>
            </a:pPr>
            <a:endParaRPr lang="en-US"/>
          </a:p>
        </p:txBody>
      </p:sp>
      <p:sp>
        <p:nvSpPr>
          <p:cNvPr id="1030" name="Rectangle 6"/>
          <p:cNvSpPr>
            <a:spLocks noGrp="1" noChangeArrowheads="1"/>
          </p:cNvSpPr>
          <p:nvPr>
            <p:ph type="sldNum" sz="quarter" idx="4"/>
          </p:nvPr>
        </p:nvSpPr>
        <p:spPr bwMode="auto">
          <a:xfrm>
            <a:off x="23589855" y="39990185"/>
            <a:ext cx="6858000" cy="29252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3200400">
              <a:defRPr sz="4875"/>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21945600"/>
            <a:ext cx="14274800" cy="3937000"/>
          </a:xfrm>
          <a:prstGeom prst="rect">
            <a:avLst/>
          </a:prstGeom>
        </p:spPr>
      </p:pic>
      <p:pic>
        <p:nvPicPr>
          <p:cNvPr id="1032" name="New picture"/>
          <p:cNvPicPr/>
          <p:nvPr/>
        </p:nvPicPr>
        <p:blipFill>
          <a:blip r:embed="rId13"/>
          <a:stretch>
            <a:fillRect/>
          </a:stretch>
        </p:blipFill>
        <p:spPr>
          <a:xfrm rot="5400000">
            <a:off x="29718000" y="21945600"/>
            <a:ext cx="14274800" cy="3937000"/>
          </a:xfrm>
          <a:prstGeom prst="rect">
            <a:avLst/>
          </a:prstGeom>
        </p:spPr>
      </p:pic>
      <p:pic>
        <p:nvPicPr>
          <p:cNvPr id="1033" name="New picture"/>
          <p:cNvPicPr/>
          <p:nvPr/>
        </p:nvPicPr>
        <p:blipFill>
          <a:blip r:embed="rId14"/>
          <a:stretch>
            <a:fillRect/>
          </a:stretch>
        </p:blipFill>
        <p:spPr>
          <a:xfrm>
            <a:off x="1460500" y="44399200"/>
            <a:ext cx="29997400" cy="1447800"/>
          </a:xfrm>
          <a:prstGeom prst="rect">
            <a:avLst/>
          </a:prstGeom>
        </p:spPr>
      </p:pic>
      <p:sp>
        <p:nvSpPr>
          <p:cNvPr id="1034" name="New shape"/>
          <p:cNvSpPr/>
          <p:nvPr/>
        </p:nvSpPr>
        <p:spPr>
          <a:xfrm>
            <a:off x="1460500" y="44970700"/>
            <a:ext cx="164592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36x48</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200400" rtl="0" eaLnBrk="0" fontAlgn="base" hangingPunct="0">
        <a:spcBef>
          <a:spcPct val="0"/>
        </a:spcBef>
        <a:spcAft>
          <a:spcPct val="0"/>
        </a:spcAft>
        <a:defRPr sz="15375">
          <a:solidFill>
            <a:schemeClr val="tx2"/>
          </a:solidFill>
          <a:latin typeface="+mj-lt"/>
          <a:ea typeface="+mj-ea"/>
          <a:cs typeface="+mj-cs"/>
        </a:defRPr>
      </a:lvl1pPr>
      <a:lvl2pPr algn="ctr" defTabSz="3200400" rtl="0" eaLnBrk="0" fontAlgn="base" hangingPunct="0">
        <a:spcBef>
          <a:spcPct val="0"/>
        </a:spcBef>
        <a:spcAft>
          <a:spcPct val="0"/>
        </a:spcAft>
        <a:defRPr sz="15375">
          <a:solidFill>
            <a:schemeClr val="tx2"/>
          </a:solidFill>
          <a:latin typeface="Times New Roman" pitchFamily="18" charset="0"/>
        </a:defRPr>
      </a:lvl2pPr>
      <a:lvl3pPr algn="ctr" defTabSz="3200400" rtl="0" eaLnBrk="0" fontAlgn="base" hangingPunct="0">
        <a:spcBef>
          <a:spcPct val="0"/>
        </a:spcBef>
        <a:spcAft>
          <a:spcPct val="0"/>
        </a:spcAft>
        <a:defRPr sz="15375">
          <a:solidFill>
            <a:schemeClr val="tx2"/>
          </a:solidFill>
          <a:latin typeface="Times New Roman" pitchFamily="18" charset="0"/>
        </a:defRPr>
      </a:lvl3pPr>
      <a:lvl4pPr algn="ctr" defTabSz="3200400" rtl="0" eaLnBrk="0" fontAlgn="base" hangingPunct="0">
        <a:spcBef>
          <a:spcPct val="0"/>
        </a:spcBef>
        <a:spcAft>
          <a:spcPct val="0"/>
        </a:spcAft>
        <a:defRPr sz="15375">
          <a:solidFill>
            <a:schemeClr val="tx2"/>
          </a:solidFill>
          <a:latin typeface="Times New Roman" pitchFamily="18" charset="0"/>
        </a:defRPr>
      </a:lvl4pPr>
      <a:lvl5pPr algn="ctr" defTabSz="3200400" rtl="0" eaLnBrk="0" fontAlgn="base" hangingPunct="0">
        <a:spcBef>
          <a:spcPct val="0"/>
        </a:spcBef>
        <a:spcAft>
          <a:spcPct val="0"/>
        </a:spcAft>
        <a:defRPr sz="15375">
          <a:solidFill>
            <a:schemeClr val="tx2"/>
          </a:solidFill>
          <a:latin typeface="Times New Roman" pitchFamily="18" charset="0"/>
        </a:defRPr>
      </a:lvl5pPr>
      <a:lvl6pPr marL="342900" algn="ctr" defTabSz="3200400" rtl="0" eaLnBrk="0" fontAlgn="base" hangingPunct="0">
        <a:spcBef>
          <a:spcPct val="0"/>
        </a:spcBef>
        <a:spcAft>
          <a:spcPct val="0"/>
        </a:spcAft>
        <a:defRPr sz="15375">
          <a:solidFill>
            <a:schemeClr val="tx2"/>
          </a:solidFill>
          <a:latin typeface="Times New Roman" pitchFamily="18" charset="0"/>
        </a:defRPr>
      </a:lvl6pPr>
      <a:lvl7pPr marL="685800" algn="ctr" defTabSz="3200400" rtl="0" eaLnBrk="0" fontAlgn="base" hangingPunct="0">
        <a:spcBef>
          <a:spcPct val="0"/>
        </a:spcBef>
        <a:spcAft>
          <a:spcPct val="0"/>
        </a:spcAft>
        <a:defRPr sz="15375">
          <a:solidFill>
            <a:schemeClr val="tx2"/>
          </a:solidFill>
          <a:latin typeface="Times New Roman" pitchFamily="18" charset="0"/>
        </a:defRPr>
      </a:lvl7pPr>
      <a:lvl8pPr marL="1028700" algn="ctr" defTabSz="3200400" rtl="0" eaLnBrk="0" fontAlgn="base" hangingPunct="0">
        <a:spcBef>
          <a:spcPct val="0"/>
        </a:spcBef>
        <a:spcAft>
          <a:spcPct val="0"/>
        </a:spcAft>
        <a:defRPr sz="15375">
          <a:solidFill>
            <a:schemeClr val="tx2"/>
          </a:solidFill>
          <a:latin typeface="Times New Roman" pitchFamily="18" charset="0"/>
        </a:defRPr>
      </a:lvl8pPr>
      <a:lvl9pPr marL="1371600" algn="ctr" defTabSz="3200400" rtl="0" eaLnBrk="0" fontAlgn="base" hangingPunct="0">
        <a:spcBef>
          <a:spcPct val="0"/>
        </a:spcBef>
        <a:spcAft>
          <a:spcPct val="0"/>
        </a:spcAft>
        <a:defRPr sz="15375">
          <a:solidFill>
            <a:schemeClr val="tx2"/>
          </a:solidFill>
          <a:latin typeface="Times New Roman" pitchFamily="18" charset="0"/>
        </a:defRPr>
      </a:lvl9pPr>
    </p:titleStyle>
    <p:bodyStyle>
      <a:defPPr>
        <a:defRPr kern="1200"/>
      </a:defPPr>
      <a:lvl1pPr marL="1200150" indent="-1200150" algn="l" defTabSz="3200400" rtl="0" eaLnBrk="0" fontAlgn="base" hangingPunct="0">
        <a:spcBef>
          <a:spcPct val="20000"/>
        </a:spcBef>
        <a:spcAft>
          <a:spcPct val="0"/>
        </a:spcAft>
        <a:buChar char="•"/>
        <a:defRPr sz="11175">
          <a:solidFill>
            <a:schemeClr val="tx1"/>
          </a:solidFill>
          <a:latin typeface="+mn-lt"/>
          <a:ea typeface="+mn-ea"/>
          <a:cs typeface="+mn-cs"/>
        </a:defRPr>
      </a:lvl1pPr>
      <a:lvl2pPr marL="2600325" indent="-1000125" algn="l" defTabSz="3200400" rtl="0" eaLnBrk="0" fontAlgn="base" hangingPunct="0">
        <a:spcBef>
          <a:spcPct val="20000"/>
        </a:spcBef>
        <a:spcAft>
          <a:spcPct val="0"/>
        </a:spcAft>
        <a:buChar char="–"/>
        <a:defRPr sz="9825">
          <a:solidFill>
            <a:schemeClr val="tx1"/>
          </a:solidFill>
          <a:latin typeface="+mn-lt"/>
        </a:defRPr>
      </a:lvl2pPr>
      <a:lvl3pPr marL="4000500" indent="-800100" algn="l" defTabSz="3200400" rtl="0" eaLnBrk="0" fontAlgn="base" hangingPunct="0">
        <a:spcBef>
          <a:spcPct val="20000"/>
        </a:spcBef>
        <a:spcAft>
          <a:spcPct val="0"/>
        </a:spcAft>
        <a:buChar char="•"/>
        <a:defRPr sz="8400">
          <a:solidFill>
            <a:schemeClr val="tx1"/>
          </a:solidFill>
          <a:latin typeface="+mn-lt"/>
        </a:defRPr>
      </a:lvl3pPr>
      <a:lvl4pPr marL="5600700" indent="-800100" algn="l" defTabSz="3200400" rtl="0" eaLnBrk="0" fontAlgn="base" hangingPunct="0">
        <a:spcBef>
          <a:spcPct val="20000"/>
        </a:spcBef>
        <a:spcAft>
          <a:spcPct val="0"/>
        </a:spcAft>
        <a:buChar char="–"/>
        <a:defRPr sz="6975">
          <a:solidFill>
            <a:schemeClr val="tx1"/>
          </a:solidFill>
          <a:latin typeface="+mn-lt"/>
        </a:defRPr>
      </a:lvl4pPr>
      <a:lvl5pPr marL="7200900" indent="-800100" algn="l" defTabSz="3200400" rtl="0" eaLnBrk="0" fontAlgn="base" hangingPunct="0">
        <a:spcBef>
          <a:spcPct val="20000"/>
        </a:spcBef>
        <a:spcAft>
          <a:spcPct val="0"/>
        </a:spcAft>
        <a:buChar char="»"/>
        <a:defRPr sz="6975">
          <a:solidFill>
            <a:schemeClr val="tx1"/>
          </a:solidFill>
          <a:latin typeface="+mn-lt"/>
        </a:defRPr>
      </a:lvl5pPr>
      <a:lvl6pPr marL="7543800" indent="-800100" algn="l" defTabSz="3200400" rtl="0" eaLnBrk="0" fontAlgn="base" hangingPunct="0">
        <a:spcBef>
          <a:spcPct val="20000"/>
        </a:spcBef>
        <a:spcAft>
          <a:spcPct val="0"/>
        </a:spcAft>
        <a:buChar char="»"/>
        <a:defRPr sz="6975">
          <a:solidFill>
            <a:schemeClr val="tx1"/>
          </a:solidFill>
          <a:latin typeface="+mn-lt"/>
        </a:defRPr>
      </a:lvl6pPr>
      <a:lvl7pPr marL="7886700" indent="-800100" algn="l" defTabSz="3200400" rtl="0" eaLnBrk="0" fontAlgn="base" hangingPunct="0">
        <a:spcBef>
          <a:spcPct val="20000"/>
        </a:spcBef>
        <a:spcAft>
          <a:spcPct val="0"/>
        </a:spcAft>
        <a:buChar char="»"/>
        <a:defRPr sz="6975">
          <a:solidFill>
            <a:schemeClr val="tx1"/>
          </a:solidFill>
          <a:latin typeface="+mn-lt"/>
        </a:defRPr>
      </a:lvl7pPr>
      <a:lvl8pPr marL="8229600" indent="-800100" algn="l" defTabSz="3200400" rtl="0" eaLnBrk="0" fontAlgn="base" hangingPunct="0">
        <a:spcBef>
          <a:spcPct val="20000"/>
        </a:spcBef>
        <a:spcAft>
          <a:spcPct val="0"/>
        </a:spcAft>
        <a:buChar char="»"/>
        <a:defRPr sz="6975">
          <a:solidFill>
            <a:schemeClr val="tx1"/>
          </a:solidFill>
          <a:latin typeface="+mn-lt"/>
        </a:defRPr>
      </a:lvl8pPr>
      <a:lvl9pPr marL="8572500" indent="-800100" algn="l" defTabSz="3200400" rtl="0" eaLnBrk="0" fontAlgn="base" hangingPunct="0">
        <a:spcBef>
          <a:spcPct val="20000"/>
        </a:spcBef>
        <a:spcAft>
          <a:spcPct val="0"/>
        </a:spcAft>
        <a:buChar char="»"/>
        <a:defRPr sz="6975">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hyperlink" Target="mailto:achrafmentagui@gmail.com" TargetMode="External"/><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hyperlink" Target="mailto:bilal.ziyane1@gmail.com" TargetMode="External"/><Relationship Id="rId2" Type="http://schemas.openxmlformats.org/officeDocument/2006/relationships/notesSlide" Target="../notesSlides/notesSlide1.xml"/><Relationship Id="rId16"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hyperlink" Target="mailto:oussamajounaidi@gmail.com" TargetMode="External"/><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80" name="Rectangle 79">
            <a:extLst>
              <a:ext uri="{FF2B5EF4-FFF2-40B4-BE49-F238E27FC236}">
                <a16:creationId xmlns:a16="http://schemas.microsoft.com/office/drawing/2014/main" id="{B0C3657D-2B8D-AE76-7339-116D4E58D571}"/>
              </a:ext>
            </a:extLst>
          </p:cNvPr>
          <p:cNvSpPr/>
          <p:nvPr/>
        </p:nvSpPr>
        <p:spPr>
          <a:xfrm>
            <a:off x="13475672" y="38324956"/>
            <a:ext cx="13489755" cy="47337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r>
              <a:rPr lang="fr-FR" sz="7200" dirty="0"/>
              <a:t>\</a:t>
            </a:r>
          </a:p>
        </p:txBody>
      </p:sp>
      <p:sp>
        <p:nvSpPr>
          <p:cNvPr id="39" name="Rectangle 38">
            <a:extLst>
              <a:ext uri="{FF2B5EF4-FFF2-40B4-BE49-F238E27FC236}">
                <a16:creationId xmlns:a16="http://schemas.microsoft.com/office/drawing/2014/main" id="{FBF6C8E6-5A46-F0FF-FC56-FDA1FADD851D}"/>
              </a:ext>
            </a:extLst>
          </p:cNvPr>
          <p:cNvSpPr/>
          <p:nvPr/>
        </p:nvSpPr>
        <p:spPr>
          <a:xfrm>
            <a:off x="761998" y="26137153"/>
            <a:ext cx="12054377" cy="169920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6000"/>
          </a:p>
        </p:txBody>
      </p:sp>
      <p:sp>
        <p:nvSpPr>
          <p:cNvPr id="46" name="Rectangle 45">
            <a:extLst>
              <a:ext uri="{FF2B5EF4-FFF2-40B4-BE49-F238E27FC236}">
                <a16:creationId xmlns:a16="http://schemas.microsoft.com/office/drawing/2014/main" id="{2C718E78-BDD8-4BAD-851F-D423AE935B0D}"/>
              </a:ext>
            </a:extLst>
          </p:cNvPr>
          <p:cNvSpPr/>
          <p:nvPr/>
        </p:nvSpPr>
        <p:spPr>
          <a:xfrm>
            <a:off x="855127" y="8476038"/>
            <a:ext cx="12054377" cy="172242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6000"/>
          </a:p>
        </p:txBody>
      </p:sp>
      <p:sp>
        <p:nvSpPr>
          <p:cNvPr id="48" name="Rectangle 47">
            <a:extLst>
              <a:ext uri="{FF2B5EF4-FFF2-40B4-BE49-F238E27FC236}">
                <a16:creationId xmlns:a16="http://schemas.microsoft.com/office/drawing/2014/main" id="{3E6D1C9C-2516-4738-BC80-673A19ECE5BD}"/>
              </a:ext>
            </a:extLst>
          </p:cNvPr>
          <p:cNvSpPr/>
          <p:nvPr/>
        </p:nvSpPr>
        <p:spPr>
          <a:xfrm>
            <a:off x="13502177" y="8338815"/>
            <a:ext cx="18654223" cy="110312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a:p>
        </p:txBody>
      </p:sp>
      <p:sp>
        <p:nvSpPr>
          <p:cNvPr id="53" name="TextBox 52">
            <a:extLst>
              <a:ext uri="{FF2B5EF4-FFF2-40B4-BE49-F238E27FC236}">
                <a16:creationId xmlns:a16="http://schemas.microsoft.com/office/drawing/2014/main" id="{B9BDD4D7-12C6-4DBA-AD93-2C88BC17BC8B}"/>
              </a:ext>
            </a:extLst>
          </p:cNvPr>
          <p:cNvSpPr txBox="1"/>
          <p:nvPr/>
        </p:nvSpPr>
        <p:spPr>
          <a:xfrm>
            <a:off x="906712" y="9245998"/>
            <a:ext cx="10889322" cy="6093976"/>
          </a:xfrm>
          <a:prstGeom prst="rect">
            <a:avLst/>
          </a:prstGeom>
          <a:noFill/>
        </p:spPr>
        <p:txBody>
          <a:bodyPr wrap="square" rtlCol="0">
            <a:spAutoFit/>
          </a:bodyPr>
          <a:lstStyle>
            <a:defPPr>
              <a:defRPr kern="1200"/>
            </a:defPPr>
          </a:lstStyle>
          <a:p>
            <a:pPr algn="just">
              <a:buNone/>
            </a:pPr>
            <a:r>
              <a:rPr lang="fr-FR" sz="2600" dirty="0"/>
              <a:t>Les organisations caritatives dépendent fortement des dons pour financer leurs actions. Comprendre et anticiper le comportement des donateurs est donc essentiel pour optimiser les campagnes de collecte. Grâce à l’analyse de données historiques — telles que la fréquence, les montants et les délais entre les dons — il est désormais possible de prédire non seulement </a:t>
            </a:r>
            <a:r>
              <a:rPr lang="fr-FR" sz="2600" b="1" dirty="0"/>
              <a:t>si</a:t>
            </a:r>
            <a:r>
              <a:rPr lang="fr-FR" sz="2600" dirty="0"/>
              <a:t> un donateur effectuera un nouveau don, mais également </a:t>
            </a:r>
            <a:r>
              <a:rPr lang="fr-FR" sz="2600" b="1" dirty="0"/>
              <a:t>combien</a:t>
            </a:r>
            <a:r>
              <a:rPr lang="fr-FR" sz="2600" dirty="0"/>
              <a:t> et </a:t>
            </a:r>
            <a:r>
              <a:rPr lang="fr-FR" sz="2600" b="1" dirty="0"/>
              <a:t>quand</a:t>
            </a:r>
            <a:r>
              <a:rPr lang="fr-FR" sz="2600" dirty="0"/>
              <a:t> il le fera.</a:t>
            </a:r>
          </a:p>
          <a:p>
            <a:pPr algn="just">
              <a:buNone/>
            </a:pPr>
            <a:r>
              <a:rPr lang="fr-FR" sz="2600" dirty="0"/>
              <a:t>Dans ce mini-projet, nous avons développé une approche prédictive en trois volets :</a:t>
            </a:r>
          </a:p>
          <a:p>
            <a:pPr lvl="1" algn="just">
              <a:buFont typeface="+mj-lt"/>
              <a:buAutoNum type="arabicPeriod"/>
            </a:pPr>
            <a:r>
              <a:rPr lang="fr-FR" sz="2600" b="1" dirty="0"/>
              <a:t>Classification</a:t>
            </a:r>
            <a:r>
              <a:rPr lang="fr-FR" sz="2600" dirty="0"/>
              <a:t> pour prédire la probabilité qu’un donateur donne à nouveau.</a:t>
            </a:r>
          </a:p>
          <a:p>
            <a:pPr lvl="1" algn="just">
              <a:buFont typeface="+mj-lt"/>
              <a:buAutoNum type="arabicPeriod"/>
            </a:pPr>
            <a:r>
              <a:rPr lang="fr-FR" sz="2600" b="1" dirty="0"/>
              <a:t>Régression</a:t>
            </a:r>
            <a:r>
              <a:rPr lang="fr-FR" sz="2600" dirty="0"/>
              <a:t> pour estimer le montant du prochain don.</a:t>
            </a:r>
          </a:p>
          <a:p>
            <a:pPr lvl="1" algn="just">
              <a:buFont typeface="+mj-lt"/>
              <a:buAutoNum type="arabicPeriod"/>
            </a:pPr>
            <a:r>
              <a:rPr lang="fr-FR" sz="2600" b="1" dirty="0"/>
              <a:t>Série temporelle</a:t>
            </a:r>
            <a:r>
              <a:rPr lang="fr-FR" sz="2600" dirty="0"/>
              <a:t> pour prédire le délai avant le prochain don.</a:t>
            </a:r>
          </a:p>
          <a:p>
            <a:pPr algn="just"/>
            <a:r>
              <a:rPr lang="fr-FR" sz="2600" dirty="0"/>
              <a:t>Notre démarche met en avant l’ingénierie des variables (notamment les indicateurs RFM) et la comparaison de plusieurs modèles d’apprentissage automatique, dans le but de proposer une solution concrète d’aide à la décision pour les campagnes caritatives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1682353" y="26341616"/>
            <a:ext cx="10626962" cy="769441"/>
          </a:xfrm>
          <a:prstGeom prst="rect">
            <a:avLst/>
          </a:prstGeom>
          <a:noFill/>
        </p:spPr>
        <p:txBody>
          <a:bodyPr wrap="square" rtlCol="0">
            <a:spAutoFit/>
          </a:bodyPr>
          <a:lstStyle>
            <a:defPPr>
              <a:defRPr kern="1200"/>
            </a:defPPr>
          </a:lstStyle>
          <a:p>
            <a:r>
              <a:rPr lang="en-US" sz="4400" b="1" dirty="0">
                <a:solidFill>
                  <a:srgbClr val="537696"/>
                </a:solidFill>
                <a:latin typeface="Libre Baskerville" panose="02000000000000000000" pitchFamily="2" charset="0"/>
              </a:rPr>
              <a:t>			</a:t>
            </a:r>
            <a:r>
              <a:rPr lang="en-US" sz="4400" b="1" u="sng" dirty="0" err="1">
                <a:solidFill>
                  <a:srgbClr val="537696"/>
                </a:solidFill>
                <a:effectLst>
                  <a:outerShdw blurRad="38100" dist="38100" dir="2700000" algn="tl">
                    <a:srgbClr val="000000">
                      <a:alpha val="43137"/>
                    </a:srgbClr>
                  </a:outerShdw>
                </a:effectLst>
                <a:latin typeface="Libre Baskerville" panose="02000000000000000000" pitchFamily="2" charset="0"/>
              </a:rPr>
              <a:t>Méthodologie</a:t>
            </a:r>
            <a:endParaRPr lang="en-US" sz="5400" b="1" u="sng" dirty="0">
              <a:solidFill>
                <a:srgbClr val="537696"/>
              </a:solidFill>
              <a:effectLst>
                <a:outerShdw blurRad="38100" dist="38100" dir="2700000" algn="tl">
                  <a:srgbClr val="000000">
                    <a:alpha val="43137"/>
                  </a:srgbClr>
                </a:outerShdw>
              </a:effectLst>
              <a:latin typeface="Libre Baskerville" panose="02000000000000000000" pitchFamily="2" charset="0"/>
            </a:endParaRPr>
          </a:p>
        </p:txBody>
      </p:sp>
      <p:pic>
        <p:nvPicPr>
          <p:cNvPr id="1026" name="Picture 2" descr="Blue Artificial Intelligence Technology Ai Robot Banner Background, Blue, Artificial  Intelligence, Ai Background Image And Wallpaper for Free Download">
            <a:extLst>
              <a:ext uri="{FF2B5EF4-FFF2-40B4-BE49-F238E27FC236}">
                <a16:creationId xmlns:a16="http://schemas.microsoft.com/office/drawing/2014/main" id="{1AF2468B-E718-6623-5F79-38A7BB33E84D}"/>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6934200" y="-2093740"/>
            <a:ext cx="40122238" cy="744199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1">
            <a:extLst>
              <a:ext uri="{FF2B5EF4-FFF2-40B4-BE49-F238E27FC236}">
                <a16:creationId xmlns:a16="http://schemas.microsoft.com/office/drawing/2014/main" id="{8785E597-B0C8-4CA8-9A56-A0F3996D088D}"/>
              </a:ext>
            </a:extLst>
          </p:cNvPr>
          <p:cNvSpPr txBox="1"/>
          <p:nvPr/>
        </p:nvSpPr>
        <p:spPr>
          <a:xfrm>
            <a:off x="3468242" y="1609125"/>
            <a:ext cx="25716358" cy="143476"/>
          </a:xfrm>
          <a:prstGeom prst="rect">
            <a:avLst/>
          </a:prstGeom>
        </p:spPr>
        <p:txBody>
          <a:bodyPr lIns="96012" tIns="48006" rIns="96012" bIns="48006"/>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endParaRPr lang="en-US" sz="8000" b="1" dirty="0">
              <a:solidFill>
                <a:schemeClr val="bg1"/>
              </a:solidFill>
              <a:latin typeface="Libre Baskerville" panose="02000000000000000000" pitchFamily="2" charset="0"/>
            </a:endParaRPr>
          </a:p>
        </p:txBody>
      </p:sp>
      <p:pic>
        <p:nvPicPr>
          <p:cNvPr id="7" name="Picture 6" descr="A logo with a globe and letters&#10;&#10;AI-generated content may be incorrect.">
            <a:extLst>
              <a:ext uri="{FF2B5EF4-FFF2-40B4-BE49-F238E27FC236}">
                <a16:creationId xmlns:a16="http://schemas.microsoft.com/office/drawing/2014/main" id="{CF9C1B13-6464-E89C-5DCE-FC071E2189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708572" y="-989372"/>
            <a:ext cx="5479466" cy="5479466"/>
          </a:xfrm>
          <a:prstGeom prst="rect">
            <a:avLst/>
          </a:prstGeom>
        </p:spPr>
      </p:pic>
      <p:sp>
        <p:nvSpPr>
          <p:cNvPr id="8" name="TextBox 7">
            <a:extLst>
              <a:ext uri="{FF2B5EF4-FFF2-40B4-BE49-F238E27FC236}">
                <a16:creationId xmlns:a16="http://schemas.microsoft.com/office/drawing/2014/main" id="{77E2B35A-260A-1F7A-3707-8ACC8E4DA9AB}"/>
              </a:ext>
            </a:extLst>
          </p:cNvPr>
          <p:cNvSpPr txBox="1"/>
          <p:nvPr/>
        </p:nvSpPr>
        <p:spPr>
          <a:xfrm>
            <a:off x="4961874" y="258989"/>
            <a:ext cx="25107865" cy="3662541"/>
          </a:xfrm>
          <a:prstGeom prst="rect">
            <a:avLst/>
          </a:prstGeom>
          <a:noFill/>
        </p:spPr>
        <p:txBody>
          <a:bodyPr wrap="square" rtlCol="0">
            <a:spAutoFit/>
          </a:bodyPr>
          <a:lstStyle/>
          <a:p>
            <a:pPr algn="ctr"/>
            <a:r>
              <a:rPr lang="fr-FR" sz="7600" b="1" dirty="0">
                <a:solidFill>
                  <a:schemeClr val="bg1"/>
                </a:solidFill>
                <a:latin typeface="Libre Baskerville" panose="02000000000000000000" pitchFamily="2" charset="0"/>
              </a:rPr>
              <a:t>Prédiction de Dons pour des Campagnes Caritatives</a:t>
            </a:r>
            <a:endParaRPr lang="en-US" sz="7600" b="1" dirty="0">
              <a:solidFill>
                <a:schemeClr val="bg1"/>
              </a:solidFill>
              <a:latin typeface="Libre Baskerville" panose="02000000000000000000" pitchFamily="2" charset="0"/>
            </a:endParaRPr>
          </a:p>
          <a:p>
            <a:endParaRPr lang="en-US" sz="8000" dirty="0"/>
          </a:p>
        </p:txBody>
      </p:sp>
      <p:sp>
        <p:nvSpPr>
          <p:cNvPr id="9" name="TextBox 8">
            <a:extLst>
              <a:ext uri="{FF2B5EF4-FFF2-40B4-BE49-F238E27FC236}">
                <a16:creationId xmlns:a16="http://schemas.microsoft.com/office/drawing/2014/main" id="{3E01DD2C-CEC4-649E-2F1E-C0AD6DA27DFF}"/>
              </a:ext>
            </a:extLst>
          </p:cNvPr>
          <p:cNvSpPr txBox="1"/>
          <p:nvPr/>
        </p:nvSpPr>
        <p:spPr>
          <a:xfrm>
            <a:off x="7239000" y="2507936"/>
            <a:ext cx="21564600" cy="769441"/>
          </a:xfrm>
          <a:prstGeom prst="rect">
            <a:avLst/>
          </a:prstGeom>
          <a:noFill/>
        </p:spPr>
        <p:txBody>
          <a:bodyPr wrap="square" rtlCol="0">
            <a:spAutoFit/>
          </a:bodyPr>
          <a:lstStyle/>
          <a:p>
            <a:r>
              <a:rPr lang="fr-FR" sz="4400" dirty="0">
                <a:solidFill>
                  <a:schemeClr val="bg1"/>
                </a:solidFill>
              </a:rPr>
              <a:t>Licence d’excellence intelligence artificielle Projet de fin de module Apprentissage Profond  </a:t>
            </a:r>
            <a:endParaRPr lang="en-US" sz="4400" dirty="0">
              <a:solidFill>
                <a:schemeClr val="bg1"/>
              </a:solidFill>
            </a:endParaRPr>
          </a:p>
        </p:txBody>
      </p:sp>
      <p:sp>
        <p:nvSpPr>
          <p:cNvPr id="10" name="TextBox 9">
            <a:extLst>
              <a:ext uri="{FF2B5EF4-FFF2-40B4-BE49-F238E27FC236}">
                <a16:creationId xmlns:a16="http://schemas.microsoft.com/office/drawing/2014/main" id="{0B9018D6-DEEC-E704-1AC5-A04B316AD03D}"/>
              </a:ext>
            </a:extLst>
          </p:cNvPr>
          <p:cNvSpPr txBox="1"/>
          <p:nvPr/>
        </p:nvSpPr>
        <p:spPr>
          <a:xfrm>
            <a:off x="1370198" y="15168150"/>
            <a:ext cx="9788762" cy="769441"/>
          </a:xfrm>
          <a:prstGeom prst="rect">
            <a:avLst/>
          </a:prstGeom>
          <a:noFill/>
        </p:spPr>
        <p:txBody>
          <a:bodyPr wrap="square" rtlCol="0">
            <a:spAutoFit/>
          </a:bodyPr>
          <a:lstStyle>
            <a:defPPr>
              <a:defRPr kern="1200"/>
            </a:defPPr>
          </a:lstStyle>
          <a:p>
            <a:r>
              <a:rPr lang="fr-FR" sz="4400" b="1" dirty="0">
                <a:solidFill>
                  <a:srgbClr val="235078"/>
                </a:solidFill>
                <a:latin typeface="Libre Baskerville" panose="02000000000000000000" pitchFamily="2" charset="0"/>
              </a:rPr>
              <a:t>			</a:t>
            </a:r>
            <a:r>
              <a:rPr lang="fr-FR" sz="4400" b="1" u="sng" dirty="0">
                <a:solidFill>
                  <a:srgbClr val="235078"/>
                </a:solidFill>
                <a:effectLst>
                  <a:outerShdw blurRad="38100" dist="38100" dir="2700000" algn="tl">
                    <a:srgbClr val="000000">
                      <a:alpha val="43137"/>
                    </a:srgbClr>
                  </a:outerShdw>
                </a:effectLst>
                <a:latin typeface="Libre Baskerville" panose="02000000000000000000" pitchFamily="2" charset="0"/>
              </a:rPr>
              <a:t>Problématique </a:t>
            </a:r>
            <a:endParaRPr lang="en-US" sz="4400" b="1" u="sng" dirty="0">
              <a:solidFill>
                <a:srgbClr val="235078"/>
              </a:solidFill>
              <a:effectLst>
                <a:outerShdw blurRad="38100" dist="38100" dir="2700000" algn="tl">
                  <a:srgbClr val="000000">
                    <a:alpha val="43137"/>
                  </a:srgbClr>
                </a:outerShdw>
              </a:effectLst>
              <a:latin typeface="Libre Baskerville" panose="02000000000000000000" pitchFamily="2" charset="0"/>
            </a:endParaRPr>
          </a:p>
        </p:txBody>
      </p:sp>
      <p:sp>
        <p:nvSpPr>
          <p:cNvPr id="11" name="TextBox 10">
            <a:extLst>
              <a:ext uri="{FF2B5EF4-FFF2-40B4-BE49-F238E27FC236}">
                <a16:creationId xmlns:a16="http://schemas.microsoft.com/office/drawing/2014/main" id="{54635AE2-5CBF-E0EF-B226-EC20F2BC5CDD}"/>
              </a:ext>
            </a:extLst>
          </p:cNvPr>
          <p:cNvSpPr txBox="1"/>
          <p:nvPr/>
        </p:nvSpPr>
        <p:spPr>
          <a:xfrm>
            <a:off x="1212220" y="15937591"/>
            <a:ext cx="10626962" cy="3293209"/>
          </a:xfrm>
          <a:prstGeom prst="rect">
            <a:avLst/>
          </a:prstGeom>
          <a:noFill/>
        </p:spPr>
        <p:txBody>
          <a:bodyPr wrap="square" rtlCol="0">
            <a:spAutoFit/>
          </a:bodyPr>
          <a:lstStyle>
            <a:defPPr>
              <a:defRPr kern="1200"/>
            </a:defPPr>
          </a:lstStyle>
          <a:p>
            <a:pPr algn="just">
              <a:buNone/>
            </a:pPr>
            <a:r>
              <a:rPr lang="fr-FR" sz="2600" dirty="0"/>
              <a:t>Les associations caritatives doivent optimiser leurs campagnes pour fidéliser les donateurs et maximiser les contributions. Cependant, il est difficile d’anticiper le comportement futur des donateurs sans outils prédictifs. Comment savoir </a:t>
            </a:r>
            <a:r>
              <a:rPr lang="fr-FR" sz="2600" b="1" dirty="0"/>
              <a:t>qui va redonner</a:t>
            </a:r>
            <a:r>
              <a:rPr lang="fr-FR" sz="2600" dirty="0"/>
              <a:t>, </a:t>
            </a:r>
            <a:r>
              <a:rPr lang="fr-FR" sz="2600" b="1" dirty="0"/>
              <a:t>combien</a:t>
            </a:r>
            <a:r>
              <a:rPr lang="fr-FR" sz="2600" dirty="0"/>
              <a:t>, et </a:t>
            </a:r>
            <a:r>
              <a:rPr lang="fr-FR" sz="2600" b="1" dirty="0"/>
              <a:t>quand</a:t>
            </a:r>
            <a:r>
              <a:rPr lang="fr-FR" sz="2600" dirty="0"/>
              <a:t> ? En exploitant l’historique des donations (montants, fréquences, dates), l’objectif est de développer des modèles capables de </a:t>
            </a:r>
            <a:r>
              <a:rPr lang="fr-FR" sz="2600" b="1" dirty="0"/>
              <a:t>prédire ces comportements clés</a:t>
            </a:r>
            <a:r>
              <a:rPr lang="fr-FR" sz="2600" dirty="0"/>
              <a:t>, afin d’améliorer le ciblage des campagnes, réduire les coûts et augmenter l’impact social.</a:t>
            </a:r>
          </a:p>
        </p:txBody>
      </p:sp>
      <p:pic>
        <p:nvPicPr>
          <p:cNvPr id="16" name="Picture 15">
            <a:extLst>
              <a:ext uri="{FF2B5EF4-FFF2-40B4-BE49-F238E27FC236}">
                <a16:creationId xmlns:a16="http://schemas.microsoft.com/office/drawing/2014/main" id="{23B2B625-5049-B825-4038-9736077CC321}"/>
              </a:ext>
            </a:extLst>
          </p:cNvPr>
          <p:cNvPicPr>
            <a:picLocks noChangeAspect="1"/>
          </p:cNvPicPr>
          <p:nvPr/>
        </p:nvPicPr>
        <p:blipFill>
          <a:blip r:embed="rId5"/>
          <a:srcRect b="2331"/>
          <a:stretch/>
        </p:blipFill>
        <p:spPr>
          <a:xfrm>
            <a:off x="2494590" y="18853383"/>
            <a:ext cx="8613404" cy="6730096"/>
          </a:xfrm>
          <a:prstGeom prst="rect">
            <a:avLst/>
          </a:prstGeom>
        </p:spPr>
      </p:pic>
      <p:pic>
        <p:nvPicPr>
          <p:cNvPr id="1036" name="Picture 12">
            <a:extLst>
              <a:ext uri="{FF2B5EF4-FFF2-40B4-BE49-F238E27FC236}">
                <a16:creationId xmlns:a16="http://schemas.microsoft.com/office/drawing/2014/main" id="{BE883698-ABAC-0AD6-D9A4-4715F925669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340" t="26240" r="3747" b="8623"/>
          <a:stretch/>
        </p:blipFill>
        <p:spPr bwMode="auto">
          <a:xfrm>
            <a:off x="1682353" y="27454769"/>
            <a:ext cx="10399927" cy="7199315"/>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4CD766F-DF6A-1566-66D0-D595CF03DD0E}"/>
              </a:ext>
            </a:extLst>
          </p:cNvPr>
          <p:cNvSpPr txBox="1"/>
          <p:nvPr/>
        </p:nvSpPr>
        <p:spPr>
          <a:xfrm>
            <a:off x="1452156" y="8497048"/>
            <a:ext cx="10626962" cy="769441"/>
          </a:xfrm>
          <a:prstGeom prst="rect">
            <a:avLst/>
          </a:prstGeom>
          <a:noFill/>
        </p:spPr>
        <p:txBody>
          <a:bodyPr wrap="square" rtlCol="0">
            <a:spAutoFit/>
          </a:bodyPr>
          <a:lstStyle>
            <a:defPPr>
              <a:defRPr kern="1200"/>
            </a:defPPr>
          </a:lstStyle>
          <a:p>
            <a:r>
              <a:rPr lang="fr-FR" sz="4400" b="1" dirty="0">
                <a:solidFill>
                  <a:srgbClr val="235078"/>
                </a:solidFill>
                <a:latin typeface="Libre Baskerville" panose="02000000000000000000" pitchFamily="2" charset="0"/>
              </a:rPr>
              <a:t>			</a:t>
            </a:r>
            <a:r>
              <a:rPr lang="fr-FR" sz="4400" b="1" u="sng" dirty="0">
                <a:solidFill>
                  <a:srgbClr val="235078"/>
                </a:solidFill>
                <a:effectLst>
                  <a:outerShdw blurRad="38100" dist="38100" dir="2700000" algn="tl">
                    <a:srgbClr val="000000">
                      <a:alpha val="43137"/>
                    </a:srgbClr>
                  </a:outerShdw>
                </a:effectLst>
                <a:latin typeface="Libre Baskerville" panose="02000000000000000000" pitchFamily="2" charset="0"/>
              </a:rPr>
              <a:t>Introduction </a:t>
            </a:r>
            <a:endParaRPr lang="en-US" sz="4400" b="1" u="sng" dirty="0">
              <a:solidFill>
                <a:srgbClr val="235078"/>
              </a:solidFill>
              <a:effectLst>
                <a:outerShdw blurRad="38100" dist="38100" dir="2700000" algn="tl">
                  <a:srgbClr val="000000">
                    <a:alpha val="43137"/>
                  </a:srgbClr>
                </a:outerShdw>
              </a:effectLst>
              <a:latin typeface="Libre Baskerville" panose="02000000000000000000" pitchFamily="2" charset="0"/>
            </a:endParaRPr>
          </a:p>
        </p:txBody>
      </p:sp>
      <p:sp>
        <p:nvSpPr>
          <p:cNvPr id="19" name="TextBox 18">
            <a:extLst>
              <a:ext uri="{FF2B5EF4-FFF2-40B4-BE49-F238E27FC236}">
                <a16:creationId xmlns:a16="http://schemas.microsoft.com/office/drawing/2014/main" id="{AA207D3E-3799-C5E3-254A-267AF6B5754A}"/>
              </a:ext>
            </a:extLst>
          </p:cNvPr>
          <p:cNvSpPr txBox="1"/>
          <p:nvPr/>
        </p:nvSpPr>
        <p:spPr>
          <a:xfrm>
            <a:off x="14097000" y="9392353"/>
            <a:ext cx="17373600" cy="2092881"/>
          </a:xfrm>
          <a:prstGeom prst="rect">
            <a:avLst/>
          </a:prstGeom>
          <a:noFill/>
        </p:spPr>
        <p:txBody>
          <a:bodyPr wrap="square" rtlCol="0">
            <a:spAutoFit/>
          </a:bodyPr>
          <a:lstStyle/>
          <a:p>
            <a:pPr algn="just"/>
            <a:r>
              <a:rPr lang="fr-FR" sz="2600" dirty="0"/>
              <a:t>L’objectif de ce projet est de développer un système de prédiction intelligent capable d’anticiper le comportement futur des donateurs à partir de leur historique de contributions. Plus précisément, nous cherchons à répondre à trois questions clés : </a:t>
            </a:r>
            <a:r>
              <a:rPr lang="fr-FR" sz="2600" b="1" dirty="0"/>
              <a:t>le donateur va-t-il redonner ?</a:t>
            </a:r>
            <a:r>
              <a:rPr lang="fr-FR" sz="2600" dirty="0"/>
              <a:t>, </a:t>
            </a:r>
            <a:r>
              <a:rPr lang="fr-FR" sz="2600" b="1" dirty="0"/>
              <a:t>combien va-t-il donner ?</a:t>
            </a:r>
            <a:r>
              <a:rPr lang="fr-FR" sz="2600" dirty="0"/>
              <a:t>, et </a:t>
            </a:r>
            <a:r>
              <a:rPr lang="fr-FR" sz="2600" b="1" dirty="0"/>
              <a:t>quand va-t-il redonner ?</a:t>
            </a:r>
            <a:r>
              <a:rPr lang="fr-FR" sz="2600" dirty="0"/>
              <a:t>. Pour cela, nous exploitons des techniques d’</a:t>
            </a:r>
            <a:r>
              <a:rPr lang="fr-FR" sz="2600" b="1" dirty="0"/>
              <a:t>ingénierie des variables</a:t>
            </a:r>
            <a:r>
              <a:rPr lang="fr-FR" sz="2600" dirty="0"/>
              <a:t> (notamment les indicateurs RFM) et appliquons des algorithmes de </a:t>
            </a:r>
            <a:r>
              <a:rPr lang="fr-FR" sz="2600" b="1" dirty="0"/>
              <a:t>classification</a:t>
            </a:r>
            <a:r>
              <a:rPr lang="fr-FR" sz="2600" dirty="0"/>
              <a:t>, de </a:t>
            </a:r>
            <a:r>
              <a:rPr lang="fr-FR" sz="2600" b="1" dirty="0"/>
              <a:t>régression</a:t>
            </a:r>
            <a:r>
              <a:rPr lang="fr-FR" sz="2600" dirty="0"/>
              <a:t> et de </a:t>
            </a:r>
            <a:r>
              <a:rPr lang="fr-FR" sz="2600" b="1" dirty="0"/>
              <a:t>séries temporelles</a:t>
            </a:r>
            <a:r>
              <a:rPr lang="fr-FR" sz="2600" dirty="0"/>
              <a:t>, dans le but d’optimiser les campagnes caritatives et de renforcer la fidélisation des donateurs.</a:t>
            </a:r>
            <a:endParaRPr lang="en-US" sz="2600" dirty="0"/>
          </a:p>
        </p:txBody>
      </p:sp>
      <p:sp>
        <p:nvSpPr>
          <p:cNvPr id="20" name="TextBox 19">
            <a:extLst>
              <a:ext uri="{FF2B5EF4-FFF2-40B4-BE49-F238E27FC236}">
                <a16:creationId xmlns:a16="http://schemas.microsoft.com/office/drawing/2014/main" id="{8904BD13-A7C7-A62A-5FF5-9225C39F70E1}"/>
              </a:ext>
            </a:extLst>
          </p:cNvPr>
          <p:cNvSpPr txBox="1"/>
          <p:nvPr/>
        </p:nvSpPr>
        <p:spPr>
          <a:xfrm>
            <a:off x="17515807" y="8555904"/>
            <a:ext cx="10626962" cy="646331"/>
          </a:xfrm>
          <a:prstGeom prst="rect">
            <a:avLst/>
          </a:prstGeom>
          <a:noFill/>
        </p:spPr>
        <p:txBody>
          <a:bodyPr wrap="square" rtlCol="0">
            <a:spAutoFit/>
          </a:bodyPr>
          <a:lstStyle>
            <a:defPPr>
              <a:defRPr kern="1200"/>
            </a:defPPr>
          </a:lstStyle>
          <a:p>
            <a:r>
              <a:rPr lang="fr-FR" sz="3600" b="1" dirty="0">
                <a:solidFill>
                  <a:srgbClr val="235078"/>
                </a:solidFill>
                <a:latin typeface="Libre Baskerville" panose="02000000000000000000" pitchFamily="2" charset="0"/>
              </a:rPr>
              <a:t>			</a:t>
            </a:r>
            <a:r>
              <a:rPr lang="fr-FR" sz="3600" b="1" u="sng" dirty="0">
                <a:solidFill>
                  <a:srgbClr val="235078"/>
                </a:solidFill>
                <a:effectLst>
                  <a:outerShdw blurRad="38100" dist="38100" dir="2700000" algn="tl">
                    <a:srgbClr val="000000">
                      <a:alpha val="43137"/>
                    </a:srgbClr>
                  </a:outerShdw>
                </a:effectLst>
                <a:latin typeface="Libre Baskerville" panose="02000000000000000000" pitchFamily="2" charset="0"/>
              </a:rPr>
              <a:t>Objectif</a:t>
            </a:r>
            <a:endParaRPr lang="en-US" sz="3600" b="1" u="sng" dirty="0">
              <a:solidFill>
                <a:srgbClr val="235078"/>
              </a:solidFill>
              <a:effectLst>
                <a:outerShdw blurRad="38100" dist="38100" dir="2700000" algn="tl">
                  <a:srgbClr val="000000">
                    <a:alpha val="43137"/>
                  </a:srgbClr>
                </a:outerShdw>
              </a:effectLst>
              <a:latin typeface="Libre Baskerville" panose="02000000000000000000" pitchFamily="2" charset="0"/>
            </a:endParaRPr>
          </a:p>
        </p:txBody>
      </p:sp>
      <p:pic>
        <p:nvPicPr>
          <p:cNvPr id="1040" name="Picture 16">
            <a:extLst>
              <a:ext uri="{FF2B5EF4-FFF2-40B4-BE49-F238E27FC236}">
                <a16:creationId xmlns:a16="http://schemas.microsoft.com/office/drawing/2014/main" id="{FA910AF1-EC0F-9333-7B2E-C4EA58B1542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13548" b="6744"/>
          <a:stretch/>
        </p:blipFill>
        <p:spPr bwMode="auto">
          <a:xfrm>
            <a:off x="922850" y="37686835"/>
            <a:ext cx="11364591" cy="5371853"/>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B7D33A94-32F9-06E3-1CA3-355BDBC57E53}"/>
              </a:ext>
            </a:extLst>
          </p:cNvPr>
          <p:cNvSpPr txBox="1"/>
          <p:nvPr/>
        </p:nvSpPr>
        <p:spPr>
          <a:xfrm>
            <a:off x="13679655" y="38475490"/>
            <a:ext cx="11424124" cy="707886"/>
          </a:xfrm>
          <a:prstGeom prst="rect">
            <a:avLst/>
          </a:prstGeom>
          <a:noFill/>
        </p:spPr>
        <p:txBody>
          <a:bodyPr wrap="square" rtlCol="0">
            <a:spAutoFit/>
          </a:bodyPr>
          <a:lstStyle>
            <a:defPPr>
              <a:defRPr kern="1200"/>
            </a:defPPr>
          </a:lstStyle>
          <a:p>
            <a:r>
              <a:rPr lang="fr-FR" sz="4000" b="1" u="sng" dirty="0">
                <a:solidFill>
                  <a:srgbClr val="537696"/>
                </a:solidFill>
                <a:effectLst>
                  <a:outerShdw blurRad="38100" dist="38100" dir="2700000" algn="tl">
                    <a:srgbClr val="000000">
                      <a:alpha val="43137"/>
                    </a:srgbClr>
                  </a:outerShdw>
                </a:effectLst>
              </a:rPr>
              <a:t>Conclusion</a:t>
            </a:r>
            <a:endParaRPr lang="en-US" sz="6000" b="1" u="sng" dirty="0">
              <a:solidFill>
                <a:srgbClr val="537696"/>
              </a:solidFill>
              <a:effectLst>
                <a:outerShdw blurRad="38100" dist="38100" dir="2700000" algn="tl">
                  <a:srgbClr val="000000">
                    <a:alpha val="43137"/>
                  </a:srgbClr>
                </a:outerShdw>
              </a:effectLst>
              <a:latin typeface="Libre Baskerville" panose="02000000000000000000" pitchFamily="2" charset="0"/>
            </a:endParaRPr>
          </a:p>
        </p:txBody>
      </p:sp>
      <p:sp>
        <p:nvSpPr>
          <p:cNvPr id="23" name="TextBox 22">
            <a:extLst>
              <a:ext uri="{FF2B5EF4-FFF2-40B4-BE49-F238E27FC236}">
                <a16:creationId xmlns:a16="http://schemas.microsoft.com/office/drawing/2014/main" id="{84EAC163-0BC1-17D5-5F8E-F2D337FF38AC}"/>
              </a:ext>
            </a:extLst>
          </p:cNvPr>
          <p:cNvSpPr txBox="1"/>
          <p:nvPr/>
        </p:nvSpPr>
        <p:spPr>
          <a:xfrm>
            <a:off x="1281164" y="35325386"/>
            <a:ext cx="11040256" cy="2893100"/>
          </a:xfrm>
          <a:prstGeom prst="rect">
            <a:avLst/>
          </a:prstGeom>
          <a:noFill/>
        </p:spPr>
        <p:txBody>
          <a:bodyPr wrap="square" rtlCol="0">
            <a:spAutoFit/>
          </a:bodyPr>
          <a:lstStyle/>
          <a:p>
            <a:pPr algn="just"/>
            <a:r>
              <a:rPr lang="fr-FR" sz="2600" dirty="0"/>
              <a:t>Nous avons utilisé un jeu de données sur les dons à des projets éducatifs, contenant des informations sur les donateurs, les projets, et les aspects temporels des donations. Après une phase d’exploration et de nettoyage (valeurs manquantes, doublons, encodage), nous avons construit des variables pertinentes : indicateurs RFM (Récence, Fréquence, Montant), variables temporelles (jour, mois, délai entre dons) et comportementales (taux de contribution, ancienneté). Ces données enrichies ont servi de base aux modèles prédictifs.</a:t>
            </a:r>
          </a:p>
        </p:txBody>
      </p:sp>
      <p:pic>
        <p:nvPicPr>
          <p:cNvPr id="1042" name="Picture 18">
            <a:extLst>
              <a:ext uri="{FF2B5EF4-FFF2-40B4-BE49-F238E27FC236}">
                <a16:creationId xmlns:a16="http://schemas.microsoft.com/office/drawing/2014/main" id="{5C454FD2-252C-227C-ADF3-252771610EB9}"/>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288" t="8980" r="-1" b="6096"/>
          <a:stretch/>
        </p:blipFill>
        <p:spPr bwMode="auto">
          <a:xfrm>
            <a:off x="21259800" y="12203944"/>
            <a:ext cx="10870096" cy="7280644"/>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AB00573C-A722-2DB9-3344-0A660E57CD14}"/>
              </a:ext>
            </a:extLst>
          </p:cNvPr>
          <p:cNvSpPr txBox="1"/>
          <p:nvPr/>
        </p:nvSpPr>
        <p:spPr>
          <a:xfrm>
            <a:off x="19152735" y="11399862"/>
            <a:ext cx="10626962" cy="646331"/>
          </a:xfrm>
          <a:prstGeom prst="rect">
            <a:avLst/>
          </a:prstGeom>
          <a:noFill/>
        </p:spPr>
        <p:txBody>
          <a:bodyPr wrap="square" rtlCol="0">
            <a:spAutoFit/>
          </a:bodyPr>
          <a:lstStyle>
            <a:defPPr>
              <a:defRPr kern="1200"/>
            </a:defPPr>
          </a:lstStyle>
          <a:p>
            <a:r>
              <a:rPr lang="en-US" sz="3600" b="1" u="sng" dirty="0">
                <a:solidFill>
                  <a:srgbClr val="537696"/>
                </a:solidFill>
                <a:effectLst>
                  <a:outerShdw blurRad="38100" dist="38100" dir="2700000" algn="tl">
                    <a:srgbClr val="000000">
                      <a:alpha val="43137"/>
                    </a:srgbClr>
                  </a:outerShdw>
                </a:effectLst>
                <a:latin typeface="Libre Baskerville" panose="02000000000000000000" pitchFamily="2" charset="0"/>
              </a:rPr>
              <a:t>Segmentation du </a:t>
            </a:r>
            <a:r>
              <a:rPr lang="en-US" sz="3600" b="1" u="sng" dirty="0" err="1">
                <a:solidFill>
                  <a:srgbClr val="537696"/>
                </a:solidFill>
                <a:effectLst>
                  <a:outerShdw blurRad="38100" dist="38100" dir="2700000" algn="tl">
                    <a:srgbClr val="000000">
                      <a:alpha val="43137"/>
                    </a:srgbClr>
                  </a:outerShdw>
                </a:effectLst>
                <a:latin typeface="Libre Baskerville" panose="02000000000000000000" pitchFamily="2" charset="0"/>
              </a:rPr>
              <a:t>problème</a:t>
            </a:r>
            <a:endParaRPr lang="en-US" sz="4400" b="1" u="sng" dirty="0">
              <a:solidFill>
                <a:srgbClr val="537696"/>
              </a:solidFill>
              <a:effectLst>
                <a:outerShdw blurRad="38100" dist="38100" dir="2700000" algn="tl">
                  <a:srgbClr val="000000">
                    <a:alpha val="43137"/>
                  </a:srgbClr>
                </a:outerShdw>
              </a:effectLst>
              <a:latin typeface="Libre Baskerville" panose="02000000000000000000" pitchFamily="2" charset="0"/>
            </a:endParaRPr>
          </a:p>
        </p:txBody>
      </p:sp>
      <p:sp>
        <p:nvSpPr>
          <p:cNvPr id="26" name="TextBox 25">
            <a:extLst>
              <a:ext uri="{FF2B5EF4-FFF2-40B4-BE49-F238E27FC236}">
                <a16:creationId xmlns:a16="http://schemas.microsoft.com/office/drawing/2014/main" id="{5AFA519A-FE34-6424-AC8D-DA315803B1F8}"/>
              </a:ext>
            </a:extLst>
          </p:cNvPr>
          <p:cNvSpPr txBox="1"/>
          <p:nvPr/>
        </p:nvSpPr>
        <p:spPr>
          <a:xfrm>
            <a:off x="14097000" y="12106515"/>
            <a:ext cx="7848600" cy="7263527"/>
          </a:xfrm>
          <a:prstGeom prst="rect">
            <a:avLst/>
          </a:prstGeom>
          <a:noFill/>
        </p:spPr>
        <p:txBody>
          <a:bodyPr wrap="square" rtlCol="0">
            <a:spAutoFit/>
          </a:bodyPr>
          <a:lstStyle/>
          <a:p>
            <a:pPr>
              <a:buNone/>
            </a:pPr>
            <a:r>
              <a:rPr lang="fr-FR" sz="2600" dirty="0"/>
              <a:t>Le projet s’organise autour de trois axes complémentaires pour analyser et prédire le comportement des donateurs à partir de leur historique : </a:t>
            </a:r>
          </a:p>
          <a:p>
            <a:pPr marL="342900" indent="-342900">
              <a:buFont typeface="Wingdings" panose="05000000000000000000" pitchFamily="2" charset="2"/>
              <a:buChar char="Ø"/>
            </a:pPr>
            <a:r>
              <a:rPr lang="fr-FR" sz="2600" dirty="0"/>
              <a:t>Classification : prédire si un donateur effectuera un nouveau don, en utilisant des modèles tels que la régression logistique, les réseaux de neurones, la forêt aléatoire et </a:t>
            </a:r>
            <a:r>
              <a:rPr lang="fr-FR" sz="2600" dirty="0" err="1"/>
              <a:t>XGBoost</a:t>
            </a:r>
            <a:r>
              <a:rPr lang="fr-FR" sz="2600" dirty="0"/>
              <a:t>.</a:t>
            </a:r>
          </a:p>
          <a:p>
            <a:pPr marL="342900" indent="-342900">
              <a:buFont typeface="Wingdings" panose="05000000000000000000" pitchFamily="2" charset="2"/>
              <a:buChar char="Ø"/>
            </a:pPr>
            <a:r>
              <a:rPr lang="fr-FR" sz="2600" dirty="0"/>
              <a:t>Régression : estimer le montant du prochain don avec des approches comme la régression Lasso, les réseaux de neurones profonds et </a:t>
            </a:r>
            <a:r>
              <a:rPr lang="fr-FR" sz="2600" dirty="0" err="1"/>
              <a:t>TabNet</a:t>
            </a:r>
            <a:r>
              <a:rPr lang="fr-FR" sz="2600" dirty="0"/>
              <a:t>.</a:t>
            </a:r>
          </a:p>
          <a:p>
            <a:pPr marL="342900" indent="-342900">
              <a:buFont typeface="Wingdings" panose="05000000000000000000" pitchFamily="2" charset="2"/>
              <a:buChar char="Ø"/>
            </a:pPr>
            <a:r>
              <a:rPr lang="fr-FR" sz="2600" dirty="0"/>
              <a:t>Séries temporelles : prévoir quand le donateur fera son prochain don grâce à un modèle LSTM, qui analyse les séquences temporelles des dons.</a:t>
            </a:r>
          </a:p>
          <a:p>
            <a:pPr>
              <a:buNone/>
            </a:pPr>
            <a:r>
              <a:rPr lang="fr-FR" sz="2600" dirty="0"/>
              <a:t>Cette segmentation méthodologique permet de décomposer le problème global en sous-tâches ciblées, facilitant l’optimisation de chaque aspect et l’amélioration globale de la prédiction des dons. </a:t>
            </a:r>
          </a:p>
          <a:p>
            <a:endParaRPr lang="en-US" dirty="0"/>
          </a:p>
        </p:txBody>
      </p:sp>
      <p:sp>
        <p:nvSpPr>
          <p:cNvPr id="38" name="Rectangle 37">
            <a:extLst>
              <a:ext uri="{FF2B5EF4-FFF2-40B4-BE49-F238E27FC236}">
                <a16:creationId xmlns:a16="http://schemas.microsoft.com/office/drawing/2014/main" id="{ACA41B25-2AE8-EA81-724A-F6DFBCC0F0AC}"/>
              </a:ext>
            </a:extLst>
          </p:cNvPr>
          <p:cNvSpPr/>
          <p:nvPr/>
        </p:nvSpPr>
        <p:spPr>
          <a:xfrm>
            <a:off x="13475672" y="19778157"/>
            <a:ext cx="18985527" cy="182144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7200" dirty="0"/>
          </a:p>
        </p:txBody>
      </p:sp>
      <p:sp>
        <p:nvSpPr>
          <p:cNvPr id="40" name="TextBox 39">
            <a:extLst>
              <a:ext uri="{FF2B5EF4-FFF2-40B4-BE49-F238E27FC236}">
                <a16:creationId xmlns:a16="http://schemas.microsoft.com/office/drawing/2014/main" id="{9A326980-2F7D-B9A5-4CF9-22EB0A6D3396}"/>
              </a:ext>
            </a:extLst>
          </p:cNvPr>
          <p:cNvSpPr txBox="1"/>
          <p:nvPr/>
        </p:nvSpPr>
        <p:spPr>
          <a:xfrm>
            <a:off x="18021300" y="19761234"/>
            <a:ext cx="10626962" cy="769441"/>
          </a:xfrm>
          <a:prstGeom prst="rect">
            <a:avLst/>
          </a:prstGeom>
          <a:noFill/>
        </p:spPr>
        <p:txBody>
          <a:bodyPr wrap="square" rtlCol="0">
            <a:spAutoFit/>
          </a:bodyPr>
          <a:lstStyle>
            <a:defPPr>
              <a:defRPr kern="1200"/>
            </a:defPPr>
          </a:lstStyle>
          <a:p>
            <a:r>
              <a:rPr lang="fr-FR" sz="4400" b="1" dirty="0">
                <a:solidFill>
                  <a:srgbClr val="235078"/>
                </a:solidFill>
                <a:latin typeface="Libre Baskerville" panose="02000000000000000000" pitchFamily="2" charset="0"/>
              </a:rPr>
              <a:t>			</a:t>
            </a:r>
            <a:r>
              <a:rPr lang="fr-FR" sz="4400" b="1" u="sng" dirty="0">
                <a:solidFill>
                  <a:srgbClr val="235078"/>
                </a:solidFill>
                <a:latin typeface="Libre Baskerville" panose="02000000000000000000" pitchFamily="2" charset="0"/>
              </a:rPr>
              <a:t>Résultat</a:t>
            </a:r>
            <a:r>
              <a:rPr lang="fr-FR" sz="4400" b="1" dirty="0">
                <a:solidFill>
                  <a:srgbClr val="235078"/>
                </a:solidFill>
                <a:latin typeface="Libre Baskerville" panose="02000000000000000000" pitchFamily="2" charset="0"/>
              </a:rPr>
              <a:t> </a:t>
            </a:r>
            <a:endParaRPr lang="en-US" sz="4400" b="1" dirty="0">
              <a:solidFill>
                <a:srgbClr val="235078"/>
              </a:solidFill>
              <a:latin typeface="Libre Baskerville" panose="02000000000000000000" pitchFamily="2" charset="0"/>
            </a:endParaRPr>
          </a:p>
        </p:txBody>
      </p:sp>
      <p:graphicFrame>
        <p:nvGraphicFramePr>
          <p:cNvPr id="43" name="Table 42">
            <a:extLst>
              <a:ext uri="{FF2B5EF4-FFF2-40B4-BE49-F238E27FC236}">
                <a16:creationId xmlns:a16="http://schemas.microsoft.com/office/drawing/2014/main" id="{440F4D14-733E-1D41-C405-816A190CC4F2}"/>
              </a:ext>
            </a:extLst>
          </p:cNvPr>
          <p:cNvGraphicFramePr>
            <a:graphicFrameLocks noGrp="1"/>
          </p:cNvGraphicFramePr>
          <p:nvPr>
            <p:extLst>
              <p:ext uri="{D42A27DB-BD31-4B8C-83A1-F6EECF244321}">
                <p14:modId xmlns:p14="http://schemas.microsoft.com/office/powerpoint/2010/main" val="3166390641"/>
              </p:ext>
            </p:extLst>
          </p:nvPr>
        </p:nvGraphicFramePr>
        <p:xfrm>
          <a:off x="20391909" y="21302116"/>
          <a:ext cx="5990772" cy="4953622"/>
        </p:xfrm>
        <a:graphic>
          <a:graphicData uri="http://schemas.openxmlformats.org/drawingml/2006/table">
            <a:tbl>
              <a:tblPr>
                <a:tableStyleId>{775DCB02-9BB8-47FD-8907-85C794F793BA}</a:tableStyleId>
              </a:tblPr>
              <a:tblGrid>
                <a:gridCol w="1497693">
                  <a:extLst>
                    <a:ext uri="{9D8B030D-6E8A-4147-A177-3AD203B41FA5}">
                      <a16:colId xmlns:a16="http://schemas.microsoft.com/office/drawing/2014/main" val="3089315110"/>
                    </a:ext>
                  </a:extLst>
                </a:gridCol>
                <a:gridCol w="1497693">
                  <a:extLst>
                    <a:ext uri="{9D8B030D-6E8A-4147-A177-3AD203B41FA5}">
                      <a16:colId xmlns:a16="http://schemas.microsoft.com/office/drawing/2014/main" val="3542913512"/>
                    </a:ext>
                  </a:extLst>
                </a:gridCol>
                <a:gridCol w="1497693">
                  <a:extLst>
                    <a:ext uri="{9D8B030D-6E8A-4147-A177-3AD203B41FA5}">
                      <a16:colId xmlns:a16="http://schemas.microsoft.com/office/drawing/2014/main" val="550227896"/>
                    </a:ext>
                  </a:extLst>
                </a:gridCol>
                <a:gridCol w="1497693">
                  <a:extLst>
                    <a:ext uri="{9D8B030D-6E8A-4147-A177-3AD203B41FA5}">
                      <a16:colId xmlns:a16="http://schemas.microsoft.com/office/drawing/2014/main" val="3753612029"/>
                    </a:ext>
                  </a:extLst>
                </a:gridCol>
              </a:tblGrid>
              <a:tr h="680285">
                <a:tc>
                  <a:txBody>
                    <a:bodyPr/>
                    <a:lstStyle/>
                    <a:p>
                      <a:r>
                        <a:rPr lang="en-US" sz="2600" b="1" dirty="0" err="1"/>
                        <a:t>Modèle</a:t>
                      </a:r>
                      <a:endParaRPr lang="en-US" sz="2600" b="1" dirty="0"/>
                    </a:p>
                  </a:txBody>
                  <a:tcPr anchor="ctr"/>
                </a:tc>
                <a:tc>
                  <a:txBody>
                    <a:bodyPr/>
                    <a:lstStyle/>
                    <a:p>
                      <a:r>
                        <a:rPr lang="en-US" sz="2600" b="1" dirty="0" err="1"/>
                        <a:t>Précision</a:t>
                      </a:r>
                      <a:endParaRPr lang="en-US" sz="2600" b="1" dirty="0"/>
                    </a:p>
                  </a:txBody>
                  <a:tcPr anchor="ctr"/>
                </a:tc>
                <a:tc>
                  <a:txBody>
                    <a:bodyPr/>
                    <a:lstStyle/>
                    <a:p>
                      <a:r>
                        <a:rPr lang="en-US" sz="2600" b="1"/>
                        <a:t>Rappel</a:t>
                      </a:r>
                    </a:p>
                  </a:txBody>
                  <a:tcPr anchor="ctr"/>
                </a:tc>
                <a:tc>
                  <a:txBody>
                    <a:bodyPr/>
                    <a:lstStyle/>
                    <a:p>
                      <a:r>
                        <a:rPr lang="en-US" sz="2600" b="1" dirty="0"/>
                        <a:t>F1-score</a:t>
                      </a:r>
                    </a:p>
                  </a:txBody>
                  <a:tcPr anchor="ctr"/>
                </a:tc>
                <a:extLst>
                  <a:ext uri="{0D108BD9-81ED-4DB2-BD59-A6C34878D82A}">
                    <a16:rowId xmlns:a16="http://schemas.microsoft.com/office/drawing/2014/main" val="1986615879"/>
                  </a:ext>
                </a:extLst>
              </a:tr>
              <a:tr h="829097">
                <a:tc>
                  <a:txBody>
                    <a:bodyPr/>
                    <a:lstStyle/>
                    <a:p>
                      <a:r>
                        <a:rPr lang="en-US" sz="2600" b="1" dirty="0" err="1"/>
                        <a:t>XGBoost</a:t>
                      </a:r>
                      <a:endParaRPr lang="en-US" sz="2600" dirty="0"/>
                    </a:p>
                  </a:txBody>
                  <a:tcPr anchor="ctr"/>
                </a:tc>
                <a:tc>
                  <a:txBody>
                    <a:bodyPr/>
                    <a:lstStyle/>
                    <a:p>
                      <a:r>
                        <a:rPr lang="en-US" sz="2600" dirty="0"/>
                        <a:t>0.96</a:t>
                      </a:r>
                    </a:p>
                  </a:txBody>
                  <a:tcPr anchor="ctr"/>
                </a:tc>
                <a:tc>
                  <a:txBody>
                    <a:bodyPr/>
                    <a:lstStyle/>
                    <a:p>
                      <a:r>
                        <a:rPr lang="en-US" sz="2600"/>
                        <a:t>0.96</a:t>
                      </a:r>
                    </a:p>
                  </a:txBody>
                  <a:tcPr anchor="ctr"/>
                </a:tc>
                <a:tc>
                  <a:txBody>
                    <a:bodyPr/>
                    <a:lstStyle/>
                    <a:p>
                      <a:r>
                        <a:rPr lang="en-US" sz="2600" dirty="0"/>
                        <a:t>0.96</a:t>
                      </a:r>
                    </a:p>
                  </a:txBody>
                  <a:tcPr anchor="ctr"/>
                </a:tc>
                <a:extLst>
                  <a:ext uri="{0D108BD9-81ED-4DB2-BD59-A6C34878D82A}">
                    <a16:rowId xmlns:a16="http://schemas.microsoft.com/office/drawing/2014/main" val="3941221880"/>
                  </a:ext>
                </a:extLst>
              </a:tr>
              <a:tr h="868877">
                <a:tc>
                  <a:txBody>
                    <a:bodyPr/>
                    <a:lstStyle/>
                    <a:p>
                      <a:r>
                        <a:rPr lang="en-US" sz="2600" b="1"/>
                        <a:t>Neural Network</a:t>
                      </a:r>
                      <a:endParaRPr lang="en-US" sz="2600"/>
                    </a:p>
                  </a:txBody>
                  <a:tcPr anchor="ctr"/>
                </a:tc>
                <a:tc>
                  <a:txBody>
                    <a:bodyPr/>
                    <a:lstStyle/>
                    <a:p>
                      <a:r>
                        <a:rPr lang="en-US" sz="2600" dirty="0"/>
                        <a:t>0.95</a:t>
                      </a:r>
                    </a:p>
                  </a:txBody>
                  <a:tcPr anchor="ctr"/>
                </a:tc>
                <a:tc>
                  <a:txBody>
                    <a:bodyPr/>
                    <a:lstStyle/>
                    <a:p>
                      <a:r>
                        <a:rPr lang="en-US" sz="2600" dirty="0"/>
                        <a:t>0.95</a:t>
                      </a:r>
                    </a:p>
                  </a:txBody>
                  <a:tcPr anchor="ctr"/>
                </a:tc>
                <a:tc>
                  <a:txBody>
                    <a:bodyPr/>
                    <a:lstStyle/>
                    <a:p>
                      <a:r>
                        <a:rPr lang="en-US" sz="2600"/>
                        <a:t>0.95</a:t>
                      </a:r>
                    </a:p>
                  </a:txBody>
                  <a:tcPr anchor="ctr"/>
                </a:tc>
                <a:extLst>
                  <a:ext uri="{0D108BD9-81ED-4DB2-BD59-A6C34878D82A}">
                    <a16:rowId xmlns:a16="http://schemas.microsoft.com/office/drawing/2014/main" val="2190453342"/>
                  </a:ext>
                </a:extLst>
              </a:tr>
              <a:tr h="868877">
                <a:tc>
                  <a:txBody>
                    <a:bodyPr/>
                    <a:lstStyle/>
                    <a:p>
                      <a:r>
                        <a:rPr lang="en-US" sz="2600" b="1"/>
                        <a:t>Random Forest</a:t>
                      </a:r>
                      <a:endParaRPr lang="en-US" sz="2600"/>
                    </a:p>
                  </a:txBody>
                  <a:tcPr anchor="ctr"/>
                </a:tc>
                <a:tc>
                  <a:txBody>
                    <a:bodyPr/>
                    <a:lstStyle/>
                    <a:p>
                      <a:r>
                        <a:rPr lang="en-US" sz="2600"/>
                        <a:t>0.95</a:t>
                      </a:r>
                    </a:p>
                  </a:txBody>
                  <a:tcPr anchor="ctr"/>
                </a:tc>
                <a:tc>
                  <a:txBody>
                    <a:bodyPr/>
                    <a:lstStyle/>
                    <a:p>
                      <a:r>
                        <a:rPr lang="en-US" sz="2600" dirty="0"/>
                        <a:t>0.95</a:t>
                      </a:r>
                    </a:p>
                  </a:txBody>
                  <a:tcPr anchor="ctr"/>
                </a:tc>
                <a:tc>
                  <a:txBody>
                    <a:bodyPr/>
                    <a:lstStyle/>
                    <a:p>
                      <a:r>
                        <a:rPr lang="en-US" sz="2600" dirty="0"/>
                        <a:t>0.95</a:t>
                      </a:r>
                    </a:p>
                  </a:txBody>
                  <a:tcPr anchor="ctr"/>
                </a:tc>
                <a:extLst>
                  <a:ext uri="{0D108BD9-81ED-4DB2-BD59-A6C34878D82A}">
                    <a16:rowId xmlns:a16="http://schemas.microsoft.com/office/drawing/2014/main" val="1004085607"/>
                  </a:ext>
                </a:extLst>
              </a:tr>
              <a:tr h="1258373">
                <a:tc>
                  <a:txBody>
                    <a:bodyPr/>
                    <a:lstStyle/>
                    <a:p>
                      <a:r>
                        <a:rPr lang="en-US" sz="2600" b="1"/>
                        <a:t>Régression Logistique</a:t>
                      </a:r>
                      <a:endParaRPr lang="en-US" sz="2600"/>
                    </a:p>
                  </a:txBody>
                  <a:tcPr anchor="ctr"/>
                </a:tc>
                <a:tc>
                  <a:txBody>
                    <a:bodyPr/>
                    <a:lstStyle/>
                    <a:p>
                      <a:r>
                        <a:rPr lang="en-US" sz="2600"/>
                        <a:t>0.86</a:t>
                      </a:r>
                    </a:p>
                  </a:txBody>
                  <a:tcPr anchor="ctr"/>
                </a:tc>
                <a:tc>
                  <a:txBody>
                    <a:bodyPr/>
                    <a:lstStyle/>
                    <a:p>
                      <a:r>
                        <a:rPr lang="en-US" sz="2600"/>
                        <a:t>0.85</a:t>
                      </a:r>
                    </a:p>
                  </a:txBody>
                  <a:tcPr anchor="ctr"/>
                </a:tc>
                <a:tc>
                  <a:txBody>
                    <a:bodyPr/>
                    <a:lstStyle/>
                    <a:p>
                      <a:r>
                        <a:rPr lang="en-US" sz="2600" dirty="0"/>
                        <a:t>0.86</a:t>
                      </a:r>
                    </a:p>
                  </a:txBody>
                  <a:tcPr anchor="ctr"/>
                </a:tc>
                <a:extLst>
                  <a:ext uri="{0D108BD9-81ED-4DB2-BD59-A6C34878D82A}">
                    <a16:rowId xmlns:a16="http://schemas.microsoft.com/office/drawing/2014/main" val="638920037"/>
                  </a:ext>
                </a:extLst>
              </a:tr>
            </a:tbl>
          </a:graphicData>
        </a:graphic>
      </p:graphicFrame>
      <p:sp>
        <p:nvSpPr>
          <p:cNvPr id="44" name="TextBox 43">
            <a:extLst>
              <a:ext uri="{FF2B5EF4-FFF2-40B4-BE49-F238E27FC236}">
                <a16:creationId xmlns:a16="http://schemas.microsoft.com/office/drawing/2014/main" id="{14A37024-B7CA-5877-D1B3-370AEB814B95}"/>
              </a:ext>
            </a:extLst>
          </p:cNvPr>
          <p:cNvSpPr txBox="1"/>
          <p:nvPr/>
        </p:nvSpPr>
        <p:spPr>
          <a:xfrm>
            <a:off x="14020501" y="20418308"/>
            <a:ext cx="4495800" cy="646331"/>
          </a:xfrm>
          <a:prstGeom prst="rect">
            <a:avLst/>
          </a:prstGeom>
          <a:noFill/>
        </p:spPr>
        <p:txBody>
          <a:bodyPr wrap="square" rtlCol="0">
            <a:spAutoFit/>
          </a:bodyPr>
          <a:lstStyle/>
          <a:p>
            <a:pPr marL="571500" indent="-571500">
              <a:buFont typeface="Wingdings" panose="05000000000000000000" pitchFamily="2" charset="2"/>
              <a:buChar char="§"/>
            </a:pPr>
            <a:r>
              <a:rPr lang="fr-FR" sz="3600" b="1" dirty="0" err="1">
                <a:solidFill>
                  <a:schemeClr val="accent6">
                    <a:lumMod val="75000"/>
                  </a:schemeClr>
                </a:solidFill>
              </a:rPr>
              <a:t>Classifaction</a:t>
            </a:r>
            <a:r>
              <a:rPr lang="fr-FR" sz="3600" b="1" dirty="0">
                <a:solidFill>
                  <a:schemeClr val="accent6">
                    <a:lumMod val="75000"/>
                  </a:schemeClr>
                </a:solidFill>
              </a:rPr>
              <a:t> </a:t>
            </a:r>
            <a:endParaRPr lang="en-US" sz="3600" b="1" dirty="0">
              <a:solidFill>
                <a:schemeClr val="accent6">
                  <a:lumMod val="75000"/>
                </a:schemeClr>
              </a:solidFill>
            </a:endParaRPr>
          </a:p>
        </p:txBody>
      </p:sp>
      <p:sp>
        <p:nvSpPr>
          <p:cNvPr id="45" name="TextBox 44">
            <a:extLst>
              <a:ext uri="{FF2B5EF4-FFF2-40B4-BE49-F238E27FC236}">
                <a16:creationId xmlns:a16="http://schemas.microsoft.com/office/drawing/2014/main" id="{57FB45BA-7D8F-39C6-95D0-D1F7436B5EC8}"/>
              </a:ext>
            </a:extLst>
          </p:cNvPr>
          <p:cNvSpPr txBox="1"/>
          <p:nvPr/>
        </p:nvSpPr>
        <p:spPr>
          <a:xfrm>
            <a:off x="14006517" y="21088498"/>
            <a:ext cx="6055744" cy="5663089"/>
          </a:xfrm>
          <a:prstGeom prst="rect">
            <a:avLst/>
          </a:prstGeom>
          <a:noFill/>
        </p:spPr>
        <p:txBody>
          <a:bodyPr wrap="square" rtlCol="0">
            <a:spAutoFit/>
          </a:bodyPr>
          <a:lstStyle/>
          <a:p>
            <a:pPr>
              <a:buNone/>
            </a:pPr>
            <a:r>
              <a:rPr lang="fr-FR" sz="2600" b="1" dirty="0"/>
              <a:t>Description des métriques :</a:t>
            </a:r>
            <a:endParaRPr lang="fr-FR" sz="2600" dirty="0"/>
          </a:p>
          <a:p>
            <a:pPr marL="342900" indent="-342900" algn="just">
              <a:buFont typeface="Wingdings" panose="05000000000000000000" pitchFamily="2" charset="2"/>
              <a:buChar char="Ø"/>
            </a:pPr>
            <a:r>
              <a:rPr lang="fr-FR" sz="2600" b="1" dirty="0"/>
              <a:t>Précision</a:t>
            </a:r>
            <a:r>
              <a:rPr lang="fr-FR" sz="2600" dirty="0"/>
              <a:t> : mesure la proportion de prédictions positives correctes parmi toutes les prédictions positives faites par le modèle.</a:t>
            </a:r>
          </a:p>
          <a:p>
            <a:pPr marL="342900" indent="-342900" algn="just">
              <a:buFont typeface="Wingdings" panose="05000000000000000000" pitchFamily="2" charset="2"/>
              <a:buChar char="Ø"/>
            </a:pPr>
            <a:r>
              <a:rPr lang="fr-FR" sz="2600" b="1" dirty="0"/>
              <a:t>Rappel</a:t>
            </a:r>
            <a:r>
              <a:rPr lang="fr-FR" sz="2600" dirty="0"/>
              <a:t> : mesure la capacité du modèle à identifier correctement toutes les instances positives réelles.</a:t>
            </a:r>
          </a:p>
          <a:p>
            <a:pPr marL="342900" indent="-342900" algn="just">
              <a:buFont typeface="Wingdings" panose="05000000000000000000" pitchFamily="2" charset="2"/>
              <a:buChar char="Ø"/>
            </a:pPr>
            <a:r>
              <a:rPr lang="fr-FR" sz="2600" b="1" dirty="0"/>
              <a:t>F1-score</a:t>
            </a:r>
            <a:r>
              <a:rPr lang="fr-FR" sz="2600" dirty="0"/>
              <a:t> : est la moyenne harmonique de la précision et du rappel, fournissant un équilibre entre les deux métriques, particulièrement utile lorsque les classes sont déséquilibrées.</a:t>
            </a:r>
          </a:p>
          <a:p>
            <a:endParaRPr lang="en-US" dirty="0"/>
          </a:p>
        </p:txBody>
      </p:sp>
      <p:pic>
        <p:nvPicPr>
          <p:cNvPr id="50" name="Picture 49">
            <a:extLst>
              <a:ext uri="{FF2B5EF4-FFF2-40B4-BE49-F238E27FC236}">
                <a16:creationId xmlns:a16="http://schemas.microsoft.com/office/drawing/2014/main" id="{A2A035E4-53B4-E01C-8814-BB13A2B27395}"/>
              </a:ext>
            </a:extLst>
          </p:cNvPr>
          <p:cNvPicPr>
            <a:picLocks noChangeAspect="1"/>
          </p:cNvPicPr>
          <p:nvPr/>
        </p:nvPicPr>
        <p:blipFill>
          <a:blip r:embed="rId9"/>
          <a:stretch>
            <a:fillRect/>
          </a:stretch>
        </p:blipFill>
        <p:spPr>
          <a:xfrm>
            <a:off x="13571932" y="26677179"/>
            <a:ext cx="4640232" cy="3498021"/>
          </a:xfrm>
          <a:prstGeom prst="rect">
            <a:avLst/>
          </a:prstGeom>
        </p:spPr>
      </p:pic>
      <p:pic>
        <p:nvPicPr>
          <p:cNvPr id="65" name="Picture 64">
            <a:extLst>
              <a:ext uri="{FF2B5EF4-FFF2-40B4-BE49-F238E27FC236}">
                <a16:creationId xmlns:a16="http://schemas.microsoft.com/office/drawing/2014/main" id="{14613C7E-EACB-E510-A750-1D1BA5ABF0CA}"/>
              </a:ext>
            </a:extLst>
          </p:cNvPr>
          <p:cNvPicPr>
            <a:picLocks noChangeAspect="1"/>
          </p:cNvPicPr>
          <p:nvPr/>
        </p:nvPicPr>
        <p:blipFill>
          <a:blip r:embed="rId10"/>
          <a:stretch>
            <a:fillRect/>
          </a:stretch>
        </p:blipFill>
        <p:spPr>
          <a:xfrm>
            <a:off x="18267821" y="26645651"/>
            <a:ext cx="4523367" cy="3498021"/>
          </a:xfrm>
          <a:prstGeom prst="rect">
            <a:avLst/>
          </a:prstGeom>
        </p:spPr>
      </p:pic>
      <p:pic>
        <p:nvPicPr>
          <p:cNvPr id="67" name="Picture 66">
            <a:extLst>
              <a:ext uri="{FF2B5EF4-FFF2-40B4-BE49-F238E27FC236}">
                <a16:creationId xmlns:a16="http://schemas.microsoft.com/office/drawing/2014/main" id="{9A0ACB7B-2C5C-7DB1-3696-772F593DCAD8}"/>
              </a:ext>
            </a:extLst>
          </p:cNvPr>
          <p:cNvPicPr>
            <a:picLocks noChangeAspect="1"/>
          </p:cNvPicPr>
          <p:nvPr/>
        </p:nvPicPr>
        <p:blipFill>
          <a:blip r:embed="rId11"/>
          <a:stretch>
            <a:fillRect/>
          </a:stretch>
        </p:blipFill>
        <p:spPr>
          <a:xfrm>
            <a:off x="22846845" y="26626601"/>
            <a:ext cx="4642130" cy="3498021"/>
          </a:xfrm>
          <a:prstGeom prst="rect">
            <a:avLst/>
          </a:prstGeom>
        </p:spPr>
      </p:pic>
      <p:pic>
        <p:nvPicPr>
          <p:cNvPr id="69" name="Picture 68">
            <a:extLst>
              <a:ext uri="{FF2B5EF4-FFF2-40B4-BE49-F238E27FC236}">
                <a16:creationId xmlns:a16="http://schemas.microsoft.com/office/drawing/2014/main" id="{CC9A02D1-A7DD-3F20-85A4-01325AC3CF25}"/>
              </a:ext>
            </a:extLst>
          </p:cNvPr>
          <p:cNvPicPr>
            <a:picLocks noChangeAspect="1"/>
          </p:cNvPicPr>
          <p:nvPr/>
        </p:nvPicPr>
        <p:blipFill>
          <a:blip r:embed="rId12"/>
          <a:stretch>
            <a:fillRect/>
          </a:stretch>
        </p:blipFill>
        <p:spPr>
          <a:xfrm>
            <a:off x="27774901" y="26645651"/>
            <a:ext cx="4368692" cy="3318970"/>
          </a:xfrm>
          <a:prstGeom prst="rect">
            <a:avLst/>
          </a:prstGeom>
        </p:spPr>
      </p:pic>
      <p:pic>
        <p:nvPicPr>
          <p:cNvPr id="71" name="Picture 70">
            <a:extLst>
              <a:ext uri="{FF2B5EF4-FFF2-40B4-BE49-F238E27FC236}">
                <a16:creationId xmlns:a16="http://schemas.microsoft.com/office/drawing/2014/main" id="{BF180221-689E-635C-B6FE-B203F020E989}"/>
              </a:ext>
            </a:extLst>
          </p:cNvPr>
          <p:cNvPicPr>
            <a:picLocks noChangeAspect="1"/>
          </p:cNvPicPr>
          <p:nvPr/>
        </p:nvPicPr>
        <p:blipFill>
          <a:blip r:embed="rId13"/>
          <a:stretch>
            <a:fillRect/>
          </a:stretch>
        </p:blipFill>
        <p:spPr>
          <a:xfrm>
            <a:off x="26650366" y="21093511"/>
            <a:ext cx="5506035" cy="5383629"/>
          </a:xfrm>
          <a:prstGeom prst="rect">
            <a:avLst/>
          </a:prstGeom>
        </p:spPr>
      </p:pic>
      <p:sp>
        <p:nvSpPr>
          <p:cNvPr id="72" name="TextBox 71">
            <a:extLst>
              <a:ext uri="{FF2B5EF4-FFF2-40B4-BE49-F238E27FC236}">
                <a16:creationId xmlns:a16="http://schemas.microsoft.com/office/drawing/2014/main" id="{161D7153-A4BE-653F-C525-17D3C54365A0}"/>
              </a:ext>
            </a:extLst>
          </p:cNvPr>
          <p:cNvSpPr txBox="1"/>
          <p:nvPr/>
        </p:nvSpPr>
        <p:spPr>
          <a:xfrm>
            <a:off x="14056360" y="30293416"/>
            <a:ext cx="4495800" cy="646331"/>
          </a:xfrm>
          <a:prstGeom prst="rect">
            <a:avLst/>
          </a:prstGeom>
          <a:noFill/>
        </p:spPr>
        <p:txBody>
          <a:bodyPr wrap="square" rtlCol="0">
            <a:spAutoFit/>
          </a:bodyPr>
          <a:lstStyle/>
          <a:p>
            <a:pPr marL="571500" indent="-571500">
              <a:buFont typeface="Wingdings" panose="05000000000000000000" pitchFamily="2" charset="2"/>
              <a:buChar char="§"/>
            </a:pPr>
            <a:r>
              <a:rPr lang="fr-FR" sz="3600" b="1" dirty="0">
                <a:solidFill>
                  <a:schemeClr val="accent6">
                    <a:lumMod val="75000"/>
                  </a:schemeClr>
                </a:solidFill>
              </a:rPr>
              <a:t>Regression  </a:t>
            </a:r>
            <a:endParaRPr lang="en-US" sz="3600" b="1" dirty="0">
              <a:solidFill>
                <a:schemeClr val="accent6">
                  <a:lumMod val="75000"/>
                </a:schemeClr>
              </a:solidFill>
            </a:endParaRPr>
          </a:p>
        </p:txBody>
      </p:sp>
      <p:sp>
        <p:nvSpPr>
          <p:cNvPr id="74" name="TextBox 73">
            <a:extLst>
              <a:ext uri="{FF2B5EF4-FFF2-40B4-BE49-F238E27FC236}">
                <a16:creationId xmlns:a16="http://schemas.microsoft.com/office/drawing/2014/main" id="{AB6BF382-0404-4E80-9660-B94A26007067}"/>
              </a:ext>
            </a:extLst>
          </p:cNvPr>
          <p:cNvSpPr txBox="1"/>
          <p:nvPr/>
        </p:nvSpPr>
        <p:spPr>
          <a:xfrm>
            <a:off x="14056361" y="30939747"/>
            <a:ext cx="6189680" cy="6863417"/>
          </a:xfrm>
          <a:prstGeom prst="rect">
            <a:avLst/>
          </a:prstGeom>
          <a:noFill/>
        </p:spPr>
        <p:txBody>
          <a:bodyPr wrap="square" rtlCol="0">
            <a:spAutoFit/>
          </a:bodyPr>
          <a:lstStyle/>
          <a:p>
            <a:pPr>
              <a:buNone/>
            </a:pPr>
            <a:r>
              <a:rPr lang="fr-FR" sz="2600" b="1" dirty="0"/>
              <a:t>Description des métriques de régression :</a:t>
            </a:r>
            <a:endParaRPr lang="fr-FR" sz="2600" dirty="0"/>
          </a:p>
          <a:p>
            <a:pPr marL="342900" indent="-342900">
              <a:buFont typeface="Wingdings" panose="05000000000000000000" pitchFamily="2" charset="2"/>
              <a:buChar char="Ø"/>
            </a:pPr>
            <a:r>
              <a:rPr lang="fr-FR" sz="2600" b="1" dirty="0"/>
              <a:t>MAE (</a:t>
            </a:r>
            <a:r>
              <a:rPr lang="fr-FR" sz="2600" b="1" dirty="0" err="1"/>
              <a:t>Mean</a:t>
            </a:r>
            <a:r>
              <a:rPr lang="fr-FR" sz="2600" b="1" dirty="0"/>
              <a:t> </a:t>
            </a:r>
            <a:r>
              <a:rPr lang="fr-FR" sz="2600" b="1" dirty="0" err="1"/>
              <a:t>Absolute</a:t>
            </a:r>
            <a:r>
              <a:rPr lang="fr-FR" sz="2600" b="1" dirty="0"/>
              <a:t> </a:t>
            </a:r>
            <a:r>
              <a:rPr lang="fr-FR" sz="2600" b="1" dirty="0" err="1"/>
              <a:t>Error</a:t>
            </a:r>
            <a:r>
              <a:rPr lang="fr-FR" sz="2600" b="1" dirty="0"/>
              <a:t>)</a:t>
            </a:r>
            <a:r>
              <a:rPr lang="fr-FR" sz="2600" dirty="0"/>
              <a:t> : mesure l’erreur moyenne absolue entre les valeurs prédites et les valeurs réelles. Plus il est faible, meilleure est la précision du modèle.</a:t>
            </a:r>
          </a:p>
          <a:p>
            <a:pPr marL="342900" indent="-342900">
              <a:buFont typeface="Wingdings" panose="05000000000000000000" pitchFamily="2" charset="2"/>
              <a:buChar char="Ø"/>
            </a:pPr>
            <a:r>
              <a:rPr lang="fr-FR" sz="2600" b="1" dirty="0"/>
              <a:t>RMSE (Root </a:t>
            </a:r>
            <a:r>
              <a:rPr lang="fr-FR" sz="2600" b="1" dirty="0" err="1"/>
              <a:t>Mean</a:t>
            </a:r>
            <a:r>
              <a:rPr lang="fr-FR" sz="2600" b="1" dirty="0"/>
              <a:t> </a:t>
            </a:r>
            <a:r>
              <a:rPr lang="fr-FR" sz="2600" b="1" dirty="0" err="1"/>
              <a:t>Squared</a:t>
            </a:r>
            <a:r>
              <a:rPr lang="fr-FR" sz="2600" b="1" dirty="0"/>
              <a:t> </a:t>
            </a:r>
            <a:r>
              <a:rPr lang="fr-FR" sz="2600" b="1" dirty="0" err="1"/>
              <a:t>Error</a:t>
            </a:r>
            <a:r>
              <a:rPr lang="fr-FR" sz="2600" b="1" dirty="0"/>
              <a:t>)</a:t>
            </a:r>
            <a:r>
              <a:rPr lang="fr-FR" sz="2600" dirty="0"/>
              <a:t> : racine carrée de l’erreur quadratique moyenne, elle pénalise davantage les grandes erreurs. Une valeur plus faible indique une meilleure performance.</a:t>
            </a:r>
          </a:p>
          <a:p>
            <a:pPr marL="342900" indent="-342900">
              <a:buFont typeface="Wingdings" panose="05000000000000000000" pitchFamily="2" charset="2"/>
              <a:buChar char="Ø"/>
            </a:pPr>
            <a:r>
              <a:rPr lang="fr-FR" sz="2600" b="1" dirty="0"/>
              <a:t>R² (Coefficient de détermination)</a:t>
            </a:r>
            <a:r>
              <a:rPr lang="fr-FR" sz="2600" dirty="0"/>
              <a:t> : indique la proportion de la variance des données expliquée par le modèle. Une valeur proche de 1 signifie que le modèle explique bien les données.</a:t>
            </a:r>
          </a:p>
          <a:p>
            <a:endParaRPr lang="en-US" dirty="0"/>
          </a:p>
        </p:txBody>
      </p:sp>
      <p:pic>
        <p:nvPicPr>
          <p:cNvPr id="77" name="Picture 76">
            <a:extLst>
              <a:ext uri="{FF2B5EF4-FFF2-40B4-BE49-F238E27FC236}">
                <a16:creationId xmlns:a16="http://schemas.microsoft.com/office/drawing/2014/main" id="{9A8F73FC-9FFE-03E6-624E-5239B1B56E57}"/>
              </a:ext>
            </a:extLst>
          </p:cNvPr>
          <p:cNvPicPr>
            <a:picLocks noChangeAspect="1"/>
          </p:cNvPicPr>
          <p:nvPr/>
        </p:nvPicPr>
        <p:blipFill>
          <a:blip r:embed="rId14"/>
          <a:stretch>
            <a:fillRect/>
          </a:stretch>
        </p:blipFill>
        <p:spPr>
          <a:xfrm>
            <a:off x="20280020" y="30404991"/>
            <a:ext cx="11403300" cy="7398173"/>
          </a:xfrm>
          <a:prstGeom prst="rect">
            <a:avLst/>
          </a:prstGeom>
        </p:spPr>
      </p:pic>
      <p:pic>
        <p:nvPicPr>
          <p:cNvPr id="79" name="Picture 78">
            <a:extLst>
              <a:ext uri="{FF2B5EF4-FFF2-40B4-BE49-F238E27FC236}">
                <a16:creationId xmlns:a16="http://schemas.microsoft.com/office/drawing/2014/main" id="{EDE85B3C-DCC0-16A6-1505-6A89C0DCB8B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7578451" y="38324956"/>
            <a:ext cx="4761592" cy="4761592"/>
          </a:xfrm>
          <a:prstGeom prst="rect">
            <a:avLst/>
          </a:prstGeom>
        </p:spPr>
      </p:pic>
      <p:pic>
        <p:nvPicPr>
          <p:cNvPr id="1057" name="Picture 33">
            <a:extLst>
              <a:ext uri="{FF2B5EF4-FFF2-40B4-BE49-F238E27FC236}">
                <a16:creationId xmlns:a16="http://schemas.microsoft.com/office/drawing/2014/main" id="{E9A5F10C-144F-ACFE-974C-D93017F759E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3813" y="17214"/>
            <a:ext cx="6805614" cy="2522201"/>
          </a:xfrm>
          <a:prstGeom prst="rect">
            <a:avLst/>
          </a:prstGeom>
          <a:noFill/>
          <a:extLst>
            <a:ext uri="{909E8E84-426E-40DD-AFC4-6F175D3DCCD1}">
              <a14:hiddenFill xmlns:a14="http://schemas.microsoft.com/office/drawing/2010/main">
                <a:solidFill>
                  <a:srgbClr val="FFFFFF"/>
                </a:solidFill>
              </a14:hiddenFill>
            </a:ext>
          </a:extLst>
        </p:spPr>
      </p:pic>
      <p:sp>
        <p:nvSpPr>
          <p:cNvPr id="82" name="TextBox 81">
            <a:extLst>
              <a:ext uri="{FF2B5EF4-FFF2-40B4-BE49-F238E27FC236}">
                <a16:creationId xmlns:a16="http://schemas.microsoft.com/office/drawing/2014/main" id="{3D5576A2-E193-9974-C3D9-3774235BB227}"/>
              </a:ext>
            </a:extLst>
          </p:cNvPr>
          <p:cNvSpPr txBox="1"/>
          <p:nvPr/>
        </p:nvSpPr>
        <p:spPr>
          <a:xfrm>
            <a:off x="13571932" y="39388975"/>
            <a:ext cx="13078434" cy="3108543"/>
          </a:xfrm>
          <a:prstGeom prst="rect">
            <a:avLst/>
          </a:prstGeom>
          <a:noFill/>
        </p:spPr>
        <p:txBody>
          <a:bodyPr wrap="square" rtlCol="0">
            <a:spAutoFit/>
          </a:bodyPr>
          <a:lstStyle/>
          <a:p>
            <a:pPr algn="just"/>
            <a:r>
              <a:rPr lang="fr-FR" sz="2800" dirty="0"/>
              <a:t>Ce projet a permis de modéliser le comportement des donateurs à travers trois axes : </a:t>
            </a:r>
            <a:r>
              <a:rPr lang="fr-FR" sz="2800" b="1" dirty="0"/>
              <a:t>la probabilité de redonner (classification)</a:t>
            </a:r>
            <a:r>
              <a:rPr lang="fr-FR" sz="2800" dirty="0"/>
              <a:t>, </a:t>
            </a:r>
            <a:r>
              <a:rPr lang="fr-FR" sz="2800" b="1" dirty="0"/>
              <a:t>le montant estimé (régression)</a:t>
            </a:r>
            <a:r>
              <a:rPr lang="fr-FR" sz="2800" dirty="0"/>
              <a:t> et </a:t>
            </a:r>
            <a:r>
              <a:rPr lang="fr-FR" sz="2800" b="1" dirty="0"/>
              <a:t>le moment du prochain don (séries temporelles)</a:t>
            </a:r>
            <a:r>
              <a:rPr lang="fr-FR" sz="2800" dirty="0"/>
              <a:t>.</a:t>
            </a:r>
            <a:br>
              <a:rPr lang="fr-FR" sz="2800" dirty="0"/>
            </a:br>
            <a:r>
              <a:rPr lang="fr-FR" sz="2800" dirty="0"/>
              <a:t>L’enrichissement des données via des indicateurs comme </a:t>
            </a:r>
            <a:r>
              <a:rPr lang="fr-FR" sz="2800" b="1" dirty="0"/>
              <a:t>RFM</a:t>
            </a:r>
            <a:r>
              <a:rPr lang="fr-FR" sz="2800" dirty="0"/>
              <a:t> et des variables temporelles a été essentiel pour obtenir des modèles performants.</a:t>
            </a:r>
            <a:br>
              <a:rPr lang="fr-FR" sz="2800" dirty="0"/>
            </a:br>
            <a:r>
              <a:rPr lang="fr-FR" sz="2800" dirty="0"/>
              <a:t>Ces prédictions offrent des leviers concrets pour aider les organisations à </a:t>
            </a:r>
            <a:r>
              <a:rPr lang="fr-FR" sz="2800" b="1" dirty="0"/>
              <a:t>cibler les bons profils</a:t>
            </a:r>
            <a:r>
              <a:rPr lang="fr-FR" sz="2800" dirty="0"/>
              <a:t>, </a:t>
            </a:r>
            <a:r>
              <a:rPr lang="fr-FR" sz="2800" b="1" dirty="0"/>
              <a:t>adapter leurs campagnes</a:t>
            </a:r>
            <a:r>
              <a:rPr lang="fr-FR" sz="2800" dirty="0"/>
              <a:t> et </a:t>
            </a:r>
            <a:r>
              <a:rPr lang="fr-FR" sz="2800" b="1" dirty="0"/>
              <a:t>renforcer la fidélisation</a:t>
            </a:r>
            <a:r>
              <a:rPr lang="fr-FR" sz="2800" dirty="0"/>
              <a:t> des donateurs.</a:t>
            </a:r>
            <a:endParaRPr lang="en-US" sz="2800" dirty="0"/>
          </a:p>
        </p:txBody>
      </p:sp>
      <p:sp>
        <p:nvSpPr>
          <p:cNvPr id="83" name="TextBox 82">
            <a:extLst>
              <a:ext uri="{FF2B5EF4-FFF2-40B4-BE49-F238E27FC236}">
                <a16:creationId xmlns:a16="http://schemas.microsoft.com/office/drawing/2014/main" id="{3D064374-258D-E173-F4EA-B0348E233DCB}"/>
              </a:ext>
            </a:extLst>
          </p:cNvPr>
          <p:cNvSpPr txBox="1"/>
          <p:nvPr/>
        </p:nvSpPr>
        <p:spPr>
          <a:xfrm>
            <a:off x="1235080" y="34609491"/>
            <a:ext cx="11424124" cy="707886"/>
          </a:xfrm>
          <a:prstGeom prst="rect">
            <a:avLst/>
          </a:prstGeom>
          <a:noFill/>
        </p:spPr>
        <p:txBody>
          <a:bodyPr wrap="square" rtlCol="0">
            <a:spAutoFit/>
          </a:bodyPr>
          <a:lstStyle>
            <a:defPPr>
              <a:defRPr kern="1200"/>
            </a:defPPr>
          </a:lstStyle>
          <a:p>
            <a:r>
              <a:rPr lang="fr-FR" sz="4000" b="1" u="sng" dirty="0">
                <a:solidFill>
                  <a:srgbClr val="537696"/>
                </a:solidFill>
                <a:effectLst>
                  <a:outerShdw blurRad="38100" dist="38100" dir="2700000" algn="tl">
                    <a:srgbClr val="000000">
                      <a:alpha val="43137"/>
                    </a:srgbClr>
                  </a:outerShdw>
                </a:effectLst>
              </a:rPr>
              <a:t>Collecte, Compréhension &amp; Ingénierie des Données</a:t>
            </a:r>
            <a:endParaRPr lang="en-US" sz="6000" b="1" u="sng" dirty="0">
              <a:solidFill>
                <a:srgbClr val="537696"/>
              </a:solidFill>
              <a:effectLst>
                <a:outerShdw blurRad="38100" dist="38100" dir="2700000" algn="tl">
                  <a:srgbClr val="000000">
                    <a:alpha val="43137"/>
                  </a:srgbClr>
                </a:outerShdw>
              </a:effectLst>
              <a:latin typeface="Libre Baskerville" panose="02000000000000000000" pitchFamily="2" charset="0"/>
            </a:endParaRPr>
          </a:p>
        </p:txBody>
      </p:sp>
      <p:sp>
        <p:nvSpPr>
          <p:cNvPr id="84" name="Rectangle 83">
            <a:extLst>
              <a:ext uri="{FF2B5EF4-FFF2-40B4-BE49-F238E27FC236}">
                <a16:creationId xmlns:a16="http://schemas.microsoft.com/office/drawing/2014/main" id="{55197B5E-9836-A2D1-D56C-C390BD687C75}"/>
              </a:ext>
            </a:extLst>
          </p:cNvPr>
          <p:cNvSpPr/>
          <p:nvPr/>
        </p:nvSpPr>
        <p:spPr>
          <a:xfrm>
            <a:off x="922850" y="5699731"/>
            <a:ext cx="31259693" cy="2424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endParaRPr lang="en-US" sz="6000" dirty="0"/>
          </a:p>
        </p:txBody>
      </p:sp>
      <p:sp>
        <p:nvSpPr>
          <p:cNvPr id="85" name="TextBox 84">
            <a:extLst>
              <a:ext uri="{FF2B5EF4-FFF2-40B4-BE49-F238E27FC236}">
                <a16:creationId xmlns:a16="http://schemas.microsoft.com/office/drawing/2014/main" id="{C04C5646-BBC3-1F93-53BA-1AE6CC771DFB}"/>
              </a:ext>
            </a:extLst>
          </p:cNvPr>
          <p:cNvSpPr txBox="1"/>
          <p:nvPr/>
        </p:nvSpPr>
        <p:spPr>
          <a:xfrm>
            <a:off x="1370198" y="6900362"/>
            <a:ext cx="29871802" cy="954107"/>
          </a:xfrm>
          <a:prstGeom prst="rect">
            <a:avLst/>
          </a:prstGeom>
          <a:noFill/>
        </p:spPr>
        <p:txBody>
          <a:bodyPr wrap="square" rtlCol="0">
            <a:spAutoFit/>
          </a:bodyPr>
          <a:lstStyle/>
          <a:p>
            <a:r>
              <a:rPr lang="fr-FR" sz="2800" dirty="0"/>
              <a:t>Ce projet vise à prédire le comportement futur des donateurs à partir de données historiques. Nous avons développé des modèles pour estimer </a:t>
            </a:r>
            <a:r>
              <a:rPr lang="fr-FR" sz="2800" b="1" dirty="0"/>
              <a:t>si un donateur va redonner</a:t>
            </a:r>
            <a:r>
              <a:rPr lang="fr-FR" sz="2800" dirty="0"/>
              <a:t>, </a:t>
            </a:r>
            <a:r>
              <a:rPr lang="fr-FR" sz="2800" b="1" dirty="0"/>
              <a:t>combien il va donner</a:t>
            </a:r>
            <a:r>
              <a:rPr lang="fr-FR" sz="2800" dirty="0"/>
              <a:t>, et </a:t>
            </a:r>
            <a:r>
              <a:rPr lang="fr-FR" sz="2800" b="1" dirty="0"/>
              <a:t>quand il le fera</a:t>
            </a:r>
            <a:r>
              <a:rPr lang="fr-FR" sz="2800" dirty="0"/>
              <a:t>. En combinant ingénierie des variables (RFM, temps, comportement) et algorithmes avancés (</a:t>
            </a:r>
            <a:r>
              <a:rPr lang="fr-FR" sz="2800" dirty="0" err="1"/>
              <a:t>XGBoost</a:t>
            </a:r>
            <a:r>
              <a:rPr lang="fr-FR" sz="2800" dirty="0"/>
              <a:t>, DNN, LSTM), nous obtenons des prédictions utiles pour optimiser les campagnes caritatives.</a:t>
            </a:r>
            <a:endParaRPr lang="en-US" sz="2800" dirty="0"/>
          </a:p>
        </p:txBody>
      </p:sp>
      <p:sp>
        <p:nvSpPr>
          <p:cNvPr id="87" name="TextBox 86">
            <a:extLst>
              <a:ext uri="{FF2B5EF4-FFF2-40B4-BE49-F238E27FC236}">
                <a16:creationId xmlns:a16="http://schemas.microsoft.com/office/drawing/2014/main" id="{609656CE-C4B2-233D-AD60-13891BBE332B}"/>
              </a:ext>
            </a:extLst>
          </p:cNvPr>
          <p:cNvSpPr txBox="1"/>
          <p:nvPr/>
        </p:nvSpPr>
        <p:spPr>
          <a:xfrm>
            <a:off x="11318638" y="6072216"/>
            <a:ext cx="10626962" cy="646331"/>
          </a:xfrm>
          <a:prstGeom prst="rect">
            <a:avLst/>
          </a:prstGeom>
          <a:noFill/>
        </p:spPr>
        <p:txBody>
          <a:bodyPr wrap="square" rtlCol="0">
            <a:spAutoFit/>
          </a:bodyPr>
          <a:lstStyle>
            <a:defPPr>
              <a:defRPr kern="1200"/>
            </a:defPPr>
          </a:lstStyle>
          <a:p>
            <a:r>
              <a:rPr lang="fr-FR" sz="3600" b="1" dirty="0">
                <a:solidFill>
                  <a:srgbClr val="235078"/>
                </a:solidFill>
                <a:latin typeface="Libre Baskerville" panose="02000000000000000000" pitchFamily="2" charset="0"/>
              </a:rPr>
              <a:t>			</a:t>
            </a:r>
            <a:r>
              <a:rPr lang="fr-FR" sz="3600" b="1" u="sng" dirty="0">
                <a:solidFill>
                  <a:srgbClr val="235078"/>
                </a:solidFill>
                <a:effectLst>
                  <a:outerShdw blurRad="38100" dist="38100" dir="2700000" algn="tl">
                    <a:srgbClr val="000000">
                      <a:alpha val="43137"/>
                    </a:srgbClr>
                  </a:outerShdw>
                </a:effectLst>
                <a:latin typeface="Libre Baskerville" panose="02000000000000000000" pitchFamily="2" charset="0"/>
              </a:rPr>
              <a:t>Abstract </a:t>
            </a:r>
            <a:endParaRPr lang="en-US" sz="3600" b="1" u="sng" dirty="0">
              <a:solidFill>
                <a:srgbClr val="235078"/>
              </a:solidFill>
              <a:effectLst>
                <a:outerShdw blurRad="38100" dist="38100" dir="2700000" algn="tl">
                  <a:srgbClr val="000000">
                    <a:alpha val="43137"/>
                  </a:srgbClr>
                </a:outerShdw>
              </a:effectLst>
              <a:latin typeface="Libre Baskerville" panose="02000000000000000000" pitchFamily="2" charset="0"/>
            </a:endParaRPr>
          </a:p>
        </p:txBody>
      </p:sp>
      <p:sp>
        <p:nvSpPr>
          <p:cNvPr id="88" name="TextBox 87">
            <a:extLst>
              <a:ext uri="{FF2B5EF4-FFF2-40B4-BE49-F238E27FC236}">
                <a16:creationId xmlns:a16="http://schemas.microsoft.com/office/drawing/2014/main" id="{207379E4-FCAB-5845-2034-6C864EF38F3B}"/>
              </a:ext>
            </a:extLst>
          </p:cNvPr>
          <p:cNvSpPr txBox="1"/>
          <p:nvPr/>
        </p:nvSpPr>
        <p:spPr>
          <a:xfrm>
            <a:off x="26956462" y="4167751"/>
            <a:ext cx="7347441" cy="646331"/>
          </a:xfrm>
          <a:prstGeom prst="rect">
            <a:avLst/>
          </a:prstGeom>
          <a:noFill/>
        </p:spPr>
        <p:txBody>
          <a:bodyPr wrap="square" rtlCol="0">
            <a:spAutoFit/>
          </a:bodyPr>
          <a:lstStyle/>
          <a:p>
            <a:r>
              <a:rPr lang="fr-FR" sz="3600" b="1" dirty="0">
                <a:solidFill>
                  <a:schemeClr val="bg1"/>
                </a:solidFill>
              </a:rPr>
              <a:t>Pr El Habib BEN LAHMAR  </a:t>
            </a:r>
            <a:endParaRPr lang="en-US" sz="3600" b="1" dirty="0">
              <a:solidFill>
                <a:schemeClr val="bg1"/>
              </a:solidFill>
            </a:endParaRPr>
          </a:p>
        </p:txBody>
      </p:sp>
      <p:sp>
        <p:nvSpPr>
          <p:cNvPr id="89" name="TextBox 88">
            <a:extLst>
              <a:ext uri="{FF2B5EF4-FFF2-40B4-BE49-F238E27FC236}">
                <a16:creationId xmlns:a16="http://schemas.microsoft.com/office/drawing/2014/main" id="{0DFB0046-1AA1-82C9-FB07-DFD8E7B41AF1}"/>
              </a:ext>
            </a:extLst>
          </p:cNvPr>
          <p:cNvSpPr txBox="1"/>
          <p:nvPr/>
        </p:nvSpPr>
        <p:spPr>
          <a:xfrm>
            <a:off x="1183690" y="3638417"/>
            <a:ext cx="21923995" cy="1569660"/>
          </a:xfrm>
          <a:prstGeom prst="rect">
            <a:avLst/>
          </a:prstGeom>
          <a:noFill/>
        </p:spPr>
        <p:txBody>
          <a:bodyPr wrap="square" rtlCol="0">
            <a:spAutoFit/>
          </a:bodyPr>
          <a:lstStyle/>
          <a:p>
            <a:r>
              <a:rPr lang="fr-FR" sz="3200" b="1" dirty="0">
                <a:solidFill>
                  <a:schemeClr val="bg1"/>
                </a:solidFill>
              </a:rPr>
              <a:t>Bilal ZIYANE			</a:t>
            </a:r>
            <a:r>
              <a:rPr lang="fr-FR" sz="3200" b="1" dirty="0">
                <a:solidFill>
                  <a:schemeClr val="bg1"/>
                </a:solidFill>
                <a:hlinkClick r:id="rId17">
                  <a:extLst>
                    <a:ext uri="{A12FA001-AC4F-418D-AE19-62706E023703}">
                      <ahyp:hlinkClr xmlns:ahyp="http://schemas.microsoft.com/office/drawing/2018/hyperlinkcolor" val="tx"/>
                    </a:ext>
                  </a:extLst>
                </a:hlinkClick>
              </a:rPr>
              <a:t>bilal.ziyane1@gmail.com</a:t>
            </a:r>
            <a:r>
              <a:rPr lang="fr-FR" sz="3200" b="1" dirty="0">
                <a:solidFill>
                  <a:schemeClr val="bg1"/>
                </a:solidFill>
              </a:rPr>
              <a:t>	  </a:t>
            </a:r>
          </a:p>
          <a:p>
            <a:r>
              <a:rPr lang="fr-FR" sz="3200" b="1" dirty="0">
                <a:solidFill>
                  <a:schemeClr val="bg1"/>
                </a:solidFill>
              </a:rPr>
              <a:t>Achraf MENTAGUI		</a:t>
            </a:r>
            <a:r>
              <a:rPr lang="fr-FR" sz="3200" b="1" dirty="0">
                <a:solidFill>
                  <a:schemeClr val="bg1"/>
                </a:solidFill>
                <a:hlinkClick r:id="rId18">
                  <a:extLst>
                    <a:ext uri="{A12FA001-AC4F-418D-AE19-62706E023703}">
                      <ahyp:hlinkClr xmlns:ahyp="http://schemas.microsoft.com/office/drawing/2018/hyperlinkcolor" val="tx"/>
                    </a:ext>
                  </a:extLst>
                </a:hlinkClick>
              </a:rPr>
              <a:t>achrafmentagui@gmail.com</a:t>
            </a:r>
            <a:r>
              <a:rPr lang="fr-FR" sz="3200" b="1" dirty="0">
                <a:solidFill>
                  <a:schemeClr val="bg1"/>
                </a:solidFill>
              </a:rPr>
              <a:t>	</a:t>
            </a:r>
          </a:p>
          <a:p>
            <a:r>
              <a:rPr lang="fr-FR" sz="3200" b="1" dirty="0">
                <a:solidFill>
                  <a:schemeClr val="bg1"/>
                </a:solidFill>
              </a:rPr>
              <a:t>Oussama JOUNAIDI	</a:t>
            </a:r>
            <a:r>
              <a:rPr lang="fr-FR" sz="3200" b="1" dirty="0">
                <a:solidFill>
                  <a:schemeClr val="bg1"/>
                </a:solidFill>
                <a:hlinkClick r:id="rId19">
                  <a:extLst>
                    <a:ext uri="{A12FA001-AC4F-418D-AE19-62706E023703}">
                      <ahyp:hlinkClr xmlns:ahyp="http://schemas.microsoft.com/office/drawing/2018/hyperlinkcolor" val="tx"/>
                    </a:ext>
                  </a:extLst>
                </a:hlinkClick>
              </a:rPr>
              <a:t>oussamajounaidi@gmail.com</a:t>
            </a:r>
            <a:r>
              <a:rPr lang="fr-FR" sz="3200" b="1" dirty="0">
                <a:solidFill>
                  <a:schemeClr val="bg1"/>
                </a:solidFill>
              </a:rPr>
              <a:t>	</a:t>
            </a:r>
            <a:r>
              <a:rPr lang="fr-FR" sz="2800" b="1" dirty="0">
                <a:solidFill>
                  <a:schemeClr val="bg1"/>
                </a:solidFill>
              </a:rPr>
              <a:t>	</a:t>
            </a:r>
            <a:endParaRPr lang="en-US" sz="2800" b="1" dirty="0">
              <a:solidFill>
                <a:schemeClr val="bg1"/>
              </a:solidFill>
            </a:endParaRPr>
          </a:p>
        </p:txBody>
      </p:sp>
      <p:sp>
        <p:nvSpPr>
          <p:cNvPr id="2" name="TextBox 1">
            <a:extLst>
              <a:ext uri="{FF2B5EF4-FFF2-40B4-BE49-F238E27FC236}">
                <a16:creationId xmlns:a16="http://schemas.microsoft.com/office/drawing/2014/main" id="{519593A2-C267-88B0-8D74-B102952105E3}"/>
              </a:ext>
            </a:extLst>
          </p:cNvPr>
          <p:cNvSpPr txBox="1"/>
          <p:nvPr/>
        </p:nvSpPr>
        <p:spPr>
          <a:xfrm>
            <a:off x="26956461" y="4754392"/>
            <a:ext cx="7347441" cy="584775"/>
          </a:xfrm>
          <a:prstGeom prst="rect">
            <a:avLst/>
          </a:prstGeom>
          <a:noFill/>
        </p:spPr>
        <p:txBody>
          <a:bodyPr wrap="square" rtlCol="0">
            <a:spAutoFit/>
          </a:bodyPr>
          <a:lstStyle/>
          <a:p>
            <a:r>
              <a:rPr lang="fr-FR" sz="3200" dirty="0">
                <a:solidFill>
                  <a:schemeClr val="bg1"/>
                </a:solidFill>
              </a:rPr>
              <a:t>M. Oussama </a:t>
            </a:r>
            <a:r>
              <a:rPr lang="fr-FR" sz="3200" dirty="0" err="1">
                <a:solidFill>
                  <a:schemeClr val="bg1"/>
                </a:solidFill>
              </a:rPr>
              <a:t>Kaich</a:t>
            </a:r>
            <a:endParaRPr lang="en-US" sz="3200" dirty="0">
              <a:solidFill>
                <a:schemeClr val="bg1"/>
              </a:solidFill>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3834</TotalTime>
  <Words>1017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Wingdings</vt:lpstr>
      <vt:lpstr>Libre Baskerville</vt:lpstr>
      <vt:lpstr>Times New Roman</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Bilal Ziyane</cp:lastModifiedBy>
  <cp:revision>303</cp:revision>
  <cp:lastPrinted>2006-11-15T16:04:57Z</cp:lastPrinted>
  <dcterms:modified xsi:type="dcterms:W3CDTF">2025-06-01T15:43:52Z</dcterms:modified>
  <cp:category>templates for scientific poster</cp:category>
</cp:coreProperties>
</file>