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60" r:id="rId5"/>
    <p:sldId id="259" r:id="rId6"/>
    <p:sldId id="283" r:id="rId7"/>
    <p:sldId id="261" r:id="rId8"/>
    <p:sldId id="293" r:id="rId9"/>
    <p:sldId id="263" r:id="rId10"/>
    <p:sldId id="288" r:id="rId11"/>
    <p:sldId id="289" r:id="rId12"/>
    <p:sldId id="290" r:id="rId13"/>
    <p:sldId id="269" r:id="rId14"/>
    <p:sldId id="282" r:id="rId15"/>
    <p:sldId id="265" r:id="rId16"/>
    <p:sldId id="291" r:id="rId17"/>
    <p:sldId id="292" r:id="rId18"/>
    <p:sldId id="272" r:id="rId19"/>
    <p:sldId id="284" r:id="rId20"/>
    <p:sldId id="279" r:id="rId21"/>
    <p:sldId id="273" r:id="rId22"/>
    <p:sldId id="285" r:id="rId23"/>
    <p:sldId id="286" r:id="rId24"/>
    <p:sldId id="287" r:id="rId25"/>
    <p:sldId id="280" r:id="rId26"/>
    <p:sldId id="267" r:id="rId27"/>
    <p:sldId id="268" r:id="rId28"/>
    <p:sldId id="294" r:id="rId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5EA8C-31D8-4AE2-B882-84C84F479477}" type="datetimeFigureOut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F5670-D3F4-45C7-B985-727ECBBC4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4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9876BE-1A06-47CE-A4A2-6C5C1D1C326F}" type="datetimeFigureOut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3F1DD-6A4D-4A6A-9723-33B3A792E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4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2D721-3603-4DC2-ACAB-C8C719AFE1B1}" type="datetimeFigureOut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63DAF-319D-456B-AC92-51897CFD4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8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CD17A-954D-467D-91A5-E7BCAA89A8CF}" type="datetimeFigureOut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3E33BD-E18E-4BE1-9714-EE42823891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8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D8F27-B1E0-4579-A0D4-F4DE761D87B0}" type="datetimeFigureOut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4A030-EF6A-4762-B30C-DE8655F57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E9A495-73A6-4F65-8AAC-5D89FFE343E7}" type="datetimeFigureOut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7087B-68C8-47F2-B5D0-EF32CB23F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90D62-48B1-4815-B83E-6D1A5DC794AF}" type="datetimeFigureOut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97330-42CC-42AC-87F9-5A3675C69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49768-A570-41B7-95C0-54055C4A81EA}" type="datetimeFigureOut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CAFDE-0C38-456D-B802-21864C3F8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9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23B2D8-3E52-4F62-9DC4-54C38533946B}" type="datetimeFigureOut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D651-56A8-4CE0-9D94-65BDDFDE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5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30D5C-5BFF-46B6-BA99-36AC4468BF79}" type="datetimeFigureOut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F8457-8BC5-42F4-9665-36B7DF852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9CFCE-761F-40B2-848A-CB9D594FBAFC}" type="datetimeFigureOut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0734B-61FB-498A-8F45-B91ADB274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7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00E64A2-E0A4-4DC6-9829-7CF64BBF5B65}" type="datetimeFigureOut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E01495-F694-4C46-966A-5FC739EB7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Final Year Project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63500" eaLnBrk="1" fontAlgn="auto" hangingPunct="1">
              <a:spcAft>
                <a:spcPts val="0"/>
              </a:spcAft>
              <a:defRPr/>
            </a:pPr>
            <a:r>
              <a:rPr lang="en-US" dirty="0"/>
              <a:t>Real-Investment</a:t>
            </a:r>
          </a:p>
          <a:p>
            <a:pPr marL="63500" eaLnBrk="1" fontAlgn="auto" hangingPunct="1">
              <a:spcAft>
                <a:spcPts val="0"/>
              </a:spcAft>
              <a:defRPr/>
            </a:pPr>
            <a:r>
              <a:rPr lang="en-US" sz="1400" dirty="0"/>
              <a:t>Supervised By: Muhammad </a:t>
            </a:r>
            <a:r>
              <a:rPr lang="en-US" sz="1400" dirty="0" err="1"/>
              <a:t>Nadeem</a:t>
            </a:r>
            <a:r>
              <a:rPr lang="en-US" sz="1400" dirty="0"/>
              <a:t> Khan(Lecturer)</a:t>
            </a:r>
          </a:p>
        </p:txBody>
      </p:sp>
      <p:pic>
        <p:nvPicPr>
          <p:cNvPr id="2052" name="Picture 3" descr="Riphah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" t="4065" r="6926" b="4926"/>
          <a:stretch>
            <a:fillRect/>
          </a:stretch>
        </p:blipFill>
        <p:spPr bwMode="auto"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Problem statement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70102"/>
              </p:ext>
            </p:extLst>
          </p:nvPr>
        </p:nvGraphicFramePr>
        <p:xfrm>
          <a:off x="1066800" y="1905000"/>
          <a:ext cx="762000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56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r>
                        <a:rPr lang="en-US" dirty="0"/>
                        <a:t>Problem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/>
                        <a:t>The problem of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 entry barriers for Real-estate investments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/>
                        <a:t>The result of which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Limited access to real-estate opportunities for individuals with limited capital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/>
                        <a:t>Affect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(Small)Investors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/>
                        <a:t>Benefits of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fractional ownership system that lowers the entry Cost, enabling small investors to participate in profitable assets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458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Problem statement 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87599"/>
              </p:ext>
            </p:extLst>
          </p:nvPr>
        </p:nvGraphicFramePr>
        <p:xfrm>
          <a:off x="1066800" y="1905000"/>
          <a:ext cx="762000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56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r>
                        <a:rPr lang="en-US" dirty="0"/>
                        <a:t>Problem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/>
                        <a:t>The problem of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 of awareness and knowledge about fractional ownership among potential investors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/>
                        <a:t>The result of which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Limits adoption and growth of alternative investment models in the real-estate sector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/>
                        <a:t>Affect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Investor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/>
                        <a:t>Benefits of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platform that educates and engages investors, making it easier for them to understand and participate in fractional ownership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957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Problem statement 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85151"/>
              </p:ext>
            </p:extLst>
          </p:nvPr>
        </p:nvGraphicFramePr>
        <p:xfrm>
          <a:off x="1066800" y="1905000"/>
          <a:ext cx="7620000" cy="306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56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r>
                        <a:rPr lang="en-US" dirty="0"/>
                        <a:t>Problem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dirty="0"/>
                        <a:t>The problem of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Lack of liquidity in traditional real-estate investments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/>
                        <a:t>The result of which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Real estate assets become difficult to liquidate, reducing attractiveness for small investors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dirty="0"/>
                        <a:t>Affect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Investor, Buyer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/>
                        <a:t>Benefits of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fractional ownership system with secondary market options to improve liquidity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3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Endeavour</a:t>
            </a:r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38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  <a:p>
            <a:pPr lvl="1"/>
            <a:r>
              <a:rPr lang="en-US" dirty="0"/>
              <a:t>Bilal Ahmed– Backend, </a:t>
            </a:r>
            <a:r>
              <a:rPr lang="en-US" dirty="0" smtClean="0"/>
              <a:t>Frontend</a:t>
            </a:r>
            <a:endParaRPr lang="en-US" dirty="0"/>
          </a:p>
          <a:p>
            <a:pPr lvl="1"/>
            <a:r>
              <a:rPr lang="en-US" dirty="0"/>
              <a:t>Muhammad </a:t>
            </a:r>
            <a:r>
              <a:rPr lang="en-US" dirty="0" smtClean="0"/>
              <a:t>Hamza- </a:t>
            </a:r>
            <a:r>
              <a:rPr lang="en-US" dirty="0"/>
              <a:t>Frontend</a:t>
            </a:r>
          </a:p>
          <a:p>
            <a:pPr lvl="1"/>
            <a:r>
              <a:rPr lang="en-US" dirty="0" err="1"/>
              <a:t>Furqan</a:t>
            </a:r>
            <a:r>
              <a:rPr lang="en-US" dirty="0"/>
              <a:t> </a:t>
            </a:r>
            <a:r>
              <a:rPr lang="en-US" dirty="0" err="1"/>
              <a:t>Musawar</a:t>
            </a:r>
            <a:r>
              <a:rPr lang="en-US" dirty="0"/>
              <a:t>- Documentation</a:t>
            </a:r>
          </a:p>
          <a:p>
            <a:r>
              <a:rPr lang="en-US" dirty="0"/>
              <a:t>Methodology	</a:t>
            </a:r>
          </a:p>
          <a:p>
            <a:pPr lvl="1"/>
            <a:r>
              <a:rPr lang="en-US" dirty="0"/>
              <a:t>Iterative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67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Solution</a:t>
            </a:r>
          </a:p>
        </p:txBody>
      </p:sp>
      <p:sp>
        <p:nvSpPr>
          <p:cNvPr id="14339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The most comprehensive digital platform:</a:t>
            </a:r>
          </a:p>
          <a:p>
            <a:r>
              <a:rPr lang="en-US" sz="2400" dirty="0"/>
              <a:t>Small Investment in real estate is made easy with Real Investment, a fully digital platform.</a:t>
            </a:r>
          </a:p>
          <a:p>
            <a:r>
              <a:rPr lang="en-US" sz="2400" dirty="0"/>
              <a:t>A simplified investment process is designed for Pakistani users.</a:t>
            </a:r>
          </a:p>
          <a:p>
            <a:pPr marL="0" indent="0">
              <a:buNone/>
            </a:pPr>
            <a:r>
              <a:rPr lang="en-US" sz="2400" b="1" dirty="0"/>
              <a:t>Investments that are safe and transparent:</a:t>
            </a:r>
          </a:p>
          <a:p>
            <a:r>
              <a:rPr lang="en-US" sz="2400" dirty="0"/>
              <a:t>A secure platform that allows users to confidently invest in real estate.</a:t>
            </a:r>
          </a:p>
          <a:p>
            <a:r>
              <a:rPr lang="en-US" sz="2400" dirty="0"/>
              <a:t>It is a priority to maintain transparency, ensuring all transactions and processes are accessible and clear.</a:t>
            </a:r>
          </a:p>
        </p:txBody>
      </p:sp>
    </p:spTree>
    <p:extLst>
      <p:ext uri="{BB962C8B-B14F-4D97-AF65-F5344CB8AC3E}">
        <p14:creationId xmlns:p14="http://schemas.microsoft.com/office/powerpoint/2010/main" val="2870086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A revolutionary approach to fractional ownership:</a:t>
            </a:r>
          </a:p>
          <a:p>
            <a:r>
              <a:rPr lang="en-US" sz="2400" dirty="0"/>
              <a:t>Allows investors to buy portions of a property rather than buying the entire property.</a:t>
            </a:r>
          </a:p>
          <a:p>
            <a:pPr marL="0" indent="0">
              <a:buNone/>
            </a:pPr>
            <a:r>
              <a:rPr lang="en-US" sz="2400" b="1" dirty="0"/>
              <a:t>Rent income and profits are shared:</a:t>
            </a:r>
          </a:p>
          <a:p>
            <a:r>
              <a:rPr lang="en-US" sz="2400" dirty="0"/>
              <a:t>Property profits are shared proportionately among fractional owners.</a:t>
            </a:r>
          </a:p>
          <a:p>
            <a:r>
              <a:rPr lang="en-US" sz="2400" dirty="0"/>
              <a:t>Income generated from rental properties ensures a steady income stream.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14861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Elicitation Techniques / Tools</a:t>
            </a:r>
          </a:p>
          <a:p>
            <a:pPr lvl="1"/>
            <a:r>
              <a:rPr lang="en-US" dirty="0"/>
              <a:t>Brainstorming</a:t>
            </a:r>
          </a:p>
          <a:p>
            <a:pPr lvl="1"/>
            <a:r>
              <a:rPr lang="en-US" dirty="0"/>
              <a:t>Interviews</a:t>
            </a:r>
          </a:p>
          <a:p>
            <a:r>
              <a:rPr lang="en-US" dirty="0"/>
              <a:t>Users</a:t>
            </a:r>
          </a:p>
          <a:p>
            <a:pPr lvl="2"/>
            <a:r>
              <a:rPr lang="en-US" dirty="0"/>
              <a:t>Admin</a:t>
            </a:r>
          </a:p>
          <a:p>
            <a:pPr lvl="2"/>
            <a:r>
              <a:rPr lang="en-US" dirty="0"/>
              <a:t>Investors</a:t>
            </a:r>
          </a:p>
          <a:p>
            <a:r>
              <a:rPr lang="en-US" dirty="0"/>
              <a:t>Use Cases: 54</a:t>
            </a:r>
          </a:p>
          <a:p>
            <a:r>
              <a:rPr lang="en-US" dirty="0"/>
              <a:t>Functional Requirements: 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7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Functional Requirements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Usability</a:t>
            </a:r>
          </a:p>
          <a:p>
            <a:pPr lvl="1"/>
            <a:r>
              <a:rPr lang="en-US" dirty="0"/>
              <a:t>Compliance</a:t>
            </a:r>
          </a:p>
          <a:p>
            <a:pPr lvl="1"/>
            <a:r>
              <a:rPr lang="en-US" dirty="0"/>
              <a:t>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4074752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Project Team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Muhammad Hamza(36504)</a:t>
            </a:r>
          </a:p>
          <a:p>
            <a:pPr eaLnBrk="1" hangingPunct="1"/>
            <a:r>
              <a:rPr lang="en-US" dirty="0"/>
              <a:t>Bilal Ahmed(37518)</a:t>
            </a:r>
          </a:p>
          <a:p>
            <a:pPr eaLnBrk="1" hangingPunct="1"/>
            <a:r>
              <a:rPr lang="en-US" dirty="0" err="1"/>
              <a:t>Furqan</a:t>
            </a:r>
            <a:r>
              <a:rPr lang="en-US" dirty="0"/>
              <a:t> </a:t>
            </a:r>
            <a:r>
              <a:rPr lang="en-US" dirty="0" err="1"/>
              <a:t>Musawar</a:t>
            </a:r>
            <a:r>
              <a:rPr lang="en-US" dirty="0"/>
              <a:t>(36554)</a:t>
            </a:r>
          </a:p>
          <a:p>
            <a:pPr marL="0" indent="0" eaLnBrk="1" hangingPunct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Detailed design</a:t>
            </a:r>
          </a:p>
          <a:p>
            <a:pPr lvl="1"/>
            <a:r>
              <a:rPr lang="en-US" dirty="0"/>
              <a:t>Architecture diagram</a:t>
            </a:r>
          </a:p>
          <a:p>
            <a:pPr lvl="1"/>
            <a:r>
              <a:rPr lang="en-US" dirty="0"/>
              <a:t>Activity diagram</a:t>
            </a:r>
          </a:p>
          <a:p>
            <a:pPr lvl="1"/>
            <a:r>
              <a:rPr lang="en-US" dirty="0"/>
              <a:t>Use case diagram</a:t>
            </a:r>
          </a:p>
          <a:p>
            <a:pPr lvl="1"/>
            <a:r>
              <a:rPr lang="en-US" dirty="0"/>
              <a:t>ERD</a:t>
            </a:r>
          </a:p>
          <a:p>
            <a:pPr lvl="1"/>
            <a:r>
              <a:rPr lang="en-US" dirty="0"/>
              <a:t>Use case description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86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  <a:p>
            <a:pPr lvl="1"/>
            <a:r>
              <a:rPr lang="en-US" dirty="0"/>
              <a:t>Bootstrap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HTML5</a:t>
            </a:r>
          </a:p>
          <a:p>
            <a:pPr lvl="1"/>
            <a:r>
              <a:rPr lang="en-US" dirty="0"/>
              <a:t>Laravel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Livewire</a:t>
            </a:r>
          </a:p>
          <a:p>
            <a:pPr lvl="1"/>
            <a:r>
              <a:rPr lang="en-US" dirty="0" err="1"/>
              <a:t>MySql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85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 err="1"/>
              <a:t>Php</a:t>
            </a:r>
            <a:r>
              <a:rPr lang="en-US" dirty="0"/>
              <a:t> Storm</a:t>
            </a:r>
          </a:p>
          <a:p>
            <a:pPr lvl="1"/>
            <a:r>
              <a:rPr lang="en-US" dirty="0" err="1"/>
              <a:t>Git</a:t>
            </a:r>
            <a:r>
              <a:rPr lang="en-US" dirty="0"/>
              <a:t> &amp;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Visual Paradigm</a:t>
            </a:r>
          </a:p>
          <a:p>
            <a:pPr lvl="1"/>
            <a:r>
              <a:rPr lang="en-US" dirty="0" err="1"/>
              <a:t>Xampp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660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Best Practices / Coding Standards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US" dirty="0"/>
              <a:t>Naming Conventions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US" dirty="0"/>
              <a:t>Coding Standards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US" dirty="0"/>
              <a:t>Exception Handling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US" dirty="0"/>
              <a:t>SEO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52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Libraries / Packages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US" dirty="0"/>
              <a:t>Bootstrap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US" dirty="0"/>
              <a:t>Laravel Jetstream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US" dirty="0"/>
              <a:t>Font Awesome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US" dirty="0" err="1"/>
              <a:t>Mailtrap</a:t>
            </a:r>
            <a:endParaRPr lang="en-US" dirty="0"/>
          </a:p>
          <a:p>
            <a:pPr lvl="1">
              <a:buFont typeface="Calibri" panose="020F0502020204030204" pitchFamily="34" charset="0"/>
              <a:buChar char="ꟷ"/>
            </a:pPr>
            <a:r>
              <a:rPr lang="en-US" dirty="0"/>
              <a:t>Stripe</a:t>
            </a:r>
          </a:p>
          <a:p>
            <a:pPr lvl="1">
              <a:buFont typeface="Calibri" panose="020F0502020204030204" pitchFamily="34" charset="0"/>
              <a:buChar char="ꟷ"/>
            </a:pPr>
            <a:r>
              <a:rPr lang="en-US" dirty="0"/>
              <a:t>Laravel Socialite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6687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&amp; Evaluation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Black </a:t>
            </a:r>
            <a:r>
              <a:rPr lang="en-US" dirty="0"/>
              <a:t>Box Testing</a:t>
            </a:r>
          </a:p>
          <a:p>
            <a:pPr lvl="1"/>
            <a:r>
              <a:rPr lang="en-US" dirty="0"/>
              <a:t>Test Case Data</a:t>
            </a:r>
          </a:p>
          <a:p>
            <a:pPr lvl="1"/>
            <a:r>
              <a:rPr lang="en-US" dirty="0"/>
              <a:t>Test Case Design</a:t>
            </a:r>
          </a:p>
          <a:p>
            <a:r>
              <a:rPr lang="en-US" dirty="0"/>
              <a:t>Techniques</a:t>
            </a:r>
          </a:p>
          <a:p>
            <a:pPr lvl="1"/>
            <a:r>
              <a:rPr lang="en-US" dirty="0"/>
              <a:t>Equivalence Class Partitioning (ECP)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19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Conclusion and Outlook</a:t>
            </a:r>
          </a:p>
        </p:txBody>
      </p:sp>
      <p:sp>
        <p:nvSpPr>
          <p:cNvPr id="16387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Conclusion &amp; Outlook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By introducing </a:t>
            </a:r>
            <a:r>
              <a:rPr lang="en-US" sz="2800" b="1" dirty="0"/>
              <a:t>fractional ownership</a:t>
            </a:r>
            <a:r>
              <a:rPr lang="en-US" sz="2800" dirty="0"/>
              <a:t>, </a:t>
            </a:r>
            <a:r>
              <a:rPr lang="en-US" sz="2800" b="1" dirty="0" smtClean="0"/>
              <a:t>automated </a:t>
            </a:r>
            <a:r>
              <a:rPr lang="en-US" sz="2800" b="1" dirty="0"/>
              <a:t>income distribution</a:t>
            </a:r>
            <a:r>
              <a:rPr lang="en-US" sz="2800" dirty="0"/>
              <a:t>, and a </a:t>
            </a:r>
            <a:r>
              <a:rPr lang="en-US" sz="2800" b="1" dirty="0"/>
              <a:t>secure investment dashboard</a:t>
            </a:r>
            <a:r>
              <a:rPr lang="en-US" sz="2800" dirty="0"/>
              <a:t>, we’re making property investment accessible, transparent, and efficient for everyone. Our platform empowers small investors to build wealth safely and confidently in a space that was once limited to the wealthy elite.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Conclusion &amp; Outlook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Launch </a:t>
            </a:r>
            <a:r>
              <a:rPr lang="en-US" sz="2800" dirty="0"/>
              <a:t>mobile apps (Android &amp; </a:t>
            </a:r>
            <a:r>
              <a:rPr lang="en-US" sz="2800" dirty="0" err="1"/>
              <a:t>iOS</a:t>
            </a:r>
            <a:r>
              <a:rPr lang="en-US" sz="2800" dirty="0" smtClean="0"/>
              <a:t>)</a:t>
            </a:r>
            <a:endParaRPr lang="en-US" sz="2800" dirty="0"/>
          </a:p>
          <a:p>
            <a:pPr eaLnBrk="1" hangingPunct="1"/>
            <a:r>
              <a:rPr lang="en-US" sz="2800" dirty="0" smtClean="0"/>
              <a:t>Partner </a:t>
            </a:r>
            <a:r>
              <a:rPr lang="en-US" sz="2800" dirty="0"/>
              <a:t>with verified developers for top </a:t>
            </a:r>
            <a:r>
              <a:rPr lang="en-US" sz="2800" dirty="0" smtClean="0"/>
              <a:t>properties</a:t>
            </a:r>
            <a:endParaRPr lang="en-US" sz="2800" dirty="0"/>
          </a:p>
          <a:p>
            <a:pPr eaLnBrk="1" hangingPunct="1"/>
            <a:r>
              <a:rPr lang="en-US" sz="2800" dirty="0" smtClean="0"/>
              <a:t>Enable </a:t>
            </a:r>
            <a:r>
              <a:rPr lang="en-US" sz="2800" dirty="0"/>
              <a:t>investment for overseas </a:t>
            </a:r>
            <a:r>
              <a:rPr lang="en-US" sz="2800" dirty="0" smtClean="0"/>
              <a:t>Pakistanis</a:t>
            </a:r>
            <a:endParaRPr lang="en-US" sz="2800" dirty="0"/>
          </a:p>
          <a:p>
            <a:pPr eaLnBrk="1" hangingPunct="1"/>
            <a:r>
              <a:rPr lang="en-US" sz="2800" dirty="0" smtClean="0"/>
              <a:t>Add </a:t>
            </a:r>
            <a:r>
              <a:rPr lang="en-US" sz="2800" dirty="0"/>
              <a:t>AI-based property </a:t>
            </a:r>
            <a:r>
              <a:rPr lang="en-US" sz="2800" dirty="0" smtClean="0"/>
              <a:t>recommendations</a:t>
            </a:r>
            <a:endParaRPr lang="en-US" sz="2800" dirty="0"/>
          </a:p>
          <a:p>
            <a:pPr eaLnBrk="1" hangingPunct="1"/>
            <a:r>
              <a:rPr lang="en-US" sz="2800" dirty="0" smtClean="0"/>
              <a:t>Improve </a:t>
            </a:r>
            <a:r>
              <a:rPr lang="en-US" sz="2800" dirty="0"/>
              <a:t>and expand secondary market </a:t>
            </a:r>
            <a:r>
              <a:rPr lang="en-US" sz="2800" dirty="0" smtClean="0"/>
              <a:t>features</a:t>
            </a:r>
            <a:endParaRPr lang="en-US" sz="2800" dirty="0"/>
          </a:p>
          <a:p>
            <a:pPr eaLnBrk="1" hangingPunct="1"/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8032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of Content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Opportunity &amp; Stakeholders </a:t>
            </a:r>
          </a:p>
          <a:p>
            <a:pPr eaLnBrk="1" hangingPunct="1"/>
            <a:r>
              <a:rPr lang="en-US" sz="2400" dirty="0"/>
              <a:t>Existing Systems</a:t>
            </a:r>
          </a:p>
          <a:p>
            <a:pPr eaLnBrk="1" hangingPunct="1"/>
            <a:r>
              <a:rPr lang="en-US" sz="2400" dirty="0"/>
              <a:t>Problem Statement</a:t>
            </a:r>
          </a:p>
          <a:p>
            <a:pPr eaLnBrk="1" hangingPunct="1"/>
            <a:r>
              <a:rPr lang="en-US" sz="2400" dirty="0"/>
              <a:t>Endeavour (Team + Work + Way of Working)</a:t>
            </a:r>
          </a:p>
          <a:p>
            <a:pPr eaLnBrk="1" hangingPunct="1"/>
            <a:r>
              <a:rPr lang="en-US" sz="2400" dirty="0"/>
              <a:t>System</a:t>
            </a:r>
          </a:p>
          <a:p>
            <a:pPr lvl="1" eaLnBrk="1" hangingPunct="1"/>
            <a:r>
              <a:rPr lang="en-US" sz="2000" dirty="0"/>
              <a:t>Requirements Summary</a:t>
            </a:r>
          </a:p>
          <a:p>
            <a:pPr lvl="1" eaLnBrk="1" hangingPunct="1"/>
            <a:r>
              <a:rPr lang="en-US" sz="2000" dirty="0"/>
              <a:t>Design Summary</a:t>
            </a:r>
          </a:p>
          <a:p>
            <a:pPr lvl="1" eaLnBrk="1" hangingPunct="1"/>
            <a:r>
              <a:rPr lang="en-US" sz="2000" dirty="0"/>
              <a:t>Implementation Summary</a:t>
            </a:r>
          </a:p>
          <a:p>
            <a:pPr lvl="1" eaLnBrk="1" hangingPunct="1"/>
            <a:r>
              <a:rPr lang="en-US" sz="2000" dirty="0"/>
              <a:t>Testing &amp; Evaluation Summary</a:t>
            </a:r>
          </a:p>
          <a:p>
            <a:pPr eaLnBrk="1" hangingPunct="1"/>
            <a:r>
              <a:rPr lang="en-US" sz="2400" dirty="0"/>
              <a:t>Conclusion and Outlook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Opportunity &amp; Stakeholders</a:t>
            </a:r>
          </a:p>
        </p:txBody>
      </p:sp>
      <p:sp>
        <p:nvSpPr>
          <p:cNvPr id="8195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Opportunity &amp; Stakeholders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Opportunity</a:t>
            </a:r>
          </a:p>
          <a:p>
            <a:pPr lvl="1" algn="just" eaLnBrk="1" hangingPunct="1"/>
            <a:r>
              <a:rPr lang="en-US" sz="2400" dirty="0"/>
              <a:t>Revolutionizing fractional ownership in Pakistan by digitizing property investments, enabling users to earn     8-10% yearly returns on shares. Introducing a transparent bidding platform for seamless buying and selling of shares among investors.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Opportunity &amp; Stakeholders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Stakeholders</a:t>
            </a:r>
            <a:endParaRPr lang="en-US" sz="2800" dirty="0"/>
          </a:p>
          <a:p>
            <a:pPr lvl="1" eaLnBrk="1" hangingPunct="1"/>
            <a:r>
              <a:rPr lang="en-US" sz="2000" dirty="0"/>
              <a:t>Admin: Create, update, delete property, Assign roles, Verify users.</a:t>
            </a:r>
          </a:p>
          <a:p>
            <a:pPr lvl="1" eaLnBrk="1" hangingPunct="1"/>
            <a:r>
              <a:rPr lang="en-US" sz="2000" dirty="0"/>
              <a:t>Investors: Buy property shares, Create Auctions, Create Bids, Create Advertisement and sell property shares.  </a:t>
            </a:r>
          </a:p>
          <a:p>
            <a:pPr lvl="1" eaLnBrk="1" hangingPunct="1"/>
            <a:r>
              <a:rPr lang="en-US" sz="2000" dirty="0"/>
              <a:t>Bank: Handle the payments and income distributions.</a:t>
            </a:r>
          </a:p>
          <a:p>
            <a:pPr lvl="1" eaLnBrk="1" hangingPunct="1"/>
            <a:r>
              <a:rPr lang="en-US" sz="2000" dirty="0"/>
              <a:t>Development Team: Design and develop the whole system.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3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Existing Systems</a:t>
            </a:r>
          </a:p>
        </p:txBody>
      </p:sp>
      <p:sp>
        <p:nvSpPr>
          <p:cNvPr id="10243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Existing Systems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eaLnBrk="1" hangingPunct="1"/>
            <a:r>
              <a:rPr lang="en-US" sz="2400" dirty="0"/>
              <a:t>Only the wealthy can generate income from property</a:t>
            </a:r>
            <a:r>
              <a:rPr lang="en-US" sz="2400" dirty="0" smtClean="0"/>
              <a:t>.</a:t>
            </a:r>
          </a:p>
          <a:p>
            <a:pPr eaLnBrk="1" hangingPunct="1"/>
            <a:r>
              <a:rPr lang="en-US" sz="2400" dirty="0" smtClean="0"/>
              <a:t>Buying </a:t>
            </a:r>
            <a:r>
              <a:rPr lang="en-US" sz="2400" dirty="0"/>
              <a:t>and selling in traditional system is a time taking process that involves a lot of paper work and also middle person (agent, lawyer).</a:t>
            </a:r>
          </a:p>
          <a:p>
            <a:pPr eaLnBrk="1" hangingPunct="1"/>
            <a:r>
              <a:rPr lang="en-US" sz="2400" dirty="0"/>
              <a:t>Buying and selling a property in traditional system is expensive because of government </a:t>
            </a:r>
            <a:r>
              <a:rPr lang="en-US" sz="2400" dirty="0" smtClean="0"/>
              <a:t>charges and broker charges.</a:t>
            </a:r>
            <a:endParaRPr lang="en-US" sz="2400" dirty="0"/>
          </a:p>
          <a:p>
            <a:pPr eaLnBrk="1" hangingPunct="1"/>
            <a:r>
              <a:rPr lang="en-US" sz="2400" dirty="0" smtClean="0"/>
              <a:t>Real </a:t>
            </a:r>
            <a:r>
              <a:rPr lang="en-US" sz="2400" dirty="0"/>
              <a:t>estate transactions still depend on manual paperwork. increasing the risk of errors and fraud.</a:t>
            </a:r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4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Problem Statement</a:t>
            </a:r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739</Words>
  <Application>Microsoft Office PowerPoint</Application>
  <PresentationFormat>On-screen Show (4:3)</PresentationFormat>
  <Paragraphs>157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Final Year Project</vt:lpstr>
      <vt:lpstr>Project Team</vt:lpstr>
      <vt:lpstr>Table of Content</vt:lpstr>
      <vt:lpstr>Opportunity &amp; Stakeholders</vt:lpstr>
      <vt:lpstr>Opportunity &amp; Stakeholders</vt:lpstr>
      <vt:lpstr>Opportunity &amp; Stakeholders</vt:lpstr>
      <vt:lpstr>Existing Systems</vt:lpstr>
      <vt:lpstr>Existing Systems</vt:lpstr>
      <vt:lpstr>Problem Statement</vt:lpstr>
      <vt:lpstr>Problem statement 1</vt:lpstr>
      <vt:lpstr>Problem statement 2</vt:lpstr>
      <vt:lpstr>Problem statement 3</vt:lpstr>
      <vt:lpstr>Endeavour</vt:lpstr>
      <vt:lpstr>Endeavour</vt:lpstr>
      <vt:lpstr>Solution</vt:lpstr>
      <vt:lpstr>Solution</vt:lpstr>
      <vt:lpstr>Solution</vt:lpstr>
      <vt:lpstr>Requirements Summary</vt:lpstr>
      <vt:lpstr>Requirements Summary</vt:lpstr>
      <vt:lpstr>Design Summary</vt:lpstr>
      <vt:lpstr>Implementation Summary</vt:lpstr>
      <vt:lpstr>Implementation Summary</vt:lpstr>
      <vt:lpstr>Implementation Summary</vt:lpstr>
      <vt:lpstr>Implementation Summary</vt:lpstr>
      <vt:lpstr>Testing &amp; Evaluation Summary</vt:lpstr>
      <vt:lpstr>Conclusion and Outlook</vt:lpstr>
      <vt:lpstr>Conclusion &amp; Outlook</vt:lpstr>
      <vt:lpstr>Conclusion &amp; Outlook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Bilal Ahmed</cp:lastModifiedBy>
  <cp:revision>20</cp:revision>
  <dcterms:created xsi:type="dcterms:W3CDTF">2013-01-22T07:04:44Z</dcterms:created>
  <dcterms:modified xsi:type="dcterms:W3CDTF">2025-05-14T16:40:26Z</dcterms:modified>
</cp:coreProperties>
</file>