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83" r:id="rId8"/>
    <p:sldId id="269" r:id="rId9"/>
    <p:sldId id="292" r:id="rId10"/>
    <p:sldId id="261" r:id="rId11"/>
    <p:sldId id="271" r:id="rId12"/>
    <p:sldId id="293" r:id="rId13"/>
    <p:sldId id="279" r:id="rId14"/>
    <p:sldId id="274" r:id="rId15"/>
    <p:sldId id="290" r:id="rId16"/>
    <p:sldId id="284" r:id="rId17"/>
    <p:sldId id="286" r:id="rId18"/>
    <p:sldId id="280" r:id="rId19"/>
    <p:sldId id="263" r:id="rId20"/>
    <p:sldId id="282" r:id="rId21"/>
    <p:sldId id="281" r:id="rId22"/>
    <p:sldId id="275" r:id="rId23"/>
    <p:sldId id="289" r:id="rId24"/>
    <p:sldId id="264" r:id="rId25"/>
    <p:sldId id="277" r:id="rId26"/>
    <p:sldId id="276" r:id="rId27"/>
    <p:sldId id="278" r:id="rId2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5EA8C-31D8-4AE2-B882-84C84F47947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F5670-D3F4-45C7-B985-727ECBBC4E3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876BE-1A06-47CE-A4A2-6C5C1D1C326F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3F1DD-6A4D-4A6A-9723-33B3A792EBB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2D721-3603-4DC2-ACAB-C8C719AFE1B1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63DAF-319D-456B-AC92-51897CFD44F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6575" y="1349317"/>
            <a:ext cx="3975100" cy="442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17770" y="1433512"/>
            <a:ext cx="3542029" cy="3797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CD17A-954D-467D-91A5-E7BCAA89A8CF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E33BD-E18E-4BE1-9714-EE428238917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D8F27-B1E0-4579-A0D4-F4DE761D87B0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4A030-EF6A-4762-B30C-DE8655F57C1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9A495-73A6-4F65-8AAC-5D89FFE343E7}" type="datetimeFigureOut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7087B-68C8-47F2-B5D0-EF32CB23F8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90D62-48B1-4815-B83E-6D1A5DC794AF}" type="datetimeFigureOut">
              <a:rPr lang="en-US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97330-42CC-42AC-87F9-5A3675C691E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49768-A570-41B7-95C0-54055C4A81EA}" type="datetimeFigureOut">
              <a:rPr lang="en-US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CAFDE-0C38-456D-B802-21864C3F830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3B2D8-3E52-4F62-9DC4-54C38533946B}" type="datetimeFigureOut">
              <a:rPr lang="en-US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0D651-56A8-4CE0-9D94-65BDDFDEBFA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30D5C-5BFF-46B6-BA99-36AC4468BF79}" type="datetimeFigureOut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F8457-8BC5-42F4-9665-36B7DF8528E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9CFCE-761F-40B2-848A-CB9D594FBAFC}" type="datetimeFigureOut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0734B-61FB-498A-8F45-B91ADB27494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00E64A2-E0A4-4DC6-9829-7CF64BBF5B65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E01495-F694-4C46-966A-5FC739EB7C9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localhost:8000/" TargetMode="External"/><Relationship Id="rId1" Type="http://schemas.openxmlformats.org/officeDocument/2006/relationships/hyperlink" Target="http://localhost:5173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Final Year Project</a:t>
            </a:r>
            <a:endParaRPr lang="en-US" dirty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marL="6350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Real-Investment</a:t>
            </a:r>
            <a:endParaRPr lang="en-US" dirty="0"/>
          </a:p>
          <a:p>
            <a:pPr marL="6350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400" dirty="0"/>
              <a:t>Supervised By: </a:t>
            </a:r>
            <a:r>
              <a:rPr lang="en-US" sz="1400" dirty="0" smtClean="0"/>
              <a:t>Muhammad Nadeem Khan(Lecturer</a:t>
            </a:r>
            <a:r>
              <a:rPr lang="en-US" sz="1400" dirty="0"/>
              <a:t>)</a:t>
            </a:r>
            <a:endParaRPr lang="en-US" sz="1400" dirty="0"/>
          </a:p>
        </p:txBody>
      </p:sp>
      <p:pic>
        <p:nvPicPr>
          <p:cNvPr id="2052" name="Picture 3" descr="Riphah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" t="4065" r="6926" b="4926"/>
          <a:stretch>
            <a:fillRect/>
          </a:stretch>
        </p:blipFill>
        <p:spPr bwMode="auto"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Elicitation Techniques / Tools</a:t>
            </a:r>
            <a:endParaRPr lang="en-US" dirty="0"/>
          </a:p>
          <a:p>
            <a:pPr lvl="1"/>
            <a:r>
              <a:rPr lang="en-US" dirty="0"/>
              <a:t>Brainstorming</a:t>
            </a:r>
            <a:endParaRPr lang="en-US" dirty="0"/>
          </a:p>
          <a:p>
            <a:pPr lvl="1"/>
            <a:r>
              <a:rPr lang="en-US" dirty="0"/>
              <a:t>Interviews</a:t>
            </a:r>
            <a:endParaRPr lang="en-US" dirty="0"/>
          </a:p>
          <a:p>
            <a:r>
              <a:rPr lang="en-US" dirty="0" smtClean="0"/>
              <a:t>Users</a:t>
            </a:r>
            <a:endParaRPr lang="en-US" dirty="0"/>
          </a:p>
          <a:p>
            <a:pPr lvl="2"/>
            <a:r>
              <a:rPr lang="en-US" dirty="0" smtClean="0"/>
              <a:t>Admin</a:t>
            </a:r>
            <a:endParaRPr lang="en-US" dirty="0" smtClean="0"/>
          </a:p>
          <a:p>
            <a:pPr lvl="2"/>
            <a:r>
              <a:rPr lang="en-US" dirty="0" smtClean="0"/>
              <a:t>Investors</a:t>
            </a:r>
            <a:endParaRPr lang="en-US" dirty="0" smtClean="0"/>
          </a:p>
          <a:p>
            <a:r>
              <a:rPr lang="en-US" dirty="0" smtClean="0"/>
              <a:t>Use Cases: 54</a:t>
            </a:r>
            <a:endParaRPr lang="en-US" dirty="0" smtClean="0"/>
          </a:p>
          <a:p>
            <a:r>
              <a:rPr lang="en-US" dirty="0" smtClean="0"/>
              <a:t>Functional </a:t>
            </a:r>
            <a:r>
              <a:rPr lang="en-US" dirty="0"/>
              <a:t>Requirements: </a:t>
            </a:r>
            <a:r>
              <a:rPr lang="en-US" dirty="0" smtClean="0"/>
              <a:t>32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 Functional Requirements</a:t>
            </a:r>
            <a:endParaRPr lang="en-US" dirty="0" smtClean="0"/>
          </a:p>
          <a:p>
            <a:pPr lvl="1"/>
            <a:r>
              <a:rPr lang="en-US" dirty="0" smtClean="0"/>
              <a:t>Security</a:t>
            </a:r>
            <a:endParaRPr lang="en-US" dirty="0" smtClean="0"/>
          </a:p>
          <a:p>
            <a:pPr lvl="1"/>
            <a:r>
              <a:rPr lang="en-US" dirty="0" smtClean="0"/>
              <a:t>Usability</a:t>
            </a:r>
            <a:endParaRPr lang="en-US" dirty="0" smtClean="0"/>
          </a:p>
          <a:p>
            <a:pPr lvl="1"/>
            <a:r>
              <a:rPr lang="en-US" dirty="0" smtClean="0"/>
              <a:t>Compliance</a:t>
            </a:r>
            <a:endParaRPr lang="en-US" dirty="0" smtClean="0"/>
          </a:p>
          <a:p>
            <a:pPr lvl="1"/>
            <a:r>
              <a:rPr lang="en-US" dirty="0" smtClean="0"/>
              <a:t>Maintainability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Detailed design</a:t>
            </a:r>
            <a:endParaRPr lang="en-US" dirty="0"/>
          </a:p>
          <a:p>
            <a:pPr lvl="1"/>
            <a:r>
              <a:rPr lang="en-US" dirty="0"/>
              <a:t>Architecture diagram</a:t>
            </a:r>
            <a:endParaRPr lang="en-US" dirty="0"/>
          </a:p>
          <a:p>
            <a:pPr lvl="1"/>
            <a:r>
              <a:rPr lang="en-US" dirty="0"/>
              <a:t>Activity diagram</a:t>
            </a:r>
            <a:endParaRPr lang="en-US" dirty="0"/>
          </a:p>
          <a:p>
            <a:pPr lvl="1"/>
            <a:r>
              <a:rPr lang="en-US" dirty="0" smtClean="0"/>
              <a:t>Use case diagram</a:t>
            </a:r>
            <a:endParaRPr lang="en-US" dirty="0" smtClean="0"/>
          </a:p>
          <a:p>
            <a:pPr lvl="1"/>
            <a:r>
              <a:rPr lang="en-US" dirty="0" smtClean="0"/>
              <a:t>ERD</a:t>
            </a:r>
            <a:endParaRPr lang="en-US" dirty="0" smtClean="0"/>
          </a:p>
          <a:p>
            <a:pPr lvl="1"/>
            <a:r>
              <a:rPr lang="en-US" dirty="0"/>
              <a:t>Use case description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451104"/>
            <a:ext cx="8229600" cy="1143000"/>
          </a:xfrm>
        </p:spPr>
        <p:txBody>
          <a:bodyPr/>
          <a:lstStyle/>
          <a:p>
            <a:r>
              <a:rPr lang="en-US" dirty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Technologies</a:t>
            </a:r>
            <a:endParaRPr lang="en-US" dirty="0"/>
          </a:p>
          <a:p>
            <a:pPr lvl="1"/>
            <a:r>
              <a:rPr lang="en-US" dirty="0"/>
              <a:t>Bootstrap</a:t>
            </a:r>
            <a:endParaRPr lang="en-US" dirty="0"/>
          </a:p>
          <a:p>
            <a:pPr lvl="1"/>
            <a:r>
              <a:rPr lang="en-US" dirty="0"/>
              <a:t>CSS</a:t>
            </a:r>
            <a:endParaRPr lang="en-US" dirty="0"/>
          </a:p>
          <a:p>
            <a:pPr lvl="1"/>
            <a:r>
              <a:rPr lang="en-US" dirty="0"/>
              <a:t>HTML5</a:t>
            </a:r>
            <a:endParaRPr lang="en-US" dirty="0"/>
          </a:p>
          <a:p>
            <a:pPr lvl="1"/>
            <a:r>
              <a:rPr lang="en-US" dirty="0" err="1"/>
              <a:t>Laravel</a:t>
            </a:r>
            <a:endParaRPr lang="en-US" dirty="0"/>
          </a:p>
          <a:p>
            <a:pPr lvl="1"/>
            <a:r>
              <a:rPr lang="en-US" dirty="0"/>
              <a:t>JavaScript</a:t>
            </a:r>
            <a:endParaRPr lang="en-US" dirty="0"/>
          </a:p>
          <a:p>
            <a:pPr lvl="1"/>
            <a:r>
              <a:rPr lang="en-US" dirty="0"/>
              <a:t>Livewire</a:t>
            </a:r>
            <a:endParaRPr lang="en-US" dirty="0"/>
          </a:p>
          <a:p>
            <a:pPr lvl="1"/>
            <a:r>
              <a:rPr lang="en-US" dirty="0" err="1"/>
              <a:t>MySql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  <a:p>
            <a:pPr lvl="1"/>
            <a:r>
              <a:rPr lang="en-US" dirty="0"/>
              <a:t>Visual studio code</a:t>
            </a:r>
            <a:endParaRPr lang="en-US" dirty="0"/>
          </a:p>
          <a:p>
            <a:pPr lvl="1"/>
            <a:r>
              <a:rPr lang="en-US" dirty="0" err="1" smtClean="0"/>
              <a:t>Php</a:t>
            </a:r>
            <a:r>
              <a:rPr lang="en-US" dirty="0" smtClean="0"/>
              <a:t> Storm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Visual Paradigm</a:t>
            </a:r>
            <a:endParaRPr lang="en-US" dirty="0" smtClean="0"/>
          </a:p>
          <a:p>
            <a:pPr lvl="1"/>
            <a:r>
              <a:rPr lang="en-US" dirty="0" err="1" smtClean="0"/>
              <a:t>Xampp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/>
          <a:lstStyle/>
          <a:p>
            <a:r>
              <a:rPr lang="en-US" dirty="0"/>
              <a:t>List Best Practices / Coding Standards</a:t>
            </a:r>
            <a:endParaRPr lang="en-US" dirty="0"/>
          </a:p>
          <a:p>
            <a:pPr lvl="1">
              <a:buFont typeface="Calibri" panose="020F0502020204030204" pitchFamily="34" charset="0"/>
              <a:buChar char="ꟷ"/>
            </a:pPr>
            <a:r>
              <a:rPr lang="en-US" dirty="0"/>
              <a:t>Naming Conventions</a:t>
            </a:r>
            <a:endParaRPr lang="en-US" dirty="0"/>
          </a:p>
          <a:p>
            <a:pPr lvl="1">
              <a:buFont typeface="Calibri" panose="020F0502020204030204" pitchFamily="34" charset="0"/>
              <a:buChar char="ꟷ"/>
            </a:pPr>
            <a:r>
              <a:rPr lang="en-US" dirty="0"/>
              <a:t>Coding Standards</a:t>
            </a:r>
            <a:endParaRPr lang="en-US" dirty="0"/>
          </a:p>
          <a:p>
            <a:pPr lvl="1">
              <a:buFont typeface="Calibri" panose="020F0502020204030204" pitchFamily="34" charset="0"/>
              <a:buChar char="ꟷ"/>
            </a:pPr>
            <a:r>
              <a:rPr lang="en-US" dirty="0"/>
              <a:t>Exception Handling</a:t>
            </a:r>
            <a:endParaRPr lang="en-US" dirty="0"/>
          </a:p>
          <a:p>
            <a:pPr lvl="1">
              <a:buFont typeface="Calibri" panose="020F0502020204030204" pitchFamily="34" charset="0"/>
              <a:buChar char="ꟷ"/>
            </a:pPr>
            <a:r>
              <a:rPr lang="en-US" dirty="0"/>
              <a:t>SEO Optimization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Libraries / </a:t>
            </a:r>
            <a:r>
              <a:rPr lang="en-US" dirty="0" smtClean="0"/>
              <a:t>Packages</a:t>
            </a:r>
            <a:endParaRPr lang="en-US" dirty="0" smtClean="0"/>
          </a:p>
          <a:p>
            <a:pPr lvl="1">
              <a:buFont typeface="Calibri" panose="020F0502020204030204" pitchFamily="34" charset="0"/>
              <a:buChar char="ꟷ"/>
            </a:pPr>
            <a:r>
              <a:rPr lang="en-US" dirty="0" smtClean="0"/>
              <a:t>Bootstrap</a:t>
            </a:r>
            <a:endParaRPr lang="en-US" dirty="0" smtClean="0"/>
          </a:p>
          <a:p>
            <a:pPr lvl="1">
              <a:buFont typeface="Calibri" panose="020F0502020204030204" pitchFamily="34" charset="0"/>
              <a:buChar char="ꟷ"/>
            </a:pPr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en-US" dirty="0"/>
              <a:t>Jetstream</a:t>
            </a:r>
            <a:endParaRPr lang="en-US" dirty="0"/>
          </a:p>
          <a:p>
            <a:pPr lvl="1">
              <a:buFont typeface="Calibri" panose="020F0502020204030204" pitchFamily="34" charset="0"/>
              <a:buChar char="ꟷ"/>
            </a:pPr>
            <a:r>
              <a:rPr lang="en-US" dirty="0"/>
              <a:t>Font Awesome</a:t>
            </a:r>
            <a:endParaRPr lang="en-US" dirty="0"/>
          </a:p>
          <a:p>
            <a:pPr lvl="1">
              <a:buFont typeface="Calibri" panose="020F0502020204030204" pitchFamily="34" charset="0"/>
              <a:buChar char="ꟷ"/>
            </a:pPr>
            <a:r>
              <a:rPr lang="en-US" dirty="0" err="1" smtClean="0"/>
              <a:t>Mailtrap</a:t>
            </a:r>
            <a:endParaRPr lang="en-US" dirty="0" smtClean="0"/>
          </a:p>
          <a:p>
            <a:pPr lvl="1">
              <a:buFont typeface="Calibri" panose="020F0502020204030204" pitchFamily="34" charset="0"/>
              <a:buChar char="ꟷ"/>
            </a:pPr>
            <a:r>
              <a:rPr lang="en-US" dirty="0" smtClean="0"/>
              <a:t>Stripe</a:t>
            </a:r>
            <a:endParaRPr lang="en-US" dirty="0" smtClean="0"/>
          </a:p>
          <a:p>
            <a:pPr lvl="1">
              <a:buFont typeface="Calibri" panose="020F0502020204030204" pitchFamily="34" charset="0"/>
              <a:buChar char="ꟷ"/>
            </a:pPr>
            <a:r>
              <a:rPr lang="en-US" dirty="0"/>
              <a:t>Laravel </a:t>
            </a:r>
            <a:r>
              <a:rPr lang="en-US" dirty="0" smtClean="0"/>
              <a:t>Socialite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 Box Testing</a:t>
            </a:r>
            <a:endParaRPr lang="en-US" dirty="0"/>
          </a:p>
          <a:p>
            <a:pPr lvl="1"/>
            <a:r>
              <a:rPr lang="en-US" dirty="0"/>
              <a:t>Test Case Data</a:t>
            </a:r>
            <a:endParaRPr lang="en-US" dirty="0"/>
          </a:p>
          <a:p>
            <a:pPr lvl="1"/>
            <a:r>
              <a:rPr lang="en-US" dirty="0"/>
              <a:t>Test Case Design</a:t>
            </a:r>
            <a:endParaRPr lang="en-US" dirty="0"/>
          </a:p>
          <a:p>
            <a:r>
              <a:rPr lang="en-US" dirty="0"/>
              <a:t>Techniques</a:t>
            </a:r>
            <a:endParaRPr lang="en-US" dirty="0"/>
          </a:p>
          <a:p>
            <a:pPr lvl="1"/>
            <a:r>
              <a:rPr lang="en-US" dirty="0"/>
              <a:t>Equivalence Class Partitioning (ECP)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Endeavour</a:t>
            </a:r>
            <a:endParaRPr lang="en-US" dirty="0"/>
          </a:p>
        </p:txBody>
      </p:sp>
      <p:sp>
        <p:nvSpPr>
          <p:cNvPr id="12291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Endeavour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Roles</a:t>
            </a:r>
            <a:endParaRPr lang="en-US" dirty="0"/>
          </a:p>
          <a:p>
            <a:pPr lvl="1"/>
            <a:r>
              <a:rPr lang="en-US" dirty="0" smtClean="0"/>
              <a:t>Bilal Ahmed– Backend, Frontend, Documentation </a:t>
            </a:r>
            <a:endParaRPr lang="en-US" dirty="0" smtClean="0"/>
          </a:p>
          <a:p>
            <a:pPr lvl="1"/>
            <a:r>
              <a:rPr lang="en-US" dirty="0" smtClean="0"/>
              <a:t>Muhammad Hamza- </a:t>
            </a:r>
            <a:r>
              <a:rPr lang="en-US" dirty="0"/>
              <a:t>Backend, </a:t>
            </a:r>
            <a:r>
              <a:rPr lang="en-US" dirty="0" smtClean="0"/>
              <a:t>Frontend</a:t>
            </a:r>
            <a:endParaRPr lang="en-US" dirty="0" smtClean="0"/>
          </a:p>
          <a:p>
            <a:pPr lvl="1"/>
            <a:r>
              <a:rPr lang="en-US" dirty="0" smtClean="0"/>
              <a:t>Furqan Musawar- Documentation</a:t>
            </a:r>
            <a:endParaRPr lang="en-US" dirty="0"/>
          </a:p>
          <a:p>
            <a:r>
              <a:rPr lang="en-US" dirty="0"/>
              <a:t>Methodology	</a:t>
            </a:r>
            <a:endParaRPr lang="en-US" dirty="0"/>
          </a:p>
          <a:p>
            <a:pPr lvl="1"/>
            <a:r>
              <a:rPr lang="en-US" dirty="0" smtClean="0"/>
              <a:t>Iterative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Project Team</a:t>
            </a:r>
            <a:endParaRPr lang="en-US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Muhammad Hamza(36504)</a:t>
            </a:r>
            <a:endParaRPr lang="en-US" dirty="0"/>
          </a:p>
          <a:p>
            <a:pPr eaLnBrk="1" hangingPunct="1"/>
            <a:r>
              <a:rPr lang="en-US" dirty="0" smtClean="0"/>
              <a:t>Bilal Ahmed(37518)</a:t>
            </a:r>
            <a:endParaRPr lang="en-US" dirty="0"/>
          </a:p>
          <a:p>
            <a:pPr eaLnBrk="1" hangingPunct="1"/>
            <a:r>
              <a:rPr lang="en-US" dirty="0" smtClean="0"/>
              <a:t>Furqan Musawar(36554)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NEXT STEPS</a:t>
            </a:r>
            <a:endParaRPr lang="en-US" dirty="0"/>
          </a:p>
        </p:txBody>
      </p:sp>
      <p:sp>
        <p:nvSpPr>
          <p:cNvPr id="12291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 Breakdown Structure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Project Management</a:t>
            </a:r>
            <a:endParaRPr lang="en-US" sz="2400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sz="2000" strike="sngStrike" dirty="0"/>
              <a:t>GitHub Repositories</a:t>
            </a:r>
            <a:endParaRPr lang="en-US" sz="2000" strike="sngStrike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FYP Report</a:t>
            </a:r>
            <a:endParaRPr lang="en-US" sz="2400" dirty="0"/>
          </a:p>
          <a:p>
            <a:pPr marL="457200" lvl="1" indent="0" eaLnBrk="1" hangingPunct="1">
              <a:buNone/>
            </a:pPr>
            <a:r>
              <a:rPr lang="en-US" sz="2000" strike="sngStrike" dirty="0"/>
              <a:t>2.1. Project Scope &amp; Objectives</a:t>
            </a:r>
            <a:endParaRPr lang="en-US" sz="2000" strike="sngStrike" dirty="0"/>
          </a:p>
          <a:p>
            <a:pPr marL="457200" lvl="1" indent="0" eaLnBrk="1" hangingPunct="1">
              <a:buNone/>
            </a:pPr>
            <a:r>
              <a:rPr lang="en-US" sz="2000" strike="sngStrike" dirty="0"/>
              <a:t>2.2. Identify Stakeholders</a:t>
            </a:r>
            <a:endParaRPr lang="en-US" sz="2000" strike="sngStrike" dirty="0"/>
          </a:p>
          <a:p>
            <a:pPr marL="457200" lvl="1" indent="0" eaLnBrk="1" hangingPunct="1">
              <a:buNone/>
            </a:pPr>
            <a:r>
              <a:rPr lang="en-US" sz="2000" strike="sngStrike" dirty="0"/>
              <a:t>2.3. Project Requirements</a:t>
            </a:r>
            <a:endParaRPr lang="en-US" sz="2000" strike="sngStrike" dirty="0"/>
          </a:p>
          <a:p>
            <a:pPr marL="457200" lvl="1" indent="0" eaLnBrk="1" hangingPunct="1">
              <a:buNone/>
            </a:pPr>
            <a:r>
              <a:rPr lang="en-US" sz="2000" strike="sngStrike" dirty="0"/>
              <a:t> 2.3.1   Functional</a:t>
            </a:r>
            <a:endParaRPr lang="en-US" sz="2000" strike="sngStrike" dirty="0"/>
          </a:p>
          <a:p>
            <a:pPr marL="457200" lvl="1" indent="0" eaLnBrk="1" hangingPunct="1">
              <a:buNone/>
            </a:pPr>
            <a:r>
              <a:rPr lang="en-US" sz="2000" strike="sngStrike" dirty="0"/>
              <a:t> 2.3.2   Non Functional</a:t>
            </a:r>
            <a:endParaRPr lang="en-US" sz="2000" strike="sngStrike" dirty="0"/>
          </a:p>
          <a:p>
            <a:pPr eaLnBrk="1" hangingPunct="1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400" strike="sngStrike" dirty="0"/>
              <a:t>3</a:t>
            </a:r>
            <a:r>
              <a:rPr lang="en-US" sz="2400" strike="sngStrike" dirty="0" smtClean="0"/>
              <a:t>. </a:t>
            </a:r>
            <a:r>
              <a:rPr lang="en-US" sz="2400" strike="sngStrike" dirty="0"/>
              <a:t>Requirement Analysis</a:t>
            </a:r>
            <a:endParaRPr lang="en-US" sz="2400" strike="sngStrike" dirty="0"/>
          </a:p>
          <a:p>
            <a:pPr marL="0" indent="0" eaLnBrk="1" hangingPunct="1">
              <a:buNone/>
            </a:pPr>
            <a:r>
              <a:rPr lang="en-US" sz="2400" strike="sngStrike" dirty="0" smtClean="0"/>
              <a:t>4. </a:t>
            </a:r>
            <a:r>
              <a:rPr lang="en-US" sz="2400" strike="sngStrike" dirty="0"/>
              <a:t>Designs</a:t>
            </a:r>
            <a:endParaRPr lang="en-US" sz="2400" strike="sngStrike" dirty="0"/>
          </a:p>
          <a:p>
            <a:pPr marL="469265" lvl="1" indent="0">
              <a:lnSpc>
                <a:spcPct val="100000"/>
              </a:lnSpc>
              <a:spcBef>
                <a:spcPts val="485"/>
              </a:spcBef>
              <a:buNone/>
              <a:tabLst>
                <a:tab pos="699135" algn="l"/>
                <a:tab pos="699770" algn="l"/>
              </a:tabLst>
            </a:pPr>
            <a:r>
              <a:rPr lang="en-US" sz="2000" strike="sngStrike" spc="-20" dirty="0">
                <a:latin typeface="Calibri" panose="020F0502020204030204"/>
                <a:cs typeface="Calibri" panose="020F0502020204030204"/>
              </a:rPr>
              <a:t>2.5.1. A</a:t>
            </a:r>
            <a:r>
              <a:rPr lang="en-US" sz="2000" strike="sngStrike" spc="15" dirty="0">
                <a:latin typeface="Calibri" panose="020F0502020204030204"/>
                <a:cs typeface="Calibri" panose="020F0502020204030204"/>
              </a:rPr>
              <a:t>r</a:t>
            </a:r>
            <a:r>
              <a:rPr lang="en-US" sz="2000" strike="sngStrike" spc="5" dirty="0">
                <a:latin typeface="Calibri" panose="020F0502020204030204"/>
                <a:cs typeface="Calibri" panose="020F0502020204030204"/>
              </a:rPr>
              <a:t>c</a:t>
            </a:r>
            <a:r>
              <a:rPr lang="en-US" sz="2000" strike="sngStrike" spc="15" dirty="0">
                <a:latin typeface="Calibri" panose="020F0502020204030204"/>
                <a:cs typeface="Calibri" panose="020F0502020204030204"/>
              </a:rPr>
              <a:t>h</a:t>
            </a:r>
            <a:r>
              <a:rPr lang="en-US" sz="2000" strike="sngStrike" spc="-35" dirty="0">
                <a:latin typeface="Calibri" panose="020F0502020204030204"/>
                <a:cs typeface="Calibri" panose="020F0502020204030204"/>
              </a:rPr>
              <a:t>i</a:t>
            </a:r>
            <a:r>
              <a:rPr lang="en-US" sz="2000" strike="sngStrike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lang="en-US" sz="2000" strike="sngStrike" dirty="0">
                <a:latin typeface="Calibri" panose="020F0502020204030204"/>
                <a:cs typeface="Calibri" panose="020F0502020204030204"/>
              </a:rPr>
              <a:t>e</a:t>
            </a:r>
            <a:r>
              <a:rPr lang="en-US" sz="2000" strike="sngStrike" spc="10" dirty="0">
                <a:latin typeface="Calibri" panose="020F0502020204030204"/>
                <a:cs typeface="Calibri" panose="020F0502020204030204"/>
              </a:rPr>
              <a:t>c</a:t>
            </a:r>
            <a:r>
              <a:rPr lang="en-US" sz="2000" strike="sngStrike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lang="en-US" sz="2000" strike="sngStrike" spc="15" dirty="0">
                <a:latin typeface="Calibri" panose="020F0502020204030204"/>
                <a:cs typeface="Calibri" panose="020F0502020204030204"/>
              </a:rPr>
              <a:t>ur</a:t>
            </a:r>
            <a:r>
              <a:rPr lang="en-US" sz="2000" strike="sngStrike" dirty="0">
                <a:latin typeface="Calibri" panose="020F0502020204030204"/>
                <a:cs typeface="Calibri" panose="020F0502020204030204"/>
              </a:rPr>
              <a:t>e</a:t>
            </a:r>
            <a:r>
              <a:rPr lang="en-US" sz="2000" strike="sngStrike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2000" strike="sngStrike" spc="-20" dirty="0">
                <a:latin typeface="Calibri" panose="020F0502020204030204"/>
                <a:cs typeface="Calibri" panose="020F0502020204030204"/>
              </a:rPr>
              <a:t>D</a:t>
            </a:r>
            <a:r>
              <a:rPr lang="en-US" sz="2000" strike="sngStrike" dirty="0">
                <a:latin typeface="Calibri" panose="020F0502020204030204"/>
                <a:cs typeface="Calibri" panose="020F0502020204030204"/>
              </a:rPr>
              <a:t>es</a:t>
            </a:r>
            <a:r>
              <a:rPr lang="en-US" sz="2000" strike="sngStrike" spc="-30" dirty="0">
                <a:latin typeface="Calibri" panose="020F0502020204030204"/>
                <a:cs typeface="Calibri" panose="020F0502020204030204"/>
              </a:rPr>
              <a:t>i</a:t>
            </a:r>
            <a:r>
              <a:rPr lang="en-US" sz="2000" strike="sngStrike" spc="-15" dirty="0">
                <a:latin typeface="Calibri" panose="020F0502020204030204"/>
                <a:cs typeface="Calibri" panose="020F0502020204030204"/>
              </a:rPr>
              <a:t>g</a:t>
            </a:r>
            <a:r>
              <a:rPr lang="en-US" sz="2000" strike="sngStrike" dirty="0">
                <a:latin typeface="Calibri" panose="020F0502020204030204"/>
                <a:cs typeface="Calibri" panose="020F0502020204030204"/>
              </a:rPr>
              <a:t>n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marL="469265" lvl="1" indent="0">
              <a:lnSpc>
                <a:spcPct val="100000"/>
              </a:lnSpc>
              <a:spcBef>
                <a:spcPts val="560"/>
              </a:spcBef>
              <a:buNone/>
              <a:tabLst>
                <a:tab pos="699135" algn="l"/>
                <a:tab pos="699770" algn="l"/>
              </a:tabLst>
            </a:pPr>
            <a:r>
              <a:rPr lang="en-US" sz="2000" strike="sngStrike" spc="-15" dirty="0">
                <a:latin typeface="Calibri" panose="020F0502020204030204"/>
                <a:cs typeface="Calibri" panose="020F0502020204030204"/>
              </a:rPr>
              <a:t>2.5.2. Activity</a:t>
            </a:r>
            <a:r>
              <a:rPr lang="en-US" sz="2000" strike="sngStrike" spc="5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2000" strike="sngStrike" spc="-30" dirty="0">
                <a:latin typeface="Calibri" panose="020F0502020204030204"/>
                <a:cs typeface="Calibri" panose="020F0502020204030204"/>
              </a:rPr>
              <a:t>Diagrams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marL="469265" lvl="1" indent="0">
              <a:lnSpc>
                <a:spcPct val="100000"/>
              </a:lnSpc>
              <a:spcBef>
                <a:spcPts val="485"/>
              </a:spcBef>
              <a:buNone/>
              <a:tabLst>
                <a:tab pos="699135" algn="l"/>
                <a:tab pos="699770" algn="l"/>
              </a:tabLst>
            </a:pPr>
            <a:r>
              <a:rPr lang="en-US" sz="2000" strike="sngStrike" dirty="0">
                <a:latin typeface="Calibri" panose="020F0502020204030204"/>
                <a:cs typeface="Calibri" panose="020F0502020204030204"/>
              </a:rPr>
              <a:t>2.5.3. Use</a:t>
            </a:r>
            <a:r>
              <a:rPr lang="en-US" sz="2000" strike="sngStrike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2000" strike="sngStrike" spc="-10" dirty="0">
                <a:latin typeface="Calibri" panose="020F0502020204030204"/>
                <a:cs typeface="Calibri" panose="020F0502020204030204"/>
              </a:rPr>
              <a:t>Case</a:t>
            </a:r>
            <a:r>
              <a:rPr lang="en-US" sz="2000" strike="sngStrike" spc="3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2000" strike="sngStrike" spc="-30" dirty="0" smtClean="0">
                <a:latin typeface="Calibri" panose="020F0502020204030204"/>
                <a:cs typeface="Calibri" panose="020F0502020204030204"/>
              </a:rPr>
              <a:t>Diagrams</a:t>
            </a:r>
            <a:endParaRPr lang="en-US" sz="2000" strike="sngStrike" spc="-30" dirty="0" smtClean="0">
              <a:latin typeface="Calibri" panose="020F0502020204030204"/>
              <a:cs typeface="Calibri" panose="020F0502020204030204"/>
            </a:endParaRPr>
          </a:p>
          <a:p>
            <a:pPr marL="127000" indent="0">
              <a:lnSpc>
                <a:spcPct val="100000"/>
              </a:lnSpc>
              <a:spcBef>
                <a:spcPts val="675"/>
              </a:spcBef>
              <a:buNone/>
              <a:tabLst>
                <a:tab pos="756285" algn="l"/>
              </a:tabLst>
            </a:pPr>
            <a:r>
              <a:rPr lang="en-US" sz="2000" spc="20" dirty="0" smtClean="0">
                <a:cs typeface="Calibri" panose="020F0502020204030204"/>
              </a:rPr>
              <a:t>      </a:t>
            </a:r>
            <a:r>
              <a:rPr lang="en-US" sz="2000" strike="sngStrike" spc="20" dirty="0" smtClean="0">
                <a:cs typeface="Calibri" panose="020F0502020204030204"/>
              </a:rPr>
              <a:t>2.5.4. F</a:t>
            </a:r>
            <a:r>
              <a:rPr lang="en-US" sz="2000" strike="sngStrike" spc="10" dirty="0" smtClean="0">
                <a:cs typeface="Calibri" panose="020F0502020204030204"/>
              </a:rPr>
              <a:t>u</a:t>
            </a:r>
            <a:r>
              <a:rPr lang="en-US" sz="2000" strike="sngStrike" spc="-30" dirty="0" smtClean="0">
                <a:cs typeface="Calibri" panose="020F0502020204030204"/>
              </a:rPr>
              <a:t>ll</a:t>
            </a:r>
            <a:r>
              <a:rPr lang="en-US" sz="2000" strike="sngStrike" dirty="0" smtClean="0">
                <a:cs typeface="Calibri" panose="020F0502020204030204"/>
              </a:rPr>
              <a:t>y</a:t>
            </a:r>
            <a:r>
              <a:rPr lang="en-US" sz="2000" strike="sngStrike" spc="20" dirty="0" smtClean="0">
                <a:cs typeface="Calibri" panose="020F0502020204030204"/>
              </a:rPr>
              <a:t> </a:t>
            </a:r>
            <a:r>
              <a:rPr lang="en-US" sz="2000" strike="sngStrike" spc="20" dirty="0">
                <a:cs typeface="Calibri" panose="020F0502020204030204"/>
              </a:rPr>
              <a:t>D</a:t>
            </a:r>
            <a:r>
              <a:rPr lang="en-US" sz="2000" strike="sngStrike" spc="-15" dirty="0">
                <a:cs typeface="Calibri" panose="020F0502020204030204"/>
              </a:rPr>
              <a:t>r</a:t>
            </a:r>
            <a:r>
              <a:rPr lang="en-US" sz="2000" strike="sngStrike" dirty="0">
                <a:cs typeface="Calibri" panose="020F0502020204030204"/>
              </a:rPr>
              <a:t>e</a:t>
            </a:r>
            <a:r>
              <a:rPr lang="en-US" sz="2000" strike="sngStrike" spc="40" dirty="0">
                <a:cs typeface="Calibri" panose="020F0502020204030204"/>
              </a:rPr>
              <a:t>s</a:t>
            </a:r>
            <a:r>
              <a:rPr lang="en-US" sz="2000" strike="sngStrike" spc="35" dirty="0">
                <a:cs typeface="Calibri" panose="020F0502020204030204"/>
              </a:rPr>
              <a:t>s</a:t>
            </a:r>
            <a:r>
              <a:rPr lang="en-US" sz="2000" strike="sngStrike" dirty="0">
                <a:cs typeface="Calibri" panose="020F0502020204030204"/>
              </a:rPr>
              <a:t>ed</a:t>
            </a:r>
            <a:r>
              <a:rPr lang="en-US" sz="2000" strike="sngStrike" spc="-150" dirty="0">
                <a:cs typeface="Calibri" panose="020F0502020204030204"/>
              </a:rPr>
              <a:t> </a:t>
            </a:r>
            <a:r>
              <a:rPr lang="en-US" sz="2000" strike="sngStrike" spc="30" dirty="0">
                <a:cs typeface="Calibri" panose="020F0502020204030204"/>
              </a:rPr>
              <a:t>U</a:t>
            </a:r>
            <a:r>
              <a:rPr lang="en-US" sz="2000" strike="sngStrike" spc="35" dirty="0">
                <a:cs typeface="Calibri" panose="020F0502020204030204"/>
              </a:rPr>
              <a:t>s</a:t>
            </a:r>
            <a:r>
              <a:rPr lang="en-US" sz="2000" strike="sngStrike" dirty="0">
                <a:cs typeface="Calibri" panose="020F0502020204030204"/>
              </a:rPr>
              <a:t>e</a:t>
            </a:r>
            <a:r>
              <a:rPr lang="en-US" sz="2000" strike="sngStrike" spc="-85" dirty="0">
                <a:cs typeface="Calibri" panose="020F0502020204030204"/>
              </a:rPr>
              <a:t> </a:t>
            </a:r>
            <a:r>
              <a:rPr lang="en-US" sz="2000" strike="sngStrike" spc="-5" dirty="0">
                <a:cs typeface="Calibri" panose="020F0502020204030204"/>
              </a:rPr>
              <a:t>C</a:t>
            </a:r>
            <a:r>
              <a:rPr lang="en-US" sz="2000" strike="sngStrike" spc="-30" dirty="0">
                <a:cs typeface="Calibri" panose="020F0502020204030204"/>
              </a:rPr>
              <a:t>a</a:t>
            </a:r>
            <a:r>
              <a:rPr lang="en-US" sz="2000" strike="sngStrike" spc="35" dirty="0">
                <a:cs typeface="Calibri" panose="020F0502020204030204"/>
              </a:rPr>
              <a:t>s</a:t>
            </a:r>
            <a:r>
              <a:rPr lang="en-US" sz="2000" strike="sngStrike" dirty="0">
                <a:cs typeface="Calibri" panose="020F0502020204030204"/>
              </a:rPr>
              <a:t>es</a:t>
            </a:r>
            <a:endParaRPr lang="en-US" sz="2000" dirty="0">
              <a:cs typeface="Calibri" panose="020F0502020204030204"/>
            </a:endParaRPr>
          </a:p>
          <a:p>
            <a:pPr marL="127000" indent="0">
              <a:lnSpc>
                <a:spcPct val="100000"/>
              </a:lnSpc>
              <a:spcBef>
                <a:spcPts val="575"/>
              </a:spcBef>
              <a:buNone/>
              <a:tabLst>
                <a:tab pos="756285" algn="l"/>
              </a:tabLst>
            </a:pPr>
            <a:r>
              <a:rPr lang="en-US" sz="2000" spc="-195" dirty="0" smtClean="0">
                <a:cs typeface="Calibri" panose="020F0502020204030204"/>
              </a:rPr>
              <a:t>           </a:t>
            </a:r>
            <a:r>
              <a:rPr lang="en-US" sz="2000" strike="sngStrike" spc="-195" dirty="0" smtClean="0">
                <a:cs typeface="Calibri" panose="020F0502020204030204"/>
              </a:rPr>
              <a:t>2 </a:t>
            </a:r>
            <a:r>
              <a:rPr lang="en-US" sz="2000" strike="sngStrike" spc="-195" dirty="0">
                <a:cs typeface="Calibri" panose="020F0502020204030204"/>
              </a:rPr>
              <a:t>. 5 . 5 </a:t>
            </a:r>
            <a:r>
              <a:rPr lang="en-US" sz="2000" strike="sngStrike" spc="-195" dirty="0" smtClean="0">
                <a:cs typeface="Calibri" panose="020F0502020204030204"/>
              </a:rPr>
              <a:t>. </a:t>
            </a:r>
            <a:r>
              <a:rPr lang="en-US" sz="2000" strike="sngStrike" spc="-195" dirty="0">
                <a:cs typeface="Calibri" panose="020F0502020204030204"/>
              </a:rPr>
              <a:t>T</a:t>
            </a:r>
            <a:r>
              <a:rPr lang="en-US" sz="2000" strike="sngStrike" dirty="0">
                <a:cs typeface="Calibri" panose="020F0502020204030204"/>
              </a:rPr>
              <a:t>e</a:t>
            </a:r>
            <a:r>
              <a:rPr lang="en-US" sz="2000" strike="sngStrike" spc="40" dirty="0">
                <a:cs typeface="Calibri" panose="020F0502020204030204"/>
              </a:rPr>
              <a:t>s</a:t>
            </a:r>
            <a:r>
              <a:rPr lang="en-US" sz="2000" strike="sngStrike" dirty="0">
                <a:cs typeface="Calibri" panose="020F0502020204030204"/>
              </a:rPr>
              <a:t>t</a:t>
            </a:r>
            <a:r>
              <a:rPr lang="en-US" sz="2000" strike="sngStrike" spc="-75" dirty="0">
                <a:cs typeface="Calibri" panose="020F0502020204030204"/>
              </a:rPr>
              <a:t> </a:t>
            </a:r>
            <a:r>
              <a:rPr lang="en-US" sz="2000" strike="sngStrike" spc="-5" dirty="0" smtClean="0">
                <a:cs typeface="Calibri" panose="020F0502020204030204"/>
              </a:rPr>
              <a:t>C</a:t>
            </a:r>
            <a:r>
              <a:rPr lang="en-US" sz="2000" strike="sngStrike" spc="-30" dirty="0" smtClean="0">
                <a:cs typeface="Calibri" panose="020F0502020204030204"/>
              </a:rPr>
              <a:t>a</a:t>
            </a:r>
            <a:r>
              <a:rPr lang="en-US" sz="2000" strike="sngStrike" spc="35" dirty="0" smtClean="0">
                <a:cs typeface="Calibri" panose="020F0502020204030204"/>
              </a:rPr>
              <a:t>s</a:t>
            </a:r>
            <a:r>
              <a:rPr lang="en-US" sz="2000" strike="sngStrike" dirty="0" smtClean="0">
                <a:cs typeface="Calibri" panose="020F0502020204030204"/>
              </a:rPr>
              <a:t>es</a:t>
            </a:r>
            <a:endParaRPr lang="en-US" sz="2000" strike="sngStrike" dirty="0" smtClean="0">
              <a:cs typeface="Calibri" panose="020F0502020204030204"/>
            </a:endParaRPr>
          </a:p>
          <a:p>
            <a:pPr marL="127000" indent="0">
              <a:spcBef>
                <a:spcPts val="575"/>
              </a:spcBef>
              <a:buNone/>
              <a:tabLst>
                <a:tab pos="756285" algn="l"/>
              </a:tabLst>
            </a:pP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smtClean="0">
                <a:cs typeface="Calibri" panose="020F0502020204030204"/>
              </a:rPr>
              <a:t>     </a:t>
            </a:r>
            <a:r>
              <a:rPr lang="en-US" sz="2000" strike="sngStrike" spc="-195" dirty="0" smtClean="0">
                <a:cs typeface="Calibri" panose="020F0502020204030204"/>
              </a:rPr>
              <a:t>2 </a:t>
            </a:r>
            <a:r>
              <a:rPr lang="en-US" sz="2000" strike="sngStrike" spc="-195" dirty="0">
                <a:cs typeface="Calibri" panose="020F0502020204030204"/>
              </a:rPr>
              <a:t>. 5 . 6</a:t>
            </a:r>
            <a:r>
              <a:rPr lang="en-US" sz="2000" strike="sngStrike" spc="-195" dirty="0" smtClean="0">
                <a:cs typeface="Calibri" panose="020F0502020204030204"/>
              </a:rPr>
              <a:t>.  ERD</a:t>
            </a:r>
            <a:endParaRPr lang="en-US" sz="2000" strike="sngStrike" dirty="0">
              <a:cs typeface="Calibri" panose="020F0502020204030204"/>
            </a:endParaRPr>
          </a:p>
          <a:p>
            <a:pPr marL="127000" indent="0">
              <a:lnSpc>
                <a:spcPct val="100000"/>
              </a:lnSpc>
              <a:spcBef>
                <a:spcPts val="575"/>
              </a:spcBef>
              <a:buNone/>
              <a:tabLst>
                <a:tab pos="756285" algn="l"/>
              </a:tabLst>
            </a:pPr>
            <a:endParaRPr lang="en-US" sz="2000" dirty="0">
              <a:cs typeface="Calibri" panose="020F0502020204030204"/>
            </a:endParaRPr>
          </a:p>
          <a:p>
            <a:pPr marL="469265" lvl="1" indent="0">
              <a:lnSpc>
                <a:spcPct val="100000"/>
              </a:lnSpc>
              <a:spcBef>
                <a:spcPts val="485"/>
              </a:spcBef>
              <a:buNone/>
              <a:tabLst>
                <a:tab pos="699135" algn="l"/>
                <a:tab pos="699770" algn="l"/>
              </a:tabLst>
            </a:pPr>
            <a:endParaRPr lang="en-US" sz="2000" strike="sngStrike" spc="-30" dirty="0">
              <a:latin typeface="Calibri" panose="020F0502020204030204"/>
              <a:cs typeface="Calibri" panose="020F0502020204030204"/>
            </a:endParaRPr>
          </a:p>
          <a:p>
            <a:pPr marL="457200" lvl="1" indent="0" eaLnBrk="1" hangingPunct="1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30"/>
              </a:spcBef>
            </a:pPr>
            <a:r>
              <a:rPr spc="-30" dirty="0"/>
              <a:t>Work</a:t>
            </a:r>
            <a:r>
              <a:rPr spc="-110" dirty="0"/>
              <a:t> </a:t>
            </a:r>
            <a:r>
              <a:rPr spc="-20" dirty="0"/>
              <a:t>Breakdown</a:t>
            </a:r>
            <a:r>
              <a:rPr spc="-45" dirty="0"/>
              <a:t> </a:t>
            </a:r>
            <a:r>
              <a:rPr spc="10" dirty="0"/>
              <a:t>Structure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447800"/>
            <a:ext cx="4724400" cy="5126403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685"/>
              </a:spcBef>
              <a:tabLst>
                <a:tab pos="355600" algn="l"/>
                <a:tab pos="356235" algn="l"/>
              </a:tabLst>
            </a:pPr>
            <a:r>
              <a:rPr lang="en-US" sz="2750" dirty="0">
                <a:latin typeface="Calibri" panose="020F0502020204030204"/>
                <a:cs typeface="Calibri" panose="020F0502020204030204"/>
              </a:rPr>
              <a:t>5</a:t>
            </a:r>
            <a:r>
              <a:rPr lang="en-US" sz="2750" dirty="0" smtClean="0">
                <a:latin typeface="Calibri" panose="020F0502020204030204"/>
                <a:cs typeface="Calibri" panose="020F0502020204030204"/>
              </a:rPr>
              <a:t>. </a:t>
            </a:r>
            <a:r>
              <a:rPr sz="2750" dirty="0">
                <a:latin typeface="Calibri" panose="020F0502020204030204"/>
                <a:cs typeface="Calibri" panose="020F0502020204030204"/>
              </a:rPr>
              <a:t>Development</a:t>
            </a:r>
            <a:endParaRPr sz="2750" dirty="0">
              <a:latin typeface="Calibri" panose="020F0502020204030204"/>
              <a:cs typeface="Calibri" panose="020F0502020204030204"/>
            </a:endParaRPr>
          </a:p>
          <a:p>
            <a:pPr marL="927100" lvl="1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  <a:tabLst>
                <a:tab pos="756285" algn="l"/>
              </a:tabLst>
            </a:pPr>
            <a:r>
              <a:rPr lang="en-US" sz="2000" strike="sngStrike" spc="5" dirty="0" smtClean="0">
                <a:latin typeface="Calibri" panose="020F0502020204030204"/>
                <a:cs typeface="Calibri" panose="020F0502020204030204"/>
              </a:rPr>
              <a:t>User </a:t>
            </a:r>
            <a:r>
              <a:rPr lang="en-US" sz="2000" strike="sngStrike" spc="5" dirty="0" smtClean="0">
                <a:latin typeface="Calibri" panose="020F0502020204030204"/>
                <a:cs typeface="Calibri" panose="020F0502020204030204"/>
              </a:rPr>
              <a:t>Management</a:t>
            </a:r>
            <a:endParaRPr lang="en-US" sz="2000" strike="sngStrike" spc="5" dirty="0" smtClean="0">
              <a:latin typeface="Calibri" panose="020F0502020204030204"/>
              <a:cs typeface="Calibri" panose="020F0502020204030204"/>
            </a:endParaRPr>
          </a:p>
          <a:p>
            <a:pPr marL="927100" lvl="1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  <a:tabLst>
                <a:tab pos="756285" algn="l"/>
              </a:tabLst>
            </a:pPr>
            <a:r>
              <a:rPr lang="en-US" sz="2000" strike="sngStrike" spc="5" dirty="0" smtClean="0">
                <a:latin typeface="Calibri" panose="020F0502020204030204"/>
                <a:cs typeface="Calibri" panose="020F0502020204030204"/>
              </a:rPr>
              <a:t>Authentication</a:t>
            </a:r>
            <a:endParaRPr lang="en-US" sz="2000" strike="sngStrike" spc="5" dirty="0" smtClean="0">
              <a:latin typeface="Calibri" panose="020F0502020204030204"/>
              <a:cs typeface="Calibri" panose="020F0502020204030204"/>
            </a:endParaRPr>
          </a:p>
          <a:p>
            <a:pPr marL="927100" lvl="1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  <a:tabLst>
                <a:tab pos="756285" algn="l"/>
              </a:tabLst>
            </a:pPr>
            <a:r>
              <a:rPr lang="en-US" sz="2000" strike="sngStrike" spc="5" dirty="0" smtClean="0">
                <a:latin typeface="Calibri" panose="020F0502020204030204"/>
                <a:cs typeface="Calibri" panose="020F0502020204030204"/>
              </a:rPr>
              <a:t>Share </a:t>
            </a:r>
            <a:r>
              <a:rPr lang="en-US" sz="2000" strike="sngStrike" spc="5" dirty="0">
                <a:latin typeface="Calibri" panose="020F0502020204030204"/>
                <a:cs typeface="Calibri" panose="020F0502020204030204"/>
              </a:rPr>
              <a:t>Management </a:t>
            </a:r>
            <a:endParaRPr lang="en-US" sz="2000" strike="sngStrike" spc="5" dirty="0">
              <a:latin typeface="Calibri" panose="020F0502020204030204"/>
              <a:cs typeface="Calibri" panose="020F0502020204030204"/>
            </a:endParaRPr>
          </a:p>
          <a:p>
            <a:pPr marL="927100" lvl="1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  <a:tabLst>
                <a:tab pos="756285" algn="l"/>
              </a:tabLst>
            </a:pPr>
            <a:r>
              <a:rPr lang="en-US" sz="2000" strike="sngStrike" spc="5" dirty="0" smtClean="0">
                <a:latin typeface="Calibri" panose="020F0502020204030204"/>
                <a:cs typeface="Calibri" panose="020F0502020204030204"/>
              </a:rPr>
              <a:t>Income </a:t>
            </a:r>
            <a:r>
              <a:rPr lang="en-US" sz="2000" strike="sngStrike" spc="5" dirty="0" smtClean="0">
                <a:latin typeface="Calibri" panose="020F0502020204030204"/>
                <a:cs typeface="Calibri" panose="020F0502020204030204"/>
              </a:rPr>
              <a:t>Distribution </a:t>
            </a:r>
            <a:endParaRPr lang="en-US" sz="2000" strike="sngStrike" spc="5" dirty="0" smtClean="0">
              <a:latin typeface="Calibri" panose="020F0502020204030204"/>
              <a:cs typeface="Calibri" panose="020F0502020204030204"/>
            </a:endParaRPr>
          </a:p>
          <a:p>
            <a:pPr marL="927100" lvl="1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  <a:tabLst>
                <a:tab pos="756285" algn="l"/>
              </a:tabLst>
            </a:pPr>
            <a:r>
              <a:rPr lang="en-US" sz="2000" strike="sngStrike" spc="5" dirty="0" smtClean="0">
                <a:latin typeface="Calibri" panose="020F0502020204030204"/>
                <a:cs typeface="Calibri" panose="020F0502020204030204"/>
              </a:rPr>
              <a:t>Biding </a:t>
            </a:r>
            <a:r>
              <a:rPr lang="en-US" sz="2000" strike="sngStrike" spc="5" dirty="0">
                <a:latin typeface="Calibri" panose="020F0502020204030204"/>
                <a:cs typeface="Calibri" panose="020F0502020204030204"/>
              </a:rPr>
              <a:t>Module</a:t>
            </a:r>
            <a:endParaRPr lang="en-US" sz="2000" strike="sngStrike" spc="5" dirty="0">
              <a:latin typeface="Calibri" panose="020F0502020204030204"/>
              <a:cs typeface="Calibri" panose="020F0502020204030204"/>
            </a:endParaRPr>
          </a:p>
          <a:p>
            <a:pPr marL="927100" lvl="1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  <a:tabLst>
                <a:tab pos="756285" algn="l"/>
              </a:tabLst>
            </a:pPr>
            <a:r>
              <a:rPr lang="en-US" sz="2000" strike="sngStrike" spc="5" dirty="0" smtClean="0">
                <a:latin typeface="Calibri" panose="020F0502020204030204"/>
                <a:cs typeface="Calibri" panose="020F0502020204030204"/>
              </a:rPr>
              <a:t>Payment </a:t>
            </a:r>
            <a:r>
              <a:rPr lang="en-US" sz="2000" strike="sngStrike" spc="5" dirty="0">
                <a:latin typeface="Calibri" panose="020F0502020204030204"/>
                <a:cs typeface="Calibri" panose="020F0502020204030204"/>
              </a:rPr>
              <a:t>Integration </a:t>
            </a:r>
            <a:endParaRPr lang="en-US" sz="2000" strike="sngStrike" spc="5" dirty="0">
              <a:latin typeface="Calibri" panose="020F0502020204030204"/>
              <a:cs typeface="Calibri" panose="020F0502020204030204"/>
            </a:endParaRPr>
          </a:p>
          <a:p>
            <a:pPr marL="927100" lvl="1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  <a:tabLst>
                <a:tab pos="756285" algn="l"/>
              </a:tabLst>
            </a:pPr>
            <a:r>
              <a:rPr lang="en-US" sz="2000" strike="sngStrike" spc="5" dirty="0" smtClean="0">
                <a:latin typeface="Calibri" panose="020F0502020204030204"/>
                <a:cs typeface="Calibri" panose="020F0502020204030204"/>
              </a:rPr>
              <a:t>Property </a:t>
            </a:r>
            <a:r>
              <a:rPr lang="en-US" sz="2000" strike="sngStrike" spc="5" dirty="0">
                <a:latin typeface="Calibri" panose="020F0502020204030204"/>
                <a:cs typeface="Calibri" panose="020F0502020204030204"/>
              </a:rPr>
              <a:t>Management </a:t>
            </a:r>
            <a:endParaRPr lang="en-US" sz="2000" strike="sngStrike" spc="5" dirty="0">
              <a:latin typeface="Calibri" panose="020F0502020204030204"/>
              <a:cs typeface="Calibri" panose="020F0502020204030204"/>
            </a:endParaRPr>
          </a:p>
          <a:p>
            <a:pPr marL="927100" lvl="1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  <a:tabLst>
                <a:tab pos="756285" algn="l"/>
              </a:tabLst>
            </a:pPr>
            <a:r>
              <a:rPr lang="en-US" sz="2000" strike="sngStrike" spc="5" dirty="0" smtClean="0">
                <a:latin typeface="Calibri" panose="020F0502020204030204"/>
                <a:cs typeface="Calibri" panose="020F0502020204030204"/>
              </a:rPr>
              <a:t>Notifications Module</a:t>
            </a:r>
            <a:endParaRPr lang="en-US" sz="2000" strike="sngStrike" spc="5" dirty="0" smtClean="0">
              <a:latin typeface="Calibri" panose="020F0502020204030204"/>
              <a:cs typeface="Calibri" panose="020F0502020204030204"/>
            </a:endParaRPr>
          </a:p>
          <a:p>
            <a:pPr marL="927100" lvl="1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  <a:tabLst>
                <a:tab pos="756285" algn="l"/>
              </a:tabLst>
            </a:pPr>
            <a:r>
              <a:rPr lang="en-US" sz="2000" strike="sngStrike" spc="5" dirty="0" smtClean="0">
                <a:latin typeface="Calibri" panose="020F0502020204030204"/>
                <a:cs typeface="Calibri" panose="020F0502020204030204"/>
              </a:rPr>
              <a:t>User support</a:t>
            </a:r>
            <a:endParaRPr lang="en-US" sz="2000" strike="sngStrike" spc="5" dirty="0" smtClean="0">
              <a:latin typeface="Calibri" panose="020F0502020204030204"/>
              <a:cs typeface="Calibri" panose="020F0502020204030204"/>
            </a:endParaRPr>
          </a:p>
          <a:p>
            <a:pPr marL="927100" lvl="1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  <a:tabLst>
                <a:tab pos="756285" algn="l"/>
              </a:tabLst>
            </a:pPr>
            <a:r>
              <a:rPr lang="en-US" sz="2000" strike="sngStrike" spc="5" dirty="0" smtClean="0">
                <a:latin typeface="Calibri" panose="020F0502020204030204"/>
                <a:cs typeface="Calibri" panose="020F0502020204030204"/>
              </a:rPr>
              <a:t>Blogs</a:t>
            </a:r>
            <a:endParaRPr lang="en-US" sz="2000" strike="sngStrike" spc="5" dirty="0">
              <a:latin typeface="Calibri" panose="020F0502020204030204"/>
              <a:cs typeface="Calibri" panose="020F0502020204030204"/>
            </a:endParaRPr>
          </a:p>
          <a:p>
            <a:pPr marL="469900" lvl="1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lang="en-US" sz="2000" strike="sngStrike" spc="5" dirty="0" smtClean="0">
                <a:latin typeface="Calibri" panose="020F0502020204030204"/>
                <a:cs typeface="Calibri" panose="020F0502020204030204"/>
              </a:rPr>
              <a:t> </a:t>
            </a:r>
            <a:endParaRPr lang="en-US" sz="2000" strike="sngStrike" spc="5" dirty="0" smtClean="0">
              <a:latin typeface="Calibri" panose="020F0502020204030204"/>
              <a:cs typeface="Calibri" panose="020F0502020204030204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285" algn="l"/>
              </a:tabLst>
            </a:pPr>
            <a:endParaRPr lang="en-US" sz="2000" spc="5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Challenges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073900" cy="4526280"/>
          </a:xfrm>
        </p:spPr>
        <p:txBody>
          <a:bodyPr/>
          <a:lstStyle/>
          <a:p>
            <a:pPr algn="just" eaLnBrk="1" hangingPunct="1"/>
            <a:r>
              <a:rPr lang="en-US" altLang="en-US"/>
              <a:t>Designing a seamless process for transferring ownership while ensuring payment, legal compliance, and proper</a:t>
            </a:r>
            <a:r>
              <a:rPr lang="en-US" altLang="en-US"/>
              <a:t> </a:t>
            </a:r>
            <a:r>
              <a:rPr lang="en-US" altLang="en-US"/>
              <a:t>documentation.</a:t>
            </a: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Prototype &amp; Report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Prototype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hlinkClick r:id="rId1"/>
            </a:endParaRPr>
          </a:p>
          <a:p>
            <a:pPr eaLnBrk="1" hangingPunct="1"/>
            <a:r>
              <a:rPr lang="en-US" dirty="0"/>
              <a:t>Client</a:t>
            </a:r>
            <a:endParaRPr lang="en-US" dirty="0"/>
          </a:p>
          <a:p>
            <a:pPr lvl="1" eaLnBrk="1" hangingPunct="1"/>
            <a:r>
              <a:rPr lang="en-US" dirty="0">
                <a:hlinkClick r:id="rId1"/>
              </a:rPr>
              <a:t>http://localhost:5173</a:t>
            </a:r>
            <a:endParaRPr lang="en-US" dirty="0"/>
          </a:p>
          <a:p>
            <a:pPr eaLnBrk="1" hangingPunct="1"/>
            <a:r>
              <a:rPr lang="en-US" dirty="0"/>
              <a:t>Server</a:t>
            </a:r>
            <a:endParaRPr lang="en-US" dirty="0"/>
          </a:p>
          <a:p>
            <a:pPr lvl="1" eaLnBrk="1" hangingPunct="1"/>
            <a:r>
              <a:rPr lang="en-US" dirty="0">
                <a:hlinkClick r:id="rId2"/>
              </a:rPr>
              <a:t>http://localhost:8000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Report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1: Introduction</a:t>
            </a:r>
            <a:endParaRPr lang="en-US" dirty="0"/>
          </a:p>
          <a:p>
            <a:pPr eaLnBrk="1" hangingPunct="1"/>
            <a:r>
              <a:rPr lang="en-US" dirty="0"/>
              <a:t>Chapter 2: Literature / Market Survey</a:t>
            </a:r>
            <a:endParaRPr lang="en-US" dirty="0"/>
          </a:p>
          <a:p>
            <a:pPr eaLnBrk="1" hangingPunct="1"/>
            <a:r>
              <a:rPr lang="en-US" dirty="0"/>
              <a:t>Chapter 3: Requirement Analysis</a:t>
            </a:r>
            <a:endParaRPr lang="en-US" dirty="0"/>
          </a:p>
          <a:p>
            <a:pPr eaLnBrk="1" hangingPunct="1"/>
            <a:r>
              <a:rPr lang="en-US" dirty="0"/>
              <a:t>Chapter 4: System Design</a:t>
            </a:r>
            <a:endParaRPr lang="en-US" dirty="0"/>
          </a:p>
          <a:p>
            <a:pPr eaLnBrk="1" hangingPunct="1"/>
            <a:r>
              <a:rPr lang="en-US" dirty="0"/>
              <a:t>Chapter 5: Implementation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Table of Content</a:t>
            </a:r>
            <a:endParaRPr lang="en-US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Opportunity &amp; Stakeholders </a:t>
            </a:r>
            <a:endParaRPr lang="en-US" sz="2800" dirty="0"/>
          </a:p>
          <a:p>
            <a:pPr eaLnBrk="1" hangingPunct="1"/>
            <a:r>
              <a:rPr lang="en-US" sz="2800" dirty="0"/>
              <a:t>Solution</a:t>
            </a:r>
            <a:endParaRPr lang="en-US" sz="2800" dirty="0"/>
          </a:p>
          <a:p>
            <a:pPr eaLnBrk="1" hangingPunct="1"/>
            <a:r>
              <a:rPr lang="en-US" sz="2800" dirty="0"/>
              <a:t>Progress Report Summary</a:t>
            </a:r>
            <a:endParaRPr lang="en-US" sz="2800" dirty="0"/>
          </a:p>
          <a:p>
            <a:pPr lvl="1" eaLnBrk="1" hangingPunct="1"/>
            <a:r>
              <a:rPr lang="en-US" sz="2400" dirty="0"/>
              <a:t>Requirements</a:t>
            </a:r>
            <a:endParaRPr lang="en-US" sz="2400" dirty="0"/>
          </a:p>
          <a:p>
            <a:pPr lvl="1" eaLnBrk="1" hangingPunct="1"/>
            <a:r>
              <a:rPr lang="en-US" sz="2400" dirty="0"/>
              <a:t>Software System (Design + Implementation + Testing)</a:t>
            </a:r>
            <a:endParaRPr lang="en-US" sz="2400" dirty="0"/>
          </a:p>
          <a:p>
            <a:pPr lvl="1" eaLnBrk="1" hangingPunct="1"/>
            <a:r>
              <a:rPr lang="en-US" sz="2400" dirty="0"/>
              <a:t>Endeavour (Team + Work + Way of Working)</a:t>
            </a:r>
            <a:endParaRPr lang="en-US" sz="2400" dirty="0"/>
          </a:p>
          <a:p>
            <a:pPr eaLnBrk="1" hangingPunct="1"/>
            <a:r>
              <a:rPr lang="en-US" sz="2800" dirty="0"/>
              <a:t>Next Steps</a:t>
            </a:r>
            <a:endParaRPr lang="en-US" sz="2800" dirty="0"/>
          </a:p>
          <a:p>
            <a:pPr eaLnBrk="1" hangingPunct="1"/>
            <a:r>
              <a:rPr lang="en-US" sz="2800" dirty="0"/>
              <a:t>Prototype / Report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Opportunity &amp; Stakeholders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Opportunity &amp; Stakeholders</a:t>
            </a:r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Opportunity</a:t>
            </a:r>
            <a:endParaRPr lang="en-US" dirty="0"/>
          </a:p>
          <a:p>
            <a:pPr lvl="1" algn="just" eaLnBrk="1" hangingPunct="1"/>
            <a:r>
              <a:rPr lang="en-US" sz="2400" dirty="0"/>
              <a:t>Revolutionizing fractional ownership in Pakistan by digitizing property investments, enabling users to </a:t>
            </a:r>
            <a:r>
              <a:rPr lang="en-US" sz="2400" dirty="0" smtClean="0"/>
              <a:t>earn     </a:t>
            </a:r>
            <a:r>
              <a:rPr lang="en-US" sz="2400" dirty="0"/>
              <a:t>8-10% yearly returns on shares. Introducing a transparent bidding platform for seamless buying and selling of shares among investors.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Opportunity &amp; Stakeholders</a:t>
            </a:r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Stakeholders</a:t>
            </a:r>
            <a:endParaRPr lang="en-US" sz="2800" dirty="0"/>
          </a:p>
          <a:p>
            <a:pPr lvl="1" eaLnBrk="1" hangingPunct="1"/>
            <a:r>
              <a:rPr lang="en-US" sz="2000" dirty="0"/>
              <a:t>Admin: Create, update, delete property, Assign roles, Verify users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Investors: Buy property shares, Create Auctions, Create </a:t>
            </a:r>
            <a:r>
              <a:rPr lang="en-US" sz="2000" dirty="0" smtClean="0"/>
              <a:t>Bids, Create Advertisement </a:t>
            </a:r>
            <a:r>
              <a:rPr lang="en-US" sz="2000" dirty="0" smtClean="0"/>
              <a:t>and sell property shares.  </a:t>
            </a:r>
            <a:endParaRPr lang="en-US" sz="2000" dirty="0"/>
          </a:p>
          <a:p>
            <a:pPr lvl="1" eaLnBrk="1" hangingPunct="1"/>
            <a:r>
              <a:rPr lang="en-US" sz="2000" dirty="0" smtClean="0"/>
              <a:t>Bank: Handle the payments and income distributions.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Development </a:t>
            </a:r>
            <a:r>
              <a:rPr lang="en-US" sz="2000" dirty="0"/>
              <a:t>Team: Design and develop the whole system.</a:t>
            </a:r>
            <a:endParaRPr lang="en-US" sz="2000" dirty="0"/>
          </a:p>
          <a:p>
            <a:pPr marL="457200" lvl="1" indent="0" eaLnBrk="1" hangingPunct="1"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The most comprehensive digital platform:</a:t>
            </a:r>
            <a:endParaRPr lang="en-US" sz="2400" b="1" dirty="0"/>
          </a:p>
          <a:p>
            <a:r>
              <a:rPr lang="en-US" sz="2400" dirty="0"/>
              <a:t>Small Investment in real estate is made easy with Real Investment, a fully digital platform.</a:t>
            </a:r>
            <a:endParaRPr lang="en-US" sz="2400" dirty="0"/>
          </a:p>
          <a:p>
            <a:r>
              <a:rPr lang="en-US" sz="2400" dirty="0"/>
              <a:t>A simplified investment process is designed for Pakistani users.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Investments that are safe and transparent:</a:t>
            </a:r>
            <a:endParaRPr lang="en-US" sz="2400" b="1" dirty="0"/>
          </a:p>
          <a:p>
            <a:r>
              <a:rPr lang="en-US" sz="2400" dirty="0"/>
              <a:t>A secure platform that allows users to confidently invest in real estate.</a:t>
            </a:r>
            <a:endParaRPr lang="en-US" sz="2400" dirty="0"/>
          </a:p>
          <a:p>
            <a:r>
              <a:rPr lang="en-US" sz="2400" dirty="0"/>
              <a:t>It is a priority to maintain transparency, ensuring all transactions and processes are accessible and clear.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A revolutionary approach to fractional ownership:</a:t>
            </a:r>
            <a:endParaRPr lang="en-US" sz="2400" b="1" dirty="0"/>
          </a:p>
          <a:p>
            <a:r>
              <a:rPr lang="en-US" sz="2400" dirty="0"/>
              <a:t>Allows investors to buy portions of a property rather than buying the entire property.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Rent income and profits are shared:</a:t>
            </a:r>
            <a:endParaRPr lang="en-US" sz="2400" b="1" dirty="0"/>
          </a:p>
          <a:p>
            <a:r>
              <a:rPr lang="en-US" sz="2400" dirty="0"/>
              <a:t>Property profits are shared proportionately among fractional owners.</a:t>
            </a:r>
            <a:endParaRPr lang="en-US" sz="2400" dirty="0"/>
          </a:p>
          <a:p>
            <a:r>
              <a:rPr lang="en-US" sz="2400" dirty="0"/>
              <a:t>Income generated from rental properties ensures a steady income stream.</a:t>
            </a:r>
            <a:endParaRPr lang="en-US" sz="2400" dirty="0"/>
          </a:p>
          <a:p>
            <a:pPr marL="0" indent="0">
              <a:buNone/>
            </a:pPr>
            <a:endParaRPr lang="en-US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PROGRESS REPORT</a:t>
            </a:r>
            <a:br>
              <a:rPr lang="en-US" dirty="0"/>
            </a:br>
            <a:r>
              <a:rPr lang="en-US" dirty="0"/>
              <a:t>Summary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3640</Words>
  <Application>WPS Slides</Application>
  <PresentationFormat>On-screen Show (4:3)</PresentationFormat>
  <Paragraphs>212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SimSun</vt:lpstr>
      <vt:lpstr>Wingdings</vt:lpstr>
      <vt:lpstr>Calibri</vt:lpstr>
      <vt:lpstr>Calibri</vt:lpstr>
      <vt:lpstr>Microsoft YaHei</vt:lpstr>
      <vt:lpstr>Arial Unicode MS</vt:lpstr>
      <vt:lpstr>Arial MT</vt:lpstr>
      <vt:lpstr>Office Theme</vt:lpstr>
      <vt:lpstr>Final Year Project</vt:lpstr>
      <vt:lpstr>Project Team</vt:lpstr>
      <vt:lpstr>Table of Content</vt:lpstr>
      <vt:lpstr>Opportunity &amp; Stakeholders</vt:lpstr>
      <vt:lpstr>Opportunity &amp; Stakeholders</vt:lpstr>
      <vt:lpstr>Opportunity &amp; Stakeholders</vt:lpstr>
      <vt:lpstr>Solution</vt:lpstr>
      <vt:lpstr>Solution</vt:lpstr>
      <vt:lpstr>PROGRESS REPORT Summary</vt:lpstr>
      <vt:lpstr>Requirements</vt:lpstr>
      <vt:lpstr>Requirements</vt:lpstr>
      <vt:lpstr>Design</vt:lpstr>
      <vt:lpstr>Implementation</vt:lpstr>
      <vt:lpstr>Implementation</vt:lpstr>
      <vt:lpstr>Implementation</vt:lpstr>
      <vt:lpstr>Implementation</vt:lpstr>
      <vt:lpstr>Testing</vt:lpstr>
      <vt:lpstr>Endeavour</vt:lpstr>
      <vt:lpstr>Endeavour</vt:lpstr>
      <vt:lpstr>NEXT STEPS</vt:lpstr>
      <vt:lpstr>Work Breakdown Structure</vt:lpstr>
      <vt:lpstr>Work Breakdown Structure</vt:lpstr>
      <vt:lpstr>Challenges</vt:lpstr>
      <vt:lpstr>Prototype &amp; Report</vt:lpstr>
      <vt:lpstr>Prototype</vt:lpstr>
      <vt:lpstr>Report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Proposal</dc:title>
  <dc:creator>Khan</dc:creator>
  <cp:lastModifiedBy>Furqan Musawar</cp:lastModifiedBy>
  <cp:revision>79</cp:revision>
  <dcterms:created xsi:type="dcterms:W3CDTF">2013-01-22T07:04:00Z</dcterms:created>
  <dcterms:modified xsi:type="dcterms:W3CDTF">2025-05-13T10:42:31Z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07532822C0FF43179DA42A74519B17C5_12</vt:lpwstr>
  </property>
  <property fmtid="{D5CDD505-2E9C-101B-9397-08002B2CF9AE}" pid="3" name="KSOProductBuildVer">
    <vt:lpwstr>1033-12.2.0.20795</vt:lpwstr>
  </property>
</Properties>
</file>