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B3A05C-E50A-4EEA-9C58-8D60E274C71F}"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0B9D167-A0C3-4447-8E80-D9D51F565D56}" type="slidenum">
              <a:rPr lang="en-US" smtClean="0"/>
              <a:t>‹#›</a:t>
            </a:fld>
            <a:endParaRPr lang="en-US"/>
          </a:p>
        </p:txBody>
      </p:sp>
    </p:spTree>
    <p:extLst>
      <p:ext uri="{BB962C8B-B14F-4D97-AF65-F5344CB8AC3E}">
        <p14:creationId xmlns:p14="http://schemas.microsoft.com/office/powerpoint/2010/main" val="1998423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3A05C-E50A-4EEA-9C58-8D60E274C71F}"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B9D167-A0C3-4447-8E80-D9D51F565D56}" type="slidenum">
              <a:rPr lang="en-US" smtClean="0"/>
              <a:t>‹#›</a:t>
            </a:fld>
            <a:endParaRPr lang="en-US"/>
          </a:p>
        </p:txBody>
      </p:sp>
    </p:spTree>
    <p:extLst>
      <p:ext uri="{BB962C8B-B14F-4D97-AF65-F5344CB8AC3E}">
        <p14:creationId xmlns:p14="http://schemas.microsoft.com/office/powerpoint/2010/main" val="705031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3A05C-E50A-4EEA-9C58-8D60E274C71F}"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B9D167-A0C3-4447-8E80-D9D51F565D5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90301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CB3A05C-E50A-4EEA-9C58-8D60E274C71F}"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B9D167-A0C3-4447-8E80-D9D51F565D56}" type="slidenum">
              <a:rPr lang="en-US" smtClean="0"/>
              <a:t>‹#›</a:t>
            </a:fld>
            <a:endParaRPr lang="en-US"/>
          </a:p>
        </p:txBody>
      </p:sp>
    </p:spTree>
    <p:extLst>
      <p:ext uri="{BB962C8B-B14F-4D97-AF65-F5344CB8AC3E}">
        <p14:creationId xmlns:p14="http://schemas.microsoft.com/office/powerpoint/2010/main" val="1876487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CB3A05C-E50A-4EEA-9C58-8D60E274C71F}"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B9D167-A0C3-4447-8E80-D9D51F565D5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5231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CB3A05C-E50A-4EEA-9C58-8D60E274C71F}"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B9D167-A0C3-4447-8E80-D9D51F565D56}" type="slidenum">
              <a:rPr lang="en-US" smtClean="0"/>
              <a:t>‹#›</a:t>
            </a:fld>
            <a:endParaRPr lang="en-US"/>
          </a:p>
        </p:txBody>
      </p:sp>
    </p:spTree>
    <p:extLst>
      <p:ext uri="{BB962C8B-B14F-4D97-AF65-F5344CB8AC3E}">
        <p14:creationId xmlns:p14="http://schemas.microsoft.com/office/powerpoint/2010/main" val="1448506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3A05C-E50A-4EEA-9C58-8D60E274C71F}"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B9D167-A0C3-4447-8E80-D9D51F565D56}" type="slidenum">
              <a:rPr lang="en-US" smtClean="0"/>
              <a:t>‹#›</a:t>
            </a:fld>
            <a:endParaRPr lang="en-US"/>
          </a:p>
        </p:txBody>
      </p:sp>
    </p:spTree>
    <p:extLst>
      <p:ext uri="{BB962C8B-B14F-4D97-AF65-F5344CB8AC3E}">
        <p14:creationId xmlns:p14="http://schemas.microsoft.com/office/powerpoint/2010/main" val="46199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3A05C-E50A-4EEA-9C58-8D60E274C71F}"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B9D167-A0C3-4447-8E80-D9D51F565D56}" type="slidenum">
              <a:rPr lang="en-US" smtClean="0"/>
              <a:t>‹#›</a:t>
            </a:fld>
            <a:endParaRPr lang="en-US"/>
          </a:p>
        </p:txBody>
      </p:sp>
    </p:spTree>
    <p:extLst>
      <p:ext uri="{BB962C8B-B14F-4D97-AF65-F5344CB8AC3E}">
        <p14:creationId xmlns:p14="http://schemas.microsoft.com/office/powerpoint/2010/main" val="223405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3A05C-E50A-4EEA-9C58-8D60E274C71F}"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B9D167-A0C3-4447-8E80-D9D51F565D56}" type="slidenum">
              <a:rPr lang="en-US" smtClean="0"/>
              <a:t>‹#›</a:t>
            </a:fld>
            <a:endParaRPr lang="en-US"/>
          </a:p>
        </p:txBody>
      </p:sp>
    </p:spTree>
    <p:extLst>
      <p:ext uri="{BB962C8B-B14F-4D97-AF65-F5344CB8AC3E}">
        <p14:creationId xmlns:p14="http://schemas.microsoft.com/office/powerpoint/2010/main" val="3196940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3A05C-E50A-4EEA-9C58-8D60E274C71F}"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B9D167-A0C3-4447-8E80-D9D51F565D56}" type="slidenum">
              <a:rPr lang="en-US" smtClean="0"/>
              <a:t>‹#›</a:t>
            </a:fld>
            <a:endParaRPr lang="en-US"/>
          </a:p>
        </p:txBody>
      </p:sp>
    </p:spTree>
    <p:extLst>
      <p:ext uri="{BB962C8B-B14F-4D97-AF65-F5344CB8AC3E}">
        <p14:creationId xmlns:p14="http://schemas.microsoft.com/office/powerpoint/2010/main" val="4484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B3A05C-E50A-4EEA-9C58-8D60E274C71F}"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0B9D167-A0C3-4447-8E80-D9D51F565D56}" type="slidenum">
              <a:rPr lang="en-US" smtClean="0"/>
              <a:t>‹#›</a:t>
            </a:fld>
            <a:endParaRPr lang="en-US"/>
          </a:p>
        </p:txBody>
      </p:sp>
    </p:spTree>
    <p:extLst>
      <p:ext uri="{BB962C8B-B14F-4D97-AF65-F5344CB8AC3E}">
        <p14:creationId xmlns:p14="http://schemas.microsoft.com/office/powerpoint/2010/main" val="1747456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B3A05C-E50A-4EEA-9C58-8D60E274C71F}" type="datetimeFigureOut">
              <a:rPr lang="en-US" smtClean="0"/>
              <a:t>10/19/2022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0B9D167-A0C3-4447-8E80-D9D51F565D56}" type="slidenum">
              <a:rPr lang="en-US" smtClean="0"/>
              <a:t>‹#›</a:t>
            </a:fld>
            <a:endParaRPr lang="en-US"/>
          </a:p>
        </p:txBody>
      </p:sp>
    </p:spTree>
    <p:extLst>
      <p:ext uri="{BB962C8B-B14F-4D97-AF65-F5344CB8AC3E}">
        <p14:creationId xmlns:p14="http://schemas.microsoft.com/office/powerpoint/2010/main" val="1264307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B3A05C-E50A-4EEA-9C58-8D60E274C71F}" type="datetimeFigureOut">
              <a:rPr lang="en-US" smtClean="0"/>
              <a:t>10/19/2022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0B9D167-A0C3-4447-8E80-D9D51F565D56}" type="slidenum">
              <a:rPr lang="en-US" smtClean="0"/>
              <a:t>‹#›</a:t>
            </a:fld>
            <a:endParaRPr lang="en-US"/>
          </a:p>
        </p:txBody>
      </p:sp>
    </p:spTree>
    <p:extLst>
      <p:ext uri="{BB962C8B-B14F-4D97-AF65-F5344CB8AC3E}">
        <p14:creationId xmlns:p14="http://schemas.microsoft.com/office/powerpoint/2010/main" val="3228979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3A05C-E50A-4EEA-9C58-8D60E274C71F}" type="datetimeFigureOut">
              <a:rPr lang="en-US" smtClean="0"/>
              <a:t>10/19/2022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0B9D167-A0C3-4447-8E80-D9D51F565D56}" type="slidenum">
              <a:rPr lang="en-US" smtClean="0"/>
              <a:t>‹#›</a:t>
            </a:fld>
            <a:endParaRPr lang="en-US"/>
          </a:p>
        </p:txBody>
      </p:sp>
    </p:spTree>
    <p:extLst>
      <p:ext uri="{BB962C8B-B14F-4D97-AF65-F5344CB8AC3E}">
        <p14:creationId xmlns:p14="http://schemas.microsoft.com/office/powerpoint/2010/main" val="1354140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B3A05C-E50A-4EEA-9C58-8D60E274C71F}"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0B9D167-A0C3-4447-8E80-D9D51F565D56}" type="slidenum">
              <a:rPr lang="en-US" smtClean="0"/>
              <a:t>‹#›</a:t>
            </a:fld>
            <a:endParaRPr lang="en-US"/>
          </a:p>
        </p:txBody>
      </p:sp>
    </p:spTree>
    <p:extLst>
      <p:ext uri="{BB962C8B-B14F-4D97-AF65-F5344CB8AC3E}">
        <p14:creationId xmlns:p14="http://schemas.microsoft.com/office/powerpoint/2010/main" val="231856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B3A05C-E50A-4EEA-9C58-8D60E274C71F}"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B9D167-A0C3-4447-8E80-D9D51F565D56}" type="slidenum">
              <a:rPr lang="en-US" smtClean="0"/>
              <a:t>‹#›</a:t>
            </a:fld>
            <a:endParaRPr lang="en-US"/>
          </a:p>
        </p:txBody>
      </p:sp>
    </p:spTree>
    <p:extLst>
      <p:ext uri="{BB962C8B-B14F-4D97-AF65-F5344CB8AC3E}">
        <p14:creationId xmlns:p14="http://schemas.microsoft.com/office/powerpoint/2010/main" val="2328820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CB3A05C-E50A-4EEA-9C58-8D60E274C71F}" type="datetimeFigureOut">
              <a:rPr lang="en-US" smtClean="0"/>
              <a:t>10/19/2022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0B9D167-A0C3-4447-8E80-D9D51F565D56}" type="slidenum">
              <a:rPr lang="en-US" smtClean="0"/>
              <a:t>‹#›</a:t>
            </a:fld>
            <a:endParaRPr lang="en-US"/>
          </a:p>
        </p:txBody>
      </p:sp>
    </p:spTree>
    <p:extLst>
      <p:ext uri="{BB962C8B-B14F-4D97-AF65-F5344CB8AC3E}">
        <p14:creationId xmlns:p14="http://schemas.microsoft.com/office/powerpoint/2010/main" val="26677609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5CC9-2290-DD4A-242C-32AF13F6B892}"/>
              </a:ext>
            </a:extLst>
          </p:cNvPr>
          <p:cNvSpPr>
            <a:spLocks noGrp="1"/>
          </p:cNvSpPr>
          <p:nvPr>
            <p:ph type="ctrTitle"/>
          </p:nvPr>
        </p:nvSpPr>
        <p:spPr/>
        <p:txBody>
          <a:bodyPr/>
          <a:lstStyle/>
          <a:p>
            <a:r>
              <a:rPr lang="en-US" dirty="0"/>
              <a:t>What is Metaverse?</a:t>
            </a:r>
          </a:p>
        </p:txBody>
      </p:sp>
      <p:sp>
        <p:nvSpPr>
          <p:cNvPr id="3" name="Subtitle 2">
            <a:extLst>
              <a:ext uri="{FF2B5EF4-FFF2-40B4-BE49-F238E27FC236}">
                <a16:creationId xmlns:a16="http://schemas.microsoft.com/office/drawing/2014/main" id="{CE9DDDBC-8DAD-4F5E-DD82-620DB2D99CC7}"/>
              </a:ext>
            </a:extLst>
          </p:cNvPr>
          <p:cNvSpPr>
            <a:spLocks noGrp="1"/>
          </p:cNvSpPr>
          <p:nvPr>
            <p:ph type="subTitle" idx="1"/>
          </p:nvPr>
        </p:nvSpPr>
        <p:spPr/>
        <p:txBody>
          <a:bodyPr/>
          <a:lstStyle/>
          <a:p>
            <a:r>
              <a:rPr lang="en-US" dirty="0"/>
              <a:t>By Muhammad Bilal</a:t>
            </a:r>
          </a:p>
        </p:txBody>
      </p:sp>
    </p:spTree>
    <p:extLst>
      <p:ext uri="{BB962C8B-B14F-4D97-AF65-F5344CB8AC3E}">
        <p14:creationId xmlns:p14="http://schemas.microsoft.com/office/powerpoint/2010/main" val="358987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4163-358C-4E8E-426C-0A9D32221768}"/>
              </a:ext>
            </a:extLst>
          </p:cNvPr>
          <p:cNvSpPr>
            <a:spLocks noGrp="1"/>
          </p:cNvSpPr>
          <p:nvPr>
            <p:ph type="title"/>
          </p:nvPr>
        </p:nvSpPr>
        <p:spPr/>
        <p:txBody>
          <a:bodyPr/>
          <a:lstStyle/>
          <a:p>
            <a:r>
              <a:rPr lang="en-US" dirty="0"/>
              <a:t>Closing thoughts</a:t>
            </a:r>
          </a:p>
        </p:txBody>
      </p:sp>
      <p:sp>
        <p:nvSpPr>
          <p:cNvPr id="3" name="Content Placeholder 2">
            <a:extLst>
              <a:ext uri="{FF2B5EF4-FFF2-40B4-BE49-F238E27FC236}">
                <a16:creationId xmlns:a16="http://schemas.microsoft.com/office/drawing/2014/main" id="{CB0C6D8E-DB1B-9542-ED99-A3AC3746FC28}"/>
              </a:ext>
            </a:extLst>
          </p:cNvPr>
          <p:cNvSpPr>
            <a:spLocks noGrp="1"/>
          </p:cNvSpPr>
          <p:nvPr>
            <p:ph idx="1"/>
          </p:nvPr>
        </p:nvSpPr>
        <p:spPr>
          <a:xfrm>
            <a:off x="2589212" y="2133600"/>
            <a:ext cx="8915400" cy="3127513"/>
          </a:xfrm>
        </p:spPr>
        <p:txBody>
          <a:bodyPr anchor="ctr"/>
          <a:lstStyle/>
          <a:p>
            <a:r>
              <a:rPr lang="en-US" b="0" i="0" dirty="0">
                <a:solidFill>
                  <a:srgbClr val="1E2329"/>
                </a:solidFill>
                <a:effectLst/>
                <a:latin typeface="+mj-lt"/>
              </a:rPr>
              <a:t>While a single, united metaverse is likely a long way off, we already can see developments that may lead to its creation. It looks to be yet another sci-fi use case for blockchain technology and cryptocurrencies. If we will ever really reach the point of a metaverse is unsure. But in the meantime, we can already experience metaverse-like projects and continue to integrate blockchain more into our daily lives.</a:t>
            </a:r>
            <a:endParaRPr lang="en-US" dirty="0">
              <a:latin typeface="+mj-lt"/>
            </a:endParaRPr>
          </a:p>
        </p:txBody>
      </p:sp>
    </p:spTree>
    <p:extLst>
      <p:ext uri="{BB962C8B-B14F-4D97-AF65-F5344CB8AC3E}">
        <p14:creationId xmlns:p14="http://schemas.microsoft.com/office/powerpoint/2010/main" val="121912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79C1-7AC6-72FC-A9F3-A92DA8241979}"/>
              </a:ext>
            </a:extLst>
          </p:cNvPr>
          <p:cNvSpPr>
            <a:spLocks noGrp="1"/>
          </p:cNvSpPr>
          <p:nvPr>
            <p:ph type="title"/>
          </p:nvPr>
        </p:nvSpPr>
        <p:spPr/>
        <p:txBody>
          <a:bodyPr/>
          <a:lstStyle/>
          <a:p>
            <a:r>
              <a:rPr lang="en-US" dirty="0"/>
              <a:t>Basic concept</a:t>
            </a:r>
          </a:p>
        </p:txBody>
      </p:sp>
      <p:sp>
        <p:nvSpPr>
          <p:cNvPr id="3" name="Content Placeholder 2">
            <a:extLst>
              <a:ext uri="{FF2B5EF4-FFF2-40B4-BE49-F238E27FC236}">
                <a16:creationId xmlns:a16="http://schemas.microsoft.com/office/drawing/2014/main" id="{4012A640-EB71-062A-D35E-652DD3E89F67}"/>
              </a:ext>
            </a:extLst>
          </p:cNvPr>
          <p:cNvSpPr>
            <a:spLocks noGrp="1"/>
          </p:cNvSpPr>
          <p:nvPr>
            <p:ph idx="1"/>
          </p:nvPr>
        </p:nvSpPr>
        <p:spPr>
          <a:xfrm>
            <a:off x="2589212" y="2133600"/>
            <a:ext cx="8915400" cy="3803374"/>
          </a:xfrm>
        </p:spPr>
        <p:txBody>
          <a:bodyPr anchor="ctr"/>
          <a:lstStyle/>
          <a:p>
            <a:pPr>
              <a:lnSpc>
                <a:spcPct val="150000"/>
              </a:lnSpc>
            </a:pPr>
            <a:r>
              <a:rPr lang="en-US" b="0" i="0" dirty="0">
                <a:solidFill>
                  <a:srgbClr val="1E2329"/>
                </a:solidFill>
                <a:effectLst/>
                <a:latin typeface="+mj-lt"/>
              </a:rPr>
              <a:t>Persistent, online, 3D universe that combines multiple different virtual spaces.</a:t>
            </a:r>
          </a:p>
          <a:p>
            <a:pPr>
              <a:lnSpc>
                <a:spcPct val="150000"/>
              </a:lnSpc>
            </a:pPr>
            <a:r>
              <a:rPr lang="en-US" b="0" i="0" dirty="0">
                <a:solidFill>
                  <a:srgbClr val="1E2329"/>
                </a:solidFill>
                <a:effectLst/>
                <a:latin typeface="+mj-lt"/>
              </a:rPr>
              <a:t>Video games currently provide the closest metaverse experience</a:t>
            </a:r>
            <a:r>
              <a:rPr lang="en-US" dirty="0">
                <a:solidFill>
                  <a:srgbClr val="1E2329"/>
                </a:solidFill>
                <a:latin typeface="+mj-lt"/>
              </a:rPr>
              <a:t>.</a:t>
            </a:r>
          </a:p>
          <a:p>
            <a:pPr>
              <a:lnSpc>
                <a:spcPct val="150000"/>
              </a:lnSpc>
            </a:pPr>
            <a:r>
              <a:rPr lang="en-US" b="0" i="0" dirty="0">
                <a:solidFill>
                  <a:srgbClr val="1E2329"/>
                </a:solidFill>
                <a:effectLst/>
                <a:latin typeface="+mj-lt"/>
              </a:rPr>
              <a:t>Cryptocurrencies allow for creating a digital economy.</a:t>
            </a:r>
          </a:p>
          <a:p>
            <a:pPr>
              <a:lnSpc>
                <a:spcPct val="150000"/>
              </a:lnSpc>
            </a:pPr>
            <a:r>
              <a:rPr lang="en-US" dirty="0">
                <a:solidFill>
                  <a:srgbClr val="1E2329"/>
                </a:solidFill>
                <a:latin typeface="+mj-lt"/>
              </a:rPr>
              <a:t>M</a:t>
            </a:r>
            <a:r>
              <a:rPr lang="en-US" b="0" i="0" dirty="0">
                <a:solidFill>
                  <a:srgbClr val="1E2329"/>
                </a:solidFill>
                <a:effectLst/>
                <a:latin typeface="+mj-lt"/>
              </a:rPr>
              <a:t>etaverse-like applications already exist and provide people with </a:t>
            </a:r>
            <a:r>
              <a:rPr lang="en-US" b="0" i="0" dirty="0" err="1">
                <a:solidFill>
                  <a:srgbClr val="1E2329"/>
                </a:solidFill>
                <a:effectLst/>
                <a:latin typeface="+mj-lt"/>
              </a:rPr>
              <a:t>liveable</a:t>
            </a:r>
            <a:r>
              <a:rPr lang="en-US" b="0" i="0" dirty="0">
                <a:solidFill>
                  <a:srgbClr val="1E2329"/>
                </a:solidFill>
                <a:effectLst/>
                <a:latin typeface="+mj-lt"/>
              </a:rPr>
              <a:t> incomes</a:t>
            </a:r>
            <a:r>
              <a:rPr lang="en-US" dirty="0">
                <a:solidFill>
                  <a:srgbClr val="1E2329"/>
                </a:solidFill>
                <a:latin typeface="+mj-lt"/>
              </a:rPr>
              <a:t>.</a:t>
            </a:r>
          </a:p>
          <a:p>
            <a:pPr>
              <a:lnSpc>
                <a:spcPct val="150000"/>
              </a:lnSpc>
            </a:pPr>
            <a:r>
              <a:rPr lang="en-US" b="0" i="0" dirty="0">
                <a:solidFill>
                  <a:srgbClr val="1E2329"/>
                </a:solidFill>
                <a:effectLst/>
                <a:latin typeface="+mj-lt"/>
              </a:rPr>
              <a:t>When we look to the future, big tech giants are trying to lead the way</a:t>
            </a:r>
            <a:endParaRPr lang="en-US" dirty="0">
              <a:latin typeface="+mj-lt"/>
            </a:endParaRPr>
          </a:p>
        </p:txBody>
      </p:sp>
    </p:spTree>
    <p:extLst>
      <p:ext uri="{BB962C8B-B14F-4D97-AF65-F5344CB8AC3E}">
        <p14:creationId xmlns:p14="http://schemas.microsoft.com/office/powerpoint/2010/main" val="220296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14CB-5755-2ED1-A8EE-0A803B64EB67}"/>
              </a:ext>
            </a:extLst>
          </p:cNvPr>
          <p:cNvSpPr>
            <a:spLocks noGrp="1"/>
          </p:cNvSpPr>
          <p:nvPr>
            <p:ph type="title"/>
          </p:nvPr>
        </p:nvSpPr>
        <p:spPr/>
        <p:txBody>
          <a:bodyPr/>
          <a:lstStyle/>
          <a:p>
            <a:r>
              <a:rPr lang="en-US" dirty="0"/>
              <a:t>Definition of Metaverse</a:t>
            </a:r>
          </a:p>
        </p:txBody>
      </p:sp>
      <p:sp>
        <p:nvSpPr>
          <p:cNvPr id="3" name="Content Placeholder 2">
            <a:extLst>
              <a:ext uri="{FF2B5EF4-FFF2-40B4-BE49-F238E27FC236}">
                <a16:creationId xmlns:a16="http://schemas.microsoft.com/office/drawing/2014/main" id="{E35E4157-EFED-1EAC-3A64-D5F202A76594}"/>
              </a:ext>
            </a:extLst>
          </p:cNvPr>
          <p:cNvSpPr>
            <a:spLocks noGrp="1"/>
          </p:cNvSpPr>
          <p:nvPr>
            <p:ph idx="1"/>
          </p:nvPr>
        </p:nvSpPr>
        <p:spPr/>
        <p:txBody>
          <a:bodyPr anchor="ctr"/>
          <a:lstStyle/>
          <a:p>
            <a:pPr>
              <a:lnSpc>
                <a:spcPct val="150000"/>
              </a:lnSpc>
            </a:pPr>
            <a:r>
              <a:rPr lang="en-US" b="0" i="0" dirty="0">
                <a:solidFill>
                  <a:srgbClr val="1E2329"/>
                </a:solidFill>
                <a:effectLst/>
                <a:latin typeface="+mj-lt"/>
              </a:rPr>
              <a:t>The metaverse is a concept of an online, 3D, virtual space connecting users in all aspects of their lives. It would connect multiple platforms, similar to the internet containing different websites accessible through a single browser.</a:t>
            </a:r>
          </a:p>
          <a:p>
            <a:pPr>
              <a:lnSpc>
                <a:spcPct val="150000"/>
              </a:lnSpc>
            </a:pPr>
            <a:r>
              <a:rPr lang="en-US" b="0" i="0" dirty="0">
                <a:solidFill>
                  <a:srgbClr val="1E2329"/>
                </a:solidFill>
                <a:effectLst/>
                <a:latin typeface="+mj-lt"/>
              </a:rPr>
              <a:t>The concept was developed in the science-fiction novel Snow Crash by Neal Stephenson</a:t>
            </a:r>
            <a:r>
              <a:rPr lang="en-US" dirty="0">
                <a:solidFill>
                  <a:srgbClr val="1E2329"/>
                </a:solidFill>
                <a:latin typeface="+mj-lt"/>
              </a:rPr>
              <a:t>.</a:t>
            </a:r>
          </a:p>
          <a:p>
            <a:r>
              <a:rPr lang="en-US" b="0" i="0" dirty="0">
                <a:solidFill>
                  <a:srgbClr val="1E2329"/>
                </a:solidFill>
                <a:effectLst/>
                <a:latin typeface="+mj-lt"/>
              </a:rPr>
              <a:t>The metaverse will be driven by augmented reality, with each user controlling a character or avatar.</a:t>
            </a:r>
          </a:p>
        </p:txBody>
      </p:sp>
    </p:spTree>
    <p:extLst>
      <p:ext uri="{BB962C8B-B14F-4D97-AF65-F5344CB8AC3E}">
        <p14:creationId xmlns:p14="http://schemas.microsoft.com/office/powerpoint/2010/main" val="1898186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ACE3-B7F0-31B6-6E30-9CDB8B4E2C9F}"/>
              </a:ext>
            </a:extLst>
          </p:cNvPr>
          <p:cNvSpPr>
            <a:spLocks noGrp="1"/>
          </p:cNvSpPr>
          <p:nvPr>
            <p:ph type="title"/>
          </p:nvPr>
        </p:nvSpPr>
        <p:spPr/>
        <p:txBody>
          <a:bodyPr>
            <a:normAutofit/>
          </a:bodyPr>
          <a:lstStyle/>
          <a:p>
            <a:r>
              <a:rPr lang="en-US" i="0" dirty="0">
                <a:solidFill>
                  <a:srgbClr val="1E2329"/>
                </a:solidFill>
                <a:effectLst/>
              </a:rPr>
              <a:t>Why are video games linked to the metaverse?</a:t>
            </a:r>
            <a:endParaRPr lang="en-US" dirty="0"/>
          </a:p>
        </p:txBody>
      </p:sp>
      <p:sp>
        <p:nvSpPr>
          <p:cNvPr id="3" name="Content Placeholder 2">
            <a:extLst>
              <a:ext uri="{FF2B5EF4-FFF2-40B4-BE49-F238E27FC236}">
                <a16:creationId xmlns:a16="http://schemas.microsoft.com/office/drawing/2014/main" id="{9B5E4C24-29A7-5070-8DC9-9872C406CB7B}"/>
              </a:ext>
            </a:extLst>
          </p:cNvPr>
          <p:cNvSpPr>
            <a:spLocks noGrp="1"/>
          </p:cNvSpPr>
          <p:nvPr>
            <p:ph idx="1"/>
          </p:nvPr>
        </p:nvSpPr>
        <p:spPr/>
        <p:txBody>
          <a:bodyPr anchor="ctr"/>
          <a:lstStyle/>
          <a:p>
            <a:r>
              <a:rPr lang="en-US" b="0" i="0" dirty="0">
                <a:solidFill>
                  <a:srgbClr val="1E2329"/>
                </a:solidFill>
                <a:effectLst/>
                <a:latin typeface="+mj-lt"/>
              </a:rPr>
              <a:t>Because of the emphasis on 3D virtual reality, video games offer the closest metaverse experience currently. This point isn’t just because they are 3D, though. Video games now offer services and features that cross over into other aspects of our lives. The video game Roblox even hosts virtual events like concerts and meetups. Players don't just play the game anymore; they also use it for other activities and parts of their lives in "cyberspace". For example, in the multiplayer game Fortnite, 12.3 million players took part in Travis Scott's virtual in-game music tour.</a:t>
            </a:r>
            <a:endParaRPr lang="en-US" dirty="0">
              <a:latin typeface="+mj-lt"/>
            </a:endParaRPr>
          </a:p>
        </p:txBody>
      </p:sp>
    </p:spTree>
    <p:extLst>
      <p:ext uri="{BB962C8B-B14F-4D97-AF65-F5344CB8AC3E}">
        <p14:creationId xmlns:p14="http://schemas.microsoft.com/office/powerpoint/2010/main" val="949803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D1A8-EAE8-7DE9-46CF-48076612C159}"/>
              </a:ext>
            </a:extLst>
          </p:cNvPr>
          <p:cNvSpPr>
            <a:spLocks noGrp="1"/>
          </p:cNvSpPr>
          <p:nvPr>
            <p:ph type="title"/>
          </p:nvPr>
        </p:nvSpPr>
        <p:spPr/>
        <p:txBody>
          <a:bodyPr/>
          <a:lstStyle/>
          <a:p>
            <a:r>
              <a:rPr lang="en-US" dirty="0">
                <a:solidFill>
                  <a:srgbClr val="1E2329"/>
                </a:solidFill>
              </a:rPr>
              <a:t>C</a:t>
            </a:r>
            <a:r>
              <a:rPr lang="en-US" i="0" dirty="0">
                <a:solidFill>
                  <a:srgbClr val="1E2329"/>
                </a:solidFill>
                <a:effectLst/>
              </a:rPr>
              <a:t>rypto fit into the metaverse?</a:t>
            </a:r>
            <a:endParaRPr lang="en-US" dirty="0"/>
          </a:p>
        </p:txBody>
      </p:sp>
      <p:sp>
        <p:nvSpPr>
          <p:cNvPr id="3" name="Content Placeholder 2">
            <a:extLst>
              <a:ext uri="{FF2B5EF4-FFF2-40B4-BE49-F238E27FC236}">
                <a16:creationId xmlns:a16="http://schemas.microsoft.com/office/drawing/2014/main" id="{C779096A-DAE7-E505-B3C0-0545CC78528C}"/>
              </a:ext>
            </a:extLst>
          </p:cNvPr>
          <p:cNvSpPr>
            <a:spLocks noGrp="1"/>
          </p:cNvSpPr>
          <p:nvPr>
            <p:ph idx="1"/>
          </p:nvPr>
        </p:nvSpPr>
        <p:spPr/>
        <p:txBody>
          <a:bodyPr anchor="b"/>
          <a:lstStyle/>
          <a:p>
            <a:pPr>
              <a:lnSpc>
                <a:spcPct val="150000"/>
              </a:lnSpc>
            </a:pPr>
            <a:r>
              <a:rPr lang="en-US" b="0" i="0" dirty="0">
                <a:solidFill>
                  <a:srgbClr val="1E2329"/>
                </a:solidFill>
                <a:effectLst/>
                <a:latin typeface="+mj-lt"/>
              </a:rPr>
              <a:t>Crypto can offer the other key parts required, such as digital proof of ownership, transfer of value, </a:t>
            </a:r>
            <a:r>
              <a:rPr lang="en-US" b="0" i="0" dirty="0">
                <a:solidFill>
                  <a:schemeClr val="tx1"/>
                </a:solidFill>
                <a:effectLst/>
                <a:latin typeface="+mj-lt"/>
              </a:rPr>
              <a:t>governance</a:t>
            </a:r>
            <a:r>
              <a:rPr lang="en-US" b="0" i="0" dirty="0">
                <a:solidFill>
                  <a:srgbClr val="1E2329"/>
                </a:solidFill>
                <a:effectLst/>
                <a:latin typeface="+mj-lt"/>
              </a:rPr>
              <a:t>, and accessibility.</a:t>
            </a:r>
          </a:p>
          <a:p>
            <a:pPr>
              <a:lnSpc>
                <a:spcPct val="150000"/>
              </a:lnSpc>
            </a:pPr>
            <a:r>
              <a:rPr lang="en-US" dirty="0">
                <a:solidFill>
                  <a:srgbClr val="1E2329"/>
                </a:solidFill>
                <a:latin typeface="+mj-lt"/>
              </a:rPr>
              <a:t>T</a:t>
            </a:r>
            <a:r>
              <a:rPr lang="en-US" b="0" i="0" dirty="0">
                <a:solidFill>
                  <a:srgbClr val="1E2329"/>
                </a:solidFill>
                <a:effectLst/>
                <a:latin typeface="+mj-lt"/>
              </a:rPr>
              <a:t>o feel safe transferring these items and money around the metaverse.</a:t>
            </a:r>
          </a:p>
          <a:p>
            <a:pPr>
              <a:lnSpc>
                <a:spcPct val="150000"/>
              </a:lnSpc>
            </a:pPr>
            <a:r>
              <a:rPr lang="en-US" b="0" i="0" dirty="0">
                <a:solidFill>
                  <a:srgbClr val="1E2329"/>
                </a:solidFill>
                <a:effectLst/>
                <a:latin typeface="+mj-lt"/>
              </a:rPr>
              <a:t>Blockchain provides a decentralized and transparent way of dealing with the topics</a:t>
            </a:r>
            <a:r>
              <a:rPr lang="en-US" dirty="0">
                <a:solidFill>
                  <a:srgbClr val="1E2329"/>
                </a:solidFill>
                <a:latin typeface="+mj-lt"/>
              </a:rPr>
              <a:t>.</a:t>
            </a:r>
          </a:p>
          <a:p>
            <a:pPr marL="0" indent="0">
              <a:buNone/>
            </a:pPr>
            <a:endParaRPr lang="en-US" dirty="0">
              <a:solidFill>
                <a:srgbClr val="1E2329"/>
              </a:solidFill>
              <a:latin typeface="Binance Plex"/>
            </a:endParaRPr>
          </a:p>
          <a:p>
            <a:endParaRPr lang="en-US" dirty="0"/>
          </a:p>
        </p:txBody>
      </p:sp>
    </p:spTree>
    <p:extLst>
      <p:ext uri="{BB962C8B-B14F-4D97-AF65-F5344CB8AC3E}">
        <p14:creationId xmlns:p14="http://schemas.microsoft.com/office/powerpoint/2010/main" val="6505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E493-BE46-3747-1020-6519173EFD1A}"/>
              </a:ext>
            </a:extLst>
          </p:cNvPr>
          <p:cNvSpPr>
            <a:spLocks noGrp="1"/>
          </p:cNvSpPr>
          <p:nvPr>
            <p:ph type="title"/>
          </p:nvPr>
        </p:nvSpPr>
        <p:spPr/>
        <p:txBody>
          <a:bodyPr/>
          <a:lstStyle/>
          <a:p>
            <a:r>
              <a:rPr lang="en-US" b="0" i="0" dirty="0">
                <a:solidFill>
                  <a:srgbClr val="1E2329"/>
                </a:solidFill>
                <a:effectLst/>
              </a:rPr>
              <a:t>The key aspects of blockchain suited to the metaverse are</a:t>
            </a:r>
            <a:endParaRPr lang="en-US" dirty="0"/>
          </a:p>
        </p:txBody>
      </p:sp>
      <p:sp>
        <p:nvSpPr>
          <p:cNvPr id="3" name="Content Placeholder 2">
            <a:extLst>
              <a:ext uri="{FF2B5EF4-FFF2-40B4-BE49-F238E27FC236}">
                <a16:creationId xmlns:a16="http://schemas.microsoft.com/office/drawing/2014/main" id="{DDD8D4D2-3CCC-A344-5E63-DB4C04E78460}"/>
              </a:ext>
            </a:extLst>
          </p:cNvPr>
          <p:cNvSpPr>
            <a:spLocks noGrp="1"/>
          </p:cNvSpPr>
          <p:nvPr>
            <p:ph idx="1"/>
          </p:nvPr>
        </p:nvSpPr>
        <p:spPr/>
        <p:txBody>
          <a:bodyPr anchor="ctr"/>
          <a:lstStyle/>
          <a:p>
            <a:pPr>
              <a:lnSpc>
                <a:spcPct val="150000"/>
              </a:lnSpc>
            </a:pPr>
            <a:r>
              <a:rPr lang="en-US" i="0" dirty="0">
                <a:solidFill>
                  <a:srgbClr val="1E2329"/>
                </a:solidFill>
                <a:effectLst/>
                <a:latin typeface="Binance Plex"/>
              </a:rPr>
              <a:t>Digital proof of ownership</a:t>
            </a:r>
          </a:p>
          <a:p>
            <a:pPr>
              <a:lnSpc>
                <a:spcPct val="150000"/>
              </a:lnSpc>
            </a:pPr>
            <a:r>
              <a:rPr lang="en-US" i="0" dirty="0">
                <a:solidFill>
                  <a:srgbClr val="1E2329"/>
                </a:solidFill>
                <a:effectLst/>
                <a:latin typeface="Binance Plex"/>
              </a:rPr>
              <a:t>Digital collectability</a:t>
            </a:r>
            <a:endParaRPr lang="en-US" dirty="0">
              <a:solidFill>
                <a:srgbClr val="1E2329"/>
              </a:solidFill>
              <a:latin typeface="Binance Plex"/>
            </a:endParaRPr>
          </a:p>
          <a:p>
            <a:pPr>
              <a:lnSpc>
                <a:spcPct val="150000"/>
              </a:lnSpc>
            </a:pPr>
            <a:r>
              <a:rPr lang="en-US" i="0" dirty="0">
                <a:solidFill>
                  <a:srgbClr val="1E2329"/>
                </a:solidFill>
                <a:effectLst/>
                <a:latin typeface="Binance Plex"/>
              </a:rPr>
              <a:t>Transfer of value</a:t>
            </a:r>
          </a:p>
          <a:p>
            <a:pPr>
              <a:lnSpc>
                <a:spcPct val="150000"/>
              </a:lnSpc>
            </a:pPr>
            <a:r>
              <a:rPr lang="en-US" i="0" dirty="0">
                <a:solidFill>
                  <a:srgbClr val="1E2329"/>
                </a:solidFill>
                <a:effectLst/>
                <a:latin typeface="Binance Plex"/>
              </a:rPr>
              <a:t>Governance</a:t>
            </a:r>
            <a:endParaRPr lang="en-US" dirty="0">
              <a:solidFill>
                <a:srgbClr val="1E2329"/>
              </a:solidFill>
              <a:latin typeface="Binance Plex"/>
            </a:endParaRPr>
          </a:p>
          <a:p>
            <a:pPr>
              <a:lnSpc>
                <a:spcPct val="150000"/>
              </a:lnSpc>
            </a:pPr>
            <a:r>
              <a:rPr lang="en-US" i="0" dirty="0">
                <a:solidFill>
                  <a:srgbClr val="1E2329"/>
                </a:solidFill>
                <a:effectLst/>
                <a:latin typeface="Binance Plex"/>
              </a:rPr>
              <a:t>Accessibility</a:t>
            </a:r>
          </a:p>
          <a:p>
            <a:pPr>
              <a:lnSpc>
                <a:spcPct val="150000"/>
              </a:lnSpc>
            </a:pPr>
            <a:r>
              <a:rPr lang="en-US" i="0" dirty="0">
                <a:solidFill>
                  <a:srgbClr val="1E2329"/>
                </a:solidFill>
                <a:effectLst/>
                <a:latin typeface="Binance Plex"/>
              </a:rPr>
              <a:t>Interoperability</a:t>
            </a:r>
            <a:endParaRPr lang="en-US" dirty="0">
              <a:solidFill>
                <a:srgbClr val="1E2329"/>
              </a:solidFill>
              <a:latin typeface="Binance Plex"/>
            </a:endParaRPr>
          </a:p>
        </p:txBody>
      </p:sp>
    </p:spTree>
    <p:extLst>
      <p:ext uri="{BB962C8B-B14F-4D97-AF65-F5344CB8AC3E}">
        <p14:creationId xmlns:p14="http://schemas.microsoft.com/office/powerpoint/2010/main" val="3300600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BDB5B-FB46-9A66-FA8E-3A748DB8314C}"/>
              </a:ext>
            </a:extLst>
          </p:cNvPr>
          <p:cNvSpPr>
            <a:spLocks noGrp="1"/>
          </p:cNvSpPr>
          <p:nvPr>
            <p:ph type="title"/>
          </p:nvPr>
        </p:nvSpPr>
        <p:spPr/>
        <p:txBody>
          <a:bodyPr/>
          <a:lstStyle/>
          <a:p>
            <a:r>
              <a:rPr lang="en-US" dirty="0">
                <a:solidFill>
                  <a:srgbClr val="1E2329"/>
                </a:solidFill>
              </a:rPr>
              <a:t>M</a:t>
            </a:r>
            <a:r>
              <a:rPr lang="en-US" i="0" dirty="0">
                <a:solidFill>
                  <a:srgbClr val="1E2329"/>
                </a:solidFill>
                <a:effectLst/>
              </a:rPr>
              <a:t>etaverse jobs</a:t>
            </a:r>
            <a:br>
              <a:rPr lang="en-US" b="1" i="0" dirty="0">
                <a:solidFill>
                  <a:srgbClr val="1E2329"/>
                </a:solidFill>
                <a:effectLst/>
                <a:latin typeface="Binance Plex"/>
              </a:rPr>
            </a:br>
            <a:endParaRPr lang="en-US" dirty="0"/>
          </a:p>
        </p:txBody>
      </p:sp>
      <p:sp>
        <p:nvSpPr>
          <p:cNvPr id="3" name="Content Placeholder 2">
            <a:extLst>
              <a:ext uri="{FF2B5EF4-FFF2-40B4-BE49-F238E27FC236}">
                <a16:creationId xmlns:a16="http://schemas.microsoft.com/office/drawing/2014/main" id="{D940D2BD-0B50-EDB4-E795-D17BC58CD4CA}"/>
              </a:ext>
            </a:extLst>
          </p:cNvPr>
          <p:cNvSpPr>
            <a:spLocks noGrp="1"/>
          </p:cNvSpPr>
          <p:nvPr>
            <p:ph idx="1"/>
          </p:nvPr>
        </p:nvSpPr>
        <p:spPr/>
        <p:txBody>
          <a:bodyPr anchor="ctr"/>
          <a:lstStyle/>
          <a:p>
            <a:r>
              <a:rPr lang="en-US" b="0" i="0" dirty="0">
                <a:solidFill>
                  <a:srgbClr val="1E2329"/>
                </a:solidFill>
                <a:effectLst/>
                <a:latin typeface="+mj-lt"/>
              </a:rPr>
              <a:t>many people already work at home, in the metaverse, you will be able to enter a 3D office and interact with your colleagues’ avatars. Your job may also be metaverse related and provide you with income directly usable in the metaverse. In fact, these kinds of jobs already exist in a similar form.</a:t>
            </a:r>
          </a:p>
          <a:p>
            <a:r>
              <a:rPr lang="en-US" b="0" i="0" dirty="0" err="1">
                <a:solidFill>
                  <a:srgbClr val="1E2329"/>
                </a:solidFill>
                <a:effectLst/>
                <a:latin typeface="+mj-lt"/>
              </a:rPr>
              <a:t>GameFy</a:t>
            </a:r>
            <a:r>
              <a:rPr lang="en-US" b="0" i="0" dirty="0">
                <a:solidFill>
                  <a:srgbClr val="1E2329"/>
                </a:solidFill>
                <a:effectLst/>
                <a:latin typeface="+mj-lt"/>
              </a:rPr>
              <a:t> and play-to-earn models now provide steady income streams for people worldwide. These online jobs are great candidates for metaverse implementation in the future, as they show that people are willing to spend their time living and earning in virtual worlds. Play-to-earn games like </a:t>
            </a:r>
            <a:r>
              <a:rPr lang="en-US" b="0" i="0" dirty="0" err="1">
                <a:solidFill>
                  <a:srgbClr val="1E2329"/>
                </a:solidFill>
                <a:effectLst/>
                <a:latin typeface="+mj-lt"/>
              </a:rPr>
              <a:t>Axie</a:t>
            </a:r>
            <a:r>
              <a:rPr lang="en-US" b="0" i="0" dirty="0">
                <a:solidFill>
                  <a:srgbClr val="1E2329"/>
                </a:solidFill>
                <a:effectLst/>
                <a:latin typeface="+mj-lt"/>
              </a:rPr>
              <a:t> Infinity and Gods Unchained don’t even have 3D worlds or avatars. However, it’s the principle that they could be part of the metaverse as a way to earn money entirely in the online world.</a:t>
            </a:r>
            <a:endParaRPr lang="en-US" dirty="0">
              <a:latin typeface="+mj-lt"/>
            </a:endParaRPr>
          </a:p>
        </p:txBody>
      </p:sp>
    </p:spTree>
    <p:extLst>
      <p:ext uri="{BB962C8B-B14F-4D97-AF65-F5344CB8AC3E}">
        <p14:creationId xmlns:p14="http://schemas.microsoft.com/office/powerpoint/2010/main" val="13320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CF17-B9BE-7D26-8CE0-38B450AB857B}"/>
              </a:ext>
            </a:extLst>
          </p:cNvPr>
          <p:cNvSpPr>
            <a:spLocks noGrp="1"/>
          </p:cNvSpPr>
          <p:nvPr>
            <p:ph type="title"/>
          </p:nvPr>
        </p:nvSpPr>
        <p:spPr>
          <a:xfrm>
            <a:off x="2589212" y="684773"/>
            <a:ext cx="8911687" cy="1280890"/>
          </a:xfrm>
        </p:spPr>
        <p:txBody>
          <a:bodyPr/>
          <a:lstStyle/>
          <a:p>
            <a:r>
              <a:rPr lang="en-US" i="0" dirty="0">
                <a:solidFill>
                  <a:srgbClr val="1E2329"/>
                </a:solidFill>
                <a:effectLst/>
              </a:rPr>
              <a:t>Metaverse examples</a:t>
            </a:r>
            <a:br>
              <a:rPr lang="en-US" b="1" i="0" dirty="0">
                <a:solidFill>
                  <a:srgbClr val="1E2329"/>
                </a:solidFill>
                <a:effectLst/>
                <a:latin typeface="Binance Plex"/>
              </a:rPr>
            </a:br>
            <a:endParaRPr lang="en-US" dirty="0"/>
          </a:p>
        </p:txBody>
      </p:sp>
      <p:sp>
        <p:nvSpPr>
          <p:cNvPr id="3" name="Content Placeholder 2">
            <a:extLst>
              <a:ext uri="{FF2B5EF4-FFF2-40B4-BE49-F238E27FC236}">
                <a16:creationId xmlns:a16="http://schemas.microsoft.com/office/drawing/2014/main" id="{B58D9980-E51E-BB9D-27A1-D990400CE344}"/>
              </a:ext>
            </a:extLst>
          </p:cNvPr>
          <p:cNvSpPr>
            <a:spLocks noGrp="1"/>
          </p:cNvSpPr>
          <p:nvPr>
            <p:ph idx="1"/>
          </p:nvPr>
        </p:nvSpPr>
        <p:spPr>
          <a:xfrm>
            <a:off x="2585499" y="1325218"/>
            <a:ext cx="8915400" cy="3777622"/>
          </a:xfrm>
        </p:spPr>
        <p:txBody>
          <a:bodyPr anchor="ctr"/>
          <a:lstStyle/>
          <a:p>
            <a:pPr>
              <a:lnSpc>
                <a:spcPct val="150000"/>
              </a:lnSpc>
            </a:pPr>
            <a:r>
              <a:rPr lang="en-US" b="0" i="0" dirty="0" err="1">
                <a:solidFill>
                  <a:srgbClr val="1E2329"/>
                </a:solidFill>
                <a:effectLst/>
                <a:latin typeface="+mj-lt"/>
              </a:rPr>
              <a:t>SecondLive</a:t>
            </a:r>
            <a:endParaRPr lang="en-US" b="0" i="0" dirty="0">
              <a:solidFill>
                <a:srgbClr val="1E2329"/>
              </a:solidFill>
              <a:effectLst/>
              <a:latin typeface="+mj-lt"/>
            </a:endParaRPr>
          </a:p>
          <a:p>
            <a:pPr>
              <a:lnSpc>
                <a:spcPct val="150000"/>
              </a:lnSpc>
            </a:pPr>
            <a:r>
              <a:rPr lang="en-US" b="0" i="0" dirty="0" err="1">
                <a:solidFill>
                  <a:srgbClr val="1E2329"/>
                </a:solidFill>
                <a:effectLst/>
                <a:latin typeface="+mj-lt"/>
              </a:rPr>
              <a:t>Axie</a:t>
            </a:r>
            <a:r>
              <a:rPr lang="en-US" b="0" i="0" dirty="0">
                <a:solidFill>
                  <a:srgbClr val="1E2329"/>
                </a:solidFill>
                <a:effectLst/>
                <a:latin typeface="+mj-lt"/>
              </a:rPr>
              <a:t> Infinity</a:t>
            </a:r>
          </a:p>
          <a:p>
            <a:pPr>
              <a:lnSpc>
                <a:spcPct val="150000"/>
              </a:lnSpc>
            </a:pPr>
            <a:r>
              <a:rPr lang="en-US" b="0" i="0" dirty="0" err="1">
                <a:solidFill>
                  <a:srgbClr val="1E2329"/>
                </a:solidFill>
                <a:effectLst/>
                <a:latin typeface="+mj-lt"/>
              </a:rPr>
              <a:t>Decentraland</a:t>
            </a:r>
            <a:endParaRPr lang="en-US" b="0" i="0" dirty="0">
              <a:solidFill>
                <a:srgbClr val="1E2329"/>
              </a:solidFill>
              <a:effectLst/>
              <a:latin typeface="+mj-lt"/>
            </a:endParaRPr>
          </a:p>
        </p:txBody>
      </p:sp>
    </p:spTree>
    <p:extLst>
      <p:ext uri="{BB962C8B-B14F-4D97-AF65-F5344CB8AC3E}">
        <p14:creationId xmlns:p14="http://schemas.microsoft.com/office/powerpoint/2010/main" val="422353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C72E-E0D4-ECD4-0AA9-9820E4552B2E}"/>
              </a:ext>
            </a:extLst>
          </p:cNvPr>
          <p:cNvSpPr>
            <a:spLocks noGrp="1"/>
          </p:cNvSpPr>
          <p:nvPr>
            <p:ph type="title"/>
          </p:nvPr>
        </p:nvSpPr>
        <p:spPr/>
        <p:txBody>
          <a:bodyPr/>
          <a:lstStyle/>
          <a:p>
            <a:r>
              <a:rPr lang="en-US" dirty="0">
                <a:solidFill>
                  <a:srgbClr val="1E2329"/>
                </a:solidFill>
              </a:rPr>
              <a:t>F</a:t>
            </a:r>
            <a:r>
              <a:rPr lang="en-US" i="0" dirty="0">
                <a:solidFill>
                  <a:srgbClr val="1E2329"/>
                </a:solidFill>
                <a:effectLst/>
              </a:rPr>
              <a:t>uture of the metaverse</a:t>
            </a:r>
            <a:br>
              <a:rPr lang="en-US" b="1" i="0" dirty="0">
                <a:solidFill>
                  <a:srgbClr val="1E2329"/>
                </a:solidFill>
                <a:effectLst/>
                <a:latin typeface="Binance Plex"/>
              </a:rPr>
            </a:br>
            <a:endParaRPr lang="en-US" dirty="0"/>
          </a:p>
        </p:txBody>
      </p:sp>
      <p:sp>
        <p:nvSpPr>
          <p:cNvPr id="3" name="Content Placeholder 2">
            <a:extLst>
              <a:ext uri="{FF2B5EF4-FFF2-40B4-BE49-F238E27FC236}">
                <a16:creationId xmlns:a16="http://schemas.microsoft.com/office/drawing/2014/main" id="{31A71782-82CE-87F0-860A-5F0E3122DE4C}"/>
              </a:ext>
            </a:extLst>
          </p:cNvPr>
          <p:cNvSpPr>
            <a:spLocks noGrp="1"/>
          </p:cNvSpPr>
          <p:nvPr>
            <p:ph idx="1"/>
          </p:nvPr>
        </p:nvSpPr>
        <p:spPr/>
        <p:txBody>
          <a:bodyPr anchor="ctr"/>
          <a:lstStyle/>
          <a:p>
            <a:pPr>
              <a:lnSpc>
                <a:spcPct val="150000"/>
              </a:lnSpc>
            </a:pPr>
            <a:r>
              <a:rPr lang="en-US" b="0" i="0" dirty="0">
                <a:solidFill>
                  <a:srgbClr val="1E2329"/>
                </a:solidFill>
                <a:effectLst/>
                <a:latin typeface="+mj-lt"/>
              </a:rPr>
              <a:t>Mark Zuckerberg has explicitly mentioned his plans to use a metaverse project to support remote work and improve financial opportunities for people in developing countries.</a:t>
            </a:r>
          </a:p>
          <a:p>
            <a:pPr>
              <a:lnSpc>
                <a:spcPct val="150000"/>
              </a:lnSpc>
            </a:pPr>
            <a:r>
              <a:rPr lang="en-US" b="0" i="0" dirty="0">
                <a:solidFill>
                  <a:srgbClr val="1E2329"/>
                </a:solidFill>
                <a:effectLst/>
                <a:latin typeface="+mj-lt"/>
              </a:rPr>
              <a:t>Other large tech companies are also targeting the creation of a metaverse, including Microsoft, Apple, and Google.</a:t>
            </a:r>
            <a:endParaRPr lang="en-US" dirty="0">
              <a:solidFill>
                <a:srgbClr val="1E2329"/>
              </a:solidFill>
              <a:latin typeface="+mj-lt"/>
            </a:endParaRPr>
          </a:p>
          <a:p>
            <a:pPr>
              <a:lnSpc>
                <a:spcPct val="150000"/>
              </a:lnSpc>
            </a:pPr>
            <a:r>
              <a:rPr lang="en-US" b="0" i="0" dirty="0">
                <a:solidFill>
                  <a:srgbClr val="1E2329"/>
                </a:solidFill>
                <a:effectLst/>
                <a:latin typeface="+mj-lt"/>
              </a:rPr>
              <a:t>When it comes to a crypto-powered metaverse, further integration between NFT marketplaces and 3D virtual universes seems like the next step.</a:t>
            </a:r>
            <a:endParaRPr lang="en-US" dirty="0">
              <a:latin typeface="+mj-lt"/>
            </a:endParaRPr>
          </a:p>
        </p:txBody>
      </p:sp>
    </p:spTree>
    <p:extLst>
      <p:ext uri="{BB962C8B-B14F-4D97-AF65-F5344CB8AC3E}">
        <p14:creationId xmlns:p14="http://schemas.microsoft.com/office/powerpoint/2010/main" val="31201837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642</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Binance Plex</vt:lpstr>
      <vt:lpstr>Century Gothic</vt:lpstr>
      <vt:lpstr>Wingdings 3</vt:lpstr>
      <vt:lpstr>Wisp</vt:lpstr>
      <vt:lpstr>What is Metaverse?</vt:lpstr>
      <vt:lpstr>Basic concept</vt:lpstr>
      <vt:lpstr>Definition of Metaverse</vt:lpstr>
      <vt:lpstr>Why are video games linked to the metaverse?</vt:lpstr>
      <vt:lpstr>Crypto fit into the metaverse?</vt:lpstr>
      <vt:lpstr>The key aspects of blockchain suited to the metaverse are</vt:lpstr>
      <vt:lpstr>Metaverse jobs </vt:lpstr>
      <vt:lpstr>Metaverse examples </vt:lpstr>
      <vt:lpstr>Future of the metaverse </vt:lpstr>
      <vt:lpstr>Closing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Metaverse?</dc:title>
  <dc:creator>Bscs.f18.m.16.a@gmail.com</dc:creator>
  <cp:lastModifiedBy>Bscs.f18.m.16.a@gmail.com</cp:lastModifiedBy>
  <cp:revision>1</cp:revision>
  <dcterms:created xsi:type="dcterms:W3CDTF">2022-10-19T02:31:14Z</dcterms:created>
  <dcterms:modified xsi:type="dcterms:W3CDTF">2022-10-19T03:10:17Z</dcterms:modified>
</cp:coreProperties>
</file>