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8"/>
  </p:normalViewPr>
  <p:slideViewPr>
    <p:cSldViewPr snapToGrid="0">
      <p:cViewPr varScale="1">
        <p:scale>
          <a:sx n="123" d="100"/>
          <a:sy n="123" d="100"/>
        </p:scale>
        <p:origin x="784" y="176"/>
      </p:cViewPr>
      <p:guideLst>
        <p:guide orient="horz" pos="1620"/>
        <p:guide pos="2880"/>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14092"/>
            <a:ext cx="9144000" cy="6714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rcRect l="675" t="3035"/>
          <a:stretch/>
        </p:blipFill>
        <p:spPr>
          <a:xfrm>
            <a:off x="64025" y="150435"/>
            <a:ext cx="1692039" cy="400284"/>
          </a:xfrm>
          <a:prstGeom prst="rect">
            <a:avLst/>
          </a:prstGeom>
          <a:noFill/>
          <a:ln>
            <a:noFill/>
          </a:ln>
        </p:spPr>
      </p:pic>
      <p:sp>
        <p:nvSpPr>
          <p:cNvPr id="56" name="Google Shape;56;p13"/>
          <p:cNvSpPr txBox="1"/>
          <p:nvPr/>
        </p:nvSpPr>
        <p:spPr>
          <a:xfrm>
            <a:off x="2050676" y="-27612"/>
            <a:ext cx="7046899" cy="726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dirty="0">
                <a:solidFill>
                  <a:srgbClr val="002F84"/>
                </a:solidFill>
                <a:latin typeface="Times New Roman"/>
                <a:ea typeface="Times New Roman"/>
                <a:cs typeface="Times New Roman"/>
                <a:sym typeface="Times New Roman"/>
              </a:rPr>
              <a:t>2020-2021 M.Sc. in Data Science and Analytics</a:t>
            </a:r>
            <a:endParaRPr sz="1200" b="1" dirty="0">
              <a:solidFill>
                <a:srgbClr val="002F84"/>
              </a:solidFill>
              <a:latin typeface="Times New Roman"/>
              <a:ea typeface="Times New Roman"/>
              <a:cs typeface="Times New Roman"/>
              <a:sym typeface="Times New Roman"/>
            </a:endParaRPr>
          </a:p>
          <a:p>
            <a:pPr lvl="0" algn="ctr">
              <a:lnSpc>
                <a:spcPct val="115000"/>
              </a:lnSpc>
            </a:pPr>
            <a:r>
              <a:rPr lang="en-CA" sz="1200" b="1" dirty="0">
                <a:solidFill>
                  <a:srgbClr val="002F84"/>
                </a:solidFill>
                <a:latin typeface="Times New Roman"/>
                <a:ea typeface="Times New Roman"/>
                <a:cs typeface="Times New Roman"/>
                <a:sym typeface="Times New Roman"/>
              </a:rPr>
              <a:t>Deriving Corporate Image from Textual Data using Sentiment Analysis</a:t>
            </a:r>
          </a:p>
          <a:p>
            <a:pPr lvl="0" algn="ctr">
              <a:lnSpc>
                <a:spcPct val="115000"/>
              </a:lnSpc>
            </a:pPr>
            <a:r>
              <a:rPr lang="en" sz="1200" b="1" dirty="0">
                <a:solidFill>
                  <a:srgbClr val="002F84"/>
                </a:solidFill>
                <a:latin typeface="Times New Roman"/>
                <a:ea typeface="Times New Roman"/>
                <a:cs typeface="Times New Roman"/>
                <a:sym typeface="Times New Roman"/>
              </a:rPr>
              <a:t>                 Bilal Majeed			 Supervisor: Dr. </a:t>
            </a:r>
            <a:r>
              <a:rPr lang="en" sz="1200" b="1" dirty="0" err="1">
                <a:solidFill>
                  <a:srgbClr val="002F84"/>
                </a:solidFill>
                <a:latin typeface="Times New Roman"/>
                <a:ea typeface="Times New Roman"/>
                <a:cs typeface="Times New Roman"/>
                <a:sym typeface="Times New Roman"/>
              </a:rPr>
              <a:t>Ozgur</a:t>
            </a:r>
            <a:r>
              <a:rPr lang="en" sz="1200" b="1" dirty="0">
                <a:solidFill>
                  <a:srgbClr val="002F84"/>
                </a:solidFill>
                <a:latin typeface="Times New Roman"/>
                <a:ea typeface="Times New Roman"/>
                <a:cs typeface="Times New Roman"/>
                <a:sym typeface="Times New Roman"/>
              </a:rPr>
              <a:t> </a:t>
            </a:r>
            <a:r>
              <a:rPr lang="en" sz="1200" b="1" dirty="0" err="1">
                <a:solidFill>
                  <a:srgbClr val="002F84"/>
                </a:solidFill>
                <a:latin typeface="Times New Roman"/>
                <a:ea typeface="Times New Roman"/>
                <a:cs typeface="Times New Roman"/>
                <a:sym typeface="Times New Roman"/>
              </a:rPr>
              <a:t>Turetken</a:t>
            </a:r>
            <a:r>
              <a:rPr lang="en" sz="1200" b="1" dirty="0">
                <a:solidFill>
                  <a:srgbClr val="002F84"/>
                </a:solidFill>
                <a:latin typeface="Times New Roman"/>
                <a:ea typeface="Times New Roman"/>
                <a:cs typeface="Times New Roman"/>
                <a:sym typeface="Times New Roman"/>
              </a:rPr>
              <a:t>			</a:t>
            </a:r>
            <a:endParaRPr sz="1200" b="1" dirty="0">
              <a:solidFill>
                <a:srgbClr val="002F84"/>
              </a:solidFill>
              <a:latin typeface="Times New Roman"/>
              <a:ea typeface="Times New Roman"/>
              <a:cs typeface="Times New Roman"/>
              <a:sym typeface="Times New Roman"/>
            </a:endParaRPr>
          </a:p>
        </p:txBody>
      </p:sp>
      <p:sp>
        <p:nvSpPr>
          <p:cNvPr id="57" name="Google Shape;57;p13"/>
          <p:cNvSpPr txBox="1"/>
          <p:nvPr/>
        </p:nvSpPr>
        <p:spPr>
          <a:xfrm>
            <a:off x="0" y="778942"/>
            <a:ext cx="9144000" cy="6714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50" b="1" dirty="0">
                <a:solidFill>
                  <a:srgbClr val="002F84"/>
                </a:solidFill>
                <a:latin typeface="Times New Roman"/>
                <a:ea typeface="Times New Roman"/>
                <a:cs typeface="Times New Roman"/>
                <a:sym typeface="Times New Roman"/>
              </a:rPr>
              <a:t>Objective: </a:t>
            </a:r>
            <a:r>
              <a:rPr lang="en-CA" sz="900" dirty="0">
                <a:latin typeface="Times New Roman"/>
                <a:ea typeface="Times New Roman"/>
                <a:cs typeface="Times New Roman"/>
                <a:sym typeface="Times New Roman"/>
              </a:rPr>
              <a:t>The availability of ratings and reviews, and presence on social media and other platforms may be helpful in determining a company’s success. The opinions of consumers from these different bodies of textual data are useful sources of sentiment. Using these sources, I calculated corporate sentiment and answered the questions: Does the calculated corporate sentiment score impact a corporation’s popularity or financial performance? How much of the variability in the popularity and financial performance indicators can be explained using corporate sentiment?</a:t>
            </a:r>
            <a:endParaRPr sz="900"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200"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200" dirty="0">
              <a:latin typeface="Times New Roman"/>
              <a:ea typeface="Times New Roman"/>
              <a:cs typeface="Times New Roman"/>
              <a:sym typeface="Times New Roman"/>
            </a:endParaRPr>
          </a:p>
        </p:txBody>
      </p:sp>
      <p:sp>
        <p:nvSpPr>
          <p:cNvPr id="58" name="Google Shape;58;p13"/>
          <p:cNvSpPr txBox="1"/>
          <p:nvPr/>
        </p:nvSpPr>
        <p:spPr>
          <a:xfrm>
            <a:off x="0" y="1543791"/>
            <a:ext cx="4651800" cy="1573481"/>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50" b="1" dirty="0">
                <a:solidFill>
                  <a:srgbClr val="002F84"/>
                </a:solidFill>
                <a:latin typeface="Times New Roman"/>
                <a:ea typeface="Times New Roman"/>
                <a:cs typeface="Times New Roman"/>
                <a:sym typeface="Times New Roman"/>
              </a:rPr>
              <a:t>Background: </a:t>
            </a:r>
            <a:r>
              <a:rPr lang="en-CA" sz="900" dirty="0">
                <a:solidFill>
                  <a:schemeClr val="tx1"/>
                </a:solidFill>
                <a:latin typeface="Times New Roman"/>
                <a:ea typeface="Times New Roman"/>
                <a:cs typeface="Times New Roman"/>
                <a:sym typeface="Times New Roman"/>
              </a:rPr>
              <a:t>With more human interactions happening online over the last couple of years, mining and understanding online word of mouth has become more important. Corporate sentiment is the measurement of how people feel about the overall corporation or business. The problem with calculating corporate sentiment is that it is difficult to measure but it may be a strong predictor of a corporation’s success. Sentiment analysis has been used for a range of purposes such as tracking the popularity and desirability of a brand (e.g., Greco &amp; </a:t>
            </a:r>
            <a:r>
              <a:rPr lang="en-CA" sz="900" dirty="0" err="1">
                <a:solidFill>
                  <a:schemeClr val="tx1"/>
                </a:solidFill>
                <a:latin typeface="Times New Roman"/>
                <a:ea typeface="Times New Roman"/>
                <a:cs typeface="Times New Roman"/>
                <a:sym typeface="Times New Roman"/>
              </a:rPr>
              <a:t>Polli</a:t>
            </a:r>
            <a:r>
              <a:rPr lang="en-CA" sz="900" dirty="0">
                <a:solidFill>
                  <a:schemeClr val="tx1"/>
                </a:solidFill>
                <a:latin typeface="Times New Roman"/>
                <a:ea typeface="Times New Roman"/>
                <a:cs typeface="Times New Roman"/>
                <a:sym typeface="Times New Roman"/>
              </a:rPr>
              <a:t>, 2019) and predicting market movement of stocks (e.g., Maqsood et al., 2020). This existing research on sentiment analysis can be extended to calculate corporate sentiment and test its significance against the popularity and financial performance. </a:t>
            </a:r>
            <a:endParaRPr sz="1050" dirty="0">
              <a:solidFill>
                <a:schemeClr val="tx1"/>
              </a:solidFill>
              <a:latin typeface="Times New Roman"/>
              <a:ea typeface="Times New Roman"/>
              <a:cs typeface="Times New Roman"/>
              <a:sym typeface="Times New Roman"/>
            </a:endParaRPr>
          </a:p>
        </p:txBody>
      </p:sp>
      <p:sp>
        <p:nvSpPr>
          <p:cNvPr id="59" name="Google Shape;59;p13"/>
          <p:cNvSpPr txBox="1"/>
          <p:nvPr/>
        </p:nvSpPr>
        <p:spPr>
          <a:xfrm>
            <a:off x="4803000" y="1543792"/>
            <a:ext cx="4341000" cy="2321558"/>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002F84"/>
                </a:solidFill>
                <a:latin typeface="Times New Roman"/>
                <a:ea typeface="Times New Roman"/>
                <a:cs typeface="Times New Roman"/>
                <a:sym typeface="Times New Roman"/>
              </a:rPr>
              <a:t>Results: </a:t>
            </a: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Correlation:</a:t>
            </a: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 VADER achieved the highest correlation with revenue growth (0.20) and profit growth (0.28) using all four sources, but the results captured noise in the data.</a:t>
            </a: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 </a:t>
            </a:r>
            <a:r>
              <a:rPr lang="en" sz="900" dirty="0" err="1">
                <a:solidFill>
                  <a:schemeClr val="tx1"/>
                </a:solidFill>
                <a:latin typeface="Times New Roman"/>
                <a:ea typeface="Times New Roman"/>
                <a:cs typeface="Times New Roman"/>
                <a:sym typeface="Times New Roman"/>
              </a:rPr>
              <a:t>TextBlob</a:t>
            </a:r>
            <a:r>
              <a:rPr lang="en" sz="900" dirty="0">
                <a:solidFill>
                  <a:schemeClr val="tx1"/>
                </a:solidFill>
                <a:latin typeface="Times New Roman"/>
                <a:ea typeface="Times New Roman"/>
                <a:cs typeface="Times New Roman"/>
                <a:sym typeface="Times New Roman"/>
              </a:rPr>
              <a:t> achieved the highest significant correlation with popularity using all four sources (0.13), but the results captured noise in the data.</a:t>
            </a: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 Blogs and Twitter achieved significant correlation with profit growth (0.38) with a p-value of (0.04), i.e., the correlation doesn’t occur by chance. </a:t>
            </a:r>
          </a:p>
          <a:p>
            <a:pPr marL="0" lvl="0" indent="0" algn="l" rtl="0">
              <a:lnSpc>
                <a:spcPct val="115000"/>
              </a:lnSpc>
              <a:spcBef>
                <a:spcPts val="0"/>
              </a:spcBef>
              <a:spcAft>
                <a:spcPts val="0"/>
              </a:spcAft>
              <a:buNone/>
            </a:pPr>
            <a:endParaRPr lang="en" sz="900" dirty="0">
              <a:solidFill>
                <a:schemeClr val="tx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Regression:</a:t>
            </a:r>
          </a:p>
          <a:p>
            <a:pPr marL="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 Using all four sources, 16.9% and 19.6% of the variability could be explained in the revenue growth and profit growth respectively.</a:t>
            </a:r>
          </a:p>
          <a:p>
            <a:pPr marL="0" lvl="0" indent="0" algn="l" rtl="0">
              <a:lnSpc>
                <a:spcPct val="115000"/>
              </a:lnSpc>
              <a:spcBef>
                <a:spcPts val="0"/>
              </a:spcBef>
              <a:spcAft>
                <a:spcPts val="0"/>
              </a:spcAft>
              <a:buNone/>
            </a:pPr>
            <a:r>
              <a:rPr lang="en-CA" sz="900" dirty="0">
                <a:latin typeface="Times New Roman"/>
                <a:ea typeface="Times New Roman"/>
                <a:cs typeface="Times New Roman"/>
                <a:sym typeface="Times New Roman"/>
              </a:rPr>
              <a:t>- Using all four sources, 18.9% of the variability could be explained in the popularity.</a:t>
            </a: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60" name="Google Shape;60;p13"/>
          <p:cNvSpPr txBox="1"/>
          <p:nvPr/>
        </p:nvSpPr>
        <p:spPr>
          <a:xfrm>
            <a:off x="4803000" y="3966125"/>
            <a:ext cx="4341000" cy="11775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200" b="1" dirty="0">
                <a:solidFill>
                  <a:srgbClr val="002F84"/>
                </a:solidFill>
                <a:latin typeface="Times New Roman"/>
                <a:ea typeface="Times New Roman"/>
                <a:cs typeface="Times New Roman"/>
                <a:sym typeface="Times New Roman"/>
              </a:rPr>
              <a:t>Conclusions:</a:t>
            </a:r>
          </a:p>
          <a:p>
            <a:pPr marL="0" marR="0" lvl="0" indent="0" algn="l" rtl="0">
              <a:lnSpc>
                <a:spcPct val="115000"/>
              </a:lnSpc>
              <a:spcBef>
                <a:spcPts val="0"/>
              </a:spcBef>
              <a:spcAft>
                <a:spcPts val="0"/>
              </a:spcAft>
              <a:buNone/>
            </a:pPr>
            <a:r>
              <a:rPr lang="en" sz="900" dirty="0">
                <a:solidFill>
                  <a:schemeClr val="tx1"/>
                </a:solidFill>
                <a:latin typeface="Times New Roman"/>
                <a:ea typeface="Times New Roman"/>
                <a:cs typeface="Times New Roman"/>
                <a:sym typeface="Times New Roman"/>
              </a:rPr>
              <a:t>Corporate sentiment, to some extent, correlates with revenue growth, profit growth and popularity, and explains a small portion of the variability based on the sample selected. This shows that online word of mouth has an impact on a corporation’s success. To solidify these results, a larger and less restrictive sample should be utilized and additional features should be included to increase the predictive power for the selected metrics.</a:t>
            </a:r>
            <a:endParaRPr sz="1100" dirty="0">
              <a:solidFill>
                <a:schemeClr val="tx1"/>
              </a:solidFill>
              <a:latin typeface="Times New Roman"/>
              <a:ea typeface="Times New Roman"/>
              <a:cs typeface="Times New Roman"/>
              <a:sym typeface="Times New Roman"/>
            </a:endParaRPr>
          </a:p>
        </p:txBody>
      </p:sp>
      <p:sp>
        <p:nvSpPr>
          <p:cNvPr id="61" name="Google Shape;61;p13"/>
          <p:cNvSpPr txBox="1"/>
          <p:nvPr/>
        </p:nvSpPr>
        <p:spPr>
          <a:xfrm>
            <a:off x="0" y="3210721"/>
            <a:ext cx="4651800" cy="1932779"/>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50" b="1" dirty="0">
                <a:solidFill>
                  <a:srgbClr val="002F84"/>
                </a:solidFill>
                <a:latin typeface="Times New Roman"/>
                <a:ea typeface="Times New Roman"/>
                <a:cs typeface="Times New Roman"/>
                <a:sym typeface="Times New Roman"/>
              </a:rPr>
              <a:t>Methodology:</a:t>
            </a:r>
            <a:r>
              <a:rPr lang="en" sz="1000" dirty="0">
                <a:solidFill>
                  <a:schemeClr val="tx1"/>
                </a:solidFill>
                <a:latin typeface="Times New Roman"/>
                <a:ea typeface="Times New Roman"/>
                <a:cs typeface="Times New Roman"/>
                <a:sym typeface="Times New Roman"/>
              </a:rPr>
              <a:t> </a:t>
            </a:r>
            <a:r>
              <a:rPr lang="en-CA" sz="900" dirty="0">
                <a:solidFill>
                  <a:schemeClr val="tx1"/>
                </a:solidFill>
                <a:latin typeface="Times New Roman"/>
                <a:ea typeface="Times New Roman"/>
                <a:cs typeface="Times New Roman"/>
                <a:sym typeface="Times New Roman"/>
              </a:rPr>
              <a:t>To calculate corporate sentiment, sources that capture varying types of consumer opinions were determined, a representative sample of corporations was selected, and various algorithms were utilized to account for downsides of each algorithm. </a:t>
            </a:r>
            <a:r>
              <a:rPr lang="en" sz="900" dirty="0">
                <a:solidFill>
                  <a:schemeClr val="tx1"/>
                </a:solidFill>
                <a:latin typeface="Times New Roman"/>
                <a:ea typeface="Times New Roman"/>
                <a:cs typeface="Times New Roman"/>
                <a:sym typeface="Times New Roman"/>
              </a:rPr>
              <a:t>Data was extracted from Twitter, </a:t>
            </a:r>
            <a:r>
              <a:rPr lang="en" sz="900" dirty="0" err="1">
                <a:solidFill>
                  <a:schemeClr val="tx1"/>
                </a:solidFill>
                <a:latin typeface="Times New Roman"/>
                <a:ea typeface="Times New Roman"/>
                <a:cs typeface="Times New Roman"/>
                <a:sym typeface="Times New Roman"/>
              </a:rPr>
              <a:t>HuffingtonPost</a:t>
            </a:r>
            <a:r>
              <a:rPr lang="en" sz="900" dirty="0">
                <a:solidFill>
                  <a:schemeClr val="tx1"/>
                </a:solidFill>
                <a:latin typeface="Times New Roman"/>
                <a:ea typeface="Times New Roman"/>
                <a:cs typeface="Times New Roman"/>
                <a:sym typeface="Times New Roman"/>
              </a:rPr>
              <a:t>, </a:t>
            </a:r>
            <a:r>
              <a:rPr lang="en" sz="900" dirty="0" err="1">
                <a:solidFill>
                  <a:schemeClr val="tx1"/>
                </a:solidFill>
                <a:latin typeface="Times New Roman"/>
                <a:ea typeface="Times New Roman"/>
                <a:cs typeface="Times New Roman"/>
                <a:sym typeface="Times New Roman"/>
              </a:rPr>
              <a:t>GoogleNews</a:t>
            </a:r>
            <a:r>
              <a:rPr lang="en" sz="900" dirty="0">
                <a:solidFill>
                  <a:schemeClr val="tx1"/>
                </a:solidFill>
                <a:latin typeface="Times New Roman"/>
                <a:ea typeface="Times New Roman"/>
                <a:cs typeface="Times New Roman"/>
                <a:sym typeface="Times New Roman"/>
              </a:rPr>
              <a:t>, and Yelp following their respective privacy policies. The sample was chosen using the Search, Experience and Credence goods methodology. Using the data, sentiment was extracted from the text data using VADER, </a:t>
            </a:r>
            <a:r>
              <a:rPr lang="en" sz="900" dirty="0" err="1">
                <a:solidFill>
                  <a:schemeClr val="tx1"/>
                </a:solidFill>
                <a:latin typeface="Times New Roman"/>
                <a:ea typeface="Times New Roman"/>
                <a:cs typeface="Times New Roman"/>
                <a:sym typeface="Times New Roman"/>
              </a:rPr>
              <a:t>TextBlob</a:t>
            </a:r>
            <a:r>
              <a:rPr lang="en" sz="900" dirty="0">
                <a:solidFill>
                  <a:schemeClr val="tx1"/>
                </a:solidFill>
                <a:latin typeface="Times New Roman"/>
                <a:ea typeface="Times New Roman"/>
                <a:cs typeface="Times New Roman"/>
                <a:sym typeface="Times New Roman"/>
              </a:rPr>
              <a:t>, and Google’s API. Then, different combinations of the sentiments were calculate to determine the most effective combination by calculating the Pearson correlation with popularity and financial performance. The combinations helped determine which sources and algorithms are significant in determining corporate sentiment. Also, a linear regression was utilized to determine the variability in the popularity and financial performance that can be explained using corporate sentiment.</a:t>
            </a:r>
            <a:endParaRPr sz="1050" dirty="0">
              <a:solidFill>
                <a:schemeClr val="tx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637</Words>
  <Application>Microsoft Macintosh PowerPoint</Application>
  <PresentationFormat>On-screen Show (16:9)</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liza babaoglu</dc:creator>
  <cp:lastModifiedBy>Fatima Zahid</cp:lastModifiedBy>
  <cp:revision>4</cp:revision>
  <dcterms:modified xsi:type="dcterms:W3CDTF">2021-08-27T03:57:03Z</dcterms:modified>
</cp:coreProperties>
</file>