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57" r:id="rId7"/>
    <p:sldId id="263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8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7E4-37F4-E641-A378-7DE11BF5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09141-581F-2B44-8DEF-2D0E2FED1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177F3-97A5-7640-BB25-ED3B25AF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0D0F-7FBF-564F-88CE-29AE4C34220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E34ED-EFC3-8F43-9DB0-72E99CE0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8E411-A120-444A-8520-4FA6FB9D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1B06-1CF3-DF46-8DD9-93008212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1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3397-E659-FB41-BAEC-1CB4DBEF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73D84-BE3C-9C46-AB9A-1B4225D1C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7F83-21A5-F542-A9B2-C779BA6A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0D0F-7FBF-564F-88CE-29AE4C34220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84C9-2AD7-9440-9621-1BD5E762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35674-F06F-A54C-9D28-F8E819CF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1B06-1CF3-DF46-8DD9-93008212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7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E706F-7E56-154A-B1C2-9713045EE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6CF0D-F2E8-F942-A7CB-C799605CC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C2F84-2D21-2640-8432-4849EC0C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0D0F-7FBF-564F-88CE-29AE4C34220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7C0E8-8028-B146-B0D6-AFD550E4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DE3F-61EE-CC44-87C0-F90511BA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1B06-1CF3-DF46-8DD9-93008212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0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10EA-0BF9-F94B-94BA-20D4DF14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20059-43DD-514B-AA92-86FBAF8B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100AF-5CCC-534F-A285-896EFD58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0D0F-7FBF-564F-88CE-29AE4C34220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20857-F794-0849-93DE-9E0D5355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D275F-9309-1D46-9E1D-135B50AC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1B06-1CF3-DF46-8DD9-93008212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E42E-1948-B249-B4B7-971C68BE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E4DA8-A992-F544-8F6E-A29B05796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651EC-B756-1345-9A74-C36030CF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0D0F-7FBF-564F-88CE-29AE4C34220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BABA7-AC20-5B4C-A101-88FAE3A7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472F2-5DC1-2249-BF05-55CD46B9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1B06-1CF3-DF46-8DD9-93008212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4BD8-A10B-464B-9086-E9D53BE3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15BA8-0887-E640-94BE-08ECC1A0B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2CD5E-AC06-B245-BE09-338902E60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2750C-CBE4-D848-AB6E-5E96DC95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0D0F-7FBF-564F-88CE-29AE4C34220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F0EE1-36E2-B44D-850A-7362403E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F7353-002F-D94C-B188-E9086F07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1B06-1CF3-DF46-8DD9-93008212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5883-2616-DB4F-A4CB-484C3A3E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AEAB7-DCD1-934E-8F97-4FDCC7D46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27C00-C246-0A41-9947-C33C4B37B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260D5-7697-8E49-8EEE-0E9F52AB5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8BB5B-9F73-B241-B982-1E068EA97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BF8D3-6BC7-F747-90AF-3F4F2B50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0D0F-7FBF-564F-88CE-29AE4C34220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0611A-AD50-1843-9E75-D172D60B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B9E19-265F-B741-B406-BC29276C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1B06-1CF3-DF46-8DD9-93008212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2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3607-BC1C-3F4D-9539-8E074900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8A23C-3550-F741-9EB8-AF3DD71F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0D0F-7FBF-564F-88CE-29AE4C34220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473C0-7C45-4645-9685-4E599474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65B1C-78ED-4241-A8FB-1C967D92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1B06-1CF3-DF46-8DD9-93008212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5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CC846-246B-504B-B27C-0A7DAEEB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0D0F-7FBF-564F-88CE-29AE4C34220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1D893-631E-7A46-91BE-42E3A405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303EE-023D-EC4D-909F-291F0646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1B06-1CF3-DF46-8DD9-93008212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19A7-4588-364B-A481-13B41E10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FBE76-0264-B442-ACD8-A076DB58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18CAB-6DE8-D348-820A-9F3D104A4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8C840-9D74-DA48-B4E4-60E44986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0D0F-7FBF-564F-88CE-29AE4C34220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628BA-44B8-A443-B81D-BF77B7BF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71585-9225-4849-906A-91DC0982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1B06-1CF3-DF46-8DD9-93008212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0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7673-A7ED-4449-B6AE-2C40E9BE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2555C-F52D-114A-B66E-FD14DE2CF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F641C-743B-4C4C-8993-E438141C1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C6C88-74EA-DE4E-9884-02D8A0DB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0D0F-7FBF-564F-88CE-29AE4C34220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BD2A1-C513-1846-9F2A-9FE73090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6A6E4-674E-2F43-9A41-37206FBE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31B06-1CF3-DF46-8DD9-93008212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04A7E-B747-7D4D-8877-29556BE9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31A2B-5383-764C-915F-0F7BBB4F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75034-2097-AF42-804F-F88F2452A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B0D0F-7FBF-564F-88CE-29AE4C34220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F16C-D8D5-2E43-A10A-C96A76B40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C6090-D21F-634A-9F30-4D15C022F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31B06-1CF3-DF46-8DD9-93008212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2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kaggle.com/adityajn105/flickr8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A person on a snowy mountain&#10;&#10;Description automatically generated with low confidence">
            <a:extLst>
              <a:ext uri="{FF2B5EF4-FFF2-40B4-BE49-F238E27FC236}">
                <a16:creationId xmlns:a16="http://schemas.microsoft.com/office/drawing/2014/main" id="{868464D7-CE0E-5741-BA16-99B494ED7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72" y="1141910"/>
            <a:ext cx="7045308" cy="4574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32627C-C139-F345-AAE6-F0373646EC29}"/>
              </a:ext>
            </a:extLst>
          </p:cNvPr>
          <p:cNvSpPr/>
          <p:nvPr/>
        </p:nvSpPr>
        <p:spPr>
          <a:xfrm>
            <a:off x="4953672" y="4874715"/>
            <a:ext cx="7045308" cy="8413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rgbClr val="FFFFFF"/>
                </a:solidFill>
              </a:rPr>
              <a:t>A person in red snow gear is kneeling on a snowy ridge under a blue sky 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E46EF-DF9B-AE4A-A0FD-CFD069731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2663688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Image Captioning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4A838-48BF-DA49-AAEA-7D52BE2F9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90" y="4532243"/>
            <a:ext cx="3300457" cy="1256307"/>
          </a:xfrm>
        </p:spPr>
        <p:txBody>
          <a:bodyPr anchor="t">
            <a:normAutofit/>
          </a:bodyPr>
          <a:lstStyle/>
          <a:p>
            <a:pPr algn="l"/>
            <a:r>
              <a:rPr lang="en-US" sz="1700" dirty="0">
                <a:solidFill>
                  <a:schemeClr val="bg1"/>
                </a:solidFill>
              </a:rPr>
              <a:t>The caption generation problem involves training the machine to generate a textual description given an image as input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37CED8F-7BE9-684C-BB1B-A80A7BD642A4}"/>
              </a:ext>
            </a:extLst>
          </p:cNvPr>
          <p:cNvSpPr txBox="1">
            <a:spLocks/>
          </p:cNvSpPr>
          <p:nvPr/>
        </p:nvSpPr>
        <p:spPr>
          <a:xfrm>
            <a:off x="3037114" y="6403450"/>
            <a:ext cx="1608523" cy="454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700" dirty="0">
                <a:solidFill>
                  <a:schemeClr val="bg1"/>
                </a:solidFill>
              </a:rPr>
              <a:t>Bilal Majeed</a:t>
            </a:r>
          </a:p>
        </p:txBody>
      </p:sp>
    </p:spTree>
    <p:extLst>
      <p:ext uri="{BB962C8B-B14F-4D97-AF65-F5344CB8AC3E}">
        <p14:creationId xmlns:p14="http://schemas.microsoft.com/office/powerpoint/2010/main" val="106669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C486CB-5D88-FC47-9210-0FB3DFC79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780" y="530328"/>
            <a:ext cx="5716988" cy="555291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Use the larger Flickr30k or MSCOCO</a:t>
            </a:r>
          </a:p>
          <a:p>
            <a:r>
              <a:rPr lang="en-US" sz="2400" dirty="0"/>
              <a:t>The vocabulary size in the Flick8k descriptions is small for useful caption generation</a:t>
            </a:r>
          </a:p>
          <a:p>
            <a:r>
              <a:rPr lang="en-US" sz="2400" dirty="0"/>
              <a:t>BERT embeddings for encoder instead of generating an embedding</a:t>
            </a:r>
          </a:p>
          <a:p>
            <a:r>
              <a:rPr lang="en-US" sz="2400" dirty="0"/>
              <a:t>Image feature attention</a:t>
            </a:r>
          </a:p>
          <a:p>
            <a:pPr lvl="1"/>
            <a:r>
              <a:rPr lang="en-US" sz="2000" dirty="0"/>
              <a:t>“Human perception does not tend to process a whole scene in its entirety at once but applies some mechanisms to selectively focus on the information needed.”</a:t>
            </a:r>
          </a:p>
          <a:p>
            <a:r>
              <a:rPr lang="en-US" sz="2400" dirty="0"/>
              <a:t>Combine  image feature extraction models: Pre-trained CNN Model and Pre-trained Object Detector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256509-6B05-9F4A-86B8-56F4F97D7731}"/>
              </a:ext>
            </a:extLst>
          </p:cNvPr>
          <p:cNvSpPr txBox="1">
            <a:spLocks/>
          </p:cNvSpPr>
          <p:nvPr/>
        </p:nvSpPr>
        <p:spPr>
          <a:xfrm>
            <a:off x="699723" y="1622066"/>
            <a:ext cx="3554226" cy="266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Possible Improvements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346BE81-8455-5041-8113-20FD1B3289A1}"/>
              </a:ext>
            </a:extLst>
          </p:cNvPr>
          <p:cNvSpPr txBox="1">
            <a:spLocks/>
          </p:cNvSpPr>
          <p:nvPr/>
        </p:nvSpPr>
        <p:spPr>
          <a:xfrm>
            <a:off x="3037114" y="6403450"/>
            <a:ext cx="1608523" cy="454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700" dirty="0">
                <a:solidFill>
                  <a:schemeClr val="bg1"/>
                </a:solidFill>
              </a:rPr>
              <a:t>Bilal Majeed</a:t>
            </a:r>
          </a:p>
        </p:txBody>
      </p:sp>
    </p:spTree>
    <p:extLst>
      <p:ext uri="{BB962C8B-B14F-4D97-AF65-F5344CB8AC3E}">
        <p14:creationId xmlns:p14="http://schemas.microsoft.com/office/powerpoint/2010/main" val="418782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C4CB-3299-EE45-82B0-46D46F9ED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780" y="530328"/>
            <a:ext cx="5716988" cy="555291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Given an image as an input, generate a textual description or caption for the image</a:t>
            </a:r>
          </a:p>
          <a:p>
            <a:pPr lvl="1"/>
            <a:r>
              <a:rPr lang="en-US" sz="2000" dirty="0"/>
              <a:t>This involves an image-based model, which extracts the features out of the image, and the other is a language-based model, which translates the features given by the image-based model to a natural sentence</a:t>
            </a:r>
          </a:p>
          <a:p>
            <a:pPr lvl="1"/>
            <a:r>
              <a:rPr lang="en-US" sz="2000" dirty="0"/>
              <a:t>The generated caption is expected to describe in a sentence what is shown in the image, i.e., the objects present, their interactions, their properties, and the actions being performed</a:t>
            </a:r>
          </a:p>
          <a:p>
            <a:r>
              <a:rPr lang="en-US" sz="2400" dirty="0"/>
              <a:t>Applications</a:t>
            </a:r>
          </a:p>
          <a:p>
            <a:pPr lvl="1"/>
            <a:r>
              <a:rPr lang="en-US" sz="2000" dirty="0"/>
              <a:t>Visually impaired persons</a:t>
            </a:r>
          </a:p>
          <a:p>
            <a:pPr lvl="1"/>
            <a:r>
              <a:rPr lang="en-US" sz="2000" dirty="0"/>
              <a:t>Social media</a:t>
            </a:r>
          </a:p>
          <a:p>
            <a:pPr lvl="1"/>
            <a:r>
              <a:rPr lang="en-US" sz="2000" dirty="0"/>
              <a:t>Visual video content (frame by frame)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E8D3192-AE31-374B-B8A6-6E3FDAD2AFC6}"/>
              </a:ext>
            </a:extLst>
          </p:cNvPr>
          <p:cNvSpPr txBox="1">
            <a:spLocks/>
          </p:cNvSpPr>
          <p:nvPr/>
        </p:nvSpPr>
        <p:spPr>
          <a:xfrm>
            <a:off x="699723" y="1622066"/>
            <a:ext cx="3554226" cy="266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703201C-5421-A34A-AAB3-B0B0FAA2B59C}"/>
              </a:ext>
            </a:extLst>
          </p:cNvPr>
          <p:cNvSpPr txBox="1">
            <a:spLocks/>
          </p:cNvSpPr>
          <p:nvPr/>
        </p:nvSpPr>
        <p:spPr>
          <a:xfrm>
            <a:off x="3037114" y="6403450"/>
            <a:ext cx="1608523" cy="454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700" dirty="0">
                <a:solidFill>
                  <a:schemeClr val="bg1"/>
                </a:solidFill>
              </a:rPr>
              <a:t>Bilal Majeed</a:t>
            </a:r>
          </a:p>
        </p:txBody>
      </p:sp>
    </p:spTree>
    <p:extLst>
      <p:ext uri="{BB962C8B-B14F-4D97-AF65-F5344CB8AC3E}">
        <p14:creationId xmlns:p14="http://schemas.microsoft.com/office/powerpoint/2010/main" val="286521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880384-5AE2-3B4B-8299-D4FA4C9F7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780" y="530328"/>
            <a:ext cx="5716988" cy="289867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Flickr8k dataset with 5 captions per image</a:t>
            </a:r>
          </a:p>
          <a:p>
            <a:r>
              <a:rPr lang="en-US" sz="2400" dirty="0"/>
              <a:t>8091 images, each 224 x 224 x 3 channels, with a unique </a:t>
            </a:r>
            <a:r>
              <a:rPr lang="en-US" sz="2400" dirty="0" err="1"/>
              <a:t>image_id</a:t>
            </a:r>
            <a:r>
              <a:rPr lang="en-US" sz="2400" dirty="0"/>
              <a:t> as the file name</a:t>
            </a:r>
          </a:p>
          <a:p>
            <a:r>
              <a:rPr lang="en-US" sz="2400" dirty="0"/>
              <a:t>Descriptions are in a text file, with 5 captions for each </a:t>
            </a:r>
            <a:r>
              <a:rPr lang="en-US" sz="2400" dirty="0" err="1"/>
              <a:t>image_id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https://www.kaggle.com/adityajn105/flickr8k</a:t>
            </a:r>
            <a:endParaRPr lang="en-US" sz="2400" dirty="0"/>
          </a:p>
        </p:txBody>
      </p:sp>
      <p:pic>
        <p:nvPicPr>
          <p:cNvPr id="5" name="Picture 4" descr="A picture containing outdoor, ground, car, truck&#10;&#10;Description automatically generated">
            <a:extLst>
              <a:ext uri="{FF2B5EF4-FFF2-40B4-BE49-F238E27FC236}">
                <a16:creationId xmlns:a16="http://schemas.microsoft.com/office/drawing/2014/main" id="{0D197386-C7D6-FE4D-993D-46BB434A2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584" y="3756120"/>
            <a:ext cx="3699680" cy="2774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61FF63-2660-6746-ABCB-1C9274B4CE6A}"/>
              </a:ext>
            </a:extLst>
          </p:cNvPr>
          <p:cNvSpPr/>
          <p:nvPr/>
        </p:nvSpPr>
        <p:spPr>
          <a:xfrm>
            <a:off x="8853210" y="3777185"/>
            <a:ext cx="3144680" cy="53581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rgbClr val="FFFFFF"/>
                </a:solidFill>
              </a:rPr>
              <a:t>A four wheel drive car is navigating along a rocky off road trail 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68591E-23DF-8F4A-A260-56F27E33D701}"/>
              </a:ext>
            </a:extLst>
          </p:cNvPr>
          <p:cNvSpPr/>
          <p:nvPr/>
        </p:nvSpPr>
        <p:spPr>
          <a:xfrm>
            <a:off x="8853210" y="4330421"/>
            <a:ext cx="3144680" cy="53581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rgbClr val="FFFFFF"/>
                </a:solidFill>
              </a:rPr>
              <a:t>A jeep sideways on some rocks 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9CC5CF-F2A8-0A48-B36A-4127B28573A6}"/>
              </a:ext>
            </a:extLst>
          </p:cNvPr>
          <p:cNvSpPr/>
          <p:nvPr/>
        </p:nvSpPr>
        <p:spPr>
          <a:xfrm>
            <a:off x="8853210" y="4886304"/>
            <a:ext cx="3144680" cy="53581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rgbClr val="FFFFFF"/>
                </a:solidFill>
              </a:rPr>
              <a:t>A red jeep hangs from the edge of a rocky cliff as a girl looks on 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10FA3F-800A-544E-8C92-BDFD20BA3CA1}"/>
              </a:ext>
            </a:extLst>
          </p:cNvPr>
          <p:cNvSpPr/>
          <p:nvPr/>
        </p:nvSpPr>
        <p:spPr>
          <a:xfrm>
            <a:off x="8853210" y="5439668"/>
            <a:ext cx="3144680" cy="53581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rgbClr val="FFFFFF"/>
                </a:solidFill>
              </a:rPr>
              <a:t>A red truck is driving over a rocky surface 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DCDA4F-02F2-F644-8917-65F07DEEB05C}"/>
              </a:ext>
            </a:extLst>
          </p:cNvPr>
          <p:cNvSpPr/>
          <p:nvPr/>
        </p:nvSpPr>
        <p:spPr>
          <a:xfrm>
            <a:off x="8854300" y="5992746"/>
            <a:ext cx="3144680" cy="53581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rgbClr val="FFFFFF"/>
                </a:solidFill>
              </a:rPr>
              <a:t>A woman stands next to a red SUV that has run off into a ditch .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98ADE26-324F-AF47-9E25-E67FE46042CB}"/>
              </a:ext>
            </a:extLst>
          </p:cNvPr>
          <p:cNvSpPr txBox="1">
            <a:spLocks/>
          </p:cNvSpPr>
          <p:nvPr/>
        </p:nvSpPr>
        <p:spPr>
          <a:xfrm>
            <a:off x="699723" y="1622066"/>
            <a:ext cx="3554226" cy="266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Dataset Description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92C9F506-1D2D-EF4B-9AFF-890047E19544}"/>
              </a:ext>
            </a:extLst>
          </p:cNvPr>
          <p:cNvSpPr txBox="1">
            <a:spLocks/>
          </p:cNvSpPr>
          <p:nvPr/>
        </p:nvSpPr>
        <p:spPr>
          <a:xfrm>
            <a:off x="3037114" y="6403450"/>
            <a:ext cx="1608523" cy="454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700" dirty="0">
                <a:solidFill>
                  <a:schemeClr val="bg1"/>
                </a:solidFill>
              </a:rPr>
              <a:t>Bilal Majeed</a:t>
            </a:r>
          </a:p>
        </p:txBody>
      </p:sp>
    </p:spTree>
    <p:extLst>
      <p:ext uri="{BB962C8B-B14F-4D97-AF65-F5344CB8AC3E}">
        <p14:creationId xmlns:p14="http://schemas.microsoft.com/office/powerpoint/2010/main" val="35436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5CA84-0F26-7743-8E7E-E64C7E21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is deep learning required?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1F61E7-D0C5-284A-B6A0-C4FDADE56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780" y="530328"/>
            <a:ext cx="5716988" cy="555291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Image Feature Extraction</a:t>
            </a:r>
          </a:p>
          <a:p>
            <a:pPr lvl="1"/>
            <a:r>
              <a:rPr lang="en-US" sz="2000" dirty="0"/>
              <a:t>Dimensionality reduction from 224 x 224 x 3 (150,058) to a 4096 x 1 vector (PCA or LDA)</a:t>
            </a:r>
          </a:p>
          <a:p>
            <a:pPr lvl="1"/>
            <a:r>
              <a:rPr lang="en-US" sz="2000" dirty="0"/>
              <a:t>Descriptor like BREIF (Binary Robust Independent Elementary Features)</a:t>
            </a:r>
          </a:p>
          <a:p>
            <a:pPr lvl="1"/>
            <a:r>
              <a:rPr lang="en-US" sz="2000" dirty="0"/>
              <a:t>These are available options, but not like VGG19 trained on </a:t>
            </a:r>
            <a:r>
              <a:rPr lang="en-US" sz="2000" dirty="0" err="1"/>
              <a:t>imagenet</a:t>
            </a:r>
            <a:r>
              <a:rPr lang="en-US" sz="2000" dirty="0"/>
              <a:t> dataset</a:t>
            </a:r>
          </a:p>
          <a:p>
            <a:r>
              <a:rPr lang="en-US" sz="2400" dirty="0"/>
              <a:t>Description Generation</a:t>
            </a:r>
            <a:endParaRPr lang="en-US" sz="1200" dirty="0"/>
          </a:p>
          <a:p>
            <a:pPr lvl="1"/>
            <a:r>
              <a:rPr lang="en-US" sz="2000" dirty="0"/>
              <a:t>This became popular with Seq2Seq models (encoder/decoder networks), but even basic Seq2Seq models are not effective as sequence length gets longer due to the sequential nature</a:t>
            </a:r>
          </a:p>
          <a:p>
            <a:pPr lvl="1"/>
            <a:r>
              <a:rPr lang="en-US" sz="2000" dirty="0"/>
              <a:t>Attention and Transformers provide state-of-the-art performance for sequence generation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2260D7F-FC22-A94C-AEF3-DFBB7F5C5588}"/>
              </a:ext>
            </a:extLst>
          </p:cNvPr>
          <p:cNvSpPr txBox="1">
            <a:spLocks/>
          </p:cNvSpPr>
          <p:nvPr/>
        </p:nvSpPr>
        <p:spPr>
          <a:xfrm>
            <a:off x="3037114" y="6403450"/>
            <a:ext cx="1608523" cy="454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700" dirty="0">
                <a:solidFill>
                  <a:schemeClr val="bg1"/>
                </a:solidFill>
              </a:rPr>
              <a:t>Bilal Majeed</a:t>
            </a:r>
          </a:p>
        </p:txBody>
      </p:sp>
    </p:spTree>
    <p:extLst>
      <p:ext uri="{BB962C8B-B14F-4D97-AF65-F5344CB8AC3E}">
        <p14:creationId xmlns:p14="http://schemas.microsoft.com/office/powerpoint/2010/main" val="355468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EBDAC9-FE24-674E-B220-CB12EB39E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780" y="530328"/>
            <a:ext cx="5716988" cy="4127397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Extract features of all images (</a:t>
            </a:r>
            <a:r>
              <a:rPr lang="en-US" sz="2400" dirty="0" err="1"/>
              <a:t>load_img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image_to_array</a:t>
            </a:r>
            <a:r>
              <a:rPr lang="en-US" sz="2400" dirty="0">
                <a:sym typeface="Wingdings" pitchFamily="2" charset="2"/>
              </a:rPr>
              <a:t>  </a:t>
            </a:r>
            <a:r>
              <a:rPr lang="en-US" sz="2400" dirty="0" err="1">
                <a:sym typeface="Wingdings" pitchFamily="2" charset="2"/>
              </a:rPr>
              <a:t>preprocess_input</a:t>
            </a:r>
            <a:r>
              <a:rPr lang="en-US" sz="2400" dirty="0">
                <a:sym typeface="Wingdings" pitchFamily="2" charset="2"/>
              </a:rPr>
              <a:t>  </a:t>
            </a:r>
            <a:r>
              <a:rPr lang="en-US" sz="2400" dirty="0"/>
              <a:t>VGG19)</a:t>
            </a:r>
          </a:p>
          <a:p>
            <a:r>
              <a:rPr lang="en-US" sz="2400" dirty="0"/>
              <a:t>Generate dictionary of captions by removing punctuation and special characters, and adding &lt;START&gt; and &lt;END&gt; tags to each caption</a:t>
            </a:r>
          </a:p>
          <a:p>
            <a:r>
              <a:rPr lang="en-US" sz="2400" dirty="0"/>
              <a:t>Tokenize each caption and find maximum length to pad each caption to same length</a:t>
            </a:r>
          </a:p>
          <a:p>
            <a:r>
              <a:rPr lang="en-US" sz="2400" dirty="0"/>
              <a:t>Generate vocabulary to transform captions to sequence of indices</a:t>
            </a:r>
          </a:p>
          <a:p>
            <a:r>
              <a:rPr lang="en-US" sz="2400" dirty="0"/>
              <a:t>Generate 2 input arrays and 1 output array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BFA8C7-67E1-AD4D-A925-6C153801D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12240"/>
              </p:ext>
            </p:extLst>
          </p:nvPr>
        </p:nvGraphicFramePr>
        <p:xfrm>
          <a:off x="4843463" y="4645616"/>
          <a:ext cx="7202487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0829">
                  <a:extLst>
                    <a:ext uri="{9D8B030D-6E8A-4147-A177-3AD203B41FA5}">
                      <a16:colId xmlns:a16="http://schemas.microsoft.com/office/drawing/2014/main" val="1685181206"/>
                    </a:ext>
                  </a:extLst>
                </a:gridCol>
                <a:gridCol w="2400829">
                  <a:extLst>
                    <a:ext uri="{9D8B030D-6E8A-4147-A177-3AD203B41FA5}">
                      <a16:colId xmlns:a16="http://schemas.microsoft.com/office/drawing/2014/main" val="4058647037"/>
                    </a:ext>
                  </a:extLst>
                </a:gridCol>
                <a:gridCol w="2400829">
                  <a:extLst>
                    <a:ext uri="{9D8B030D-6E8A-4147-A177-3AD203B41FA5}">
                      <a16:colId xmlns:a16="http://schemas.microsoft.com/office/drawing/2014/main" val="937861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 (sequences)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9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Image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7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Image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[A, jeep]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sideways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9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Image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[A, jeep, sideways]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71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Image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[A, jeep, sideways, on]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56694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AF1B9CF6-EC6B-B248-9E42-D56510E6AFAB}"/>
              </a:ext>
            </a:extLst>
          </p:cNvPr>
          <p:cNvSpPr txBox="1">
            <a:spLocks/>
          </p:cNvSpPr>
          <p:nvPr/>
        </p:nvSpPr>
        <p:spPr>
          <a:xfrm>
            <a:off x="699723" y="1622066"/>
            <a:ext cx="3554226" cy="266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E386C22-5906-3A48-8C6E-D05CB0AAE82C}"/>
              </a:ext>
            </a:extLst>
          </p:cNvPr>
          <p:cNvSpPr txBox="1">
            <a:spLocks/>
          </p:cNvSpPr>
          <p:nvPr/>
        </p:nvSpPr>
        <p:spPr>
          <a:xfrm>
            <a:off x="3037114" y="6403450"/>
            <a:ext cx="1608523" cy="454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700" dirty="0">
                <a:solidFill>
                  <a:schemeClr val="bg1"/>
                </a:solidFill>
              </a:rPr>
              <a:t>Bilal Majeed</a:t>
            </a:r>
          </a:p>
        </p:txBody>
      </p:sp>
    </p:spTree>
    <p:extLst>
      <p:ext uri="{BB962C8B-B14F-4D97-AF65-F5344CB8AC3E}">
        <p14:creationId xmlns:p14="http://schemas.microsoft.com/office/powerpoint/2010/main" val="83883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5CA84-0F26-7743-8E7E-E64C7E21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Architecture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2" descr="Automatic Image Captioning Using Deep Learning">
            <a:extLst>
              <a:ext uri="{FF2B5EF4-FFF2-40B4-BE49-F238E27FC236}">
                <a16:creationId xmlns:a16="http://schemas.microsoft.com/office/drawing/2014/main" id="{919ED166-4588-7147-A58A-E51B00411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8"/>
          <a:stretch/>
        </p:blipFill>
        <p:spPr bwMode="auto">
          <a:xfrm>
            <a:off x="5044409" y="3711069"/>
            <a:ext cx="6797729" cy="2890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llustration of the network architecture of VGG-19 model: conv means... |  Download Scientific Diagram">
            <a:extLst>
              <a:ext uri="{FF2B5EF4-FFF2-40B4-BE49-F238E27FC236}">
                <a16:creationId xmlns:a16="http://schemas.microsoft.com/office/drawing/2014/main" id="{7418F404-30C8-0A4D-BD41-51085CB86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247" y="256574"/>
            <a:ext cx="5395051" cy="2989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BA5D62-9A15-3146-9F39-A0161D688AD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883371" y="1856509"/>
            <a:ext cx="2720964" cy="28930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4E481B4-1B96-2A48-9E52-82A2D3F01DDC}"/>
              </a:ext>
            </a:extLst>
          </p:cNvPr>
          <p:cNvSpPr/>
          <p:nvPr/>
        </p:nvSpPr>
        <p:spPr>
          <a:xfrm>
            <a:off x="10468098" y="401782"/>
            <a:ext cx="272473" cy="14547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EC8B1B3-A678-A249-AA6D-FBE596E064DE}"/>
              </a:ext>
            </a:extLst>
          </p:cNvPr>
          <p:cNvSpPr txBox="1">
            <a:spLocks/>
          </p:cNvSpPr>
          <p:nvPr/>
        </p:nvSpPr>
        <p:spPr>
          <a:xfrm>
            <a:off x="3037114" y="6403450"/>
            <a:ext cx="1608523" cy="454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700" dirty="0">
                <a:solidFill>
                  <a:schemeClr val="bg1"/>
                </a:solidFill>
              </a:rPr>
              <a:t>Bilal Majeed</a:t>
            </a:r>
          </a:p>
        </p:txBody>
      </p:sp>
    </p:spTree>
    <p:extLst>
      <p:ext uri="{BB962C8B-B14F-4D97-AF65-F5344CB8AC3E}">
        <p14:creationId xmlns:p14="http://schemas.microsoft.com/office/powerpoint/2010/main" val="2357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5CA84-0F26-7743-8E7E-E64C7E21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Training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1F61E7-D0C5-284A-B6A0-C4FDADE56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780" y="530328"/>
            <a:ext cx="5716988" cy="555291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Captioning network (2 inputs, 1 output):</a:t>
            </a:r>
          </a:p>
          <a:p>
            <a:pPr lvl="1"/>
            <a:r>
              <a:rPr lang="en-US" sz="2000" dirty="0"/>
              <a:t>Input – 4096 (image features)</a:t>
            </a:r>
          </a:p>
          <a:p>
            <a:pPr lvl="1"/>
            <a:r>
              <a:rPr lang="en-US" sz="2000" dirty="0"/>
              <a:t>Dense – 256 units, </a:t>
            </a:r>
            <a:r>
              <a:rPr lang="en-US" sz="2000" dirty="0" err="1"/>
              <a:t>relu</a:t>
            </a:r>
            <a:r>
              <a:rPr lang="en-US" sz="2000" dirty="0"/>
              <a:t> activation</a:t>
            </a:r>
          </a:p>
          <a:p>
            <a:pPr lvl="1"/>
            <a:r>
              <a:rPr lang="en-US" sz="2000" dirty="0"/>
              <a:t>Caption encoder input – vocab size</a:t>
            </a:r>
          </a:p>
          <a:p>
            <a:pPr lvl="2"/>
            <a:r>
              <a:rPr lang="en-US" sz="1600" dirty="0"/>
              <a:t>Embedding – 256 length</a:t>
            </a:r>
          </a:p>
          <a:p>
            <a:pPr lvl="2"/>
            <a:r>
              <a:rPr lang="en-US" sz="1600" dirty="0"/>
              <a:t>Dropout regularization</a:t>
            </a:r>
          </a:p>
          <a:p>
            <a:pPr lvl="2"/>
            <a:r>
              <a:rPr lang="en-US" sz="1600" dirty="0"/>
              <a:t>LSTM – 256 units</a:t>
            </a:r>
          </a:p>
          <a:p>
            <a:pPr lvl="1"/>
            <a:r>
              <a:rPr lang="en-US" sz="2000" dirty="0"/>
              <a:t>Caption decoder</a:t>
            </a:r>
          </a:p>
          <a:p>
            <a:pPr lvl="2"/>
            <a:r>
              <a:rPr lang="en-US" sz="1600" dirty="0"/>
              <a:t>Combine dense 256 and LSTM 256 output</a:t>
            </a:r>
          </a:p>
          <a:p>
            <a:pPr lvl="2"/>
            <a:r>
              <a:rPr lang="en-US" sz="1600" dirty="0"/>
              <a:t>Dense – 256 units, </a:t>
            </a:r>
            <a:r>
              <a:rPr lang="en-US" sz="1600" dirty="0" err="1"/>
              <a:t>relu</a:t>
            </a:r>
            <a:r>
              <a:rPr lang="en-US" sz="1600" dirty="0"/>
              <a:t> activation</a:t>
            </a:r>
          </a:p>
          <a:p>
            <a:pPr lvl="1"/>
            <a:r>
              <a:rPr lang="en-US" sz="2000" dirty="0"/>
              <a:t>Output – vocab size, </a:t>
            </a:r>
            <a:r>
              <a:rPr lang="en-US" sz="2000" dirty="0" err="1"/>
              <a:t>softmax</a:t>
            </a:r>
            <a:r>
              <a:rPr lang="en-US" sz="2000" dirty="0"/>
              <a:t> activation</a:t>
            </a:r>
          </a:p>
          <a:p>
            <a:r>
              <a:rPr lang="en-US" sz="2400" dirty="0"/>
              <a:t>3 epochs with training (75%) and validation sets (10%), with the </a:t>
            </a:r>
            <a:r>
              <a:rPr lang="en-US" sz="2400" dirty="0" err="1"/>
              <a:t>adam</a:t>
            </a:r>
            <a:r>
              <a:rPr lang="en-US" sz="2400" dirty="0"/>
              <a:t> optimizer and categorical </a:t>
            </a:r>
            <a:r>
              <a:rPr lang="en-US" sz="2400" dirty="0" err="1"/>
              <a:t>crossentropy</a:t>
            </a:r>
            <a:r>
              <a:rPr lang="en-US" sz="2400" dirty="0"/>
              <a:t> (1hr30mins of training)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2260D7F-FC22-A94C-AEF3-DFBB7F5C5588}"/>
              </a:ext>
            </a:extLst>
          </p:cNvPr>
          <p:cNvSpPr txBox="1">
            <a:spLocks/>
          </p:cNvSpPr>
          <p:nvPr/>
        </p:nvSpPr>
        <p:spPr>
          <a:xfrm>
            <a:off x="3037114" y="6403450"/>
            <a:ext cx="1608523" cy="454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700" dirty="0">
                <a:solidFill>
                  <a:schemeClr val="bg1"/>
                </a:solidFill>
              </a:rPr>
              <a:t>Bilal Majeed</a:t>
            </a:r>
          </a:p>
        </p:txBody>
      </p:sp>
    </p:spTree>
    <p:extLst>
      <p:ext uri="{BB962C8B-B14F-4D97-AF65-F5344CB8AC3E}">
        <p14:creationId xmlns:p14="http://schemas.microsoft.com/office/powerpoint/2010/main" val="241168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5CA84-0F26-7743-8E7E-E64C7E21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Prediction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ubtitle 2">
            <a:extLst>
              <a:ext uri="{FF2B5EF4-FFF2-40B4-BE49-F238E27FC236}">
                <a16:creationId xmlns:a16="http://schemas.microsoft.com/office/drawing/2014/main" id="{3EC8B1B3-A678-A249-AA6D-FBE596E064DE}"/>
              </a:ext>
            </a:extLst>
          </p:cNvPr>
          <p:cNvSpPr txBox="1">
            <a:spLocks/>
          </p:cNvSpPr>
          <p:nvPr/>
        </p:nvSpPr>
        <p:spPr>
          <a:xfrm>
            <a:off x="3037114" y="6403450"/>
            <a:ext cx="1608523" cy="454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700" dirty="0">
                <a:solidFill>
                  <a:schemeClr val="bg1"/>
                </a:solidFill>
              </a:rPr>
              <a:t>Bilal Majeed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E0D6AA9-17CC-D84C-AF65-E4CF6A12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780" y="530328"/>
            <a:ext cx="5716988" cy="555291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Load image, transform image to array, preprocess array, and predict image features from VGG19 (fc2 layer)</a:t>
            </a:r>
          </a:p>
          <a:p>
            <a:r>
              <a:rPr lang="en-US" sz="2400" dirty="0"/>
              <a:t>Initialize the caption with &lt;START&gt;</a:t>
            </a:r>
          </a:p>
          <a:p>
            <a:r>
              <a:rPr lang="en-US" sz="2400" dirty="0"/>
              <a:t>Loop predictions until given maximum caption length</a:t>
            </a:r>
          </a:p>
          <a:p>
            <a:pPr lvl="1"/>
            <a:r>
              <a:rPr lang="en-US" sz="2000" dirty="0"/>
              <a:t>Tokenize current caption</a:t>
            </a:r>
          </a:p>
          <a:p>
            <a:pPr lvl="1"/>
            <a:r>
              <a:rPr lang="en-US" sz="2000" dirty="0"/>
              <a:t>Pad current caption to maximum length</a:t>
            </a:r>
          </a:p>
          <a:p>
            <a:pPr lvl="1"/>
            <a:r>
              <a:rPr lang="en-US" sz="2000" dirty="0"/>
              <a:t>Predict using image features and padded current caption </a:t>
            </a:r>
            <a:r>
              <a:rPr lang="en-US" sz="2000" dirty="0">
                <a:sym typeface="Wingdings" pitchFamily="2" charset="2"/>
              </a:rPr>
              <a:t> output of vocabulary length</a:t>
            </a:r>
          </a:p>
          <a:p>
            <a:pPr lvl="1"/>
            <a:r>
              <a:rPr lang="en-US" sz="2000" dirty="0">
                <a:sym typeface="Wingdings" pitchFamily="2" charset="2"/>
              </a:rPr>
              <a:t>Maximum in output is the index in vocabulary of predicted word</a:t>
            </a:r>
          </a:p>
          <a:p>
            <a:pPr lvl="1"/>
            <a:r>
              <a:rPr lang="en-US" sz="2000" dirty="0">
                <a:sym typeface="Wingdings" pitchFamily="2" charset="2"/>
              </a:rPr>
              <a:t>If word is &lt;END&gt;, add it and break loop</a:t>
            </a:r>
          </a:p>
          <a:p>
            <a:pPr lvl="1"/>
            <a:r>
              <a:rPr lang="en-US" sz="2000" dirty="0">
                <a:sym typeface="Wingdings" pitchFamily="2" charset="2"/>
              </a:rPr>
              <a:t>Otherwise, add word to current caption and continue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944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355D2A-A43E-8042-B555-89C40ACF6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780" y="530327"/>
            <a:ext cx="5716988" cy="3515199"/>
          </a:xfrm>
        </p:spPr>
        <p:txBody>
          <a:bodyPr anchor="ctr">
            <a:normAutofit fontScale="85000" lnSpcReduction="20000"/>
          </a:bodyPr>
          <a:lstStyle/>
          <a:p>
            <a:r>
              <a:rPr lang="en-CA" sz="2400" dirty="0"/>
              <a:t>Comparing the expected output and  the generated caption (15% of data) using the BLEU (</a:t>
            </a:r>
            <a:r>
              <a:rPr lang="en-US" sz="2400" dirty="0"/>
              <a:t>metric for evaluating a generated sentence to a reference sentence</a:t>
            </a:r>
            <a:r>
              <a:rPr lang="en-CA" sz="2400" dirty="0"/>
              <a:t> score):</a:t>
            </a:r>
          </a:p>
          <a:p>
            <a:pPr lvl="1"/>
            <a:r>
              <a:rPr lang="en-CA" sz="2000" dirty="0"/>
              <a:t>BLEU-1: 0.538577 (1-gram score, high quality)</a:t>
            </a:r>
          </a:p>
          <a:p>
            <a:pPr lvl="2"/>
            <a:r>
              <a:rPr lang="en-CA" sz="1600" dirty="0"/>
              <a:t>Expected: 0.401 to 0.578</a:t>
            </a:r>
          </a:p>
          <a:p>
            <a:pPr lvl="1"/>
            <a:r>
              <a:rPr lang="en-CA" sz="2000" dirty="0"/>
              <a:t>BLEU-2: 0.287183 (cumulative 2-gram score, gist clear but grammar issues)</a:t>
            </a:r>
          </a:p>
          <a:p>
            <a:pPr lvl="2"/>
            <a:r>
              <a:rPr lang="en-CA" sz="1600" dirty="0"/>
              <a:t>Expected: 0.176 to 0.390</a:t>
            </a:r>
          </a:p>
          <a:p>
            <a:pPr lvl="1"/>
            <a:r>
              <a:rPr lang="en-CA" sz="2000" dirty="0"/>
              <a:t>BLEU-3: 0.194631 (cumulative 3-gram score, hard to understand)</a:t>
            </a:r>
          </a:p>
          <a:p>
            <a:pPr lvl="2"/>
            <a:r>
              <a:rPr lang="en-CA" sz="1600" dirty="0"/>
              <a:t>Expected: 0.099 to 0.260</a:t>
            </a:r>
          </a:p>
          <a:p>
            <a:pPr lvl="1"/>
            <a:r>
              <a:rPr lang="en-CA" sz="2000" dirty="0"/>
              <a:t>BLEU-4: 0.089581 (cumulative 4-gram score, not useful)</a:t>
            </a:r>
          </a:p>
          <a:p>
            <a:pPr lvl="2"/>
            <a:r>
              <a:rPr lang="en-US" sz="1600" dirty="0"/>
              <a:t>Expected: 0.059 to 0.170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7B09FFE-3754-144A-BCFB-90E43903F30C}"/>
              </a:ext>
            </a:extLst>
          </p:cNvPr>
          <p:cNvSpPr txBox="1">
            <a:spLocks/>
          </p:cNvSpPr>
          <p:nvPr/>
        </p:nvSpPr>
        <p:spPr>
          <a:xfrm>
            <a:off x="767290" y="4532243"/>
            <a:ext cx="3300457" cy="1256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BLEU scores compared to paper with suggested scores for skillful model: Where to put the Image in an Image Caption Generator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C81573-3A7E-8049-AA7C-E3E871CE6734}"/>
              </a:ext>
            </a:extLst>
          </p:cNvPr>
          <p:cNvSpPr txBox="1">
            <a:spLocks/>
          </p:cNvSpPr>
          <p:nvPr/>
        </p:nvSpPr>
        <p:spPr>
          <a:xfrm>
            <a:off x="699723" y="1622066"/>
            <a:ext cx="3554226" cy="2663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3" name="Picture 2" descr="Two dogs playing in a field&#10;&#10;Description automatically generated with medium confidence">
            <a:extLst>
              <a:ext uri="{FF2B5EF4-FFF2-40B4-BE49-F238E27FC236}">
                <a16:creationId xmlns:a16="http://schemas.microsoft.com/office/drawing/2014/main" id="{B0846AEF-1A93-5C40-A352-3350353D4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004" y="4303637"/>
            <a:ext cx="3924044" cy="21255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B6DF134-16D8-0345-A165-19E798852B12}"/>
              </a:ext>
            </a:extLst>
          </p:cNvPr>
          <p:cNvSpPr/>
          <p:nvPr/>
        </p:nvSpPr>
        <p:spPr>
          <a:xfrm>
            <a:off x="5052002" y="5920766"/>
            <a:ext cx="3924043" cy="50839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rgbClr val="FFFFFF"/>
                </a:solidFill>
              </a:rPr>
              <a:t>['&lt;START&gt;', 'dog', 'is', 'running', 'through', 'the', 'grass', '&lt;END&gt;']</a:t>
            </a:r>
          </a:p>
        </p:txBody>
      </p:sp>
      <p:pic>
        <p:nvPicPr>
          <p:cNvPr id="5" name="Picture 4" descr="A person standing on a rock&#10;&#10;Description automatically generated with medium confidence">
            <a:extLst>
              <a:ext uri="{FF2B5EF4-FFF2-40B4-BE49-F238E27FC236}">
                <a16:creationId xmlns:a16="http://schemas.microsoft.com/office/drawing/2014/main" id="{33462901-DF72-0547-9C47-62E9D688A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121" y="3690575"/>
            <a:ext cx="2325719" cy="310095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C8D2FD0-7051-1940-B428-89686B24E968}"/>
              </a:ext>
            </a:extLst>
          </p:cNvPr>
          <p:cNvSpPr/>
          <p:nvPr/>
        </p:nvSpPr>
        <p:spPr>
          <a:xfrm>
            <a:off x="9513118" y="5931640"/>
            <a:ext cx="2325719" cy="82665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rgbClr val="FFFFFF"/>
                </a:solidFill>
              </a:rPr>
              <a:t>['&lt;START&gt;', 'man', 'is', 'climbing', 'rock', 'wall', '&lt;END&gt;']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2F60437-98A6-0848-8E45-64F0AF5E5568}"/>
              </a:ext>
            </a:extLst>
          </p:cNvPr>
          <p:cNvSpPr txBox="1">
            <a:spLocks/>
          </p:cNvSpPr>
          <p:nvPr/>
        </p:nvSpPr>
        <p:spPr>
          <a:xfrm>
            <a:off x="3037114" y="6403450"/>
            <a:ext cx="1608523" cy="454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700" dirty="0">
                <a:solidFill>
                  <a:schemeClr val="bg1"/>
                </a:solidFill>
              </a:rPr>
              <a:t>Bilal Majeed</a:t>
            </a:r>
          </a:p>
        </p:txBody>
      </p:sp>
    </p:spTree>
    <p:extLst>
      <p:ext uri="{BB962C8B-B14F-4D97-AF65-F5344CB8AC3E}">
        <p14:creationId xmlns:p14="http://schemas.microsoft.com/office/powerpoint/2010/main" val="16000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906</Words>
  <Application>Microsoft Macintosh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Image Captioning </vt:lpstr>
      <vt:lpstr>PowerPoint Presentation</vt:lpstr>
      <vt:lpstr>PowerPoint Presentation</vt:lpstr>
      <vt:lpstr>Why is deep learning required?</vt:lpstr>
      <vt:lpstr>PowerPoint Presentation</vt:lpstr>
      <vt:lpstr>Model Architecture</vt:lpstr>
      <vt:lpstr>Model Training</vt:lpstr>
      <vt:lpstr>Model Prediction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Captioning</dc:title>
  <dc:creator>Fatima Zahid</dc:creator>
  <cp:lastModifiedBy>Fatima Zahid</cp:lastModifiedBy>
  <cp:revision>39</cp:revision>
  <dcterms:created xsi:type="dcterms:W3CDTF">2021-03-28T04:45:37Z</dcterms:created>
  <dcterms:modified xsi:type="dcterms:W3CDTF">2021-03-31T03:35:24Z</dcterms:modified>
</cp:coreProperties>
</file>