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8"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8"/>
  </p:normalViewPr>
  <p:slideViewPr>
    <p:cSldViewPr snapToGrid="0" snapToObjects="1">
      <p:cViewPr>
        <p:scale>
          <a:sx n="95" d="100"/>
          <a:sy n="95" d="100"/>
        </p:scale>
        <p:origin x="68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D8371-0781-D741-81F1-1313E79849AB}" type="doc">
      <dgm:prSet loTypeId="urn:microsoft.com/office/officeart/2005/8/layout/vProcess5" loCatId="" qsTypeId="urn:microsoft.com/office/officeart/2005/8/quickstyle/simple1" qsCatId="simple" csTypeId="urn:microsoft.com/office/officeart/2005/8/colors/accent1_4" csCatId="accent1" phldr="1"/>
      <dgm:spPr/>
      <dgm:t>
        <a:bodyPr/>
        <a:lstStyle/>
        <a:p>
          <a:endParaRPr lang="en-US"/>
        </a:p>
      </dgm:t>
    </dgm:pt>
    <dgm:pt modelId="{E55AA118-94E8-FC46-9E90-6CC2678F3A8D}">
      <dgm:prSet phldrT="[Text]"/>
      <dgm:spPr/>
      <dgm:t>
        <a:bodyPr/>
        <a:lstStyle/>
        <a:p>
          <a:pPr rtl="0"/>
          <a:r>
            <a:rPr lang="en-US" dirty="0"/>
            <a:t>Run encoder on cleaned and processed user input</a:t>
          </a:r>
        </a:p>
      </dgm:t>
    </dgm:pt>
    <dgm:pt modelId="{0906CF7F-B90B-1545-8940-15DDE17F040B}" type="parTrans" cxnId="{41CE9E9F-6662-D74F-919A-96A3B6113F39}">
      <dgm:prSet/>
      <dgm:spPr/>
      <dgm:t>
        <a:bodyPr/>
        <a:lstStyle/>
        <a:p>
          <a:endParaRPr lang="en-US"/>
        </a:p>
      </dgm:t>
    </dgm:pt>
    <dgm:pt modelId="{081C4A16-B112-D544-B161-107736D4E712}" type="sibTrans" cxnId="{41CE9E9F-6662-D74F-919A-96A3B6113F39}">
      <dgm:prSet/>
      <dgm:spPr/>
      <dgm:t>
        <a:bodyPr/>
        <a:lstStyle/>
        <a:p>
          <a:endParaRPr lang="en-US"/>
        </a:p>
      </dgm:t>
    </dgm:pt>
    <dgm:pt modelId="{FC4A7867-9D4D-644E-8A72-8F643A111580}">
      <dgm:prSet phldrT="[Text]"/>
      <dgm:spPr/>
      <dgm:t>
        <a:bodyPr/>
        <a:lstStyle/>
        <a:p>
          <a:r>
            <a:rPr lang="en-US" dirty="0"/>
            <a:t>Loop until &lt;EOS&gt; is seen or maximum length is reached</a:t>
          </a:r>
        </a:p>
      </dgm:t>
    </dgm:pt>
    <dgm:pt modelId="{3A400833-49C6-214A-AE9A-54849831F5CF}" type="parTrans" cxnId="{6B148646-EFAB-0441-A374-38EEA2BD3DD2}">
      <dgm:prSet/>
      <dgm:spPr/>
      <dgm:t>
        <a:bodyPr/>
        <a:lstStyle/>
        <a:p>
          <a:endParaRPr lang="en-US"/>
        </a:p>
      </dgm:t>
    </dgm:pt>
    <dgm:pt modelId="{2D76DED9-8BA3-4C47-9407-DC47DC37CB0A}" type="sibTrans" cxnId="{6B148646-EFAB-0441-A374-38EEA2BD3DD2}">
      <dgm:prSet/>
      <dgm:spPr/>
      <dgm:t>
        <a:bodyPr/>
        <a:lstStyle/>
        <a:p>
          <a:endParaRPr lang="en-US"/>
        </a:p>
      </dgm:t>
    </dgm:pt>
    <dgm:pt modelId="{854FB8D9-61A1-6444-B9B8-F35E45E49598}">
      <dgm:prSet phldrT="[Text]"/>
      <dgm:spPr/>
      <dgm:t>
        <a:bodyPr/>
        <a:lstStyle/>
        <a:p>
          <a:r>
            <a:rPr lang="en-US" dirty="0"/>
            <a:t>Run decoder on current word using current state and apply attention to produce next word</a:t>
          </a:r>
        </a:p>
      </dgm:t>
    </dgm:pt>
    <dgm:pt modelId="{35B492A8-7835-A04A-A4D3-70B803107CBC}" type="parTrans" cxnId="{0E8F55EC-5953-B24A-A32B-4B52B9AF2F32}">
      <dgm:prSet/>
      <dgm:spPr/>
      <dgm:t>
        <a:bodyPr/>
        <a:lstStyle/>
        <a:p>
          <a:endParaRPr lang="en-US"/>
        </a:p>
      </dgm:t>
    </dgm:pt>
    <dgm:pt modelId="{53D8AD27-56C2-6C43-B3BF-143C93EC73D9}" type="sibTrans" cxnId="{0E8F55EC-5953-B24A-A32B-4B52B9AF2F32}">
      <dgm:prSet/>
      <dgm:spPr/>
      <dgm:t>
        <a:bodyPr/>
        <a:lstStyle/>
        <a:p>
          <a:endParaRPr lang="en-US"/>
        </a:p>
      </dgm:t>
    </dgm:pt>
    <dgm:pt modelId="{EA99AC32-CFB8-5D4A-AB1D-A097B660049E}">
      <dgm:prSet phldrT="[Text]"/>
      <dgm:spPr/>
      <dgm:t>
        <a:bodyPr/>
        <a:lstStyle/>
        <a:p>
          <a:r>
            <a:rPr lang="en-US" dirty="0"/>
            <a:t>Add next word to predicted output, update current word and current state to decoder hidden states</a:t>
          </a:r>
        </a:p>
      </dgm:t>
    </dgm:pt>
    <dgm:pt modelId="{C53FCCF2-7732-D14D-A123-78D5EE246B11}" type="parTrans" cxnId="{CFB72BFF-A07A-B248-A03C-ACD71333AE2C}">
      <dgm:prSet/>
      <dgm:spPr/>
      <dgm:t>
        <a:bodyPr/>
        <a:lstStyle/>
        <a:p>
          <a:endParaRPr lang="en-US"/>
        </a:p>
      </dgm:t>
    </dgm:pt>
    <dgm:pt modelId="{2659E7DA-9AA1-9B45-8F07-B37F8C3E770B}" type="sibTrans" cxnId="{CFB72BFF-A07A-B248-A03C-ACD71333AE2C}">
      <dgm:prSet/>
      <dgm:spPr/>
      <dgm:t>
        <a:bodyPr/>
        <a:lstStyle/>
        <a:p>
          <a:endParaRPr lang="en-US"/>
        </a:p>
      </dgm:t>
    </dgm:pt>
    <dgm:pt modelId="{54ED52F1-C9FB-C149-B283-C53C35BB2938}">
      <dgm:prSet phldrT="[Text]"/>
      <dgm:spPr/>
      <dgm:t>
        <a:bodyPr/>
        <a:lstStyle/>
        <a:p>
          <a:pPr rtl="0"/>
          <a:r>
            <a:rPr lang="en-US" dirty="0"/>
            <a:t>Initialize current word as &lt;BOS&gt; and current state for decoder as encoder hidden states</a:t>
          </a:r>
        </a:p>
      </dgm:t>
    </dgm:pt>
    <dgm:pt modelId="{5009AF4C-2E1B-4A4D-905C-1FBDFE682E39}" type="parTrans" cxnId="{687E0C30-3432-994F-B5E0-C722907BB7DB}">
      <dgm:prSet/>
      <dgm:spPr/>
      <dgm:t>
        <a:bodyPr/>
        <a:lstStyle/>
        <a:p>
          <a:endParaRPr lang="en-US"/>
        </a:p>
      </dgm:t>
    </dgm:pt>
    <dgm:pt modelId="{DACA9E7F-6873-D240-BA3F-901C3DEBF5B1}" type="sibTrans" cxnId="{687E0C30-3432-994F-B5E0-C722907BB7DB}">
      <dgm:prSet/>
      <dgm:spPr/>
      <dgm:t>
        <a:bodyPr/>
        <a:lstStyle/>
        <a:p>
          <a:endParaRPr lang="en-US"/>
        </a:p>
      </dgm:t>
    </dgm:pt>
    <dgm:pt modelId="{8BD1D1A8-E31A-8E4A-A444-42A9F0D93797}" type="pres">
      <dgm:prSet presAssocID="{81ED8371-0781-D741-81F1-1313E79849AB}" presName="outerComposite" presStyleCnt="0">
        <dgm:presLayoutVars>
          <dgm:chMax val="5"/>
          <dgm:dir/>
          <dgm:resizeHandles val="exact"/>
        </dgm:presLayoutVars>
      </dgm:prSet>
      <dgm:spPr/>
    </dgm:pt>
    <dgm:pt modelId="{5857A0DE-F63F-B543-B16A-52F98E1EE57A}" type="pres">
      <dgm:prSet presAssocID="{81ED8371-0781-D741-81F1-1313E79849AB}" presName="dummyMaxCanvas" presStyleCnt="0">
        <dgm:presLayoutVars/>
      </dgm:prSet>
      <dgm:spPr/>
    </dgm:pt>
    <dgm:pt modelId="{B2A088E1-6B9C-F941-9B30-7A492E7BA409}" type="pres">
      <dgm:prSet presAssocID="{81ED8371-0781-D741-81F1-1313E79849AB}" presName="FiveNodes_1" presStyleLbl="node1" presStyleIdx="0" presStyleCnt="5">
        <dgm:presLayoutVars>
          <dgm:bulletEnabled val="1"/>
        </dgm:presLayoutVars>
      </dgm:prSet>
      <dgm:spPr/>
    </dgm:pt>
    <dgm:pt modelId="{AA4DC697-C0EA-3446-80B5-AECAD9C048F0}" type="pres">
      <dgm:prSet presAssocID="{81ED8371-0781-D741-81F1-1313E79849AB}" presName="FiveNodes_2" presStyleLbl="node1" presStyleIdx="1" presStyleCnt="5">
        <dgm:presLayoutVars>
          <dgm:bulletEnabled val="1"/>
        </dgm:presLayoutVars>
      </dgm:prSet>
      <dgm:spPr/>
    </dgm:pt>
    <dgm:pt modelId="{B5C0B93D-6D47-3744-AD22-0CF24AF31915}" type="pres">
      <dgm:prSet presAssocID="{81ED8371-0781-D741-81F1-1313E79849AB}" presName="FiveNodes_3" presStyleLbl="node1" presStyleIdx="2" presStyleCnt="5">
        <dgm:presLayoutVars>
          <dgm:bulletEnabled val="1"/>
        </dgm:presLayoutVars>
      </dgm:prSet>
      <dgm:spPr/>
    </dgm:pt>
    <dgm:pt modelId="{008D186B-F7EE-9E44-B761-61E090CC646D}" type="pres">
      <dgm:prSet presAssocID="{81ED8371-0781-D741-81F1-1313E79849AB}" presName="FiveNodes_4" presStyleLbl="node1" presStyleIdx="3" presStyleCnt="5">
        <dgm:presLayoutVars>
          <dgm:bulletEnabled val="1"/>
        </dgm:presLayoutVars>
      </dgm:prSet>
      <dgm:spPr/>
    </dgm:pt>
    <dgm:pt modelId="{B565F437-2EB1-594D-BC7A-65CC11C6B52E}" type="pres">
      <dgm:prSet presAssocID="{81ED8371-0781-D741-81F1-1313E79849AB}" presName="FiveNodes_5" presStyleLbl="node1" presStyleIdx="4" presStyleCnt="5">
        <dgm:presLayoutVars>
          <dgm:bulletEnabled val="1"/>
        </dgm:presLayoutVars>
      </dgm:prSet>
      <dgm:spPr/>
    </dgm:pt>
    <dgm:pt modelId="{B2C0850D-6781-C14B-B830-54D37F7574D5}" type="pres">
      <dgm:prSet presAssocID="{81ED8371-0781-D741-81F1-1313E79849AB}" presName="FiveConn_1-2" presStyleLbl="fgAccFollowNode1" presStyleIdx="0" presStyleCnt="4">
        <dgm:presLayoutVars>
          <dgm:bulletEnabled val="1"/>
        </dgm:presLayoutVars>
      </dgm:prSet>
      <dgm:spPr/>
    </dgm:pt>
    <dgm:pt modelId="{7C449FA8-EED3-7949-9558-339A89FD93ED}" type="pres">
      <dgm:prSet presAssocID="{81ED8371-0781-D741-81F1-1313E79849AB}" presName="FiveConn_2-3" presStyleLbl="fgAccFollowNode1" presStyleIdx="1" presStyleCnt="4">
        <dgm:presLayoutVars>
          <dgm:bulletEnabled val="1"/>
        </dgm:presLayoutVars>
      </dgm:prSet>
      <dgm:spPr/>
    </dgm:pt>
    <dgm:pt modelId="{C08FD1B9-BAE1-3046-93B1-948D030006D6}" type="pres">
      <dgm:prSet presAssocID="{81ED8371-0781-D741-81F1-1313E79849AB}" presName="FiveConn_3-4" presStyleLbl="fgAccFollowNode1" presStyleIdx="2" presStyleCnt="4">
        <dgm:presLayoutVars>
          <dgm:bulletEnabled val="1"/>
        </dgm:presLayoutVars>
      </dgm:prSet>
      <dgm:spPr/>
    </dgm:pt>
    <dgm:pt modelId="{E1FDAA93-A980-1541-8A1C-7858869B5B59}" type="pres">
      <dgm:prSet presAssocID="{81ED8371-0781-D741-81F1-1313E79849AB}" presName="FiveConn_4-5" presStyleLbl="fgAccFollowNode1" presStyleIdx="3" presStyleCnt="4">
        <dgm:presLayoutVars>
          <dgm:bulletEnabled val="1"/>
        </dgm:presLayoutVars>
      </dgm:prSet>
      <dgm:spPr/>
    </dgm:pt>
    <dgm:pt modelId="{659B5C74-034D-E244-AE25-37A6F2480507}" type="pres">
      <dgm:prSet presAssocID="{81ED8371-0781-D741-81F1-1313E79849AB}" presName="FiveNodes_1_text" presStyleLbl="node1" presStyleIdx="4" presStyleCnt="5">
        <dgm:presLayoutVars>
          <dgm:bulletEnabled val="1"/>
        </dgm:presLayoutVars>
      </dgm:prSet>
      <dgm:spPr/>
    </dgm:pt>
    <dgm:pt modelId="{7C39A4F8-9667-A546-A74B-02CD17DCCC9B}" type="pres">
      <dgm:prSet presAssocID="{81ED8371-0781-D741-81F1-1313E79849AB}" presName="FiveNodes_2_text" presStyleLbl="node1" presStyleIdx="4" presStyleCnt="5">
        <dgm:presLayoutVars>
          <dgm:bulletEnabled val="1"/>
        </dgm:presLayoutVars>
      </dgm:prSet>
      <dgm:spPr/>
    </dgm:pt>
    <dgm:pt modelId="{7C532238-53EE-3540-8F1E-B7C943CA26AE}" type="pres">
      <dgm:prSet presAssocID="{81ED8371-0781-D741-81F1-1313E79849AB}" presName="FiveNodes_3_text" presStyleLbl="node1" presStyleIdx="4" presStyleCnt="5">
        <dgm:presLayoutVars>
          <dgm:bulletEnabled val="1"/>
        </dgm:presLayoutVars>
      </dgm:prSet>
      <dgm:spPr/>
    </dgm:pt>
    <dgm:pt modelId="{3E4C0564-479A-034D-BAEE-49CF8EFE805B}" type="pres">
      <dgm:prSet presAssocID="{81ED8371-0781-D741-81F1-1313E79849AB}" presName="FiveNodes_4_text" presStyleLbl="node1" presStyleIdx="4" presStyleCnt="5">
        <dgm:presLayoutVars>
          <dgm:bulletEnabled val="1"/>
        </dgm:presLayoutVars>
      </dgm:prSet>
      <dgm:spPr/>
    </dgm:pt>
    <dgm:pt modelId="{86E67265-4108-F742-BD56-A1B2951A0137}" type="pres">
      <dgm:prSet presAssocID="{81ED8371-0781-D741-81F1-1313E79849AB}" presName="FiveNodes_5_text" presStyleLbl="node1" presStyleIdx="4" presStyleCnt="5">
        <dgm:presLayoutVars>
          <dgm:bulletEnabled val="1"/>
        </dgm:presLayoutVars>
      </dgm:prSet>
      <dgm:spPr/>
    </dgm:pt>
  </dgm:ptLst>
  <dgm:cxnLst>
    <dgm:cxn modelId="{901A3905-E23B-A340-A075-76F5BE50AB9D}" type="presOf" srcId="{E55AA118-94E8-FC46-9E90-6CC2678F3A8D}" destId="{659B5C74-034D-E244-AE25-37A6F2480507}" srcOrd="1" destOrd="0" presId="urn:microsoft.com/office/officeart/2005/8/layout/vProcess5"/>
    <dgm:cxn modelId="{31927806-7351-734B-988F-249A304D19A9}" type="presOf" srcId="{54ED52F1-C9FB-C149-B283-C53C35BB2938}" destId="{7C39A4F8-9667-A546-A74B-02CD17DCCC9B}" srcOrd="1" destOrd="0" presId="urn:microsoft.com/office/officeart/2005/8/layout/vProcess5"/>
    <dgm:cxn modelId="{8F086E10-15E4-B040-91C8-3E3375FC7BCF}" type="presOf" srcId="{081C4A16-B112-D544-B161-107736D4E712}" destId="{B2C0850D-6781-C14B-B830-54D37F7574D5}" srcOrd="0" destOrd="0" presId="urn:microsoft.com/office/officeart/2005/8/layout/vProcess5"/>
    <dgm:cxn modelId="{0FD2FC11-4EC9-D549-9F61-C18B390B0C91}" type="presOf" srcId="{54ED52F1-C9FB-C149-B283-C53C35BB2938}" destId="{AA4DC697-C0EA-3446-80B5-AECAD9C048F0}" srcOrd="0" destOrd="0" presId="urn:microsoft.com/office/officeart/2005/8/layout/vProcess5"/>
    <dgm:cxn modelId="{958B451C-9DB6-8444-AF82-8FE6CCF32176}" type="presOf" srcId="{E55AA118-94E8-FC46-9E90-6CC2678F3A8D}" destId="{B2A088E1-6B9C-F941-9B30-7A492E7BA409}" srcOrd="0" destOrd="0" presId="urn:microsoft.com/office/officeart/2005/8/layout/vProcess5"/>
    <dgm:cxn modelId="{53424622-1BB9-EA46-83B2-674AB2093AC1}" type="presOf" srcId="{EA99AC32-CFB8-5D4A-AB1D-A097B660049E}" destId="{86E67265-4108-F742-BD56-A1B2951A0137}" srcOrd="1" destOrd="0" presId="urn:microsoft.com/office/officeart/2005/8/layout/vProcess5"/>
    <dgm:cxn modelId="{4F21AD24-8956-0948-8E9B-5D034A52324A}" type="presOf" srcId="{854FB8D9-61A1-6444-B9B8-F35E45E49598}" destId="{3E4C0564-479A-034D-BAEE-49CF8EFE805B}" srcOrd="1" destOrd="0" presId="urn:microsoft.com/office/officeart/2005/8/layout/vProcess5"/>
    <dgm:cxn modelId="{687E0C30-3432-994F-B5E0-C722907BB7DB}" srcId="{81ED8371-0781-D741-81F1-1313E79849AB}" destId="{54ED52F1-C9FB-C149-B283-C53C35BB2938}" srcOrd="1" destOrd="0" parTransId="{5009AF4C-2E1B-4A4D-905C-1FBDFE682E39}" sibTransId="{DACA9E7F-6873-D240-BA3F-901C3DEBF5B1}"/>
    <dgm:cxn modelId="{8B535F32-BCA3-6245-9E56-BCD2E3359198}" type="presOf" srcId="{FC4A7867-9D4D-644E-8A72-8F643A111580}" destId="{B5C0B93D-6D47-3744-AD22-0CF24AF31915}" srcOrd="0" destOrd="0" presId="urn:microsoft.com/office/officeart/2005/8/layout/vProcess5"/>
    <dgm:cxn modelId="{6B148646-EFAB-0441-A374-38EEA2BD3DD2}" srcId="{81ED8371-0781-D741-81F1-1313E79849AB}" destId="{FC4A7867-9D4D-644E-8A72-8F643A111580}" srcOrd="2" destOrd="0" parTransId="{3A400833-49C6-214A-AE9A-54849831F5CF}" sibTransId="{2D76DED9-8BA3-4C47-9407-DC47DC37CB0A}"/>
    <dgm:cxn modelId="{9D10D649-D011-5345-AE2A-9C454B6B5B7F}" type="presOf" srcId="{EA99AC32-CFB8-5D4A-AB1D-A097B660049E}" destId="{B565F437-2EB1-594D-BC7A-65CC11C6B52E}" srcOrd="0" destOrd="0" presId="urn:microsoft.com/office/officeart/2005/8/layout/vProcess5"/>
    <dgm:cxn modelId="{9D0FD757-A6FC-CC47-85B5-10C77544CBB8}" type="presOf" srcId="{2D76DED9-8BA3-4C47-9407-DC47DC37CB0A}" destId="{C08FD1B9-BAE1-3046-93B1-948D030006D6}" srcOrd="0" destOrd="0" presId="urn:microsoft.com/office/officeart/2005/8/layout/vProcess5"/>
    <dgm:cxn modelId="{C895B979-83F2-EA40-A600-40413B7C18E4}" type="presOf" srcId="{DACA9E7F-6873-D240-BA3F-901C3DEBF5B1}" destId="{7C449FA8-EED3-7949-9558-339A89FD93ED}" srcOrd="0" destOrd="0" presId="urn:microsoft.com/office/officeart/2005/8/layout/vProcess5"/>
    <dgm:cxn modelId="{1060F487-9B1A-D34C-A21A-E729BD976965}" type="presOf" srcId="{53D8AD27-56C2-6C43-B3BF-143C93EC73D9}" destId="{E1FDAA93-A980-1541-8A1C-7858869B5B59}" srcOrd="0" destOrd="0" presId="urn:microsoft.com/office/officeart/2005/8/layout/vProcess5"/>
    <dgm:cxn modelId="{41CE9E9F-6662-D74F-919A-96A3B6113F39}" srcId="{81ED8371-0781-D741-81F1-1313E79849AB}" destId="{E55AA118-94E8-FC46-9E90-6CC2678F3A8D}" srcOrd="0" destOrd="0" parTransId="{0906CF7F-B90B-1545-8940-15DDE17F040B}" sibTransId="{081C4A16-B112-D544-B161-107736D4E712}"/>
    <dgm:cxn modelId="{7DB133B2-13DB-CF46-84EC-B73CDE42B145}" type="presOf" srcId="{FC4A7867-9D4D-644E-8A72-8F643A111580}" destId="{7C532238-53EE-3540-8F1E-B7C943CA26AE}" srcOrd="1" destOrd="0" presId="urn:microsoft.com/office/officeart/2005/8/layout/vProcess5"/>
    <dgm:cxn modelId="{0207CEBC-E859-3144-82D6-A6F2993EB911}" type="presOf" srcId="{81ED8371-0781-D741-81F1-1313E79849AB}" destId="{8BD1D1A8-E31A-8E4A-A444-42A9F0D93797}" srcOrd="0" destOrd="0" presId="urn:microsoft.com/office/officeart/2005/8/layout/vProcess5"/>
    <dgm:cxn modelId="{BD8273CF-C23D-BB4C-A290-85A1EB2753E8}" type="presOf" srcId="{854FB8D9-61A1-6444-B9B8-F35E45E49598}" destId="{008D186B-F7EE-9E44-B761-61E090CC646D}" srcOrd="0" destOrd="0" presId="urn:microsoft.com/office/officeart/2005/8/layout/vProcess5"/>
    <dgm:cxn modelId="{0E8F55EC-5953-B24A-A32B-4B52B9AF2F32}" srcId="{81ED8371-0781-D741-81F1-1313E79849AB}" destId="{854FB8D9-61A1-6444-B9B8-F35E45E49598}" srcOrd="3" destOrd="0" parTransId="{35B492A8-7835-A04A-A4D3-70B803107CBC}" sibTransId="{53D8AD27-56C2-6C43-B3BF-143C93EC73D9}"/>
    <dgm:cxn modelId="{CFB72BFF-A07A-B248-A03C-ACD71333AE2C}" srcId="{81ED8371-0781-D741-81F1-1313E79849AB}" destId="{EA99AC32-CFB8-5D4A-AB1D-A097B660049E}" srcOrd="4" destOrd="0" parTransId="{C53FCCF2-7732-D14D-A123-78D5EE246B11}" sibTransId="{2659E7DA-9AA1-9B45-8F07-B37F8C3E770B}"/>
    <dgm:cxn modelId="{AFBBA16A-1FAC-B54E-B556-E935F14DD729}" type="presParOf" srcId="{8BD1D1A8-E31A-8E4A-A444-42A9F0D93797}" destId="{5857A0DE-F63F-B543-B16A-52F98E1EE57A}" srcOrd="0" destOrd="0" presId="urn:microsoft.com/office/officeart/2005/8/layout/vProcess5"/>
    <dgm:cxn modelId="{D32EDF06-F5B0-6542-B368-F4A6957D6F61}" type="presParOf" srcId="{8BD1D1A8-E31A-8E4A-A444-42A9F0D93797}" destId="{B2A088E1-6B9C-F941-9B30-7A492E7BA409}" srcOrd="1" destOrd="0" presId="urn:microsoft.com/office/officeart/2005/8/layout/vProcess5"/>
    <dgm:cxn modelId="{95238C07-B3F0-2243-BC91-B43D91D8006F}" type="presParOf" srcId="{8BD1D1A8-E31A-8E4A-A444-42A9F0D93797}" destId="{AA4DC697-C0EA-3446-80B5-AECAD9C048F0}" srcOrd="2" destOrd="0" presId="urn:microsoft.com/office/officeart/2005/8/layout/vProcess5"/>
    <dgm:cxn modelId="{18D8FDD4-AD91-2F4E-94F5-54A63B64ADBB}" type="presParOf" srcId="{8BD1D1A8-E31A-8E4A-A444-42A9F0D93797}" destId="{B5C0B93D-6D47-3744-AD22-0CF24AF31915}" srcOrd="3" destOrd="0" presId="urn:microsoft.com/office/officeart/2005/8/layout/vProcess5"/>
    <dgm:cxn modelId="{0A785A45-72CB-EB4D-9EC7-0BE1BEC89A8D}" type="presParOf" srcId="{8BD1D1A8-E31A-8E4A-A444-42A9F0D93797}" destId="{008D186B-F7EE-9E44-B761-61E090CC646D}" srcOrd="4" destOrd="0" presId="urn:microsoft.com/office/officeart/2005/8/layout/vProcess5"/>
    <dgm:cxn modelId="{D10196D2-9988-B145-8FAA-7FF88B182A1C}" type="presParOf" srcId="{8BD1D1A8-E31A-8E4A-A444-42A9F0D93797}" destId="{B565F437-2EB1-594D-BC7A-65CC11C6B52E}" srcOrd="5" destOrd="0" presId="urn:microsoft.com/office/officeart/2005/8/layout/vProcess5"/>
    <dgm:cxn modelId="{62F3C996-7BA0-8947-8003-C694A39D32E8}" type="presParOf" srcId="{8BD1D1A8-E31A-8E4A-A444-42A9F0D93797}" destId="{B2C0850D-6781-C14B-B830-54D37F7574D5}" srcOrd="6" destOrd="0" presId="urn:microsoft.com/office/officeart/2005/8/layout/vProcess5"/>
    <dgm:cxn modelId="{BDA71C9B-50C0-E44F-8DF5-A0C6F3A7AACB}" type="presParOf" srcId="{8BD1D1A8-E31A-8E4A-A444-42A9F0D93797}" destId="{7C449FA8-EED3-7949-9558-339A89FD93ED}" srcOrd="7" destOrd="0" presId="urn:microsoft.com/office/officeart/2005/8/layout/vProcess5"/>
    <dgm:cxn modelId="{6EA12A5D-1389-8840-BD74-899CEC80CA99}" type="presParOf" srcId="{8BD1D1A8-E31A-8E4A-A444-42A9F0D93797}" destId="{C08FD1B9-BAE1-3046-93B1-948D030006D6}" srcOrd="8" destOrd="0" presId="urn:microsoft.com/office/officeart/2005/8/layout/vProcess5"/>
    <dgm:cxn modelId="{147BCFB3-091A-F049-BFF3-1F1E6BCFBA50}" type="presParOf" srcId="{8BD1D1A8-E31A-8E4A-A444-42A9F0D93797}" destId="{E1FDAA93-A980-1541-8A1C-7858869B5B59}" srcOrd="9" destOrd="0" presId="urn:microsoft.com/office/officeart/2005/8/layout/vProcess5"/>
    <dgm:cxn modelId="{A32D753B-D583-B444-B01B-E37C701CC9F4}" type="presParOf" srcId="{8BD1D1A8-E31A-8E4A-A444-42A9F0D93797}" destId="{659B5C74-034D-E244-AE25-37A6F2480507}" srcOrd="10" destOrd="0" presId="urn:microsoft.com/office/officeart/2005/8/layout/vProcess5"/>
    <dgm:cxn modelId="{7CB164D6-D90B-4D48-85F0-05E029313777}" type="presParOf" srcId="{8BD1D1A8-E31A-8E4A-A444-42A9F0D93797}" destId="{7C39A4F8-9667-A546-A74B-02CD17DCCC9B}" srcOrd="11" destOrd="0" presId="urn:microsoft.com/office/officeart/2005/8/layout/vProcess5"/>
    <dgm:cxn modelId="{6DBCFC62-B723-4641-ADB0-38107CD7C068}" type="presParOf" srcId="{8BD1D1A8-E31A-8E4A-A444-42A9F0D93797}" destId="{7C532238-53EE-3540-8F1E-B7C943CA26AE}" srcOrd="12" destOrd="0" presId="urn:microsoft.com/office/officeart/2005/8/layout/vProcess5"/>
    <dgm:cxn modelId="{1385EEA6-8FAE-0542-9E1A-F9EACA67EA85}" type="presParOf" srcId="{8BD1D1A8-E31A-8E4A-A444-42A9F0D93797}" destId="{3E4C0564-479A-034D-BAEE-49CF8EFE805B}" srcOrd="13" destOrd="0" presId="urn:microsoft.com/office/officeart/2005/8/layout/vProcess5"/>
    <dgm:cxn modelId="{57D1DF7F-F261-4B4F-A5C6-B431BCBCDC72}" type="presParOf" srcId="{8BD1D1A8-E31A-8E4A-A444-42A9F0D93797}" destId="{86E67265-4108-F742-BD56-A1B2951A013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088E1-6B9C-F941-9B30-7A492E7BA409}">
      <dsp:nvSpPr>
        <dsp:cNvPr id="0" name=""/>
        <dsp:cNvSpPr/>
      </dsp:nvSpPr>
      <dsp:spPr>
        <a:xfrm>
          <a:off x="0" y="0"/>
          <a:ext cx="3883152" cy="891708"/>
        </a:xfrm>
        <a:prstGeom prst="roundRect">
          <a:avLst>
            <a:gd name="adj" fmla="val 10000"/>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Run encoder on cleaned and processed user input</a:t>
          </a:r>
        </a:p>
      </dsp:txBody>
      <dsp:txXfrm>
        <a:off x="26117" y="26117"/>
        <a:ext cx="2816600" cy="839474"/>
      </dsp:txXfrm>
    </dsp:sp>
    <dsp:sp modelId="{AA4DC697-C0EA-3446-80B5-AECAD9C048F0}">
      <dsp:nvSpPr>
        <dsp:cNvPr id="0" name=""/>
        <dsp:cNvSpPr/>
      </dsp:nvSpPr>
      <dsp:spPr>
        <a:xfrm>
          <a:off x="289975" y="1015556"/>
          <a:ext cx="3883152" cy="891708"/>
        </a:xfrm>
        <a:prstGeom prst="roundRect">
          <a:avLst>
            <a:gd name="adj" fmla="val 10000"/>
          </a:avLst>
        </a:prstGeom>
        <a:solidFill>
          <a:schemeClr val="accent1">
            <a:shade val="50000"/>
            <a:hueOff val="160997"/>
            <a:satOff val="-3921"/>
            <a:lumOff val="171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Initialize current word as &lt;BOS&gt; and current state for decoder as encoder hidden states</a:t>
          </a:r>
        </a:p>
      </dsp:txBody>
      <dsp:txXfrm>
        <a:off x="316092" y="1041673"/>
        <a:ext cx="2961332" cy="839474"/>
      </dsp:txXfrm>
    </dsp:sp>
    <dsp:sp modelId="{B5C0B93D-6D47-3744-AD22-0CF24AF31915}">
      <dsp:nvSpPr>
        <dsp:cNvPr id="0" name=""/>
        <dsp:cNvSpPr/>
      </dsp:nvSpPr>
      <dsp:spPr>
        <a:xfrm>
          <a:off x="579951" y="2031113"/>
          <a:ext cx="3883152" cy="891708"/>
        </a:xfrm>
        <a:prstGeom prst="roundRect">
          <a:avLst>
            <a:gd name="adj" fmla="val 10000"/>
          </a:avLst>
        </a:prstGeom>
        <a:solidFill>
          <a:schemeClr val="accent1">
            <a:shade val="50000"/>
            <a:hueOff val="321995"/>
            <a:satOff val="-7842"/>
            <a:lumOff val="343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Loop until &lt;EOS&gt; is seen or maximum length is reached</a:t>
          </a:r>
        </a:p>
      </dsp:txBody>
      <dsp:txXfrm>
        <a:off x="606068" y="2057230"/>
        <a:ext cx="2961332" cy="839474"/>
      </dsp:txXfrm>
    </dsp:sp>
    <dsp:sp modelId="{008D186B-F7EE-9E44-B761-61E090CC646D}">
      <dsp:nvSpPr>
        <dsp:cNvPr id="0" name=""/>
        <dsp:cNvSpPr/>
      </dsp:nvSpPr>
      <dsp:spPr>
        <a:xfrm>
          <a:off x="869926" y="3046670"/>
          <a:ext cx="3883152" cy="891708"/>
        </a:xfrm>
        <a:prstGeom prst="roundRect">
          <a:avLst>
            <a:gd name="adj" fmla="val 10000"/>
          </a:avLst>
        </a:prstGeom>
        <a:solidFill>
          <a:schemeClr val="accent1">
            <a:shade val="50000"/>
            <a:hueOff val="321995"/>
            <a:satOff val="-7842"/>
            <a:lumOff val="343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Run decoder on current word using current state and apply attention to produce next word</a:t>
          </a:r>
        </a:p>
      </dsp:txBody>
      <dsp:txXfrm>
        <a:off x="896043" y="3072787"/>
        <a:ext cx="2961332" cy="839474"/>
      </dsp:txXfrm>
    </dsp:sp>
    <dsp:sp modelId="{B565F437-2EB1-594D-BC7A-65CC11C6B52E}">
      <dsp:nvSpPr>
        <dsp:cNvPr id="0" name=""/>
        <dsp:cNvSpPr/>
      </dsp:nvSpPr>
      <dsp:spPr>
        <a:xfrm>
          <a:off x="1159902" y="4062226"/>
          <a:ext cx="3883152" cy="891708"/>
        </a:xfrm>
        <a:prstGeom prst="roundRect">
          <a:avLst>
            <a:gd name="adj" fmla="val 10000"/>
          </a:avLst>
        </a:prstGeom>
        <a:solidFill>
          <a:schemeClr val="accent1">
            <a:shade val="50000"/>
            <a:hueOff val="160997"/>
            <a:satOff val="-3921"/>
            <a:lumOff val="171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Add next word to predicted output, update current word and current state to decoder hidden states</a:t>
          </a:r>
        </a:p>
      </dsp:txBody>
      <dsp:txXfrm>
        <a:off x="1186019" y="4088343"/>
        <a:ext cx="2961332" cy="839474"/>
      </dsp:txXfrm>
    </dsp:sp>
    <dsp:sp modelId="{B2C0850D-6781-C14B-B830-54D37F7574D5}">
      <dsp:nvSpPr>
        <dsp:cNvPr id="0" name=""/>
        <dsp:cNvSpPr/>
      </dsp:nvSpPr>
      <dsp:spPr>
        <a:xfrm>
          <a:off x="3303541" y="651442"/>
          <a:ext cx="579610" cy="579610"/>
        </a:xfrm>
        <a:prstGeom prst="downArrow">
          <a:avLst>
            <a:gd name="adj1" fmla="val 55000"/>
            <a:gd name="adj2" fmla="val 45000"/>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433953" y="651442"/>
        <a:ext cx="318786" cy="436157"/>
      </dsp:txXfrm>
    </dsp:sp>
    <dsp:sp modelId="{7C449FA8-EED3-7949-9558-339A89FD93ED}">
      <dsp:nvSpPr>
        <dsp:cNvPr id="0" name=""/>
        <dsp:cNvSpPr/>
      </dsp:nvSpPr>
      <dsp:spPr>
        <a:xfrm>
          <a:off x="3593517" y="1666999"/>
          <a:ext cx="579610" cy="579610"/>
        </a:xfrm>
        <a:prstGeom prst="downArrow">
          <a:avLst>
            <a:gd name="adj1" fmla="val 55000"/>
            <a:gd name="adj2" fmla="val 45000"/>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723929" y="1666999"/>
        <a:ext cx="318786" cy="436157"/>
      </dsp:txXfrm>
    </dsp:sp>
    <dsp:sp modelId="{C08FD1B9-BAE1-3046-93B1-948D030006D6}">
      <dsp:nvSpPr>
        <dsp:cNvPr id="0" name=""/>
        <dsp:cNvSpPr/>
      </dsp:nvSpPr>
      <dsp:spPr>
        <a:xfrm>
          <a:off x="3883493" y="2667693"/>
          <a:ext cx="579610" cy="579610"/>
        </a:xfrm>
        <a:prstGeom prst="downArrow">
          <a:avLst>
            <a:gd name="adj1" fmla="val 55000"/>
            <a:gd name="adj2" fmla="val 45000"/>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013905" y="2667693"/>
        <a:ext cx="318786" cy="436157"/>
      </dsp:txXfrm>
    </dsp:sp>
    <dsp:sp modelId="{E1FDAA93-A980-1541-8A1C-7858869B5B59}">
      <dsp:nvSpPr>
        <dsp:cNvPr id="0" name=""/>
        <dsp:cNvSpPr/>
      </dsp:nvSpPr>
      <dsp:spPr>
        <a:xfrm>
          <a:off x="4173468" y="3693158"/>
          <a:ext cx="579610" cy="579610"/>
        </a:xfrm>
        <a:prstGeom prst="downArrow">
          <a:avLst>
            <a:gd name="adj1" fmla="val 55000"/>
            <a:gd name="adj2" fmla="val 45000"/>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303880" y="3693158"/>
        <a:ext cx="318786" cy="43615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E8EB-B9FF-8E4F-95AD-7F50A2AD5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E1BF9B-A845-844D-BFDD-3DF59D9BC8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836DC8-A26C-1342-B05E-03CEF889C017}"/>
              </a:ext>
            </a:extLst>
          </p:cNvPr>
          <p:cNvSpPr>
            <a:spLocks noGrp="1"/>
          </p:cNvSpPr>
          <p:nvPr>
            <p:ph type="dt" sz="half" idx="10"/>
          </p:nvPr>
        </p:nvSpPr>
        <p:spPr/>
        <p:txBody>
          <a:bodyPr/>
          <a:lstStyle/>
          <a:p>
            <a:fld id="{D9EE921D-6DEC-E64A-BCCC-2C853A35852B}" type="datetimeFigureOut">
              <a:rPr lang="en-US" smtClean="0"/>
              <a:t>4/5/21</a:t>
            </a:fld>
            <a:endParaRPr lang="en-US"/>
          </a:p>
        </p:txBody>
      </p:sp>
      <p:sp>
        <p:nvSpPr>
          <p:cNvPr id="5" name="Footer Placeholder 4">
            <a:extLst>
              <a:ext uri="{FF2B5EF4-FFF2-40B4-BE49-F238E27FC236}">
                <a16:creationId xmlns:a16="http://schemas.microsoft.com/office/drawing/2014/main" id="{E4CAA068-1527-484C-84E7-651601530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CBFB5-BF5C-0C4D-B00B-B87CAE1B64D7}"/>
              </a:ext>
            </a:extLst>
          </p:cNvPr>
          <p:cNvSpPr>
            <a:spLocks noGrp="1"/>
          </p:cNvSpPr>
          <p:nvPr>
            <p:ph type="sldNum" sz="quarter" idx="12"/>
          </p:nvPr>
        </p:nvSpPr>
        <p:spPr/>
        <p:txBody>
          <a:bodyPr/>
          <a:lstStyle/>
          <a:p>
            <a:fld id="{04B1736E-D2D6-F242-8038-6A1B20EEA7BE}" type="slidenum">
              <a:rPr lang="en-US" smtClean="0"/>
              <a:t>‹#›</a:t>
            </a:fld>
            <a:endParaRPr lang="en-US"/>
          </a:p>
        </p:txBody>
      </p:sp>
    </p:spTree>
    <p:extLst>
      <p:ext uri="{BB962C8B-B14F-4D97-AF65-F5344CB8AC3E}">
        <p14:creationId xmlns:p14="http://schemas.microsoft.com/office/powerpoint/2010/main" val="428243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7C2D-AFCA-224E-8D4D-D610361DFC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51BBE7-1A3D-E146-AA45-183E73C6D1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2A000-4BB9-8442-8127-A5F38946C631}"/>
              </a:ext>
            </a:extLst>
          </p:cNvPr>
          <p:cNvSpPr>
            <a:spLocks noGrp="1"/>
          </p:cNvSpPr>
          <p:nvPr>
            <p:ph type="dt" sz="half" idx="10"/>
          </p:nvPr>
        </p:nvSpPr>
        <p:spPr/>
        <p:txBody>
          <a:bodyPr/>
          <a:lstStyle/>
          <a:p>
            <a:fld id="{D9EE921D-6DEC-E64A-BCCC-2C853A35852B}" type="datetimeFigureOut">
              <a:rPr lang="en-US" smtClean="0"/>
              <a:t>4/5/21</a:t>
            </a:fld>
            <a:endParaRPr lang="en-US"/>
          </a:p>
        </p:txBody>
      </p:sp>
      <p:sp>
        <p:nvSpPr>
          <p:cNvPr id="5" name="Footer Placeholder 4">
            <a:extLst>
              <a:ext uri="{FF2B5EF4-FFF2-40B4-BE49-F238E27FC236}">
                <a16:creationId xmlns:a16="http://schemas.microsoft.com/office/drawing/2014/main" id="{B1748482-87B0-0F44-ABA8-5F37F2F5E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E5E83-BF8B-F747-8FC0-A9B1D090E9CA}"/>
              </a:ext>
            </a:extLst>
          </p:cNvPr>
          <p:cNvSpPr>
            <a:spLocks noGrp="1"/>
          </p:cNvSpPr>
          <p:nvPr>
            <p:ph type="sldNum" sz="quarter" idx="12"/>
          </p:nvPr>
        </p:nvSpPr>
        <p:spPr/>
        <p:txBody>
          <a:bodyPr/>
          <a:lstStyle/>
          <a:p>
            <a:fld id="{04B1736E-D2D6-F242-8038-6A1B20EEA7BE}" type="slidenum">
              <a:rPr lang="en-US" smtClean="0"/>
              <a:t>‹#›</a:t>
            </a:fld>
            <a:endParaRPr lang="en-US"/>
          </a:p>
        </p:txBody>
      </p:sp>
    </p:spTree>
    <p:extLst>
      <p:ext uri="{BB962C8B-B14F-4D97-AF65-F5344CB8AC3E}">
        <p14:creationId xmlns:p14="http://schemas.microsoft.com/office/powerpoint/2010/main" val="78467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50E24-02B8-3B43-98A6-35B6462A21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BEA15-37D8-1946-8BD5-5A10D07F3E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C2027-F00B-444A-9D5B-43B0DE86D16E}"/>
              </a:ext>
            </a:extLst>
          </p:cNvPr>
          <p:cNvSpPr>
            <a:spLocks noGrp="1"/>
          </p:cNvSpPr>
          <p:nvPr>
            <p:ph type="dt" sz="half" idx="10"/>
          </p:nvPr>
        </p:nvSpPr>
        <p:spPr/>
        <p:txBody>
          <a:bodyPr/>
          <a:lstStyle/>
          <a:p>
            <a:fld id="{D9EE921D-6DEC-E64A-BCCC-2C853A35852B}" type="datetimeFigureOut">
              <a:rPr lang="en-US" smtClean="0"/>
              <a:t>4/5/21</a:t>
            </a:fld>
            <a:endParaRPr lang="en-US"/>
          </a:p>
        </p:txBody>
      </p:sp>
      <p:sp>
        <p:nvSpPr>
          <p:cNvPr id="5" name="Footer Placeholder 4">
            <a:extLst>
              <a:ext uri="{FF2B5EF4-FFF2-40B4-BE49-F238E27FC236}">
                <a16:creationId xmlns:a16="http://schemas.microsoft.com/office/drawing/2014/main" id="{66F4B80B-3836-3340-B059-6C71399F9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EBC41-0498-D543-9439-79DB0696CA4C}"/>
              </a:ext>
            </a:extLst>
          </p:cNvPr>
          <p:cNvSpPr>
            <a:spLocks noGrp="1"/>
          </p:cNvSpPr>
          <p:nvPr>
            <p:ph type="sldNum" sz="quarter" idx="12"/>
          </p:nvPr>
        </p:nvSpPr>
        <p:spPr/>
        <p:txBody>
          <a:bodyPr/>
          <a:lstStyle/>
          <a:p>
            <a:fld id="{04B1736E-D2D6-F242-8038-6A1B20EEA7BE}" type="slidenum">
              <a:rPr lang="en-US" smtClean="0"/>
              <a:t>‹#›</a:t>
            </a:fld>
            <a:endParaRPr lang="en-US"/>
          </a:p>
        </p:txBody>
      </p:sp>
    </p:spTree>
    <p:extLst>
      <p:ext uri="{BB962C8B-B14F-4D97-AF65-F5344CB8AC3E}">
        <p14:creationId xmlns:p14="http://schemas.microsoft.com/office/powerpoint/2010/main" val="2082838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9BC2-3AC9-914A-B4B7-17FD33FCC1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20513-6315-B04C-9733-3E61F9BA3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2F666-1996-AC4E-A83D-947CB95B260F}"/>
              </a:ext>
            </a:extLst>
          </p:cNvPr>
          <p:cNvSpPr>
            <a:spLocks noGrp="1"/>
          </p:cNvSpPr>
          <p:nvPr>
            <p:ph type="dt" sz="half" idx="10"/>
          </p:nvPr>
        </p:nvSpPr>
        <p:spPr/>
        <p:txBody>
          <a:bodyPr/>
          <a:lstStyle/>
          <a:p>
            <a:fld id="{D9EE921D-6DEC-E64A-BCCC-2C853A35852B}" type="datetimeFigureOut">
              <a:rPr lang="en-US" smtClean="0"/>
              <a:t>4/5/21</a:t>
            </a:fld>
            <a:endParaRPr lang="en-US"/>
          </a:p>
        </p:txBody>
      </p:sp>
      <p:sp>
        <p:nvSpPr>
          <p:cNvPr id="5" name="Footer Placeholder 4">
            <a:extLst>
              <a:ext uri="{FF2B5EF4-FFF2-40B4-BE49-F238E27FC236}">
                <a16:creationId xmlns:a16="http://schemas.microsoft.com/office/drawing/2014/main" id="{9DFF624C-1F2A-8149-A7C2-692703A29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FC1F9-19C9-9A4F-B0B2-448CC0B29214}"/>
              </a:ext>
            </a:extLst>
          </p:cNvPr>
          <p:cNvSpPr>
            <a:spLocks noGrp="1"/>
          </p:cNvSpPr>
          <p:nvPr>
            <p:ph type="sldNum" sz="quarter" idx="12"/>
          </p:nvPr>
        </p:nvSpPr>
        <p:spPr/>
        <p:txBody>
          <a:bodyPr/>
          <a:lstStyle/>
          <a:p>
            <a:fld id="{04B1736E-D2D6-F242-8038-6A1B20EEA7BE}" type="slidenum">
              <a:rPr lang="en-US" smtClean="0"/>
              <a:t>‹#›</a:t>
            </a:fld>
            <a:endParaRPr lang="en-US"/>
          </a:p>
        </p:txBody>
      </p:sp>
    </p:spTree>
    <p:extLst>
      <p:ext uri="{BB962C8B-B14F-4D97-AF65-F5344CB8AC3E}">
        <p14:creationId xmlns:p14="http://schemas.microsoft.com/office/powerpoint/2010/main" val="282589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4D30-EB5D-FD4B-BA4B-841C030EAB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F991BF-1844-524C-9848-0B4BED2D5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19C489-A8FE-1144-BF45-F7FAACD3314A}"/>
              </a:ext>
            </a:extLst>
          </p:cNvPr>
          <p:cNvSpPr>
            <a:spLocks noGrp="1"/>
          </p:cNvSpPr>
          <p:nvPr>
            <p:ph type="dt" sz="half" idx="10"/>
          </p:nvPr>
        </p:nvSpPr>
        <p:spPr/>
        <p:txBody>
          <a:bodyPr/>
          <a:lstStyle/>
          <a:p>
            <a:fld id="{D9EE921D-6DEC-E64A-BCCC-2C853A35852B}" type="datetimeFigureOut">
              <a:rPr lang="en-US" smtClean="0"/>
              <a:t>4/5/21</a:t>
            </a:fld>
            <a:endParaRPr lang="en-US"/>
          </a:p>
        </p:txBody>
      </p:sp>
      <p:sp>
        <p:nvSpPr>
          <p:cNvPr id="5" name="Footer Placeholder 4">
            <a:extLst>
              <a:ext uri="{FF2B5EF4-FFF2-40B4-BE49-F238E27FC236}">
                <a16:creationId xmlns:a16="http://schemas.microsoft.com/office/drawing/2014/main" id="{32134D56-ED02-2C42-A86C-83AB72236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658E2-DF6A-704F-8564-C5413272F575}"/>
              </a:ext>
            </a:extLst>
          </p:cNvPr>
          <p:cNvSpPr>
            <a:spLocks noGrp="1"/>
          </p:cNvSpPr>
          <p:nvPr>
            <p:ph type="sldNum" sz="quarter" idx="12"/>
          </p:nvPr>
        </p:nvSpPr>
        <p:spPr/>
        <p:txBody>
          <a:bodyPr/>
          <a:lstStyle/>
          <a:p>
            <a:fld id="{04B1736E-D2D6-F242-8038-6A1B20EEA7BE}" type="slidenum">
              <a:rPr lang="en-US" smtClean="0"/>
              <a:t>‹#›</a:t>
            </a:fld>
            <a:endParaRPr lang="en-US"/>
          </a:p>
        </p:txBody>
      </p:sp>
    </p:spTree>
    <p:extLst>
      <p:ext uri="{BB962C8B-B14F-4D97-AF65-F5344CB8AC3E}">
        <p14:creationId xmlns:p14="http://schemas.microsoft.com/office/powerpoint/2010/main" val="407728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6D36-4747-0146-9795-01C975F42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05CD3-25D4-C740-9405-1A94F994A4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D51DA9-182E-D946-B376-5F9E42B528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18E319-BE7B-6F49-9769-A78BE7CF3A2B}"/>
              </a:ext>
            </a:extLst>
          </p:cNvPr>
          <p:cNvSpPr>
            <a:spLocks noGrp="1"/>
          </p:cNvSpPr>
          <p:nvPr>
            <p:ph type="dt" sz="half" idx="10"/>
          </p:nvPr>
        </p:nvSpPr>
        <p:spPr/>
        <p:txBody>
          <a:bodyPr/>
          <a:lstStyle/>
          <a:p>
            <a:fld id="{D9EE921D-6DEC-E64A-BCCC-2C853A35852B}" type="datetimeFigureOut">
              <a:rPr lang="en-US" smtClean="0"/>
              <a:t>4/5/21</a:t>
            </a:fld>
            <a:endParaRPr lang="en-US"/>
          </a:p>
        </p:txBody>
      </p:sp>
      <p:sp>
        <p:nvSpPr>
          <p:cNvPr id="6" name="Footer Placeholder 5">
            <a:extLst>
              <a:ext uri="{FF2B5EF4-FFF2-40B4-BE49-F238E27FC236}">
                <a16:creationId xmlns:a16="http://schemas.microsoft.com/office/drawing/2014/main" id="{2A1E495E-25B9-6D41-974F-FD0227388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238B9-70E9-694A-A4EA-4D3CCDF5E8D4}"/>
              </a:ext>
            </a:extLst>
          </p:cNvPr>
          <p:cNvSpPr>
            <a:spLocks noGrp="1"/>
          </p:cNvSpPr>
          <p:nvPr>
            <p:ph type="sldNum" sz="quarter" idx="12"/>
          </p:nvPr>
        </p:nvSpPr>
        <p:spPr/>
        <p:txBody>
          <a:bodyPr/>
          <a:lstStyle/>
          <a:p>
            <a:fld id="{04B1736E-D2D6-F242-8038-6A1B20EEA7BE}" type="slidenum">
              <a:rPr lang="en-US" smtClean="0"/>
              <a:t>‹#›</a:t>
            </a:fld>
            <a:endParaRPr lang="en-US"/>
          </a:p>
        </p:txBody>
      </p:sp>
    </p:spTree>
    <p:extLst>
      <p:ext uri="{BB962C8B-B14F-4D97-AF65-F5344CB8AC3E}">
        <p14:creationId xmlns:p14="http://schemas.microsoft.com/office/powerpoint/2010/main" val="3636486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8F40-1F06-BC43-A5C1-217E24EDC1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21251B-C374-0343-B9F2-0F32A3B64B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71C5EE-6451-0B41-A9FA-78FF9E0C1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48B395-FA4A-D64A-BA23-A09A8FF82E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56BEFC-003D-DB41-B49F-BA3AFF28AF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86BE41-C498-2640-96C1-FCB67FB4BEC9}"/>
              </a:ext>
            </a:extLst>
          </p:cNvPr>
          <p:cNvSpPr>
            <a:spLocks noGrp="1"/>
          </p:cNvSpPr>
          <p:nvPr>
            <p:ph type="dt" sz="half" idx="10"/>
          </p:nvPr>
        </p:nvSpPr>
        <p:spPr/>
        <p:txBody>
          <a:bodyPr/>
          <a:lstStyle/>
          <a:p>
            <a:fld id="{D9EE921D-6DEC-E64A-BCCC-2C853A35852B}" type="datetimeFigureOut">
              <a:rPr lang="en-US" smtClean="0"/>
              <a:t>4/5/21</a:t>
            </a:fld>
            <a:endParaRPr lang="en-US"/>
          </a:p>
        </p:txBody>
      </p:sp>
      <p:sp>
        <p:nvSpPr>
          <p:cNvPr id="8" name="Footer Placeholder 7">
            <a:extLst>
              <a:ext uri="{FF2B5EF4-FFF2-40B4-BE49-F238E27FC236}">
                <a16:creationId xmlns:a16="http://schemas.microsoft.com/office/drawing/2014/main" id="{3BC518DC-377B-EC4E-84BE-D1FFF679D2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7ACBD2-E9EA-2A41-A15D-BAC5E54E5BFC}"/>
              </a:ext>
            </a:extLst>
          </p:cNvPr>
          <p:cNvSpPr>
            <a:spLocks noGrp="1"/>
          </p:cNvSpPr>
          <p:nvPr>
            <p:ph type="sldNum" sz="quarter" idx="12"/>
          </p:nvPr>
        </p:nvSpPr>
        <p:spPr/>
        <p:txBody>
          <a:bodyPr/>
          <a:lstStyle/>
          <a:p>
            <a:fld id="{04B1736E-D2D6-F242-8038-6A1B20EEA7BE}" type="slidenum">
              <a:rPr lang="en-US" smtClean="0"/>
              <a:t>‹#›</a:t>
            </a:fld>
            <a:endParaRPr lang="en-US"/>
          </a:p>
        </p:txBody>
      </p:sp>
    </p:spTree>
    <p:extLst>
      <p:ext uri="{BB962C8B-B14F-4D97-AF65-F5344CB8AC3E}">
        <p14:creationId xmlns:p14="http://schemas.microsoft.com/office/powerpoint/2010/main" val="333878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2A55-6218-0647-A7CC-94E067195A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07DB94-2374-B34D-BFFF-78D3F70CE393}"/>
              </a:ext>
            </a:extLst>
          </p:cNvPr>
          <p:cNvSpPr>
            <a:spLocks noGrp="1"/>
          </p:cNvSpPr>
          <p:nvPr>
            <p:ph type="dt" sz="half" idx="10"/>
          </p:nvPr>
        </p:nvSpPr>
        <p:spPr/>
        <p:txBody>
          <a:bodyPr/>
          <a:lstStyle/>
          <a:p>
            <a:fld id="{D9EE921D-6DEC-E64A-BCCC-2C853A35852B}" type="datetimeFigureOut">
              <a:rPr lang="en-US" smtClean="0"/>
              <a:t>4/5/21</a:t>
            </a:fld>
            <a:endParaRPr lang="en-US"/>
          </a:p>
        </p:txBody>
      </p:sp>
      <p:sp>
        <p:nvSpPr>
          <p:cNvPr id="4" name="Footer Placeholder 3">
            <a:extLst>
              <a:ext uri="{FF2B5EF4-FFF2-40B4-BE49-F238E27FC236}">
                <a16:creationId xmlns:a16="http://schemas.microsoft.com/office/drawing/2014/main" id="{73FB2AE4-4E67-0E47-8CD6-FC73E135A0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4A1F02-EACD-EC4F-8F1B-E0C05B1481F0}"/>
              </a:ext>
            </a:extLst>
          </p:cNvPr>
          <p:cNvSpPr>
            <a:spLocks noGrp="1"/>
          </p:cNvSpPr>
          <p:nvPr>
            <p:ph type="sldNum" sz="quarter" idx="12"/>
          </p:nvPr>
        </p:nvSpPr>
        <p:spPr/>
        <p:txBody>
          <a:bodyPr/>
          <a:lstStyle/>
          <a:p>
            <a:fld id="{04B1736E-D2D6-F242-8038-6A1B20EEA7BE}" type="slidenum">
              <a:rPr lang="en-US" smtClean="0"/>
              <a:t>‹#›</a:t>
            </a:fld>
            <a:endParaRPr lang="en-US"/>
          </a:p>
        </p:txBody>
      </p:sp>
    </p:spTree>
    <p:extLst>
      <p:ext uri="{BB962C8B-B14F-4D97-AF65-F5344CB8AC3E}">
        <p14:creationId xmlns:p14="http://schemas.microsoft.com/office/powerpoint/2010/main" val="2542065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A78A5-1E1B-1B45-BC86-2C14B07BEA35}"/>
              </a:ext>
            </a:extLst>
          </p:cNvPr>
          <p:cNvSpPr>
            <a:spLocks noGrp="1"/>
          </p:cNvSpPr>
          <p:nvPr>
            <p:ph type="dt" sz="half" idx="10"/>
          </p:nvPr>
        </p:nvSpPr>
        <p:spPr/>
        <p:txBody>
          <a:bodyPr/>
          <a:lstStyle/>
          <a:p>
            <a:fld id="{D9EE921D-6DEC-E64A-BCCC-2C853A35852B}" type="datetimeFigureOut">
              <a:rPr lang="en-US" smtClean="0"/>
              <a:t>4/5/21</a:t>
            </a:fld>
            <a:endParaRPr lang="en-US"/>
          </a:p>
        </p:txBody>
      </p:sp>
      <p:sp>
        <p:nvSpPr>
          <p:cNvPr id="3" name="Footer Placeholder 2">
            <a:extLst>
              <a:ext uri="{FF2B5EF4-FFF2-40B4-BE49-F238E27FC236}">
                <a16:creationId xmlns:a16="http://schemas.microsoft.com/office/drawing/2014/main" id="{095B8DC0-382E-E54A-9CEA-8A08C4ED45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DEBB19-CB16-9F47-B9FE-1CCD28019B31}"/>
              </a:ext>
            </a:extLst>
          </p:cNvPr>
          <p:cNvSpPr>
            <a:spLocks noGrp="1"/>
          </p:cNvSpPr>
          <p:nvPr>
            <p:ph type="sldNum" sz="quarter" idx="12"/>
          </p:nvPr>
        </p:nvSpPr>
        <p:spPr/>
        <p:txBody>
          <a:bodyPr/>
          <a:lstStyle/>
          <a:p>
            <a:fld id="{04B1736E-D2D6-F242-8038-6A1B20EEA7BE}" type="slidenum">
              <a:rPr lang="en-US" smtClean="0"/>
              <a:t>‹#›</a:t>
            </a:fld>
            <a:endParaRPr lang="en-US"/>
          </a:p>
        </p:txBody>
      </p:sp>
    </p:spTree>
    <p:extLst>
      <p:ext uri="{BB962C8B-B14F-4D97-AF65-F5344CB8AC3E}">
        <p14:creationId xmlns:p14="http://schemas.microsoft.com/office/powerpoint/2010/main" val="89165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8F81-14DE-644E-9757-245F87F11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8216EC-E640-D745-8BEE-676C431145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99FE45-6218-904F-81D8-D4C613494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8B769-F343-0B45-9F23-4BD0D2730E42}"/>
              </a:ext>
            </a:extLst>
          </p:cNvPr>
          <p:cNvSpPr>
            <a:spLocks noGrp="1"/>
          </p:cNvSpPr>
          <p:nvPr>
            <p:ph type="dt" sz="half" idx="10"/>
          </p:nvPr>
        </p:nvSpPr>
        <p:spPr/>
        <p:txBody>
          <a:bodyPr/>
          <a:lstStyle/>
          <a:p>
            <a:fld id="{D9EE921D-6DEC-E64A-BCCC-2C853A35852B}" type="datetimeFigureOut">
              <a:rPr lang="en-US" smtClean="0"/>
              <a:t>4/5/21</a:t>
            </a:fld>
            <a:endParaRPr lang="en-US"/>
          </a:p>
        </p:txBody>
      </p:sp>
      <p:sp>
        <p:nvSpPr>
          <p:cNvPr id="6" name="Footer Placeholder 5">
            <a:extLst>
              <a:ext uri="{FF2B5EF4-FFF2-40B4-BE49-F238E27FC236}">
                <a16:creationId xmlns:a16="http://schemas.microsoft.com/office/drawing/2014/main" id="{0F4ACE5F-3D98-0949-B914-7C0C74709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3BFD0-D5F2-E142-88EE-0900B631757A}"/>
              </a:ext>
            </a:extLst>
          </p:cNvPr>
          <p:cNvSpPr>
            <a:spLocks noGrp="1"/>
          </p:cNvSpPr>
          <p:nvPr>
            <p:ph type="sldNum" sz="quarter" idx="12"/>
          </p:nvPr>
        </p:nvSpPr>
        <p:spPr/>
        <p:txBody>
          <a:bodyPr/>
          <a:lstStyle/>
          <a:p>
            <a:fld id="{04B1736E-D2D6-F242-8038-6A1B20EEA7BE}" type="slidenum">
              <a:rPr lang="en-US" smtClean="0"/>
              <a:t>‹#›</a:t>
            </a:fld>
            <a:endParaRPr lang="en-US"/>
          </a:p>
        </p:txBody>
      </p:sp>
    </p:spTree>
    <p:extLst>
      <p:ext uri="{BB962C8B-B14F-4D97-AF65-F5344CB8AC3E}">
        <p14:creationId xmlns:p14="http://schemas.microsoft.com/office/powerpoint/2010/main" val="366522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F113-2228-B649-BE8C-F25D298E5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CC04E7-9E01-104B-8E67-1DDD836712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5C14A7-9B56-8B40-A2A0-3E0A7E3E4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96C87-5C47-2B4F-A818-50F504A8E923}"/>
              </a:ext>
            </a:extLst>
          </p:cNvPr>
          <p:cNvSpPr>
            <a:spLocks noGrp="1"/>
          </p:cNvSpPr>
          <p:nvPr>
            <p:ph type="dt" sz="half" idx="10"/>
          </p:nvPr>
        </p:nvSpPr>
        <p:spPr/>
        <p:txBody>
          <a:bodyPr/>
          <a:lstStyle/>
          <a:p>
            <a:fld id="{D9EE921D-6DEC-E64A-BCCC-2C853A35852B}" type="datetimeFigureOut">
              <a:rPr lang="en-US" smtClean="0"/>
              <a:t>4/5/21</a:t>
            </a:fld>
            <a:endParaRPr lang="en-US"/>
          </a:p>
        </p:txBody>
      </p:sp>
      <p:sp>
        <p:nvSpPr>
          <p:cNvPr id="6" name="Footer Placeholder 5">
            <a:extLst>
              <a:ext uri="{FF2B5EF4-FFF2-40B4-BE49-F238E27FC236}">
                <a16:creationId xmlns:a16="http://schemas.microsoft.com/office/drawing/2014/main" id="{498ED6C5-C3DE-2C43-BB32-CFB69E9C2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EA3987-EAD3-2443-9A7F-DF535944AC07}"/>
              </a:ext>
            </a:extLst>
          </p:cNvPr>
          <p:cNvSpPr>
            <a:spLocks noGrp="1"/>
          </p:cNvSpPr>
          <p:nvPr>
            <p:ph type="sldNum" sz="quarter" idx="12"/>
          </p:nvPr>
        </p:nvSpPr>
        <p:spPr/>
        <p:txBody>
          <a:bodyPr/>
          <a:lstStyle/>
          <a:p>
            <a:fld id="{04B1736E-D2D6-F242-8038-6A1B20EEA7BE}" type="slidenum">
              <a:rPr lang="en-US" smtClean="0"/>
              <a:t>‹#›</a:t>
            </a:fld>
            <a:endParaRPr lang="en-US"/>
          </a:p>
        </p:txBody>
      </p:sp>
    </p:spTree>
    <p:extLst>
      <p:ext uri="{BB962C8B-B14F-4D97-AF65-F5344CB8AC3E}">
        <p14:creationId xmlns:p14="http://schemas.microsoft.com/office/powerpoint/2010/main" val="3594080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D49FF7-6A5F-6A43-926E-01DFCF609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44D675-B81A-DF40-A64A-EE72189844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00D0F6-7288-424F-8558-F44BBF5CE9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E921D-6DEC-E64A-BCCC-2C853A35852B}" type="datetimeFigureOut">
              <a:rPr lang="en-US" smtClean="0"/>
              <a:t>4/5/21</a:t>
            </a:fld>
            <a:endParaRPr lang="en-US"/>
          </a:p>
        </p:txBody>
      </p:sp>
      <p:sp>
        <p:nvSpPr>
          <p:cNvPr id="5" name="Footer Placeholder 4">
            <a:extLst>
              <a:ext uri="{FF2B5EF4-FFF2-40B4-BE49-F238E27FC236}">
                <a16:creationId xmlns:a16="http://schemas.microsoft.com/office/drawing/2014/main" id="{1AC5B42C-8C84-8F46-95D6-DA2B8F316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E86B58-79F1-2541-BE62-1E4164F601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1736E-D2D6-F242-8038-6A1B20EEA7BE}" type="slidenum">
              <a:rPr lang="en-US" smtClean="0"/>
              <a:t>‹#›</a:t>
            </a:fld>
            <a:endParaRPr lang="en-US"/>
          </a:p>
        </p:txBody>
      </p:sp>
    </p:spTree>
    <p:extLst>
      <p:ext uri="{BB962C8B-B14F-4D97-AF65-F5344CB8AC3E}">
        <p14:creationId xmlns:p14="http://schemas.microsoft.com/office/powerpoint/2010/main" val="149147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761D8B-4ACF-E040-9FFD-6734F86D32A7}"/>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Sequence to Sequence Chatbot with Attention</a:t>
            </a:r>
          </a:p>
        </p:txBody>
      </p:sp>
      <p:sp>
        <p:nvSpPr>
          <p:cNvPr id="3" name="Subtitle 2">
            <a:extLst>
              <a:ext uri="{FF2B5EF4-FFF2-40B4-BE49-F238E27FC236}">
                <a16:creationId xmlns:a16="http://schemas.microsoft.com/office/drawing/2014/main" id="{B303AAF3-3C51-1044-8134-DA1B17C5DEBF}"/>
              </a:ext>
            </a:extLst>
          </p:cNvPr>
          <p:cNvSpPr>
            <a:spLocks noGrp="1"/>
          </p:cNvSpPr>
          <p:nvPr>
            <p:ph type="subTitle" idx="1"/>
          </p:nvPr>
        </p:nvSpPr>
        <p:spPr>
          <a:xfrm>
            <a:off x="1314824" y="4875589"/>
            <a:ext cx="10005951" cy="1458258"/>
          </a:xfrm>
        </p:spPr>
        <p:txBody>
          <a:bodyPr anchor="ctr">
            <a:normAutofit/>
          </a:bodyPr>
          <a:lstStyle/>
          <a:p>
            <a:pPr algn="l"/>
            <a:r>
              <a:rPr lang="en-US" dirty="0">
                <a:solidFill>
                  <a:srgbClr val="080808"/>
                </a:solidFill>
              </a:rPr>
              <a:t>Use an encoder-decoder model with an attention mechanism to help reduce the bottleneck by allowing the decoder to look at the input sequence while predicting.</a:t>
            </a:r>
          </a:p>
        </p:txBody>
      </p:sp>
      <p:sp>
        <p:nvSpPr>
          <p:cNvPr id="27" name="Subtitle 2">
            <a:extLst>
              <a:ext uri="{FF2B5EF4-FFF2-40B4-BE49-F238E27FC236}">
                <a16:creationId xmlns:a16="http://schemas.microsoft.com/office/drawing/2014/main" id="{383DB2CA-5AD6-624C-BC27-6E9DFCE1C4A7}"/>
              </a:ext>
            </a:extLst>
          </p:cNvPr>
          <p:cNvSpPr txBox="1">
            <a:spLocks/>
          </p:cNvSpPr>
          <p:nvPr/>
        </p:nvSpPr>
        <p:spPr>
          <a:xfrm>
            <a:off x="1314824" y="3825829"/>
            <a:ext cx="4911164" cy="363353"/>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rPr>
              <a:t>Members: Bilal Majeed and Sandhya Prakash</a:t>
            </a:r>
          </a:p>
        </p:txBody>
      </p:sp>
    </p:spTree>
    <p:extLst>
      <p:ext uri="{BB962C8B-B14F-4D97-AF65-F5344CB8AC3E}">
        <p14:creationId xmlns:p14="http://schemas.microsoft.com/office/powerpoint/2010/main" val="383299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8A0A3-5961-1843-984F-B9AACE655C2E}"/>
              </a:ext>
            </a:extLst>
          </p:cNvPr>
          <p:cNvSpPr>
            <a:spLocks noGrp="1"/>
          </p:cNvSpPr>
          <p:nvPr>
            <p:ph type="title"/>
          </p:nvPr>
        </p:nvSpPr>
        <p:spPr>
          <a:xfrm>
            <a:off x="459346" y="290132"/>
            <a:ext cx="9895951" cy="1033669"/>
          </a:xfrm>
        </p:spPr>
        <p:txBody>
          <a:bodyPr>
            <a:normAutofit/>
          </a:bodyPr>
          <a:lstStyle/>
          <a:p>
            <a:r>
              <a:rPr lang="en-US" sz="4000" dirty="0">
                <a:solidFill>
                  <a:srgbClr val="FFFFFF"/>
                </a:solidFill>
              </a:rPr>
              <a:t>Problem Description and Proposed Solution</a:t>
            </a:r>
          </a:p>
        </p:txBody>
      </p:sp>
      <p:sp>
        <p:nvSpPr>
          <p:cNvPr id="9" name="Content Placeholder 2">
            <a:extLst>
              <a:ext uri="{FF2B5EF4-FFF2-40B4-BE49-F238E27FC236}">
                <a16:creationId xmlns:a16="http://schemas.microsoft.com/office/drawing/2014/main" id="{09024F88-52D1-824A-9580-AE31D98B4B46}"/>
              </a:ext>
            </a:extLst>
          </p:cNvPr>
          <p:cNvSpPr>
            <a:spLocks noGrp="1"/>
          </p:cNvSpPr>
          <p:nvPr>
            <p:ph idx="1"/>
          </p:nvPr>
        </p:nvSpPr>
        <p:spPr>
          <a:xfrm>
            <a:off x="459350" y="1889686"/>
            <a:ext cx="11289305" cy="1971859"/>
          </a:xfrm>
        </p:spPr>
        <p:txBody>
          <a:bodyPr anchor="ctr">
            <a:normAutofit/>
          </a:bodyPr>
          <a:lstStyle/>
          <a:p>
            <a:r>
              <a:rPr lang="en-US" sz="2400" dirty="0"/>
              <a:t>Previously, chatbots have been developed using hand-written rules, making models static. Recently, Sequence to Sequence (seq2seq) models with recurrent neural networks are being used to solve complex language problems. </a:t>
            </a:r>
          </a:p>
          <a:p>
            <a:r>
              <a:rPr lang="en-US" sz="2400" dirty="0"/>
              <a:t>But there exists a bottle neck as it is difficult to encode a large input sequence into a single fixed-length vector.</a:t>
            </a:r>
          </a:p>
        </p:txBody>
      </p:sp>
      <p:sp>
        <p:nvSpPr>
          <p:cNvPr id="13" name="Content Placeholder 2">
            <a:extLst>
              <a:ext uri="{FF2B5EF4-FFF2-40B4-BE49-F238E27FC236}">
                <a16:creationId xmlns:a16="http://schemas.microsoft.com/office/drawing/2014/main" id="{04A25AF2-7412-2E4C-B0FA-982D839BAD97}"/>
              </a:ext>
            </a:extLst>
          </p:cNvPr>
          <p:cNvSpPr txBox="1">
            <a:spLocks/>
          </p:cNvSpPr>
          <p:nvPr/>
        </p:nvSpPr>
        <p:spPr>
          <a:xfrm>
            <a:off x="459346" y="3738762"/>
            <a:ext cx="5071748" cy="259897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To improve the seq2seq model and make it more robust, during training, an attention mechanism is included to gather context for each input word, allowing the decoder to have more information about each part of the input sentence.</a:t>
            </a:r>
          </a:p>
        </p:txBody>
      </p:sp>
      <p:pic>
        <p:nvPicPr>
          <p:cNvPr id="1026" name="Picture 2" descr="Sequence to sequence model: Introduction and concepts | by Manish Chablani  | Towards Data Science">
            <a:extLst>
              <a:ext uri="{FF2B5EF4-FFF2-40B4-BE49-F238E27FC236}">
                <a16:creationId xmlns:a16="http://schemas.microsoft.com/office/drawing/2014/main" id="{5D2F6DCA-F374-E64B-95F8-F45A1DD51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5686" y="3647480"/>
            <a:ext cx="4180381" cy="277270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67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8A0A3-5961-1843-984F-B9AACE655C2E}"/>
              </a:ext>
            </a:extLst>
          </p:cNvPr>
          <p:cNvSpPr>
            <a:spLocks noGrp="1"/>
          </p:cNvSpPr>
          <p:nvPr>
            <p:ph type="title"/>
          </p:nvPr>
        </p:nvSpPr>
        <p:spPr>
          <a:xfrm>
            <a:off x="459346" y="290132"/>
            <a:ext cx="9895951" cy="1033669"/>
          </a:xfrm>
        </p:spPr>
        <p:txBody>
          <a:bodyPr>
            <a:normAutofit/>
          </a:bodyPr>
          <a:lstStyle/>
          <a:p>
            <a:r>
              <a:rPr lang="en-US" sz="4000">
                <a:solidFill>
                  <a:srgbClr val="FFFFFF"/>
                </a:solidFill>
              </a:rPr>
              <a:t>Data Source and Preparation</a:t>
            </a:r>
          </a:p>
        </p:txBody>
      </p:sp>
      <p:sp>
        <p:nvSpPr>
          <p:cNvPr id="9" name="Content Placeholder 2">
            <a:extLst>
              <a:ext uri="{FF2B5EF4-FFF2-40B4-BE49-F238E27FC236}">
                <a16:creationId xmlns:a16="http://schemas.microsoft.com/office/drawing/2014/main" id="{09024F88-52D1-824A-9580-AE31D98B4B46}"/>
              </a:ext>
            </a:extLst>
          </p:cNvPr>
          <p:cNvSpPr>
            <a:spLocks noGrp="1"/>
          </p:cNvSpPr>
          <p:nvPr>
            <p:ph idx="1"/>
          </p:nvPr>
        </p:nvSpPr>
        <p:spPr>
          <a:xfrm>
            <a:off x="459350" y="1889685"/>
            <a:ext cx="11273304" cy="2871501"/>
          </a:xfrm>
        </p:spPr>
        <p:txBody>
          <a:bodyPr anchor="ctr">
            <a:normAutofit/>
          </a:bodyPr>
          <a:lstStyle/>
          <a:p>
            <a:r>
              <a:rPr lang="en-US" sz="2400" dirty="0"/>
              <a:t>Cornell movie dialog corpus dataset (lines and conversations)</a:t>
            </a:r>
          </a:p>
          <a:p>
            <a:pPr lvl="1"/>
            <a:r>
              <a:rPr lang="en-CA" dirty="0"/>
              <a:t>304714 lines in the dataset</a:t>
            </a:r>
          </a:p>
          <a:p>
            <a:pPr lvl="1"/>
            <a:r>
              <a:rPr lang="en-CA" dirty="0"/>
              <a:t>20000 could only be used due to hardware constraints</a:t>
            </a:r>
            <a:endParaRPr lang="en-US" dirty="0"/>
          </a:p>
          <a:p>
            <a:r>
              <a:rPr lang="en-US" sz="2400" dirty="0"/>
              <a:t>Prepare input and output sequence</a:t>
            </a:r>
          </a:p>
          <a:p>
            <a:pPr lvl="1"/>
            <a:r>
              <a:rPr lang="en-US" dirty="0"/>
              <a:t>Clean both inputs and outputs using regex</a:t>
            </a:r>
          </a:p>
          <a:p>
            <a:pPr lvl="1"/>
            <a:r>
              <a:rPr lang="en-US" dirty="0"/>
              <a:t>Input: padded sequence of fixed length</a:t>
            </a:r>
          </a:p>
          <a:p>
            <a:pPr lvl="1"/>
            <a:r>
              <a:rPr lang="en-US" dirty="0"/>
              <a:t>Output: &lt;BOS&gt; + padded sequence of fixed length + &lt;EOS&gt;</a:t>
            </a:r>
          </a:p>
        </p:txBody>
      </p:sp>
      <p:pic>
        <p:nvPicPr>
          <p:cNvPr id="15" name="Picture 14" descr="Diagram&#10;&#10;Description automatically generated">
            <a:extLst>
              <a:ext uri="{FF2B5EF4-FFF2-40B4-BE49-F238E27FC236}">
                <a16:creationId xmlns:a16="http://schemas.microsoft.com/office/drawing/2014/main" id="{62B934F9-2C6B-2848-AA59-C41B1C6254DF}"/>
              </a:ext>
            </a:extLst>
          </p:cNvPr>
          <p:cNvPicPr>
            <a:picLocks noChangeAspect="1"/>
          </p:cNvPicPr>
          <p:nvPr/>
        </p:nvPicPr>
        <p:blipFill>
          <a:blip r:embed="rId2"/>
          <a:stretch>
            <a:fillRect/>
          </a:stretch>
        </p:blipFill>
        <p:spPr>
          <a:xfrm>
            <a:off x="5743356" y="4823663"/>
            <a:ext cx="6330974" cy="1971859"/>
          </a:xfrm>
          <a:prstGeom prst="rect">
            <a:avLst/>
          </a:prstGeom>
          <a:ln>
            <a:noFill/>
          </a:ln>
          <a:effectLst>
            <a:outerShdw blurRad="190500" algn="tl" rotWithShape="0">
              <a:srgbClr val="000000">
                <a:alpha val="70000"/>
              </a:srgbClr>
            </a:outerShdw>
          </a:effectLst>
        </p:spPr>
      </p:pic>
      <p:sp>
        <p:nvSpPr>
          <p:cNvPr id="17" name="Content Placeholder 2">
            <a:extLst>
              <a:ext uri="{FF2B5EF4-FFF2-40B4-BE49-F238E27FC236}">
                <a16:creationId xmlns:a16="http://schemas.microsoft.com/office/drawing/2014/main" id="{C2F4AAEB-0C33-4142-8CD7-CCAE82668AC0}"/>
              </a:ext>
            </a:extLst>
          </p:cNvPr>
          <p:cNvSpPr txBox="1">
            <a:spLocks/>
          </p:cNvSpPr>
          <p:nvPr/>
        </p:nvSpPr>
        <p:spPr>
          <a:xfrm>
            <a:off x="459346" y="4751433"/>
            <a:ext cx="5071748" cy="197185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Prepare model training sequence</a:t>
            </a:r>
          </a:p>
          <a:p>
            <a:pPr lvl="1"/>
            <a:r>
              <a:rPr lang="en-US" dirty="0"/>
              <a:t>Remove &lt;BOS&gt; so first word is the predicted word</a:t>
            </a:r>
          </a:p>
          <a:p>
            <a:pPr lvl="1"/>
            <a:r>
              <a:rPr lang="en-US" dirty="0"/>
              <a:t>Matrix of sentence length * vocabulary length</a:t>
            </a:r>
          </a:p>
        </p:txBody>
      </p:sp>
    </p:spTree>
    <p:extLst>
      <p:ext uri="{BB962C8B-B14F-4D97-AF65-F5344CB8AC3E}">
        <p14:creationId xmlns:p14="http://schemas.microsoft.com/office/powerpoint/2010/main" val="52157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8A0A3-5961-1843-984F-B9AACE655C2E}"/>
              </a:ext>
            </a:extLst>
          </p:cNvPr>
          <p:cNvSpPr>
            <a:spLocks noGrp="1"/>
          </p:cNvSpPr>
          <p:nvPr>
            <p:ph type="title"/>
          </p:nvPr>
        </p:nvSpPr>
        <p:spPr>
          <a:xfrm>
            <a:off x="459346" y="290132"/>
            <a:ext cx="9895951" cy="1033669"/>
          </a:xfrm>
        </p:spPr>
        <p:txBody>
          <a:bodyPr>
            <a:normAutofit/>
          </a:bodyPr>
          <a:lstStyle/>
          <a:p>
            <a:r>
              <a:rPr lang="en-US" sz="4000" dirty="0">
                <a:solidFill>
                  <a:srgbClr val="FFFFFF"/>
                </a:solidFill>
              </a:rPr>
              <a:t>Model Architecture</a:t>
            </a:r>
          </a:p>
        </p:txBody>
      </p:sp>
      <p:sp>
        <p:nvSpPr>
          <p:cNvPr id="9" name="Content Placeholder 2">
            <a:extLst>
              <a:ext uri="{FF2B5EF4-FFF2-40B4-BE49-F238E27FC236}">
                <a16:creationId xmlns:a16="http://schemas.microsoft.com/office/drawing/2014/main" id="{09024F88-52D1-824A-9580-AE31D98B4B46}"/>
              </a:ext>
            </a:extLst>
          </p:cNvPr>
          <p:cNvSpPr>
            <a:spLocks noGrp="1"/>
          </p:cNvSpPr>
          <p:nvPr>
            <p:ph idx="1"/>
          </p:nvPr>
        </p:nvSpPr>
        <p:spPr>
          <a:xfrm>
            <a:off x="459351" y="1889685"/>
            <a:ext cx="7516250" cy="4678183"/>
          </a:xfrm>
        </p:spPr>
        <p:txBody>
          <a:bodyPr anchor="ctr">
            <a:normAutofit fontScale="77500" lnSpcReduction="20000"/>
          </a:bodyPr>
          <a:lstStyle/>
          <a:p>
            <a:r>
              <a:rPr lang="en-US" dirty="0"/>
              <a:t>Encoder:</a:t>
            </a:r>
          </a:p>
          <a:p>
            <a:pPr lvl="1"/>
            <a:r>
              <a:rPr lang="en-US" dirty="0"/>
              <a:t>Embedding and LSTM layers with 256 units outputting overall sequence output and encoder states (thought vector in figure above)</a:t>
            </a:r>
          </a:p>
          <a:p>
            <a:r>
              <a:rPr lang="en-US" dirty="0"/>
              <a:t>Decoder:</a:t>
            </a:r>
          </a:p>
          <a:p>
            <a:pPr lvl="1"/>
            <a:r>
              <a:rPr lang="en-US" dirty="0"/>
              <a:t>Embedding and LSTM layers with 256 units outputting overall sequence output and decoder states</a:t>
            </a:r>
          </a:p>
          <a:p>
            <a:pPr lvl="1"/>
            <a:r>
              <a:rPr lang="en-US" dirty="0"/>
              <a:t>Encoder states from the encoder are used as initial states of the decoder</a:t>
            </a:r>
          </a:p>
          <a:p>
            <a:r>
              <a:rPr lang="en-US" dirty="0"/>
              <a:t>Attention:</a:t>
            </a:r>
          </a:p>
          <a:p>
            <a:pPr lvl="1"/>
            <a:r>
              <a:rPr lang="en-US" dirty="0"/>
              <a:t>The dot product of the encoder overall sequence output and the decoder outputs with the </a:t>
            </a:r>
            <a:r>
              <a:rPr lang="en-US" dirty="0" err="1"/>
              <a:t>softmax</a:t>
            </a:r>
            <a:r>
              <a:rPr lang="en-US" dirty="0"/>
              <a:t> generates the “global align weights”</a:t>
            </a:r>
          </a:p>
          <a:p>
            <a:pPr lvl="1"/>
            <a:r>
              <a:rPr lang="en-US" dirty="0"/>
              <a:t>The dot product of the “global align weights” and the encoder outputs generates the “context vector”</a:t>
            </a:r>
          </a:p>
          <a:p>
            <a:pPr lvl="1"/>
            <a:r>
              <a:rPr lang="en-US" dirty="0"/>
              <a:t>The context vector and the decoder output are then concatenated, and used as an input to a dense layer for the final output vector of vocabulary size</a:t>
            </a:r>
          </a:p>
        </p:txBody>
      </p:sp>
      <p:pic>
        <p:nvPicPr>
          <p:cNvPr id="6" name="Picture 5" descr="Diagram&#10;&#10;Description automatically generated">
            <a:extLst>
              <a:ext uri="{FF2B5EF4-FFF2-40B4-BE49-F238E27FC236}">
                <a16:creationId xmlns:a16="http://schemas.microsoft.com/office/drawing/2014/main" id="{CA7F2FD6-7BC8-C14B-A1FF-261852DE6A4E}"/>
              </a:ext>
            </a:extLst>
          </p:cNvPr>
          <p:cNvPicPr>
            <a:picLocks noChangeAspect="1"/>
          </p:cNvPicPr>
          <p:nvPr/>
        </p:nvPicPr>
        <p:blipFill>
          <a:blip r:embed="rId2"/>
          <a:stretch>
            <a:fillRect/>
          </a:stretch>
        </p:blipFill>
        <p:spPr>
          <a:xfrm>
            <a:off x="8842283" y="4321268"/>
            <a:ext cx="3164578" cy="2313813"/>
          </a:xfrm>
          <a:prstGeom prst="rect">
            <a:avLst/>
          </a:prstGeom>
          <a:ln>
            <a:noFill/>
          </a:ln>
          <a:effectLst>
            <a:outerShdw blurRad="190500" algn="tl" rotWithShape="0">
              <a:srgbClr val="000000">
                <a:alpha val="70000"/>
              </a:srgbClr>
            </a:outerShdw>
          </a:effectLst>
        </p:spPr>
      </p:pic>
      <p:pic>
        <p:nvPicPr>
          <p:cNvPr id="4" name="Picture 3" descr="Box and whisker chart&#10;&#10;Description automatically generated with medium confidence">
            <a:extLst>
              <a:ext uri="{FF2B5EF4-FFF2-40B4-BE49-F238E27FC236}">
                <a16:creationId xmlns:a16="http://schemas.microsoft.com/office/drawing/2014/main" id="{09C40B48-3439-C44E-8859-B038FB9DEB36}"/>
              </a:ext>
            </a:extLst>
          </p:cNvPr>
          <p:cNvPicPr>
            <a:picLocks noChangeAspect="1"/>
          </p:cNvPicPr>
          <p:nvPr/>
        </p:nvPicPr>
        <p:blipFill>
          <a:blip r:embed="rId3"/>
          <a:stretch>
            <a:fillRect/>
          </a:stretch>
        </p:blipFill>
        <p:spPr>
          <a:xfrm>
            <a:off x="8013652" y="1847473"/>
            <a:ext cx="3606446" cy="23138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9779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8A0A3-5961-1843-984F-B9AACE655C2E}"/>
              </a:ext>
            </a:extLst>
          </p:cNvPr>
          <p:cNvSpPr>
            <a:spLocks noGrp="1"/>
          </p:cNvSpPr>
          <p:nvPr>
            <p:ph type="title"/>
          </p:nvPr>
        </p:nvSpPr>
        <p:spPr>
          <a:xfrm>
            <a:off x="459346" y="290132"/>
            <a:ext cx="9895951" cy="1033669"/>
          </a:xfrm>
        </p:spPr>
        <p:txBody>
          <a:bodyPr>
            <a:normAutofit/>
          </a:bodyPr>
          <a:lstStyle/>
          <a:p>
            <a:r>
              <a:rPr lang="en-US" sz="4000" dirty="0">
                <a:solidFill>
                  <a:srgbClr val="FFFFFF"/>
                </a:solidFill>
              </a:rPr>
              <a:t>Inference and Predictions</a:t>
            </a:r>
          </a:p>
        </p:txBody>
      </p:sp>
      <p:sp>
        <p:nvSpPr>
          <p:cNvPr id="9" name="Content Placeholder 2">
            <a:extLst>
              <a:ext uri="{FF2B5EF4-FFF2-40B4-BE49-F238E27FC236}">
                <a16:creationId xmlns:a16="http://schemas.microsoft.com/office/drawing/2014/main" id="{09024F88-52D1-824A-9580-AE31D98B4B46}"/>
              </a:ext>
            </a:extLst>
          </p:cNvPr>
          <p:cNvSpPr>
            <a:spLocks noGrp="1"/>
          </p:cNvSpPr>
          <p:nvPr>
            <p:ph idx="1"/>
          </p:nvPr>
        </p:nvSpPr>
        <p:spPr>
          <a:xfrm>
            <a:off x="459351" y="1889685"/>
            <a:ext cx="6592614" cy="4678183"/>
          </a:xfrm>
        </p:spPr>
        <p:txBody>
          <a:bodyPr anchor="ctr">
            <a:normAutofit/>
          </a:bodyPr>
          <a:lstStyle/>
          <a:p>
            <a:r>
              <a:rPr lang="en-US" dirty="0"/>
              <a:t>Requires the generation of models based on the trained models:</a:t>
            </a:r>
          </a:p>
          <a:p>
            <a:pPr lvl="1"/>
            <a:r>
              <a:rPr lang="en-US" dirty="0"/>
              <a:t>Encoder uses the encoder inputs and outputs the encoder states defined in the model building</a:t>
            </a:r>
          </a:p>
          <a:p>
            <a:pPr lvl="1"/>
            <a:r>
              <a:rPr lang="en-US" dirty="0"/>
              <a:t>Decoder uses the current states (starts with encoder states) with the current word (starts with 'BOS') and outputs the decoder states</a:t>
            </a:r>
          </a:p>
          <a:p>
            <a:r>
              <a:rPr lang="en-US" dirty="0"/>
              <a:t>Predictions use the outputs from the inference encoder and decoder model</a:t>
            </a:r>
          </a:p>
        </p:txBody>
      </p:sp>
      <p:graphicFrame>
        <p:nvGraphicFramePr>
          <p:cNvPr id="5" name="Diagram 4">
            <a:extLst>
              <a:ext uri="{FF2B5EF4-FFF2-40B4-BE49-F238E27FC236}">
                <a16:creationId xmlns:a16="http://schemas.microsoft.com/office/drawing/2014/main" id="{26E9079E-7CD5-F84E-82E9-CA4672CCA34C}"/>
              </a:ext>
            </a:extLst>
          </p:cNvPr>
          <p:cNvGraphicFramePr/>
          <p:nvPr>
            <p:extLst>
              <p:ext uri="{D42A27DB-BD31-4B8C-83A1-F6EECF244321}">
                <p14:modId xmlns:p14="http://schemas.microsoft.com/office/powerpoint/2010/main" val="2124679541"/>
              </p:ext>
            </p:extLst>
          </p:nvPr>
        </p:nvGraphicFramePr>
        <p:xfrm>
          <a:off x="6968836" y="1730202"/>
          <a:ext cx="5043055" cy="4953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2081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8A0A3-5961-1843-984F-B9AACE655C2E}"/>
              </a:ext>
            </a:extLst>
          </p:cNvPr>
          <p:cNvSpPr>
            <a:spLocks noGrp="1"/>
          </p:cNvSpPr>
          <p:nvPr>
            <p:ph type="title"/>
          </p:nvPr>
        </p:nvSpPr>
        <p:spPr>
          <a:xfrm>
            <a:off x="459346" y="290132"/>
            <a:ext cx="9895951" cy="1033669"/>
          </a:xfrm>
        </p:spPr>
        <p:txBody>
          <a:bodyPr>
            <a:normAutofit/>
          </a:bodyPr>
          <a:lstStyle/>
          <a:p>
            <a:r>
              <a:rPr lang="en-US" sz="4000" dirty="0">
                <a:solidFill>
                  <a:srgbClr val="FFFFFF"/>
                </a:solidFill>
              </a:rPr>
              <a:t>Conclusions and Future Direction</a:t>
            </a:r>
          </a:p>
        </p:txBody>
      </p:sp>
      <p:sp>
        <p:nvSpPr>
          <p:cNvPr id="9" name="Content Placeholder 2">
            <a:extLst>
              <a:ext uri="{FF2B5EF4-FFF2-40B4-BE49-F238E27FC236}">
                <a16:creationId xmlns:a16="http://schemas.microsoft.com/office/drawing/2014/main" id="{09024F88-52D1-824A-9580-AE31D98B4B46}"/>
              </a:ext>
            </a:extLst>
          </p:cNvPr>
          <p:cNvSpPr>
            <a:spLocks noGrp="1"/>
          </p:cNvSpPr>
          <p:nvPr>
            <p:ph idx="1"/>
          </p:nvPr>
        </p:nvSpPr>
        <p:spPr>
          <a:xfrm>
            <a:off x="459350" y="1889685"/>
            <a:ext cx="11317014" cy="4678183"/>
          </a:xfrm>
        </p:spPr>
        <p:txBody>
          <a:bodyPr anchor="ctr">
            <a:normAutofit/>
          </a:bodyPr>
          <a:lstStyle/>
          <a:p>
            <a:r>
              <a:rPr lang="en-US" dirty="0"/>
              <a:t>During this project, we learnt that a seq2seq model with attention required lots of data and processing power to train. Despite the attention mechanism implemented, the lack of training and the subset of data selected did not allow the model to perform well. </a:t>
            </a:r>
          </a:p>
          <a:p>
            <a:r>
              <a:rPr lang="en-US" dirty="0"/>
              <a:t>It is nearly impossible to obtain a human-human like conversation with a chatbot due to the use of a movie lines dataset.</a:t>
            </a:r>
          </a:p>
          <a:p>
            <a:r>
              <a:rPr lang="en-US" dirty="0"/>
              <a:t>Direction:</a:t>
            </a:r>
          </a:p>
          <a:p>
            <a:pPr lvl="1"/>
            <a:r>
              <a:rPr lang="en-US" dirty="0"/>
              <a:t>Better hardware to use all available data and train for more epochs, or learn to progressively train the model</a:t>
            </a:r>
          </a:p>
          <a:p>
            <a:pPr lvl="1"/>
            <a:r>
              <a:rPr lang="en-US" dirty="0"/>
              <a:t>BERT embeddings weights used instead of generated own embeddings</a:t>
            </a:r>
          </a:p>
          <a:p>
            <a:pPr lvl="1"/>
            <a:r>
              <a:rPr lang="en-US" dirty="0"/>
              <a:t>Test Transformer architecture chatbot and compare results</a:t>
            </a:r>
          </a:p>
        </p:txBody>
      </p:sp>
    </p:spTree>
    <p:extLst>
      <p:ext uri="{BB962C8B-B14F-4D97-AF65-F5344CB8AC3E}">
        <p14:creationId xmlns:p14="http://schemas.microsoft.com/office/powerpoint/2010/main" val="1734433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600</Words>
  <Application>Microsoft Macintosh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Sequence to Sequence Chatbot with Attention</vt:lpstr>
      <vt:lpstr>Problem Description and Proposed Solution</vt:lpstr>
      <vt:lpstr>Data Source and Preparation</vt:lpstr>
      <vt:lpstr>Model Architecture</vt:lpstr>
      <vt:lpstr>Inference and Predictions</vt:lpstr>
      <vt:lpstr>Conclusions and Future Direction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to Sequence Chatbot with Attention</dc:title>
  <dc:creator>Fatima Zahid</dc:creator>
  <cp:lastModifiedBy>Fatima Zahid</cp:lastModifiedBy>
  <cp:revision>9</cp:revision>
  <dcterms:created xsi:type="dcterms:W3CDTF">2021-04-06T00:05:58Z</dcterms:created>
  <dcterms:modified xsi:type="dcterms:W3CDTF">2021-04-06T01:38:00Z</dcterms:modified>
</cp:coreProperties>
</file>