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9" r:id="rId4"/>
    <p:sldId id="407" r:id="rId5"/>
    <p:sldId id="406" r:id="rId6"/>
    <p:sldId id="260" r:id="rId7"/>
    <p:sldId id="269" r:id="rId8"/>
    <p:sldId id="263" r:id="rId9"/>
    <p:sldId id="408" r:id="rId10"/>
    <p:sldId id="277" r:id="rId11"/>
    <p:sldId id="409" r:id="rId12"/>
    <p:sldId id="410" r:id="rId13"/>
    <p:sldId id="416" r:id="rId14"/>
    <p:sldId id="411" r:id="rId15"/>
    <p:sldId id="417" r:id="rId16"/>
    <p:sldId id="418" r:id="rId17"/>
    <p:sldId id="405" r:id="rId18"/>
  </p:sldIdLst>
  <p:sldSz cx="18288000" cy="10287000"/>
  <p:notesSz cx="6858000" cy="9144000"/>
  <p:embeddedFontLst>
    <p:embeddedFont>
      <p:font typeface="Calibri" panose="020F0502020204030204" pitchFamily="34" charset="0"/>
      <p:regular r:id="rId19"/>
      <p:bold r:id="rId20"/>
      <p:italic r:id="rId21"/>
      <p:boldItalic r:id="rId22"/>
    </p:embeddedFont>
    <p:embeddedFont>
      <p:font typeface="DM Sans" panose="020B0604020202020204" charset="0"/>
      <p:regular r:id="rId23"/>
      <p:bold r:id="rId24"/>
      <p:italic r:id="rId25"/>
      <p:boldItalic r:id="rId26"/>
    </p:embeddedFont>
    <p:embeddedFont>
      <p:font typeface="DM Sans Bold" panose="020B0604020202020204" charset="0"/>
      <p:regular r:id="rId27"/>
    </p:embeddedFont>
    <p:embeddedFont>
      <p:font typeface="Open Sans Bold" panose="020B0604020202020204" charset="0"/>
      <p:regular r:id="rId28"/>
    </p:embeddedFont>
    <p:embeddedFont>
      <p:font typeface="Selima" panose="02000000000000000000"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5" d="100"/>
          <a:sy n="45" d="100"/>
        </p:scale>
        <p:origin x="620" y="1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3.sv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sv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5.jpg"/><Relationship Id="rId5" Type="http://schemas.openxmlformats.org/officeDocument/2006/relationships/image" Target="../media/image13.sv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347693" y="7542910"/>
            <a:ext cx="18578615" cy="3026928"/>
          </a:xfrm>
          <a:prstGeom prst="rect">
            <a:avLst/>
          </a:prstGeom>
          <a:solidFill>
            <a:srgbClr val="FFFFFF"/>
          </a:solidFill>
        </p:spPr>
        <p:txBody>
          <a:bodyPr/>
          <a:lstStyle/>
          <a:p>
            <a:endParaRPr lang="fr-CA" dirty="0"/>
          </a:p>
        </p:txBody>
      </p:sp>
      <p:sp>
        <p:nvSpPr>
          <p:cNvPr id="3" name="TextBox 3"/>
          <p:cNvSpPr txBox="1"/>
          <p:nvPr/>
        </p:nvSpPr>
        <p:spPr>
          <a:xfrm>
            <a:off x="4876800" y="4432068"/>
            <a:ext cx="12962053" cy="3039294"/>
          </a:xfrm>
          <a:prstGeom prst="rect">
            <a:avLst/>
          </a:prstGeom>
        </p:spPr>
        <p:txBody>
          <a:bodyPr wrap="square" lIns="0" tIns="0" rIns="0" bIns="0" rtlCol="0" anchor="t">
            <a:spAutoFit/>
          </a:bodyPr>
          <a:lstStyle/>
          <a:p>
            <a:pPr algn="ctr">
              <a:lnSpc>
                <a:spcPts val="7920"/>
              </a:lnSpc>
            </a:pPr>
            <a:r>
              <a:rPr lang="fr-FR" sz="6600" dirty="0">
                <a:solidFill>
                  <a:srgbClr val="084982"/>
                </a:solidFill>
                <a:latin typeface="DM Sans Bold"/>
              </a:rPr>
              <a:t>Développement d'un chatbot avec GRU séquence à séquence.</a:t>
            </a:r>
            <a:endParaRPr lang="en-US" sz="6600" dirty="0">
              <a:solidFill>
                <a:srgbClr val="084982"/>
              </a:solidFill>
              <a:latin typeface="DM Sans Bold"/>
            </a:endParaRPr>
          </a:p>
        </p:txBody>
      </p:sp>
      <p:sp>
        <p:nvSpPr>
          <p:cNvPr id="4" name="Freeform 4"/>
          <p:cNvSpPr/>
          <p:nvPr/>
        </p:nvSpPr>
        <p:spPr>
          <a:xfrm>
            <a:off x="-2466927" y="-4280359"/>
            <a:ext cx="10812392" cy="10812392"/>
          </a:xfrm>
          <a:custGeom>
            <a:avLst/>
            <a:gdLst/>
            <a:ahLst/>
            <a:cxnLst/>
            <a:rect l="l" t="t" r="r" b="b"/>
            <a:pathLst>
              <a:path w="10812392" h="10812392">
                <a:moveTo>
                  <a:pt x="0" y="0"/>
                </a:moveTo>
                <a:lnTo>
                  <a:pt x="10812393" y="0"/>
                </a:lnTo>
                <a:lnTo>
                  <a:pt x="10812393" y="10812392"/>
                </a:lnTo>
                <a:lnTo>
                  <a:pt x="0" y="1081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fr-CA"/>
          </a:p>
        </p:txBody>
      </p:sp>
      <p:sp>
        <p:nvSpPr>
          <p:cNvPr id="5" name="Freeform 5"/>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4">
              <a:alphaModFix amt="30000"/>
              <a:extLst>
                <a:ext uri="{96DAC541-7B7A-43D3-8B79-37D633B846F1}">
                  <asvg:svgBlip xmlns:asvg="http://schemas.microsoft.com/office/drawing/2016/SVG/main" r:embed="rId5"/>
                </a:ext>
              </a:extLst>
            </a:blip>
            <a:stretch>
              <a:fillRect/>
            </a:stretch>
          </a:blipFill>
        </p:spPr>
        <p:txBody>
          <a:bodyPr/>
          <a:lstStyle/>
          <a:p>
            <a:endParaRPr lang="fr-CA"/>
          </a:p>
        </p:txBody>
      </p:sp>
      <p:sp>
        <p:nvSpPr>
          <p:cNvPr id="6" name="Freeform 6"/>
          <p:cNvSpPr/>
          <p:nvPr/>
        </p:nvSpPr>
        <p:spPr>
          <a:xfrm>
            <a:off x="57078" y="7902203"/>
            <a:ext cx="5764383" cy="5764383"/>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6">
              <a:alphaModFix amt="80000"/>
              <a:extLst>
                <a:ext uri="{96DAC541-7B7A-43D3-8B79-37D633B846F1}">
                  <asvg:svgBlip xmlns:asvg="http://schemas.microsoft.com/office/drawing/2016/SVG/main" r:embed="rId7"/>
                </a:ext>
              </a:extLst>
            </a:blip>
            <a:stretch>
              <a:fillRect/>
            </a:stretch>
          </a:blipFill>
        </p:spPr>
        <p:txBody>
          <a:bodyPr/>
          <a:lstStyle/>
          <a:p>
            <a:endParaRPr lang="fr-CA"/>
          </a:p>
        </p:txBody>
      </p:sp>
      <p:sp>
        <p:nvSpPr>
          <p:cNvPr id="7" name="Freeform 7"/>
          <p:cNvSpPr/>
          <p:nvPr/>
        </p:nvSpPr>
        <p:spPr>
          <a:xfrm>
            <a:off x="13915007" y="0"/>
            <a:ext cx="4372993" cy="1907727"/>
          </a:xfrm>
          <a:custGeom>
            <a:avLst/>
            <a:gdLst/>
            <a:ahLst/>
            <a:cxnLst/>
            <a:rect l="l" t="t" r="r" b="b"/>
            <a:pathLst>
              <a:path w="4518301" h="1907727">
                <a:moveTo>
                  <a:pt x="0" y="0"/>
                </a:moveTo>
                <a:lnTo>
                  <a:pt x="4518301" y="0"/>
                </a:lnTo>
                <a:lnTo>
                  <a:pt x="4518301" y="1907727"/>
                </a:lnTo>
                <a:lnTo>
                  <a:pt x="0" y="1907727"/>
                </a:lnTo>
                <a:lnTo>
                  <a:pt x="0" y="0"/>
                </a:lnTo>
                <a:close/>
              </a:path>
            </a:pathLst>
          </a:custGeom>
          <a:blipFill>
            <a:blip r:embed="rId8"/>
            <a:stretch>
              <a:fillRect/>
            </a:stretch>
          </a:blipFill>
        </p:spPr>
        <p:txBody>
          <a:bodyPr/>
          <a:lstStyle/>
          <a:p>
            <a:endParaRPr lang="fr-CA"/>
          </a:p>
        </p:txBody>
      </p:sp>
      <p:sp>
        <p:nvSpPr>
          <p:cNvPr id="9" name="Rectangle 8">
            <a:extLst>
              <a:ext uri="{FF2B5EF4-FFF2-40B4-BE49-F238E27FC236}">
                <a16:creationId xmlns:a16="http://schemas.microsoft.com/office/drawing/2014/main" id="{A9E4AE0F-C8C3-4115-A9D0-550CA0B8D653}"/>
              </a:ext>
            </a:extLst>
          </p:cNvPr>
          <p:cNvSpPr/>
          <p:nvPr/>
        </p:nvSpPr>
        <p:spPr>
          <a:xfrm>
            <a:off x="8880968" y="8267700"/>
            <a:ext cx="4446391" cy="923330"/>
          </a:xfrm>
          <a:prstGeom prst="rect">
            <a:avLst/>
          </a:prstGeom>
          <a:noFill/>
        </p:spPr>
        <p:txBody>
          <a:bodyPr wrap="square" lIns="91440" tIns="45720" rIns="91440" bIns="45720">
            <a:spAutoFit/>
          </a:bodyPr>
          <a:lstStyle/>
          <a:p>
            <a:pPr algn="ctr"/>
            <a:r>
              <a:rPr lang="en-US" sz="5400" b="0" u="sng"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DM Sans"/>
              </a:rPr>
              <a:t>Bilal Sajai</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643281">
            <a:off x="-567873" y="2939774"/>
            <a:ext cx="22979922" cy="10739927"/>
          </a:xfrm>
          <a:prstGeom prst="rect">
            <a:avLst/>
          </a:prstGeom>
          <a:solidFill>
            <a:srgbClr val="084982"/>
          </a:solidFill>
        </p:spPr>
        <p:txBody>
          <a:bodyPr/>
          <a:lstStyle/>
          <a:p>
            <a:endParaRPr lang="fr-CA"/>
          </a:p>
        </p:txBody>
      </p:sp>
      <p:sp>
        <p:nvSpPr>
          <p:cNvPr id="3" name="TextBox 3"/>
          <p:cNvSpPr txBox="1"/>
          <p:nvPr/>
        </p:nvSpPr>
        <p:spPr>
          <a:xfrm>
            <a:off x="7831011" y="5180774"/>
            <a:ext cx="11828589" cy="735522"/>
          </a:xfrm>
          <a:prstGeom prst="rect">
            <a:avLst/>
          </a:prstGeom>
        </p:spPr>
        <p:txBody>
          <a:bodyPr wrap="square" lIns="0" tIns="0" rIns="0" bIns="0" rtlCol="0" anchor="t">
            <a:spAutoFit/>
          </a:bodyPr>
          <a:lstStyle/>
          <a:p>
            <a:pPr algn="ctr">
              <a:lnSpc>
                <a:spcPts val="4619"/>
              </a:lnSpc>
            </a:pPr>
            <a:r>
              <a:rPr lang="fr-FR" sz="8000" dirty="0">
                <a:solidFill>
                  <a:schemeClr val="bg1"/>
                </a:solidFill>
                <a:latin typeface="DM Sans Bold"/>
              </a:rPr>
              <a:t>Architecture du modèle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6F7"/>
        </a:solidFill>
        <a:effectLst/>
      </p:bgPr>
    </p:bg>
    <p:spTree>
      <p:nvGrpSpPr>
        <p:cNvPr id="1" name=""/>
        <p:cNvGrpSpPr/>
        <p:nvPr/>
      </p:nvGrpSpPr>
      <p:grpSpPr>
        <a:xfrm>
          <a:off x="0" y="0"/>
          <a:ext cx="0" cy="0"/>
          <a:chOff x="0" y="0"/>
          <a:chExt cx="0" cy="0"/>
        </a:xfrm>
      </p:grpSpPr>
      <p:sp>
        <p:nvSpPr>
          <p:cNvPr id="2" name="TextBox 2"/>
          <p:cNvSpPr txBox="1"/>
          <p:nvPr/>
        </p:nvSpPr>
        <p:spPr>
          <a:xfrm>
            <a:off x="852624" y="194387"/>
            <a:ext cx="16898013" cy="949940"/>
          </a:xfrm>
          <a:prstGeom prst="rect">
            <a:avLst/>
          </a:prstGeom>
        </p:spPr>
        <p:txBody>
          <a:bodyPr wrap="square" lIns="0" tIns="0" rIns="0" bIns="0" rtlCol="0" anchor="t">
            <a:spAutoFit/>
          </a:bodyPr>
          <a:lstStyle/>
          <a:p>
            <a:pPr>
              <a:lnSpc>
                <a:spcPts val="8481"/>
              </a:lnSpc>
            </a:pPr>
            <a:r>
              <a:rPr lang="fr-FR" sz="4000" dirty="0">
                <a:solidFill>
                  <a:srgbClr val="5034C4"/>
                </a:solidFill>
                <a:latin typeface="Open Sans Bold"/>
              </a:rPr>
              <a:t>Seq2Seq avec unités récurrentes fermées (GRU)</a:t>
            </a:r>
            <a:endParaRPr lang="en-US" sz="4000" dirty="0">
              <a:solidFill>
                <a:srgbClr val="5034C4"/>
              </a:solidFill>
              <a:latin typeface="Open Sans Bold"/>
            </a:endParaRPr>
          </a:p>
        </p:txBody>
      </p:sp>
      <p:sp>
        <p:nvSpPr>
          <p:cNvPr id="4" name="Freeform 4"/>
          <p:cNvSpPr/>
          <p:nvPr/>
        </p:nvSpPr>
        <p:spPr>
          <a:xfrm>
            <a:off x="12133028" y="-750514"/>
            <a:ext cx="6918611" cy="6918611"/>
          </a:xfrm>
          <a:custGeom>
            <a:avLst/>
            <a:gdLst/>
            <a:ahLst/>
            <a:cxnLst/>
            <a:rect l="l" t="t" r="r" b="b"/>
            <a:pathLst>
              <a:path w="6918611" h="6918611">
                <a:moveTo>
                  <a:pt x="0" y="0"/>
                </a:moveTo>
                <a:lnTo>
                  <a:pt x="6918611" y="0"/>
                </a:lnTo>
                <a:lnTo>
                  <a:pt x="6918611" y="6918612"/>
                </a:lnTo>
                <a:lnTo>
                  <a:pt x="0" y="69186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fr-CA"/>
          </a:p>
        </p:txBody>
      </p:sp>
      <p:sp>
        <p:nvSpPr>
          <p:cNvPr id="6" name="Freeform 6"/>
          <p:cNvSpPr/>
          <p:nvPr/>
        </p:nvSpPr>
        <p:spPr>
          <a:xfrm>
            <a:off x="9969122" y="5861429"/>
            <a:ext cx="6918611" cy="6918611"/>
          </a:xfrm>
          <a:custGeom>
            <a:avLst/>
            <a:gdLst/>
            <a:ahLst/>
            <a:cxnLst/>
            <a:rect l="l" t="t" r="r" b="b"/>
            <a:pathLst>
              <a:path w="6918611" h="6918611">
                <a:moveTo>
                  <a:pt x="0" y="0"/>
                </a:moveTo>
                <a:lnTo>
                  <a:pt x="6918611" y="0"/>
                </a:lnTo>
                <a:lnTo>
                  <a:pt x="6918611" y="6918611"/>
                </a:lnTo>
                <a:lnTo>
                  <a:pt x="0" y="69186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fr-CA"/>
          </a:p>
        </p:txBody>
      </p:sp>
      <p:sp>
        <p:nvSpPr>
          <p:cNvPr id="7" name="TextBox 7"/>
          <p:cNvSpPr txBox="1"/>
          <p:nvPr/>
        </p:nvSpPr>
        <p:spPr>
          <a:xfrm>
            <a:off x="304800" y="2708791"/>
            <a:ext cx="6625438" cy="6978577"/>
          </a:xfrm>
          <a:prstGeom prst="rect">
            <a:avLst/>
          </a:prstGeom>
        </p:spPr>
        <p:txBody>
          <a:bodyPr wrap="square" lIns="0" tIns="0" rIns="0" bIns="0" rtlCol="0" anchor="t">
            <a:spAutoFit/>
          </a:bodyPr>
          <a:lstStyle/>
          <a:p>
            <a:pPr>
              <a:lnSpc>
                <a:spcPts val="3885"/>
              </a:lnSpc>
            </a:pPr>
            <a:r>
              <a:rPr lang="fr-FR" sz="2775" dirty="0">
                <a:solidFill>
                  <a:srgbClr val="000000"/>
                </a:solidFill>
                <a:latin typeface="DM Sans"/>
              </a:rPr>
              <a:t>Le modèle Seq2Seq a été construit à l'aide de PyTorch. Dans le modèle, chaque mot d'entrée a été analysé dans un encodeur composé d'une pile de plusieurs GRU. J'ai utilisé une variante bidirectionnelle du GRU, où deux RNN indépendants - l'un reçoit la séquence d'entrée dans l'ordre séquentiel normal, et l'autre reçoit la séquence d'entrée dans l'ordre inverse. Les sorties de chaque réseau sont additionnées à chaque pas de temps. Cela offre l'avantage d'encoder à la fois le contexte passé et futur.</a:t>
            </a:r>
            <a:endParaRPr lang="en-US" sz="2775" dirty="0">
              <a:solidFill>
                <a:srgbClr val="000000"/>
              </a:solidFill>
              <a:latin typeface="DM Sans"/>
            </a:endParaRPr>
          </a:p>
        </p:txBody>
      </p:sp>
      <p:pic>
        <p:nvPicPr>
          <p:cNvPr id="5" name="Picture 4">
            <a:extLst>
              <a:ext uri="{FF2B5EF4-FFF2-40B4-BE49-F238E27FC236}">
                <a16:creationId xmlns:a16="http://schemas.microsoft.com/office/drawing/2014/main" id="{4206CEB2-7E00-419F-9659-7D33208F95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67563" y="2871753"/>
            <a:ext cx="11329991" cy="4078797"/>
          </a:xfrm>
          <a:prstGeom prst="rect">
            <a:avLst/>
          </a:prstGeom>
        </p:spPr>
      </p:pic>
      <p:sp>
        <p:nvSpPr>
          <p:cNvPr id="10" name="TextBox 2">
            <a:extLst>
              <a:ext uri="{FF2B5EF4-FFF2-40B4-BE49-F238E27FC236}">
                <a16:creationId xmlns:a16="http://schemas.microsoft.com/office/drawing/2014/main" id="{4E970214-77F0-48FD-8543-3448A5A63CC9}"/>
              </a:ext>
            </a:extLst>
          </p:cNvPr>
          <p:cNvSpPr txBox="1"/>
          <p:nvPr/>
        </p:nvSpPr>
        <p:spPr>
          <a:xfrm>
            <a:off x="685800" y="1451589"/>
            <a:ext cx="3496007" cy="949940"/>
          </a:xfrm>
          <a:prstGeom prst="rect">
            <a:avLst/>
          </a:prstGeom>
        </p:spPr>
        <p:txBody>
          <a:bodyPr wrap="square" lIns="0" tIns="0" rIns="0" bIns="0" rtlCol="0" anchor="t">
            <a:spAutoFit/>
          </a:bodyPr>
          <a:lstStyle/>
          <a:p>
            <a:pPr>
              <a:lnSpc>
                <a:spcPts val="8481"/>
              </a:lnSpc>
            </a:pPr>
            <a:r>
              <a:rPr lang="en-US" sz="4000" dirty="0"/>
              <a:t>GRU Encoder:</a:t>
            </a:r>
            <a:endParaRPr lang="en-US" sz="4000" dirty="0">
              <a:solidFill>
                <a:srgbClr val="5034C4"/>
              </a:solidFill>
              <a:latin typeface="Open Sans Bold"/>
            </a:endParaRPr>
          </a:p>
        </p:txBody>
      </p:sp>
    </p:spTree>
    <p:extLst>
      <p:ext uri="{BB962C8B-B14F-4D97-AF65-F5344CB8AC3E}">
        <p14:creationId xmlns:p14="http://schemas.microsoft.com/office/powerpoint/2010/main" val="813935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6F7"/>
        </a:solidFill>
        <a:effectLst/>
      </p:bgPr>
    </p:bg>
    <p:spTree>
      <p:nvGrpSpPr>
        <p:cNvPr id="1" name=""/>
        <p:cNvGrpSpPr/>
        <p:nvPr/>
      </p:nvGrpSpPr>
      <p:grpSpPr>
        <a:xfrm>
          <a:off x="0" y="0"/>
          <a:ext cx="0" cy="0"/>
          <a:chOff x="0" y="0"/>
          <a:chExt cx="0" cy="0"/>
        </a:xfrm>
      </p:grpSpPr>
      <p:sp>
        <p:nvSpPr>
          <p:cNvPr id="2" name="TextBox 2"/>
          <p:cNvSpPr txBox="1"/>
          <p:nvPr/>
        </p:nvSpPr>
        <p:spPr>
          <a:xfrm>
            <a:off x="852624" y="194387"/>
            <a:ext cx="16898013" cy="949940"/>
          </a:xfrm>
          <a:prstGeom prst="rect">
            <a:avLst/>
          </a:prstGeom>
        </p:spPr>
        <p:txBody>
          <a:bodyPr wrap="square" lIns="0" tIns="0" rIns="0" bIns="0" rtlCol="0" anchor="t">
            <a:spAutoFit/>
          </a:bodyPr>
          <a:lstStyle/>
          <a:p>
            <a:pPr>
              <a:lnSpc>
                <a:spcPts val="8481"/>
              </a:lnSpc>
            </a:pPr>
            <a:r>
              <a:rPr lang="fr-FR" sz="4000" dirty="0">
                <a:solidFill>
                  <a:srgbClr val="5034C4"/>
                </a:solidFill>
                <a:latin typeface="Open Sans Bold"/>
              </a:rPr>
              <a:t>1. Architecture de l'encodeur</a:t>
            </a:r>
            <a:endParaRPr lang="en-US" sz="4000" dirty="0">
              <a:solidFill>
                <a:srgbClr val="5034C4"/>
              </a:solidFill>
              <a:latin typeface="Open Sans Bold"/>
            </a:endParaRPr>
          </a:p>
        </p:txBody>
      </p:sp>
      <p:sp>
        <p:nvSpPr>
          <p:cNvPr id="4" name="Freeform 4"/>
          <p:cNvSpPr/>
          <p:nvPr/>
        </p:nvSpPr>
        <p:spPr>
          <a:xfrm>
            <a:off x="12133028" y="-750514"/>
            <a:ext cx="6918611" cy="6918611"/>
          </a:xfrm>
          <a:custGeom>
            <a:avLst/>
            <a:gdLst/>
            <a:ahLst/>
            <a:cxnLst/>
            <a:rect l="l" t="t" r="r" b="b"/>
            <a:pathLst>
              <a:path w="6918611" h="6918611">
                <a:moveTo>
                  <a:pt x="0" y="0"/>
                </a:moveTo>
                <a:lnTo>
                  <a:pt x="6918611" y="0"/>
                </a:lnTo>
                <a:lnTo>
                  <a:pt x="6918611" y="6918612"/>
                </a:lnTo>
                <a:lnTo>
                  <a:pt x="0" y="69186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fr-CA"/>
          </a:p>
        </p:txBody>
      </p:sp>
      <p:sp>
        <p:nvSpPr>
          <p:cNvPr id="6" name="Freeform 6"/>
          <p:cNvSpPr/>
          <p:nvPr/>
        </p:nvSpPr>
        <p:spPr>
          <a:xfrm>
            <a:off x="9969122" y="5861429"/>
            <a:ext cx="6918611" cy="6918611"/>
          </a:xfrm>
          <a:custGeom>
            <a:avLst/>
            <a:gdLst/>
            <a:ahLst/>
            <a:cxnLst/>
            <a:rect l="l" t="t" r="r" b="b"/>
            <a:pathLst>
              <a:path w="6918611" h="6918611">
                <a:moveTo>
                  <a:pt x="0" y="0"/>
                </a:moveTo>
                <a:lnTo>
                  <a:pt x="6918611" y="0"/>
                </a:lnTo>
                <a:lnTo>
                  <a:pt x="6918611" y="6918611"/>
                </a:lnTo>
                <a:lnTo>
                  <a:pt x="0" y="69186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fr-CA"/>
          </a:p>
        </p:txBody>
      </p:sp>
      <p:sp>
        <p:nvSpPr>
          <p:cNvPr id="7" name="TextBox 7"/>
          <p:cNvSpPr txBox="1"/>
          <p:nvPr/>
        </p:nvSpPr>
        <p:spPr>
          <a:xfrm>
            <a:off x="457200" y="1714500"/>
            <a:ext cx="6625438" cy="472052"/>
          </a:xfrm>
          <a:prstGeom prst="rect">
            <a:avLst/>
          </a:prstGeom>
        </p:spPr>
        <p:txBody>
          <a:bodyPr wrap="square" lIns="0" tIns="0" rIns="0" bIns="0" rtlCol="0" anchor="t">
            <a:spAutoFit/>
          </a:bodyPr>
          <a:lstStyle/>
          <a:p>
            <a:pPr>
              <a:lnSpc>
                <a:spcPts val="3885"/>
              </a:lnSpc>
            </a:pPr>
            <a:r>
              <a:rPr lang="fr-FR" sz="2775" dirty="0">
                <a:solidFill>
                  <a:srgbClr val="000000"/>
                </a:solidFill>
                <a:latin typeface="DM Sans"/>
              </a:rPr>
              <a:t>Encodeur GRU :</a:t>
            </a:r>
            <a:endParaRPr lang="en-US" sz="2775" dirty="0">
              <a:solidFill>
                <a:srgbClr val="000000"/>
              </a:solidFill>
              <a:latin typeface="DM Sans"/>
            </a:endParaRPr>
          </a:p>
        </p:txBody>
      </p:sp>
      <p:sp>
        <p:nvSpPr>
          <p:cNvPr id="13" name="TextBox 7">
            <a:extLst>
              <a:ext uri="{FF2B5EF4-FFF2-40B4-BE49-F238E27FC236}">
                <a16:creationId xmlns:a16="http://schemas.microsoft.com/office/drawing/2014/main" id="{02704F97-E282-45F4-88B6-E994D8EB77A0}"/>
              </a:ext>
            </a:extLst>
          </p:cNvPr>
          <p:cNvSpPr txBox="1"/>
          <p:nvPr/>
        </p:nvSpPr>
        <p:spPr>
          <a:xfrm>
            <a:off x="1112918" y="2284673"/>
            <a:ext cx="6625438" cy="1977208"/>
          </a:xfrm>
          <a:prstGeom prst="rect">
            <a:avLst/>
          </a:prstGeom>
        </p:spPr>
        <p:txBody>
          <a:bodyPr wrap="square" lIns="0" tIns="0" rIns="0" bIns="0" rtlCol="0" anchor="t">
            <a:spAutoFit/>
          </a:bodyPr>
          <a:lstStyle/>
          <a:p>
            <a:pPr>
              <a:lnSpc>
                <a:spcPts val="3885"/>
              </a:lnSpc>
            </a:pPr>
            <a:r>
              <a:rPr lang="fr-FR" sz="2775" dirty="0">
                <a:solidFill>
                  <a:srgbClr val="000000"/>
                </a:solidFill>
                <a:latin typeface="DM Sans"/>
              </a:rPr>
              <a:t>Le GRU multicouche bidirectionnel traite les séquences d'entrée dans les deux </a:t>
            </a:r>
            <a:r>
              <a:rPr lang="fr-FR" sz="2775" dirty="0" err="1">
                <a:solidFill>
                  <a:srgbClr val="000000"/>
                </a:solidFill>
                <a:latin typeface="DM Sans"/>
              </a:rPr>
              <a:t>sens.Les</a:t>
            </a:r>
            <a:r>
              <a:rPr lang="fr-FR" sz="2775" dirty="0">
                <a:solidFill>
                  <a:srgbClr val="000000"/>
                </a:solidFill>
                <a:latin typeface="DM Sans"/>
              </a:rPr>
              <a:t> sorties sont combinées pour préserver le contexte passé et futur.</a:t>
            </a:r>
            <a:endParaRPr lang="en-US" sz="2775" dirty="0">
              <a:solidFill>
                <a:srgbClr val="000000"/>
              </a:solidFill>
              <a:latin typeface="DM Sans"/>
            </a:endParaRPr>
          </a:p>
        </p:txBody>
      </p:sp>
      <p:sp>
        <p:nvSpPr>
          <p:cNvPr id="14" name="TextBox 7">
            <a:extLst>
              <a:ext uri="{FF2B5EF4-FFF2-40B4-BE49-F238E27FC236}">
                <a16:creationId xmlns:a16="http://schemas.microsoft.com/office/drawing/2014/main" id="{00851214-8BD6-408C-9820-0680ED67F723}"/>
              </a:ext>
            </a:extLst>
          </p:cNvPr>
          <p:cNvSpPr txBox="1"/>
          <p:nvPr/>
        </p:nvSpPr>
        <p:spPr>
          <a:xfrm>
            <a:off x="457200" y="4561599"/>
            <a:ext cx="7543800" cy="472052"/>
          </a:xfrm>
          <a:prstGeom prst="rect">
            <a:avLst/>
          </a:prstGeom>
        </p:spPr>
        <p:txBody>
          <a:bodyPr wrap="square" lIns="0" tIns="0" rIns="0" bIns="0" rtlCol="0" anchor="t">
            <a:spAutoFit/>
          </a:bodyPr>
          <a:lstStyle/>
          <a:p>
            <a:pPr>
              <a:lnSpc>
                <a:spcPts val="3885"/>
              </a:lnSpc>
            </a:pPr>
            <a:r>
              <a:rPr lang="fr-FR" sz="2775" dirty="0">
                <a:solidFill>
                  <a:srgbClr val="000000"/>
                </a:solidFill>
                <a:latin typeface="DM Sans"/>
              </a:rPr>
              <a:t>Couche d'intégration : (</a:t>
            </a:r>
            <a:r>
              <a:rPr lang="fr-FR" sz="2775" dirty="0" err="1">
                <a:solidFill>
                  <a:srgbClr val="000000"/>
                </a:solidFill>
                <a:latin typeface="DM Sans"/>
              </a:rPr>
              <a:t>Embedding</a:t>
            </a:r>
            <a:r>
              <a:rPr lang="fr-FR" sz="2775" dirty="0">
                <a:solidFill>
                  <a:srgbClr val="000000"/>
                </a:solidFill>
                <a:latin typeface="DM Sans"/>
              </a:rPr>
              <a:t> Layer)</a:t>
            </a:r>
            <a:endParaRPr lang="en-US" sz="2775" dirty="0">
              <a:solidFill>
                <a:srgbClr val="000000"/>
              </a:solidFill>
              <a:latin typeface="DM Sans"/>
            </a:endParaRPr>
          </a:p>
        </p:txBody>
      </p:sp>
      <p:sp>
        <p:nvSpPr>
          <p:cNvPr id="15" name="TextBox 7">
            <a:extLst>
              <a:ext uri="{FF2B5EF4-FFF2-40B4-BE49-F238E27FC236}">
                <a16:creationId xmlns:a16="http://schemas.microsoft.com/office/drawing/2014/main" id="{F35CA427-48BF-4CFB-AC4B-C29395955051}"/>
              </a:ext>
            </a:extLst>
          </p:cNvPr>
          <p:cNvSpPr txBox="1"/>
          <p:nvPr/>
        </p:nvSpPr>
        <p:spPr>
          <a:xfrm>
            <a:off x="1112918" y="5201808"/>
            <a:ext cx="7802482" cy="2477345"/>
          </a:xfrm>
          <a:prstGeom prst="rect">
            <a:avLst/>
          </a:prstGeom>
        </p:spPr>
        <p:txBody>
          <a:bodyPr wrap="square" lIns="0" tIns="0" rIns="0" bIns="0" rtlCol="0" anchor="t">
            <a:spAutoFit/>
          </a:bodyPr>
          <a:lstStyle/>
          <a:p>
            <a:pPr>
              <a:lnSpc>
                <a:spcPts val="3885"/>
              </a:lnSpc>
            </a:pPr>
            <a:r>
              <a:rPr lang="fr-FR" sz="2775" dirty="0">
                <a:solidFill>
                  <a:srgbClr val="000000"/>
                </a:solidFill>
                <a:latin typeface="DM Sans"/>
              </a:rPr>
              <a:t>Forme initialement les intégrations à partir de zéro comme base de </a:t>
            </a:r>
            <a:r>
              <a:rPr lang="fr-FR" sz="2775" dirty="0" err="1">
                <a:solidFill>
                  <a:srgbClr val="000000"/>
                </a:solidFill>
                <a:latin typeface="DM Sans"/>
              </a:rPr>
              <a:t>référence.Intègre</a:t>
            </a:r>
            <a:r>
              <a:rPr lang="fr-FR" sz="2775" dirty="0">
                <a:solidFill>
                  <a:srgbClr val="000000"/>
                </a:solidFill>
                <a:latin typeface="DM Sans"/>
              </a:rPr>
              <a:t> éventuellement des intégrations </a:t>
            </a:r>
            <a:r>
              <a:rPr lang="fr-FR" sz="2775" dirty="0" err="1">
                <a:solidFill>
                  <a:srgbClr val="000000"/>
                </a:solidFill>
                <a:latin typeface="DM Sans"/>
              </a:rPr>
              <a:t>GloVe</a:t>
            </a:r>
            <a:r>
              <a:rPr lang="fr-FR" sz="2775" dirty="0">
                <a:solidFill>
                  <a:srgbClr val="000000"/>
                </a:solidFill>
                <a:latin typeface="DM Sans"/>
              </a:rPr>
              <a:t> pré-entraînées pour des représentations riches en sémantique.</a:t>
            </a:r>
            <a:endParaRPr lang="en-US" sz="2775" dirty="0">
              <a:solidFill>
                <a:srgbClr val="000000"/>
              </a:solidFill>
              <a:latin typeface="DM Sans"/>
            </a:endParaRPr>
          </a:p>
        </p:txBody>
      </p:sp>
    </p:spTree>
    <p:extLst>
      <p:ext uri="{BB962C8B-B14F-4D97-AF65-F5344CB8AC3E}">
        <p14:creationId xmlns:p14="http://schemas.microsoft.com/office/powerpoint/2010/main" val="2117338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6F7"/>
        </a:solidFill>
        <a:effectLst/>
      </p:bgPr>
    </p:bg>
    <p:spTree>
      <p:nvGrpSpPr>
        <p:cNvPr id="1" name=""/>
        <p:cNvGrpSpPr/>
        <p:nvPr/>
      </p:nvGrpSpPr>
      <p:grpSpPr>
        <a:xfrm>
          <a:off x="0" y="0"/>
          <a:ext cx="0" cy="0"/>
          <a:chOff x="0" y="0"/>
          <a:chExt cx="0" cy="0"/>
        </a:xfrm>
      </p:grpSpPr>
      <p:sp>
        <p:nvSpPr>
          <p:cNvPr id="2" name="TextBox 2"/>
          <p:cNvSpPr txBox="1"/>
          <p:nvPr/>
        </p:nvSpPr>
        <p:spPr>
          <a:xfrm>
            <a:off x="852624" y="194387"/>
            <a:ext cx="16898013" cy="949940"/>
          </a:xfrm>
          <a:prstGeom prst="rect">
            <a:avLst/>
          </a:prstGeom>
        </p:spPr>
        <p:txBody>
          <a:bodyPr wrap="square" lIns="0" tIns="0" rIns="0" bIns="0" rtlCol="0" anchor="t">
            <a:spAutoFit/>
          </a:bodyPr>
          <a:lstStyle/>
          <a:p>
            <a:pPr>
              <a:lnSpc>
                <a:spcPts val="8481"/>
              </a:lnSpc>
            </a:pPr>
            <a:r>
              <a:rPr lang="fr-FR" sz="4000" dirty="0">
                <a:solidFill>
                  <a:srgbClr val="5034C4"/>
                </a:solidFill>
                <a:latin typeface="Open Sans Bold"/>
              </a:rPr>
              <a:t>2.Mécanisme d'attention</a:t>
            </a:r>
            <a:endParaRPr lang="en-US" sz="4000" dirty="0">
              <a:solidFill>
                <a:srgbClr val="5034C4"/>
              </a:solidFill>
              <a:latin typeface="Open Sans Bold"/>
            </a:endParaRPr>
          </a:p>
        </p:txBody>
      </p:sp>
      <p:sp>
        <p:nvSpPr>
          <p:cNvPr id="7" name="TextBox 7"/>
          <p:cNvSpPr txBox="1"/>
          <p:nvPr/>
        </p:nvSpPr>
        <p:spPr>
          <a:xfrm>
            <a:off x="457200" y="1714500"/>
            <a:ext cx="6625438" cy="472052"/>
          </a:xfrm>
          <a:prstGeom prst="rect">
            <a:avLst/>
          </a:prstGeom>
        </p:spPr>
        <p:txBody>
          <a:bodyPr wrap="square" lIns="0" tIns="0" rIns="0" bIns="0" rtlCol="0" anchor="t">
            <a:spAutoFit/>
          </a:bodyPr>
          <a:lstStyle/>
          <a:p>
            <a:pPr>
              <a:lnSpc>
                <a:spcPts val="3885"/>
              </a:lnSpc>
            </a:pPr>
            <a:r>
              <a:rPr lang="fr-FR" sz="2775" dirty="0">
                <a:solidFill>
                  <a:srgbClr val="000000"/>
                </a:solidFill>
                <a:latin typeface="DM Sans"/>
              </a:rPr>
              <a:t>Vecteur de contexte :</a:t>
            </a:r>
            <a:endParaRPr lang="en-US" sz="2775" dirty="0">
              <a:solidFill>
                <a:srgbClr val="000000"/>
              </a:solidFill>
              <a:latin typeface="DM Sans"/>
            </a:endParaRPr>
          </a:p>
        </p:txBody>
      </p:sp>
      <p:sp>
        <p:nvSpPr>
          <p:cNvPr id="13" name="TextBox 7">
            <a:extLst>
              <a:ext uri="{FF2B5EF4-FFF2-40B4-BE49-F238E27FC236}">
                <a16:creationId xmlns:a16="http://schemas.microsoft.com/office/drawing/2014/main" id="{02704F97-E282-45F4-88B6-E994D8EB77A0}"/>
              </a:ext>
            </a:extLst>
          </p:cNvPr>
          <p:cNvSpPr txBox="1"/>
          <p:nvPr/>
        </p:nvSpPr>
        <p:spPr>
          <a:xfrm>
            <a:off x="838336" y="2630896"/>
            <a:ext cx="8305664" cy="1977208"/>
          </a:xfrm>
          <a:prstGeom prst="rect">
            <a:avLst/>
          </a:prstGeom>
        </p:spPr>
        <p:txBody>
          <a:bodyPr wrap="square" lIns="0" tIns="0" rIns="0" bIns="0" rtlCol="0" anchor="t">
            <a:spAutoFit/>
          </a:bodyPr>
          <a:lstStyle/>
          <a:p>
            <a:pPr>
              <a:lnSpc>
                <a:spcPts val="3885"/>
              </a:lnSpc>
            </a:pPr>
            <a:r>
              <a:rPr lang="fr-FR" sz="2775" dirty="0">
                <a:solidFill>
                  <a:srgbClr val="000000"/>
                </a:solidFill>
                <a:latin typeface="DM Sans"/>
              </a:rPr>
              <a:t>L'état caché final de l'encodeur initialise l'état du décodeur. Le mécanisme d'attention calcule une somme pondérée des sorties de l'encodeur en fonction des états du décodeur.</a:t>
            </a:r>
            <a:endParaRPr lang="en-US" sz="2775" dirty="0">
              <a:solidFill>
                <a:srgbClr val="000000"/>
              </a:solidFill>
              <a:latin typeface="DM Sans"/>
            </a:endParaRPr>
          </a:p>
        </p:txBody>
      </p:sp>
      <p:sp>
        <p:nvSpPr>
          <p:cNvPr id="14" name="TextBox 7">
            <a:extLst>
              <a:ext uri="{FF2B5EF4-FFF2-40B4-BE49-F238E27FC236}">
                <a16:creationId xmlns:a16="http://schemas.microsoft.com/office/drawing/2014/main" id="{00851214-8BD6-408C-9820-0680ED67F723}"/>
              </a:ext>
            </a:extLst>
          </p:cNvPr>
          <p:cNvSpPr txBox="1"/>
          <p:nvPr/>
        </p:nvSpPr>
        <p:spPr>
          <a:xfrm>
            <a:off x="457200" y="5166201"/>
            <a:ext cx="7543800" cy="472052"/>
          </a:xfrm>
          <a:prstGeom prst="rect">
            <a:avLst/>
          </a:prstGeom>
        </p:spPr>
        <p:txBody>
          <a:bodyPr wrap="square" lIns="0" tIns="0" rIns="0" bIns="0" rtlCol="0" anchor="t">
            <a:spAutoFit/>
          </a:bodyPr>
          <a:lstStyle/>
          <a:p>
            <a:pPr>
              <a:lnSpc>
                <a:spcPts val="3885"/>
              </a:lnSpc>
            </a:pPr>
            <a:r>
              <a:rPr lang="fr-FR" sz="2775" dirty="0">
                <a:solidFill>
                  <a:srgbClr val="000000"/>
                </a:solidFill>
                <a:latin typeface="DM Sans"/>
              </a:rPr>
              <a:t>Attention globale :</a:t>
            </a:r>
            <a:endParaRPr lang="en-US" sz="2775" dirty="0">
              <a:solidFill>
                <a:srgbClr val="000000"/>
              </a:solidFill>
              <a:latin typeface="DM Sans"/>
            </a:endParaRPr>
          </a:p>
        </p:txBody>
      </p:sp>
      <p:sp>
        <p:nvSpPr>
          <p:cNvPr id="15" name="TextBox 7">
            <a:extLst>
              <a:ext uri="{FF2B5EF4-FFF2-40B4-BE49-F238E27FC236}">
                <a16:creationId xmlns:a16="http://schemas.microsoft.com/office/drawing/2014/main" id="{F35CA427-48BF-4CFB-AC4B-C29395955051}"/>
              </a:ext>
            </a:extLst>
          </p:cNvPr>
          <p:cNvSpPr txBox="1"/>
          <p:nvPr/>
        </p:nvSpPr>
        <p:spPr>
          <a:xfrm>
            <a:off x="838336" y="6094673"/>
            <a:ext cx="7802482" cy="1477071"/>
          </a:xfrm>
          <a:prstGeom prst="rect">
            <a:avLst/>
          </a:prstGeom>
        </p:spPr>
        <p:txBody>
          <a:bodyPr wrap="square" lIns="0" tIns="0" rIns="0" bIns="0" rtlCol="0" anchor="t">
            <a:spAutoFit/>
          </a:bodyPr>
          <a:lstStyle/>
          <a:p>
            <a:pPr>
              <a:lnSpc>
                <a:spcPts val="3885"/>
              </a:lnSpc>
            </a:pPr>
            <a:r>
              <a:rPr lang="fr-FR" sz="2775" dirty="0">
                <a:solidFill>
                  <a:srgbClr val="000000"/>
                </a:solidFill>
                <a:latin typeface="DM Sans"/>
              </a:rPr>
              <a:t>Toutes les sorties de l'encodeur sont prises en compte pour dériver les pondérations d'attention.</a:t>
            </a:r>
            <a:endParaRPr lang="en-US" sz="2775" dirty="0">
              <a:solidFill>
                <a:srgbClr val="000000"/>
              </a:solidFill>
              <a:latin typeface="DM Sans"/>
            </a:endParaRPr>
          </a:p>
        </p:txBody>
      </p:sp>
      <p:pic>
        <p:nvPicPr>
          <p:cNvPr id="5" name="Picture 4">
            <a:extLst>
              <a:ext uri="{FF2B5EF4-FFF2-40B4-BE49-F238E27FC236}">
                <a16:creationId xmlns:a16="http://schemas.microsoft.com/office/drawing/2014/main" id="{C54BD536-F7A1-495F-9994-EA20AD41C1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5631" y="2334988"/>
            <a:ext cx="9412844" cy="7952012"/>
          </a:xfrm>
          <a:prstGeom prst="rect">
            <a:avLst/>
          </a:prstGeom>
        </p:spPr>
      </p:pic>
    </p:spTree>
    <p:extLst>
      <p:ext uri="{BB962C8B-B14F-4D97-AF65-F5344CB8AC3E}">
        <p14:creationId xmlns:p14="http://schemas.microsoft.com/office/powerpoint/2010/main" val="3977686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6F7"/>
        </a:solidFill>
        <a:effectLst/>
      </p:bgPr>
    </p:bg>
    <p:spTree>
      <p:nvGrpSpPr>
        <p:cNvPr id="1" name=""/>
        <p:cNvGrpSpPr/>
        <p:nvPr/>
      </p:nvGrpSpPr>
      <p:grpSpPr>
        <a:xfrm>
          <a:off x="0" y="0"/>
          <a:ext cx="0" cy="0"/>
          <a:chOff x="0" y="0"/>
          <a:chExt cx="0" cy="0"/>
        </a:xfrm>
      </p:grpSpPr>
      <p:sp>
        <p:nvSpPr>
          <p:cNvPr id="2" name="TextBox 2"/>
          <p:cNvSpPr txBox="1"/>
          <p:nvPr/>
        </p:nvSpPr>
        <p:spPr>
          <a:xfrm>
            <a:off x="852624" y="194387"/>
            <a:ext cx="16898013" cy="949940"/>
          </a:xfrm>
          <a:prstGeom prst="rect">
            <a:avLst/>
          </a:prstGeom>
        </p:spPr>
        <p:txBody>
          <a:bodyPr wrap="square" lIns="0" tIns="0" rIns="0" bIns="0" rtlCol="0" anchor="t">
            <a:spAutoFit/>
          </a:bodyPr>
          <a:lstStyle/>
          <a:p>
            <a:pPr>
              <a:lnSpc>
                <a:spcPts val="8481"/>
              </a:lnSpc>
            </a:pPr>
            <a:r>
              <a:rPr lang="fr-FR" sz="4000" dirty="0">
                <a:solidFill>
                  <a:srgbClr val="5034C4"/>
                </a:solidFill>
                <a:latin typeface="Open Sans Bold"/>
              </a:rPr>
              <a:t>3. Architecture du décodeur</a:t>
            </a:r>
            <a:endParaRPr lang="en-US" sz="4000" dirty="0">
              <a:solidFill>
                <a:srgbClr val="5034C4"/>
              </a:solidFill>
              <a:latin typeface="Open Sans Bold"/>
            </a:endParaRPr>
          </a:p>
        </p:txBody>
      </p:sp>
      <p:sp>
        <p:nvSpPr>
          <p:cNvPr id="4" name="Freeform 4"/>
          <p:cNvSpPr/>
          <p:nvPr/>
        </p:nvSpPr>
        <p:spPr>
          <a:xfrm>
            <a:off x="12133028" y="-750514"/>
            <a:ext cx="6918611" cy="6918611"/>
          </a:xfrm>
          <a:custGeom>
            <a:avLst/>
            <a:gdLst/>
            <a:ahLst/>
            <a:cxnLst/>
            <a:rect l="l" t="t" r="r" b="b"/>
            <a:pathLst>
              <a:path w="6918611" h="6918611">
                <a:moveTo>
                  <a:pt x="0" y="0"/>
                </a:moveTo>
                <a:lnTo>
                  <a:pt x="6918611" y="0"/>
                </a:lnTo>
                <a:lnTo>
                  <a:pt x="6918611" y="6918612"/>
                </a:lnTo>
                <a:lnTo>
                  <a:pt x="0" y="69186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fr-CA"/>
          </a:p>
        </p:txBody>
      </p:sp>
      <p:sp>
        <p:nvSpPr>
          <p:cNvPr id="6" name="Freeform 6"/>
          <p:cNvSpPr/>
          <p:nvPr/>
        </p:nvSpPr>
        <p:spPr>
          <a:xfrm>
            <a:off x="9969122" y="5861429"/>
            <a:ext cx="6918611" cy="6918611"/>
          </a:xfrm>
          <a:custGeom>
            <a:avLst/>
            <a:gdLst/>
            <a:ahLst/>
            <a:cxnLst/>
            <a:rect l="l" t="t" r="r" b="b"/>
            <a:pathLst>
              <a:path w="6918611" h="6918611">
                <a:moveTo>
                  <a:pt x="0" y="0"/>
                </a:moveTo>
                <a:lnTo>
                  <a:pt x="6918611" y="0"/>
                </a:lnTo>
                <a:lnTo>
                  <a:pt x="6918611" y="6918611"/>
                </a:lnTo>
                <a:lnTo>
                  <a:pt x="0" y="69186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fr-CA"/>
          </a:p>
        </p:txBody>
      </p:sp>
      <p:sp>
        <p:nvSpPr>
          <p:cNvPr id="7" name="TextBox 7"/>
          <p:cNvSpPr txBox="1"/>
          <p:nvPr/>
        </p:nvSpPr>
        <p:spPr>
          <a:xfrm>
            <a:off x="457200" y="2762231"/>
            <a:ext cx="9220200" cy="1977208"/>
          </a:xfrm>
          <a:prstGeom prst="rect">
            <a:avLst/>
          </a:prstGeom>
        </p:spPr>
        <p:txBody>
          <a:bodyPr wrap="square" lIns="0" tIns="0" rIns="0" bIns="0" rtlCol="0" anchor="t">
            <a:spAutoFit/>
          </a:bodyPr>
          <a:lstStyle/>
          <a:p>
            <a:pPr>
              <a:lnSpc>
                <a:spcPts val="3885"/>
              </a:lnSpc>
            </a:pPr>
            <a:r>
              <a:rPr lang="fr-FR" sz="2775" dirty="0">
                <a:solidFill>
                  <a:srgbClr val="000000"/>
                </a:solidFill>
                <a:latin typeface="DM Sans"/>
              </a:rPr>
              <a:t>Le GRU unidirectionnel utilise le vecteur de contexte et les jetons d'entrée pour générer des jetons de </a:t>
            </a:r>
            <a:r>
              <a:rPr lang="fr-FR" sz="2775" dirty="0" err="1">
                <a:solidFill>
                  <a:srgbClr val="000000"/>
                </a:solidFill>
                <a:latin typeface="DM Sans"/>
              </a:rPr>
              <a:t>sortie.Les</a:t>
            </a:r>
            <a:r>
              <a:rPr lang="fr-FR" sz="2775" dirty="0">
                <a:solidFill>
                  <a:srgbClr val="000000"/>
                </a:solidFill>
                <a:latin typeface="DM Sans"/>
              </a:rPr>
              <a:t> pondérations d'attention ajustent l'influence des sorties de l'encodeur de manière dynamique.</a:t>
            </a:r>
            <a:endParaRPr lang="en-US" sz="2775" dirty="0">
              <a:solidFill>
                <a:srgbClr val="000000"/>
              </a:solidFill>
              <a:latin typeface="DM Sans"/>
            </a:endParaRPr>
          </a:p>
        </p:txBody>
      </p:sp>
      <p:sp>
        <p:nvSpPr>
          <p:cNvPr id="10" name="TextBox 2">
            <a:extLst>
              <a:ext uri="{FF2B5EF4-FFF2-40B4-BE49-F238E27FC236}">
                <a16:creationId xmlns:a16="http://schemas.microsoft.com/office/drawing/2014/main" id="{4E970214-77F0-48FD-8543-3448A5A63CC9}"/>
              </a:ext>
            </a:extLst>
          </p:cNvPr>
          <p:cNvSpPr txBox="1"/>
          <p:nvPr/>
        </p:nvSpPr>
        <p:spPr>
          <a:xfrm>
            <a:off x="685800" y="1451589"/>
            <a:ext cx="8153400" cy="952312"/>
          </a:xfrm>
          <a:prstGeom prst="rect">
            <a:avLst/>
          </a:prstGeom>
        </p:spPr>
        <p:txBody>
          <a:bodyPr wrap="square" lIns="0" tIns="0" rIns="0" bIns="0" rtlCol="0" anchor="t">
            <a:spAutoFit/>
          </a:bodyPr>
          <a:lstStyle/>
          <a:p>
            <a:pPr>
              <a:lnSpc>
                <a:spcPts val="8481"/>
              </a:lnSpc>
            </a:pPr>
            <a:r>
              <a:rPr lang="en-US" sz="4000" dirty="0" err="1"/>
              <a:t>Décodeur</a:t>
            </a:r>
            <a:r>
              <a:rPr lang="en-US" sz="4000" dirty="0"/>
              <a:t> GRU avec attention :</a:t>
            </a:r>
            <a:endParaRPr lang="en-US" sz="4000" dirty="0">
              <a:solidFill>
                <a:srgbClr val="5034C4"/>
              </a:solidFill>
              <a:latin typeface="Open Sans Bold"/>
            </a:endParaRPr>
          </a:p>
        </p:txBody>
      </p:sp>
      <p:sp>
        <p:nvSpPr>
          <p:cNvPr id="8" name="TextBox 2">
            <a:extLst>
              <a:ext uri="{FF2B5EF4-FFF2-40B4-BE49-F238E27FC236}">
                <a16:creationId xmlns:a16="http://schemas.microsoft.com/office/drawing/2014/main" id="{50EAF428-4EFD-4E47-8A43-35E172DC6409}"/>
              </a:ext>
            </a:extLst>
          </p:cNvPr>
          <p:cNvSpPr txBox="1"/>
          <p:nvPr/>
        </p:nvSpPr>
        <p:spPr>
          <a:xfrm>
            <a:off x="685800" y="4689788"/>
            <a:ext cx="8153400" cy="952312"/>
          </a:xfrm>
          <a:prstGeom prst="rect">
            <a:avLst/>
          </a:prstGeom>
        </p:spPr>
        <p:txBody>
          <a:bodyPr wrap="square" lIns="0" tIns="0" rIns="0" bIns="0" rtlCol="0" anchor="t">
            <a:spAutoFit/>
          </a:bodyPr>
          <a:lstStyle/>
          <a:p>
            <a:pPr>
              <a:lnSpc>
                <a:spcPts val="8481"/>
              </a:lnSpc>
            </a:pPr>
            <a:r>
              <a:rPr lang="en-US" sz="4000" dirty="0"/>
              <a:t>Couche </a:t>
            </a:r>
            <a:r>
              <a:rPr lang="en-US" sz="4000" dirty="0" err="1"/>
              <a:t>Softmax</a:t>
            </a:r>
            <a:r>
              <a:rPr lang="en-US" sz="4000" dirty="0"/>
              <a:t> :</a:t>
            </a:r>
            <a:endParaRPr lang="en-US" sz="4000" dirty="0">
              <a:solidFill>
                <a:srgbClr val="5034C4"/>
              </a:solidFill>
              <a:latin typeface="Open Sans Bold"/>
            </a:endParaRPr>
          </a:p>
        </p:txBody>
      </p:sp>
      <p:sp>
        <p:nvSpPr>
          <p:cNvPr id="12" name="TextBox 7">
            <a:extLst>
              <a:ext uri="{FF2B5EF4-FFF2-40B4-BE49-F238E27FC236}">
                <a16:creationId xmlns:a16="http://schemas.microsoft.com/office/drawing/2014/main" id="{60CDA2D5-7927-4B84-8323-3C8C3A6D4C6E}"/>
              </a:ext>
            </a:extLst>
          </p:cNvPr>
          <p:cNvSpPr txBox="1"/>
          <p:nvPr/>
        </p:nvSpPr>
        <p:spPr>
          <a:xfrm>
            <a:off x="457200" y="6088200"/>
            <a:ext cx="9220200" cy="861774"/>
          </a:xfrm>
          <a:prstGeom prst="rect">
            <a:avLst/>
          </a:prstGeom>
        </p:spPr>
        <p:txBody>
          <a:bodyPr wrap="square" lIns="0" tIns="0" rIns="0" bIns="0" rtlCol="0" anchor="t">
            <a:spAutoFit/>
          </a:bodyPr>
          <a:lstStyle/>
          <a:p>
            <a:r>
              <a:rPr lang="fr-FR" sz="2800" dirty="0"/>
              <a:t>Produit une distribution de probabilité sur le vocabulaire à chaque pas de temps.</a:t>
            </a:r>
          </a:p>
        </p:txBody>
      </p:sp>
      <p:sp>
        <p:nvSpPr>
          <p:cNvPr id="14" name="TextBox 2">
            <a:extLst>
              <a:ext uri="{FF2B5EF4-FFF2-40B4-BE49-F238E27FC236}">
                <a16:creationId xmlns:a16="http://schemas.microsoft.com/office/drawing/2014/main" id="{CA5259F9-A843-4315-8911-5E715DA8812C}"/>
              </a:ext>
            </a:extLst>
          </p:cNvPr>
          <p:cNvSpPr txBox="1"/>
          <p:nvPr/>
        </p:nvSpPr>
        <p:spPr>
          <a:xfrm>
            <a:off x="685800" y="7093501"/>
            <a:ext cx="8153400" cy="615553"/>
          </a:xfrm>
          <a:prstGeom prst="rect">
            <a:avLst/>
          </a:prstGeom>
        </p:spPr>
        <p:txBody>
          <a:bodyPr wrap="square" lIns="0" tIns="0" rIns="0" bIns="0" rtlCol="0" anchor="t">
            <a:spAutoFit/>
          </a:bodyPr>
          <a:lstStyle/>
          <a:p>
            <a:r>
              <a:rPr lang="fr-FR" sz="4000" dirty="0"/>
              <a:t>Fonction de perte masquée :</a:t>
            </a:r>
          </a:p>
        </p:txBody>
      </p:sp>
      <p:sp>
        <p:nvSpPr>
          <p:cNvPr id="15" name="TextBox 7">
            <a:extLst>
              <a:ext uri="{FF2B5EF4-FFF2-40B4-BE49-F238E27FC236}">
                <a16:creationId xmlns:a16="http://schemas.microsoft.com/office/drawing/2014/main" id="{F2C7D8AF-4972-45C1-945B-B119CAD17F78}"/>
              </a:ext>
            </a:extLst>
          </p:cNvPr>
          <p:cNvSpPr txBox="1"/>
          <p:nvPr/>
        </p:nvSpPr>
        <p:spPr>
          <a:xfrm>
            <a:off x="438150" y="8014197"/>
            <a:ext cx="9220200" cy="861774"/>
          </a:xfrm>
          <a:prstGeom prst="rect">
            <a:avLst/>
          </a:prstGeom>
        </p:spPr>
        <p:txBody>
          <a:bodyPr wrap="square" lIns="0" tIns="0" rIns="0" bIns="0" rtlCol="0" anchor="t">
            <a:spAutoFit/>
          </a:bodyPr>
          <a:lstStyle/>
          <a:p>
            <a:r>
              <a:rPr lang="fr-FR" sz="2800" dirty="0"/>
              <a:t>Exclut les jetons de remplissage dans le calcul des pertes pour garantir des mises à jour de gradient significatives.</a:t>
            </a:r>
          </a:p>
        </p:txBody>
      </p:sp>
    </p:spTree>
    <p:extLst>
      <p:ext uri="{BB962C8B-B14F-4D97-AF65-F5344CB8AC3E}">
        <p14:creationId xmlns:p14="http://schemas.microsoft.com/office/powerpoint/2010/main" val="2119740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643281">
            <a:off x="-567873" y="2939774"/>
            <a:ext cx="22979922" cy="10739927"/>
          </a:xfrm>
          <a:prstGeom prst="rect">
            <a:avLst/>
          </a:prstGeom>
          <a:solidFill>
            <a:srgbClr val="084982"/>
          </a:solidFill>
        </p:spPr>
        <p:txBody>
          <a:bodyPr/>
          <a:lstStyle/>
          <a:p>
            <a:endParaRPr lang="fr-CA"/>
          </a:p>
        </p:txBody>
      </p:sp>
      <p:sp>
        <p:nvSpPr>
          <p:cNvPr id="3" name="TextBox 3"/>
          <p:cNvSpPr txBox="1"/>
          <p:nvPr/>
        </p:nvSpPr>
        <p:spPr>
          <a:xfrm>
            <a:off x="6172201" y="5180774"/>
            <a:ext cx="13487400" cy="735522"/>
          </a:xfrm>
          <a:prstGeom prst="rect">
            <a:avLst/>
          </a:prstGeom>
        </p:spPr>
        <p:txBody>
          <a:bodyPr wrap="square" lIns="0" tIns="0" rIns="0" bIns="0" rtlCol="0" anchor="t">
            <a:spAutoFit/>
          </a:bodyPr>
          <a:lstStyle/>
          <a:p>
            <a:pPr algn="ctr">
              <a:lnSpc>
                <a:spcPts val="4619"/>
              </a:lnSpc>
            </a:pPr>
            <a:r>
              <a:rPr lang="fr-FR" sz="8000" dirty="0">
                <a:solidFill>
                  <a:schemeClr val="bg1"/>
                </a:solidFill>
                <a:latin typeface="DM Sans Bold"/>
              </a:rPr>
              <a:t>Résultats</a:t>
            </a:r>
          </a:p>
        </p:txBody>
      </p:sp>
    </p:spTree>
    <p:extLst>
      <p:ext uri="{BB962C8B-B14F-4D97-AF65-F5344CB8AC3E}">
        <p14:creationId xmlns:p14="http://schemas.microsoft.com/office/powerpoint/2010/main" val="3680218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6F6F7"/>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DB3ABFC-9BC0-4D9A-91A6-EE305E6D2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933700"/>
            <a:ext cx="10591800" cy="6206660"/>
          </a:xfrm>
          <a:prstGeom prst="rect">
            <a:avLst/>
          </a:prstGeom>
        </p:spPr>
      </p:pic>
      <p:pic>
        <p:nvPicPr>
          <p:cNvPr id="16" name="Picture 15">
            <a:extLst>
              <a:ext uri="{FF2B5EF4-FFF2-40B4-BE49-F238E27FC236}">
                <a16:creationId xmlns:a16="http://schemas.microsoft.com/office/drawing/2014/main" id="{AF31C9B0-B75C-4463-B769-08A7B71FFD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806430"/>
            <a:ext cx="15849056" cy="1898670"/>
          </a:xfrm>
          <a:prstGeom prst="rect">
            <a:avLst/>
          </a:prstGeom>
        </p:spPr>
      </p:pic>
    </p:spTree>
    <p:extLst>
      <p:ext uri="{BB962C8B-B14F-4D97-AF65-F5344CB8AC3E}">
        <p14:creationId xmlns:p14="http://schemas.microsoft.com/office/powerpoint/2010/main" val="3554220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689199" y="3842508"/>
            <a:ext cx="9618199" cy="1795137"/>
          </a:xfrm>
          <a:prstGeom prst="rect">
            <a:avLst/>
          </a:prstGeom>
        </p:spPr>
        <p:txBody>
          <a:bodyPr lIns="0" tIns="0" rIns="0" bIns="0" rtlCol="0" anchor="t">
            <a:spAutoFit/>
          </a:bodyPr>
          <a:lstStyle/>
          <a:p>
            <a:pPr algn="ctr">
              <a:lnSpc>
                <a:spcPts val="13444"/>
              </a:lnSpc>
            </a:pPr>
            <a:r>
              <a:rPr lang="en-US" sz="12804">
                <a:solidFill>
                  <a:srgbClr val="000000"/>
                </a:solidFill>
                <a:latin typeface="Selima"/>
              </a:rPr>
              <a:t>Merciiiiiiiiii</a:t>
            </a:r>
            <a:endParaRPr lang="en-US" sz="12804" dirty="0">
              <a:solidFill>
                <a:srgbClr val="000000"/>
              </a:solidFill>
              <a:latin typeface="Seli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6F7"/>
        </a:solidFill>
        <a:effectLst/>
      </p:bgPr>
    </p:bg>
    <p:spTree>
      <p:nvGrpSpPr>
        <p:cNvPr id="1" name=""/>
        <p:cNvGrpSpPr/>
        <p:nvPr/>
      </p:nvGrpSpPr>
      <p:grpSpPr>
        <a:xfrm>
          <a:off x="0" y="0"/>
          <a:ext cx="0" cy="0"/>
          <a:chOff x="0" y="0"/>
          <a:chExt cx="0" cy="0"/>
        </a:xfrm>
      </p:grpSpPr>
      <p:sp>
        <p:nvSpPr>
          <p:cNvPr id="2" name="Freeform 2"/>
          <p:cNvSpPr/>
          <p:nvPr/>
        </p:nvSpPr>
        <p:spPr>
          <a:xfrm>
            <a:off x="14769793" y="-614405"/>
            <a:ext cx="6558303" cy="6522531"/>
          </a:xfrm>
          <a:custGeom>
            <a:avLst/>
            <a:gdLst/>
            <a:ahLst/>
            <a:cxnLst/>
            <a:rect l="l" t="t" r="r" b="b"/>
            <a:pathLst>
              <a:path w="6558303" h="6522531">
                <a:moveTo>
                  <a:pt x="0" y="0"/>
                </a:moveTo>
                <a:lnTo>
                  <a:pt x="6558303" y="0"/>
                </a:lnTo>
                <a:lnTo>
                  <a:pt x="6558303" y="6522531"/>
                </a:lnTo>
                <a:lnTo>
                  <a:pt x="0" y="65225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fr-CA"/>
          </a:p>
        </p:txBody>
      </p:sp>
      <p:sp>
        <p:nvSpPr>
          <p:cNvPr id="3" name="Freeform 3"/>
          <p:cNvSpPr/>
          <p:nvPr/>
        </p:nvSpPr>
        <p:spPr>
          <a:xfrm>
            <a:off x="10452215" y="-4852545"/>
            <a:ext cx="6558303" cy="6522531"/>
          </a:xfrm>
          <a:custGeom>
            <a:avLst/>
            <a:gdLst/>
            <a:ahLst/>
            <a:cxnLst/>
            <a:rect l="l" t="t" r="r" b="b"/>
            <a:pathLst>
              <a:path w="6558303" h="6522531">
                <a:moveTo>
                  <a:pt x="0" y="0"/>
                </a:moveTo>
                <a:lnTo>
                  <a:pt x="6558304" y="0"/>
                </a:lnTo>
                <a:lnTo>
                  <a:pt x="6558304" y="6522531"/>
                </a:lnTo>
                <a:lnTo>
                  <a:pt x="0" y="6522531"/>
                </a:lnTo>
                <a:lnTo>
                  <a:pt x="0" y="0"/>
                </a:lnTo>
                <a:close/>
              </a:path>
            </a:pathLst>
          </a:custGeom>
          <a:blipFill>
            <a:blip r:embed="rId2">
              <a:alphaModFix amt="62000"/>
              <a:extLst>
                <a:ext uri="{96DAC541-7B7A-43D3-8B79-37D633B846F1}">
                  <asvg:svgBlip xmlns:asvg="http://schemas.microsoft.com/office/drawing/2016/SVG/main" r:embed="rId3"/>
                </a:ext>
              </a:extLst>
            </a:blip>
            <a:stretch>
              <a:fillRect/>
            </a:stretch>
          </a:blipFill>
        </p:spPr>
        <p:txBody>
          <a:bodyPr/>
          <a:lstStyle/>
          <a:p>
            <a:endParaRPr lang="fr-CA"/>
          </a:p>
        </p:txBody>
      </p:sp>
      <p:sp>
        <p:nvSpPr>
          <p:cNvPr id="4" name="Freeform 4"/>
          <p:cNvSpPr/>
          <p:nvPr/>
        </p:nvSpPr>
        <p:spPr>
          <a:xfrm>
            <a:off x="-3631752" y="7479061"/>
            <a:ext cx="6558303" cy="6522531"/>
          </a:xfrm>
          <a:custGeom>
            <a:avLst/>
            <a:gdLst/>
            <a:ahLst/>
            <a:cxnLst/>
            <a:rect l="l" t="t" r="r" b="b"/>
            <a:pathLst>
              <a:path w="6558303" h="6522531">
                <a:moveTo>
                  <a:pt x="0" y="0"/>
                </a:moveTo>
                <a:lnTo>
                  <a:pt x="6558303" y="0"/>
                </a:lnTo>
                <a:lnTo>
                  <a:pt x="6558303" y="6522530"/>
                </a:lnTo>
                <a:lnTo>
                  <a:pt x="0" y="65225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fr-CA"/>
          </a:p>
        </p:txBody>
      </p:sp>
      <p:sp>
        <p:nvSpPr>
          <p:cNvPr id="5" name="TextBox 5"/>
          <p:cNvSpPr txBox="1"/>
          <p:nvPr/>
        </p:nvSpPr>
        <p:spPr>
          <a:xfrm>
            <a:off x="1354436" y="2092401"/>
            <a:ext cx="3246336" cy="1413720"/>
          </a:xfrm>
          <a:prstGeom prst="rect">
            <a:avLst/>
          </a:prstGeom>
        </p:spPr>
        <p:txBody>
          <a:bodyPr lIns="0" tIns="0" rIns="0" bIns="0" rtlCol="0" anchor="t">
            <a:spAutoFit/>
          </a:bodyPr>
          <a:lstStyle/>
          <a:p>
            <a:pPr>
              <a:lnSpc>
                <a:spcPts val="10940"/>
              </a:lnSpc>
            </a:pPr>
            <a:r>
              <a:rPr lang="en-US" sz="9117" dirty="0">
                <a:solidFill>
                  <a:srgbClr val="084982"/>
                </a:solidFill>
                <a:latin typeface="DM Sans Bold"/>
              </a:rPr>
              <a:t>Plan</a:t>
            </a:r>
          </a:p>
          <a:p>
            <a:pPr>
              <a:lnSpc>
                <a:spcPts val="207"/>
              </a:lnSpc>
            </a:pPr>
            <a:endParaRPr lang="en-US" sz="9117" dirty="0">
              <a:solidFill>
                <a:srgbClr val="084982"/>
              </a:solidFill>
              <a:latin typeface="DM Sans Bold"/>
            </a:endParaRPr>
          </a:p>
        </p:txBody>
      </p:sp>
      <p:sp>
        <p:nvSpPr>
          <p:cNvPr id="6" name="TextBox 6"/>
          <p:cNvSpPr txBox="1"/>
          <p:nvPr/>
        </p:nvSpPr>
        <p:spPr>
          <a:xfrm>
            <a:off x="6793803" y="3919623"/>
            <a:ext cx="8789323" cy="563880"/>
          </a:xfrm>
          <a:prstGeom prst="rect">
            <a:avLst/>
          </a:prstGeom>
        </p:spPr>
        <p:txBody>
          <a:bodyPr lIns="0" tIns="0" rIns="0" bIns="0" rtlCol="0" anchor="t">
            <a:spAutoFit/>
          </a:bodyPr>
          <a:lstStyle/>
          <a:p>
            <a:pPr>
              <a:lnSpc>
                <a:spcPts val="4619"/>
              </a:lnSpc>
            </a:pPr>
            <a:r>
              <a:rPr lang="fr-FR" sz="3299" dirty="0">
                <a:solidFill>
                  <a:srgbClr val="084982"/>
                </a:solidFill>
                <a:latin typeface="DM Sans Bold"/>
              </a:rPr>
              <a:t>Contexte Générale</a:t>
            </a:r>
          </a:p>
        </p:txBody>
      </p:sp>
      <p:sp>
        <p:nvSpPr>
          <p:cNvPr id="7" name="TextBox 7"/>
          <p:cNvSpPr txBox="1"/>
          <p:nvPr/>
        </p:nvSpPr>
        <p:spPr>
          <a:xfrm>
            <a:off x="5746053" y="3897398"/>
            <a:ext cx="667673" cy="628650"/>
          </a:xfrm>
          <a:prstGeom prst="rect">
            <a:avLst/>
          </a:prstGeom>
        </p:spPr>
        <p:txBody>
          <a:bodyPr lIns="0" tIns="0" rIns="0" bIns="0" rtlCol="0" anchor="t">
            <a:spAutoFit/>
          </a:bodyPr>
          <a:lstStyle/>
          <a:p>
            <a:pPr>
              <a:lnSpc>
                <a:spcPts val="4919"/>
              </a:lnSpc>
            </a:pPr>
            <a:r>
              <a:rPr lang="en-US" sz="4099">
                <a:solidFill>
                  <a:srgbClr val="7AC7CF"/>
                </a:solidFill>
                <a:latin typeface="DM Sans Bold"/>
              </a:rPr>
              <a:t>01</a:t>
            </a:r>
          </a:p>
        </p:txBody>
      </p:sp>
      <p:sp>
        <p:nvSpPr>
          <p:cNvPr id="8" name="TextBox 8"/>
          <p:cNvSpPr txBox="1"/>
          <p:nvPr/>
        </p:nvSpPr>
        <p:spPr>
          <a:xfrm>
            <a:off x="6793803" y="5047383"/>
            <a:ext cx="8789323" cy="563880"/>
          </a:xfrm>
          <a:prstGeom prst="rect">
            <a:avLst/>
          </a:prstGeom>
        </p:spPr>
        <p:txBody>
          <a:bodyPr lIns="0" tIns="0" rIns="0" bIns="0" rtlCol="0" anchor="t">
            <a:spAutoFit/>
          </a:bodyPr>
          <a:lstStyle/>
          <a:p>
            <a:pPr>
              <a:lnSpc>
                <a:spcPts val="4619"/>
              </a:lnSpc>
            </a:pPr>
            <a:r>
              <a:rPr lang="en-US" sz="3299" dirty="0">
                <a:solidFill>
                  <a:srgbClr val="084982"/>
                </a:solidFill>
                <a:latin typeface="DM Sans Bold"/>
              </a:rPr>
              <a:t>Dataset</a:t>
            </a:r>
          </a:p>
        </p:txBody>
      </p:sp>
      <p:sp>
        <p:nvSpPr>
          <p:cNvPr id="9" name="TextBox 9"/>
          <p:cNvSpPr txBox="1"/>
          <p:nvPr/>
        </p:nvSpPr>
        <p:spPr>
          <a:xfrm>
            <a:off x="5746053" y="5025158"/>
            <a:ext cx="667673" cy="628650"/>
          </a:xfrm>
          <a:prstGeom prst="rect">
            <a:avLst/>
          </a:prstGeom>
        </p:spPr>
        <p:txBody>
          <a:bodyPr lIns="0" tIns="0" rIns="0" bIns="0" rtlCol="0" anchor="t">
            <a:spAutoFit/>
          </a:bodyPr>
          <a:lstStyle/>
          <a:p>
            <a:pPr>
              <a:lnSpc>
                <a:spcPts val="4919"/>
              </a:lnSpc>
            </a:pPr>
            <a:r>
              <a:rPr lang="en-US" sz="4099">
                <a:solidFill>
                  <a:srgbClr val="7AC7CF"/>
                </a:solidFill>
                <a:latin typeface="DM Sans Bold"/>
              </a:rPr>
              <a:t>02</a:t>
            </a:r>
          </a:p>
        </p:txBody>
      </p:sp>
      <p:sp>
        <p:nvSpPr>
          <p:cNvPr id="10" name="TextBox 10"/>
          <p:cNvSpPr txBox="1"/>
          <p:nvPr/>
        </p:nvSpPr>
        <p:spPr>
          <a:xfrm>
            <a:off x="6793803" y="6175143"/>
            <a:ext cx="9236841" cy="563296"/>
          </a:xfrm>
          <a:prstGeom prst="rect">
            <a:avLst/>
          </a:prstGeom>
        </p:spPr>
        <p:txBody>
          <a:bodyPr lIns="0" tIns="0" rIns="0" bIns="0" rtlCol="0" anchor="t">
            <a:spAutoFit/>
          </a:bodyPr>
          <a:lstStyle/>
          <a:p>
            <a:pPr>
              <a:lnSpc>
                <a:spcPts val="4619"/>
              </a:lnSpc>
            </a:pPr>
            <a:r>
              <a:rPr lang="fr-FR" sz="3299" dirty="0">
                <a:solidFill>
                  <a:srgbClr val="084982"/>
                </a:solidFill>
                <a:latin typeface="DM Sans Bold"/>
              </a:rPr>
              <a:t>Architecture du modèle</a:t>
            </a:r>
          </a:p>
        </p:txBody>
      </p:sp>
      <p:sp>
        <p:nvSpPr>
          <p:cNvPr id="11" name="TextBox 11"/>
          <p:cNvSpPr txBox="1"/>
          <p:nvPr/>
        </p:nvSpPr>
        <p:spPr>
          <a:xfrm>
            <a:off x="5746053" y="6152918"/>
            <a:ext cx="1047750" cy="628650"/>
          </a:xfrm>
          <a:prstGeom prst="rect">
            <a:avLst/>
          </a:prstGeom>
        </p:spPr>
        <p:txBody>
          <a:bodyPr lIns="0" tIns="0" rIns="0" bIns="0" rtlCol="0" anchor="t">
            <a:spAutoFit/>
          </a:bodyPr>
          <a:lstStyle/>
          <a:p>
            <a:pPr>
              <a:lnSpc>
                <a:spcPts val="4919"/>
              </a:lnSpc>
            </a:pPr>
            <a:r>
              <a:rPr lang="en-US" sz="4099">
                <a:solidFill>
                  <a:srgbClr val="7AC7CF"/>
                </a:solidFill>
                <a:latin typeface="DM Sans Bold"/>
              </a:rPr>
              <a:t>03</a:t>
            </a:r>
          </a:p>
        </p:txBody>
      </p:sp>
      <p:sp>
        <p:nvSpPr>
          <p:cNvPr id="12" name="TextBox 12"/>
          <p:cNvSpPr txBox="1"/>
          <p:nvPr/>
        </p:nvSpPr>
        <p:spPr>
          <a:xfrm>
            <a:off x="6793803" y="7302903"/>
            <a:ext cx="6249323" cy="563880"/>
          </a:xfrm>
          <a:prstGeom prst="rect">
            <a:avLst/>
          </a:prstGeom>
        </p:spPr>
        <p:txBody>
          <a:bodyPr lIns="0" tIns="0" rIns="0" bIns="0" rtlCol="0" anchor="t">
            <a:spAutoFit/>
          </a:bodyPr>
          <a:lstStyle/>
          <a:p>
            <a:pPr>
              <a:lnSpc>
                <a:spcPts val="4619"/>
              </a:lnSpc>
            </a:pPr>
            <a:r>
              <a:rPr lang="fr-FR" sz="3299" dirty="0">
                <a:solidFill>
                  <a:srgbClr val="084982"/>
                </a:solidFill>
                <a:latin typeface="DM Sans Bold"/>
              </a:rPr>
              <a:t>Résultats</a:t>
            </a:r>
          </a:p>
        </p:txBody>
      </p:sp>
      <p:sp>
        <p:nvSpPr>
          <p:cNvPr id="13" name="TextBox 13"/>
          <p:cNvSpPr txBox="1"/>
          <p:nvPr/>
        </p:nvSpPr>
        <p:spPr>
          <a:xfrm>
            <a:off x="5746053" y="7280678"/>
            <a:ext cx="1047750" cy="628650"/>
          </a:xfrm>
          <a:prstGeom prst="rect">
            <a:avLst/>
          </a:prstGeom>
        </p:spPr>
        <p:txBody>
          <a:bodyPr lIns="0" tIns="0" rIns="0" bIns="0" rtlCol="0" anchor="t">
            <a:spAutoFit/>
          </a:bodyPr>
          <a:lstStyle/>
          <a:p>
            <a:pPr>
              <a:lnSpc>
                <a:spcPts val="4919"/>
              </a:lnSpc>
            </a:pPr>
            <a:r>
              <a:rPr lang="en-US" sz="4099">
                <a:solidFill>
                  <a:srgbClr val="7AC7CF"/>
                </a:solidFill>
                <a:latin typeface="DM Sans Bold"/>
              </a:rPr>
              <a:t>04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rot="-1643281">
            <a:off x="-567873" y="2939774"/>
            <a:ext cx="22979922" cy="10739927"/>
          </a:xfrm>
          <a:prstGeom prst="rect">
            <a:avLst/>
          </a:prstGeom>
          <a:solidFill>
            <a:srgbClr val="084982"/>
          </a:solidFill>
        </p:spPr>
        <p:txBody>
          <a:bodyPr/>
          <a:lstStyle/>
          <a:p>
            <a:endParaRPr lang="fr-CA"/>
          </a:p>
        </p:txBody>
      </p:sp>
      <p:sp>
        <p:nvSpPr>
          <p:cNvPr id="3" name="TextBox 3"/>
          <p:cNvSpPr txBox="1"/>
          <p:nvPr/>
        </p:nvSpPr>
        <p:spPr>
          <a:xfrm>
            <a:off x="7832303" y="5050707"/>
            <a:ext cx="9426997" cy="2625847"/>
          </a:xfrm>
          <a:prstGeom prst="rect">
            <a:avLst/>
          </a:prstGeom>
        </p:spPr>
        <p:txBody>
          <a:bodyPr lIns="0" tIns="0" rIns="0" bIns="0" rtlCol="0" anchor="t">
            <a:spAutoFit/>
          </a:bodyPr>
          <a:lstStyle/>
          <a:p>
            <a:pPr algn="ctr">
              <a:lnSpc>
                <a:spcPts val="10295"/>
              </a:lnSpc>
            </a:pPr>
            <a:r>
              <a:rPr lang="fr-FR" sz="8579" dirty="0">
                <a:solidFill>
                  <a:srgbClr val="FDFDFD"/>
                </a:solidFill>
                <a:latin typeface="DM Sans Bold"/>
              </a:rPr>
              <a:t>Contexte</a:t>
            </a:r>
            <a:r>
              <a:rPr lang="en-US" sz="8579" dirty="0">
                <a:solidFill>
                  <a:srgbClr val="FDFDFD"/>
                </a:solidFill>
                <a:latin typeface="DM Sans Bold"/>
              </a:rPr>
              <a:t> </a:t>
            </a:r>
          </a:p>
          <a:p>
            <a:pPr algn="ctr">
              <a:lnSpc>
                <a:spcPts val="10295"/>
              </a:lnSpc>
            </a:pPr>
            <a:r>
              <a:rPr lang="fr-FR" sz="8800" dirty="0">
                <a:solidFill>
                  <a:schemeClr val="bg1"/>
                </a:solidFill>
                <a:latin typeface="DM Sans Bold"/>
              </a:rPr>
              <a:t>Générale</a:t>
            </a:r>
            <a:endParaRPr lang="en-US" sz="8579" dirty="0">
              <a:solidFill>
                <a:schemeClr val="bg1"/>
              </a:solidFill>
              <a:latin typeface="DM Sans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6F7"/>
        </a:solidFill>
        <a:effectLst/>
      </p:bgPr>
    </p:bg>
    <p:spTree>
      <p:nvGrpSpPr>
        <p:cNvPr id="1" name=""/>
        <p:cNvGrpSpPr/>
        <p:nvPr/>
      </p:nvGrpSpPr>
      <p:grpSpPr>
        <a:xfrm>
          <a:off x="0" y="0"/>
          <a:ext cx="0" cy="0"/>
          <a:chOff x="0" y="0"/>
          <a:chExt cx="0" cy="0"/>
        </a:xfrm>
      </p:grpSpPr>
      <p:sp>
        <p:nvSpPr>
          <p:cNvPr id="2" name="TextBox 2"/>
          <p:cNvSpPr txBox="1"/>
          <p:nvPr/>
        </p:nvSpPr>
        <p:spPr>
          <a:xfrm>
            <a:off x="852624" y="194387"/>
            <a:ext cx="5624375" cy="1036743"/>
          </a:xfrm>
          <a:prstGeom prst="rect">
            <a:avLst/>
          </a:prstGeom>
        </p:spPr>
        <p:txBody>
          <a:bodyPr wrap="square" lIns="0" tIns="0" rIns="0" bIns="0" rtlCol="0" anchor="t">
            <a:spAutoFit/>
          </a:bodyPr>
          <a:lstStyle/>
          <a:p>
            <a:pPr algn="ctr">
              <a:lnSpc>
                <a:spcPts val="8481"/>
              </a:lnSpc>
            </a:pPr>
            <a:r>
              <a:rPr lang="en-US" sz="6058" dirty="0">
                <a:solidFill>
                  <a:srgbClr val="5034C4"/>
                </a:solidFill>
                <a:latin typeface="Open Sans Bold"/>
              </a:rPr>
              <a:t>Introduction</a:t>
            </a:r>
          </a:p>
        </p:txBody>
      </p:sp>
      <p:sp>
        <p:nvSpPr>
          <p:cNvPr id="4" name="Freeform 4"/>
          <p:cNvSpPr/>
          <p:nvPr/>
        </p:nvSpPr>
        <p:spPr>
          <a:xfrm>
            <a:off x="12133028" y="-750514"/>
            <a:ext cx="6918611" cy="6918611"/>
          </a:xfrm>
          <a:custGeom>
            <a:avLst/>
            <a:gdLst/>
            <a:ahLst/>
            <a:cxnLst/>
            <a:rect l="l" t="t" r="r" b="b"/>
            <a:pathLst>
              <a:path w="6918611" h="6918611">
                <a:moveTo>
                  <a:pt x="0" y="0"/>
                </a:moveTo>
                <a:lnTo>
                  <a:pt x="6918611" y="0"/>
                </a:lnTo>
                <a:lnTo>
                  <a:pt x="6918611" y="6918612"/>
                </a:lnTo>
                <a:lnTo>
                  <a:pt x="0" y="69186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fr-CA"/>
          </a:p>
        </p:txBody>
      </p:sp>
      <p:sp>
        <p:nvSpPr>
          <p:cNvPr id="6" name="Freeform 6"/>
          <p:cNvSpPr/>
          <p:nvPr/>
        </p:nvSpPr>
        <p:spPr>
          <a:xfrm>
            <a:off x="9969122" y="5861429"/>
            <a:ext cx="6918611" cy="6918611"/>
          </a:xfrm>
          <a:custGeom>
            <a:avLst/>
            <a:gdLst/>
            <a:ahLst/>
            <a:cxnLst/>
            <a:rect l="l" t="t" r="r" b="b"/>
            <a:pathLst>
              <a:path w="6918611" h="6918611">
                <a:moveTo>
                  <a:pt x="0" y="0"/>
                </a:moveTo>
                <a:lnTo>
                  <a:pt x="6918611" y="0"/>
                </a:lnTo>
                <a:lnTo>
                  <a:pt x="6918611" y="6918611"/>
                </a:lnTo>
                <a:lnTo>
                  <a:pt x="0" y="69186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fr-CA"/>
          </a:p>
        </p:txBody>
      </p:sp>
      <p:sp>
        <p:nvSpPr>
          <p:cNvPr id="7" name="TextBox 7"/>
          <p:cNvSpPr txBox="1"/>
          <p:nvPr/>
        </p:nvSpPr>
        <p:spPr>
          <a:xfrm>
            <a:off x="515670" y="1866900"/>
            <a:ext cx="6625438" cy="6477479"/>
          </a:xfrm>
          <a:prstGeom prst="rect">
            <a:avLst/>
          </a:prstGeom>
        </p:spPr>
        <p:txBody>
          <a:bodyPr wrap="square" lIns="0" tIns="0" rIns="0" bIns="0" rtlCol="0" anchor="t">
            <a:spAutoFit/>
          </a:bodyPr>
          <a:lstStyle/>
          <a:p>
            <a:pPr>
              <a:lnSpc>
                <a:spcPts val="3885"/>
              </a:lnSpc>
            </a:pPr>
            <a:r>
              <a:rPr lang="en-US" sz="2800" dirty="0"/>
              <a:t>les chatbots </a:t>
            </a:r>
            <a:r>
              <a:rPr lang="fr-FR" sz="2800" dirty="0"/>
              <a:t>jouent un rôle clé dans la communication globale, facilitant les interactions entre utilisateurs et machine.</a:t>
            </a:r>
          </a:p>
          <a:p>
            <a:pPr>
              <a:lnSpc>
                <a:spcPts val="3885"/>
              </a:lnSpc>
            </a:pPr>
            <a:r>
              <a:rPr lang="fr-FR" sz="2800" dirty="0"/>
              <a:t>Les modèles Seq2Seq, couplés aux réseaux GRU, offrent une solution efficace pour traiter les données textuelles séquentielles, permettant de capturer les dépendances linguistiques tout en restant légers en termes de calcul. Ce projet s'inscrit dans le cadre de la création d’un chatbot capable de gérer des dialogues dans plusieurs langues, en mettant l'accent sur la simplicité, la robustesse et la qualité des réponses générées.</a:t>
            </a:r>
            <a:endParaRPr lang="en-US" sz="2775" dirty="0">
              <a:solidFill>
                <a:srgbClr val="000000"/>
              </a:solidFill>
              <a:latin typeface="DM Sans"/>
            </a:endParaRPr>
          </a:p>
        </p:txBody>
      </p:sp>
      <p:pic>
        <p:nvPicPr>
          <p:cNvPr id="5" name="Picture 4">
            <a:extLst>
              <a:ext uri="{FF2B5EF4-FFF2-40B4-BE49-F238E27FC236}">
                <a16:creationId xmlns:a16="http://schemas.microsoft.com/office/drawing/2014/main" id="{3B6D1C1C-CF53-424A-A22D-13A53A94B2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83478" y="3162300"/>
            <a:ext cx="5208855" cy="3653973"/>
          </a:xfrm>
          <a:prstGeom prst="rect">
            <a:avLst/>
          </a:prstGeom>
        </p:spPr>
      </p:pic>
    </p:spTree>
    <p:extLst>
      <p:ext uri="{BB962C8B-B14F-4D97-AF65-F5344CB8AC3E}">
        <p14:creationId xmlns:p14="http://schemas.microsoft.com/office/powerpoint/2010/main" val="2240616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rot="-1643281">
            <a:off x="-567873" y="2939774"/>
            <a:ext cx="22979922" cy="10739927"/>
          </a:xfrm>
          <a:prstGeom prst="rect">
            <a:avLst/>
          </a:prstGeom>
          <a:solidFill>
            <a:srgbClr val="084982"/>
          </a:solidFill>
        </p:spPr>
        <p:txBody>
          <a:bodyPr/>
          <a:lstStyle/>
          <a:p>
            <a:endParaRPr lang="fr-CA"/>
          </a:p>
        </p:txBody>
      </p:sp>
      <p:sp>
        <p:nvSpPr>
          <p:cNvPr id="3" name="TextBox 3"/>
          <p:cNvSpPr txBox="1"/>
          <p:nvPr/>
        </p:nvSpPr>
        <p:spPr>
          <a:xfrm>
            <a:off x="7832303" y="5050707"/>
            <a:ext cx="9426997" cy="1304973"/>
          </a:xfrm>
          <a:prstGeom prst="rect">
            <a:avLst/>
          </a:prstGeom>
        </p:spPr>
        <p:txBody>
          <a:bodyPr lIns="0" tIns="0" rIns="0" bIns="0" rtlCol="0" anchor="t">
            <a:spAutoFit/>
          </a:bodyPr>
          <a:lstStyle/>
          <a:p>
            <a:pPr algn="ctr">
              <a:lnSpc>
                <a:spcPts val="10295"/>
              </a:lnSpc>
            </a:pPr>
            <a:r>
              <a:rPr lang="en-US" sz="8579" dirty="0">
                <a:solidFill>
                  <a:srgbClr val="FDFDFD"/>
                </a:solidFill>
                <a:latin typeface="DM Sans Bold"/>
              </a:rPr>
              <a:t>Dataset</a:t>
            </a:r>
            <a:endParaRPr lang="en-US" sz="8579" dirty="0">
              <a:solidFill>
                <a:schemeClr val="bg1"/>
              </a:solidFill>
              <a:latin typeface="DM Sans Bold"/>
            </a:endParaRPr>
          </a:p>
        </p:txBody>
      </p:sp>
    </p:spTree>
    <p:extLst>
      <p:ext uri="{BB962C8B-B14F-4D97-AF65-F5344CB8AC3E}">
        <p14:creationId xmlns:p14="http://schemas.microsoft.com/office/powerpoint/2010/main" val="4218466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6F7"/>
        </a:solidFill>
        <a:effectLst/>
      </p:bgPr>
    </p:bg>
    <p:spTree>
      <p:nvGrpSpPr>
        <p:cNvPr id="1" name=""/>
        <p:cNvGrpSpPr/>
        <p:nvPr/>
      </p:nvGrpSpPr>
      <p:grpSpPr>
        <a:xfrm>
          <a:off x="0" y="0"/>
          <a:ext cx="0" cy="0"/>
          <a:chOff x="0" y="0"/>
          <a:chExt cx="0" cy="0"/>
        </a:xfrm>
      </p:grpSpPr>
      <p:sp>
        <p:nvSpPr>
          <p:cNvPr id="2" name="TextBox 2"/>
          <p:cNvSpPr txBox="1"/>
          <p:nvPr/>
        </p:nvSpPr>
        <p:spPr>
          <a:xfrm>
            <a:off x="852624" y="194387"/>
            <a:ext cx="5624375" cy="1036743"/>
          </a:xfrm>
          <a:prstGeom prst="rect">
            <a:avLst/>
          </a:prstGeom>
        </p:spPr>
        <p:txBody>
          <a:bodyPr wrap="square" lIns="0" tIns="0" rIns="0" bIns="0" rtlCol="0" anchor="t">
            <a:spAutoFit/>
          </a:bodyPr>
          <a:lstStyle/>
          <a:p>
            <a:pPr algn="ctr">
              <a:lnSpc>
                <a:spcPts val="8481"/>
              </a:lnSpc>
            </a:pPr>
            <a:r>
              <a:rPr lang="en-US" sz="6058" dirty="0">
                <a:solidFill>
                  <a:srgbClr val="5034C4"/>
                </a:solidFill>
                <a:latin typeface="Open Sans Bold"/>
              </a:rPr>
              <a:t>Dataset :</a:t>
            </a:r>
          </a:p>
        </p:txBody>
      </p:sp>
      <p:sp>
        <p:nvSpPr>
          <p:cNvPr id="4" name="Freeform 4"/>
          <p:cNvSpPr/>
          <p:nvPr/>
        </p:nvSpPr>
        <p:spPr>
          <a:xfrm>
            <a:off x="12133028" y="-750514"/>
            <a:ext cx="6918611" cy="6918611"/>
          </a:xfrm>
          <a:custGeom>
            <a:avLst/>
            <a:gdLst/>
            <a:ahLst/>
            <a:cxnLst/>
            <a:rect l="l" t="t" r="r" b="b"/>
            <a:pathLst>
              <a:path w="6918611" h="6918611">
                <a:moveTo>
                  <a:pt x="0" y="0"/>
                </a:moveTo>
                <a:lnTo>
                  <a:pt x="6918611" y="0"/>
                </a:lnTo>
                <a:lnTo>
                  <a:pt x="6918611" y="6918612"/>
                </a:lnTo>
                <a:lnTo>
                  <a:pt x="0" y="69186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fr-CA"/>
          </a:p>
        </p:txBody>
      </p:sp>
      <p:sp>
        <p:nvSpPr>
          <p:cNvPr id="6" name="Freeform 6"/>
          <p:cNvSpPr/>
          <p:nvPr/>
        </p:nvSpPr>
        <p:spPr>
          <a:xfrm>
            <a:off x="9969122" y="5861429"/>
            <a:ext cx="6918611" cy="6918611"/>
          </a:xfrm>
          <a:custGeom>
            <a:avLst/>
            <a:gdLst/>
            <a:ahLst/>
            <a:cxnLst/>
            <a:rect l="l" t="t" r="r" b="b"/>
            <a:pathLst>
              <a:path w="6918611" h="6918611">
                <a:moveTo>
                  <a:pt x="0" y="0"/>
                </a:moveTo>
                <a:lnTo>
                  <a:pt x="6918611" y="0"/>
                </a:lnTo>
                <a:lnTo>
                  <a:pt x="6918611" y="6918611"/>
                </a:lnTo>
                <a:lnTo>
                  <a:pt x="0" y="69186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fr-CA"/>
          </a:p>
        </p:txBody>
      </p:sp>
      <p:sp>
        <p:nvSpPr>
          <p:cNvPr id="7" name="TextBox 7"/>
          <p:cNvSpPr txBox="1"/>
          <p:nvPr/>
        </p:nvSpPr>
        <p:spPr>
          <a:xfrm>
            <a:off x="537363" y="2709233"/>
            <a:ext cx="6625438" cy="5478166"/>
          </a:xfrm>
          <a:prstGeom prst="rect">
            <a:avLst/>
          </a:prstGeom>
        </p:spPr>
        <p:txBody>
          <a:bodyPr wrap="square" lIns="0" tIns="0" rIns="0" bIns="0" rtlCol="0" anchor="t">
            <a:spAutoFit/>
          </a:bodyPr>
          <a:lstStyle/>
          <a:p>
            <a:pPr>
              <a:lnSpc>
                <a:spcPts val="3885"/>
              </a:lnSpc>
            </a:pPr>
            <a:r>
              <a:rPr lang="fr-FR" sz="2775" dirty="0">
                <a:solidFill>
                  <a:srgbClr val="000000"/>
                </a:solidFill>
                <a:latin typeface="DM Sans"/>
              </a:rPr>
              <a:t>L'ensemble de données est constitué d'un corpus d'échanges conversationnels entre les personnages de South Park, contenant plus de 70 000 lignes de dialogue organisées sur 18 saisons*. Le caractère unique de cet ensemble de données vient du fait que des personnages typiques comme Cartman ont des punchlines, une façon de converser et de faire des blagues qui leur sont propres.</a:t>
            </a:r>
            <a:endParaRPr lang="en-US" sz="2775" dirty="0">
              <a:solidFill>
                <a:srgbClr val="000000"/>
              </a:solidFill>
              <a:latin typeface="DM Sans"/>
            </a:endParaRPr>
          </a:p>
        </p:txBody>
      </p:sp>
      <p:pic>
        <p:nvPicPr>
          <p:cNvPr id="9" name="Picture 8">
            <a:extLst>
              <a:ext uri="{FF2B5EF4-FFF2-40B4-BE49-F238E27FC236}">
                <a16:creationId xmlns:a16="http://schemas.microsoft.com/office/drawing/2014/main" id="{6E388684-26DB-4901-AF53-E919C17307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554200" y="-614"/>
            <a:ext cx="3733800" cy="5600700"/>
          </a:xfrm>
          <a:prstGeom prst="rect">
            <a:avLst/>
          </a:prstGeom>
        </p:spPr>
      </p:pic>
      <p:pic>
        <p:nvPicPr>
          <p:cNvPr id="11" name="Picture 10">
            <a:extLst>
              <a:ext uri="{FF2B5EF4-FFF2-40B4-BE49-F238E27FC236}">
                <a16:creationId xmlns:a16="http://schemas.microsoft.com/office/drawing/2014/main" id="{D7973F63-6B7A-4035-B21C-C441EF6EBAFF}"/>
              </a:ext>
            </a:extLst>
          </p:cNvPr>
          <p:cNvPicPr>
            <a:picLocks noChangeAspect="1"/>
          </p:cNvPicPr>
          <p:nvPr/>
        </p:nvPicPr>
        <p:blipFill>
          <a:blip r:embed="rId7"/>
          <a:stretch>
            <a:fillRect/>
          </a:stretch>
        </p:blipFill>
        <p:spPr>
          <a:xfrm>
            <a:off x="7619511" y="5585798"/>
            <a:ext cx="7489361" cy="470120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643281">
            <a:off x="-567873" y="2939774"/>
            <a:ext cx="22979922" cy="10739927"/>
          </a:xfrm>
          <a:prstGeom prst="rect">
            <a:avLst/>
          </a:prstGeom>
          <a:solidFill>
            <a:srgbClr val="084982"/>
          </a:solidFill>
        </p:spPr>
        <p:txBody>
          <a:bodyPr/>
          <a:lstStyle/>
          <a:p>
            <a:endParaRPr lang="fr-CA"/>
          </a:p>
        </p:txBody>
      </p:sp>
      <p:sp>
        <p:nvSpPr>
          <p:cNvPr id="3" name="TextBox 3"/>
          <p:cNvSpPr txBox="1"/>
          <p:nvPr/>
        </p:nvSpPr>
        <p:spPr>
          <a:xfrm>
            <a:off x="6962973" y="4905353"/>
            <a:ext cx="11020768" cy="2625847"/>
          </a:xfrm>
          <a:prstGeom prst="rect">
            <a:avLst/>
          </a:prstGeom>
        </p:spPr>
        <p:txBody>
          <a:bodyPr lIns="0" tIns="0" rIns="0" bIns="0" rtlCol="0" anchor="t">
            <a:spAutoFit/>
          </a:bodyPr>
          <a:lstStyle/>
          <a:p>
            <a:pPr algn="ctr">
              <a:lnSpc>
                <a:spcPts val="10295"/>
              </a:lnSpc>
            </a:pPr>
            <a:r>
              <a:rPr lang="en-US" sz="8579" dirty="0" err="1">
                <a:solidFill>
                  <a:srgbClr val="FFFFFF"/>
                </a:solidFill>
                <a:latin typeface="DM Sans Bold"/>
              </a:rPr>
              <a:t>Traitement</a:t>
            </a:r>
            <a:r>
              <a:rPr lang="en-US" sz="8579" dirty="0">
                <a:solidFill>
                  <a:srgbClr val="FFFFFF"/>
                </a:solidFill>
                <a:latin typeface="DM Sans Bold"/>
              </a:rPr>
              <a:t> des </a:t>
            </a:r>
            <a:r>
              <a:rPr lang="en-US" sz="8579" dirty="0" err="1">
                <a:solidFill>
                  <a:srgbClr val="FFFFFF"/>
                </a:solidFill>
                <a:latin typeface="DM Sans Bold"/>
              </a:rPr>
              <a:t>données</a:t>
            </a:r>
            <a:r>
              <a:rPr lang="en-US" sz="8579" dirty="0">
                <a:solidFill>
                  <a:srgbClr val="FFFFFF"/>
                </a:solidFill>
                <a:latin typeface="DM Sans Bold"/>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950281">
            <a:off x="-4732647" y="931325"/>
            <a:ext cx="21356206" cy="6874465"/>
          </a:xfrm>
          <a:custGeom>
            <a:avLst/>
            <a:gdLst/>
            <a:ahLst/>
            <a:cxnLst/>
            <a:rect l="l" t="t" r="r" b="b"/>
            <a:pathLst>
              <a:path w="21356206" h="6874465">
                <a:moveTo>
                  <a:pt x="0" y="0"/>
                </a:moveTo>
                <a:lnTo>
                  <a:pt x="21356206" y="0"/>
                </a:lnTo>
                <a:lnTo>
                  <a:pt x="21356206" y="6874465"/>
                </a:lnTo>
                <a:lnTo>
                  <a:pt x="0" y="68744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fr-CA"/>
          </a:p>
        </p:txBody>
      </p:sp>
      <p:sp>
        <p:nvSpPr>
          <p:cNvPr id="3" name="TextBox 3"/>
          <p:cNvSpPr txBox="1"/>
          <p:nvPr/>
        </p:nvSpPr>
        <p:spPr>
          <a:xfrm>
            <a:off x="304800" y="1866900"/>
            <a:ext cx="11575707" cy="7777257"/>
          </a:xfrm>
          <a:prstGeom prst="rect">
            <a:avLst/>
          </a:prstGeom>
        </p:spPr>
        <p:txBody>
          <a:bodyPr lIns="0" tIns="0" rIns="0" bIns="0" rtlCol="0" anchor="t">
            <a:spAutoFit/>
          </a:bodyPr>
          <a:lstStyle/>
          <a:p>
            <a:pPr marL="457200" indent="-457200">
              <a:lnSpc>
                <a:spcPts val="3762"/>
              </a:lnSpc>
              <a:buFont typeface="Arial" panose="020B0604020202020204" pitchFamily="34" charset="0"/>
              <a:buChar char="•"/>
            </a:pPr>
            <a:r>
              <a:rPr lang="fr-FR" sz="2786" dirty="0">
                <a:solidFill>
                  <a:srgbClr val="000000"/>
                </a:solidFill>
                <a:latin typeface="DM Sans"/>
              </a:rPr>
              <a:t>Filtrage des dialogues de South Park par saison.</a:t>
            </a:r>
          </a:p>
          <a:p>
            <a:pPr marL="457200" indent="-457200">
              <a:lnSpc>
                <a:spcPts val="3762"/>
              </a:lnSpc>
              <a:buFont typeface="Arial" panose="020B0604020202020204" pitchFamily="34" charset="0"/>
              <a:buChar char="•"/>
            </a:pPr>
            <a:r>
              <a:rPr lang="fr-FR" sz="2786" dirty="0">
                <a:solidFill>
                  <a:srgbClr val="000000"/>
                </a:solidFill>
                <a:latin typeface="DM Sans"/>
              </a:rPr>
              <a:t>Suppression des nouvelles lignes, des contractions étendues et des mots lemmatisés.</a:t>
            </a:r>
          </a:p>
          <a:p>
            <a:pPr marL="457200" indent="-457200">
              <a:lnSpc>
                <a:spcPts val="3762"/>
              </a:lnSpc>
              <a:buFont typeface="Arial" panose="020B0604020202020204" pitchFamily="34" charset="0"/>
              <a:buChar char="•"/>
            </a:pPr>
            <a:r>
              <a:rPr lang="fr-FR" sz="2786" dirty="0">
                <a:solidFill>
                  <a:srgbClr val="000000"/>
                </a:solidFill>
                <a:latin typeface="DM Sans"/>
              </a:rPr>
              <a:t>Préparation des phrases :</a:t>
            </a:r>
          </a:p>
          <a:p>
            <a:pPr marL="914400" lvl="1" indent="-457200">
              <a:lnSpc>
                <a:spcPts val="3762"/>
              </a:lnSpc>
              <a:buFont typeface="Wingdings" panose="05000000000000000000" pitchFamily="2" charset="2"/>
              <a:buChar char="v"/>
            </a:pPr>
            <a:r>
              <a:rPr lang="fr-FR" sz="2786" dirty="0">
                <a:solidFill>
                  <a:srgbClr val="000000"/>
                </a:solidFill>
                <a:latin typeface="DM Sans"/>
              </a:rPr>
              <a:t> Phrases </a:t>
            </a:r>
            <a:r>
              <a:rPr lang="fr-FR" sz="2786" dirty="0" err="1">
                <a:solidFill>
                  <a:srgbClr val="000000"/>
                </a:solidFill>
                <a:latin typeface="DM Sans"/>
              </a:rPr>
              <a:t>tokenisées</a:t>
            </a:r>
            <a:r>
              <a:rPr lang="fr-FR" sz="2786" dirty="0">
                <a:solidFill>
                  <a:srgbClr val="000000"/>
                </a:solidFill>
                <a:latin typeface="DM Sans"/>
              </a:rPr>
              <a:t> avec des marqueurs PAD, SOS et EOS.</a:t>
            </a:r>
          </a:p>
          <a:p>
            <a:pPr marL="914400" lvl="1" indent="-457200">
              <a:lnSpc>
                <a:spcPts val="3762"/>
              </a:lnSpc>
              <a:buFont typeface="Wingdings" panose="05000000000000000000" pitchFamily="2" charset="2"/>
              <a:buChar char="v"/>
            </a:pPr>
            <a:r>
              <a:rPr lang="fr-FR" sz="2786" dirty="0">
                <a:solidFill>
                  <a:srgbClr val="000000"/>
                </a:solidFill>
                <a:latin typeface="DM Sans"/>
              </a:rPr>
              <a:t>Transformation en paires de phrases et exclusion des phrases de moins de 20 mots (sur la base de l'EDA).</a:t>
            </a:r>
            <a:endParaRPr lang="en-US" sz="2786" dirty="0">
              <a:solidFill>
                <a:srgbClr val="000000"/>
              </a:solidFill>
              <a:latin typeface="DM Sans"/>
            </a:endParaRPr>
          </a:p>
          <a:p>
            <a:pPr marL="457200" indent="-457200">
              <a:lnSpc>
                <a:spcPts val="3762"/>
              </a:lnSpc>
              <a:buFont typeface="Arial" panose="020B0604020202020204" pitchFamily="34" charset="0"/>
              <a:buChar char="•"/>
            </a:pPr>
            <a:r>
              <a:rPr lang="fr-FR" sz="2786" dirty="0">
                <a:solidFill>
                  <a:srgbClr val="000000"/>
                </a:solidFill>
                <a:latin typeface="DM Sans"/>
              </a:rPr>
              <a:t>Affinement du vocabulaire :</a:t>
            </a:r>
          </a:p>
          <a:p>
            <a:pPr marL="914400" lvl="1" indent="-457200">
              <a:lnSpc>
                <a:spcPts val="3762"/>
              </a:lnSpc>
              <a:buFont typeface="Wingdings" panose="05000000000000000000" pitchFamily="2" charset="2"/>
              <a:buChar char="v"/>
            </a:pPr>
            <a:r>
              <a:rPr lang="fr-FR" sz="2786" dirty="0">
                <a:solidFill>
                  <a:srgbClr val="000000"/>
                </a:solidFill>
                <a:latin typeface="DM Sans"/>
              </a:rPr>
              <a:t>Suppression des mots rares apparaissant ≤ 3 fois pour simplifier le vocabulaire et améliorer la convergence.</a:t>
            </a:r>
          </a:p>
          <a:p>
            <a:pPr marL="457200" indent="-457200">
              <a:lnSpc>
                <a:spcPts val="3762"/>
              </a:lnSpc>
              <a:buFont typeface="Arial" panose="020B0604020202020204" pitchFamily="34" charset="0"/>
              <a:buChar char="•"/>
            </a:pPr>
            <a:r>
              <a:rPr lang="fr-FR" sz="2786" dirty="0">
                <a:solidFill>
                  <a:srgbClr val="000000"/>
                </a:solidFill>
                <a:latin typeface="DM Sans"/>
              </a:rPr>
              <a:t>Mappage numérique :</a:t>
            </a:r>
          </a:p>
          <a:p>
            <a:pPr marL="914400" lvl="1" indent="-457200">
              <a:lnSpc>
                <a:spcPts val="3762"/>
              </a:lnSpc>
              <a:buFont typeface="Wingdings" panose="05000000000000000000" pitchFamily="2" charset="2"/>
              <a:buChar char="v"/>
            </a:pPr>
            <a:r>
              <a:rPr lang="fr-FR" sz="2786" dirty="0">
                <a:solidFill>
                  <a:srgbClr val="000000"/>
                </a:solidFill>
                <a:latin typeface="DM Sans"/>
              </a:rPr>
              <a:t>Mappage de chaque mot sur un index unique pour l'entraînement du tenseur.</a:t>
            </a:r>
          </a:p>
          <a:p>
            <a:pPr marL="457200" indent="-457200">
              <a:lnSpc>
                <a:spcPts val="3762"/>
              </a:lnSpc>
              <a:buFont typeface="Arial" panose="020B0604020202020204" pitchFamily="34" charset="0"/>
              <a:buChar char="•"/>
            </a:pPr>
            <a:r>
              <a:rPr lang="fr-FR" sz="2786" dirty="0">
                <a:solidFill>
                  <a:srgbClr val="000000"/>
                </a:solidFill>
                <a:latin typeface="DM Sans"/>
              </a:rPr>
              <a:t>Apprentissage par transfert :</a:t>
            </a:r>
          </a:p>
          <a:p>
            <a:pPr marL="914400" lvl="1" indent="-457200">
              <a:lnSpc>
                <a:spcPts val="3762"/>
              </a:lnSpc>
              <a:buFont typeface="Wingdings" panose="05000000000000000000" pitchFamily="2" charset="2"/>
              <a:buChar char="v"/>
            </a:pPr>
            <a:r>
              <a:rPr lang="fr-FR" sz="2786" dirty="0">
                <a:solidFill>
                  <a:srgbClr val="000000"/>
                </a:solidFill>
                <a:latin typeface="DM Sans"/>
              </a:rPr>
              <a:t>Incorporation d'intégrations pré-entraînées </a:t>
            </a:r>
            <a:r>
              <a:rPr lang="fr-FR" sz="2786" dirty="0" err="1">
                <a:solidFill>
                  <a:srgbClr val="000000"/>
                </a:solidFill>
                <a:latin typeface="DM Sans"/>
              </a:rPr>
              <a:t>GloVe</a:t>
            </a:r>
            <a:r>
              <a:rPr lang="fr-FR" sz="2786" dirty="0">
                <a:solidFill>
                  <a:srgbClr val="000000"/>
                </a:solidFill>
                <a:latin typeface="DM Sans"/>
              </a:rPr>
              <a:t> (« </a:t>
            </a:r>
            <a:r>
              <a:rPr lang="fr-FR" sz="2786" dirty="0" err="1">
                <a:solidFill>
                  <a:srgbClr val="000000"/>
                </a:solidFill>
                <a:latin typeface="DM Sans"/>
              </a:rPr>
              <a:t>Wikipedia</a:t>
            </a:r>
            <a:r>
              <a:rPr lang="fr-FR" sz="2786" dirty="0">
                <a:solidFill>
                  <a:srgbClr val="000000"/>
                </a:solidFill>
                <a:latin typeface="DM Sans"/>
              </a:rPr>
              <a:t> 2014 + </a:t>
            </a:r>
            <a:r>
              <a:rPr lang="fr-FR" sz="2786" dirty="0" err="1">
                <a:solidFill>
                  <a:srgbClr val="000000"/>
                </a:solidFill>
                <a:latin typeface="DM Sans"/>
              </a:rPr>
              <a:t>Gigaword</a:t>
            </a:r>
            <a:r>
              <a:rPr lang="fr-FR" sz="2786" dirty="0">
                <a:solidFill>
                  <a:srgbClr val="000000"/>
                </a:solidFill>
                <a:latin typeface="DM Sans"/>
              </a:rPr>
              <a:t> 5 ») pour de meilleurs résultats.</a:t>
            </a:r>
          </a:p>
        </p:txBody>
      </p:sp>
      <p:sp>
        <p:nvSpPr>
          <p:cNvPr id="6" name="TextBox 6"/>
          <p:cNvSpPr txBox="1"/>
          <p:nvPr/>
        </p:nvSpPr>
        <p:spPr>
          <a:xfrm>
            <a:off x="768096" y="183168"/>
            <a:ext cx="13405104" cy="1007455"/>
          </a:xfrm>
          <a:prstGeom prst="rect">
            <a:avLst/>
          </a:prstGeom>
        </p:spPr>
        <p:txBody>
          <a:bodyPr wrap="square" lIns="0" tIns="0" rIns="0" bIns="0" rtlCol="0" anchor="t">
            <a:spAutoFit/>
          </a:bodyPr>
          <a:lstStyle/>
          <a:p>
            <a:pPr>
              <a:lnSpc>
                <a:spcPts val="8437"/>
              </a:lnSpc>
            </a:pPr>
            <a:r>
              <a:rPr lang="fr-FR" sz="6027" dirty="0">
                <a:solidFill>
                  <a:srgbClr val="5034C4"/>
                </a:solidFill>
                <a:latin typeface="Open Sans Bold"/>
              </a:rPr>
              <a:t>Traitement des données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304800" y="-19050"/>
            <a:ext cx="18711956" cy="10772084"/>
          </a:xfrm>
          <a:prstGeom prst="rect">
            <a:avLst/>
          </a:prstGeom>
          <a:solidFill>
            <a:srgbClr val="000000"/>
          </a:solidFill>
        </p:spPr>
        <p:txBody>
          <a:bodyPr/>
          <a:lstStyle/>
          <a:p>
            <a:endParaRPr lang="fr-CA"/>
          </a:p>
        </p:txBody>
      </p:sp>
      <p:pic>
        <p:nvPicPr>
          <p:cNvPr id="6" name="Picture 5">
            <a:extLst>
              <a:ext uri="{FF2B5EF4-FFF2-40B4-BE49-F238E27FC236}">
                <a16:creationId xmlns:a16="http://schemas.microsoft.com/office/drawing/2014/main" id="{742915BD-1C1E-4716-9BA6-CF4E089125CE}"/>
              </a:ext>
            </a:extLst>
          </p:cNvPr>
          <p:cNvPicPr>
            <a:picLocks noChangeAspect="1"/>
          </p:cNvPicPr>
          <p:nvPr/>
        </p:nvPicPr>
        <p:blipFill>
          <a:blip r:embed="rId2"/>
          <a:stretch>
            <a:fillRect/>
          </a:stretch>
        </p:blipFill>
        <p:spPr>
          <a:xfrm>
            <a:off x="-304800" y="1447799"/>
            <a:ext cx="18711956" cy="7773895"/>
          </a:xfrm>
          <a:prstGeom prst="rect">
            <a:avLst/>
          </a:prstGeom>
        </p:spPr>
      </p:pic>
    </p:spTree>
    <p:extLst>
      <p:ext uri="{BB962C8B-B14F-4D97-AF65-F5344CB8AC3E}">
        <p14:creationId xmlns:p14="http://schemas.microsoft.com/office/powerpoint/2010/main" val="1594623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TotalTime>
  <Words>617</Words>
  <Application>Microsoft Office PowerPoint</Application>
  <PresentationFormat>Custom</PresentationFormat>
  <Paragraphs>55</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DM Sans</vt:lpstr>
      <vt:lpstr>Open Sans Bold</vt:lpstr>
      <vt:lpstr>DM Sans Bold</vt:lpstr>
      <vt:lpstr>Selima</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Réseaux de Neurones Profonds Auto-Apprenants</dc:title>
  <dc:creator>dell</dc:creator>
  <cp:lastModifiedBy>Bilal ‎</cp:lastModifiedBy>
  <cp:revision>18</cp:revision>
  <dcterms:created xsi:type="dcterms:W3CDTF">2006-08-16T00:00:00Z</dcterms:created>
  <dcterms:modified xsi:type="dcterms:W3CDTF">2024-12-24T09:59:44Z</dcterms:modified>
  <dc:identifier>DAFzJnMHTAE</dc:identifier>
</cp:coreProperties>
</file>