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24" r:id="rId5"/>
    <p:sldId id="302" r:id="rId6"/>
    <p:sldId id="327" r:id="rId7"/>
    <p:sldId id="315" r:id="rId8"/>
    <p:sldId id="328" r:id="rId9"/>
    <p:sldId id="325" r:id="rId10"/>
    <p:sldId id="295" r:id="rId11"/>
    <p:sldId id="343" r:id="rId12"/>
    <p:sldId id="330" r:id="rId13"/>
    <p:sldId id="331" r:id="rId14"/>
    <p:sldId id="332" r:id="rId15"/>
    <p:sldId id="347" r:id="rId16"/>
    <p:sldId id="348" r:id="rId17"/>
    <p:sldId id="344" r:id="rId18"/>
    <p:sldId id="345" r:id="rId19"/>
    <p:sldId id="346" r:id="rId20"/>
    <p:sldId id="335" r:id="rId21"/>
    <p:sldId id="336" r:id="rId22"/>
    <p:sldId id="337" r:id="rId23"/>
    <p:sldId id="338" r:id="rId24"/>
    <p:sldId id="349" r:id="rId25"/>
    <p:sldId id="342" r:id="rId26"/>
    <p:sldId id="339" r:id="rId27"/>
    <p:sldId id="341" r:id="rId28"/>
    <p:sldId id="329" r:id="rId29"/>
    <p:sldId id="340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5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11/12/2023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RFM </a:t>
            </a:r>
            <a:br>
              <a:rPr lang="en-US" sz="4800" dirty="0"/>
            </a:br>
            <a:r>
              <a:rPr lang="en-US" sz="4800" dirty="0"/>
              <a:t>Analysis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Customer Analytics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Bilal Shafique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8390-8030-408D-A537-FDB3301A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3317" y="550606"/>
            <a:ext cx="11340000" cy="700114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Frequency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99D8483-EE33-423C-8407-85A2FF20F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1555593"/>
            <a:ext cx="6064352" cy="42420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708A7-CF7C-0EE0-4F41-236BEA7B8924}"/>
              </a:ext>
            </a:extLst>
          </p:cNvPr>
          <p:cNvSpPr txBox="1"/>
          <p:nvPr/>
        </p:nvSpPr>
        <p:spPr>
          <a:xfrm>
            <a:off x="117373" y="2059607"/>
            <a:ext cx="5311877" cy="111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/>
              </a:rPr>
              <a:t>High-Value customers Should  be incentivized to increase their frequency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519F4E-56E0-C8B4-2DBC-2DD0C552163D}"/>
              </a:ext>
            </a:extLst>
          </p:cNvPr>
          <p:cNvSpPr/>
          <p:nvPr/>
        </p:nvSpPr>
        <p:spPr>
          <a:xfrm>
            <a:off x="558800" y="6307394"/>
            <a:ext cx="2153920" cy="4490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75AF90-8BDD-4485-951E-EE01C6E0A728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5FAEB-CBDD-4F12-9673-1996A805B99C}"/>
              </a:ext>
            </a:extLst>
          </p:cNvPr>
          <p:cNvSpPr txBox="1"/>
          <p:nvPr/>
        </p:nvSpPr>
        <p:spPr>
          <a:xfrm>
            <a:off x="200026" y="2085975"/>
            <a:ext cx="5313414" cy="3541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12121"/>
                </a:solidFill>
                <a:effectLst/>
                <a:latin typeface="Roboto"/>
              </a:rPr>
              <a:t>Targeted marketing strategies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/>
              </a:rPr>
              <a:t>: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/>
              </a:rPr>
              <a:t>Potential Loyal customers Should focus on retaining their loyalty</a:t>
            </a:r>
            <a:endParaRPr lang="en-US" sz="2000" dirty="0">
              <a:solidFill>
                <a:srgbClr val="212121"/>
              </a:solidFill>
              <a:latin typeface="Roboto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/>
              </a:rPr>
              <a:t>Big Spenders could be targeted with exclusive offers to maintain their high spending levels.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F6FDA-E1F5-EAA7-E38B-B72C7D68AAE6}"/>
              </a:ext>
            </a:extLst>
          </p:cNvPr>
          <p:cNvSpPr txBox="1"/>
          <p:nvPr/>
        </p:nvSpPr>
        <p:spPr>
          <a:xfrm>
            <a:off x="2213206" y="323890"/>
            <a:ext cx="6143624" cy="1085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atin typeface="+mj-lt"/>
                <a:ea typeface="+mj-ea"/>
                <a:cs typeface="+mj-cs"/>
              </a:rPr>
              <a:t>Monetary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/>
              </a:rPr>
              <a:t>:</a:t>
            </a:r>
            <a:endParaRPr lang="en-US" sz="18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FA481-536B-676B-A5F5-86058C79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897" y="1756709"/>
            <a:ext cx="6269077" cy="4200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Target">
            <a:hlinkClick r:id="rId3" action="ppaction://hlinksldjump"/>
            <a:extLst>
              <a:ext uri="{FF2B5EF4-FFF2-40B4-BE49-F238E27FC236}">
                <a16:creationId xmlns:a16="http://schemas.microsoft.com/office/drawing/2014/main" id="{8D93098F-BAA1-6379-C0CB-9D16F0707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37977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409444-A182-4F74-E7CA-CBC3610BC7AF}"/>
              </a:ext>
            </a:extLst>
          </p:cNvPr>
          <p:cNvSpPr/>
          <p:nvPr/>
        </p:nvSpPr>
        <p:spPr>
          <a:xfrm>
            <a:off x="5722897" y="2905760"/>
            <a:ext cx="200383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75AF90-8BDD-4485-951E-EE01C6E0A728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5FAEB-CBDD-4F12-9673-1996A805B99C}"/>
              </a:ext>
            </a:extLst>
          </p:cNvPr>
          <p:cNvSpPr txBox="1"/>
          <p:nvPr/>
        </p:nvSpPr>
        <p:spPr>
          <a:xfrm>
            <a:off x="200026" y="2085975"/>
            <a:ext cx="5313414" cy="3541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12121"/>
                </a:solidFill>
                <a:effectLst/>
                <a:latin typeface="Roboto"/>
              </a:rPr>
              <a:t>Targeted marketing strategies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/>
              </a:rPr>
              <a:t>: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/>
              </a:rPr>
              <a:t>Potential Loyal customers Should focus on retaining their loyalty</a:t>
            </a:r>
            <a:endParaRPr lang="en-US" sz="2000" dirty="0">
              <a:solidFill>
                <a:srgbClr val="212121"/>
              </a:solidFill>
              <a:latin typeface="Roboto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/>
              </a:rPr>
              <a:t>Big Spenders could be targeted with exclusive offers to maintain their high spending levels.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F6FDA-E1F5-EAA7-E38B-B72C7D68AAE6}"/>
              </a:ext>
            </a:extLst>
          </p:cNvPr>
          <p:cNvSpPr txBox="1"/>
          <p:nvPr/>
        </p:nvSpPr>
        <p:spPr>
          <a:xfrm>
            <a:off x="2213206" y="323890"/>
            <a:ext cx="6143624" cy="1085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atin typeface="+mj-lt"/>
                <a:ea typeface="+mj-ea"/>
                <a:cs typeface="+mj-cs"/>
              </a:rPr>
              <a:t>Monetary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/>
              </a:rPr>
              <a:t>:</a:t>
            </a:r>
            <a:endParaRPr lang="en-US" sz="1800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43203-DAA2-6489-42E3-E23961D1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41" y="1756709"/>
            <a:ext cx="6478533" cy="4200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Beginning">
            <a:hlinkClick r:id="rId3" action="ppaction://hlinksldjump"/>
            <a:extLst>
              <a:ext uri="{FF2B5EF4-FFF2-40B4-BE49-F238E27FC236}">
                <a16:creationId xmlns:a16="http://schemas.microsoft.com/office/drawing/2014/main" id="{FBA96EA1-E76C-0E72-82E6-4366D2FDA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77574" y="165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809" y="1903951"/>
            <a:ext cx="4539592" cy="2232690"/>
          </a:xfrm>
        </p:spPr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Country </a:t>
            </a:r>
            <a:b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            </a:t>
            </a:r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Based</a:t>
            </a:r>
            <a:b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                   </a:t>
            </a:r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Results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65987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D7752D-2C87-62AE-DE1D-DAC1B5E6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971550"/>
            <a:ext cx="9877425" cy="2609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65F74-22FE-E11D-88A7-AEDA2F449D8A}"/>
              </a:ext>
            </a:extLst>
          </p:cNvPr>
          <p:cNvSpPr/>
          <p:nvPr/>
        </p:nvSpPr>
        <p:spPr>
          <a:xfrm>
            <a:off x="409575" y="6324600"/>
            <a:ext cx="2476500" cy="53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48C17-4F3C-70E2-51AB-847B1787DA53}"/>
              </a:ext>
            </a:extLst>
          </p:cNvPr>
          <p:cNvSpPr txBox="1"/>
          <p:nvPr/>
        </p:nvSpPr>
        <p:spPr>
          <a:xfrm>
            <a:off x="3324225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Recent Customers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6BFDB-A531-5BA5-B8C9-78CB452F6E5C}"/>
              </a:ext>
            </a:extLst>
          </p:cNvPr>
          <p:cNvSpPr txBox="1"/>
          <p:nvPr/>
        </p:nvSpPr>
        <p:spPr>
          <a:xfrm>
            <a:off x="1042987" y="4825246"/>
            <a:ext cx="1012983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United Kingdom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(293707)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appears prominently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Germany and France consistently appear in the top countries across different segments, suggesting their importance in recent customers. </a:t>
            </a:r>
          </a:p>
        </p:txBody>
      </p:sp>
    </p:spTree>
    <p:extLst>
      <p:ext uri="{BB962C8B-B14F-4D97-AF65-F5344CB8AC3E}">
        <p14:creationId xmlns:p14="http://schemas.microsoft.com/office/powerpoint/2010/main" val="19298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B65F74-22FE-E11D-88A7-AEDA2F449D8A}"/>
              </a:ext>
            </a:extLst>
          </p:cNvPr>
          <p:cNvSpPr/>
          <p:nvPr/>
        </p:nvSpPr>
        <p:spPr>
          <a:xfrm>
            <a:off x="409575" y="6324600"/>
            <a:ext cx="2476500" cy="53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48C17-4F3C-70E2-51AB-847B1787DA53}"/>
              </a:ext>
            </a:extLst>
          </p:cNvPr>
          <p:cNvSpPr txBox="1"/>
          <p:nvPr/>
        </p:nvSpPr>
        <p:spPr>
          <a:xfrm>
            <a:off x="3324225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Big Spenders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DD653-4D34-4BA3-B062-3C37ECFE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97672"/>
            <a:ext cx="9829800" cy="27336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B9E38-3CF4-B116-1753-AB3B8FE8E234}"/>
              </a:ext>
            </a:extLst>
          </p:cNvPr>
          <p:cNvSpPr txBox="1"/>
          <p:nvPr/>
        </p:nvSpPr>
        <p:spPr>
          <a:xfrm>
            <a:off x="916780" y="4682371"/>
            <a:ext cx="1012983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United Kingdom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(100900)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appears prominently in Big Spenders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Ireland,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Germany and France consistently appear in the top countries across different segments</a:t>
            </a:r>
          </a:p>
        </p:txBody>
      </p:sp>
    </p:spTree>
    <p:extLst>
      <p:ext uri="{BB962C8B-B14F-4D97-AF65-F5344CB8AC3E}">
        <p14:creationId xmlns:p14="http://schemas.microsoft.com/office/powerpoint/2010/main" val="15357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B65F74-22FE-E11D-88A7-AEDA2F449D8A}"/>
              </a:ext>
            </a:extLst>
          </p:cNvPr>
          <p:cNvSpPr/>
          <p:nvPr/>
        </p:nvSpPr>
        <p:spPr>
          <a:xfrm>
            <a:off x="409575" y="6324600"/>
            <a:ext cx="2476500" cy="53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48C17-4F3C-70E2-51AB-847B1787DA53}"/>
              </a:ext>
            </a:extLst>
          </p:cNvPr>
          <p:cNvSpPr txBox="1"/>
          <p:nvPr/>
        </p:nvSpPr>
        <p:spPr>
          <a:xfrm>
            <a:off x="3324225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Churn Customers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C0368-D982-EA81-D91C-04006989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830997"/>
            <a:ext cx="9915525" cy="26479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E7401-460B-B958-39BE-8D974F76BC77}"/>
              </a:ext>
            </a:extLst>
          </p:cNvPr>
          <p:cNvSpPr txBox="1"/>
          <p:nvPr/>
        </p:nvSpPr>
        <p:spPr>
          <a:xfrm>
            <a:off x="1031079" y="5028732"/>
            <a:ext cx="1012983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United Kingdom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(68458)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appears prominently in Churn Segment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Germany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Ireland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France consistently appear in the top countries</a:t>
            </a:r>
          </a:p>
        </p:txBody>
      </p:sp>
    </p:spTree>
    <p:extLst>
      <p:ext uri="{BB962C8B-B14F-4D97-AF65-F5344CB8AC3E}">
        <p14:creationId xmlns:p14="http://schemas.microsoft.com/office/powerpoint/2010/main" val="14461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98FFB-46DD-41F8-8E62-739A7C514988}"/>
              </a:ext>
            </a:extLst>
          </p:cNvPr>
          <p:cNvSpPr txBox="1"/>
          <p:nvPr/>
        </p:nvSpPr>
        <p:spPr>
          <a:xfrm>
            <a:off x="533400" y="1115110"/>
            <a:ext cx="430530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introducing and promoting premium and unique products in similar categories.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promotions, exclusive offers, or loyalty programs for these specific items may further enhance customer engagement and loyalty within this high-value segment.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6656-ACC9-46D1-A8D0-059FF6B8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489112"/>
            <a:ext cx="5968501" cy="36987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EB3000-2622-4CC9-B368-E5FA769826E0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FE5E1-6C1E-4768-965F-9D5D5ED85D2A}"/>
              </a:ext>
            </a:extLst>
          </p:cNvPr>
          <p:cNvSpPr txBox="1"/>
          <p:nvPr/>
        </p:nvSpPr>
        <p:spPr>
          <a:xfrm>
            <a:off x="857250" y="591890"/>
            <a:ext cx="292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Recommendations:</a:t>
            </a:r>
          </a:p>
        </p:txBody>
      </p:sp>
    </p:spTree>
    <p:extLst>
      <p:ext uri="{BB962C8B-B14F-4D97-AF65-F5344CB8AC3E}">
        <p14:creationId xmlns:p14="http://schemas.microsoft.com/office/powerpoint/2010/main" val="34570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98FFB-46DD-41F8-8E62-739A7C514988}"/>
              </a:ext>
            </a:extLst>
          </p:cNvPr>
          <p:cNvSpPr txBox="1"/>
          <p:nvPr/>
        </p:nvSpPr>
        <p:spPr>
          <a:xfrm>
            <a:off x="533400" y="1115110"/>
            <a:ext cx="43053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Promotions and Bundles: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Consider creating promotions or bundles that include the popular products like "WORLD WAR 2 GLIDERS" and "JUMBO BAG RED RETROSPOT" to attract more purchases.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Targeted Marketing: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Use targeted marketing campaigns for products in the top categories to engage Potential Loyal Customers and encourage repeat purchases.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Diversification: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Explore adding related products to the popular ones, creating a diversified product offering to meet the varied preferences of Potential Loyal Customers.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B3000-2622-4CC9-B368-E5FA769826E0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FE5E1-6C1E-4768-965F-9D5D5ED85D2A}"/>
              </a:ext>
            </a:extLst>
          </p:cNvPr>
          <p:cNvSpPr txBox="1"/>
          <p:nvPr/>
        </p:nvSpPr>
        <p:spPr>
          <a:xfrm>
            <a:off x="857250" y="591890"/>
            <a:ext cx="292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Recommendations: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709A8-9C82-41A4-8754-C37EEC19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59" y="1115110"/>
            <a:ext cx="7080841" cy="41617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297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98FFB-46DD-41F8-8E62-739A7C514988}"/>
              </a:ext>
            </a:extLst>
          </p:cNvPr>
          <p:cNvSpPr txBox="1"/>
          <p:nvPr/>
        </p:nvSpPr>
        <p:spPr>
          <a:xfrm>
            <a:off x="533400" y="1115110"/>
            <a:ext cx="4305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Exclusive Offers:</a:t>
            </a:r>
          </a:p>
          <a:p>
            <a:r>
              <a:rPr lang="en-US" dirty="0"/>
              <a:t>	- Create exclusive offers or discounts for High-Value Customers on their favorite products like "RABBIT NIGHT LIGHT" to strengthen their loyalty.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Bundle Deals:</a:t>
            </a:r>
          </a:p>
          <a:p>
            <a:r>
              <a:rPr lang="en-US" dirty="0"/>
              <a:t>	   - Consider creating bundle deals that include the top products to encourage customers to purchase complementary items together.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B3000-2622-4CC9-B368-E5FA769826E0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FE5E1-6C1E-4768-965F-9D5D5ED85D2A}"/>
              </a:ext>
            </a:extLst>
          </p:cNvPr>
          <p:cNvSpPr txBox="1"/>
          <p:nvPr/>
        </p:nvSpPr>
        <p:spPr>
          <a:xfrm>
            <a:off x="857250" y="591890"/>
            <a:ext cx="292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Recommendations: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FC34B8-0E27-4ABB-BA83-C569882A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882075"/>
            <a:ext cx="6324600" cy="42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1"/>
            <a:ext cx="4275138" cy="3055620"/>
          </a:xfrm>
        </p:spPr>
        <p:txBody>
          <a:bodyPr/>
          <a:lstStyle/>
          <a:p>
            <a:r>
              <a:rPr lang="en-US" dirty="0"/>
              <a:t>Introduction on RFM</a:t>
            </a:r>
          </a:p>
          <a:p>
            <a:r>
              <a:rPr lang="en-US" dirty="0"/>
              <a:t>Calculation of RFM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>
          <a:xfrm>
            <a:off x="6180456" y="95919"/>
            <a:ext cx="5855754" cy="563157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CEE98F-79B3-4580-97F8-2701248854D5}"/>
              </a:ext>
            </a:extLst>
          </p:cNvPr>
          <p:cNvSpPr/>
          <p:nvPr/>
        </p:nvSpPr>
        <p:spPr>
          <a:xfrm>
            <a:off x="647701" y="6457950"/>
            <a:ext cx="1857374" cy="219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F06DECF7-BF49-2E58-EFE4-95DCA3393D74}"/>
              </a:ext>
            </a:extLst>
          </p:cNvPr>
          <p:cNvSpPr txBox="1">
            <a:spLocks/>
          </p:cNvSpPr>
          <p:nvPr/>
        </p:nvSpPr>
        <p:spPr>
          <a:xfrm>
            <a:off x="3372327" y="3547974"/>
            <a:ext cx="4275138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 Holders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D561432-E7A0-02BA-63FF-773D63627C50}"/>
              </a:ext>
            </a:extLst>
          </p:cNvPr>
          <p:cNvSpPr txBox="1">
            <a:spLocks/>
          </p:cNvSpPr>
          <p:nvPr/>
        </p:nvSpPr>
        <p:spPr>
          <a:xfrm>
            <a:off x="3789680" y="4342731"/>
            <a:ext cx="4275138" cy="211521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Marketing Manager</a:t>
            </a:r>
          </a:p>
          <a:p>
            <a:r>
              <a:rPr lang="en-US" dirty="0"/>
              <a:t>Sales Team</a:t>
            </a:r>
          </a:p>
          <a:p>
            <a:r>
              <a:rPr lang="en-US" dirty="0"/>
              <a:t>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98FFB-46DD-41F8-8E62-739A7C514988}"/>
              </a:ext>
            </a:extLst>
          </p:cNvPr>
          <p:cNvSpPr txBox="1"/>
          <p:nvPr/>
        </p:nvSpPr>
        <p:spPr>
          <a:xfrm>
            <a:off x="504825" y="1521510"/>
            <a:ext cx="4305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Limited Editions:</a:t>
            </a:r>
          </a:p>
          <a:p>
            <a:r>
              <a:rPr lang="en-US" dirty="0"/>
              <a:t>	   - Introduce limited edition or exclusive versions of popular products to entice High-Value Customers with unique offerings.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Product Relations:</a:t>
            </a:r>
          </a:p>
          <a:p>
            <a:r>
              <a:rPr lang="en-US" dirty="0"/>
              <a:t>	   - Products like "SPACEBOY LUNCH BOX" and "ROUND SNACK BOXES SET OF 4 WOODLAND" might be related. Consider cross-promoting these items to increase sales.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B3000-2622-4CC9-B368-E5FA769826E0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FE5E1-6C1E-4768-965F-9D5D5ED85D2A}"/>
              </a:ext>
            </a:extLst>
          </p:cNvPr>
          <p:cNvSpPr txBox="1"/>
          <p:nvPr/>
        </p:nvSpPr>
        <p:spPr>
          <a:xfrm>
            <a:off x="857250" y="591890"/>
            <a:ext cx="292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Recommendations: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FC34B8-0E27-4ABB-BA83-C569882A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882075"/>
            <a:ext cx="6324600" cy="42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0" y="2550160"/>
            <a:ext cx="4551680" cy="985520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0" y="2665951"/>
            <a:ext cx="4754880" cy="1265969"/>
          </a:xfrm>
        </p:spPr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Recommendations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5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793209"/>
            <a:ext cx="7482284" cy="830997"/>
          </a:xfrm>
        </p:spPr>
        <p:txBody>
          <a:bodyPr/>
          <a:lstStyle/>
          <a:p>
            <a:r>
              <a:rPr lang="en-US" dirty="0"/>
              <a:t>High-Value Customers: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9" y="1851813"/>
            <a:ext cx="5080000" cy="438150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099" y="2467517"/>
            <a:ext cx="6727826" cy="29998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Develop strategies to increase frequency and maximize revenue.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premium services or early access to new products.</a:t>
            </a:r>
          </a:p>
          <a:p>
            <a:pPr>
              <a:lnSpc>
                <a:spcPct val="150000"/>
              </a:lnSpc>
            </a:pPr>
            <a:r>
              <a:rPr lang="en-US" dirty="0"/>
              <a:t>Acknowledge and appreciate their high-value status with exclusive perks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Target Audience">
            <a:extLst>
              <a:ext uri="{FF2B5EF4-FFF2-40B4-BE49-F238E27FC236}">
                <a16:creationId xmlns:a16="http://schemas.microsoft.com/office/drawing/2014/main" id="{5DFA059A-C51D-4BB8-ADB6-985B5830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0925" y="2070888"/>
            <a:ext cx="3467100" cy="346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5F74E3-8CB1-4751-BDD9-F50DF63D20C1}"/>
              </a:ext>
            </a:extLst>
          </p:cNvPr>
          <p:cNvSpPr/>
          <p:nvPr/>
        </p:nvSpPr>
        <p:spPr>
          <a:xfrm>
            <a:off x="647701" y="6457950"/>
            <a:ext cx="1857374" cy="219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62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302375" cy="830997"/>
          </a:xfrm>
        </p:spPr>
        <p:txBody>
          <a:bodyPr/>
          <a:lstStyle/>
          <a:p>
            <a:r>
              <a:rPr lang="en-US" dirty="0"/>
              <a:t>Big Spenders: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9" y="1851813"/>
            <a:ext cx="5080000" cy="438150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099" y="2467517"/>
            <a:ext cx="5067300" cy="2935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Exclusive rewards for high-value transactions.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limited-time offers to drive urgency</a:t>
            </a:r>
          </a:p>
          <a:p>
            <a:pPr>
              <a:lnSpc>
                <a:spcPct val="150000"/>
              </a:lnSpc>
            </a:pPr>
            <a:r>
              <a:rPr lang="en-US" dirty="0"/>
              <a:t>Personalize communication to make them feel valued.</a:t>
            </a:r>
          </a:p>
          <a:p>
            <a:endParaRPr lang="en-US" dirty="0"/>
          </a:p>
        </p:txBody>
      </p:sp>
      <p:pic>
        <p:nvPicPr>
          <p:cNvPr id="4" name="Graphic 3" descr="Money">
            <a:extLst>
              <a:ext uri="{FF2B5EF4-FFF2-40B4-BE49-F238E27FC236}">
                <a16:creationId xmlns:a16="http://schemas.microsoft.com/office/drawing/2014/main" id="{A72C458D-3629-46BF-A6D2-5A4B8A1CC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5667" y="1429292"/>
            <a:ext cx="3771358" cy="3771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083681-9318-4FE4-8625-B8ABBC9F1CD3}"/>
              </a:ext>
            </a:extLst>
          </p:cNvPr>
          <p:cNvSpPr/>
          <p:nvPr/>
        </p:nvSpPr>
        <p:spPr>
          <a:xfrm>
            <a:off x="647701" y="6457950"/>
            <a:ext cx="1857374" cy="219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793209"/>
            <a:ext cx="7482284" cy="830997"/>
          </a:xfrm>
        </p:spPr>
        <p:txBody>
          <a:bodyPr/>
          <a:lstStyle/>
          <a:p>
            <a:r>
              <a:rPr lang="en-US" dirty="0"/>
              <a:t>Potential Loyal Customers: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9" y="1851813"/>
            <a:ext cx="5080000" cy="438150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099" y="2467518"/>
            <a:ext cx="6727826" cy="23045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Provide exclusive benefits for repeat business to foster loyalty.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personalized communication to strengthen the relationship.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Target Audience">
            <a:extLst>
              <a:ext uri="{FF2B5EF4-FFF2-40B4-BE49-F238E27FC236}">
                <a16:creationId xmlns:a16="http://schemas.microsoft.com/office/drawing/2014/main" id="{5DFA059A-C51D-4BB8-ADB6-985B5830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0925" y="2070888"/>
            <a:ext cx="3467100" cy="3467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DD0D87-452F-4938-9A25-133719848518}"/>
              </a:ext>
            </a:extLst>
          </p:cNvPr>
          <p:cNvSpPr/>
          <p:nvPr/>
        </p:nvSpPr>
        <p:spPr>
          <a:xfrm>
            <a:off x="647701" y="6457950"/>
            <a:ext cx="1857374" cy="219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302375" cy="830997"/>
          </a:xfrm>
        </p:spPr>
        <p:txBody>
          <a:bodyPr/>
          <a:lstStyle/>
          <a:p>
            <a:r>
              <a:rPr lang="en-US" dirty="0"/>
              <a:t>Recent Customers: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9" y="1851813"/>
            <a:ext cx="5080000" cy="438150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099" y="2467517"/>
            <a:ext cx="5067300" cy="2935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Develop targeted promotions to encourage repeat purchases.</a:t>
            </a:r>
          </a:p>
          <a:p>
            <a:pPr>
              <a:lnSpc>
                <a:spcPct val="150000"/>
              </a:lnSpc>
            </a:pPr>
            <a:r>
              <a:rPr lang="en-US" dirty="0"/>
              <a:t>Use personalized marketing to enhance the overall customer experience such as: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Faster Delivery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CSR</a:t>
            </a:r>
          </a:p>
          <a:p>
            <a:endParaRPr lang="en-US" dirty="0"/>
          </a:p>
        </p:txBody>
      </p:sp>
      <p:pic>
        <p:nvPicPr>
          <p:cNvPr id="24" name="Graphic 23" descr="Daily calendar">
            <a:extLst>
              <a:ext uri="{FF2B5EF4-FFF2-40B4-BE49-F238E27FC236}">
                <a16:creationId xmlns:a16="http://schemas.microsoft.com/office/drawing/2014/main" id="{8B840E27-CE98-4760-9E5B-8CD43496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5464" y="1604176"/>
            <a:ext cx="3901274" cy="39012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1AB4820-C96A-40CE-A05A-4D2627346A46}"/>
              </a:ext>
            </a:extLst>
          </p:cNvPr>
          <p:cNvSpPr/>
          <p:nvPr/>
        </p:nvSpPr>
        <p:spPr>
          <a:xfrm>
            <a:off x="647701" y="6457950"/>
            <a:ext cx="1857374" cy="219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302375" cy="830997"/>
          </a:xfrm>
        </p:spPr>
        <p:txBody>
          <a:bodyPr/>
          <a:lstStyle/>
          <a:p>
            <a:r>
              <a:rPr lang="en-US" dirty="0"/>
              <a:t>Churn Risk Customers: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9" y="1851813"/>
            <a:ext cx="5080000" cy="438150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099" y="2467517"/>
            <a:ext cx="5067300" cy="2414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Launch targeted re-engagement campaigns with special offers.</a:t>
            </a:r>
          </a:p>
          <a:p>
            <a:pPr>
              <a:lnSpc>
                <a:spcPct val="150000"/>
              </a:lnSpc>
            </a:pPr>
            <a:r>
              <a:rPr lang="en-US" dirty="0"/>
              <a:t>Gather feedback to identify and address potential pain points.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Graphic 4" descr="Crawl">
            <a:extLst>
              <a:ext uri="{FF2B5EF4-FFF2-40B4-BE49-F238E27FC236}">
                <a16:creationId xmlns:a16="http://schemas.microsoft.com/office/drawing/2014/main" id="{F7CEFDC4-B638-44C5-AB00-8221FF886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8275" y="2166937"/>
            <a:ext cx="2714625" cy="2714625"/>
          </a:xfrm>
          <a:prstGeom prst="rect">
            <a:avLst/>
          </a:prstGeom>
        </p:spPr>
      </p:pic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4296B04B-7A83-4020-A602-110EA8294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2864" y="2344339"/>
            <a:ext cx="2359819" cy="2359819"/>
          </a:xfrm>
          <a:prstGeom prst="rect">
            <a:avLst/>
          </a:prstGeom>
        </p:spPr>
      </p:pic>
      <p:pic>
        <p:nvPicPr>
          <p:cNvPr id="15" name="Graphic 14" descr="Arrow Rotate left">
            <a:extLst>
              <a:ext uri="{FF2B5EF4-FFF2-40B4-BE49-F238E27FC236}">
                <a16:creationId xmlns:a16="http://schemas.microsoft.com/office/drawing/2014/main" id="{0864B2EF-D5BB-4598-9316-239578323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581477">
            <a:off x="7924451" y="1668282"/>
            <a:ext cx="1848548" cy="18485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262854-7200-4A61-A745-9F87C6EB10F9}"/>
              </a:ext>
            </a:extLst>
          </p:cNvPr>
          <p:cNvSpPr/>
          <p:nvPr/>
        </p:nvSpPr>
        <p:spPr>
          <a:xfrm>
            <a:off x="647701" y="6457950"/>
            <a:ext cx="1857374" cy="219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hought bubble">
            <a:extLst>
              <a:ext uri="{FF2B5EF4-FFF2-40B4-BE49-F238E27FC236}">
                <a16:creationId xmlns:a16="http://schemas.microsoft.com/office/drawing/2014/main" id="{87D06F16-C6C0-4B17-8AD9-1A8B4ACE9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7724" y="344958"/>
            <a:ext cx="3214070" cy="3147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A0F22-2EFB-47E4-9E6A-80F5BBE58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26209" y="2280782"/>
            <a:ext cx="3343275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388" y="1087571"/>
            <a:ext cx="4275138" cy="830997"/>
          </a:xfrm>
        </p:spPr>
        <p:txBody>
          <a:bodyPr/>
          <a:lstStyle/>
          <a:p>
            <a:r>
              <a:rPr lang="en-US" sz="6600" dirty="0"/>
              <a:t>Q???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731" y="5569433"/>
            <a:ext cx="4143375" cy="759470"/>
          </a:xfrm>
        </p:spPr>
        <p:txBody>
          <a:bodyPr/>
          <a:lstStyle/>
          <a:p>
            <a:r>
              <a:rPr lang="en-US" dirty="0"/>
              <a:t>Muhammad Bilal</a:t>
            </a:r>
          </a:p>
          <a:p>
            <a:r>
              <a:rPr lang="en-US" dirty="0"/>
              <a:t>Bilalshafiq139@gmail.com</a:t>
            </a: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17082" r="17082"/>
          <a:stretch/>
        </p:blipFill>
        <p:spPr>
          <a:xfrm>
            <a:off x="7328870" y="645008"/>
            <a:ext cx="4863130" cy="4924425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DE8DFE-B670-4889-AFC6-60ECA5D2DB81}"/>
              </a:ext>
            </a:extLst>
          </p:cNvPr>
          <p:cNvSpPr/>
          <p:nvPr/>
        </p:nvSpPr>
        <p:spPr>
          <a:xfrm>
            <a:off x="647701" y="6457950"/>
            <a:ext cx="1857374" cy="219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175" y="2016125"/>
            <a:ext cx="5949950" cy="381317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RFM analysis is a customer segmentation technique that stands for Recency, Frequency, and Monetary value.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E30873-4687-429E-BA07-38DDC606F889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813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R</a:t>
            </a:r>
            <a:r>
              <a:rPr lang="en-US" dirty="0"/>
              <a:t>ecency measures how recently a customer made a purchase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</a:t>
            </a:r>
            <a:r>
              <a:rPr lang="en-US" dirty="0"/>
              <a:t>requency measures how often a customer buys from you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</a:t>
            </a:r>
            <a:r>
              <a:rPr lang="en-US" dirty="0"/>
              <a:t>onetary value measures how much a customer spends with you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E30873-4687-429E-BA07-38DDC606F889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/>
          <a:lstStyle/>
          <a:p>
            <a:r>
              <a:rPr lang="en-US" b="0" dirty="0">
                <a:latin typeface="-apple-system"/>
              </a:rPr>
              <a:t>B</a:t>
            </a:r>
            <a:r>
              <a:rPr lang="en-US" sz="4800" b="0" i="0" dirty="0">
                <a:effectLst/>
                <a:latin typeface="-apple-system"/>
              </a:rPr>
              <a:t>enefits of RFM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5435600" cy="3813175"/>
          </a:xfrm>
        </p:spPr>
        <p:txBody>
          <a:bodyPr/>
          <a:lstStyle/>
          <a:p>
            <a:pPr marL="0" indent="0" algn="l" fontAlgn="auto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-apple-system"/>
              </a:rPr>
              <a:t>The primary benefits of RFM analysis are:</a:t>
            </a:r>
          </a:p>
          <a:p>
            <a:pPr algn="l" fontAlgn="auto">
              <a:lnSpc>
                <a:spcPct val="150000"/>
              </a:lnSpc>
            </a:pPr>
            <a:r>
              <a:rPr lang="en-US" sz="2400" b="1" i="0" dirty="0">
                <a:effectLst/>
                <a:latin typeface="-apple-system"/>
              </a:rPr>
              <a:t>Targeted Marketing</a:t>
            </a:r>
            <a:endParaRPr lang="en-US" sz="2400" b="0" i="0" dirty="0">
              <a:effectLst/>
              <a:latin typeface="-apple-system"/>
            </a:endParaRPr>
          </a:p>
          <a:p>
            <a:pPr algn="l" fontAlgn="auto">
              <a:lnSpc>
                <a:spcPct val="150000"/>
              </a:lnSpc>
            </a:pPr>
            <a:r>
              <a:rPr lang="en-US" sz="2400" b="1" i="0" dirty="0">
                <a:effectLst/>
                <a:latin typeface="-apple-system"/>
              </a:rPr>
              <a:t>Customer Retention</a:t>
            </a:r>
            <a:endParaRPr lang="en-US" sz="2400" b="0" i="0" dirty="0">
              <a:effectLst/>
              <a:latin typeface="-apple-system"/>
            </a:endParaRPr>
          </a:p>
          <a:p>
            <a:pPr algn="l" fontAlgn="auto">
              <a:lnSpc>
                <a:spcPct val="150000"/>
              </a:lnSpc>
            </a:pPr>
            <a:r>
              <a:rPr lang="en-US" sz="2400" b="1" i="0" dirty="0">
                <a:effectLst/>
                <a:latin typeface="-apple-system"/>
              </a:rPr>
              <a:t>Personalization</a:t>
            </a:r>
            <a:endParaRPr lang="en-US" sz="2400" b="0" i="0" dirty="0">
              <a:effectLst/>
              <a:latin typeface="-apple-system"/>
            </a:endParaRPr>
          </a:p>
          <a:p>
            <a:pPr algn="l" fontAlgn="auto">
              <a:lnSpc>
                <a:spcPct val="150000"/>
              </a:lnSpc>
            </a:pPr>
            <a:r>
              <a:rPr lang="en-US" sz="2400" b="1" i="0" dirty="0">
                <a:effectLst/>
                <a:latin typeface="-apple-system"/>
              </a:rPr>
              <a:t>Resource Allocation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E30873-4687-429E-BA07-38DDC606F889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848" y="1511036"/>
            <a:ext cx="4355513" cy="2232690"/>
          </a:xfrm>
        </p:spPr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Calculation</a:t>
            </a:r>
            <a:b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                 </a:t>
            </a:r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of</a:t>
            </a:r>
            <a:b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                    </a:t>
            </a:r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RFM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Segmentation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F6570-45D8-4E1B-B935-A7947284AFEE}"/>
              </a:ext>
            </a:extLst>
          </p:cNvPr>
          <p:cNvSpPr txBox="1"/>
          <p:nvPr/>
        </p:nvSpPr>
        <p:spPr>
          <a:xfrm>
            <a:off x="76200" y="1419122"/>
            <a:ext cx="5694761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High-Value Customers: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Top-tier customers contributing significantly to revenue.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Potential Loyal Customers: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Promising customers with moderate spending and engagement.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Big Spenders: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High-value customers with significant purchases.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Recent Customers: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customers with frequent purchases in the recent past.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Churn Risk Customers: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Potential churn.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A2906C-43D3-4AEA-8E93-F9171ED2A5F0}"/>
              </a:ext>
            </a:extLst>
          </p:cNvPr>
          <p:cNvSpPr/>
          <p:nvPr/>
        </p:nvSpPr>
        <p:spPr>
          <a:xfrm>
            <a:off x="504825" y="6419850"/>
            <a:ext cx="2209800" cy="2952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4EAD2-1762-C748-C0F8-752FC9B1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18" y="2409825"/>
            <a:ext cx="6006482" cy="23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13" y="647700"/>
            <a:ext cx="11608687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RFM Score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950" y="2578060"/>
            <a:ext cx="2566347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270" y="2578060"/>
            <a:ext cx="254609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7121" y="2578060"/>
            <a:ext cx="254609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80BA8B-9E64-46F6-BB41-F59F1B3E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24762" y="2578060"/>
            <a:ext cx="254609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940037" y="3358599"/>
            <a:ext cx="2134514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sz="4000" b="1" dirty="0">
                <a:latin typeface="+mj-lt"/>
                <a:cs typeface="Biome Light" panose="020B0303030204020804" pitchFamily="34" charset="0"/>
              </a:rPr>
              <a:t>R</a:t>
            </a:r>
            <a:endParaRPr lang="en-US" sz="4000" dirty="0">
              <a:cs typeface="Biome Light" panose="020B03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3685825" y="3358599"/>
            <a:ext cx="2134514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sz="4000" b="1" dirty="0">
                <a:latin typeface="+mj-lt"/>
                <a:cs typeface="Biome Light" panose="020B0303030204020804" pitchFamily="34" charset="0"/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6403242" y="3358599"/>
            <a:ext cx="2134514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sz="4000" b="1" dirty="0">
                <a:latin typeface="+mj-lt"/>
                <a:cs typeface="Biome Light" panose="020B0303030204020804" pitchFamily="34" charset="0"/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73B4-C0B9-43A0-B642-C8D78A87A514}"/>
              </a:ext>
            </a:extLst>
          </p:cNvPr>
          <p:cNvSpPr txBox="1"/>
          <p:nvPr/>
        </p:nvSpPr>
        <p:spPr>
          <a:xfrm>
            <a:off x="9129036" y="3358599"/>
            <a:ext cx="2134514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sz="4000" b="1" dirty="0">
                <a:latin typeface="+mj-lt"/>
                <a:cs typeface="Biome Light" panose="020B0303030204020804" pitchFamily="34" charset="0"/>
              </a:rPr>
              <a:t>RFM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3D56C4F8-3FEE-44CB-8CA6-ECD0F394D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8509" y="1596730"/>
            <a:ext cx="936066" cy="914400"/>
          </a:xfrm>
          <a:prstGeom prst="rect">
            <a:avLst/>
          </a:prstGeom>
        </p:spPr>
      </p:pic>
      <p:pic>
        <p:nvPicPr>
          <p:cNvPr id="9" name="Graphic 8" descr="Gauge">
            <a:extLst>
              <a:ext uri="{FF2B5EF4-FFF2-40B4-BE49-F238E27FC236}">
                <a16:creationId xmlns:a16="http://schemas.microsoft.com/office/drawing/2014/main" id="{695EFA7B-7BE0-4D8A-AC51-8E733F497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0284" y="1596730"/>
            <a:ext cx="936066" cy="914400"/>
          </a:xfrm>
          <a:prstGeom prst="rect">
            <a:avLst/>
          </a:prstGeom>
        </p:spPr>
      </p:pic>
      <p:pic>
        <p:nvPicPr>
          <p:cNvPr id="11" name="Graphic 10" descr="Wallet">
            <a:extLst>
              <a:ext uri="{FF2B5EF4-FFF2-40B4-BE49-F238E27FC236}">
                <a16:creationId xmlns:a16="http://schemas.microsoft.com/office/drawing/2014/main" id="{056BA708-40B7-42BF-AD4D-002787D77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759" y="1596730"/>
            <a:ext cx="936066" cy="914400"/>
          </a:xfrm>
          <a:prstGeom prst="rect">
            <a:avLst/>
          </a:prstGeom>
        </p:spPr>
      </p:pic>
      <p:pic>
        <p:nvPicPr>
          <p:cNvPr id="47" name="Graphic 46" descr="Stopwatch">
            <a:extLst>
              <a:ext uri="{FF2B5EF4-FFF2-40B4-BE49-F238E27FC236}">
                <a16:creationId xmlns:a16="http://schemas.microsoft.com/office/drawing/2014/main" id="{820C7DD1-2CB1-4AA6-ABE7-2B4B0A224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482759" y="1684259"/>
            <a:ext cx="604703" cy="590707"/>
          </a:xfrm>
          <a:prstGeom prst="rect">
            <a:avLst/>
          </a:prstGeom>
        </p:spPr>
      </p:pic>
      <p:pic>
        <p:nvPicPr>
          <p:cNvPr id="49" name="Graphic 48" descr="Gauge">
            <a:extLst>
              <a:ext uri="{FF2B5EF4-FFF2-40B4-BE49-F238E27FC236}">
                <a16:creationId xmlns:a16="http://schemas.microsoft.com/office/drawing/2014/main" id="{AC662D64-75A9-40F2-9702-8D9306A00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854335" y="988726"/>
            <a:ext cx="604703" cy="590707"/>
          </a:xfrm>
          <a:prstGeom prst="rect">
            <a:avLst/>
          </a:prstGeom>
        </p:spPr>
      </p:pic>
      <p:pic>
        <p:nvPicPr>
          <p:cNvPr id="51" name="Graphic 50" descr="Wallet">
            <a:extLst>
              <a:ext uri="{FF2B5EF4-FFF2-40B4-BE49-F238E27FC236}">
                <a16:creationId xmlns:a16="http://schemas.microsoft.com/office/drawing/2014/main" id="{5CFE0AE0-8EAA-41AB-A78B-29A3B0A1BC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149688" y="1707173"/>
            <a:ext cx="604703" cy="590707"/>
          </a:xfrm>
          <a:prstGeom prst="rect">
            <a:avLst/>
          </a:prstGeom>
        </p:spPr>
      </p:pic>
      <p:pic>
        <p:nvPicPr>
          <p:cNvPr id="13" name="Graphic 12" descr="Line arrow Clockwise curve">
            <a:extLst>
              <a:ext uri="{FF2B5EF4-FFF2-40B4-BE49-F238E27FC236}">
                <a16:creationId xmlns:a16="http://schemas.microsoft.com/office/drawing/2014/main" id="{6C054F8E-EA71-4A2B-896C-8DB3CEFE5C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875595">
            <a:off x="9554014" y="1358644"/>
            <a:ext cx="366152" cy="374828"/>
          </a:xfrm>
          <a:prstGeom prst="rect">
            <a:avLst/>
          </a:prstGeom>
        </p:spPr>
      </p:pic>
      <p:pic>
        <p:nvPicPr>
          <p:cNvPr id="53" name="Graphic 52" descr="Line arrow Clockwise curve">
            <a:extLst>
              <a:ext uri="{FF2B5EF4-FFF2-40B4-BE49-F238E27FC236}">
                <a16:creationId xmlns:a16="http://schemas.microsoft.com/office/drawing/2014/main" id="{B6D10A00-1D73-457E-B947-46CAC1D56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1057437">
            <a:off x="10397669" y="1433106"/>
            <a:ext cx="387353" cy="378388"/>
          </a:xfrm>
          <a:prstGeom prst="rect">
            <a:avLst/>
          </a:prstGeom>
        </p:spPr>
      </p:pic>
      <p:pic>
        <p:nvPicPr>
          <p:cNvPr id="55" name="Graphic 54" descr="Line arrow Clockwise curve">
            <a:extLst>
              <a:ext uri="{FF2B5EF4-FFF2-40B4-BE49-F238E27FC236}">
                <a16:creationId xmlns:a16="http://schemas.microsoft.com/office/drawing/2014/main" id="{08006BD8-6026-4360-9724-28889B5F32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681104">
            <a:off x="9907078" y="2090759"/>
            <a:ext cx="354466" cy="3628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027832-CB88-497E-A28F-FB4CB1274A66}"/>
              </a:ext>
            </a:extLst>
          </p:cNvPr>
          <p:cNvSpPr txBox="1"/>
          <p:nvPr/>
        </p:nvSpPr>
        <p:spPr>
          <a:xfrm>
            <a:off x="1865932" y="4085570"/>
            <a:ext cx="37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5E222-F0E2-428F-806A-0AAA008C46E8}"/>
              </a:ext>
            </a:extLst>
          </p:cNvPr>
          <p:cNvSpPr txBox="1"/>
          <p:nvPr/>
        </p:nvSpPr>
        <p:spPr>
          <a:xfrm>
            <a:off x="4618317" y="4085570"/>
            <a:ext cx="37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B79F0C-6CD7-46E5-A804-30F9BD2CE1A2}"/>
              </a:ext>
            </a:extLst>
          </p:cNvPr>
          <p:cNvSpPr txBox="1"/>
          <p:nvPr/>
        </p:nvSpPr>
        <p:spPr>
          <a:xfrm>
            <a:off x="7372634" y="4084915"/>
            <a:ext cx="37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BB03C8-49BE-4D71-AC8A-661C6C7EB7E5}"/>
              </a:ext>
            </a:extLst>
          </p:cNvPr>
          <p:cNvSpPr txBox="1"/>
          <p:nvPr/>
        </p:nvSpPr>
        <p:spPr>
          <a:xfrm>
            <a:off x="9936550" y="4084915"/>
            <a:ext cx="109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244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6140B8-E309-4DC9-8309-EB43D7167475}"/>
              </a:ext>
            </a:extLst>
          </p:cNvPr>
          <p:cNvSpPr/>
          <p:nvPr/>
        </p:nvSpPr>
        <p:spPr>
          <a:xfrm>
            <a:off x="647701" y="6457950"/>
            <a:ext cx="1857374" cy="219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BD8953-7724-B5A1-D008-7680426C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772"/>
            <a:ext cx="12192000" cy="5891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9E8390-8030-408D-A537-FDB3301A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95275"/>
            <a:ext cx="11340000" cy="700114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Segment’s Count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D21780-A09E-01D8-42A9-C8568AB78A16}"/>
              </a:ext>
            </a:extLst>
          </p:cNvPr>
          <p:cNvGrpSpPr/>
          <p:nvPr/>
        </p:nvGrpSpPr>
        <p:grpSpPr>
          <a:xfrm>
            <a:off x="-981075" y="2185972"/>
            <a:ext cx="9124950" cy="5734051"/>
            <a:chOff x="-1209675" y="2343149"/>
            <a:chExt cx="9124950" cy="5734051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BC172638-A5ED-96F1-36E6-4486DA625736}"/>
                </a:ext>
              </a:extLst>
            </p:cNvPr>
            <p:cNvSpPr/>
            <p:nvPr/>
          </p:nvSpPr>
          <p:spPr>
            <a:xfrm>
              <a:off x="-1209675" y="2343149"/>
              <a:ext cx="9010650" cy="5734051"/>
            </a:xfrm>
            <a:prstGeom prst="arc">
              <a:avLst>
                <a:gd name="adj1" fmla="val 16200000"/>
                <a:gd name="adj2" fmla="val 2158932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0" b="1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35B758-4CD0-CA7E-2D65-1EB80919E757}"/>
                </a:ext>
              </a:extLst>
            </p:cNvPr>
            <p:cNvCxnSpPr>
              <a:endCxn id="28" idx="2"/>
            </p:cNvCxnSpPr>
            <p:nvPr/>
          </p:nvCxnSpPr>
          <p:spPr>
            <a:xfrm>
              <a:off x="7658100" y="5019675"/>
              <a:ext cx="142821" cy="176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D19C91-DF7D-6EF7-9D64-56D3B6790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0921" y="5019675"/>
              <a:ext cx="114354" cy="190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B03782-6323-A2E8-2407-A2C913934179}"/>
              </a:ext>
            </a:extLst>
          </p:cNvPr>
          <p:cNvGrpSpPr/>
          <p:nvPr/>
        </p:nvGrpSpPr>
        <p:grpSpPr>
          <a:xfrm>
            <a:off x="2209799" y="4124325"/>
            <a:ext cx="6686551" cy="2914649"/>
            <a:chOff x="2209799" y="4124325"/>
            <a:chExt cx="6686551" cy="291464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758E3F2C-B65E-EA8E-956C-9D28AE7743EC}"/>
                </a:ext>
              </a:extLst>
            </p:cNvPr>
            <p:cNvSpPr/>
            <p:nvPr/>
          </p:nvSpPr>
          <p:spPr>
            <a:xfrm>
              <a:off x="2209799" y="4190999"/>
              <a:ext cx="6686551" cy="2847975"/>
            </a:xfrm>
            <a:prstGeom prst="arc">
              <a:avLst>
                <a:gd name="adj1" fmla="val 1523151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A50CBC6-46A9-478C-9868-98D6B9E92C65}"/>
                </a:ext>
              </a:extLst>
            </p:cNvPr>
            <p:cNvCxnSpPr>
              <a:stCxn id="39" idx="0"/>
            </p:cNvCxnSpPr>
            <p:nvPr/>
          </p:nvCxnSpPr>
          <p:spPr>
            <a:xfrm flipV="1">
              <a:off x="5144041" y="4124325"/>
              <a:ext cx="151859" cy="77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208E3F-9672-D7EF-2B77-3E724D14CBB4}"/>
                </a:ext>
              </a:extLst>
            </p:cNvPr>
            <p:cNvCxnSpPr>
              <a:cxnSpLocks/>
            </p:cNvCxnSpPr>
            <p:nvPr/>
          </p:nvCxnSpPr>
          <p:spPr>
            <a:xfrm>
              <a:off x="5133975" y="4190999"/>
              <a:ext cx="161925" cy="77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8A02993-00AB-A1AA-3184-532AE35B820D}"/>
              </a:ext>
            </a:extLst>
          </p:cNvPr>
          <p:cNvGrpSpPr/>
          <p:nvPr/>
        </p:nvGrpSpPr>
        <p:grpSpPr>
          <a:xfrm rot="19808950">
            <a:off x="908471" y="3630775"/>
            <a:ext cx="9684178" cy="6231717"/>
            <a:chOff x="-1209675" y="2343149"/>
            <a:chExt cx="9124950" cy="573405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F706F95-D274-CCD8-5C71-1D49AE78002B}"/>
                </a:ext>
              </a:extLst>
            </p:cNvPr>
            <p:cNvSpPr/>
            <p:nvPr/>
          </p:nvSpPr>
          <p:spPr>
            <a:xfrm>
              <a:off x="-1209675" y="2343149"/>
              <a:ext cx="9010650" cy="5734051"/>
            </a:xfrm>
            <a:prstGeom prst="arc">
              <a:avLst>
                <a:gd name="adj1" fmla="val 16200000"/>
                <a:gd name="adj2" fmla="val 2158932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0" b="1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202F8B-01E6-232A-B93F-EF0BD3D6765F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7658100" y="5019675"/>
              <a:ext cx="142821" cy="176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05FAC90-57C6-2E72-DD0D-013EEAD0EC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0921" y="5019675"/>
              <a:ext cx="114354" cy="190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0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874</TotalTime>
  <Words>717</Words>
  <Application>Microsoft Office PowerPoint</Application>
  <PresentationFormat>Widescreen</PresentationFormat>
  <Paragraphs>122</Paragraphs>
  <Slides>27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Corbel</vt:lpstr>
      <vt:lpstr>Roboto</vt:lpstr>
      <vt:lpstr>Söhne</vt:lpstr>
      <vt:lpstr>Wingdings</vt:lpstr>
      <vt:lpstr>Office Theme</vt:lpstr>
      <vt:lpstr>RFM  Analysis</vt:lpstr>
      <vt:lpstr>Agenda</vt:lpstr>
      <vt:lpstr>RFM?</vt:lpstr>
      <vt:lpstr>Introduction</vt:lpstr>
      <vt:lpstr>Benefits of RFM</vt:lpstr>
      <vt:lpstr>Calculation                  of                     RFM</vt:lpstr>
      <vt:lpstr>Customer’s Segmentation</vt:lpstr>
      <vt:lpstr>RFM Score</vt:lpstr>
      <vt:lpstr>Segment’s Count</vt:lpstr>
      <vt:lpstr>Frequency</vt:lpstr>
      <vt:lpstr>PowerPoint Presentation</vt:lpstr>
      <vt:lpstr>PowerPoint Presentation</vt:lpstr>
      <vt:lpstr>Country              Based                   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High-Value Customers:</vt:lpstr>
      <vt:lpstr>Big Spenders:</vt:lpstr>
      <vt:lpstr>Potential Loyal Customers:</vt:lpstr>
      <vt:lpstr>Recent Customers:</vt:lpstr>
      <vt:lpstr>Churn Risk Customers:</vt:lpstr>
      <vt:lpstr>Q???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 Analysis</dc:title>
  <dc:creator>Bilal Shafiq</dc:creator>
  <cp:lastModifiedBy>Bilal Shafiq</cp:lastModifiedBy>
  <cp:revision>26</cp:revision>
  <dcterms:created xsi:type="dcterms:W3CDTF">2023-11-05T04:56:28Z</dcterms:created>
  <dcterms:modified xsi:type="dcterms:W3CDTF">2023-11-12T05:36:37Z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