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7DBBDF-4632-4304-879E-9EEDA494FC50}" type="datetimeFigureOut">
              <a:rPr lang="en-IN" smtClean="0"/>
              <a:t>04-01-2025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F70AB4-6229-4F9C-BFC0-1E9228177EFD}" type="slidenum">
              <a:rPr lang="en-IN" smtClean="0"/>
              <a:t>‹#›</a:t>
            </a:fld>
            <a:endParaRPr lang="en-IN"/>
          </a:p>
        </p:txBody>
      </p:sp>
    </p:spTree>
    <p:extLst>
      <p:ext uri="{BB962C8B-B14F-4D97-AF65-F5344CB8AC3E}">
        <p14:creationId xmlns:p14="http://schemas.microsoft.com/office/powerpoint/2010/main" val="4265942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FF70AB4-6229-4F9C-BFC0-1E9228177EFD}" type="slidenum">
              <a:rPr lang="en-IN" smtClean="0"/>
              <a:t>5</a:t>
            </a:fld>
            <a:endParaRPr lang="en-IN"/>
          </a:p>
        </p:txBody>
      </p:sp>
    </p:spTree>
    <p:extLst>
      <p:ext uri="{BB962C8B-B14F-4D97-AF65-F5344CB8AC3E}">
        <p14:creationId xmlns:p14="http://schemas.microsoft.com/office/powerpoint/2010/main" val="357599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3211B-EE2E-0CAF-9057-DB1B406838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FC8FED5-7551-0188-749C-BA3FD21E4B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FC567E-7E1A-E0B8-F6BC-E38C705CCE53}"/>
              </a:ext>
            </a:extLst>
          </p:cNvPr>
          <p:cNvSpPr>
            <a:spLocks noGrp="1"/>
          </p:cNvSpPr>
          <p:nvPr>
            <p:ph type="dt" sz="half" idx="10"/>
          </p:nvPr>
        </p:nvSpPr>
        <p:spPr/>
        <p:txBody>
          <a:bodyPr/>
          <a:lstStyle/>
          <a:p>
            <a:fld id="{6365AD31-EAE3-449C-8F2F-A9D276ED329F}" type="datetimeFigureOut">
              <a:rPr lang="en-IN" smtClean="0"/>
              <a:t>04-01-2025</a:t>
            </a:fld>
            <a:endParaRPr lang="en-IN"/>
          </a:p>
        </p:txBody>
      </p:sp>
      <p:sp>
        <p:nvSpPr>
          <p:cNvPr id="5" name="Footer Placeholder 4">
            <a:extLst>
              <a:ext uri="{FF2B5EF4-FFF2-40B4-BE49-F238E27FC236}">
                <a16:creationId xmlns:a16="http://schemas.microsoft.com/office/drawing/2014/main" id="{B5746F2B-F482-9CCE-6F3C-B9426F0CF9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57826A-5AFB-711B-3D5E-1F6A244538B3}"/>
              </a:ext>
            </a:extLst>
          </p:cNvPr>
          <p:cNvSpPr>
            <a:spLocks noGrp="1"/>
          </p:cNvSpPr>
          <p:nvPr>
            <p:ph type="sldNum" sz="quarter" idx="12"/>
          </p:nvPr>
        </p:nvSpPr>
        <p:spPr/>
        <p:txBody>
          <a:bodyPr/>
          <a:lstStyle/>
          <a:p>
            <a:fld id="{E9451F1E-A34A-42F8-8A9E-F78D82EE3CD4}" type="slidenum">
              <a:rPr lang="en-IN" smtClean="0"/>
              <a:t>‹#›</a:t>
            </a:fld>
            <a:endParaRPr lang="en-IN"/>
          </a:p>
        </p:txBody>
      </p:sp>
    </p:spTree>
    <p:extLst>
      <p:ext uri="{BB962C8B-B14F-4D97-AF65-F5344CB8AC3E}">
        <p14:creationId xmlns:p14="http://schemas.microsoft.com/office/powerpoint/2010/main" val="853432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F460A-2E36-AF07-F744-308F375A01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F75F06-E355-F44C-CA31-6ACB942291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945E07-1A3B-D010-26A5-440345837F9D}"/>
              </a:ext>
            </a:extLst>
          </p:cNvPr>
          <p:cNvSpPr>
            <a:spLocks noGrp="1"/>
          </p:cNvSpPr>
          <p:nvPr>
            <p:ph type="dt" sz="half" idx="10"/>
          </p:nvPr>
        </p:nvSpPr>
        <p:spPr/>
        <p:txBody>
          <a:bodyPr/>
          <a:lstStyle/>
          <a:p>
            <a:fld id="{6365AD31-EAE3-449C-8F2F-A9D276ED329F}" type="datetimeFigureOut">
              <a:rPr lang="en-IN" smtClean="0"/>
              <a:t>04-01-2025</a:t>
            </a:fld>
            <a:endParaRPr lang="en-IN"/>
          </a:p>
        </p:txBody>
      </p:sp>
      <p:sp>
        <p:nvSpPr>
          <p:cNvPr id="5" name="Footer Placeholder 4">
            <a:extLst>
              <a:ext uri="{FF2B5EF4-FFF2-40B4-BE49-F238E27FC236}">
                <a16:creationId xmlns:a16="http://schemas.microsoft.com/office/drawing/2014/main" id="{7CC33AE4-693D-0121-983C-92B4008791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D49E91-99D7-F833-32D2-44D384D02A80}"/>
              </a:ext>
            </a:extLst>
          </p:cNvPr>
          <p:cNvSpPr>
            <a:spLocks noGrp="1"/>
          </p:cNvSpPr>
          <p:nvPr>
            <p:ph type="sldNum" sz="quarter" idx="12"/>
          </p:nvPr>
        </p:nvSpPr>
        <p:spPr/>
        <p:txBody>
          <a:bodyPr/>
          <a:lstStyle/>
          <a:p>
            <a:fld id="{E9451F1E-A34A-42F8-8A9E-F78D82EE3CD4}" type="slidenum">
              <a:rPr lang="en-IN" smtClean="0"/>
              <a:t>‹#›</a:t>
            </a:fld>
            <a:endParaRPr lang="en-IN"/>
          </a:p>
        </p:txBody>
      </p:sp>
    </p:spTree>
    <p:extLst>
      <p:ext uri="{BB962C8B-B14F-4D97-AF65-F5344CB8AC3E}">
        <p14:creationId xmlns:p14="http://schemas.microsoft.com/office/powerpoint/2010/main" val="2262676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F05367-62D2-C6A7-18B6-98A51F643A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208DF6-BB9B-20DE-DD53-31060DA829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146AA0-3D76-7162-5987-2349C4D5AD56}"/>
              </a:ext>
            </a:extLst>
          </p:cNvPr>
          <p:cNvSpPr>
            <a:spLocks noGrp="1"/>
          </p:cNvSpPr>
          <p:nvPr>
            <p:ph type="dt" sz="half" idx="10"/>
          </p:nvPr>
        </p:nvSpPr>
        <p:spPr/>
        <p:txBody>
          <a:bodyPr/>
          <a:lstStyle/>
          <a:p>
            <a:fld id="{6365AD31-EAE3-449C-8F2F-A9D276ED329F}" type="datetimeFigureOut">
              <a:rPr lang="en-IN" smtClean="0"/>
              <a:t>04-01-2025</a:t>
            </a:fld>
            <a:endParaRPr lang="en-IN"/>
          </a:p>
        </p:txBody>
      </p:sp>
      <p:sp>
        <p:nvSpPr>
          <p:cNvPr id="5" name="Footer Placeholder 4">
            <a:extLst>
              <a:ext uri="{FF2B5EF4-FFF2-40B4-BE49-F238E27FC236}">
                <a16:creationId xmlns:a16="http://schemas.microsoft.com/office/drawing/2014/main" id="{6EE53A02-3124-9D14-48F1-66CE12AC74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A96E3A-5E9F-A7CD-B30A-7183E8A6CE6E}"/>
              </a:ext>
            </a:extLst>
          </p:cNvPr>
          <p:cNvSpPr>
            <a:spLocks noGrp="1"/>
          </p:cNvSpPr>
          <p:nvPr>
            <p:ph type="sldNum" sz="quarter" idx="12"/>
          </p:nvPr>
        </p:nvSpPr>
        <p:spPr/>
        <p:txBody>
          <a:bodyPr/>
          <a:lstStyle/>
          <a:p>
            <a:fld id="{E9451F1E-A34A-42F8-8A9E-F78D82EE3CD4}" type="slidenum">
              <a:rPr lang="en-IN" smtClean="0"/>
              <a:t>‹#›</a:t>
            </a:fld>
            <a:endParaRPr lang="en-IN"/>
          </a:p>
        </p:txBody>
      </p:sp>
    </p:spTree>
    <p:extLst>
      <p:ext uri="{BB962C8B-B14F-4D97-AF65-F5344CB8AC3E}">
        <p14:creationId xmlns:p14="http://schemas.microsoft.com/office/powerpoint/2010/main" val="4040003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D1A0E-0902-3ACF-6FFD-2CE482BFFC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18E41A-2DD7-3C5B-926B-D56C61B163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814BDA-00F2-C929-780D-B46725E93AC0}"/>
              </a:ext>
            </a:extLst>
          </p:cNvPr>
          <p:cNvSpPr>
            <a:spLocks noGrp="1"/>
          </p:cNvSpPr>
          <p:nvPr>
            <p:ph type="dt" sz="half" idx="10"/>
          </p:nvPr>
        </p:nvSpPr>
        <p:spPr/>
        <p:txBody>
          <a:bodyPr/>
          <a:lstStyle/>
          <a:p>
            <a:fld id="{6365AD31-EAE3-449C-8F2F-A9D276ED329F}" type="datetimeFigureOut">
              <a:rPr lang="en-IN" smtClean="0"/>
              <a:t>04-01-2025</a:t>
            </a:fld>
            <a:endParaRPr lang="en-IN"/>
          </a:p>
        </p:txBody>
      </p:sp>
      <p:sp>
        <p:nvSpPr>
          <p:cNvPr id="5" name="Footer Placeholder 4">
            <a:extLst>
              <a:ext uri="{FF2B5EF4-FFF2-40B4-BE49-F238E27FC236}">
                <a16:creationId xmlns:a16="http://schemas.microsoft.com/office/drawing/2014/main" id="{C2A99FCC-7A10-3A4C-234A-6EC0577648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FAB64F-AA50-346E-D566-17DD031EAB78}"/>
              </a:ext>
            </a:extLst>
          </p:cNvPr>
          <p:cNvSpPr>
            <a:spLocks noGrp="1"/>
          </p:cNvSpPr>
          <p:nvPr>
            <p:ph type="sldNum" sz="quarter" idx="12"/>
          </p:nvPr>
        </p:nvSpPr>
        <p:spPr/>
        <p:txBody>
          <a:bodyPr/>
          <a:lstStyle/>
          <a:p>
            <a:fld id="{E9451F1E-A34A-42F8-8A9E-F78D82EE3CD4}" type="slidenum">
              <a:rPr lang="en-IN" smtClean="0"/>
              <a:t>‹#›</a:t>
            </a:fld>
            <a:endParaRPr lang="en-IN"/>
          </a:p>
        </p:txBody>
      </p:sp>
    </p:spTree>
    <p:extLst>
      <p:ext uri="{BB962C8B-B14F-4D97-AF65-F5344CB8AC3E}">
        <p14:creationId xmlns:p14="http://schemas.microsoft.com/office/powerpoint/2010/main" val="879347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66826-3A3F-6793-BC9F-DB89876013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5D37837-A642-5363-A12B-B87B4AF1B6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1E5480-043D-EB8B-FD88-FC989C5679C2}"/>
              </a:ext>
            </a:extLst>
          </p:cNvPr>
          <p:cNvSpPr>
            <a:spLocks noGrp="1"/>
          </p:cNvSpPr>
          <p:nvPr>
            <p:ph type="dt" sz="half" idx="10"/>
          </p:nvPr>
        </p:nvSpPr>
        <p:spPr/>
        <p:txBody>
          <a:bodyPr/>
          <a:lstStyle/>
          <a:p>
            <a:fld id="{6365AD31-EAE3-449C-8F2F-A9D276ED329F}" type="datetimeFigureOut">
              <a:rPr lang="en-IN" smtClean="0"/>
              <a:t>04-01-2025</a:t>
            </a:fld>
            <a:endParaRPr lang="en-IN"/>
          </a:p>
        </p:txBody>
      </p:sp>
      <p:sp>
        <p:nvSpPr>
          <p:cNvPr id="5" name="Footer Placeholder 4">
            <a:extLst>
              <a:ext uri="{FF2B5EF4-FFF2-40B4-BE49-F238E27FC236}">
                <a16:creationId xmlns:a16="http://schemas.microsoft.com/office/drawing/2014/main" id="{39956C2A-7E18-7957-795A-8887336D6F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B2876F-BADA-5925-F838-A83D7F460091}"/>
              </a:ext>
            </a:extLst>
          </p:cNvPr>
          <p:cNvSpPr>
            <a:spLocks noGrp="1"/>
          </p:cNvSpPr>
          <p:nvPr>
            <p:ph type="sldNum" sz="quarter" idx="12"/>
          </p:nvPr>
        </p:nvSpPr>
        <p:spPr/>
        <p:txBody>
          <a:bodyPr/>
          <a:lstStyle/>
          <a:p>
            <a:fld id="{E9451F1E-A34A-42F8-8A9E-F78D82EE3CD4}" type="slidenum">
              <a:rPr lang="en-IN" smtClean="0"/>
              <a:t>‹#›</a:t>
            </a:fld>
            <a:endParaRPr lang="en-IN"/>
          </a:p>
        </p:txBody>
      </p:sp>
    </p:spTree>
    <p:extLst>
      <p:ext uri="{BB962C8B-B14F-4D97-AF65-F5344CB8AC3E}">
        <p14:creationId xmlns:p14="http://schemas.microsoft.com/office/powerpoint/2010/main" val="3320331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2294D-1C8D-E6D3-3E94-4FF0B249C8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CE9A47-088C-5B33-DC31-D3DDDC0C92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141E8CE-7E26-77CC-3E0B-94960021A6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D16739C-E771-D441-AA02-E3DA06A962B9}"/>
              </a:ext>
            </a:extLst>
          </p:cNvPr>
          <p:cNvSpPr>
            <a:spLocks noGrp="1"/>
          </p:cNvSpPr>
          <p:nvPr>
            <p:ph type="dt" sz="half" idx="10"/>
          </p:nvPr>
        </p:nvSpPr>
        <p:spPr/>
        <p:txBody>
          <a:bodyPr/>
          <a:lstStyle/>
          <a:p>
            <a:fld id="{6365AD31-EAE3-449C-8F2F-A9D276ED329F}" type="datetimeFigureOut">
              <a:rPr lang="en-IN" smtClean="0"/>
              <a:t>04-01-2025</a:t>
            </a:fld>
            <a:endParaRPr lang="en-IN"/>
          </a:p>
        </p:txBody>
      </p:sp>
      <p:sp>
        <p:nvSpPr>
          <p:cNvPr id="6" name="Footer Placeholder 5">
            <a:extLst>
              <a:ext uri="{FF2B5EF4-FFF2-40B4-BE49-F238E27FC236}">
                <a16:creationId xmlns:a16="http://schemas.microsoft.com/office/drawing/2014/main" id="{0C364BE8-36D4-1670-8212-6C063571AB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B1BB45-6C5A-4C8B-DEA7-9343277A517F}"/>
              </a:ext>
            </a:extLst>
          </p:cNvPr>
          <p:cNvSpPr>
            <a:spLocks noGrp="1"/>
          </p:cNvSpPr>
          <p:nvPr>
            <p:ph type="sldNum" sz="quarter" idx="12"/>
          </p:nvPr>
        </p:nvSpPr>
        <p:spPr/>
        <p:txBody>
          <a:bodyPr/>
          <a:lstStyle/>
          <a:p>
            <a:fld id="{E9451F1E-A34A-42F8-8A9E-F78D82EE3CD4}" type="slidenum">
              <a:rPr lang="en-IN" smtClean="0"/>
              <a:t>‹#›</a:t>
            </a:fld>
            <a:endParaRPr lang="en-IN"/>
          </a:p>
        </p:txBody>
      </p:sp>
    </p:spTree>
    <p:extLst>
      <p:ext uri="{BB962C8B-B14F-4D97-AF65-F5344CB8AC3E}">
        <p14:creationId xmlns:p14="http://schemas.microsoft.com/office/powerpoint/2010/main" val="1805189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CE655-7776-463E-ABEA-0F699F15101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E9E792-4765-2DE4-13F5-EF37A4DF22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E4751A-65B1-6BE1-1C29-C386A9EE3F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EF5508-6A7B-BC38-97E3-C335AE0170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A11347-D3BC-E9BA-7AAF-AAB693609F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888304-CE22-E97E-AE9D-CE30C8C4545A}"/>
              </a:ext>
            </a:extLst>
          </p:cNvPr>
          <p:cNvSpPr>
            <a:spLocks noGrp="1"/>
          </p:cNvSpPr>
          <p:nvPr>
            <p:ph type="dt" sz="half" idx="10"/>
          </p:nvPr>
        </p:nvSpPr>
        <p:spPr/>
        <p:txBody>
          <a:bodyPr/>
          <a:lstStyle/>
          <a:p>
            <a:fld id="{6365AD31-EAE3-449C-8F2F-A9D276ED329F}" type="datetimeFigureOut">
              <a:rPr lang="en-IN" smtClean="0"/>
              <a:t>04-01-2025</a:t>
            </a:fld>
            <a:endParaRPr lang="en-IN"/>
          </a:p>
        </p:txBody>
      </p:sp>
      <p:sp>
        <p:nvSpPr>
          <p:cNvPr id="8" name="Footer Placeholder 7">
            <a:extLst>
              <a:ext uri="{FF2B5EF4-FFF2-40B4-BE49-F238E27FC236}">
                <a16:creationId xmlns:a16="http://schemas.microsoft.com/office/drawing/2014/main" id="{55ACD089-7869-E62C-3159-B8DC0B31021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602003C-67E2-0B4A-E87A-04F32A1ED5BB}"/>
              </a:ext>
            </a:extLst>
          </p:cNvPr>
          <p:cNvSpPr>
            <a:spLocks noGrp="1"/>
          </p:cNvSpPr>
          <p:nvPr>
            <p:ph type="sldNum" sz="quarter" idx="12"/>
          </p:nvPr>
        </p:nvSpPr>
        <p:spPr/>
        <p:txBody>
          <a:bodyPr/>
          <a:lstStyle/>
          <a:p>
            <a:fld id="{E9451F1E-A34A-42F8-8A9E-F78D82EE3CD4}" type="slidenum">
              <a:rPr lang="en-IN" smtClean="0"/>
              <a:t>‹#›</a:t>
            </a:fld>
            <a:endParaRPr lang="en-IN"/>
          </a:p>
        </p:txBody>
      </p:sp>
    </p:spTree>
    <p:extLst>
      <p:ext uri="{BB962C8B-B14F-4D97-AF65-F5344CB8AC3E}">
        <p14:creationId xmlns:p14="http://schemas.microsoft.com/office/powerpoint/2010/main" val="224730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2732C-D381-4AD4-554C-544551B01D9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09F34F-BC18-8054-D6F3-2E71A17D420F}"/>
              </a:ext>
            </a:extLst>
          </p:cNvPr>
          <p:cNvSpPr>
            <a:spLocks noGrp="1"/>
          </p:cNvSpPr>
          <p:nvPr>
            <p:ph type="dt" sz="half" idx="10"/>
          </p:nvPr>
        </p:nvSpPr>
        <p:spPr/>
        <p:txBody>
          <a:bodyPr/>
          <a:lstStyle/>
          <a:p>
            <a:fld id="{6365AD31-EAE3-449C-8F2F-A9D276ED329F}" type="datetimeFigureOut">
              <a:rPr lang="en-IN" smtClean="0"/>
              <a:t>04-01-2025</a:t>
            </a:fld>
            <a:endParaRPr lang="en-IN"/>
          </a:p>
        </p:txBody>
      </p:sp>
      <p:sp>
        <p:nvSpPr>
          <p:cNvPr id="4" name="Footer Placeholder 3">
            <a:extLst>
              <a:ext uri="{FF2B5EF4-FFF2-40B4-BE49-F238E27FC236}">
                <a16:creationId xmlns:a16="http://schemas.microsoft.com/office/drawing/2014/main" id="{657D9154-50EA-7D86-6F93-291A6DA8F3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44FF960-D99F-123C-4CDB-9F92205E3A84}"/>
              </a:ext>
            </a:extLst>
          </p:cNvPr>
          <p:cNvSpPr>
            <a:spLocks noGrp="1"/>
          </p:cNvSpPr>
          <p:nvPr>
            <p:ph type="sldNum" sz="quarter" idx="12"/>
          </p:nvPr>
        </p:nvSpPr>
        <p:spPr/>
        <p:txBody>
          <a:bodyPr/>
          <a:lstStyle/>
          <a:p>
            <a:fld id="{E9451F1E-A34A-42F8-8A9E-F78D82EE3CD4}" type="slidenum">
              <a:rPr lang="en-IN" smtClean="0"/>
              <a:t>‹#›</a:t>
            </a:fld>
            <a:endParaRPr lang="en-IN"/>
          </a:p>
        </p:txBody>
      </p:sp>
    </p:spTree>
    <p:extLst>
      <p:ext uri="{BB962C8B-B14F-4D97-AF65-F5344CB8AC3E}">
        <p14:creationId xmlns:p14="http://schemas.microsoft.com/office/powerpoint/2010/main" val="961254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225467-51F6-474F-69FA-B21B8197CE92}"/>
              </a:ext>
            </a:extLst>
          </p:cNvPr>
          <p:cNvSpPr>
            <a:spLocks noGrp="1"/>
          </p:cNvSpPr>
          <p:nvPr>
            <p:ph type="dt" sz="half" idx="10"/>
          </p:nvPr>
        </p:nvSpPr>
        <p:spPr/>
        <p:txBody>
          <a:bodyPr/>
          <a:lstStyle/>
          <a:p>
            <a:fld id="{6365AD31-EAE3-449C-8F2F-A9D276ED329F}" type="datetimeFigureOut">
              <a:rPr lang="en-IN" smtClean="0"/>
              <a:t>04-01-2025</a:t>
            </a:fld>
            <a:endParaRPr lang="en-IN"/>
          </a:p>
        </p:txBody>
      </p:sp>
      <p:sp>
        <p:nvSpPr>
          <p:cNvPr id="3" name="Footer Placeholder 2">
            <a:extLst>
              <a:ext uri="{FF2B5EF4-FFF2-40B4-BE49-F238E27FC236}">
                <a16:creationId xmlns:a16="http://schemas.microsoft.com/office/drawing/2014/main" id="{5F18F94A-9883-B4DE-0293-858770D08A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2EAFEF8-3415-B88F-6487-C07C5151040D}"/>
              </a:ext>
            </a:extLst>
          </p:cNvPr>
          <p:cNvSpPr>
            <a:spLocks noGrp="1"/>
          </p:cNvSpPr>
          <p:nvPr>
            <p:ph type="sldNum" sz="quarter" idx="12"/>
          </p:nvPr>
        </p:nvSpPr>
        <p:spPr/>
        <p:txBody>
          <a:bodyPr/>
          <a:lstStyle/>
          <a:p>
            <a:fld id="{E9451F1E-A34A-42F8-8A9E-F78D82EE3CD4}" type="slidenum">
              <a:rPr lang="en-IN" smtClean="0"/>
              <a:t>‹#›</a:t>
            </a:fld>
            <a:endParaRPr lang="en-IN"/>
          </a:p>
        </p:txBody>
      </p:sp>
    </p:spTree>
    <p:extLst>
      <p:ext uri="{BB962C8B-B14F-4D97-AF65-F5344CB8AC3E}">
        <p14:creationId xmlns:p14="http://schemas.microsoft.com/office/powerpoint/2010/main" val="22294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735D-EABD-288D-912E-CE7C27030C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E25976F-90BB-710C-3BEE-4DC886BF28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3871C6B-3E24-3A8E-DF62-1A5C6F60CE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C90A45-F25C-EA7F-B675-9C73C7990C9C}"/>
              </a:ext>
            </a:extLst>
          </p:cNvPr>
          <p:cNvSpPr>
            <a:spLocks noGrp="1"/>
          </p:cNvSpPr>
          <p:nvPr>
            <p:ph type="dt" sz="half" idx="10"/>
          </p:nvPr>
        </p:nvSpPr>
        <p:spPr/>
        <p:txBody>
          <a:bodyPr/>
          <a:lstStyle/>
          <a:p>
            <a:fld id="{6365AD31-EAE3-449C-8F2F-A9D276ED329F}" type="datetimeFigureOut">
              <a:rPr lang="en-IN" smtClean="0"/>
              <a:t>04-01-2025</a:t>
            </a:fld>
            <a:endParaRPr lang="en-IN"/>
          </a:p>
        </p:txBody>
      </p:sp>
      <p:sp>
        <p:nvSpPr>
          <p:cNvPr id="6" name="Footer Placeholder 5">
            <a:extLst>
              <a:ext uri="{FF2B5EF4-FFF2-40B4-BE49-F238E27FC236}">
                <a16:creationId xmlns:a16="http://schemas.microsoft.com/office/drawing/2014/main" id="{64344F38-66BB-26DE-1181-D3EBE849F8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3AE446-CDEA-4CAF-8785-3BF26115D5A9}"/>
              </a:ext>
            </a:extLst>
          </p:cNvPr>
          <p:cNvSpPr>
            <a:spLocks noGrp="1"/>
          </p:cNvSpPr>
          <p:nvPr>
            <p:ph type="sldNum" sz="quarter" idx="12"/>
          </p:nvPr>
        </p:nvSpPr>
        <p:spPr/>
        <p:txBody>
          <a:bodyPr/>
          <a:lstStyle/>
          <a:p>
            <a:fld id="{E9451F1E-A34A-42F8-8A9E-F78D82EE3CD4}" type="slidenum">
              <a:rPr lang="en-IN" smtClean="0"/>
              <a:t>‹#›</a:t>
            </a:fld>
            <a:endParaRPr lang="en-IN"/>
          </a:p>
        </p:txBody>
      </p:sp>
    </p:spTree>
    <p:extLst>
      <p:ext uri="{BB962C8B-B14F-4D97-AF65-F5344CB8AC3E}">
        <p14:creationId xmlns:p14="http://schemas.microsoft.com/office/powerpoint/2010/main" val="1998464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98BB5-7C37-7BBF-FCF8-F2902EB021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13E412A-4972-B87B-2EE4-03F15943D6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72553D-D4F7-3EED-562B-7D85826EED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2532CB-86F8-0E93-DE84-0875F0F5A3D8}"/>
              </a:ext>
            </a:extLst>
          </p:cNvPr>
          <p:cNvSpPr>
            <a:spLocks noGrp="1"/>
          </p:cNvSpPr>
          <p:nvPr>
            <p:ph type="dt" sz="half" idx="10"/>
          </p:nvPr>
        </p:nvSpPr>
        <p:spPr/>
        <p:txBody>
          <a:bodyPr/>
          <a:lstStyle/>
          <a:p>
            <a:fld id="{6365AD31-EAE3-449C-8F2F-A9D276ED329F}" type="datetimeFigureOut">
              <a:rPr lang="en-IN" smtClean="0"/>
              <a:t>04-01-2025</a:t>
            </a:fld>
            <a:endParaRPr lang="en-IN"/>
          </a:p>
        </p:txBody>
      </p:sp>
      <p:sp>
        <p:nvSpPr>
          <p:cNvPr id="6" name="Footer Placeholder 5">
            <a:extLst>
              <a:ext uri="{FF2B5EF4-FFF2-40B4-BE49-F238E27FC236}">
                <a16:creationId xmlns:a16="http://schemas.microsoft.com/office/drawing/2014/main" id="{9CE5B9E5-625F-68F7-C7B3-C6683632C4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E3A073-2000-07A2-65F1-E01E631FE488}"/>
              </a:ext>
            </a:extLst>
          </p:cNvPr>
          <p:cNvSpPr>
            <a:spLocks noGrp="1"/>
          </p:cNvSpPr>
          <p:nvPr>
            <p:ph type="sldNum" sz="quarter" idx="12"/>
          </p:nvPr>
        </p:nvSpPr>
        <p:spPr/>
        <p:txBody>
          <a:bodyPr/>
          <a:lstStyle/>
          <a:p>
            <a:fld id="{E9451F1E-A34A-42F8-8A9E-F78D82EE3CD4}" type="slidenum">
              <a:rPr lang="en-IN" smtClean="0"/>
              <a:t>‹#›</a:t>
            </a:fld>
            <a:endParaRPr lang="en-IN"/>
          </a:p>
        </p:txBody>
      </p:sp>
    </p:spTree>
    <p:extLst>
      <p:ext uri="{BB962C8B-B14F-4D97-AF65-F5344CB8AC3E}">
        <p14:creationId xmlns:p14="http://schemas.microsoft.com/office/powerpoint/2010/main" val="1376529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851BB4-6BA5-84D6-E654-33A34CD6F7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032AC3-F94D-FE26-7CCA-E29A00EB7E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4E6648-B402-28A1-E735-5477395C46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65AD31-EAE3-449C-8F2F-A9D276ED329F}" type="datetimeFigureOut">
              <a:rPr lang="en-IN" smtClean="0"/>
              <a:t>04-01-2025</a:t>
            </a:fld>
            <a:endParaRPr lang="en-IN"/>
          </a:p>
        </p:txBody>
      </p:sp>
      <p:sp>
        <p:nvSpPr>
          <p:cNvPr id="5" name="Footer Placeholder 4">
            <a:extLst>
              <a:ext uri="{FF2B5EF4-FFF2-40B4-BE49-F238E27FC236}">
                <a16:creationId xmlns:a16="http://schemas.microsoft.com/office/drawing/2014/main" id="{DA251B23-41C6-C4CB-311E-A5E172F866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E64AE2C-A1A9-968C-A249-1B0087FBBE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451F1E-A34A-42F8-8A9E-F78D82EE3CD4}" type="slidenum">
              <a:rPr lang="en-IN" smtClean="0"/>
              <a:t>‹#›</a:t>
            </a:fld>
            <a:endParaRPr lang="en-IN"/>
          </a:p>
        </p:txBody>
      </p:sp>
    </p:spTree>
    <p:extLst>
      <p:ext uri="{BB962C8B-B14F-4D97-AF65-F5344CB8AC3E}">
        <p14:creationId xmlns:p14="http://schemas.microsoft.com/office/powerpoint/2010/main" val="4115896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5EBEC-E1F9-E0CB-FD9C-B94205058F7F}"/>
              </a:ext>
            </a:extLst>
          </p:cNvPr>
          <p:cNvSpPr>
            <a:spLocks noGrp="1"/>
          </p:cNvSpPr>
          <p:nvPr>
            <p:ph type="ctrTitle"/>
          </p:nvPr>
        </p:nvSpPr>
        <p:spPr/>
        <p:txBody>
          <a:bodyPr/>
          <a:lstStyle/>
          <a:p>
            <a:r>
              <a:rPr lang="en-IN" dirty="0"/>
              <a:t>Image Transformation Using Cycle-GAN</a:t>
            </a:r>
          </a:p>
        </p:txBody>
      </p:sp>
      <p:sp>
        <p:nvSpPr>
          <p:cNvPr id="3" name="Subtitle 2">
            <a:extLst>
              <a:ext uri="{FF2B5EF4-FFF2-40B4-BE49-F238E27FC236}">
                <a16:creationId xmlns:a16="http://schemas.microsoft.com/office/drawing/2014/main" id="{A46CE356-8BC2-D886-CC46-97BFB5025A21}"/>
              </a:ext>
            </a:extLst>
          </p:cNvPr>
          <p:cNvSpPr>
            <a:spLocks noGrp="1"/>
          </p:cNvSpPr>
          <p:nvPr>
            <p:ph type="subTitle" idx="1"/>
          </p:nvPr>
        </p:nvSpPr>
        <p:spPr>
          <a:xfrm>
            <a:off x="1524000" y="3602038"/>
            <a:ext cx="9144000" cy="2287486"/>
          </a:xfrm>
        </p:spPr>
        <p:txBody>
          <a:bodyPr/>
          <a:lstStyle/>
          <a:p>
            <a:pPr algn="l"/>
            <a:r>
              <a:rPr lang="en-IN" dirty="0"/>
              <a:t>S Syed Bilal Yasir-192111612</a:t>
            </a:r>
          </a:p>
          <a:p>
            <a:pPr algn="l"/>
            <a:r>
              <a:rPr lang="en-IN" b="1" dirty="0"/>
              <a:t>COURSE: CSA1383-Theory Of Computation For Natural Language Processing.</a:t>
            </a:r>
          </a:p>
          <a:p>
            <a:pPr algn="l"/>
            <a:endParaRPr lang="en-IN" b="1" dirty="0"/>
          </a:p>
          <a:p>
            <a:pPr algn="l"/>
            <a:endParaRPr lang="en-IN" dirty="0"/>
          </a:p>
        </p:txBody>
      </p:sp>
    </p:spTree>
    <p:extLst>
      <p:ext uri="{BB962C8B-B14F-4D97-AF65-F5344CB8AC3E}">
        <p14:creationId xmlns:p14="http://schemas.microsoft.com/office/powerpoint/2010/main" val="4122786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4608-4914-BE61-40E2-A22C3E279E53}"/>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01FD772C-91CE-C2B2-48DD-1D51C59D9C77}"/>
              </a:ext>
            </a:extLst>
          </p:cNvPr>
          <p:cNvSpPr>
            <a:spLocks noGrp="1"/>
          </p:cNvSpPr>
          <p:nvPr>
            <p:ph idx="1"/>
          </p:nvPr>
        </p:nvSpPr>
        <p:spPr/>
        <p:txBody>
          <a:bodyPr/>
          <a:lstStyle/>
          <a:p>
            <a:pPr>
              <a:buFont typeface="Wingdings" panose="05000000000000000000" pitchFamily="2" charset="2"/>
              <a:buChar char="Ø"/>
            </a:pPr>
            <a:r>
              <a:rPr lang="en-US" dirty="0"/>
              <a:t> Cycle-GAN, a variant of GANs, facilitates unsupervised image-to-image translation tasks in computer vision.</a:t>
            </a:r>
          </a:p>
          <a:p>
            <a:pPr>
              <a:buFont typeface="Wingdings" panose="05000000000000000000" pitchFamily="2" charset="2"/>
              <a:buChar char="Ø"/>
            </a:pPr>
            <a:r>
              <a:rPr lang="en-US" dirty="0"/>
              <a:t>Its bidirectional transformation capability ensures cycle consistency, making it suitable for diverse applications like style transfer, object transfiguration, and domain adaptation without paired data.</a:t>
            </a:r>
          </a:p>
          <a:p>
            <a:pPr>
              <a:buFont typeface="Wingdings" panose="05000000000000000000" pitchFamily="2" charset="2"/>
              <a:buChar char="Ø"/>
            </a:pPr>
            <a:r>
              <a:rPr lang="en-US" dirty="0"/>
              <a:t>Recent advancements and extensions focus on stability improvements, image quality enhancement, and addressing challenges like mode collapse and domain gap issues.</a:t>
            </a:r>
            <a:endParaRPr lang="en-IN" dirty="0"/>
          </a:p>
        </p:txBody>
      </p:sp>
    </p:spTree>
    <p:extLst>
      <p:ext uri="{BB962C8B-B14F-4D97-AF65-F5344CB8AC3E}">
        <p14:creationId xmlns:p14="http://schemas.microsoft.com/office/powerpoint/2010/main" val="2025841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EA6A2-A420-F1F1-A9E9-F80CCE04E2D3}"/>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6FF64AB5-BE6C-B431-07C7-708D1FEC6179}"/>
              </a:ext>
            </a:extLst>
          </p:cNvPr>
          <p:cNvSpPr>
            <a:spLocks noGrp="1"/>
          </p:cNvSpPr>
          <p:nvPr>
            <p:ph idx="1"/>
          </p:nvPr>
        </p:nvSpPr>
        <p:spPr/>
        <p:txBody>
          <a:bodyPr>
            <a:normAutofit fontScale="85000" lnSpcReduction="20000"/>
          </a:bodyPr>
          <a:lstStyle/>
          <a:p>
            <a:pPr>
              <a:buFont typeface="Wingdings" panose="05000000000000000000" pitchFamily="2" charset="2"/>
              <a:buChar char="Ø"/>
            </a:pPr>
            <a:r>
              <a:rPr lang="en-US" dirty="0"/>
              <a:t>Recent advancements in computer vision have been fueled by Generative Adversarial Networks (GANs), with Cycle-Consistent Generative Adversarial Networks (Cycle-GANs) standing out for unsupervised image-to-image translation tasks.</a:t>
            </a:r>
          </a:p>
          <a:p>
            <a:pPr>
              <a:buFont typeface="Wingdings" panose="05000000000000000000" pitchFamily="2" charset="2"/>
              <a:buChar char="Ø"/>
            </a:pPr>
            <a:r>
              <a:rPr lang="en-US" dirty="0"/>
              <a:t>Cycle-GANs operate on the principle of cycle consistency, enabling bidirectional transformations between different image domains without the need for paired datasets.</a:t>
            </a:r>
          </a:p>
          <a:p>
            <a:pPr>
              <a:buFont typeface="Wingdings" panose="05000000000000000000" pitchFamily="2" charset="2"/>
              <a:buChar char="Ø"/>
            </a:pPr>
            <a:r>
              <a:rPr lang="en-US" dirty="0"/>
              <a:t>Their versatility extends to tasks such as style transfer and domain adaptation, making them valuable across artistic and practical domains alike.</a:t>
            </a:r>
          </a:p>
          <a:p>
            <a:pPr>
              <a:buFont typeface="Wingdings" panose="05000000000000000000" pitchFamily="2" charset="2"/>
              <a:buChar char="Ø"/>
            </a:pPr>
            <a:r>
              <a:rPr lang="en-US" dirty="0"/>
              <a:t>This paper delves into Cycle-GAN fundamentals, including architecture, training procedures, loss functions, and optimization techniques.</a:t>
            </a:r>
          </a:p>
          <a:p>
            <a:pPr>
              <a:buFont typeface="Wingdings" panose="05000000000000000000" pitchFamily="2" charset="2"/>
              <a:buChar char="Ø"/>
            </a:pPr>
            <a:r>
              <a:rPr lang="en-US" dirty="0"/>
              <a:t>Additionally, we explore real-world applications of Cycle-GANs in computer vision and highlight recent advancements aimed at improving stability, image quality, and addressing challenges like mode collapse and domain gap issues.</a:t>
            </a:r>
            <a:endParaRPr lang="en-IN" dirty="0"/>
          </a:p>
        </p:txBody>
      </p:sp>
    </p:spTree>
    <p:extLst>
      <p:ext uri="{BB962C8B-B14F-4D97-AF65-F5344CB8AC3E}">
        <p14:creationId xmlns:p14="http://schemas.microsoft.com/office/powerpoint/2010/main" val="4129960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793C6-1D32-B70E-6AD3-378266E952AB}"/>
              </a:ext>
            </a:extLst>
          </p:cNvPr>
          <p:cNvSpPr>
            <a:spLocks noGrp="1"/>
          </p:cNvSpPr>
          <p:nvPr>
            <p:ph type="title"/>
          </p:nvPr>
        </p:nvSpPr>
        <p:spPr/>
        <p:txBody>
          <a:bodyPr/>
          <a:lstStyle/>
          <a:p>
            <a:r>
              <a:rPr lang="en-IN" dirty="0"/>
              <a:t>MATERIALS AND METHODS:-</a:t>
            </a:r>
          </a:p>
        </p:txBody>
      </p:sp>
      <p:sp>
        <p:nvSpPr>
          <p:cNvPr id="3" name="Content Placeholder 2">
            <a:extLst>
              <a:ext uri="{FF2B5EF4-FFF2-40B4-BE49-F238E27FC236}">
                <a16:creationId xmlns:a16="http://schemas.microsoft.com/office/drawing/2014/main" id="{0467C146-30BC-8430-B932-F5EFF1B9AC03}"/>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Define the Cycle-GAN architecture, specifying the generator and discriminator networks' structure, including layers, filter sizes, and activation functions.</a:t>
            </a:r>
          </a:p>
          <a:p>
            <a:pPr>
              <a:buFont typeface="Wingdings" panose="05000000000000000000" pitchFamily="2" charset="2"/>
              <a:buChar char="Ø"/>
            </a:pPr>
            <a:r>
              <a:rPr lang="en-US" dirty="0"/>
              <a:t>Outline the training procedure, detailing dataset preparation, data augmentation techniques, and hyperparameter settings such as learning rates, batch sizes, and epochs.</a:t>
            </a:r>
          </a:p>
          <a:p>
            <a:pPr>
              <a:buFont typeface="Wingdings" panose="05000000000000000000" pitchFamily="2" charset="2"/>
              <a:buChar char="Ø"/>
            </a:pPr>
            <a:r>
              <a:rPr lang="en-US" dirty="0"/>
              <a:t>Describe the loss functions utilized during training, encompassing adversarial loss, cycle consistency loss, and identity loss, and explain their roles in model convergence.</a:t>
            </a:r>
          </a:p>
          <a:p>
            <a:pPr>
              <a:buFont typeface="Wingdings" panose="05000000000000000000" pitchFamily="2" charset="2"/>
              <a:buChar char="Ø"/>
            </a:pPr>
            <a:r>
              <a:rPr lang="en-US" dirty="0"/>
              <a:t>Discuss optimization techniques, including stochastic gradient descent or Adam optimization, as well as any regularization methods employed to prevent overfitting, and specify implementation details such as programming framework and version used.</a:t>
            </a:r>
            <a:endParaRPr lang="en-IN" dirty="0"/>
          </a:p>
        </p:txBody>
      </p:sp>
    </p:spTree>
    <p:extLst>
      <p:ext uri="{BB962C8B-B14F-4D97-AF65-F5344CB8AC3E}">
        <p14:creationId xmlns:p14="http://schemas.microsoft.com/office/powerpoint/2010/main" val="4288256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7EAB3-FDC9-C7BC-BCE2-D7D04EA6FE97}"/>
              </a:ext>
            </a:extLst>
          </p:cNvPr>
          <p:cNvSpPr>
            <a:spLocks noGrp="1"/>
          </p:cNvSpPr>
          <p:nvPr>
            <p:ph type="title"/>
          </p:nvPr>
        </p:nvSpPr>
        <p:spPr/>
        <p:txBody>
          <a:bodyPr/>
          <a:lstStyle/>
          <a:p>
            <a:r>
              <a:rPr lang="en-IN" dirty="0"/>
              <a:t>DISCUSSION:-</a:t>
            </a:r>
          </a:p>
        </p:txBody>
      </p:sp>
      <p:sp>
        <p:nvSpPr>
          <p:cNvPr id="3" name="Content Placeholder 2">
            <a:extLst>
              <a:ext uri="{FF2B5EF4-FFF2-40B4-BE49-F238E27FC236}">
                <a16:creationId xmlns:a16="http://schemas.microsoft.com/office/drawing/2014/main" id="{94CF5FC7-4B01-FA9C-B1A3-AF10EEF34E24}"/>
              </a:ext>
            </a:extLst>
          </p:cNvPr>
          <p:cNvSpPr>
            <a:spLocks noGrp="1"/>
          </p:cNvSpPr>
          <p:nvPr>
            <p:ph idx="1"/>
          </p:nvPr>
        </p:nvSpPr>
        <p:spPr/>
        <p:txBody>
          <a:bodyPr>
            <a:normAutofit fontScale="77500" lnSpcReduction="20000"/>
          </a:bodyPr>
          <a:lstStyle/>
          <a:p>
            <a:pPr algn="l">
              <a:buFont typeface="Wingdings" panose="05000000000000000000" pitchFamily="2" charset="2"/>
              <a:buChar char="Ø"/>
            </a:pPr>
            <a:r>
              <a:rPr lang="en-US" b="1" i="0" dirty="0">
                <a:solidFill>
                  <a:srgbClr val="0D0D0D"/>
                </a:solidFill>
                <a:effectLst/>
                <a:latin typeface="Söhne"/>
              </a:rPr>
              <a:t>Performance Evaluation : </a:t>
            </a:r>
            <a:r>
              <a:rPr lang="en-US" b="0" i="0" dirty="0">
                <a:solidFill>
                  <a:srgbClr val="0D0D0D"/>
                </a:solidFill>
                <a:effectLst/>
                <a:latin typeface="Söhne"/>
              </a:rPr>
              <a:t>Evaluate the performance of the Cycle-GAN model in terms of image quality, domain transfer accuracy, and perceptual similarity metrics.</a:t>
            </a:r>
            <a:r>
              <a:rPr lang="en-US" b="1" i="0" dirty="0">
                <a:solidFill>
                  <a:srgbClr val="0D0D0D"/>
                </a:solidFill>
                <a:effectLst/>
                <a:latin typeface="Söhne"/>
              </a:rPr>
              <a:t> </a:t>
            </a:r>
          </a:p>
          <a:p>
            <a:pPr algn="l">
              <a:buFont typeface="Wingdings" panose="05000000000000000000" pitchFamily="2" charset="2"/>
              <a:buChar char="Ø"/>
            </a:pPr>
            <a:r>
              <a:rPr lang="en-US" b="1" i="0" dirty="0">
                <a:solidFill>
                  <a:srgbClr val="0D0D0D"/>
                </a:solidFill>
                <a:effectLst/>
                <a:latin typeface="Söhne"/>
              </a:rPr>
              <a:t>Robustness and Generalization : </a:t>
            </a:r>
            <a:r>
              <a:rPr lang="en-US" b="0" i="0" dirty="0">
                <a:solidFill>
                  <a:srgbClr val="0D0D0D"/>
                </a:solidFill>
                <a:effectLst/>
                <a:latin typeface="Söhne"/>
              </a:rPr>
              <a:t>Analyze the robustness of the Cycle-GAN model to variations in input data, such as changes in lighting conditions, viewpoints, or object orientations.</a:t>
            </a:r>
          </a:p>
          <a:p>
            <a:pPr algn="l">
              <a:buFont typeface="Wingdings" panose="05000000000000000000" pitchFamily="2" charset="2"/>
              <a:buChar char="Ø"/>
            </a:pPr>
            <a:r>
              <a:rPr lang="en-US" b="1" i="0" dirty="0">
                <a:solidFill>
                  <a:srgbClr val="0D0D0D"/>
                </a:solidFill>
                <a:effectLst/>
                <a:latin typeface="Söhne"/>
              </a:rPr>
              <a:t>Real-World Applications : </a:t>
            </a:r>
            <a:r>
              <a:rPr lang="en-US" b="0" i="0" dirty="0">
                <a:solidFill>
                  <a:srgbClr val="0D0D0D"/>
                </a:solidFill>
                <a:effectLst/>
                <a:latin typeface="Söhne"/>
              </a:rPr>
              <a:t>Explore real-world applications and use cases where Cycle-GAN can be deployed, such as in artistic style transfer, domain adaptation in medical imaging, or image-to-image translation tasks in autonomous driving systems.</a:t>
            </a:r>
            <a:r>
              <a:rPr lang="en-US" b="1" i="0" dirty="0">
                <a:solidFill>
                  <a:srgbClr val="0D0D0D"/>
                </a:solidFill>
                <a:effectLst/>
                <a:latin typeface="Söhne"/>
              </a:rPr>
              <a:t> </a:t>
            </a:r>
          </a:p>
          <a:p>
            <a:pPr algn="l">
              <a:buFont typeface="Wingdings" panose="05000000000000000000" pitchFamily="2" charset="2"/>
              <a:buChar char="Ø"/>
            </a:pPr>
            <a:r>
              <a:rPr lang="en-US" b="1" i="0" dirty="0">
                <a:solidFill>
                  <a:srgbClr val="0D0D0D"/>
                </a:solidFill>
                <a:effectLst/>
                <a:latin typeface="Söhne"/>
              </a:rPr>
              <a:t>Ethical and Societal Implications : </a:t>
            </a:r>
            <a:r>
              <a:rPr lang="en-US" b="0" i="0" dirty="0">
                <a:solidFill>
                  <a:srgbClr val="0D0D0D"/>
                </a:solidFill>
                <a:effectLst/>
                <a:latin typeface="Söhne"/>
              </a:rPr>
              <a:t>Consider the ethical implications of using Cycle-GAN for image transformations, particularly in sensitive domains such as facial attribute manipulation or deepfake generation.</a:t>
            </a:r>
            <a:r>
              <a:rPr lang="en-US" b="1" i="0" dirty="0">
                <a:solidFill>
                  <a:srgbClr val="0D0D0D"/>
                </a:solidFill>
                <a:effectLst/>
                <a:latin typeface="Söhne"/>
              </a:rPr>
              <a:t> </a:t>
            </a:r>
          </a:p>
          <a:p>
            <a:pPr algn="l">
              <a:buFont typeface="Wingdings" panose="05000000000000000000" pitchFamily="2" charset="2"/>
              <a:buChar char="Ø"/>
            </a:pPr>
            <a:r>
              <a:rPr lang="en-US" b="1" i="0" dirty="0">
                <a:solidFill>
                  <a:srgbClr val="0D0D0D"/>
                </a:solidFill>
                <a:effectLst/>
                <a:latin typeface="Söhne"/>
              </a:rPr>
              <a:t>Future </a:t>
            </a:r>
            <a:r>
              <a:rPr lang="en-US" b="1" i="0" dirty="0" err="1">
                <a:solidFill>
                  <a:srgbClr val="0D0D0D"/>
                </a:solidFill>
                <a:effectLst/>
                <a:latin typeface="Söhne"/>
              </a:rPr>
              <a:t>Directions:</a:t>
            </a:r>
            <a:r>
              <a:rPr lang="en-US" b="0" i="0" dirty="0" err="1">
                <a:solidFill>
                  <a:srgbClr val="0D0D0D"/>
                </a:solidFill>
                <a:effectLst/>
                <a:latin typeface="Söhne"/>
              </a:rPr>
              <a:t>Propose</a:t>
            </a:r>
            <a:r>
              <a:rPr lang="en-US" b="0" i="0" dirty="0">
                <a:solidFill>
                  <a:srgbClr val="0D0D0D"/>
                </a:solidFill>
                <a:effectLst/>
                <a:latin typeface="Söhne"/>
              </a:rPr>
              <a:t> future research directions and areas for improvement in Cycle-GAN and related techniques, such as enhancing model robustness, addressing domain shift challenges, or integrating semantic information for more context-aware transformations.</a:t>
            </a:r>
          </a:p>
          <a:p>
            <a:pPr algn="l">
              <a:buFont typeface="Wingdings" panose="05000000000000000000" pitchFamily="2" charset="2"/>
              <a:buChar char="Ø"/>
            </a:pPr>
            <a:endParaRPr lang="en-US" b="0" i="0" dirty="0">
              <a:solidFill>
                <a:srgbClr val="0D0D0D"/>
              </a:solidFill>
              <a:effectLst/>
              <a:latin typeface="Söhne"/>
            </a:endParaRPr>
          </a:p>
          <a:p>
            <a:pPr algn="l">
              <a:buFont typeface="Wingdings" panose="05000000000000000000" pitchFamily="2" charset="2"/>
              <a:buChar char="Ø"/>
            </a:pPr>
            <a:endParaRPr lang="en-US" b="0" i="0" dirty="0">
              <a:solidFill>
                <a:srgbClr val="0D0D0D"/>
              </a:solidFill>
              <a:effectLst/>
              <a:latin typeface="Söhne"/>
            </a:endParaRPr>
          </a:p>
          <a:p>
            <a:pPr marL="0" indent="0" algn="l">
              <a:buNone/>
            </a:pPr>
            <a:endParaRPr lang="en-US" b="0" i="0" dirty="0">
              <a:solidFill>
                <a:srgbClr val="0D0D0D"/>
              </a:solidFill>
              <a:effectLst/>
              <a:latin typeface="Söhne"/>
            </a:endParaRPr>
          </a:p>
          <a:p>
            <a:pPr marL="0" indent="0">
              <a:buNone/>
            </a:pPr>
            <a:endParaRPr lang="en-IN" dirty="0"/>
          </a:p>
        </p:txBody>
      </p:sp>
    </p:spTree>
    <p:extLst>
      <p:ext uri="{BB962C8B-B14F-4D97-AF65-F5344CB8AC3E}">
        <p14:creationId xmlns:p14="http://schemas.microsoft.com/office/powerpoint/2010/main" val="61705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485E0-523C-0E7E-6AD6-E78E076AFDD5}"/>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1D8D80B9-2004-46AB-1008-37F3349CE387}"/>
              </a:ext>
            </a:extLst>
          </p:cNvPr>
          <p:cNvSpPr>
            <a:spLocks noGrp="1"/>
          </p:cNvSpPr>
          <p:nvPr>
            <p:ph idx="1"/>
          </p:nvPr>
        </p:nvSpPr>
        <p:spPr/>
        <p:txBody>
          <a:bodyPr>
            <a:normAutofit fontScale="85000" lnSpcReduction="20000"/>
          </a:bodyPr>
          <a:lstStyle/>
          <a:p>
            <a:pPr>
              <a:buFont typeface="Wingdings" panose="05000000000000000000" pitchFamily="2" charset="2"/>
              <a:buChar char="Ø"/>
            </a:pPr>
            <a:r>
              <a:rPr lang="en-US" dirty="0"/>
              <a:t> Quantitatively assess Cycle-GAN performance using image quality metrics like SSIM, PSNR, and perceptual similarity metrics such as FID, LPIPS, and domain transfer accuracy.</a:t>
            </a:r>
          </a:p>
          <a:p>
            <a:pPr>
              <a:buFont typeface="Wingdings" panose="05000000000000000000" pitchFamily="2" charset="2"/>
              <a:buChar char="Ø"/>
            </a:pPr>
            <a:r>
              <a:rPr lang="en-US" dirty="0"/>
              <a:t>Present qualitative results through visual comparisons of generated images, demonstrating Cycle-GAN's efficacy in preserving image content, style, and domain-specific characteristics.</a:t>
            </a:r>
          </a:p>
          <a:p>
            <a:pPr>
              <a:buFont typeface="Wingdings" panose="05000000000000000000" pitchFamily="2" charset="2"/>
              <a:buChar char="Ø"/>
            </a:pPr>
            <a:r>
              <a:rPr lang="en-US" dirty="0"/>
              <a:t> Illustrate practical applications of Cycle-GAN through case studies across various domains like style transfer, object transfiguration, and domain adaptation.</a:t>
            </a:r>
          </a:p>
          <a:p>
            <a:pPr>
              <a:buFont typeface="Wingdings" panose="05000000000000000000" pitchFamily="2" charset="2"/>
              <a:buChar char="Ø"/>
            </a:pPr>
            <a:r>
              <a:rPr lang="en-US" dirty="0"/>
              <a:t>Conduct statistical analysis to determine the significance of differences between Cycle-GAN and alternative methods, employing tests like t-tests or ANOVA.</a:t>
            </a:r>
          </a:p>
          <a:p>
            <a:pPr>
              <a:buFont typeface="Wingdings" panose="05000000000000000000" pitchFamily="2" charset="2"/>
              <a:buChar char="Ø"/>
            </a:pPr>
            <a:r>
              <a:rPr lang="en-US" dirty="0"/>
              <a:t>Perform sensitivity analysis to investigate the impact of parameters, network architecture, and optimization settings on Cycle-GAN's performance, providing insights into its robustness and stability.</a:t>
            </a:r>
            <a:endParaRPr lang="en-IN" dirty="0"/>
          </a:p>
        </p:txBody>
      </p:sp>
    </p:spTree>
    <p:extLst>
      <p:ext uri="{BB962C8B-B14F-4D97-AF65-F5344CB8AC3E}">
        <p14:creationId xmlns:p14="http://schemas.microsoft.com/office/powerpoint/2010/main" val="3049010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0732E-F086-9BC6-CD2F-7507A3D74C1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27ED2967-0E65-B46F-64FE-7D5115214252}"/>
              </a:ext>
            </a:extLst>
          </p:cNvPr>
          <p:cNvSpPr>
            <a:spLocks noGrp="1"/>
          </p:cNvSpPr>
          <p:nvPr>
            <p:ph idx="1"/>
          </p:nvPr>
        </p:nvSpPr>
        <p:spPr/>
        <p:txBody>
          <a:bodyPr/>
          <a:lstStyle/>
          <a:p>
            <a:pPr>
              <a:buFont typeface="Wingdings" panose="05000000000000000000" pitchFamily="2" charset="2"/>
              <a:buChar char="Ø"/>
            </a:pPr>
            <a:r>
              <a:rPr lang="en-US" dirty="0"/>
              <a:t>Summarize key findings and results, highlighting Cycle-GAN's performance and limitations in image transformation tasks.</a:t>
            </a:r>
          </a:p>
          <a:p>
            <a:pPr>
              <a:buFont typeface="Wingdings" panose="05000000000000000000" pitchFamily="2" charset="2"/>
              <a:buChar char="Ø"/>
            </a:pPr>
            <a:r>
              <a:rPr lang="en-US" dirty="0"/>
              <a:t> Discuss contributions to computer vision and generative modeling, outlining potential future research directions and practical implications.</a:t>
            </a:r>
          </a:p>
          <a:p>
            <a:pPr>
              <a:buFont typeface="Wingdings" panose="05000000000000000000" pitchFamily="2" charset="2"/>
              <a:buChar char="Ø"/>
            </a:pPr>
            <a:r>
              <a:rPr lang="en-US" dirty="0"/>
              <a:t>Conclude with reflections on Cycle-GAN's versatility, its role in advancing technology across various industries, and acknowledgments to contributors and funding sources.</a:t>
            </a:r>
            <a:endParaRPr lang="en-IN" dirty="0"/>
          </a:p>
        </p:txBody>
      </p:sp>
    </p:spTree>
    <p:extLst>
      <p:ext uri="{BB962C8B-B14F-4D97-AF65-F5344CB8AC3E}">
        <p14:creationId xmlns:p14="http://schemas.microsoft.com/office/powerpoint/2010/main" val="63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0D6F-EE8D-4F1D-84CC-99D44248D491}"/>
              </a:ext>
            </a:extLst>
          </p:cNvPr>
          <p:cNvSpPr>
            <a:spLocks noGrp="1"/>
          </p:cNvSpPr>
          <p:nvPr>
            <p:ph type="title"/>
          </p:nvPr>
        </p:nvSpPr>
        <p:spPr/>
        <p:txBody>
          <a:bodyPr/>
          <a:lstStyle/>
          <a:p>
            <a:r>
              <a:rPr lang="en-IN" dirty="0"/>
              <a:t>SCOPE:-</a:t>
            </a:r>
          </a:p>
        </p:txBody>
      </p:sp>
      <p:sp>
        <p:nvSpPr>
          <p:cNvPr id="3" name="Content Placeholder 2">
            <a:extLst>
              <a:ext uri="{FF2B5EF4-FFF2-40B4-BE49-F238E27FC236}">
                <a16:creationId xmlns:a16="http://schemas.microsoft.com/office/drawing/2014/main" id="{4B3AF1A8-8A10-4384-93EE-99AF69878EAB}"/>
              </a:ext>
            </a:extLst>
          </p:cNvPr>
          <p:cNvSpPr>
            <a:spLocks noGrp="1"/>
          </p:cNvSpPr>
          <p:nvPr>
            <p:ph idx="1"/>
          </p:nvPr>
        </p:nvSpPr>
        <p:spPr/>
        <p:txBody>
          <a:bodyPr/>
          <a:lstStyle/>
          <a:p>
            <a:pPr>
              <a:buFont typeface="Wingdings" panose="05000000000000000000" pitchFamily="2" charset="2"/>
              <a:buChar char="Ø"/>
            </a:pPr>
            <a:r>
              <a:rPr lang="en-IN" b="1" i="0" dirty="0">
                <a:solidFill>
                  <a:srgbClr val="0D0D0D"/>
                </a:solidFill>
                <a:effectLst/>
                <a:latin typeface="Söhne"/>
              </a:rPr>
              <a:t>Image Transformation Tasks</a:t>
            </a:r>
          </a:p>
          <a:p>
            <a:pPr>
              <a:buFont typeface="Wingdings" panose="05000000000000000000" pitchFamily="2" charset="2"/>
              <a:buChar char="Ø"/>
            </a:pPr>
            <a:r>
              <a:rPr lang="en-IN" b="1" i="0" dirty="0">
                <a:solidFill>
                  <a:srgbClr val="0D0D0D"/>
                </a:solidFill>
                <a:effectLst/>
                <a:latin typeface="Söhne"/>
              </a:rPr>
              <a:t>Application Domains</a:t>
            </a:r>
          </a:p>
          <a:p>
            <a:pPr>
              <a:buFont typeface="Wingdings" panose="05000000000000000000" pitchFamily="2" charset="2"/>
              <a:buChar char="Ø"/>
            </a:pPr>
            <a:r>
              <a:rPr lang="en-IN" b="1" i="0" dirty="0">
                <a:solidFill>
                  <a:srgbClr val="0D0D0D"/>
                </a:solidFill>
                <a:effectLst/>
                <a:latin typeface="Söhne"/>
              </a:rPr>
              <a:t>Datasets and Evaluation Metrics</a:t>
            </a:r>
            <a:endParaRPr lang="en-IN" b="1" dirty="0">
              <a:solidFill>
                <a:srgbClr val="0D0D0D"/>
              </a:solidFill>
              <a:latin typeface="Söhne"/>
            </a:endParaRPr>
          </a:p>
          <a:p>
            <a:pPr>
              <a:buFont typeface="Wingdings" panose="05000000000000000000" pitchFamily="2" charset="2"/>
              <a:buChar char="Ø"/>
            </a:pPr>
            <a:r>
              <a:rPr lang="en-IN" b="1" i="0" dirty="0">
                <a:solidFill>
                  <a:srgbClr val="0D0D0D"/>
                </a:solidFill>
                <a:effectLst/>
                <a:latin typeface="Söhne"/>
              </a:rPr>
              <a:t>Technical Constraints and Considerations</a:t>
            </a:r>
            <a:endParaRPr lang="en-IN" dirty="0">
              <a:solidFill>
                <a:srgbClr val="0D0D0D"/>
              </a:solidFill>
              <a:latin typeface="Söhne"/>
            </a:endParaRPr>
          </a:p>
          <a:p>
            <a:pPr>
              <a:buFont typeface="Wingdings" panose="05000000000000000000" pitchFamily="2" charset="2"/>
              <a:buChar char="Ø"/>
            </a:pPr>
            <a:r>
              <a:rPr lang="en-IN" b="1" i="0" dirty="0">
                <a:solidFill>
                  <a:srgbClr val="0D0D0D"/>
                </a:solidFill>
                <a:effectLst/>
                <a:latin typeface="Söhne"/>
              </a:rPr>
              <a:t>Generalization and Transferability</a:t>
            </a:r>
          </a:p>
          <a:p>
            <a:pPr>
              <a:buFont typeface="Wingdings" panose="05000000000000000000" pitchFamily="2" charset="2"/>
              <a:buChar char="Ø"/>
            </a:pPr>
            <a:r>
              <a:rPr lang="en-IN" b="1" i="0" dirty="0">
                <a:solidFill>
                  <a:srgbClr val="0D0D0D"/>
                </a:solidFill>
                <a:effectLst/>
                <a:latin typeface="Söhne"/>
              </a:rPr>
              <a:t>Ethical and Societal Implications</a:t>
            </a:r>
            <a:br>
              <a:rPr lang="en-IN" b="0" i="0" dirty="0">
                <a:solidFill>
                  <a:srgbClr val="0D0D0D"/>
                </a:solidFill>
                <a:effectLst/>
                <a:latin typeface="Söhne"/>
              </a:rPr>
            </a:br>
            <a:endParaRPr lang="en-IN" b="1" i="0" dirty="0">
              <a:solidFill>
                <a:srgbClr val="0D0D0D"/>
              </a:solidFill>
              <a:effectLst/>
              <a:latin typeface="Söhne"/>
            </a:endParaRPr>
          </a:p>
        </p:txBody>
      </p:sp>
    </p:spTree>
    <p:extLst>
      <p:ext uri="{BB962C8B-B14F-4D97-AF65-F5344CB8AC3E}">
        <p14:creationId xmlns:p14="http://schemas.microsoft.com/office/powerpoint/2010/main" val="3967656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54C0-7780-414E-183B-ABCDD9387A0E}"/>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865D1E2D-364F-D22F-AD84-E4681C55D8F9}"/>
              </a:ext>
            </a:extLst>
          </p:cNvPr>
          <p:cNvSpPr>
            <a:spLocks noGrp="1"/>
          </p:cNvSpPr>
          <p:nvPr>
            <p:ph idx="1"/>
          </p:nvPr>
        </p:nvSpPr>
        <p:spPr/>
        <p:txBody>
          <a:bodyPr>
            <a:normAutofit fontScale="85000" lnSpcReduction="20000"/>
          </a:bodyPr>
          <a:lstStyle/>
          <a:p>
            <a:pPr>
              <a:buFont typeface="Wingdings" panose="05000000000000000000" pitchFamily="2" charset="2"/>
              <a:buChar char="Ø"/>
            </a:pPr>
            <a:r>
              <a:rPr lang="en-IN" b="0" i="0" dirty="0">
                <a:solidFill>
                  <a:srgbClr val="0D0D0D"/>
                </a:solidFill>
                <a:effectLst/>
                <a:latin typeface="Söhne"/>
              </a:rPr>
              <a:t>Goodfellow, I., </a:t>
            </a:r>
            <a:r>
              <a:rPr lang="en-IN" b="0" i="0" dirty="0" err="1">
                <a:solidFill>
                  <a:srgbClr val="0D0D0D"/>
                </a:solidFill>
                <a:effectLst/>
                <a:latin typeface="Söhne"/>
              </a:rPr>
              <a:t>Pouget</a:t>
            </a:r>
            <a:r>
              <a:rPr lang="en-IN" b="0" i="0" dirty="0">
                <a:solidFill>
                  <a:srgbClr val="0D0D0D"/>
                </a:solidFill>
                <a:effectLst/>
                <a:latin typeface="Söhne"/>
              </a:rPr>
              <a:t>-Abadie, J., Mirza, M., Xu, B., </a:t>
            </a:r>
            <a:r>
              <a:rPr lang="en-IN" b="0" i="0" dirty="0" err="1">
                <a:solidFill>
                  <a:srgbClr val="0D0D0D"/>
                </a:solidFill>
                <a:effectLst/>
                <a:latin typeface="Söhne"/>
              </a:rPr>
              <a:t>Warde</a:t>
            </a:r>
            <a:r>
              <a:rPr lang="en-IN" b="0" i="0" dirty="0">
                <a:solidFill>
                  <a:srgbClr val="0D0D0D"/>
                </a:solidFill>
                <a:effectLst/>
                <a:latin typeface="Söhne"/>
              </a:rPr>
              <a:t>-Farley, D., </a:t>
            </a:r>
            <a:r>
              <a:rPr lang="en-IN" b="0" i="0" dirty="0" err="1">
                <a:solidFill>
                  <a:srgbClr val="0D0D0D"/>
                </a:solidFill>
                <a:effectLst/>
                <a:latin typeface="Söhne"/>
              </a:rPr>
              <a:t>Ozair</a:t>
            </a:r>
            <a:r>
              <a:rPr lang="en-IN" b="0" i="0" dirty="0">
                <a:solidFill>
                  <a:srgbClr val="0D0D0D"/>
                </a:solidFill>
                <a:effectLst/>
                <a:latin typeface="Söhne"/>
              </a:rPr>
              <a:t>, S., ... Bengio, Y. (2014). Generative adversarial nets. In Advances in neural information processing systems (pp. 2672-2680).</a:t>
            </a:r>
          </a:p>
          <a:p>
            <a:pPr algn="l">
              <a:buFont typeface="Wingdings" panose="05000000000000000000" pitchFamily="2" charset="2"/>
              <a:buChar char="Ø"/>
            </a:pPr>
            <a:r>
              <a:rPr lang="en-IN" b="0" i="0" dirty="0">
                <a:solidFill>
                  <a:srgbClr val="0D0D0D"/>
                </a:solidFill>
                <a:effectLst/>
                <a:latin typeface="Söhne"/>
              </a:rPr>
              <a:t>Zhu, J. Y., Park, T., Isola, P., &amp; </a:t>
            </a:r>
            <a:r>
              <a:rPr lang="en-IN" b="0" i="0" dirty="0" err="1">
                <a:solidFill>
                  <a:srgbClr val="0D0D0D"/>
                </a:solidFill>
                <a:effectLst/>
                <a:latin typeface="Söhne"/>
              </a:rPr>
              <a:t>Efros</a:t>
            </a:r>
            <a:r>
              <a:rPr lang="en-IN" b="0" i="0" dirty="0">
                <a:solidFill>
                  <a:srgbClr val="0D0D0D"/>
                </a:solidFill>
                <a:effectLst/>
                <a:latin typeface="Söhne"/>
              </a:rPr>
              <a:t>, A. A. (2017). Unpaired image-to-image translation using cycle-consistent adversarial networks. In Proceedings of the IEEE international conference on computer vision (pp. 2223-2232).</a:t>
            </a:r>
          </a:p>
          <a:p>
            <a:pPr algn="l">
              <a:buFont typeface="Wingdings" panose="05000000000000000000" pitchFamily="2" charset="2"/>
              <a:buChar char="Ø"/>
            </a:pPr>
            <a:r>
              <a:rPr lang="en-IN" b="0" i="0" dirty="0">
                <a:solidFill>
                  <a:srgbClr val="0D0D0D"/>
                </a:solidFill>
                <a:effectLst/>
                <a:latin typeface="Söhne"/>
              </a:rPr>
              <a:t>Isola, P., Zhu, J. Y., Zhou, T., &amp; </a:t>
            </a:r>
            <a:r>
              <a:rPr lang="en-IN" b="0" i="0" dirty="0" err="1">
                <a:solidFill>
                  <a:srgbClr val="0D0D0D"/>
                </a:solidFill>
                <a:effectLst/>
                <a:latin typeface="Söhne"/>
              </a:rPr>
              <a:t>Efros</a:t>
            </a:r>
            <a:r>
              <a:rPr lang="en-IN" b="0" i="0" dirty="0">
                <a:solidFill>
                  <a:srgbClr val="0D0D0D"/>
                </a:solidFill>
                <a:effectLst/>
                <a:latin typeface="Söhne"/>
              </a:rPr>
              <a:t>, A. A. (2017). Image-to-image translation with conditional adversarial networks. In Proceedings of the IEEE conference on computer vision and pattern recognition (pp. 1125-1134).</a:t>
            </a:r>
          </a:p>
          <a:p>
            <a:pPr algn="l">
              <a:buFont typeface="Wingdings" panose="05000000000000000000" pitchFamily="2" charset="2"/>
              <a:buChar char="Ø"/>
            </a:pPr>
            <a:r>
              <a:rPr lang="en-IN" b="0" i="0" dirty="0" err="1">
                <a:solidFill>
                  <a:srgbClr val="0D0D0D"/>
                </a:solidFill>
                <a:effectLst/>
                <a:latin typeface="Söhne"/>
              </a:rPr>
              <a:t>Arjovsky</a:t>
            </a:r>
            <a:r>
              <a:rPr lang="en-IN" b="0" i="0" dirty="0">
                <a:solidFill>
                  <a:srgbClr val="0D0D0D"/>
                </a:solidFill>
                <a:effectLst/>
                <a:latin typeface="Söhne"/>
              </a:rPr>
              <a:t>, M., </a:t>
            </a:r>
            <a:r>
              <a:rPr lang="en-IN" b="0" i="0" dirty="0" err="1">
                <a:solidFill>
                  <a:srgbClr val="0D0D0D"/>
                </a:solidFill>
                <a:effectLst/>
                <a:latin typeface="Söhne"/>
              </a:rPr>
              <a:t>Chintala</a:t>
            </a:r>
            <a:r>
              <a:rPr lang="en-IN" b="0" i="0" dirty="0">
                <a:solidFill>
                  <a:srgbClr val="0D0D0D"/>
                </a:solidFill>
                <a:effectLst/>
                <a:latin typeface="Söhne"/>
              </a:rPr>
              <a:t>, S., &amp; </a:t>
            </a:r>
            <a:r>
              <a:rPr lang="en-IN" b="0" i="0" dirty="0" err="1">
                <a:solidFill>
                  <a:srgbClr val="0D0D0D"/>
                </a:solidFill>
                <a:effectLst/>
                <a:latin typeface="Söhne"/>
              </a:rPr>
              <a:t>Bottou</a:t>
            </a:r>
            <a:r>
              <a:rPr lang="en-IN" b="0" i="0" dirty="0">
                <a:solidFill>
                  <a:srgbClr val="0D0D0D"/>
                </a:solidFill>
                <a:effectLst/>
                <a:latin typeface="Söhne"/>
              </a:rPr>
              <a:t>, L. (2017). Wasserstein generative adversarial networks. In Proceedings of the 34th International Conference on Machine Learning-Volume 70 (pp. 214-223).</a:t>
            </a:r>
          </a:p>
          <a:p>
            <a:pPr algn="l">
              <a:buFont typeface="Wingdings" panose="05000000000000000000" pitchFamily="2" charset="2"/>
              <a:buChar char="Ø"/>
            </a:pPr>
            <a:r>
              <a:rPr lang="en-IN" b="0" i="0" dirty="0">
                <a:solidFill>
                  <a:srgbClr val="0D0D0D"/>
                </a:solidFill>
                <a:effectLst/>
                <a:latin typeface="Söhne"/>
              </a:rPr>
              <a:t>Liu, M. Y., </a:t>
            </a:r>
            <a:r>
              <a:rPr lang="en-IN" b="0" i="0" dirty="0" err="1">
                <a:solidFill>
                  <a:srgbClr val="0D0D0D"/>
                </a:solidFill>
                <a:effectLst/>
                <a:latin typeface="Söhne"/>
              </a:rPr>
              <a:t>Breuel</a:t>
            </a:r>
            <a:r>
              <a:rPr lang="en-IN" b="0" i="0" dirty="0">
                <a:solidFill>
                  <a:srgbClr val="0D0D0D"/>
                </a:solidFill>
                <a:effectLst/>
                <a:latin typeface="Söhne"/>
              </a:rPr>
              <a:t>, T., &amp; Kautz, J. (2017). Unsupervised image-to-image translation networks. In Advances in neural information processing systems (pp. 700-708).</a:t>
            </a:r>
          </a:p>
          <a:p>
            <a:endParaRPr lang="en-IN" dirty="0"/>
          </a:p>
        </p:txBody>
      </p:sp>
    </p:spTree>
    <p:extLst>
      <p:ext uri="{BB962C8B-B14F-4D97-AF65-F5344CB8AC3E}">
        <p14:creationId xmlns:p14="http://schemas.microsoft.com/office/powerpoint/2010/main" val="1875457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930</Words>
  <Application>Microsoft Office PowerPoint</Application>
  <PresentationFormat>Widescreen</PresentationFormat>
  <Paragraphs>50</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Söhne</vt:lpstr>
      <vt:lpstr>Wingdings</vt:lpstr>
      <vt:lpstr>Office Theme</vt:lpstr>
      <vt:lpstr>Image Transformation Using Cycle-GAN</vt:lpstr>
      <vt:lpstr>ABSTRACT:-</vt:lpstr>
      <vt:lpstr>INTRODUCTION:-</vt:lpstr>
      <vt:lpstr>MATERIALS AND METHODS:-</vt:lpstr>
      <vt:lpstr>DISCUSSION:-</vt:lpstr>
      <vt:lpstr>RESULTS:-</vt:lpstr>
      <vt:lpstr>CONCLUSION:-</vt:lpstr>
      <vt:lpstr>SCOPE:-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Transformations Using Cycle-GAN</dc:title>
  <dc:creator>NEERUGATTI RAGHAVENDRA REDDY</dc:creator>
  <cp:lastModifiedBy>Syed Bilal Yasir S</cp:lastModifiedBy>
  <cp:revision>3</cp:revision>
  <dcterms:created xsi:type="dcterms:W3CDTF">2024-03-28T07:53:26Z</dcterms:created>
  <dcterms:modified xsi:type="dcterms:W3CDTF">2025-01-04T09:09:20Z</dcterms:modified>
</cp:coreProperties>
</file>