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many SD away from Hospital &amp; National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'UK All Hospital Quadrant Data'!$G$1</c:f>
              <c:strCache>
                <c:ptCount val="1"/>
                <c:pt idx="0">
                  <c:v>SD away from National Average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9AC15DC6-D240-492E-9E4D-B7DEC8E4EE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270-45CB-AE73-3F2003DA54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D4CA1DA-4240-4DFB-ABB3-88814F129C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270-45CB-AE73-3F2003DA543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0975CFE-BBBE-41D1-92D0-FF5AE5B515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270-45CB-AE73-3F2003DA543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0138EDE-E9E6-4951-B6F9-F6C2777910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270-45CB-AE73-3F2003DA543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6A5AAD3-E252-405E-8AE4-8A8BEDDDDB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270-45CB-AE73-3F2003DA543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EE0E736-BA74-4250-AD36-8E1EBD8C5A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270-45CB-AE73-3F2003DA543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6F169F6-AA71-4DE6-90B6-822183804D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270-45CB-AE73-3F2003DA543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3CC4AAD-C1A5-4BA4-9CAA-0F7FC21DD6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270-45CB-AE73-3F2003DA543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B0E2FB4-6AFE-4077-AF81-EAB8ADCED4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270-45CB-AE73-3F2003DA543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BD2D2AB-07AE-49E3-84E4-E9F0B4E15F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270-45CB-AE73-3F2003DA543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4C12DBA-FE1C-4E5C-8AF0-AC9B8EF5C4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270-45CB-AE73-3F2003DA543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F98DC52-0E99-4EA3-A3BA-8B15DA531B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270-45CB-AE73-3F2003DA543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5D63FB4-882F-42BD-A286-79F4C31A0F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A270-45CB-AE73-3F2003DA543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6AD133E-1595-4EDB-98CB-54FD22F7A0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270-45CB-AE73-3F2003DA54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'UK All Hospital Quadrant Data'!$F$2:$F$1467</c:f>
              <c:numCache>
                <c:formatCode>General</c:formatCode>
                <c:ptCount val="14"/>
                <c:pt idx="0">
                  <c:v>0.53</c:v>
                </c:pt>
                <c:pt idx="1">
                  <c:v>2.2400000000000002</c:v>
                </c:pt>
                <c:pt idx="2">
                  <c:v>-1.23</c:v>
                </c:pt>
                <c:pt idx="3">
                  <c:v>1.06</c:v>
                </c:pt>
                <c:pt idx="4">
                  <c:v>1.9</c:v>
                </c:pt>
                <c:pt idx="5">
                  <c:v>-0.46</c:v>
                </c:pt>
                <c:pt idx="6">
                  <c:v>-0.38</c:v>
                </c:pt>
                <c:pt idx="7">
                  <c:v>-1.17</c:v>
                </c:pt>
                <c:pt idx="8">
                  <c:v>1.34</c:v>
                </c:pt>
                <c:pt idx="9">
                  <c:v>-0.86</c:v>
                </c:pt>
                <c:pt idx="10">
                  <c:v>-1.17</c:v>
                </c:pt>
                <c:pt idx="11">
                  <c:v>-1.3</c:v>
                </c:pt>
                <c:pt idx="12">
                  <c:v>-1.57</c:v>
                </c:pt>
                <c:pt idx="13">
                  <c:v>-1.4</c:v>
                </c:pt>
              </c:numCache>
            </c:numRef>
          </c:xVal>
          <c:yVal>
            <c:numRef>
              <c:f>'UK All Hospital Quadrant Data'!$G$2:$G$1467</c:f>
              <c:numCache>
                <c:formatCode>General</c:formatCode>
                <c:ptCount val="14"/>
                <c:pt idx="0">
                  <c:v>-1.21</c:v>
                </c:pt>
                <c:pt idx="1">
                  <c:v>-0.92</c:v>
                </c:pt>
                <c:pt idx="2">
                  <c:v>-1.32</c:v>
                </c:pt>
                <c:pt idx="3">
                  <c:v>-1.18</c:v>
                </c:pt>
                <c:pt idx="4">
                  <c:v>-0.71</c:v>
                </c:pt>
                <c:pt idx="5">
                  <c:v>-0.91</c:v>
                </c:pt>
                <c:pt idx="6">
                  <c:v>-0.82</c:v>
                </c:pt>
                <c:pt idx="7">
                  <c:v>-0.66</c:v>
                </c:pt>
                <c:pt idx="8">
                  <c:v>-1.35</c:v>
                </c:pt>
                <c:pt idx="9">
                  <c:v>-0.66</c:v>
                </c:pt>
                <c:pt idx="10">
                  <c:v>-1.19</c:v>
                </c:pt>
                <c:pt idx="11">
                  <c:v>-1.1399999999999999</c:v>
                </c:pt>
                <c:pt idx="12">
                  <c:v>-1.05</c:v>
                </c:pt>
                <c:pt idx="13">
                  <c:v>-0.96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'UK All Hospital Quadrant Data'!$E$2:$E$1467</c15:f>
                <c15:dlblRangeCache>
                  <c:ptCount val="14"/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5">
                    <c:v>M6</c:v>
                  </c:pt>
                  <c:pt idx="6">
                    <c:v>M7</c:v>
                  </c:pt>
                  <c:pt idx="7">
                    <c:v>D1</c:v>
                  </c:pt>
                  <c:pt idx="8">
                    <c:v>D2</c:v>
                  </c:pt>
                  <c:pt idx="9">
                    <c:v>D3</c:v>
                  </c:pt>
                  <c:pt idx="10">
                    <c:v>D4</c:v>
                  </c:pt>
                  <c:pt idx="11">
                    <c:v>D5</c:v>
                  </c:pt>
                  <c:pt idx="12">
                    <c:v>D6</c:v>
                  </c:pt>
                  <c:pt idx="13">
                    <c:v>D7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A270-45CB-AE73-3F2003DA543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axId val="1162398144"/>
        <c:axId val="1162400544"/>
      </c:scatterChart>
      <c:valAx>
        <c:axId val="1162398144"/>
        <c:scaling>
          <c:orientation val="minMax"/>
          <c:max val="5"/>
          <c:min val="-5"/>
        </c:scaling>
        <c:delete val="0"/>
        <c:axPos val="b"/>
        <c:majorGridlines>
          <c:spPr>
            <a:ln w="3175" cap="flat" cmpd="sng" algn="ctr">
              <a:solidFill>
                <a:schemeClr val="tx2">
                  <a:lumMod val="15000"/>
                  <a:lumOff val="8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SD from Hospital Avg</a:t>
                </a:r>
              </a:p>
            </c:rich>
          </c:tx>
          <c:layout>
            <c:manualLayout>
              <c:xMode val="edge"/>
              <c:yMode val="edge"/>
              <c:x val="0.4223975567901414"/>
              <c:y val="0.957886555827710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400544"/>
        <c:crosses val="autoZero"/>
        <c:crossBetween val="midCat"/>
      </c:valAx>
      <c:valAx>
        <c:axId val="1162400544"/>
        <c:scaling>
          <c:orientation val="minMax"/>
          <c:max val="5"/>
          <c:min val="-5"/>
        </c:scaling>
        <c:delete val="0"/>
        <c:axPos val="l"/>
        <c:majorGridlines>
          <c:spPr>
            <a:ln w="3175" cap="flat" cmpd="sng" algn="ctr">
              <a:solidFill>
                <a:schemeClr val="tx2">
                  <a:lumMod val="15000"/>
                  <a:lumOff val="8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SD from National Avg</a:t>
                </a:r>
              </a:p>
            </c:rich>
          </c:tx>
          <c:layout>
            <c:manualLayout>
              <c:xMode val="edge"/>
              <c:yMode val="edge"/>
              <c:x val="1.1137072990662985E-2"/>
              <c:y val="0.40772391034509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398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many SD away from Hospital &amp; National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'UK All Hospital Quadrant Data'!$G$1</c:f>
              <c:strCache>
                <c:ptCount val="1"/>
                <c:pt idx="0">
                  <c:v>SD away from National Average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9C03C0EC-DDC3-4416-89DF-B7A88CFD70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FBE-408B-8E77-CC4FB0F396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BCB284-67FD-440D-B9C7-47CACB371F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FBE-408B-8E77-CC4FB0F396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5F9E77F-1398-4F78-BBA9-4DD54BCE95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BE-408B-8E77-CC4FB0F3961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B983E5-32F7-44E8-8A7A-2E8FFA97DB9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FBE-408B-8E77-CC4FB0F3961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DCAF25-1F2B-4FA1-878C-133BCF26CA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FBE-408B-8E77-CC4FB0F3961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6FD2530-4F73-4A08-A3A0-3DC471E520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FBE-408B-8E77-CC4FB0F3961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4A5FE65-2B3F-4103-BC22-D0A233A4C2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FBE-408B-8E77-CC4FB0F3961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814621E-7FF0-4D3A-9B16-0AD2527728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FBE-408B-8E77-CC4FB0F3961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3744F0-2C93-4798-A6FD-47D31AEE9F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FBE-408B-8E77-CC4FB0F3961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0F9E672-0395-44B1-BC8F-660E7453C0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FBE-408B-8E77-CC4FB0F3961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5823620-0B5B-4719-98A4-BE647AE976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FBE-408B-8E77-CC4FB0F3961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57575A5-EA1F-4061-9FC8-1AD3713A59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FBE-408B-8E77-CC4FB0F3961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A1587C2-F73F-4598-B9B3-52AE94E86C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FBE-408B-8E77-CC4FB0F3961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764E914-AF94-4117-A913-4C88CEBDE4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FBE-408B-8E77-CC4FB0F396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'UK All Hospital Quadrant Data'!$F$2:$F$1467</c:f>
              <c:numCache>
                <c:formatCode>General</c:formatCode>
                <c:ptCount val="14"/>
                <c:pt idx="0">
                  <c:v>-0.39</c:v>
                </c:pt>
                <c:pt idx="1">
                  <c:v>-0.42</c:v>
                </c:pt>
                <c:pt idx="2">
                  <c:v>-0.25</c:v>
                </c:pt>
                <c:pt idx="3">
                  <c:v>0.36</c:v>
                </c:pt>
                <c:pt idx="4">
                  <c:v>2.61</c:v>
                </c:pt>
                <c:pt idx="5">
                  <c:v>0.19</c:v>
                </c:pt>
                <c:pt idx="6">
                  <c:v>-0.01</c:v>
                </c:pt>
                <c:pt idx="7">
                  <c:v>-0.67</c:v>
                </c:pt>
                <c:pt idx="8">
                  <c:v>0.7</c:v>
                </c:pt>
                <c:pt idx="9">
                  <c:v>-0.84</c:v>
                </c:pt>
                <c:pt idx="10">
                  <c:v>-1.26</c:v>
                </c:pt>
                <c:pt idx="11">
                  <c:v>-1.08</c:v>
                </c:pt>
                <c:pt idx="12">
                  <c:v>-1.07</c:v>
                </c:pt>
                <c:pt idx="13">
                  <c:v>-0.89</c:v>
                </c:pt>
              </c:numCache>
            </c:numRef>
          </c:xVal>
          <c:yVal>
            <c:numRef>
              <c:f>'UK All Hospital Quadrant Data'!$G$2:$G$1467</c:f>
              <c:numCache>
                <c:formatCode>General</c:formatCode>
                <c:ptCount val="14"/>
                <c:pt idx="0">
                  <c:v>-0.23</c:v>
                </c:pt>
                <c:pt idx="1">
                  <c:v>0.26</c:v>
                </c:pt>
                <c:pt idx="2">
                  <c:v>-0.73</c:v>
                </c:pt>
                <c:pt idx="3">
                  <c:v>-0.41</c:v>
                </c:pt>
                <c:pt idx="4">
                  <c:v>-0.17</c:v>
                </c:pt>
                <c:pt idx="5">
                  <c:v>-0.56999999999999995</c:v>
                </c:pt>
                <c:pt idx="6">
                  <c:v>0.74</c:v>
                </c:pt>
                <c:pt idx="7">
                  <c:v>-0.2</c:v>
                </c:pt>
                <c:pt idx="8">
                  <c:v>-0.52</c:v>
                </c:pt>
                <c:pt idx="9">
                  <c:v>-0.42</c:v>
                </c:pt>
                <c:pt idx="10">
                  <c:v>0.08</c:v>
                </c:pt>
                <c:pt idx="11">
                  <c:v>0</c:v>
                </c:pt>
                <c:pt idx="12">
                  <c:v>0.05</c:v>
                </c:pt>
                <c:pt idx="13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'UK All Hospital Quadrant Data'!$E$2:$E$1467</c15:f>
                <c15:dlblRangeCache>
                  <c:ptCount val="14"/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5">
                    <c:v>M6</c:v>
                  </c:pt>
                  <c:pt idx="6">
                    <c:v>M7</c:v>
                  </c:pt>
                  <c:pt idx="7">
                    <c:v>D1</c:v>
                  </c:pt>
                  <c:pt idx="8">
                    <c:v>D2</c:v>
                  </c:pt>
                  <c:pt idx="9">
                    <c:v>D3</c:v>
                  </c:pt>
                  <c:pt idx="10">
                    <c:v>D4</c:v>
                  </c:pt>
                  <c:pt idx="11">
                    <c:v>D5</c:v>
                  </c:pt>
                  <c:pt idx="12">
                    <c:v>D6</c:v>
                  </c:pt>
                  <c:pt idx="13">
                    <c:v>D7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0FBE-408B-8E77-CC4FB0F39617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axId val="1162398144"/>
        <c:axId val="1162400544"/>
      </c:scatterChart>
      <c:valAx>
        <c:axId val="1162398144"/>
        <c:scaling>
          <c:orientation val="minMax"/>
          <c:max val="5"/>
          <c:min val="-5"/>
        </c:scaling>
        <c:delete val="0"/>
        <c:axPos val="b"/>
        <c:majorGridlines>
          <c:spPr>
            <a:ln w="3175" cap="flat" cmpd="sng" algn="ctr">
              <a:solidFill>
                <a:schemeClr val="tx2">
                  <a:lumMod val="15000"/>
                  <a:lumOff val="8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SD from Hospital Avg</a:t>
                </a:r>
              </a:p>
            </c:rich>
          </c:tx>
          <c:layout>
            <c:manualLayout>
              <c:xMode val="edge"/>
              <c:yMode val="edge"/>
              <c:x val="0.4223975567901414"/>
              <c:y val="0.957886555827710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400544"/>
        <c:crosses val="autoZero"/>
        <c:crossBetween val="midCat"/>
      </c:valAx>
      <c:valAx>
        <c:axId val="1162400544"/>
        <c:scaling>
          <c:orientation val="minMax"/>
          <c:max val="5"/>
          <c:min val="-5"/>
        </c:scaling>
        <c:delete val="0"/>
        <c:axPos val="l"/>
        <c:majorGridlines>
          <c:spPr>
            <a:ln w="3175" cap="flat" cmpd="sng" algn="ctr">
              <a:solidFill>
                <a:schemeClr val="tx2">
                  <a:lumMod val="15000"/>
                  <a:lumOff val="8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SD from National Avg</a:t>
                </a:r>
              </a:p>
            </c:rich>
          </c:tx>
          <c:layout>
            <c:manualLayout>
              <c:xMode val="edge"/>
              <c:yMode val="edge"/>
              <c:x val="1.1137072990662985E-2"/>
              <c:y val="0.40772391034509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398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4AFC-345B-FCD0-7A9F-BD96ECC24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12C75-0DA7-92FA-D96E-6D75ECEFB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F9E2-8BC8-32B6-EB22-D26CF5A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039A-7EBD-51E8-957E-39193209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5365-2BA8-F42E-0ED2-B6DFB5A3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5E5D-50D3-0447-C9EE-29ACF1EE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88957-B8D2-C999-8638-F819EA707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7544-444E-C1E2-7CA0-B41460F1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C611-CAD0-5C2C-3D78-3D2FEE22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EF2A-6238-71D0-51C4-0E24B935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E5C04-B632-346D-8038-369FC10EA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F35C5-79F8-722F-EB86-DB64F2DE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DCF3-38AA-59EF-98F7-04DCCD5B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B864-F5A9-A76D-CB5A-B6FE621D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545E-ACE1-5816-51D4-00FA6CD1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F82-B117-6C7F-3204-2DF17001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3B68-2AAA-5BD2-70AB-C6DDE4AC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EC1E-707A-2096-56DC-3B450C58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5F71-881E-CEDC-F81A-AC15136A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298C-8228-A9C5-73B8-CA7216A7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9D9-45E5-084D-FF9C-BCD4A5C6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D4FC-3B75-B906-4CF3-3B7978BB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BC8F-C379-24C4-8017-EBAF75A1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BA5F-A901-C78E-362B-3DD595F1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45092-16F3-B675-129C-C9E07715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AE59-2790-50C9-AEEA-416BFBE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8E2B-B347-659E-52F0-BA633FF24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B215C-93A3-2A01-2A9B-AC66CEE8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24970-9402-0B58-630D-F5DE1F0A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6A268-FC72-5F68-9636-307A169D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BA756-CC9C-734B-6187-2B8E999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9F9-0140-ED65-3F6E-96FF5B33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B105-366F-F803-6C1F-DF252560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7BD7E-6BBA-0349-720B-3A8E2937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A3C69-BA85-B875-697C-27C5482E3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8BACC-612D-73A2-8276-7CA1D7E1E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58F92-82EC-C17F-5053-1F35F248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F1891-F604-C9B4-262D-2E872FBC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EE4DE-49EA-7E67-44A5-09B4B946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ADB4-440F-BA49-1D68-DC3DA95F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6CD22-E481-9071-57B8-B4D42FAE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29620-2299-E919-B271-80A896C8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99D5F-2DA5-B713-A922-95A871CB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50C47-9267-EA26-3FC0-D23D43B5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79E07-A0B4-3FBC-60D7-92F086BA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73E7E-DD2A-7FE4-6CF9-E0826962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C00B-6793-C3C6-743B-EDE2382D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0103-D163-0A06-BE49-83C18EBD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98E8E-0D7D-6910-2018-FAA95C51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4423-3A3F-2691-75B4-0EDD5A07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478CE-2CC3-776C-DC24-8C11F43A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6131A-55B1-1285-9BC3-6AABC04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623C-1A03-15C0-D345-D83D45FF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968FA-827B-91A2-2CAF-1CDB923E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0194-14B5-CFD4-216F-962E9EE8D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6FC9-DAB2-214C-5440-1183B584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34201-99BE-906A-C9F6-7C0657F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B76F-76C5-C6E2-9133-FDBEB13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BE1BE-6D3A-35FA-AB6A-1392ADFE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5792-9246-9489-8BCA-59FC167EE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75D9-8E01-6899-3CDB-ADB4006C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247E-AD55-4D08-82A1-06A4B70149A6}" type="datetimeFigureOut">
              <a:rPr lang="en-US" smtClean="0"/>
              <a:t>06/19/2023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A5F6-CF34-AB1E-33DE-4C894081D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279D-6A3E-F9AE-93D0-9A5345066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5115D-9C21-4B8C-8038-974B327A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3678E-2A33-B080-6953-18F09F0E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i="0" u="none" strike="noStrike" kern="1200" dirty="0">
                <a:solidFill>
                  <a:srgbClr val="FFFFFF"/>
                </a:solidFill>
                <a:effectLst/>
                <a:highlight>
                  <a:srgbClr val="008080"/>
                </a:highlight>
                <a:latin typeface="+mj-lt"/>
                <a:ea typeface="+mj-ea"/>
                <a:cs typeface="+mj-cs"/>
              </a:rPr>
              <a:t>Harrogate And District NHS Foundation Trust (RNS)</a:t>
            </a:r>
            <a:endParaRPr lang="en-US" sz="3700" b="1" kern="1200" dirty="0">
              <a:solidFill>
                <a:srgbClr val="FFFFFF"/>
              </a:solidFill>
              <a:highlight>
                <a:srgbClr val="00808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A63B-AB46-253C-2A53-3949E3BE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1" y="954390"/>
            <a:ext cx="2919738" cy="10719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All Metrices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BFB20A-286C-4AF9-917C-BA9C41A16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911126"/>
              </p:ext>
            </p:extLst>
          </p:nvPr>
        </p:nvGraphicFramePr>
        <p:xfrm>
          <a:off x="4495808" y="363794"/>
          <a:ext cx="7361896" cy="61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0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3678E-2A33-B080-6953-18F09F0E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St George's University Hospitals NHS Foundation Trust (RJ7)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A63B-AB46-253C-2A53-3949E3BE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1" y="954390"/>
            <a:ext cx="2919738" cy="10719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All Metrices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BFB20A-286C-4AF9-917C-BA9C41A16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70673"/>
              </p:ext>
            </p:extLst>
          </p:nvPr>
        </p:nvGraphicFramePr>
        <p:xfrm>
          <a:off x="4346678" y="294968"/>
          <a:ext cx="7481528" cy="6164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030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Harrogate And District NHS Foundation Trust (RNS)</vt:lpstr>
      <vt:lpstr>St George's University Hospitals NHS Foundation Trust (RJ7)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Northampton General Hospital NHS Trust</dc:title>
  <dc:creator>Shabbir Hossain</dc:creator>
  <cp:lastModifiedBy>Shabbir Hossain</cp:lastModifiedBy>
  <cp:revision>12</cp:revision>
  <dcterms:created xsi:type="dcterms:W3CDTF">2023-06-19T08:26:28Z</dcterms:created>
  <dcterms:modified xsi:type="dcterms:W3CDTF">2023-06-19T09:36:00Z</dcterms:modified>
</cp:coreProperties>
</file>