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6" r:id="rId2"/>
    <p:sldId id="257" r:id="rId3"/>
    <p:sldId id="265" r:id="rId4"/>
    <p:sldId id="263" r:id="rId5"/>
    <p:sldId id="260" r:id="rId6"/>
    <p:sldId id="259" r:id="rId7"/>
    <p:sldId id="261" r:id="rId8"/>
    <p:sldId id="272" r:id="rId9"/>
    <p:sldId id="273" r:id="rId10"/>
    <p:sldId id="274" r:id="rId11"/>
    <p:sldId id="275" r:id="rId12"/>
    <p:sldId id="268" r:id="rId13"/>
    <p:sldId id="264" r:id="rId14"/>
    <p:sldId id="267" r:id="rId15"/>
    <p:sldId id="277" r:id="rId16"/>
    <p:sldId id="278" r:id="rId17"/>
    <p:sldId id="25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97" autoAdjust="0"/>
    <p:restoredTop sz="86070" autoAdjust="0"/>
  </p:normalViewPr>
  <p:slideViewPr>
    <p:cSldViewPr snapToGrid="0" showGuides="1">
      <p:cViewPr>
        <p:scale>
          <a:sx n="75" d="100"/>
          <a:sy n="75" d="100"/>
        </p:scale>
        <p:origin x="5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C6941-99EB-41F5-8BB5-B429A084021F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CF48C-063B-4A74-AC81-C13F3D8ED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54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equation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Quadratic_equation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algorithm, </a:t>
            </a:r>
            <a:r>
              <a:rPr lang="en-MY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pesodo</a:t>
            </a:r>
            <a:r>
              <a:rPr lang="en-MY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and source code. What is the deference between them. Algorithm is a high level textual description,</a:t>
            </a:r>
            <a:r>
              <a:rPr lang="en-MY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PC is a skeleton </a:t>
            </a:r>
            <a:r>
              <a:rPr lang="en-MY" sz="1200" b="0" i="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of code SC </a:t>
            </a:r>
            <a:r>
              <a:rPr lang="en-MY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a complete program to solve a particular problem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his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book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treatise on algebra he presented the first systematic solution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inear equation"/>
              </a:rPr>
              <a:t>linear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Quadratic equation"/>
              </a:rPr>
              <a:t>quadratic equations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 his textbook on arithmetic has been translated to many languages including English and </a:t>
            </a:r>
            <a:r>
              <a:rPr lang="en-US" dirty="0" err="1"/>
              <a:t>Latian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6CF48C-063B-4A74-AC81-C13F3D8ED1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F48C-063B-4A74-AC81-C13F3D8ED1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51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CF48C-063B-4A74-AC81-C13F3D8ED1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55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8153" y="1122363"/>
            <a:ext cx="9695329" cy="2387600"/>
          </a:xfrm>
        </p:spPr>
        <p:txBody>
          <a:bodyPr anchor="b"/>
          <a:lstStyle>
            <a:lvl1pPr algn="ctr">
              <a:defRPr sz="6000" b="1">
                <a:solidFill>
                  <a:schemeClr val="tx2">
                    <a:lumMod val="50000"/>
                  </a:schemeClr>
                </a:solidFill>
                <a:latin typeface="Adobe Garamond Pro" panose="02020502060506020403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  <a:latin typeface="Adobe Garamond Pro" panose="02020502060506020403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20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906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26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1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1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0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B1FBADE-3C04-44BB-B90D-46ADEB5DD56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9941" y="322169"/>
            <a:ext cx="10515600" cy="1181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941" y="17542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FD8A62-138A-4536-A129-FE5317EF89DD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E8D51-C2C7-4656-BC41-2D98C7451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99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50000"/>
            </a:schemeClr>
          </a:solidFill>
          <a:latin typeface="Adobe Garamond Pro" panose="020205020605060204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Adobe Garamond Pro" panose="020205020605060204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bdsamad@uthm.edu.m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gif"/><Relationship Id="rId4" Type="http://schemas.openxmlformats.org/officeDocument/2006/relationships/image" Target="../media/image10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alysis-of-algorithm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ackerearth.com/practic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explore?page=2&amp;category=Mathematical&amp;sortBy=submissions&amp;ref=taoc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yhOlGsDXP8?si=UoWdCNxsxnAxAX5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en.wikipedia.org/wiki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youtu.be/kM9ASKAni_s?si=uzk7luM0IJxxUWk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159471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/>
              <a:t>&amp; COMPLEXITY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847703"/>
            <a:ext cx="9144000" cy="3509554"/>
          </a:xfrm>
        </p:spPr>
        <p:txBody>
          <a:bodyPr>
            <a:normAutofit/>
          </a:bodyPr>
          <a:lstStyle/>
          <a:p>
            <a:r>
              <a:rPr lang="en-US" sz="3600" dirty="0"/>
              <a:t>INTRODUCTION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Course Lecturer: Prof Dr Abd Samad Hasan Basari</a:t>
            </a:r>
          </a:p>
          <a:p>
            <a:pPr algn="l"/>
            <a:r>
              <a:rPr lang="en-US" dirty="0"/>
              <a:t>Address: FSKTM, 5</a:t>
            </a:r>
            <a:r>
              <a:rPr lang="en-US" baseline="30000" dirty="0"/>
              <a:t>th</a:t>
            </a:r>
            <a:r>
              <a:rPr lang="en-US" dirty="0"/>
              <a:t> floor, Room No. 8</a:t>
            </a:r>
          </a:p>
          <a:p>
            <a:pPr algn="l"/>
            <a:r>
              <a:rPr lang="en-US" dirty="0"/>
              <a:t>Email: </a:t>
            </a:r>
            <a:r>
              <a:rPr lang="en-US" dirty="0">
                <a:hlinkClick r:id="rId2"/>
              </a:rPr>
              <a:t>abdsamad@uthm.edu.my</a:t>
            </a:r>
            <a:endParaRPr lang="en-US" dirty="0"/>
          </a:p>
          <a:p>
            <a:pPr algn="l"/>
            <a:r>
              <a:rPr lang="en-US" dirty="0"/>
              <a:t>HP: 012-7158475</a:t>
            </a:r>
          </a:p>
          <a:p>
            <a:pPr algn="l"/>
            <a:r>
              <a:rPr lang="en-US" dirty="0"/>
              <a:t>Course Code: BIE 20303</a:t>
            </a:r>
          </a:p>
        </p:txBody>
      </p:sp>
    </p:spTree>
    <p:extLst>
      <p:ext uri="{BB962C8B-B14F-4D97-AF65-F5344CB8AC3E}">
        <p14:creationId xmlns:p14="http://schemas.microsoft.com/office/powerpoint/2010/main" val="1772835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754234"/>
            <a:ext cx="1116759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Analysis of Algorithms</a:t>
            </a:r>
          </a:p>
          <a:p>
            <a:pPr lvl="1"/>
            <a:r>
              <a:rPr lang="en-US" dirty="0"/>
              <a:t>Analysis refers to predicting the resources required by the algorithm, based on the size of the problem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Forecasting time complexity </a:t>
            </a:r>
            <a:r>
              <a:rPr lang="en-US" dirty="0"/>
              <a:t>of the algorithm</a:t>
            </a:r>
          </a:p>
          <a:p>
            <a:pPr lvl="2"/>
            <a:r>
              <a:rPr lang="en-US" dirty="0"/>
              <a:t>Analysis based on time taken to execute the algorithm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Forecasting space complexity </a:t>
            </a:r>
            <a:r>
              <a:rPr lang="en-US" dirty="0"/>
              <a:t>of the algorithm</a:t>
            </a:r>
          </a:p>
          <a:p>
            <a:pPr lvl="2"/>
            <a:r>
              <a:rPr lang="en-US" dirty="0"/>
              <a:t>Analysis based on the memory required to execute the algorithm</a:t>
            </a:r>
          </a:p>
          <a:p>
            <a:pPr lvl="1"/>
            <a:r>
              <a:rPr lang="en-US" dirty="0"/>
              <a:t>Usually, there is a </a:t>
            </a:r>
            <a:r>
              <a:rPr lang="en-US" dirty="0">
                <a:solidFill>
                  <a:srgbClr val="FF0000"/>
                </a:solidFill>
              </a:rPr>
              <a:t>tradeoff</a:t>
            </a:r>
            <a:r>
              <a:rPr lang="en-US" dirty="0"/>
              <a:t> between time and space complexity,</a:t>
            </a:r>
          </a:p>
          <a:p>
            <a:pPr marL="457200" lvl="1" indent="0">
              <a:buNone/>
            </a:pPr>
            <a:r>
              <a:rPr lang="en-US" dirty="0"/>
              <a:t>    more memory space means less time to execute and vice versa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good is the algorithm?</a:t>
            </a:r>
          </a:p>
          <a:p>
            <a:pPr lvl="2"/>
            <a:r>
              <a:rPr lang="en-US" dirty="0"/>
              <a:t>Correctness</a:t>
            </a:r>
          </a:p>
          <a:p>
            <a:pPr lvl="2"/>
            <a:r>
              <a:rPr lang="en-US" dirty="0"/>
              <a:t>Time efficiency</a:t>
            </a:r>
          </a:p>
          <a:p>
            <a:pPr lvl="2"/>
            <a:r>
              <a:rPr lang="en-US" dirty="0"/>
              <a:t>Space efficiency</a:t>
            </a:r>
          </a:p>
          <a:p>
            <a:pPr lvl="1"/>
            <a:r>
              <a:rPr lang="en-US" dirty="0"/>
              <a:t>Does there exist a better algorithm?</a:t>
            </a:r>
          </a:p>
          <a:p>
            <a:pPr lvl="2"/>
            <a:r>
              <a:rPr lang="en-US" dirty="0"/>
              <a:t>Lower bounds (less cost)</a:t>
            </a:r>
          </a:p>
          <a:p>
            <a:pPr lvl="2"/>
            <a:r>
              <a:rPr lang="en-US" dirty="0"/>
              <a:t>Optimality</a:t>
            </a:r>
          </a:p>
          <a:p>
            <a:endParaRPr lang="en-US" dirty="0"/>
          </a:p>
        </p:txBody>
      </p:sp>
      <p:pic>
        <p:nvPicPr>
          <p:cNvPr id="1026" name="Picture 2" descr="Image result for Analysis of Algorith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176" y="2405774"/>
            <a:ext cx="3685042" cy="2760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31104" y="4782133"/>
            <a:ext cx="341593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9E47"/>
                </a:solidFill>
                <a:effectLst/>
                <a:uLnTx/>
                <a:uFillTx/>
              </a:rPr>
              <a:t>IS THIS ALGORITHM GOOD ?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IF YES  THEN 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prstClr val="black"/>
                </a:solidFill>
              </a:rPr>
              <a:t>	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SHOW THE PROVE</a:t>
            </a:r>
          </a:p>
          <a:p>
            <a:pPr marL="800100" marR="0" lvl="1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ELSE</a:t>
            </a:r>
          </a:p>
          <a:p>
            <a:pPr marL="800100" lvl="1" indent="-342900"/>
            <a:r>
              <a:rPr lang="en-US" sz="1600" b="1" kern="0" dirty="0">
                <a:solidFill>
                  <a:prstClr val="black"/>
                </a:solidFill>
              </a:rPr>
              <a:t>       ALSO SHOW THE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PROVE</a:t>
            </a:r>
          </a:p>
        </p:txBody>
      </p:sp>
    </p:spTree>
    <p:extLst>
      <p:ext uri="{BB962C8B-B14F-4D97-AF65-F5344CB8AC3E}">
        <p14:creationId xmlns:p14="http://schemas.microsoft.com/office/powerpoint/2010/main" val="2475901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Algorithms, GCD Example</a:t>
            </a:r>
          </a:p>
          <a:p>
            <a:pPr lvl="1"/>
            <a:r>
              <a:rPr lang="en-US" dirty="0"/>
              <a:t>Different algorithms can achieve a particular task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4785" y="3407316"/>
            <a:ext cx="299792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while</a:t>
            </a:r>
            <a:r>
              <a:rPr lang="en-US" dirty="0"/>
              <a:t> b ≠ 0 </a:t>
            </a:r>
          </a:p>
          <a:p>
            <a:r>
              <a:rPr lang="en-US" dirty="0"/>
              <a:t>          t := b</a:t>
            </a:r>
          </a:p>
          <a:p>
            <a:r>
              <a:rPr lang="en-US" dirty="0"/>
              <a:t>          b := a </a:t>
            </a:r>
            <a:r>
              <a:rPr lang="en-US" b="1" dirty="0"/>
              <a:t>mod</a:t>
            </a:r>
            <a:r>
              <a:rPr lang="en-US" dirty="0"/>
              <a:t> b</a:t>
            </a:r>
          </a:p>
          <a:p>
            <a:r>
              <a:rPr lang="en-US" dirty="0"/>
              <a:t>          a := t </a:t>
            </a:r>
          </a:p>
          <a:p>
            <a:r>
              <a:rPr lang="en-US" b="1" dirty="0"/>
              <a:t>     return</a:t>
            </a:r>
            <a:r>
              <a:rPr lang="en-US" dirty="0"/>
              <a:t> a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83741" y="3406911"/>
            <a:ext cx="3048000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 if</a:t>
            </a:r>
            <a:r>
              <a:rPr lang="en-US" dirty="0"/>
              <a:t> b = 0</a:t>
            </a:r>
          </a:p>
          <a:p>
            <a:r>
              <a:rPr lang="en-US" dirty="0"/>
              <a:t>      </a:t>
            </a:r>
            <a:r>
              <a:rPr lang="en-US" b="1" dirty="0"/>
              <a:t>return</a:t>
            </a:r>
            <a:r>
              <a:rPr lang="en-US" dirty="0"/>
              <a:t> a </a:t>
            </a:r>
          </a:p>
          <a:p>
            <a:r>
              <a:rPr lang="en-US" b="1" dirty="0"/>
              <a:t>      else</a:t>
            </a:r>
            <a:r>
              <a:rPr lang="en-US" dirty="0"/>
              <a:t> </a:t>
            </a:r>
          </a:p>
          <a:p>
            <a:r>
              <a:rPr lang="en-US" b="1" dirty="0"/>
              <a:t>      return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(b, a </a:t>
            </a:r>
            <a:r>
              <a:rPr lang="en-US" b="1" dirty="0"/>
              <a:t>mod</a:t>
            </a:r>
            <a:r>
              <a:rPr lang="en-US" dirty="0"/>
              <a:t> b)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22771" y="2575914"/>
            <a:ext cx="3581400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function</a:t>
            </a:r>
            <a:r>
              <a:rPr lang="en-US" dirty="0"/>
              <a:t> </a:t>
            </a:r>
            <a:r>
              <a:rPr lang="en-US" dirty="0" err="1"/>
              <a:t>gcd</a:t>
            </a:r>
            <a:r>
              <a:rPr lang="en-US" dirty="0"/>
              <a:t>(a, b) </a:t>
            </a:r>
          </a:p>
          <a:p>
            <a:r>
              <a:rPr lang="en-US" b="1" dirty="0"/>
              <a:t>     if</a:t>
            </a:r>
            <a:r>
              <a:rPr lang="en-US" dirty="0"/>
              <a:t> a = 0 </a:t>
            </a:r>
          </a:p>
          <a:p>
            <a:r>
              <a:rPr lang="en-US" b="1" dirty="0"/>
              <a:t>     return</a:t>
            </a:r>
            <a:r>
              <a:rPr lang="en-US" dirty="0"/>
              <a:t> b </a:t>
            </a:r>
          </a:p>
          <a:p>
            <a:r>
              <a:rPr lang="en-US" b="1" dirty="0"/>
              <a:t>     while</a:t>
            </a:r>
            <a:r>
              <a:rPr lang="en-US" dirty="0"/>
              <a:t> b ≠ 0</a:t>
            </a:r>
          </a:p>
          <a:p>
            <a:r>
              <a:rPr lang="en-US" dirty="0"/>
              <a:t>          </a:t>
            </a:r>
            <a:r>
              <a:rPr lang="en-US" b="1" dirty="0"/>
              <a:t>if</a:t>
            </a:r>
            <a:r>
              <a:rPr lang="en-US" dirty="0"/>
              <a:t> a &gt; b</a:t>
            </a:r>
          </a:p>
          <a:p>
            <a:r>
              <a:rPr lang="en-US" dirty="0"/>
              <a:t>               a := a − b </a:t>
            </a:r>
          </a:p>
          <a:p>
            <a:r>
              <a:rPr lang="en-US" b="1" dirty="0"/>
              <a:t>         else</a:t>
            </a:r>
            <a:r>
              <a:rPr lang="en-US" dirty="0"/>
              <a:t> </a:t>
            </a:r>
          </a:p>
          <a:p>
            <a:r>
              <a:rPr lang="en-US" dirty="0"/>
              <a:t>               b := b − a </a:t>
            </a:r>
          </a:p>
          <a:p>
            <a:r>
              <a:rPr lang="en-US" b="1" dirty="0"/>
              <a:t>     return</a:t>
            </a:r>
            <a:r>
              <a:rPr lang="en-US" dirty="0"/>
              <a:t> a</a:t>
            </a:r>
          </a:p>
          <a:p>
            <a:r>
              <a:rPr lang="en-US" b="1" dirty="0"/>
              <a:t>end</a:t>
            </a:r>
            <a:r>
              <a:rPr lang="en-US" dirty="0"/>
              <a:t> function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8050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(a)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19536" y="3406911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24399" y="2575914"/>
            <a:ext cx="487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/>
              <a:t>(c)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907384" y="5438236"/>
            <a:ext cx="3873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remainder calculation (b = a mod b) is replaced by repeated subtraction</a:t>
            </a:r>
          </a:p>
        </p:txBody>
      </p:sp>
    </p:spTree>
    <p:extLst>
      <p:ext uri="{BB962C8B-B14F-4D97-AF65-F5344CB8AC3E}">
        <p14:creationId xmlns:p14="http://schemas.microsoft.com/office/powerpoint/2010/main" val="712915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 for computational problems</a:t>
            </a:r>
          </a:p>
          <a:p>
            <a:pPr lvl="1"/>
            <a:r>
              <a:rPr lang="en-US" dirty="0"/>
              <a:t>Sorting</a:t>
            </a:r>
          </a:p>
          <a:p>
            <a:pPr lvl="1"/>
            <a:r>
              <a:rPr lang="en-US" dirty="0"/>
              <a:t>Searching</a:t>
            </a:r>
          </a:p>
          <a:p>
            <a:pPr lvl="1"/>
            <a:r>
              <a:rPr lang="en-US" dirty="0"/>
              <a:t>Shortest paths in a graph</a:t>
            </a:r>
          </a:p>
          <a:p>
            <a:pPr lvl="1"/>
            <a:r>
              <a:rPr lang="en-US" dirty="0"/>
              <a:t>Minimum spanning tree</a:t>
            </a:r>
          </a:p>
          <a:p>
            <a:pPr lvl="1"/>
            <a:r>
              <a:rPr lang="en-US" dirty="0"/>
              <a:t>Primality testing</a:t>
            </a:r>
          </a:p>
          <a:p>
            <a:pPr lvl="1"/>
            <a:r>
              <a:rPr lang="en-US" dirty="0"/>
              <a:t>Traveling salesman problem</a:t>
            </a:r>
          </a:p>
          <a:p>
            <a:pPr lvl="1"/>
            <a:r>
              <a:rPr lang="en-US" dirty="0"/>
              <a:t>Knapsack problem</a:t>
            </a:r>
          </a:p>
          <a:p>
            <a:pPr lvl="1"/>
            <a:r>
              <a:rPr lang="en-US" dirty="0"/>
              <a:t>Chess</a:t>
            </a:r>
          </a:p>
          <a:p>
            <a:pPr lvl="1"/>
            <a:r>
              <a:rPr lang="en-US" dirty="0"/>
              <a:t>Towers of Hanoi</a:t>
            </a:r>
          </a:p>
          <a:p>
            <a:pPr lvl="1"/>
            <a:r>
              <a:rPr lang="en-US" dirty="0"/>
              <a:t>Program termination</a:t>
            </a:r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644" y="4253023"/>
            <a:ext cx="2912192" cy="20065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3945" y="2173322"/>
            <a:ext cx="2521030" cy="198244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9" y="3953302"/>
            <a:ext cx="2306279" cy="23062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972" y="2173322"/>
            <a:ext cx="2973670" cy="198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35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Algorithms for computational problems</a:t>
            </a:r>
          </a:p>
          <a:p>
            <a:r>
              <a:rPr lang="en-US" dirty="0"/>
              <a:t>Sort Example</a:t>
            </a:r>
          </a:p>
          <a:p>
            <a:pPr lvl="1"/>
            <a:r>
              <a:rPr lang="en-US" dirty="0"/>
              <a:t>Statement of problem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Input: A sequence of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 numbers &lt;a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a</a:t>
            </a:r>
            <a:r>
              <a:rPr lang="en-US" i="1" baseline="-25000" dirty="0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&gt; 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Output: A reordering of the input sequence &lt;a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dirty="0">
                <a:latin typeface="Arial" pitchFamily="34" charset="0"/>
                <a:cs typeface="Arial" pitchFamily="34" charset="0"/>
              </a:rPr>
              <a:t>, 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´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, …,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n</a:t>
            </a:r>
            <a:r>
              <a:rPr lang="en-US" dirty="0">
                <a:latin typeface="Arial" pitchFamily="34" charset="0"/>
                <a:cs typeface="Arial" pitchFamily="34" charset="0"/>
              </a:rPr>
              <a:t>&gt; so that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≤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 err="1">
                <a:latin typeface="Arial" pitchFamily="34" charset="0"/>
                <a:cs typeface="Arial" pitchFamily="34" charset="0"/>
              </a:rPr>
              <a:t>´</a:t>
            </a:r>
            <a:r>
              <a:rPr lang="en-US" i="1" baseline="-25000" dirty="0" err="1">
                <a:latin typeface="Arial" pitchFamily="34" charset="0"/>
                <a:cs typeface="Arial" pitchFamily="34" charset="0"/>
              </a:rPr>
              <a:t>j</a:t>
            </a:r>
            <a:r>
              <a:rPr lang="en-US" dirty="0">
                <a:latin typeface="Arial" pitchFamily="34" charset="0"/>
                <a:cs typeface="Arial" pitchFamily="34" charset="0"/>
              </a:rPr>
              <a:t>  whenever </a:t>
            </a:r>
            <a:r>
              <a:rPr lang="en-US" i="1" dirty="0" err="1">
                <a:latin typeface="Arial" pitchFamily="34" charset="0"/>
                <a:cs typeface="Arial" pitchFamily="34" charset="0"/>
              </a:rPr>
              <a:t>i</a:t>
            </a:r>
            <a:r>
              <a:rPr lang="en-US" dirty="0">
                <a:latin typeface="Arial" pitchFamily="34" charset="0"/>
                <a:cs typeface="Arial" pitchFamily="34" charset="0"/>
              </a:rPr>
              <a:t> &lt; </a:t>
            </a:r>
            <a:r>
              <a:rPr lang="en-US" i="1" dirty="0">
                <a:latin typeface="Arial" pitchFamily="34" charset="0"/>
                <a:cs typeface="Arial" pitchFamily="34" charset="0"/>
              </a:rPr>
              <a:t>j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Instance: The sequence &lt;7, 4, 5, 8, 2, 6&gt;</a:t>
            </a:r>
          </a:p>
          <a:p>
            <a:pPr lvl="1"/>
            <a:r>
              <a:rPr lang="en-US" dirty="0">
                <a:latin typeface="Arial" pitchFamily="34" charset="0"/>
                <a:cs typeface="Arial" pitchFamily="34" charset="0"/>
              </a:rPr>
              <a:t>Sort Algorithms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Selection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Insertion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Merge sort</a:t>
            </a:r>
          </a:p>
          <a:p>
            <a:pPr lvl="2"/>
            <a:r>
              <a:rPr lang="en-US" dirty="0">
                <a:latin typeface="Arial" pitchFamily="34" charset="0"/>
                <a:cs typeface="Arial" pitchFamily="34" charset="0"/>
              </a:rPr>
              <a:t>Many others</a:t>
            </a:r>
          </a:p>
          <a:p>
            <a:pPr lvl="1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>
              <a:latin typeface="Arial" pitchFamily="34" charset="0"/>
              <a:cs typeface="Arial" pitchFamily="34" charset="0"/>
            </a:endParaRPr>
          </a:p>
          <a:p>
            <a:pPr lvl="2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244737" y="4455558"/>
            <a:ext cx="5410200" cy="17543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Input: array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a[1],…,a[n]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Output: array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sorted in non-decreasing order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Algorithm: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for 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=1 to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     swap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1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with smallest of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a[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i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],…a[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n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Sun" pitchFamily="2" charset="-122"/>
              </a:rPr>
              <a:t>]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Monotype Sorts" pitchFamily="2" charset="2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EEECE1"/>
              </a:solidFill>
              <a:effectLst/>
              <a:uLnTx/>
              <a:uFillTx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553097" y="4624251"/>
            <a:ext cx="1541417" cy="1654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6898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source-code of a sort program</a:t>
            </a:r>
          </a:p>
        </p:txBody>
      </p:sp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23237" y="2435190"/>
            <a:ext cx="4114800" cy="360098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#include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stdio.h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&gt;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[10],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main(){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x[20],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size,i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size of the array:"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,&amp;size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"Enter %d elements: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,size);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scanf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,&amp;x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quicksort(x,0,size-1);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"Sorted elements: "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 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for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=0;i&lt;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size;i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 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printf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" %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2A00FF"/>
                </a:solidFill>
                <a:effectLst/>
                <a:latin typeface="Courier New" pitchFamily="49" charset="0"/>
                <a:cs typeface="Courier New" pitchFamily="49" charset="0"/>
              </a:rPr>
              <a:t>d"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,x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return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}   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6898341" y="1749729"/>
            <a:ext cx="4724400" cy="450892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void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quicksort(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x[10],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first,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last){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int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pivot,j,temp,i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itchFamily="49" charset="0"/>
                <a:cs typeface="Courier New" pitchFamily="49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(first&lt;last){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pivot=first;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=first;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j=last;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]&lt;=x[pivot]&amp;&amp;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&lt;last)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++;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while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(x[j]&gt;x[pivot])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j--;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Courier New" pitchFamily="49" charset="0"/>
                <a:cs typeface="Courier New" pitchFamily="49" charset="0"/>
              </a:rPr>
              <a:t>if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&lt;j){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 temp=x[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i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]=x[j];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 x[j]=temp;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 }}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       temp=x[pivot];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x[pivot]=x[j];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x[j]=temp;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(x,first,j-1);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      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quicksort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(x,j+1,last);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cs typeface="Courier New" pitchFamily="49" charset="0"/>
              </a:rPr>
              <a:t>   }}</a:t>
            </a: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72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31C5-DA20-4367-9E55-FA30FCB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ABEF7-3277-46FB-ABA6-F6816A98F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https://www.geeksforgeeks.org/analysis-of-algorithms/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https://www.hackerearth.com/practice/</a:t>
            </a: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Puntambekar, A. A. (2020). Analysis and design of algorithms. Technical Publications.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0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128A2-AFD5-49D3-9227-FDA388904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09821B-B9ED-484C-AE89-40D7784263EF}"/>
              </a:ext>
            </a:extLst>
          </p:cNvPr>
          <p:cNvSpPr txBox="1"/>
          <p:nvPr/>
        </p:nvSpPr>
        <p:spPr>
          <a:xfrm>
            <a:off x="649941" y="1166842"/>
            <a:ext cx="106194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Based on this link: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https://www.geeksforgeeks.org/explore?page=2&amp;category=Mathematical&amp;sortBy=submissions&amp;ref=taocp</a:t>
            </a: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Select 1 topic and try to solve it by using your basic programming skills. For example: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Share your result in the author in individual activity lecture week 1.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194DC-4E7F-49FC-B153-51F04AED96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58" t="21909" r="52273" b="15581"/>
          <a:stretch/>
        </p:blipFill>
        <p:spPr>
          <a:xfrm>
            <a:off x="2032000" y="2733036"/>
            <a:ext cx="4470400" cy="220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983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0490" y="4498384"/>
            <a:ext cx="10515600" cy="1181287"/>
          </a:xfrm>
        </p:spPr>
        <p:txBody>
          <a:bodyPr>
            <a:normAutofit/>
          </a:bodyPr>
          <a:lstStyle/>
          <a:p>
            <a:r>
              <a:rPr lang="en-US" sz="7200" b="1" dirty="0"/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91" y="1004698"/>
            <a:ext cx="4753861" cy="475386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6518" y="235257"/>
            <a:ext cx="105066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44546A">
                    <a:lumMod val="50000"/>
                  </a:srgbClr>
                </a:solidFill>
                <a:latin typeface="Adobe Garamond Pro" panose="02020502060506020403" pitchFamily="18" charset="0"/>
                <a:ea typeface="+mj-ea"/>
                <a:cs typeface="+mj-cs"/>
              </a:rPr>
              <a:t>ALGORITHM &amp; COMPLEXITIES</a:t>
            </a:r>
            <a:endParaRPr lang="en-MY" sz="4400" dirty="0"/>
          </a:p>
        </p:txBody>
      </p:sp>
    </p:spTree>
    <p:extLst>
      <p:ext uri="{BB962C8B-B14F-4D97-AF65-F5344CB8AC3E}">
        <p14:creationId xmlns:p14="http://schemas.microsoft.com/office/powerpoint/2010/main" val="2837587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1" y="1754234"/>
            <a:ext cx="1137914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an Algorithm?</a:t>
            </a:r>
          </a:p>
          <a:p>
            <a:pPr lvl="1" algn="just"/>
            <a:r>
              <a:rPr lang="en-US" dirty="0"/>
              <a:t>An algorithm is a sequence of </a:t>
            </a:r>
            <a:r>
              <a:rPr lang="en-US" b="1" dirty="0">
                <a:solidFill>
                  <a:srgbClr val="FF0000"/>
                </a:solidFill>
              </a:rPr>
              <a:t>unambiguous instructions </a:t>
            </a:r>
            <a:r>
              <a:rPr lang="en-US" dirty="0"/>
              <a:t>or a finite set of steps for solving a problem, i.e., for obtaining a required output for any legitimate input in a finite amount of time.</a:t>
            </a:r>
          </a:p>
          <a:p>
            <a:r>
              <a:rPr lang="en-US" dirty="0"/>
              <a:t>Historical Perspective</a:t>
            </a:r>
          </a:p>
          <a:p>
            <a:pPr lvl="1"/>
            <a:r>
              <a:rPr lang="en-US" dirty="0"/>
              <a:t>Muhammad ibn Musa al-Khwarizmi </a:t>
            </a:r>
          </a:p>
          <a:p>
            <a:pPr lvl="1"/>
            <a:r>
              <a:rPr lang="en-US" dirty="0">
                <a:hlinkClick r:id="rId3"/>
              </a:rPr>
              <a:t>https://youtu.be/oyhOlGsDXP8?si=UoWdCNxsxnAxAX5o</a:t>
            </a:r>
            <a:endParaRPr lang="en-US" dirty="0"/>
          </a:p>
          <a:p>
            <a:pPr lvl="1"/>
            <a:r>
              <a:rPr lang="en-US" dirty="0"/>
              <a:t>9th century </a:t>
            </a:r>
          </a:p>
          <a:p>
            <a:pPr lvl="1"/>
            <a:r>
              <a:rPr lang="en-US" dirty="0"/>
              <a:t>Mathematician</a:t>
            </a:r>
          </a:p>
          <a:p>
            <a:pPr lvl="1"/>
            <a:r>
              <a:rPr lang="en-US" dirty="0">
                <a:hlinkClick r:id="rId4"/>
              </a:rPr>
              <a:t>https://en.wikipedia.org/wiki/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Muhammad_Ibn_Musa_Al</a:t>
            </a:r>
            <a:r>
              <a:rPr lang="en-US" dirty="0"/>
              <a:t>-Khwarizmi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4814" y="2895932"/>
            <a:ext cx="3074276" cy="306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63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0" y="1754234"/>
            <a:ext cx="10985011" cy="4351338"/>
          </a:xfrm>
        </p:spPr>
        <p:txBody>
          <a:bodyPr>
            <a:normAutofit/>
          </a:bodyPr>
          <a:lstStyle/>
          <a:p>
            <a:r>
              <a:rPr lang="en-US" dirty="0"/>
              <a:t>Why study algorithms?</a:t>
            </a:r>
          </a:p>
          <a:p>
            <a:pPr lvl="1"/>
            <a:r>
              <a:rPr lang="en-US" dirty="0"/>
              <a:t>Theoretical importance</a:t>
            </a:r>
          </a:p>
          <a:p>
            <a:pPr lvl="2"/>
            <a:r>
              <a:rPr lang="en-US" dirty="0"/>
              <a:t>The core of computer science</a:t>
            </a:r>
          </a:p>
          <a:p>
            <a:pPr lvl="2"/>
            <a:r>
              <a:rPr lang="en-US" dirty="0"/>
              <a:t>Watch this:</a:t>
            </a:r>
          </a:p>
          <a:p>
            <a:pPr marL="914400" lvl="2" indent="0">
              <a:buNone/>
            </a:pPr>
            <a:r>
              <a:rPr lang="en-US" dirty="0">
                <a:hlinkClick r:id="rId2"/>
              </a:rPr>
              <a:t>https://youtu.be/kM9ASKAni_s?si=uzk7luM0IJxxUWkD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Practical importance</a:t>
            </a:r>
          </a:p>
          <a:p>
            <a:pPr lvl="2"/>
            <a:r>
              <a:rPr lang="en-US" dirty="0"/>
              <a:t>A practitioner’s toolkit of known algorithms</a:t>
            </a:r>
          </a:p>
          <a:p>
            <a:pPr lvl="2"/>
            <a:r>
              <a:rPr lang="en-US" dirty="0"/>
              <a:t>Framework for designing and analyzing algorithms for new problems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125" y="1909322"/>
            <a:ext cx="3365935" cy="252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6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Notion of Algorithms</a:t>
            </a:r>
          </a:p>
          <a:p>
            <a:endParaRPr lang="en-US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4899388" y="4130206"/>
            <a:ext cx="2743200" cy="762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COMPUTER </a:t>
            </a:r>
          </a:p>
        </p:txBody>
      </p:sp>
      <p:sp>
        <p:nvSpPr>
          <p:cNvPr id="5" name="Line 16"/>
          <p:cNvSpPr>
            <a:spLocks noChangeShapeType="1"/>
          </p:cNvSpPr>
          <p:nvPr/>
        </p:nvSpPr>
        <p:spPr bwMode="auto">
          <a:xfrm>
            <a:off x="6270988" y="2612040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7"/>
          <p:cNvSpPr>
            <a:spLocks noChangeShapeType="1"/>
          </p:cNvSpPr>
          <p:nvPr/>
        </p:nvSpPr>
        <p:spPr bwMode="auto">
          <a:xfrm>
            <a:off x="6270988" y="3529549"/>
            <a:ext cx="0" cy="540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20"/>
          <p:cNvSpPr txBox="1">
            <a:spLocks noChangeArrowheads="1"/>
          </p:cNvSpPr>
          <p:nvPr/>
        </p:nvSpPr>
        <p:spPr bwMode="auto">
          <a:xfrm>
            <a:off x="5423104" y="2242708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5423104" y="3160217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9" name="Text Box 22"/>
          <p:cNvSpPr txBox="1">
            <a:spLocks noChangeArrowheads="1"/>
          </p:cNvSpPr>
          <p:nvPr/>
        </p:nvSpPr>
        <p:spPr bwMode="auto">
          <a:xfrm>
            <a:off x="2483620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0" name="Text Box 23"/>
          <p:cNvSpPr txBox="1">
            <a:spLocks noChangeArrowheads="1"/>
          </p:cNvSpPr>
          <p:nvPr/>
        </p:nvSpPr>
        <p:spPr bwMode="auto">
          <a:xfrm>
            <a:off x="8362588" y="4343426"/>
            <a:ext cx="1695768" cy="369332"/>
          </a:xfrm>
          <a:prstGeom prst="rect">
            <a:avLst/>
          </a:prstGeom>
          <a:noFill/>
          <a:ln w="12700">
            <a:solidFill>
              <a:schemeClr val="accent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Line 25"/>
          <p:cNvSpPr>
            <a:spLocks noChangeShapeType="1"/>
          </p:cNvSpPr>
          <p:nvPr/>
        </p:nvSpPr>
        <p:spPr bwMode="auto">
          <a:xfrm>
            <a:off x="41793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>
            <a:off x="7642588" y="4528092"/>
            <a:ext cx="72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483620" y="5492863"/>
            <a:ext cx="75747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Algorithmic Solution</a:t>
            </a:r>
          </a:p>
        </p:txBody>
      </p:sp>
    </p:spTree>
    <p:extLst>
      <p:ext uri="{BB962C8B-B14F-4D97-AF65-F5344CB8AC3E}">
        <p14:creationId xmlns:p14="http://schemas.microsoft.com/office/powerpoint/2010/main" val="377865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algorithm of saving email address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011"/>
          <a:stretch/>
        </p:blipFill>
        <p:spPr>
          <a:xfrm>
            <a:off x="1046995" y="2233727"/>
            <a:ext cx="4258652" cy="39972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4" r="3322"/>
          <a:stretch/>
        </p:blipFill>
        <p:spPr>
          <a:xfrm>
            <a:off x="7081283" y="2171033"/>
            <a:ext cx="3317359" cy="399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4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of algorithms</a:t>
            </a:r>
          </a:p>
          <a:p>
            <a:pPr lvl="1"/>
            <a:r>
              <a:rPr lang="en-US" dirty="0"/>
              <a:t>Finiteness</a:t>
            </a:r>
          </a:p>
          <a:p>
            <a:pPr lvl="2"/>
            <a:r>
              <a:rPr lang="en-US" dirty="0"/>
              <a:t>Terminates after a finite number of steps</a:t>
            </a:r>
          </a:p>
          <a:p>
            <a:pPr lvl="1"/>
            <a:r>
              <a:rPr lang="en-US" dirty="0"/>
              <a:t>Definiteness (Certainty)  </a:t>
            </a:r>
          </a:p>
          <a:p>
            <a:pPr lvl="2"/>
            <a:r>
              <a:rPr lang="en-US" dirty="0"/>
              <a:t> Carefully and unambiguously specified</a:t>
            </a:r>
          </a:p>
          <a:p>
            <a:pPr lvl="1"/>
            <a:r>
              <a:rPr lang="en-US" dirty="0"/>
              <a:t>Input</a:t>
            </a:r>
          </a:p>
          <a:p>
            <a:pPr lvl="2"/>
            <a:r>
              <a:rPr lang="en-US" dirty="0"/>
              <a:t>Valid inputs are clearly specified</a:t>
            </a:r>
          </a:p>
          <a:p>
            <a:pPr lvl="1"/>
            <a:r>
              <a:rPr lang="en-US" dirty="0"/>
              <a:t>Output</a:t>
            </a:r>
          </a:p>
          <a:p>
            <a:pPr lvl="2"/>
            <a:r>
              <a:rPr lang="en-US" dirty="0"/>
              <a:t>Can be proved to produce the correct output given a valid input </a:t>
            </a:r>
          </a:p>
          <a:p>
            <a:pPr lvl="1"/>
            <a:r>
              <a:rPr lang="en-US" dirty="0"/>
              <a:t>Effectiveness</a:t>
            </a:r>
          </a:p>
          <a:p>
            <a:pPr lvl="2"/>
            <a:r>
              <a:rPr lang="en-US" dirty="0"/>
              <a:t>Steps are sufficiently simple and basic</a:t>
            </a:r>
          </a:p>
        </p:txBody>
      </p:sp>
      <p:sp>
        <p:nvSpPr>
          <p:cNvPr id="4" name="Oval 3"/>
          <p:cNvSpPr/>
          <p:nvPr/>
        </p:nvSpPr>
        <p:spPr>
          <a:xfrm>
            <a:off x="7421880" y="39418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31680" y="4018056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622280" y="2863221"/>
            <a:ext cx="13716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646010" y="1670914"/>
            <a:ext cx="1143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646010" y="1743724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Finiteness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564880" y="2798856"/>
            <a:ext cx="1371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32141" y="2945255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Definiteness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536180" y="401805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60280" y="4094256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3" name="Oval 12"/>
          <p:cNvSpPr/>
          <p:nvPr/>
        </p:nvSpPr>
        <p:spPr>
          <a:xfrm>
            <a:off x="6278880" y="2798856"/>
            <a:ext cx="15240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355080" y="287505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Effectiveness</a:t>
            </a:r>
          </a:p>
        </p:txBody>
      </p:sp>
      <p:cxnSp>
        <p:nvCxnSpPr>
          <p:cNvPr id="15" name="Straight Connector 14"/>
          <p:cNvCxnSpPr>
            <a:stCxn id="7" idx="4"/>
          </p:cNvCxnSpPr>
          <p:nvPr/>
        </p:nvCxnSpPr>
        <p:spPr>
          <a:xfrm rot="16200000" flipH="1">
            <a:off x="8855560" y="2566264"/>
            <a:ext cx="7620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3"/>
            <a:endCxn id="10" idx="1"/>
          </p:cNvCxnSpPr>
          <p:nvPr/>
        </p:nvCxnSpPr>
        <p:spPr>
          <a:xfrm>
            <a:off x="9936480" y="3065556"/>
            <a:ext cx="695661" cy="64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4" idx="3"/>
            <a:endCxn id="9" idx="1"/>
          </p:cNvCxnSpPr>
          <p:nvPr/>
        </p:nvCxnSpPr>
        <p:spPr>
          <a:xfrm>
            <a:off x="7879080" y="3059722"/>
            <a:ext cx="685800" cy="5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endCxn id="4" idx="0"/>
          </p:cNvCxnSpPr>
          <p:nvPr/>
        </p:nvCxnSpPr>
        <p:spPr>
          <a:xfrm rot="10800000" flipV="1">
            <a:off x="8107680" y="3332256"/>
            <a:ext cx="9906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5" idx="0"/>
          </p:cNvCxnSpPr>
          <p:nvPr/>
        </p:nvCxnSpPr>
        <p:spPr>
          <a:xfrm>
            <a:off x="9479280" y="3332256"/>
            <a:ext cx="838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63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40" y="1754234"/>
            <a:ext cx="1083666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Greatest Common Divisor (GCD) Example</a:t>
            </a:r>
          </a:p>
          <a:p>
            <a:pPr lvl="1"/>
            <a:r>
              <a:rPr lang="en-US" dirty="0"/>
              <a:t>The largest </a:t>
            </a:r>
            <a:r>
              <a:rPr lang="en-US" b="1" dirty="0">
                <a:solidFill>
                  <a:srgbClr val="00B050"/>
                </a:solidFill>
              </a:rPr>
              <a:t>positive integer </a:t>
            </a:r>
            <a:r>
              <a:rPr lang="en-US" dirty="0"/>
              <a:t>that divides two integers</a:t>
            </a:r>
          </a:p>
          <a:p>
            <a:pPr lvl="2"/>
            <a:r>
              <a:rPr lang="en-US" dirty="0"/>
              <a:t>Example is the GCD of 8 and 12 is 4</a:t>
            </a:r>
          </a:p>
          <a:p>
            <a:pPr lvl="1"/>
            <a:r>
              <a:rPr lang="en-US" dirty="0"/>
              <a:t>Write an algorithm to find the Greatest Common Divisor (GCD) of two numbers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step 1 : get two numbers m and n (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step 2 : divide m by n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step 3 : if the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remainder is 0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then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n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the GCD (</a:t>
            </a: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	else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 m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n, 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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remainder</a:t>
            </a:r>
          </a:p>
          <a:p>
            <a:pPr marL="457200" lvl="1" indent="0"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	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step 2.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Definiteness</a:t>
            </a:r>
          </a:p>
          <a:p>
            <a:pPr lvl="2"/>
            <a:r>
              <a:rPr lang="en-US" dirty="0"/>
              <a:t>The above algorithm satisfies all the properties except definiteness, because what will happen if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 = -5 and n = 7.28</a:t>
            </a:r>
          </a:p>
          <a:p>
            <a:pPr lvl="2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So, 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 step 1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as “Get two positive  non-zero integers m and n” </a:t>
            </a:r>
          </a:p>
          <a:p>
            <a:pPr marL="457200" lvl="1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0" y="3431689"/>
            <a:ext cx="1936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m         n         r</a:t>
            </a:r>
          </a:p>
          <a:p>
            <a:r>
              <a:rPr lang="en-MY" dirty="0"/>
              <a:t>12        8         4</a:t>
            </a:r>
          </a:p>
          <a:p>
            <a:r>
              <a:rPr lang="en-MY" dirty="0"/>
              <a:t>8          4         0</a:t>
            </a: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617336" y="3435051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0243073" y="3431689"/>
            <a:ext cx="0" cy="98970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 flipV="1">
            <a:off x="9905519" y="2978330"/>
            <a:ext cx="0" cy="158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896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Algorithms’ Life Cycle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Design phase: </a:t>
            </a:r>
            <a:r>
              <a:rPr lang="en-US" dirty="0"/>
              <a:t>Help in planning the algorithms. Some techniques are brute force, divide-and-conquer, Greedy, Dynamic programming, etc.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Write phase: </a:t>
            </a:r>
            <a:r>
              <a:rPr lang="en-US" dirty="0"/>
              <a:t>Using natural language to write the algorithm and then implementing it in pseudo-code, which will be later represented in an appropriate programming language. 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Test phase: </a:t>
            </a:r>
            <a:r>
              <a:rPr lang="en-US" dirty="0"/>
              <a:t>Testing the algorithm for its correctness</a:t>
            </a:r>
          </a:p>
          <a:p>
            <a:pPr lvl="1" algn="just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Analyze phase: </a:t>
            </a:r>
            <a:r>
              <a:rPr lang="en-US" dirty="0"/>
              <a:t>Estimating the amount of space/ time required while executing the algorithm.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6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Algorithm: An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Algorithms’  Design Strategies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Brute force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Divide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Decrease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Transform and conquer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Greedy Approach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Dynamic Programming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Backtracking and branch and Bound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Space and Time Tradeoffs</a:t>
            </a:r>
          </a:p>
          <a:p>
            <a:pPr lvl="1"/>
            <a:endParaRPr lang="en-US" dirty="0"/>
          </a:p>
        </p:txBody>
      </p:sp>
      <p:pic>
        <p:nvPicPr>
          <p:cNvPr id="1026" name="Picture 2" descr="Image result for Strate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985" y="1443926"/>
            <a:ext cx="4783556" cy="444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817372" y="2359124"/>
            <a:ext cx="3912782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design algorithms?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express algorithms?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correctness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efficiency?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Theoretical analysis</a:t>
            </a:r>
          </a:p>
          <a:p>
            <a:pPr lvl="1"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Empirical analysis</a:t>
            </a: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2060"/>
                </a:solidFill>
              </a:rPr>
              <a:t> How to prove its optimality?</a:t>
            </a:r>
          </a:p>
        </p:txBody>
      </p:sp>
    </p:spTree>
    <p:extLst>
      <p:ext uri="{BB962C8B-B14F-4D97-AF65-F5344CB8AC3E}">
        <p14:creationId xmlns:p14="http://schemas.microsoft.com/office/powerpoint/2010/main" val="3846502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1684</Words>
  <Application>Microsoft Office PowerPoint</Application>
  <PresentationFormat>Widescreen</PresentationFormat>
  <Paragraphs>254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SimSun</vt:lpstr>
      <vt:lpstr>Adobe Garamond Pro</vt:lpstr>
      <vt:lpstr>Arial</vt:lpstr>
      <vt:lpstr>Calibri</vt:lpstr>
      <vt:lpstr>Courier New</vt:lpstr>
      <vt:lpstr>Monotype Sorts</vt:lpstr>
      <vt:lpstr>Times New Roman</vt:lpstr>
      <vt:lpstr>Office Theme</vt:lpstr>
      <vt:lpstr>ALGORITHM &amp; COMPLEXITY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Algorithm: An Introduction</vt:lpstr>
      <vt:lpstr>Main References</vt:lpstr>
      <vt:lpstr>Activity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Afiq Ziqri</dc:creator>
  <cp:lastModifiedBy>MY USER</cp:lastModifiedBy>
  <cp:revision>65</cp:revision>
  <dcterms:created xsi:type="dcterms:W3CDTF">2019-02-20T06:39:45Z</dcterms:created>
  <dcterms:modified xsi:type="dcterms:W3CDTF">2025-03-17T07:49:55Z</dcterms:modified>
</cp:coreProperties>
</file>