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embeddedFontLst>
    <p:embeddedFont>
      <p:font typeface="Century Gothic" panose="020B0502020202020204"/>
      <p:regular r:id="rId15"/>
    </p:embeddedFont>
    <p:embeddedFont>
      <p:font typeface="Garamond" panose="02020404030301010803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489628-E649-4F44-A6A8-010E57ECFAE9}" styleName="Table_0">
    <a:wholeTbl>
      <a:tcTxStyle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Style>
        <a:tcBdr/>
        <a:fill>
          <a:solidFill>
            <a:srgbClr val="CBE2F5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BE2F5"/>
          </a:solidFill>
        </a:fill>
      </a:tcStyle>
    </a:band1V>
    <a:band2V>
      <a:tcStyle>
        <a:tcBdr/>
      </a:tcStyle>
    </a:band2V>
    <a:lastCol>
      <a:tcTxStyle b="on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" name="Google Shape;136;p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Title Slide">
  <p:cSld name="TITLE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  <a:effectLst/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tx="-44450" ty="38100" sx="85000" sy="85000" flip="none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10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10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" name="Google Shape;17;p1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8" name="Google Shape;18;p10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" name="Google Shape;19;p10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" name="Google Shape;20;p10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1" name="Google Shape;21;p10"/>
          <p:cNvSpPr txBox="1"/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 panose="020B0502020202020204"/>
              <a:buNone/>
              <a:defRPr sz="7200" b="0" cap="none">
                <a:solidFill>
                  <a:srgbClr val="26262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type="subTitle" idx="1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10"/>
          <p:cNvSpPr txBox="1"/>
          <p:nvPr>
            <p:ph type="dt" idx="10"/>
          </p:nvPr>
        </p:nvSpPr>
        <p:spPr>
          <a:xfrm>
            <a:off x="5318760" y="1341255"/>
            <a:ext cx="1554480" cy="52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type="ftr" idx="11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type="sldNum" idx="12"/>
          </p:nvPr>
        </p:nvSpPr>
        <p:spPr>
          <a:xfrm>
            <a:off x="8606919" y="5212080"/>
            <a:ext cx="2111881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type="body" idx="1"/>
          </p:nvPr>
        </p:nvSpPr>
        <p:spPr>
          <a:xfrm rot="5400000">
            <a:off x="4130040" y="-960120"/>
            <a:ext cx="393192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type="body" idx="1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0" matchingName="Section Header">
  <p:cSld name="SECTION_HEADER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  <a:effectLst/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tx="-44450" ty="38100" sx="85000" sy="85000" flip="none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1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35;p12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12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7" name="Google Shape;37;p12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8" name="Google Shape;38;p12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39;p12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" name="Google Shape;40;p12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1" name="Google Shape;41;p12"/>
          <p:cNvSpPr txBox="1"/>
          <p:nvPr>
            <p:ph type="title"/>
          </p:nvPr>
        </p:nvSpPr>
        <p:spPr>
          <a:xfrm>
            <a:off x="1563623" y="2094309"/>
            <a:ext cx="9070848" cy="258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 panose="020B0502020202020204"/>
              <a:buNone/>
              <a:defRPr sz="7200" cap="none">
                <a:solidFill>
                  <a:srgbClr val="26262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type="body" idx="1"/>
          </p:nvPr>
        </p:nvSpPr>
        <p:spPr>
          <a:xfrm>
            <a:off x="1563624" y="4682062"/>
            <a:ext cx="907084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2"/>
          <p:cNvSpPr txBox="1"/>
          <p:nvPr>
            <p:ph type="dt" idx="10"/>
          </p:nvPr>
        </p:nvSpPr>
        <p:spPr>
          <a:xfrm>
            <a:off x="5321808" y="1344502"/>
            <a:ext cx="1554480" cy="53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type="ftr" idx="11"/>
          </p:nvPr>
        </p:nvSpPr>
        <p:spPr>
          <a:xfrm>
            <a:off x="1453553" y="5211060"/>
            <a:ext cx="590702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type="sldNum" idx="12"/>
          </p:nvPr>
        </p:nvSpPr>
        <p:spPr>
          <a:xfrm>
            <a:off x="8604504" y="5211060"/>
            <a:ext cx="211226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type="body" idx="1"/>
          </p:nvPr>
        </p:nvSpPr>
        <p:spPr>
          <a:xfrm>
            <a:off x="106680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9" name="Google Shape;49;p13"/>
          <p:cNvSpPr txBox="1"/>
          <p:nvPr>
            <p:ph type="body" idx="2"/>
          </p:nvPr>
        </p:nvSpPr>
        <p:spPr>
          <a:xfrm>
            <a:off x="637032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0" name="Google Shape;50;p13"/>
          <p:cNvSpPr txBox="1"/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type="body" idx="1"/>
          </p:nvPr>
        </p:nvSpPr>
        <p:spPr>
          <a:xfrm>
            <a:off x="106984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>
                <a:solidFill>
                  <a:schemeClr val="dk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56" name="Google Shape;56;p14"/>
          <p:cNvSpPr txBox="1"/>
          <p:nvPr>
            <p:ph type="body" idx="2"/>
          </p:nvPr>
        </p:nvSpPr>
        <p:spPr>
          <a:xfrm>
            <a:off x="1069848" y="2755898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7" name="Google Shape;57;p14"/>
          <p:cNvSpPr txBox="1"/>
          <p:nvPr>
            <p:ph type="body" idx="3"/>
          </p:nvPr>
        </p:nvSpPr>
        <p:spPr>
          <a:xfrm>
            <a:off x="637336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58" name="Google Shape;58;p14"/>
          <p:cNvSpPr txBox="1"/>
          <p:nvPr>
            <p:ph type="body" idx="4"/>
          </p:nvPr>
        </p:nvSpPr>
        <p:spPr>
          <a:xfrm>
            <a:off x="6373368" y="2756581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9" name="Google Shape;59;p14"/>
          <p:cNvSpPr txBox="1"/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showMasterSp="0" matchingName="Content with Caption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17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17"/>
          <p:cNvSpPr txBox="1"/>
          <p:nvPr>
            <p:ph type="title"/>
          </p:nvPr>
        </p:nvSpPr>
        <p:spPr>
          <a:xfrm>
            <a:off x="9296400" y="607392"/>
            <a:ext cx="243078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 panose="020B0502020202020204"/>
              <a:buNone/>
              <a:defRPr sz="2800" b="0" cap="none">
                <a:solidFill>
                  <a:srgbClr val="FF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type="body" idx="1"/>
          </p:nvPr>
        </p:nvSpPr>
        <p:spPr>
          <a:xfrm>
            <a:off x="685800" y="6096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6" name="Google Shape;76;p17"/>
          <p:cNvSpPr txBox="1"/>
          <p:nvPr>
            <p:ph type="body" idx="2"/>
          </p:nvPr>
        </p:nvSpPr>
        <p:spPr>
          <a:xfrm>
            <a:off x="9296400" y="2286000"/>
            <a:ext cx="243078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17"/>
          <p:cNvSpPr txBox="1"/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type="sldNum" idx="12"/>
          </p:nvPr>
        </p:nvSpPr>
        <p:spPr>
          <a:xfrm>
            <a:off x="10393677" y="622300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80" name="Google Shape;80;p17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952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showMasterSp="0" matchingName="Picture with Caption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" name="Google Shape;83;p18"/>
          <p:cNvSpPr txBox="1"/>
          <p:nvPr>
            <p:ph type="title"/>
          </p:nvPr>
        </p:nvSpPr>
        <p:spPr>
          <a:xfrm>
            <a:off x="9296400" y="603504"/>
            <a:ext cx="2432304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 panose="020B0502020202020204"/>
              <a:buNone/>
              <a:defRPr sz="2800" b="0">
                <a:solidFill>
                  <a:srgbClr val="FF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/>
          <p:nvPr>
            <p:ph type="pic" idx="2"/>
          </p:nvPr>
        </p:nvSpPr>
        <p:spPr>
          <a:xfrm>
            <a:off x="228599" y="237744"/>
            <a:ext cx="8531352" cy="6382512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85" name="Google Shape;85;p18"/>
          <p:cNvSpPr txBox="1"/>
          <p:nvPr>
            <p:ph type="body" idx="1"/>
          </p:nvPr>
        </p:nvSpPr>
        <p:spPr>
          <a:xfrm>
            <a:off x="9296400" y="2286000"/>
            <a:ext cx="2432304" cy="350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6" name="Google Shape;86;p18"/>
          <p:cNvSpPr txBox="1"/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type="sldNum" idx="12"/>
          </p:nvPr>
        </p:nvSpPr>
        <p:spPr>
          <a:xfrm>
            <a:off x="10396728" y="6227064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89" name="Google Shape;89;p1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952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7;p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 panose="020B0502020202020204"/>
              <a:buNone/>
              <a:defRPr sz="4800" b="0" i="0" u="none" strike="noStrike" cap="none">
                <a:solidFill>
                  <a:srgbClr val="26262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9"/>
          <p:cNvSpPr txBox="1"/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 panose="02020404030301010803"/>
              <a:buChar char="◦"/>
              <a:defRPr sz="16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 panose="02020404030301010803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 panose="02020404030301010803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 panose="02020404030301010803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 panose="02020404030301010803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 panose="02020404030301010803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 panose="02020404030301010803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 panose="02020404030301010803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 panose="020B0502020202020204"/>
              <a:buNone/>
            </a:pPr>
            <a:r>
              <a:rPr lang="en-US"/>
              <a:t>TYPES OF MEETINGS</a:t>
            </a:r>
            <a:endParaRPr lang="en-US"/>
          </a:p>
        </p:txBody>
      </p:sp>
      <p:sp>
        <p:nvSpPr>
          <p:cNvPr id="107" name="Google Shape;107;p1"/>
          <p:cNvSpPr txBox="1"/>
          <p:nvPr>
            <p:ph type="subTitle" idx="1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type="body" idx="1"/>
          </p:nvPr>
        </p:nvSpPr>
        <p:spPr>
          <a:xfrm>
            <a:off x="321973" y="321971"/>
            <a:ext cx="11616742" cy="6181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</a:pPr>
            <a:r>
              <a:rPr lang="en-US" sz="3200" b="1"/>
              <a:t>Formal meeting vs informal meetings</a:t>
            </a:r>
            <a:endParaRPr lang="en-US" sz="3200" b="1"/>
          </a:p>
          <a:p>
            <a:pPr marL="18288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None/>
            </a:pPr>
            <a:endParaRPr sz="3200"/>
          </a:p>
          <a:p>
            <a:pPr marL="182880" lvl="0" indent="-203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Char char="◦"/>
            </a:pPr>
            <a:r>
              <a:rPr lang="en-US" sz="3200" b="1"/>
              <a:t>Formal meetings</a:t>
            </a:r>
            <a:endParaRPr lang="en-US" sz="3200" b="1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-Held in a professional or business-oriented setting</a:t>
            </a:r>
            <a:endParaRPr lang="en-US" sz="320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-Governed by a set of rules on the conduct of a     meeting</a:t>
            </a:r>
            <a:endParaRPr lang="en-US" sz="320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-Last for more than a few minutes</a:t>
            </a:r>
            <a:endParaRPr lang="en-US" sz="320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-Scheduled in advance</a:t>
            </a:r>
            <a:endParaRPr lang="en-US" sz="320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-Have an agenda and minutes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Google Shape;117;p3"/>
          <p:cNvGraphicFramePr/>
          <p:nvPr/>
        </p:nvGraphicFramePr>
        <p:xfrm>
          <a:off x="257576" y="656822"/>
          <a:ext cx="11655375" cy="4952850"/>
        </p:xfrm>
        <a:graphic>
          <a:graphicData uri="http://schemas.openxmlformats.org/drawingml/2006/table">
            <a:tbl>
              <a:tblPr firstRow="1" bandRow="1">
                <a:noFill/>
                <a:tableStyleId>{E9489628-E649-4F44-A6A8-010E57ECFAE9}</a:tableStyleId>
              </a:tblPr>
              <a:tblGrid>
                <a:gridCol w="2331075"/>
                <a:gridCol w="2331075"/>
                <a:gridCol w="2331075"/>
                <a:gridCol w="2331075"/>
                <a:gridCol w="2331075"/>
              </a:tblGrid>
              <a:tr h="1487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Inaugural General</a:t>
                      </a:r>
                      <a:r>
                        <a:rPr lang="en-US" sz="1800"/>
                        <a:t> Meeting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Annual General Meeting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Executive Committee</a:t>
                      </a:r>
                      <a:r>
                        <a:rPr lang="en-US" sz="1800"/>
                        <a:t> Meeting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Extraordinary General Meeting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13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Purpose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 society should be formed or not. If it is, the society’s constitution and standing orders</a:t>
                      </a:r>
                      <a:r>
                        <a:rPr lang="en-US" sz="1400"/>
                        <a:t> are formulated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-To</a:t>
                      </a:r>
                      <a:r>
                        <a:rPr lang="en-US" sz="1400"/>
                        <a:t> elect the executive committee.</a:t>
                      </a:r>
                      <a:endParaRPr lang="en-US" sz="14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-To present reports</a:t>
                      </a:r>
                      <a:endParaRPr lang="en-US" sz="14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-To allow members to air their views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-To discuss day-to-day affairs (progress reports of activities)</a:t>
                      </a:r>
                      <a:endParaRPr lang="en-US" sz="14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-To discuss a particular project that has been assigned to the committee.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-To discuss an urgent matter which cannot wait until  the next Annual General Meeting</a:t>
                      </a:r>
                      <a:r>
                        <a:rPr lang="en-US" sz="1400"/>
                        <a:t> (to elect a new chairperson in the case of the sudden death/resignation of current chairperson</a:t>
                      </a:r>
                      <a:endParaRPr sz="1400"/>
                    </a:p>
                  </a:txBody>
                  <a:tcPr marL="91450" marR="91450" marT="45725" marB="45725"/>
                </a:tc>
              </a:tr>
              <a:tr h="84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Frequency of meeting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400"/>
                        <a:t>Once</a:t>
                      </a:r>
                      <a:endParaRPr lang="en-MY"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Once a year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Depends on the  needs of each society (weekly/monthly)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As and when necessary</a:t>
                      </a:r>
                      <a:endParaRPr sz="1400"/>
                    </a:p>
                  </a:txBody>
                  <a:tcPr marL="91450" marR="91450" marT="45725" marB="45725"/>
                </a:tc>
              </a:tr>
              <a:tr h="13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Participants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All those</a:t>
                      </a:r>
                      <a:r>
                        <a:rPr lang="en-US" sz="1400"/>
                        <a:t> interested in forming the society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All members of the society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All committee</a:t>
                      </a:r>
                      <a:r>
                        <a:rPr lang="en-US" sz="1400"/>
                        <a:t> members only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All members of the society</a:t>
                      </a:r>
                      <a:endParaRPr sz="14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body" idx="1"/>
          </p:nvPr>
        </p:nvSpPr>
        <p:spPr>
          <a:xfrm>
            <a:off x="283335" y="553792"/>
            <a:ext cx="11410682" cy="5911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</a:pPr>
            <a:r>
              <a:rPr lang="en-US" sz="3200" b="1"/>
              <a:t>Informal meetings</a:t>
            </a:r>
            <a:endParaRPr lang="en-US" sz="3200" b="1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-Held in informal settings such as in a café</a:t>
            </a:r>
            <a:endParaRPr lang="en-US" sz="320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-called a short notice</a:t>
            </a:r>
            <a:endParaRPr lang="en-US" sz="320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-Do not have an agenda</a:t>
            </a:r>
            <a:endParaRPr lang="en-US" sz="320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-Not noted/minuted formally</a:t>
            </a:r>
            <a:endParaRPr lang="en-US" sz="3200"/>
          </a:p>
          <a:p>
            <a:pPr marL="182880" lvl="0" indent="-203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Char char="◦"/>
            </a:pPr>
            <a:r>
              <a:rPr lang="en-US" sz="3200" b="1"/>
              <a:t>Examples of informal meetings </a:t>
            </a:r>
            <a:r>
              <a:rPr lang="en-US" sz="3200"/>
              <a:t> </a:t>
            </a:r>
            <a:endParaRPr lang="en-US" sz="320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-Short informal chat</a:t>
            </a:r>
            <a:endParaRPr lang="en-US" sz="320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-Brainstorming session</a:t>
            </a:r>
            <a:endParaRPr lang="en-US" sz="320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-Buzz group</a:t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 panose="020B0502020202020204"/>
              <a:buNone/>
            </a:pPr>
            <a:r>
              <a:rPr lang="en-US"/>
              <a:t>ROLES OF MEETING MEMBERS</a:t>
            </a:r>
            <a:endParaRPr lang="en-US"/>
          </a:p>
        </p:txBody>
      </p:sp>
      <p:sp>
        <p:nvSpPr>
          <p:cNvPr id="128" name="Google Shape;128;p5"/>
          <p:cNvSpPr txBox="1"/>
          <p:nvPr>
            <p:ph type="subTitle" idx="1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body" idx="1"/>
          </p:nvPr>
        </p:nvSpPr>
        <p:spPr>
          <a:xfrm>
            <a:off x="501050" y="385425"/>
            <a:ext cx="11437800" cy="57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240" b="1"/>
              <a:t>RESPONSIBILITIES OF A CHAIRPERSON</a:t>
            </a:r>
            <a:endParaRPr sz="1730"/>
          </a:p>
          <a:p>
            <a:pPr marL="0" lvl="0" indent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360"/>
              <a:buNone/>
            </a:pPr>
            <a:r>
              <a:rPr lang="en-US" sz="1560" b="1" u="sng">
                <a:highlight>
                  <a:srgbClr val="FFFF00"/>
                </a:highlight>
              </a:rPr>
              <a:t>BEFORE THE MEETING</a:t>
            </a:r>
            <a:endParaRPr sz="1730">
              <a:highlight>
                <a:srgbClr val="FFFF00"/>
              </a:highlight>
            </a:endParaRPr>
          </a:p>
          <a:p>
            <a:pPr marL="182880" lvl="0" indent="-18034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560"/>
              <a:buChar char="◦"/>
            </a:pPr>
            <a:r>
              <a:rPr lang="en-US" sz="1560" b="1"/>
              <a:t>Assisting the secretary to draft the notice and agenda</a:t>
            </a:r>
            <a:endParaRPr sz="1730"/>
          </a:p>
          <a:p>
            <a:pPr marL="0" lvl="0" indent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360"/>
              <a:buNone/>
            </a:pPr>
            <a:r>
              <a:rPr lang="en-US" sz="1560" b="1" u="sng">
                <a:highlight>
                  <a:srgbClr val="FFFF00"/>
                </a:highlight>
              </a:rPr>
              <a:t>DURING THE MEETING</a:t>
            </a:r>
            <a:endParaRPr sz="1730">
              <a:highlight>
                <a:srgbClr val="FFFF00"/>
              </a:highlight>
            </a:endParaRPr>
          </a:p>
          <a:p>
            <a:pPr marL="182880" lvl="0" indent="-18034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560"/>
              <a:buChar char="◦"/>
            </a:pPr>
            <a:r>
              <a:rPr lang="en-US" sz="1560" b="1"/>
              <a:t>Introducing and welcoming members</a:t>
            </a:r>
            <a:endParaRPr sz="1730"/>
          </a:p>
          <a:p>
            <a:pPr marL="182880" lvl="0" indent="-18034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560"/>
              <a:buChar char="◦"/>
            </a:pPr>
            <a:r>
              <a:rPr lang="en-US" sz="1560" b="1"/>
              <a:t>Clarifying points and purposes</a:t>
            </a:r>
            <a:endParaRPr sz="1730"/>
          </a:p>
          <a:p>
            <a:pPr marL="182880" lvl="0" indent="-18034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560"/>
              <a:buChar char="◦"/>
            </a:pPr>
            <a:r>
              <a:rPr lang="en-US" sz="1560" b="1"/>
              <a:t>Initiating discussions</a:t>
            </a:r>
            <a:endParaRPr sz="1730"/>
          </a:p>
          <a:p>
            <a:pPr marL="182880" lvl="0" indent="-18034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560"/>
              <a:buChar char="◦"/>
            </a:pPr>
            <a:r>
              <a:rPr lang="en-US" sz="1560" b="1"/>
              <a:t>Keeping discussions to the agenda</a:t>
            </a:r>
            <a:endParaRPr sz="1730"/>
          </a:p>
          <a:p>
            <a:pPr marL="182880" lvl="0" indent="-18034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560"/>
              <a:buChar char="◦"/>
            </a:pPr>
            <a:r>
              <a:rPr lang="en-US" sz="1560" b="1"/>
              <a:t>Keeping discussions relevant and to the point</a:t>
            </a:r>
            <a:endParaRPr sz="1730"/>
          </a:p>
          <a:p>
            <a:pPr marL="182880" lvl="0" indent="-18034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560"/>
              <a:buChar char="◦"/>
            </a:pPr>
            <a:r>
              <a:rPr lang="en-US" sz="1560" b="1"/>
              <a:t>Dealing with inappropriate behavior</a:t>
            </a:r>
            <a:endParaRPr sz="1730"/>
          </a:p>
          <a:p>
            <a:pPr marL="182880" lvl="0" indent="-18034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560"/>
              <a:buChar char="◦"/>
            </a:pPr>
            <a:r>
              <a:rPr lang="en-US" sz="1560" b="1"/>
              <a:t>Encouraging participation of members</a:t>
            </a:r>
            <a:endParaRPr sz="1730"/>
          </a:p>
          <a:p>
            <a:pPr marL="182880" lvl="0" indent="-18034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560"/>
              <a:buChar char="◦"/>
            </a:pPr>
            <a:r>
              <a:rPr lang="en-US" sz="1560" b="1"/>
              <a:t>Eliciting contribution and participation</a:t>
            </a:r>
            <a:endParaRPr sz="1730"/>
          </a:p>
          <a:p>
            <a:pPr marL="182880" lvl="0" indent="-18034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560"/>
              <a:buChar char="◦"/>
            </a:pPr>
            <a:r>
              <a:rPr lang="en-US" sz="1560" b="1"/>
              <a:t>Clarifying and summarizing important issues</a:t>
            </a:r>
            <a:endParaRPr sz="1730"/>
          </a:p>
          <a:p>
            <a:pPr marL="182880" lvl="0" indent="-18034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560"/>
              <a:buChar char="◦"/>
            </a:pPr>
            <a:r>
              <a:rPr lang="en-US" sz="1560" b="1"/>
              <a:t>Leading discussions to decision making</a:t>
            </a:r>
            <a:endParaRPr sz="1730"/>
          </a:p>
          <a:p>
            <a:pPr marL="182880" lvl="0" indent="-18034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560"/>
              <a:buChar char="◦"/>
            </a:pPr>
            <a:r>
              <a:rPr lang="en-US" sz="1560" b="1"/>
              <a:t>Managing time</a:t>
            </a:r>
            <a:endParaRPr sz="1560" b="1"/>
          </a:p>
          <a:p>
            <a:pPr marL="0" lvl="0" indent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360"/>
              <a:buNone/>
            </a:pPr>
            <a:r>
              <a:rPr lang="en-US" sz="1560" b="1" u="sng">
                <a:highlight>
                  <a:srgbClr val="FFFF00"/>
                </a:highlight>
              </a:rPr>
              <a:t>AFTER THE MEETING</a:t>
            </a:r>
            <a:endParaRPr sz="1730">
              <a:highlight>
                <a:srgbClr val="FFFF00"/>
              </a:highlight>
            </a:endParaRPr>
          </a:p>
          <a:p>
            <a:pPr marL="182880" lvl="0" indent="-18034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560"/>
              <a:buChar char="◦"/>
            </a:pPr>
            <a:r>
              <a:rPr lang="en-US" sz="1560" b="1"/>
              <a:t>Ensuring the preparation of minutes</a:t>
            </a:r>
            <a:endParaRPr sz="1730"/>
          </a:p>
          <a:p>
            <a:pPr marL="182880" lvl="0" indent="-18034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560"/>
              <a:buChar char="◦"/>
            </a:pPr>
            <a:r>
              <a:rPr lang="en-US" sz="1560" b="1"/>
              <a:t>Ensuring follow up action</a:t>
            </a:r>
            <a:endParaRPr sz="1560" b="1"/>
          </a:p>
          <a:p>
            <a:pPr marL="182880" lvl="0" indent="-9398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190"/>
              <a:buNone/>
            </a:pPr>
            <a:endParaRPr sz="1390" b="1"/>
          </a:p>
          <a:p>
            <a:pPr marL="0" lvl="0" indent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190"/>
              <a:buNone/>
            </a:pPr>
            <a:endParaRPr sz="139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>
            <p:ph type="body" idx="1"/>
          </p:nvPr>
        </p:nvSpPr>
        <p:spPr>
          <a:xfrm>
            <a:off x="321973" y="321971"/>
            <a:ext cx="11616742" cy="6181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1"/>
              <a:t>RESPONSIBILITIES OF A SECRETARY</a:t>
            </a:r>
            <a:endParaRPr sz="2400" b="1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 b="1" u="sng"/>
              <a:t>BEFORE THE MEETING</a:t>
            </a:r>
            <a:endParaRPr lang="en-US" sz="2000" b="1" u="sng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 b="1"/>
              <a:t>Drafting the notice and agenda</a:t>
            </a:r>
            <a:endParaRPr sz="2000" b="1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 b="1" u="sng"/>
              <a:t>DURING THE MEETING</a:t>
            </a:r>
            <a:endParaRPr lang="en-US" sz="2000" b="1" u="sng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 b="1"/>
              <a:t>Recording attendance and apologies for absence</a:t>
            </a:r>
            <a:endParaRPr lang="en-US" sz="2000" b="1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 b="1"/>
              <a:t>Accurately recording main points of discussions, decisions made and actions taken at meetings</a:t>
            </a:r>
            <a:endParaRPr lang="en-US" sz="2000" b="1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 b="1"/>
              <a:t>Assisting with time-keeping</a:t>
            </a:r>
            <a:endParaRPr lang="en-US" sz="2000" b="1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 b="1"/>
              <a:t>Contributing ideas to make decisions</a:t>
            </a:r>
            <a:endParaRPr sz="2000" b="1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 b="1" u="sng"/>
              <a:t>AFTER THE MEETING</a:t>
            </a:r>
            <a:endParaRPr lang="en-US" sz="2000" b="1" u="sng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 b="1"/>
              <a:t>Liaising with the chairperson to produce the minutes in the correct format</a:t>
            </a:r>
            <a:endParaRPr lang="en-US" sz="2000" b="1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 b="1"/>
              <a:t>Producing draft minutes for the chairperson’s approval</a:t>
            </a:r>
            <a:endParaRPr lang="en-US" sz="2000" b="1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 b="1"/>
              <a:t>Producing and distributing minutes within the specified time frame.</a:t>
            </a:r>
            <a:endParaRPr sz="2000" b="1"/>
          </a:p>
          <a:p>
            <a:pPr marL="182880" lvl="0" indent="-939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endParaRPr sz="1400" b="1"/>
          </a:p>
          <a:p>
            <a:pPr marL="182880" lvl="0" indent="-939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endParaRPr sz="14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body" idx="1"/>
          </p:nvPr>
        </p:nvSpPr>
        <p:spPr>
          <a:xfrm>
            <a:off x="321973" y="321971"/>
            <a:ext cx="11616742" cy="6181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1"/>
              <a:t>RESPONSIBILITIES OF A COMMITTEE MEMBER</a:t>
            </a:r>
            <a:endParaRPr sz="2400" b="1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 b="1" u="sng">
                <a:highlight>
                  <a:srgbClr val="FFFF00"/>
                </a:highlight>
              </a:rPr>
              <a:t>BEFORE THE MEETING</a:t>
            </a:r>
            <a:endParaRPr lang="en-US" sz="2000" b="1" u="sng">
              <a:highlight>
                <a:srgbClr val="FFFF00"/>
              </a:highlight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 b="1"/>
              <a:t>Informing the chairperson or secretary if unable to attend meeting</a:t>
            </a:r>
            <a:endParaRPr lang="en-US" sz="2000" b="1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 b="1"/>
              <a:t>Reading all appropriate papers and reports</a:t>
            </a:r>
            <a:endParaRPr lang="en-US" sz="2000" b="1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 b="1"/>
              <a:t>Thinking about and making notes on topics for discussion</a:t>
            </a:r>
            <a:endParaRPr lang="en-US" sz="2000" b="1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 b="1"/>
              <a:t>Preparing notes for own presentation (if necessary)</a:t>
            </a:r>
            <a:endParaRPr sz="2000" b="1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 b="1" u="sng">
                <a:highlight>
                  <a:srgbClr val="FFFF00"/>
                </a:highlight>
              </a:rPr>
              <a:t>DURING THE MEETING</a:t>
            </a:r>
            <a:endParaRPr lang="en-US" sz="2000" b="1" u="sng">
              <a:highlight>
                <a:srgbClr val="FFFF00"/>
              </a:highlight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 b="1"/>
              <a:t>Keeping focused on the topics being discussed</a:t>
            </a:r>
            <a:endParaRPr lang="en-US" sz="2000" b="1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 b="1"/>
              <a:t>Contributing ideas and participating in discussion</a:t>
            </a:r>
            <a:endParaRPr lang="en-US" sz="2000" b="1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 b="1"/>
              <a:t>Listening without interrupting</a:t>
            </a:r>
            <a:endParaRPr lang="en-US" sz="2000" b="1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 b="1"/>
              <a:t>Respecting different opinions</a:t>
            </a:r>
            <a:endParaRPr lang="en-US" sz="2000" b="1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 b="1"/>
              <a:t>Helping to make decisions</a:t>
            </a:r>
            <a:endParaRPr lang="en-US" sz="2000" b="1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 b="1" u="sng">
                <a:highlight>
                  <a:srgbClr val="FFFF00"/>
                </a:highlight>
              </a:rPr>
              <a:t>AFTER THE MEETING</a:t>
            </a:r>
            <a:endParaRPr lang="en-US" sz="2000" b="1" u="sng">
              <a:highlight>
                <a:srgbClr val="FFFF00"/>
              </a:highlight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 b="1"/>
              <a:t>Checking on necessary follow up action(s)</a:t>
            </a:r>
            <a:endParaRPr lang="en-US" sz="2000" b="1"/>
          </a:p>
          <a:p>
            <a:pPr marL="182880" lvl="0" indent="-939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endParaRPr sz="1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von">
  <a:themeElements>
    <a:clrScheme name="Savon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2968</Words>
  <Application>WPS Slides</Application>
  <PresentationFormat/>
  <Paragraphs>116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Arial</vt:lpstr>
      <vt:lpstr>Century Gothic</vt:lpstr>
      <vt:lpstr>Garamond</vt:lpstr>
      <vt:lpstr>Microsoft YaHei</vt:lpstr>
      <vt:lpstr>Arial Unicode MS</vt:lpstr>
      <vt:lpstr>Savon</vt:lpstr>
      <vt:lpstr>TYPES OF MEETINGS</vt:lpstr>
      <vt:lpstr>PowerPoint 演示文稿</vt:lpstr>
      <vt:lpstr>PowerPoint 演示文稿</vt:lpstr>
      <vt:lpstr>PowerPoint 演示文稿</vt:lpstr>
      <vt:lpstr>ROLES OF MEETING MEMBERS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MEETINGS</dc:title>
  <dc:creator>aziz</dc:creator>
  <cp:lastModifiedBy>User</cp:lastModifiedBy>
  <cp:revision>2</cp:revision>
  <dcterms:created xsi:type="dcterms:W3CDTF">2025-05-19T00:16:16Z</dcterms:created>
  <dcterms:modified xsi:type="dcterms:W3CDTF">2025-05-19T00:17:11Z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9295AF89A32B4254864C28AE1E443D5C_12</vt:lpwstr>
  </property>
  <property fmtid="{D5CDD505-2E9C-101B-9397-08002B2CF9AE}" pid="3" name="KSOProductBuildVer">
    <vt:lpwstr>1033-12.2.0.20795</vt:lpwstr>
  </property>
</Properties>
</file>