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26" r:id="rId6"/>
    <p:sldMasterId id="2147483739" r:id="rId7"/>
    <p:sldMasterId id="2147483752" r:id="rId8"/>
    <p:sldMasterId id="2147483765" r:id="rId9"/>
    <p:sldMasterId id="2147483778" r:id="rId10"/>
    <p:sldMasterId id="2147483791" r:id="rId11"/>
  </p:sldMasterIdLst>
  <p:notesMasterIdLst>
    <p:notesMasterId r:id="rId31"/>
  </p:notesMasterIdLst>
  <p:sldIdLst>
    <p:sldId id="315" r:id="rId12"/>
    <p:sldId id="257" r:id="rId13"/>
    <p:sldId id="259" r:id="rId14"/>
    <p:sldId id="258" r:id="rId15"/>
    <p:sldId id="266" r:id="rId16"/>
    <p:sldId id="260" r:id="rId17"/>
    <p:sldId id="320" r:id="rId18"/>
    <p:sldId id="323" r:id="rId19"/>
    <p:sldId id="322" r:id="rId20"/>
    <p:sldId id="321" r:id="rId21"/>
    <p:sldId id="324" r:id="rId22"/>
    <p:sldId id="265" r:id="rId23"/>
    <p:sldId id="317" r:id="rId24"/>
    <p:sldId id="316" r:id="rId25"/>
    <p:sldId id="318" r:id="rId26"/>
    <p:sldId id="319" r:id="rId27"/>
    <p:sldId id="267" r:id="rId28"/>
    <p:sldId id="313" r:id="rId29"/>
    <p:sldId id="269" r:id="rId30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6C70E-0855-488A-BE7E-BC83519B6601}" type="datetimeFigureOut">
              <a:rPr lang="de-DE" smtClean="0"/>
              <a:t>25.01.2023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16D9-15E2-4A03-8F7E-CC6EB89DB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8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8E7148D-4B52-40D9-B5FD-EDAD88300E6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A47D659-86C2-4D52-BAD8-038D903CD7C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44049F4-6AEE-4B74-9CF0-81EABC4AFD2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149D7B1-6A6D-4BE4-8430-AD6944A73A5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A655A41-65AD-4344-A78E-229080A689D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FC9B754-9629-45F1-A5AF-666FD75C5AC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A65D69B-551E-4D6E-870B-5B03BEECBEF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6963A09-11A2-4258-8304-E6CDCE0FECD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46EFFF1-8B1E-4FDA-8F38-9AF9BD9E2C4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69997C-1A2A-4983-AA3C-7871EE6DB63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D3879C5-9FD1-4F50-95E5-B450459037F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CCA18527-CB42-4E6D-8D66-5DF709BDAD5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095B1DFF-8248-4D61-990E-BF62CB7373C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0A38210E-56CD-49DA-94EA-3CF5B190135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041BC553-D8CC-4C6C-9B99-8C1D7B6AA43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DD20B6E0-1E5D-45B4-AE32-77DCCFD5B02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701A67D0-BB6C-4198-841C-0EEDE4FFD27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C757C7EA-17D7-4083-A3B4-2A753375306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5BEE282F-816F-40B1-83A4-B2CB6265D8F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3167BCF5-6C39-4384-8733-AFC89E2F701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154168E1-E5EC-4671-AF48-D78DA8F387C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4D201936-D908-4D89-AD22-BEABA5EEDD9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01E706E6-7D6B-45E8-AA5A-FFD19F848F7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57D43B6-FA5B-493E-95B9-6C2FFEA74CE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46F3339-480C-4A29-98F2-4CF4BA6FCFC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E65B28A-8913-43A4-9811-745D3C90670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33F3064-92FD-44E5-AA70-1C881AE0B1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77E0176-30A8-40DF-9E6F-B0ABE61CEFB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7D8CE3D-E233-4F73-9419-F0010BE3968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0E04C34A-D03D-443C-BAF0-7EE28CA8ACC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ohne F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9144001" cy="25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E7C99A-B396-594B-AC2B-84BE3CD67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1886097"/>
            <a:ext cx="6490224" cy="614621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011286"/>
            <a:ext cx="6490224" cy="87665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BD791C2B-C127-47CC-8015-A510378142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868612"/>
            <a:ext cx="6490224" cy="85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800" dirty="0" smtClean="0"/>
            </a:lvl1pPr>
            <a:lvl2pPr>
              <a:defRPr lang="de-DE" sz="1500" dirty="0"/>
            </a:lvl2pPr>
          </a:lstStyle>
          <a:p>
            <a:r>
              <a:rPr lang="de-DE" sz="18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21957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74ABA9A-D6C8-48BB-873A-61F9AFED7E6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1772A7F-E1BE-4CDF-BC8E-966B89225F3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392D48C-C26D-4AFA-B6E1-61BE329F6AE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417CD66-B68E-4D0B-A043-7D30321CEB0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06BC01E-BC58-4EBB-9621-6709428B4E7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43E1EC-F921-467B-9D16-8A0AB87D9D4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5D89CA-2BDD-40D8-8063-8EBB61F1F17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422448-DE46-4CFB-8BC9-BF42EEF302C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6298C3-AC03-4FCC-BE7E-6492B62EB0A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29F417-4965-40F7-B0FB-D52369942C0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BB4A52-54B3-465F-90F1-943C92BE433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23AD1D-601A-4183-B111-1B2A7E3D6A6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3234B8-D8C3-4AA9-B5BC-642E1C3073D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9990F3-1DB7-466E-8B7E-9279796594E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3DD9C1-9CEC-4DCF-B3AF-2FA9B44496B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BA3221-0ED2-478E-884D-9010A0189EC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EF76CA-5A3D-406B-8734-95A0353E6C5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681E2A5-C047-46A9-B1DB-536FA0F154A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DD8AC9C-9C33-48C8-BCED-FBBAC805B41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9C70AE4-5EAC-41B2-89F5-48639FD9FA3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0D4A3D6-1CEF-4884-AD86-0D131875DC1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FDAB669-4B15-4F7B-A6A1-95BA9CE7089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59C0624-63CB-40E4-ACD6-CE19B5DE533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E12A213-D118-4D63-A43A-E4D3353FC4D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449DCEC-2EDE-4DB7-8A0B-271536707D8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B4004BE-E40F-4870-B6D9-11275CB080D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51E1755-829E-4B94-8AC8-4607150BD7E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ECCBB6C-2CC5-4454-9C68-4F2CDA6FEC2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6FA7BF8-C798-4BA5-B3B7-F3C68E2709B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97A3E4-9FF2-4739-8CD8-8340AF9F338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804706-09DE-45BE-A59B-943F0C5B519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755FE6-54E2-49C5-AD5A-199FE388ABC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BC9049-8D62-4151-9F22-9C04091C070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0BF8D0-EC43-42D4-A3EB-5972C549DD6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9FE091-6F53-47D6-B6ED-547FEF2EB84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7D06FB-E168-40A8-922B-A5F24B2D9F5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4F84C5-68BA-40CE-A27D-3A09F62E730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07B006-507B-4C4C-AC2B-76F13DC8C31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ADEAAE-7A78-45EB-9A51-D7077466886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DB09FA-8CE3-4468-B010-63A33B0426C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7C597EF-2630-4378-AC62-57C3B47E9F7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E273F8A-B53F-4B25-BAD7-682A0528F5B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C7209E0-1AA3-47C6-98A5-D65C5CFFB3F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48F0879-7505-4866-B801-229BA5E1738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BCE3B70-3A67-4693-BD27-9B696BD243F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A83DECD-87D9-46C5-8645-948929ED870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C029DDA-A043-441D-93B0-05D5DAA9DA7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7B8BE66-357E-4C13-B6CB-769139DF348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914EA32-BDE0-4B54-A2FC-05574F25666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132428B-A1B0-4F06-BE5C-58E218ED37B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CA92BA7-77BA-4145-8E59-0A6E39E2D0D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3027949-631E-47E3-8F40-57526193796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829708-1CF7-48DF-A392-7795F83B67E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18E7709-861C-4D86-AB2C-C74B1BD32E4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F3C8AFA-67FC-4027-96D3-A2DAA173DF9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551D38-55CA-4078-8F6A-E95A1FCF109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C662FD-428F-43CA-89B9-7F74900A553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4659D2-06C1-4EE1-BAD1-474E3982FE1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B66D110-5063-43C6-B4F9-48401A76B25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8E2CCD-8810-45F4-93EA-D400A1CB6A7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76BA9D9-C0D5-4215-92BB-06591EA4466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0A4EBF-8026-4A87-A04C-BC0C7988E6D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6D5857-94C4-4621-BA55-8D7E41A9A70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10DB7E8-958A-4527-B7F9-FA52266EE06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schluss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9144001" cy="25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750" y="1011286"/>
            <a:ext cx="4392000" cy="4406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Edit Master Title Format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GB" dirty="0">
                <a:latin typeface="HTWBerlin Office" panose="02000000000000000000" pitchFamily="2" charset="0"/>
              </a:rPr>
              <a:t>www.htw-berlin.de</a:t>
            </a:r>
          </a:p>
        </p:txBody>
      </p:sp>
    </p:spTree>
    <p:extLst>
      <p:ext uri="{BB962C8B-B14F-4D97-AF65-F5344CB8AC3E}">
        <p14:creationId xmlns:p14="http://schemas.microsoft.com/office/powerpoint/2010/main" val="30770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ts val="25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924559F-60E0-4135-883D-BA1B63A69F2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/>
          <p:cNvPicPr/>
          <p:nvPr/>
        </p:nvPicPr>
        <p:blipFill>
          <a:blip r:embed="rId15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6" name="Rechteck 1"/>
          <p:cNvSpPr/>
          <p:nvPr/>
        </p:nvSpPr>
        <p:spPr>
          <a:xfrm>
            <a:off x="0" y="0"/>
            <a:ext cx="9143640" cy="257364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9640" y="1011240"/>
            <a:ext cx="6489720" cy="87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Grafik 6"/>
          <p:cNvPicPr/>
          <p:nvPr/>
        </p:nvPicPr>
        <p:blipFill>
          <a:blip r:embed="rId16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39640" y="2868480"/>
            <a:ext cx="6489720" cy="85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804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ftr" idx="15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Team B - Automatische Bewässerung  | Systemarchitektur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6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7462D2D8-B30E-41AA-8AEB-0C27FB300686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470200" cy="514296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802480" y="1368360"/>
            <a:ext cx="2261880" cy="30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84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title"/>
          </p:nvPr>
        </p:nvSpPr>
        <p:spPr>
          <a:xfrm>
            <a:off x="5802480" y="305280"/>
            <a:ext cx="2982600" cy="106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ftr" idx="17"/>
          </p:nvPr>
        </p:nvSpPr>
        <p:spPr>
          <a:xfrm>
            <a:off x="2450160" y="4687200"/>
            <a:ext cx="27507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Team B - Automatische Bewässerung  | Systemarchitektur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sldNum" idx="18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DB588839-B322-483F-9685-E2B94AEEE511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42" name="Rechteck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9640" y="1011240"/>
            <a:ext cx="6030000" cy="156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1"/>
          </p:nvPr>
        </p:nvSpPr>
        <p:spPr>
          <a:xfrm>
            <a:off x="2450160" y="4687200"/>
            <a:ext cx="41194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FFFFFF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FFFFFF"/>
                </a:solidFill>
                <a:latin typeface="HTWBerlin Office"/>
              </a:rPr>
              <a:t>Team B - Automatische Bewässerung  | Systemarchitektur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FFFFFF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9E1DE589-4EE6-4FBB-8CC2-75F078BD1B67}" type="slidenum">
              <a:rPr lang="de-DE" sz="1000" b="1" strike="noStrike" spc="-1">
                <a:solidFill>
                  <a:srgbClr val="FFFFFF"/>
                </a:solidFill>
                <a:latin typeface="HTWBerlin Office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46" name="Grafik 13"/>
          <p:cNvPicPr/>
          <p:nvPr/>
        </p:nvPicPr>
        <p:blipFill>
          <a:blip r:embed="rId14">
            <a:biLevel thresh="50000"/>
          </a:blip>
          <a:stretch/>
        </p:blipFill>
        <p:spPr>
          <a:xfrm>
            <a:off x="8065800" y="4587120"/>
            <a:ext cx="720000" cy="2210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464904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320120"/>
            <a:ext cx="4649040" cy="309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84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536400" lvl="3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3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Team B - Automatische Bewässerung  | Systemarchitektur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 idx="4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0A86BB61-D666-4B22-AE91-E9485AE3D3C1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9" name="Rechteck 7"/>
          <p:cNvSpPr/>
          <p:nvPr/>
        </p:nvSpPr>
        <p:spPr>
          <a:xfrm>
            <a:off x="5470560" y="0"/>
            <a:ext cx="3673080" cy="514332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5753880" y="1320120"/>
            <a:ext cx="2310120" cy="309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FFFFFF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9280">
              <a:lnSpc>
                <a:spcPts val="25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FFFFFF"/>
                </a:solidFill>
                <a:latin typeface="HTWBerlin Office"/>
              </a:rPr>
              <a:t>Zweite Ebene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</p:txBody>
      </p:sp>
      <p:pic>
        <p:nvPicPr>
          <p:cNvPr id="91" name="Grafik 8"/>
          <p:cNvPicPr/>
          <p:nvPr/>
        </p:nvPicPr>
        <p:blipFill>
          <a:blip r:embed="rId14">
            <a:biLevel thresh="50000"/>
          </a:blip>
          <a:stretch/>
        </p:blipFill>
        <p:spPr>
          <a:xfrm>
            <a:off x="8065800" y="4587120"/>
            <a:ext cx="720000" cy="2210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9280">
              <a:lnSpc>
                <a:spcPts val="25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840">
              <a:lnSpc>
                <a:spcPts val="21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9280">
              <a:lnSpc>
                <a:spcPts val="1899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600" b="0" strike="noStrike" spc="-1">
              <a:solidFill>
                <a:srgbClr val="000000"/>
              </a:solidFill>
              <a:latin typeface="HTWBerlin Office"/>
            </a:endParaRPr>
          </a:p>
          <a:p>
            <a:pPr marL="628560" lvl="5" indent="-177840">
              <a:lnSpc>
                <a:spcPct val="90000"/>
              </a:lnSpc>
              <a:spcBef>
                <a:spcPts val="374"/>
              </a:spcBef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35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en-US" sz="135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ftr" idx="5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Team B - Automatische Bewässerung  | Systemarchitektur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sldNum" idx="6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27A91255-FF88-4008-BE25-2B9C5DAE5357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7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Team B - Automatische Bewässerung  | Systemarchitektur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8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7F2A557D-A5FC-4D37-8562-159EB0A58BBD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0" y="1058400"/>
            <a:ext cx="9143640" cy="408420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ftr" idx="11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Team B - Automatische Bewässerung  | Systemarchitektur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12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61255A3B-3C66-411B-A453-B6CF4C88A3CB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0" y="1058760"/>
            <a:ext cx="5459040" cy="408420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470560" y="1058760"/>
            <a:ext cx="3673080" cy="408420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rafik 9"/>
          <p:cNvPicPr/>
          <p:nvPr/>
        </p:nvPicPr>
        <p:blipFill>
          <a:blip r:embed="rId15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148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297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8244000" cy="87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8" name="Grafik 6"/>
          <p:cNvPicPr/>
          <p:nvPr/>
        </p:nvPicPr>
        <p:blipFill>
          <a:blip r:embed="rId16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 w="0">
            <a:noFill/>
          </a:ln>
        </p:spPr>
      </p:pic>
      <p:sp>
        <p:nvSpPr>
          <p:cNvPr id="299" name="Textfeld 9"/>
          <p:cNvSpPr/>
          <p:nvPr/>
        </p:nvSpPr>
        <p:spPr>
          <a:xfrm>
            <a:off x="539640" y="4596840"/>
            <a:ext cx="3671640" cy="27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1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80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337" name="Rechteck 1"/>
          <p:cNvSpPr/>
          <p:nvPr/>
        </p:nvSpPr>
        <p:spPr>
          <a:xfrm>
            <a:off x="0" y="0"/>
            <a:ext cx="9143640" cy="519516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Grafik 6"/>
          <p:cNvPicPr/>
          <p:nvPr/>
        </p:nvPicPr>
        <p:blipFill>
          <a:blip r:embed="rId15"/>
          <a:stretch/>
        </p:blipFill>
        <p:spPr>
          <a:xfrm>
            <a:off x="3241080" y="1374120"/>
            <a:ext cx="2661480" cy="1556280"/>
          </a:xfrm>
          <a:prstGeom prst="rect">
            <a:avLst/>
          </a:prstGeom>
          <a:ln w="0">
            <a:noFill/>
          </a:ln>
        </p:spPr>
      </p:pic>
      <p:sp>
        <p:nvSpPr>
          <p:cNvPr id="339" name="Textfeld 9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1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 w="0">
            <a:noFill/>
          </a:ln>
        </p:spPr>
      </p:pic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5470560" y="0"/>
            <a:ext cx="3673080" cy="514296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ts val="25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lnSpc>
                <a:spcPts val="21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lnSpc>
                <a:spcPts val="21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lnSpc>
                <a:spcPts val="1899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lnSpc>
                <a:spcPts val="1899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38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4660920" cy="87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</a:t>
            </a:r>
            <a:br>
              <a:rPr sz="3200"/>
            </a:b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ftr" idx="13"/>
          </p:nvPr>
        </p:nvSpPr>
        <p:spPr>
          <a:xfrm>
            <a:off x="2450160" y="4687200"/>
            <a:ext cx="27507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0" strike="noStrike" spc="-1">
                <a:solidFill>
                  <a:srgbClr val="A6A6A6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Team B - Automatische Bewässerung  | Systemarchitektur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sldNum" idx="14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CCEAD98E-0FEF-4454-BDD8-43428CFBF676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‹Nr.›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body"/>
          </p:nvPr>
        </p:nvSpPr>
        <p:spPr>
          <a:xfrm>
            <a:off x="540000" y="1320120"/>
            <a:ext cx="4649040" cy="309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84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536400" lvl="3" indent="-1792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E05F75D2-D8CC-80D0-EC5F-27687F19B0ED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57192"/>
          <a:stretch/>
        </p:blipFill>
        <p:spPr>
          <a:xfrm>
            <a:off x="0" y="0"/>
            <a:ext cx="9144000" cy="260676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2">
            <a:extLst>
              <a:ext uri="{FF2B5EF4-FFF2-40B4-BE49-F238E27FC236}">
                <a16:creationId xmlns:a16="http://schemas.microsoft.com/office/drawing/2014/main" id="{DCCFB355-F533-2A90-7E2F-3843C1B43288}"/>
              </a:ext>
            </a:extLst>
          </p:cNvPr>
          <p:cNvSpPr txBox="1">
            <a:spLocks/>
          </p:cNvSpPr>
          <p:nvPr/>
        </p:nvSpPr>
        <p:spPr>
          <a:xfrm>
            <a:off x="539640" y="914400"/>
            <a:ext cx="6489720" cy="43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399"/>
              </a:lnSpc>
            </a:pPr>
            <a:r>
              <a:rPr lang="de-DE" sz="3200" b="1" spc="-1" dirty="0">
                <a:solidFill>
                  <a:srgbClr val="FFFFFF"/>
                </a:solidFill>
                <a:latin typeface="HTWBerlin Office"/>
              </a:rPr>
              <a:t>Automatische Bewässerung – M2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>
            <a:extLst>
              <a:ext uri="{FF2B5EF4-FFF2-40B4-BE49-F238E27FC236}">
                <a16:creationId xmlns:a16="http://schemas.microsoft.com/office/drawing/2014/main" id="{F0395A46-1BCE-3263-DD30-75287E6934C3}"/>
              </a:ext>
            </a:extLst>
          </p:cNvPr>
          <p:cNvSpPr txBox="1">
            <a:spLocks/>
          </p:cNvSpPr>
          <p:nvPr/>
        </p:nvSpPr>
        <p:spPr>
          <a:xfrm>
            <a:off x="539640" y="2945341"/>
            <a:ext cx="6489720" cy="16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spc="-1" dirty="0">
                <a:solidFill>
                  <a:schemeClr val="tx2">
                    <a:lumMod val="50000"/>
                  </a:schemeClr>
                </a:solidFill>
                <a:latin typeface="HTWBerlin Office" panose="02000000000000000000"/>
              </a:rPr>
              <a:t>Viet Anh Kopietz</a:t>
            </a:r>
            <a:endParaRPr lang="en-US" sz="1800" spc="-1" dirty="0">
              <a:solidFill>
                <a:schemeClr val="tx2">
                  <a:lumMod val="50000"/>
                </a:schemeClr>
              </a:solidFill>
              <a:latin typeface="HTWBerlin Office" panose="02000000000000000000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spc="-1" dirty="0">
                <a:solidFill>
                  <a:schemeClr val="tx2">
                    <a:lumMod val="50000"/>
                  </a:schemeClr>
                </a:solidFill>
                <a:latin typeface="HTWBerlin Office" panose="02000000000000000000"/>
              </a:rPr>
              <a:t>Konstantin Roßmann</a:t>
            </a:r>
            <a:endParaRPr lang="en-US" sz="1800" spc="-1" dirty="0">
              <a:solidFill>
                <a:schemeClr val="tx2">
                  <a:lumMod val="50000"/>
                </a:schemeClr>
              </a:solidFill>
              <a:latin typeface="HTWBerlin Office" panose="02000000000000000000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spc="-1" dirty="0">
                <a:solidFill>
                  <a:schemeClr val="tx2">
                    <a:lumMod val="50000"/>
                  </a:schemeClr>
                </a:solidFill>
                <a:latin typeface="HTWBerlin Office" panose="02000000000000000000"/>
              </a:rPr>
              <a:t>Leon Niklas Sobotta</a:t>
            </a:r>
            <a:endParaRPr lang="en-US" sz="1800" spc="-1" dirty="0">
              <a:solidFill>
                <a:schemeClr val="tx2">
                  <a:lumMod val="50000"/>
                </a:schemeClr>
              </a:solidFill>
              <a:latin typeface="HTWBerlin Office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endParaRPr lang="en-US" sz="1800" spc="-1" dirty="0">
              <a:solidFill>
                <a:srgbClr val="000000"/>
              </a:solidFill>
              <a:latin typeface="HTWBerlin Office"/>
            </a:endParaRPr>
          </a:p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spc="-1" dirty="0">
                <a:solidFill>
                  <a:schemeClr val="tx2">
                    <a:lumMod val="50000"/>
                  </a:schemeClr>
                </a:solidFill>
                <a:latin typeface="HTWBerlin Office"/>
              </a:rPr>
              <a:t>25.01.2023</a:t>
            </a:r>
            <a:endParaRPr lang="en-US" sz="1400" spc="-1" dirty="0">
              <a:solidFill>
                <a:schemeClr val="tx2">
                  <a:lumMod val="50000"/>
                </a:schemeClr>
              </a:solidFill>
              <a:latin typeface="HTWBerlin Office"/>
            </a:endParaRPr>
          </a:p>
        </p:txBody>
      </p:sp>
      <p:sp>
        <p:nvSpPr>
          <p:cNvPr id="15" name="PlaceHolder 1">
            <a:extLst>
              <a:ext uri="{FF2B5EF4-FFF2-40B4-BE49-F238E27FC236}">
                <a16:creationId xmlns:a16="http://schemas.microsoft.com/office/drawing/2014/main" id="{DC6BD4FF-FF38-981D-CBFA-6E03B91AB3F8}"/>
              </a:ext>
            </a:extLst>
          </p:cNvPr>
          <p:cNvSpPr txBox="1">
            <a:spLocks/>
          </p:cNvSpPr>
          <p:nvPr/>
        </p:nvSpPr>
        <p:spPr>
          <a:xfrm>
            <a:off x="539640" y="1443240"/>
            <a:ext cx="6489720" cy="61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200"/>
              </a:lnSpc>
              <a:tabLst>
                <a:tab pos="0" algn="l"/>
              </a:tabLst>
            </a:pPr>
            <a:r>
              <a:rPr lang="de-DE" sz="2400" spc="-1" dirty="0">
                <a:solidFill>
                  <a:srgbClr val="FFFFFF"/>
                </a:solidFill>
                <a:latin typeface="HTWBerlin Office"/>
              </a:rPr>
              <a:t>CE71 Projekt Computer Systems Engineering</a:t>
            </a: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9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5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HTWBerlin Office"/>
              </a:rPr>
              <a:t>Kamera über CSI(Camera Serial Interface) mit Raspi verbunden</a:t>
            </a:r>
          </a:p>
          <a:p>
            <a:pPr marL="216000" indent="-216000">
              <a:lnSpc>
                <a:spcPct val="15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solidFill>
                  <a:srgbClr val="000000"/>
                </a:solidFill>
                <a:latin typeface="HTWBerlin Office"/>
              </a:rPr>
              <a:t>Kameraaktivierung mit Bash-Script</a:t>
            </a:r>
          </a:p>
          <a:p>
            <a:pPr marL="216000" indent="-216000">
              <a:lnSpc>
                <a:spcPct val="15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solidFill>
                  <a:srgbClr val="000000"/>
                </a:solidFill>
                <a:latin typeface="HTWBerlin Office"/>
              </a:rPr>
              <a:t>Speichert Bilder in designierten Pfad </a:t>
            </a:r>
          </a:p>
          <a:p>
            <a:pPr marL="216000" indent="-216000">
              <a:lnSpc>
                <a:spcPct val="15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HTWBerlin Office"/>
              </a:rPr>
              <a:t>Bash-Script generiert Video aus Bildern</a:t>
            </a:r>
          </a:p>
          <a:p>
            <a:pPr marL="673200" lvl="1" indent="-216000">
              <a:lnSpc>
                <a:spcPct val="15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1600" spc="-1" dirty="0">
                <a:solidFill>
                  <a:srgbClr val="000000"/>
                </a:solidFill>
                <a:latin typeface="HTWBerlin Office"/>
              </a:rPr>
              <a:t>Realisiert mit FFmpeg</a:t>
            </a:r>
            <a:endParaRPr lang="de-DE" sz="1600" b="0" strike="noStrike" spc="-1" dirty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pc="-1" dirty="0">
                <a:solidFill>
                  <a:srgbClr val="000000"/>
                </a:solidFill>
                <a:latin typeface="HTWBerlin Office" panose="02000000000000000000"/>
              </a:rPr>
              <a:t>3</a:t>
            </a: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. Realisierung Kamera und Timelapse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532" name="Foliennummernplatzhalter 1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fld id="{706A39C0-1364-47BA-A385-C304A8A42589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10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2431481" y="4687200"/>
            <a:ext cx="5484600" cy="179640"/>
          </a:xfrm>
        </p:spPr>
        <p:txBody>
          <a:bodyPr/>
          <a:lstStyle/>
          <a:p>
            <a:r>
              <a:rPr dirty="0"/>
              <a:t>Team B - Automatische Bewässerung  | Realisierung Kamera und Timelapse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FBB048F-D99E-A02D-69DD-4D4DFAF7BED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5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07DA3C8-1666-42C8-BE88-1687F5D83E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0" y="2707020"/>
            <a:ext cx="7604312" cy="1167253"/>
          </a:xfrm>
          <a:prstGeom prst="rect">
            <a:avLst/>
          </a:prstGeom>
        </p:spPr>
      </p:pic>
      <p:sp>
        <p:nvSpPr>
          <p:cNvPr id="529" name="PlaceHolder 1"/>
          <p:cNvSpPr>
            <a:spLocks noGrp="1"/>
          </p:cNvSpPr>
          <p:nvPr>
            <p:ph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1600" spc="-1" dirty="0">
                <a:solidFill>
                  <a:srgbClr val="000000"/>
                </a:solidFill>
                <a:latin typeface="HTWBerlin Office"/>
              </a:rPr>
              <a:t>Apache Server gehostet auf Raspberry Pi</a:t>
            </a:r>
          </a:p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000000"/>
                </a:solidFill>
                <a:latin typeface="HTWBerlin Office"/>
              </a:rPr>
              <a:t>Mithilfe von Cron automatisiert</a:t>
            </a:r>
          </a:p>
          <a:p>
            <a:pPr marL="673200" lvl="1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1200" b="0" strike="noStrike" spc="-1" dirty="0">
                <a:solidFill>
                  <a:srgbClr val="000000"/>
                </a:solidFill>
                <a:latin typeface="HTWBerlin Office"/>
              </a:rPr>
              <a:t> Auftragsplaner</a:t>
            </a:r>
          </a:p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1600" spc="-1" dirty="0">
                <a:solidFill>
                  <a:srgbClr val="000000"/>
                </a:solidFill>
                <a:latin typeface="HTWBerlin Office"/>
              </a:rPr>
              <a:t>Automatisierte Datenverarbeitung in nachgelagerte SQL Datenbank</a:t>
            </a:r>
          </a:p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endParaRPr lang="de-DE" sz="1600" spc="-1" dirty="0">
              <a:solidFill>
                <a:srgbClr val="000000"/>
              </a:solidFill>
              <a:latin typeface="HTWBerlin Office"/>
            </a:endParaRPr>
          </a:p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endParaRPr lang="de-DE" sz="1600" spc="-1" dirty="0">
              <a:solidFill>
                <a:srgbClr val="000000"/>
              </a:solidFill>
              <a:latin typeface="HTWBerlin Office"/>
            </a:endParaRPr>
          </a:p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endParaRPr lang="de-DE" sz="1200" spc="-1" dirty="0">
              <a:solidFill>
                <a:srgbClr val="000000"/>
              </a:solidFill>
              <a:latin typeface="HTWBerlin Office"/>
            </a:endParaRPr>
          </a:p>
          <a:p>
            <a:pPr marL="0" indent="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None/>
            </a:pPr>
            <a:r>
              <a:rPr lang="de-DE" sz="1050" i="1" dirty="0">
                <a:solidFill>
                  <a:schemeClr val="tx2">
                    <a:lumMod val="60000"/>
                    <a:lumOff val="40000"/>
                  </a:schemeClr>
                </a:solidFill>
                <a:latin typeface="HTWBerlin Office" panose="02000000000000000000"/>
              </a:rPr>
              <a:t>Abbildung 4. Datenbank der Sensordaten</a:t>
            </a:r>
          </a:p>
          <a:p>
            <a:pPr marL="0" indent="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None/>
            </a:pPr>
            <a:endParaRPr lang="de-DE" sz="1600" spc="-1" dirty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pc="-1" dirty="0">
                <a:solidFill>
                  <a:srgbClr val="000000"/>
                </a:solidFill>
                <a:latin typeface="HTWBerlin Office" panose="02000000000000000000"/>
              </a:rPr>
              <a:t>3</a:t>
            </a: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. Realisierung Webinterface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532" name="Foliennummernplatzhalter 1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fld id="{706A39C0-1364-47BA-A385-C304A8A42589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11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2431481" y="4687200"/>
            <a:ext cx="5484600" cy="179640"/>
          </a:xfrm>
        </p:spPr>
        <p:txBody>
          <a:bodyPr/>
          <a:lstStyle/>
          <a:p>
            <a:r>
              <a:rPr dirty="0"/>
              <a:t>Team B - Automatische Bewässerung  | Webinterface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FBB048F-D99E-A02D-69DD-4D4DFAF7BED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5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4. Testspezifikation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 dirty="0"/>
              <a:t>Team B - Automatische Bewässerung  | Testspezifikation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737F5B-5772-41D9-A33A-948BA8684A5B}" type="slidenum">
              <a:rPr/>
              <a:t>12</a:t>
            </a:fld>
            <a:endParaRPr/>
          </a:p>
        </p:txBody>
      </p:sp>
      <p:graphicFrame>
        <p:nvGraphicFramePr>
          <p:cNvPr id="2" name="Tabelle 4">
            <a:extLst>
              <a:ext uri="{FF2B5EF4-FFF2-40B4-BE49-F238E27FC236}">
                <a16:creationId xmlns:a16="http://schemas.microsoft.com/office/drawing/2014/main" id="{F9315E75-64EB-6910-5F43-0BADB3A9B4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28475"/>
              </p:ext>
            </p:extLst>
          </p:nvPr>
        </p:nvGraphicFramePr>
        <p:xfrm>
          <a:off x="457470" y="858540"/>
          <a:ext cx="822906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51">
                  <a:extLst>
                    <a:ext uri="{9D8B030D-6E8A-4147-A177-3AD203B41FA5}">
                      <a16:colId xmlns:a16="http://schemas.microsoft.com/office/drawing/2014/main" val="3219373966"/>
                    </a:ext>
                  </a:extLst>
                </a:gridCol>
                <a:gridCol w="1593597">
                  <a:extLst>
                    <a:ext uri="{9D8B030D-6E8A-4147-A177-3AD203B41FA5}">
                      <a16:colId xmlns:a16="http://schemas.microsoft.com/office/drawing/2014/main" val="3618539193"/>
                    </a:ext>
                  </a:extLst>
                </a:gridCol>
                <a:gridCol w="1650008">
                  <a:extLst>
                    <a:ext uri="{9D8B030D-6E8A-4147-A177-3AD203B41FA5}">
                      <a16:colId xmlns:a16="http://schemas.microsoft.com/office/drawing/2014/main" val="3074925165"/>
                    </a:ext>
                  </a:extLst>
                </a:gridCol>
                <a:gridCol w="1262185">
                  <a:extLst>
                    <a:ext uri="{9D8B030D-6E8A-4147-A177-3AD203B41FA5}">
                      <a16:colId xmlns:a16="http://schemas.microsoft.com/office/drawing/2014/main" val="2832291614"/>
                    </a:ext>
                  </a:extLst>
                </a:gridCol>
                <a:gridCol w="1219877">
                  <a:extLst>
                    <a:ext uri="{9D8B030D-6E8A-4147-A177-3AD203B41FA5}">
                      <a16:colId xmlns:a16="http://schemas.microsoft.com/office/drawing/2014/main" val="3495513371"/>
                    </a:ext>
                  </a:extLst>
                </a:gridCol>
                <a:gridCol w="1290391">
                  <a:extLst>
                    <a:ext uri="{9D8B030D-6E8A-4147-A177-3AD203B41FA5}">
                      <a16:colId xmlns:a16="http://schemas.microsoft.com/office/drawing/2014/main" val="1656812010"/>
                    </a:ext>
                  </a:extLst>
                </a:gridCol>
                <a:gridCol w="680451">
                  <a:extLst>
                    <a:ext uri="{9D8B030D-6E8A-4147-A177-3AD203B41FA5}">
                      <a16:colId xmlns:a16="http://schemas.microsoft.com/office/drawing/2014/main" val="2808675808"/>
                    </a:ext>
                  </a:extLst>
                </a:gridCol>
              </a:tblGrid>
              <a:tr h="452347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Vor- und Randbedingungen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Testablauf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Erwartete Ergebnisse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Beobachtete Ergebnisse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04604"/>
                  </a:ext>
                </a:extLst>
              </a:tr>
              <a:tr h="844380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P001: System soll einen Bodenfeuchtesensor besitzen und Daten auslesen können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Bodenfeuchtesensor ist an dem Nucleo-F042K6 board angeschlossen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Bodenfeuchtesensor soll in eine Boden mit 50% Feuchtigkeit gesetzt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Der Wert soll ungefähr 2046 betragen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Der Wert war 2040</a:t>
                      </a:r>
                    </a:p>
                    <a:p>
                      <a:endParaRPr lang="de-DE" sz="1000" dirty="0">
                        <a:latin typeface="HTWBerlin Office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92125"/>
                  </a:ext>
                </a:extLst>
              </a:tr>
              <a:tr h="844380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P002: Wasserpumpe soll Pflanze mit Wasser automatisch beliefern 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Reservoir der Wasserpumpe ist gefüllt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Der Boden muss trocken genug sein, damit die Pumpe automatisch die Pflanze bewässert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Die Pumpe bewässert die Pflanze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58556"/>
                  </a:ext>
                </a:extLst>
              </a:tr>
              <a:tr h="69359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P003: Temperatursensor soll die aktuelle Temperatur auslesen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Temperatursensor ist an dem </a:t>
                      </a:r>
                      <a:r>
                        <a:rPr lang="de-DE" sz="1000" dirty="0" err="1">
                          <a:latin typeface="HTWBerlin Office" panose="02000000000000000000" pitchFamily="2" charset="0"/>
                        </a:rPr>
                        <a:t>Nucleo</a:t>
                      </a:r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-Board angeschlossen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Temperatur wird über der seriellen Schnittstelle ausgelesen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Die Raumtemperatur wird angezeigt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Ungültiges Ergebnis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Not 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62675"/>
                  </a:ext>
                </a:extLst>
              </a:tr>
              <a:tr h="844380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P004: Lichtsensor soll überprüfen ob genügend Helligkeit im Raum vorhanden ist für die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Der Raum soll hell oder dunkel sein, Lichtsensor an dem </a:t>
                      </a:r>
                      <a:r>
                        <a:rPr lang="de-DE" sz="1000" dirty="0" err="1">
                          <a:latin typeface="HTWBerlin Office" panose="02000000000000000000" pitchFamily="2" charset="0"/>
                        </a:rPr>
                        <a:t>Nucleo</a:t>
                      </a:r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-Board angeschlossen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Lichtsensor soll ausgelesen werden, wenn der Raum hell oder dunkel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Wenn der Raum hell ist, wird ein Wert ca. &lt; 600 erwartet. Bei Dunkelheit &gt;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Bei Dunkelheit &gt; 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6761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4. Testspezifikation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 dirty="0"/>
              <a:t>Team B - Automatische Bewässerung  | Testspezifikation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737F5B-5772-41D9-A33A-948BA8684A5B}" type="slidenum">
              <a:rPr/>
              <a:t>13</a:t>
            </a:fld>
            <a:endParaRPr/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284B6C78-54E6-98CB-3AF4-FCE764D10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13556"/>
              </p:ext>
            </p:extLst>
          </p:nvPr>
        </p:nvGraphicFramePr>
        <p:xfrm>
          <a:off x="457470" y="865096"/>
          <a:ext cx="8229060" cy="3705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51">
                  <a:extLst>
                    <a:ext uri="{9D8B030D-6E8A-4147-A177-3AD203B41FA5}">
                      <a16:colId xmlns:a16="http://schemas.microsoft.com/office/drawing/2014/main" val="3219373966"/>
                    </a:ext>
                  </a:extLst>
                </a:gridCol>
                <a:gridCol w="1593597">
                  <a:extLst>
                    <a:ext uri="{9D8B030D-6E8A-4147-A177-3AD203B41FA5}">
                      <a16:colId xmlns:a16="http://schemas.microsoft.com/office/drawing/2014/main" val="3618539193"/>
                    </a:ext>
                  </a:extLst>
                </a:gridCol>
                <a:gridCol w="1409119">
                  <a:extLst>
                    <a:ext uri="{9D8B030D-6E8A-4147-A177-3AD203B41FA5}">
                      <a16:colId xmlns:a16="http://schemas.microsoft.com/office/drawing/2014/main" val="3074925165"/>
                    </a:ext>
                  </a:extLst>
                </a:gridCol>
                <a:gridCol w="1503074">
                  <a:extLst>
                    <a:ext uri="{9D8B030D-6E8A-4147-A177-3AD203B41FA5}">
                      <a16:colId xmlns:a16="http://schemas.microsoft.com/office/drawing/2014/main" val="2832291614"/>
                    </a:ext>
                  </a:extLst>
                </a:gridCol>
                <a:gridCol w="1219877">
                  <a:extLst>
                    <a:ext uri="{9D8B030D-6E8A-4147-A177-3AD203B41FA5}">
                      <a16:colId xmlns:a16="http://schemas.microsoft.com/office/drawing/2014/main" val="3495513371"/>
                    </a:ext>
                  </a:extLst>
                </a:gridCol>
                <a:gridCol w="1290391">
                  <a:extLst>
                    <a:ext uri="{9D8B030D-6E8A-4147-A177-3AD203B41FA5}">
                      <a16:colId xmlns:a16="http://schemas.microsoft.com/office/drawing/2014/main" val="1656812010"/>
                    </a:ext>
                  </a:extLst>
                </a:gridCol>
                <a:gridCol w="680451">
                  <a:extLst>
                    <a:ext uri="{9D8B030D-6E8A-4147-A177-3AD203B41FA5}">
                      <a16:colId xmlns:a16="http://schemas.microsoft.com/office/drawing/2014/main" val="2808675808"/>
                    </a:ext>
                  </a:extLst>
                </a:gridCol>
              </a:tblGrid>
              <a:tr h="434942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Vor- und Randbedingungen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Testablauf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Erwartete Ergebnisse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Beobachtete Ergebnisse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04604"/>
                  </a:ext>
                </a:extLst>
              </a:tr>
              <a:tr h="747469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P005: Die Kamera soll eine ausreichende Bildqualität besitzen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Kamera muss an dem Raspberry Pi angeschlossen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Ein Bild wird mit der Kamera geschossen.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Ein klares Bild soll erkennbar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Testbilder wurden erstellt und überprüft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92125"/>
                  </a:ext>
                </a:extLst>
              </a:tr>
              <a:tr h="747469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P006: Zeitraffer soll aus Bildern der Kamera erstellt werden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Mindestens 50 Bilder sollten zu Verfügung stehen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Aus den Bildern wird eine Zeitraffer erstellt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Eine Zeitraffer soll erstellt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Zeitraffer wurde erstellt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HTWBerlin Office" panose="02000000000000000000" pitchFamily="2" charset="0"/>
                        </a:rPr>
                        <a:t>Passed</a:t>
                      </a:r>
                      <a:endParaRPr lang="de-DE" sz="1000" dirty="0">
                        <a:latin typeface="HTWBerlin Office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58556"/>
                  </a:ext>
                </a:extLst>
              </a:tr>
              <a:tr h="956873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P007: Variable Bodenfeuchtigkeit, System soll die Bodenfeuchtigkeit 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Bodenfeuchtesensor funktioniert, Web Interface funktioniert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Eine Bodenfeuchtigkeit wird eingestellt, wenn die Bodenfeuchtigkeit unterschritten wird, soll die Pumpe die Pflanze bewässern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System hält die Bodenfeuchtigkeit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62675"/>
                  </a:ext>
                </a:extLst>
              </a:tr>
              <a:tr h="747469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P008: Zeitraffer soll herunterladbar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T005, T006 müssen funktionieren, sowie das Web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Es wird auf dem „Download“ –Button geklickt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Zeitraffer wird heruntergeladen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6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4. Testspezifikation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 dirty="0"/>
              <a:t>Team B - Automatische Bewässerung  | Testspezifikation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737F5B-5772-41D9-A33A-948BA8684A5B}" type="slidenum">
              <a:rPr/>
              <a:t>14</a:t>
            </a:fld>
            <a:endParaRPr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44E18F3-1EB6-7BF6-1C8B-163C053DB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40568"/>
              </p:ext>
            </p:extLst>
          </p:nvPr>
        </p:nvGraphicFramePr>
        <p:xfrm>
          <a:off x="457470" y="911859"/>
          <a:ext cx="8229060" cy="33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551">
                  <a:extLst>
                    <a:ext uri="{9D8B030D-6E8A-4147-A177-3AD203B41FA5}">
                      <a16:colId xmlns:a16="http://schemas.microsoft.com/office/drawing/2014/main" val="3219373966"/>
                    </a:ext>
                  </a:extLst>
                </a:gridCol>
                <a:gridCol w="1593597">
                  <a:extLst>
                    <a:ext uri="{9D8B030D-6E8A-4147-A177-3AD203B41FA5}">
                      <a16:colId xmlns:a16="http://schemas.microsoft.com/office/drawing/2014/main" val="3618539193"/>
                    </a:ext>
                  </a:extLst>
                </a:gridCol>
                <a:gridCol w="1409119">
                  <a:extLst>
                    <a:ext uri="{9D8B030D-6E8A-4147-A177-3AD203B41FA5}">
                      <a16:colId xmlns:a16="http://schemas.microsoft.com/office/drawing/2014/main" val="3074925165"/>
                    </a:ext>
                  </a:extLst>
                </a:gridCol>
                <a:gridCol w="1503074">
                  <a:extLst>
                    <a:ext uri="{9D8B030D-6E8A-4147-A177-3AD203B41FA5}">
                      <a16:colId xmlns:a16="http://schemas.microsoft.com/office/drawing/2014/main" val="2832291614"/>
                    </a:ext>
                  </a:extLst>
                </a:gridCol>
                <a:gridCol w="1219877">
                  <a:extLst>
                    <a:ext uri="{9D8B030D-6E8A-4147-A177-3AD203B41FA5}">
                      <a16:colId xmlns:a16="http://schemas.microsoft.com/office/drawing/2014/main" val="3495513371"/>
                    </a:ext>
                  </a:extLst>
                </a:gridCol>
                <a:gridCol w="1290391">
                  <a:extLst>
                    <a:ext uri="{9D8B030D-6E8A-4147-A177-3AD203B41FA5}">
                      <a16:colId xmlns:a16="http://schemas.microsoft.com/office/drawing/2014/main" val="1656812010"/>
                    </a:ext>
                  </a:extLst>
                </a:gridCol>
                <a:gridCol w="680451">
                  <a:extLst>
                    <a:ext uri="{9D8B030D-6E8A-4147-A177-3AD203B41FA5}">
                      <a16:colId xmlns:a16="http://schemas.microsoft.com/office/drawing/2014/main" val="2808675808"/>
                    </a:ext>
                  </a:extLst>
                </a:gridCol>
              </a:tblGrid>
              <a:tr h="434942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Vor- und Randbedingungen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Testablauf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Erwartete Ergebnisse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Beobachtete Ergebnisse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HTWBerlin Office" panose="02000000000000000000" pitchFamily="2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04604"/>
                  </a:ext>
                </a:extLst>
              </a:tr>
              <a:tr h="747469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P009: Kamera soll nur bei ausreichender Helligkeit ein Bild schießen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Der Raum muss dunkel sein für einige Stunden und dann hell</a:t>
                      </a:r>
                    </a:p>
                    <a:p>
                      <a:endParaRPr lang="de-DE" sz="1000" dirty="0">
                        <a:latin typeface="HTWBerlin Office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Der Raum wird für 2h Stunden dunkel sein und dann 2h 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Während der Dunkelheit sollen keine Fotos geschossen werden und während es hell ist sollen Bilder vorhanden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92125"/>
                  </a:ext>
                </a:extLst>
              </a:tr>
              <a:tr h="747469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P0010: User Interface 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Alle vorherigen Tests müssen bestanden worden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Alle User-Inputs müssen funktionieren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Alle User-Inputs funktionieren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58556"/>
                  </a:ext>
                </a:extLst>
              </a:tr>
              <a:tr h="956873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P0011: Das System soll die Pflanze über längerem Zeitraum zuverlässig ohne User-Input bewachen können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Alle vorherigen Tests müssen bestanden worden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Kresse wird über längerem Zeitraum (2 Wochen) von dem System gepflegt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Kresse muss nach den 2 Wochen gesund sein, Zeitraffer soll das Wachstum zeigen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6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9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4. Test Traceability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de-DE" dirty="0"/>
              <a:t>Team B - Automatische Bewässerung  | Testspezifikation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737F5B-5772-41D9-A33A-948BA8684A5B}" type="slidenum">
              <a:rPr/>
              <a:t>15</a:t>
            </a:fld>
            <a:endParaRPr dirty="0"/>
          </a:p>
        </p:txBody>
      </p:sp>
      <p:graphicFrame>
        <p:nvGraphicFramePr>
          <p:cNvPr id="2" name="Tabelle 4">
            <a:extLst>
              <a:ext uri="{FF2B5EF4-FFF2-40B4-BE49-F238E27FC236}">
                <a16:creationId xmlns:a16="http://schemas.microsoft.com/office/drawing/2014/main" id="{DD1EBB00-0868-A4D3-492E-49B04EF2C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043718"/>
              </p:ext>
            </p:extLst>
          </p:nvPr>
        </p:nvGraphicFramePr>
        <p:xfrm>
          <a:off x="279507" y="1091690"/>
          <a:ext cx="8044626" cy="325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359">
                  <a:extLst>
                    <a:ext uri="{9D8B030D-6E8A-4147-A177-3AD203B41FA5}">
                      <a16:colId xmlns:a16="http://schemas.microsoft.com/office/drawing/2014/main" val="1605364080"/>
                    </a:ext>
                  </a:extLst>
                </a:gridCol>
                <a:gridCol w="1696177">
                  <a:extLst>
                    <a:ext uri="{9D8B030D-6E8A-4147-A177-3AD203B41FA5}">
                      <a16:colId xmlns:a16="http://schemas.microsoft.com/office/drawing/2014/main" val="1921677312"/>
                    </a:ext>
                  </a:extLst>
                </a:gridCol>
                <a:gridCol w="1375090">
                  <a:extLst>
                    <a:ext uri="{9D8B030D-6E8A-4147-A177-3AD203B41FA5}">
                      <a16:colId xmlns:a16="http://schemas.microsoft.com/office/drawing/2014/main" val="2367841961"/>
                    </a:ext>
                  </a:extLst>
                </a:gridCol>
              </a:tblGrid>
              <a:tr h="245978">
                <a:tc>
                  <a:txBody>
                    <a:bodyPr/>
                    <a:lstStyle/>
                    <a:p>
                      <a:r>
                        <a:rPr lang="de-DE" sz="1000" dirty="0"/>
                        <a:t>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Testfälle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63419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P001: System soll einen Bodenfeuchtesensor besitzen und Daten auslesen können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Erfüllt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56451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P002: Wasserpumpe soll Pflanze mit Wasser automatisch beliefern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97288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P003: Temperatursensor soll die aktuelle Temperatur auslesen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2352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P004: Lichtsensor soll überprüfen ob genügend Helligkeit im Raum vorhanden ist für die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Erfüllt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0400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P005: Die Kamera soll eine ausreichende Bildqualität besitzen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73001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P006: Zeitraffer soll aus Bildern der Kamera erstellt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Erfüllt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862013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P007: Variable Bodenfeuchtigkeit, System soll die Bodenfeuchtigkeit 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03011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P008: Zeitraffer soll herunterladbar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13577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P009: Kamera soll nur bei ausreichender Helligkeit ein Bild schießen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75755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P0010: User Interface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75077"/>
                  </a:ext>
                </a:extLst>
              </a:tr>
              <a:tr h="245978"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P0011: Das System soll die Pflanze über längerem Zeitraum zuverlässig ohne User-Input bewachen können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HTWBerlin Office" panose="02000000000000000000" pitchFamily="2" charset="0"/>
                        </a:rPr>
                        <a:t>T0011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2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pc="-1" dirty="0">
                <a:solidFill>
                  <a:srgbClr val="000000"/>
                </a:solidFill>
                <a:latin typeface="HTWBerlin Office" panose="02000000000000000000"/>
              </a:rPr>
              <a:t>5</a:t>
            </a: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. Probleme und Lösungen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532" name="Foliennummernplatzhalter 1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fld id="{706A39C0-1364-47BA-A385-C304A8A42589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16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2431481" y="4687200"/>
            <a:ext cx="5484600" cy="179640"/>
          </a:xfrm>
        </p:spPr>
        <p:txBody>
          <a:bodyPr/>
          <a:lstStyle/>
          <a:p>
            <a:r>
              <a:rPr dirty="0"/>
              <a:t>Team B - Automatische Bewässerung  | Probleme und Lösungen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FBB048F-D99E-A02D-69DD-4D4DFAF7BED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BF6F51F9-1546-C1EC-821B-CD66D881680A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874077222"/>
              </p:ext>
            </p:extLst>
          </p:nvPr>
        </p:nvGraphicFramePr>
        <p:xfrm>
          <a:off x="539750" y="996950"/>
          <a:ext cx="7690533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888">
                  <a:extLst>
                    <a:ext uri="{9D8B030D-6E8A-4147-A177-3AD203B41FA5}">
                      <a16:colId xmlns:a16="http://schemas.microsoft.com/office/drawing/2014/main" val="4123824515"/>
                    </a:ext>
                  </a:extLst>
                </a:gridCol>
                <a:gridCol w="3838645">
                  <a:extLst>
                    <a:ext uri="{9D8B030D-6E8A-4147-A177-3AD203B41FA5}">
                      <a16:colId xmlns:a16="http://schemas.microsoft.com/office/drawing/2014/main" val="1460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HTWBerlin Office" panose="02000000000000000000" pitchFamily="2" charset="0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HTWBerlin Office" panose="02000000000000000000" pitchFamily="2" charset="0"/>
                        </a:rPr>
                        <a:t>Lösungsansätze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HTWBerlin Office" panose="02000000000000000000" pitchFamily="2" charset="0"/>
                        </a:rPr>
                        <a:t>Raspberry Pi noch nicht ausreichend konfiguriert, um ihn über sein eigenes W-LAN anzusteuern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HTWBerlin Office" panose="02000000000000000000" pitchFamily="2" charset="0"/>
                        </a:rPr>
                        <a:t>Übergangslösung mit lokalem Hosting und SSH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6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HTWBerlin Office" panose="02000000000000000000" pitchFamily="2" charset="0"/>
                        </a:rPr>
                        <a:t>PHP-Skripte können noch nicht über das Webinterface ausgeführt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HTWBerlin Office" panose="02000000000000000000" pitchFamily="2" charset="0"/>
                        </a:rPr>
                        <a:t>PHP-Skripte werden zum Testen händisch ausgeführt bis die Berechtigungen korrekt eingestellt sind.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HTWBerlin Office" panose="02000000000000000000" pitchFamily="2" charset="0"/>
                        </a:rPr>
                        <a:t>Lichtsensor wird sehr heiß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HTWBerlin Office" panose="02000000000000000000" pitchFamily="2" charset="0"/>
                        </a:rPr>
                        <a:t>Die Widerstände müssen angepasst werden, damit weniger Leistung über dem Fotowiderstand anfällt.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8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HTWBerlin Office" panose="02000000000000000000" pitchFamily="2" charset="0"/>
                        </a:rPr>
                        <a:t>Sensordaten können noch nicht auf dem Webinterface dargestellt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HTWBerlin Office" panose="02000000000000000000" pitchFamily="2" charset="0"/>
                        </a:rPr>
                        <a:t>Erweiterung des Webinterface mit Java-</a:t>
                      </a:r>
                      <a:r>
                        <a:rPr lang="de-DE" sz="1600" dirty="0" err="1">
                          <a:latin typeface="HTWBerlin Office" panose="02000000000000000000" pitchFamily="2" charset="0"/>
                        </a:rPr>
                        <a:t>Script</a:t>
                      </a:r>
                      <a:endParaRPr lang="de-DE" sz="1600" dirty="0">
                        <a:latin typeface="HTWBerlin Office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0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81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/>
              </a:rPr>
              <a:t>6. Ausblick</a:t>
            </a:r>
            <a:endParaRPr lang="en-US" sz="32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5" name="Foliennummernplatzhalter 5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fld id="{93649A82-7E3E-4E31-BB95-1BADC2B7637A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17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rPr b="0" dirty="0"/>
              <a:t>Team B - Automatische Bewässerung  | Zukunft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01D462E-3B55-D224-BD15-83255A8E5429}"/>
              </a:ext>
            </a:extLst>
          </p:cNvPr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7C597EF-2630-4378-AC62-57C3B47E9F7A}" type="slidenum">
              <a:rPr lang="de-DE" b="0" smtClean="0"/>
              <a:t>17</a:t>
            </a:fld>
            <a:endParaRPr lang="de-DE" b="0" dirty="0"/>
          </a:p>
        </p:txBody>
      </p:sp>
      <p:graphicFrame>
        <p:nvGraphicFramePr>
          <p:cNvPr id="5" name="Tabelle 10">
            <a:extLst>
              <a:ext uri="{FF2B5EF4-FFF2-40B4-BE49-F238E27FC236}">
                <a16:creationId xmlns:a16="http://schemas.microsoft.com/office/drawing/2014/main" id="{0DED0A49-7A91-D3D6-1696-F2414DFAC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03031"/>
              </p:ext>
            </p:extLst>
          </p:nvPr>
        </p:nvGraphicFramePr>
        <p:xfrm>
          <a:off x="728038" y="770890"/>
          <a:ext cx="7687924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924">
                  <a:extLst>
                    <a:ext uri="{9D8B030D-6E8A-4147-A177-3AD203B41FA5}">
                      <a16:colId xmlns:a16="http://schemas.microsoft.com/office/drawing/2014/main" val="432397813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4123824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HTWBerlin Office" panose="02000000000000000000" pitchFamily="2" charset="0"/>
                        </a:rPr>
                        <a:t>Anforderung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HTWBerlin Office" panose="02000000000000000000" pitchFamily="2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Auslesen der Sensoren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Daten mit ADCs auf dem STM32 ausgewertet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HTWBerlin Office" panose="02000000000000000000" pitchFamily="2" charset="0"/>
                        <a:buChar char="!"/>
                        <a:tabLst/>
                        <a:defRPr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Temperatur Sensor fehlt</a:t>
                      </a:r>
                    </a:p>
                    <a:p>
                      <a:pPr marL="285750" indent="-285750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Daten korrekt an den Raspberry übertragen, dekodiert und in Array gespeichert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HTWBerlin Office" panose="02000000000000000000" pitchFamily="2" charset="0"/>
                        <a:buChar char="!"/>
                        <a:tabLst/>
                        <a:defRPr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Datenweitergabe an Webinterface gescheitert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6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Hosting des Webinterface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Webhosting auf Linux Testsystem erfolgreich</a:t>
                      </a:r>
                    </a:p>
                    <a:p>
                      <a:pPr marL="285750" indent="-285750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PHP Skripte funktionieren lokal</a:t>
                      </a:r>
                    </a:p>
                    <a:p>
                      <a:pPr marL="285750" indent="-285750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Download funktioniert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Font typeface="HTWBerlin Office" panose="02000000000000000000" pitchFamily="2" charset="0"/>
                        <a:buChar char="!"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Ausführung von Skripten auf Webserver gescheitert wegen Berechtigungen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Bewässerung der Pflanze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Sensor Daten bereit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Font typeface="HTWBerlin Office" panose="02000000000000000000" pitchFamily="2" charset="0"/>
                        <a:buChar char="!"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Pumpe noch nicht getestet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8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Gesamtsystem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HTWBerlin Office" panose="02000000000000000000" pitchFamily="2" charset="0"/>
                        <a:buChar char="!"/>
                        <a:tabLst/>
                        <a:defRPr/>
                      </a:pPr>
                      <a:r>
                        <a:rPr lang="de-DE" sz="1400" dirty="0">
                          <a:latin typeface="HTWBerlin Office" panose="02000000000000000000" pitchFamily="2" charset="0"/>
                        </a:rPr>
                        <a:t>Bis jetzt nur Unittests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001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5">
            <a:extLst>
              <a:ext uri="{FF2B5EF4-FFF2-40B4-BE49-F238E27FC236}">
                <a16:creationId xmlns:a16="http://schemas.microsoft.com/office/drawing/2014/main" id="{89372809-99AC-43F8-88D8-0309BB5653F1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F2ADB3B-6CC0-435F-A69C-C02541A7B71C}"/>
              </a:ext>
            </a:extLst>
          </p:cNvPr>
          <p:cNvSpPr>
            <a:spLocks/>
          </p:cNvSpPr>
          <p:nvPr/>
        </p:nvSpPr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C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D873D4-E197-0443-88DC-D02E3995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49" y="1011286"/>
            <a:ext cx="8355479" cy="440633"/>
          </a:xfrm>
        </p:spPr>
        <p:txBody>
          <a:bodyPr/>
          <a:lstStyle/>
          <a:p>
            <a:r>
              <a:rPr lang="de-DE" sz="3200" dirty="0">
                <a:latin typeface="HTWBerlin Office" panose="02000000000000000000"/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3351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feld 5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1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4660920" cy="87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Agenda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ldNum" idx="19"/>
          </p:nvPr>
        </p:nvSpPr>
        <p:spPr>
          <a:xfrm>
            <a:off x="539640" y="468720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000" b="1" strike="noStrike" spc="-1">
                <a:solidFill>
                  <a:srgbClr val="787878"/>
                </a:solidFill>
                <a:latin typeface="HTWBerlin Office"/>
              </a:defRPr>
            </a:lvl1pPr>
          </a:lstStyle>
          <a:p>
            <a:pPr>
              <a:lnSpc>
                <a:spcPct val="100000"/>
              </a:lnSpc>
              <a:buNone/>
            </a:pPr>
            <a:fld id="{4F3FE937-AD95-45EA-9028-85C57C136C7A}" type="slidenum">
              <a:rPr lang="de-DE" sz="1000" b="1" strike="noStrike" spc="-1" smtClean="0">
                <a:solidFill>
                  <a:srgbClr val="787878"/>
                </a:solidFill>
                <a:latin typeface="HTWBerlin Office"/>
              </a:rPr>
              <a:t>2</a:t>
            </a:fld>
            <a:endParaRPr lang="de-DE" sz="1000" b="0" strike="noStrike" spc="-1">
              <a:latin typeface="Times New Roman"/>
            </a:endParaRPr>
          </a:p>
        </p:txBody>
      </p:sp>
      <p:pic>
        <p:nvPicPr>
          <p:cNvPr id="509" name="Grafik 508"/>
          <p:cNvPicPr/>
          <p:nvPr/>
        </p:nvPicPr>
        <p:blipFill>
          <a:blip r:embed="rId2"/>
          <a:srcRect l="51586"/>
          <a:stretch/>
        </p:blipFill>
        <p:spPr>
          <a:xfrm>
            <a:off x="5407920" y="720"/>
            <a:ext cx="37364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10" name="Gruppieren 2"/>
          <p:cNvGrpSpPr/>
          <p:nvPr/>
        </p:nvGrpSpPr>
        <p:grpSpPr>
          <a:xfrm>
            <a:off x="5470560" y="2195640"/>
            <a:ext cx="3673080" cy="2947680"/>
            <a:chOff x="5470560" y="2195640"/>
            <a:chExt cx="3673080" cy="2947680"/>
          </a:xfrm>
        </p:grpSpPr>
        <p:sp>
          <p:nvSpPr>
            <p:cNvPr id="511" name="Rechteck 3"/>
            <p:cNvSpPr/>
            <p:nvPr/>
          </p:nvSpPr>
          <p:spPr>
            <a:xfrm>
              <a:off x="5470560" y="2195640"/>
              <a:ext cx="3673080" cy="2947680"/>
            </a:xfrm>
            <a:prstGeom prst="rect">
              <a:avLst/>
            </a:prstGeom>
            <a:gradFill rotWithShape="0">
              <a:gsLst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8039"/>
                  </a:srgb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12" name="Grafik 2"/>
            <p:cNvPicPr/>
            <p:nvPr/>
          </p:nvPicPr>
          <p:blipFill>
            <a:blip r:embed="rId3"/>
            <a:stretch/>
          </p:blipFill>
          <p:spPr>
            <a:xfrm>
              <a:off x="8065800" y="4587120"/>
              <a:ext cx="720000" cy="221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13" name="Textplatzhalter 7"/>
          <p:cNvSpPr/>
          <p:nvPr/>
        </p:nvSpPr>
        <p:spPr>
          <a:xfrm>
            <a:off x="539640" y="1015200"/>
            <a:ext cx="415800" cy="338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1" strike="noStrike" spc="-1">
                <a:solidFill>
                  <a:srgbClr val="FFFFFF"/>
                </a:solidFill>
                <a:latin typeface="HTWBerlin Office"/>
              </a:rPr>
              <a:t>1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14" name="Textplatzhalter 8"/>
          <p:cNvSpPr/>
          <p:nvPr/>
        </p:nvSpPr>
        <p:spPr>
          <a:xfrm>
            <a:off x="1033200" y="1015200"/>
            <a:ext cx="4224240" cy="338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spc="-1" dirty="0">
                <a:solidFill>
                  <a:srgbClr val="FFFFFF"/>
                </a:solidFill>
                <a:latin typeface="HTWBerlin Office"/>
              </a:rPr>
              <a:t>Aktueller Stand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15" name="Textplatzhalter 9"/>
          <p:cNvSpPr/>
          <p:nvPr/>
        </p:nvSpPr>
        <p:spPr>
          <a:xfrm>
            <a:off x="539640" y="144576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1" strike="noStrike" spc="-1">
                <a:solidFill>
                  <a:srgbClr val="000000"/>
                </a:solidFill>
                <a:latin typeface="HTWBerlin Office"/>
              </a:rPr>
              <a:t>2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16" name="Textplatzhalter 10"/>
          <p:cNvSpPr/>
          <p:nvPr/>
        </p:nvSpPr>
        <p:spPr>
          <a:xfrm>
            <a:off x="1033200" y="144576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HTWBerlin Office"/>
              </a:rPr>
              <a:t>Detailentwurf</a:t>
            </a:r>
            <a:endParaRPr lang="de-DE" b="0" strike="noStrike" spc="-1" dirty="0">
              <a:latin typeface="Arial"/>
            </a:endParaRPr>
          </a:p>
        </p:txBody>
      </p:sp>
      <p:sp>
        <p:nvSpPr>
          <p:cNvPr id="517" name="Textplatzhalter 11"/>
          <p:cNvSpPr/>
          <p:nvPr/>
        </p:nvSpPr>
        <p:spPr>
          <a:xfrm>
            <a:off x="539640" y="187668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1" strike="noStrike" spc="-1">
                <a:solidFill>
                  <a:srgbClr val="000000"/>
                </a:solidFill>
                <a:latin typeface="HTWBerlin Office"/>
              </a:rPr>
              <a:t>3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18" name="Textplatzhalter 12"/>
          <p:cNvSpPr/>
          <p:nvPr/>
        </p:nvSpPr>
        <p:spPr>
          <a:xfrm>
            <a:off x="1033200" y="187668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HTWBerlin Office"/>
              </a:rPr>
              <a:t>Realisierung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19" name="Textplatzhalter 13"/>
          <p:cNvSpPr/>
          <p:nvPr/>
        </p:nvSpPr>
        <p:spPr>
          <a:xfrm>
            <a:off x="539640" y="230724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1" strike="noStrike" spc="-1">
                <a:solidFill>
                  <a:srgbClr val="000000"/>
                </a:solidFill>
                <a:latin typeface="HTWBerlin Office"/>
              </a:rPr>
              <a:t>4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20" name="Textplatzhalter 14"/>
          <p:cNvSpPr/>
          <p:nvPr/>
        </p:nvSpPr>
        <p:spPr>
          <a:xfrm>
            <a:off x="1033200" y="230724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HTWBerlin Office"/>
              </a:rPr>
              <a:t>Test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21" name="Textplatzhalter 15"/>
          <p:cNvSpPr/>
          <p:nvPr/>
        </p:nvSpPr>
        <p:spPr>
          <a:xfrm>
            <a:off x="539640" y="273780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1" strike="noStrike" spc="-1">
                <a:solidFill>
                  <a:srgbClr val="000000"/>
                </a:solidFill>
                <a:latin typeface="HTWBerlin Office"/>
              </a:rPr>
              <a:t>5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22" name="Textplatzhalter 16"/>
          <p:cNvSpPr/>
          <p:nvPr/>
        </p:nvSpPr>
        <p:spPr>
          <a:xfrm>
            <a:off x="1033200" y="273780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HTWBerlin Office"/>
              </a:rPr>
              <a:t>Probleme und Lösungen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23" name="Textplatzhalter 17"/>
          <p:cNvSpPr/>
          <p:nvPr/>
        </p:nvSpPr>
        <p:spPr>
          <a:xfrm>
            <a:off x="539640" y="3168360"/>
            <a:ext cx="41580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1" strike="noStrike" spc="-1">
                <a:solidFill>
                  <a:srgbClr val="000000"/>
                </a:solidFill>
                <a:latin typeface="HTWBerlin Office"/>
              </a:rPr>
              <a:t>6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524" name="Textplatzhalter 18"/>
          <p:cNvSpPr/>
          <p:nvPr/>
        </p:nvSpPr>
        <p:spPr>
          <a:xfrm>
            <a:off x="1033200" y="3168360"/>
            <a:ext cx="4224240" cy="3380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HTWBerlin Office"/>
              </a:rPr>
              <a:t>Ausblick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de-DE"/>
              <a:t>Team B - Automatische Bewässerung  | Systemarchitektur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Inhaltsplatzhalter 5"/>
          <p:cNvGrpSpPr/>
          <p:nvPr/>
        </p:nvGrpSpPr>
        <p:grpSpPr>
          <a:xfrm>
            <a:off x="539640" y="996840"/>
            <a:ext cx="7524360" cy="3419280"/>
            <a:chOff x="539640" y="996840"/>
            <a:chExt cx="7524360" cy="3419280"/>
          </a:xfrm>
        </p:grpSpPr>
        <p:sp>
          <p:nvSpPr>
            <p:cNvPr id="534" name="Rechteck 533"/>
            <p:cNvSpPr/>
            <p:nvPr/>
          </p:nvSpPr>
          <p:spPr>
            <a:xfrm>
              <a:off x="539640" y="996840"/>
              <a:ext cx="7524360" cy="34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Pfeil: eingekerbt nach rechts 534"/>
            <p:cNvSpPr/>
            <p:nvPr/>
          </p:nvSpPr>
          <p:spPr>
            <a:xfrm>
              <a:off x="539640" y="2022840"/>
              <a:ext cx="7524360" cy="136728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Rechteck 535"/>
            <p:cNvSpPr/>
            <p:nvPr/>
          </p:nvSpPr>
          <p:spPr>
            <a:xfrm>
              <a:off x="54180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9680" tIns="49680" rIns="49680" bIns="49680" numCol="1" spcCol="1440" anchor="b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Planungs</a:t>
              </a:r>
              <a:endParaRPr lang="en-US" sz="7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Phase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537" name="Ellipse 536"/>
            <p:cNvSpPr/>
            <p:nvPr/>
          </p:nvSpPr>
          <p:spPr>
            <a:xfrm>
              <a:off x="730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Rechteck 537"/>
            <p:cNvSpPr/>
            <p:nvPr/>
          </p:nvSpPr>
          <p:spPr>
            <a:xfrm>
              <a:off x="1297800" y="304848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9680" tIns="49680" rIns="49680" bIns="49680" numCol="1" spcCol="1440" anchor="t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Konzept</a:t>
              </a:r>
              <a:endParaRPr lang="en-US" sz="7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Phase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539" name="Ellipse 538"/>
            <p:cNvSpPr/>
            <p:nvPr/>
          </p:nvSpPr>
          <p:spPr>
            <a:xfrm>
              <a:off x="1486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Rechteck 539"/>
            <p:cNvSpPr/>
            <p:nvPr/>
          </p:nvSpPr>
          <p:spPr>
            <a:xfrm>
              <a:off x="205380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9680" tIns="49680" rIns="49680" bIns="49680" numCol="1" spcCol="1440" anchor="b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Meilenstein 1</a:t>
              </a:r>
              <a:br>
                <a:rPr sz="700"/>
              </a:b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09.11.2022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541" name="Ellipse 540"/>
            <p:cNvSpPr/>
            <p:nvPr/>
          </p:nvSpPr>
          <p:spPr>
            <a:xfrm>
              <a:off x="2242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Rechteck 541"/>
            <p:cNvSpPr/>
            <p:nvPr/>
          </p:nvSpPr>
          <p:spPr>
            <a:xfrm>
              <a:off x="2809800" y="304848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9680" tIns="49680" rIns="49680" bIns="49680" numCol="1" spcCol="1440" anchor="t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Design</a:t>
              </a:r>
              <a:endParaRPr lang="en-US" sz="7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Phase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543" name="Ellipse 542"/>
            <p:cNvSpPr/>
            <p:nvPr/>
          </p:nvSpPr>
          <p:spPr>
            <a:xfrm>
              <a:off x="2998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Rechteck 543"/>
            <p:cNvSpPr/>
            <p:nvPr/>
          </p:nvSpPr>
          <p:spPr>
            <a:xfrm>
              <a:off x="356580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9680" tIns="49680" rIns="49680" bIns="49680" numCol="1" spcCol="1440" anchor="b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 Imple-mentations Phase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545" name="Ellipse 544"/>
            <p:cNvSpPr/>
            <p:nvPr/>
          </p:nvSpPr>
          <p:spPr>
            <a:xfrm>
              <a:off x="3754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Rechteck 545"/>
            <p:cNvSpPr/>
            <p:nvPr/>
          </p:nvSpPr>
          <p:spPr>
            <a:xfrm>
              <a:off x="4321800" y="304848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9680" tIns="49680" rIns="49680" bIns="49680" numCol="1" spcCol="1440" anchor="t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Test</a:t>
              </a:r>
              <a:endParaRPr lang="en-US" sz="7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Phase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547" name="Ellipse 546"/>
            <p:cNvSpPr/>
            <p:nvPr/>
          </p:nvSpPr>
          <p:spPr>
            <a:xfrm>
              <a:off x="451080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Rechteck 547"/>
            <p:cNvSpPr/>
            <p:nvPr/>
          </p:nvSpPr>
          <p:spPr>
            <a:xfrm>
              <a:off x="507780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9680" tIns="49680" rIns="49680" bIns="49680" numCol="1" spcCol="1440" anchor="b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1" strike="noStrike" spc="-1" dirty="0">
                  <a:solidFill>
                    <a:srgbClr val="000000"/>
                  </a:solidFill>
                  <a:latin typeface="Calibri"/>
                </a:rPr>
                <a:t>Meilenstein 2</a:t>
              </a:r>
              <a:br>
                <a:rPr sz="700" b="1" dirty="0"/>
              </a:br>
              <a:r>
                <a:rPr lang="de-DE" sz="700" b="1" strike="noStrike" spc="-1" dirty="0">
                  <a:solidFill>
                    <a:srgbClr val="000000"/>
                  </a:solidFill>
                  <a:latin typeface="Calibri"/>
                </a:rPr>
                <a:t>25.01.2023</a:t>
              </a:r>
              <a:endParaRPr lang="en-US" sz="700" b="1" strike="noStrike" spc="-1" dirty="0">
                <a:latin typeface="Arial"/>
              </a:endParaRPr>
            </a:p>
          </p:txBody>
        </p:sp>
        <p:sp>
          <p:nvSpPr>
            <p:cNvPr id="549" name="Ellipse 548"/>
            <p:cNvSpPr/>
            <p:nvPr/>
          </p:nvSpPr>
          <p:spPr>
            <a:xfrm>
              <a:off x="5267160" y="2535840"/>
              <a:ext cx="341640" cy="34164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Rechteck 549"/>
            <p:cNvSpPr/>
            <p:nvPr/>
          </p:nvSpPr>
          <p:spPr>
            <a:xfrm>
              <a:off x="5834160" y="304848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9680" tIns="49680" rIns="49680" bIns="49680" numCol="1" spcCol="1440" anchor="t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Finalisierungs</a:t>
              </a:r>
              <a:endParaRPr lang="en-US" sz="7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>
                  <a:solidFill>
                    <a:srgbClr val="000000"/>
                  </a:solidFill>
                  <a:latin typeface="Calibri"/>
                </a:rPr>
                <a:t>Phase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551" name="Ellipse 550"/>
            <p:cNvSpPr/>
            <p:nvPr/>
          </p:nvSpPr>
          <p:spPr>
            <a:xfrm>
              <a:off x="602316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Rechteck 551"/>
            <p:cNvSpPr/>
            <p:nvPr/>
          </p:nvSpPr>
          <p:spPr>
            <a:xfrm>
              <a:off x="6590160" y="996840"/>
              <a:ext cx="719640" cy="136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9680" tIns="49680" rIns="49680" bIns="49680" numCol="1" spcCol="1440" anchor="b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244"/>
                </a:spcAft>
                <a:buNone/>
                <a:tabLst>
                  <a:tab pos="0" algn="l"/>
                </a:tabLst>
              </a:pPr>
              <a:r>
                <a:rPr lang="de-DE" sz="700" b="0" strike="noStrike" spc="-1" dirty="0">
                  <a:solidFill>
                    <a:srgbClr val="000000"/>
                  </a:solidFill>
                  <a:latin typeface="Calibri"/>
                </a:rPr>
                <a:t>Meilenstein 3</a:t>
              </a:r>
              <a:br>
                <a:rPr sz="700" dirty="0"/>
              </a:br>
              <a:r>
                <a:rPr lang="de-DE" sz="700" b="0" strike="noStrike" spc="-1" dirty="0">
                  <a:solidFill>
                    <a:srgbClr val="000000"/>
                  </a:solidFill>
                  <a:latin typeface="Calibri"/>
                </a:rPr>
                <a:t>30.03.2023</a:t>
              </a:r>
              <a:endParaRPr lang="en-US" sz="700" b="0" strike="noStrike" spc="-1" dirty="0">
                <a:latin typeface="Arial"/>
              </a:endParaRPr>
            </a:p>
          </p:txBody>
        </p:sp>
        <p:sp>
          <p:nvSpPr>
            <p:cNvPr id="553" name="Ellipse 552"/>
            <p:cNvSpPr/>
            <p:nvPr/>
          </p:nvSpPr>
          <p:spPr>
            <a:xfrm>
              <a:off x="6779160" y="2535840"/>
              <a:ext cx="341640" cy="341640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1. Aktueller Stand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Team B - Automatische Bewässerung  | Aktueller Stand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CDB5AB9-9509-530D-CDF9-7367AE0A036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HTWBerlin Office"/>
              </a:rPr>
              <a:t>System und kleine Subsysteme unterteilt:</a:t>
            </a:r>
          </a:p>
          <a:p>
            <a:pPr marL="673200" lvl="1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000000"/>
                </a:solidFill>
                <a:latin typeface="HTWBerlin Office"/>
              </a:rPr>
              <a:t>Sensordaten werden ausgelesen und ausgewertet</a:t>
            </a:r>
          </a:p>
          <a:p>
            <a:pPr marL="673200" lvl="1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000000"/>
                </a:solidFill>
                <a:latin typeface="HTWBerlin Office"/>
              </a:rPr>
              <a:t>Motor-/Pumpensteuerung funktioniert</a:t>
            </a:r>
          </a:p>
          <a:p>
            <a:pPr marL="673200" lvl="1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1600" spc="-1" dirty="0">
                <a:solidFill>
                  <a:srgbClr val="000000"/>
                </a:solidFill>
                <a:latin typeface="HTWBerlin Office"/>
              </a:rPr>
              <a:t>Kamerasteuerung und Videoerstellung funktioniert</a:t>
            </a:r>
          </a:p>
          <a:p>
            <a:pPr marL="673200" lvl="1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solidFill>
                  <a:srgbClr val="000000"/>
                </a:solidFill>
                <a:latin typeface="HTWBerlin Office"/>
              </a:rPr>
              <a:t>Erstes Webinterface funktioniert</a:t>
            </a:r>
            <a:endParaRPr lang="de-DE" sz="2000" b="0" strike="noStrike" spc="-1" dirty="0">
              <a:solidFill>
                <a:srgbClr val="000000"/>
              </a:solidFill>
              <a:latin typeface="HTWBerlin Office"/>
            </a:endParaRPr>
          </a:p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HTWBerlin Office"/>
              </a:rPr>
              <a:t>Zeitlich im Verzug </a:t>
            </a:r>
          </a:p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solidFill>
                  <a:srgbClr val="000000"/>
                </a:solidFill>
                <a:latin typeface="HTWBerlin Office"/>
              </a:rPr>
              <a:t>13 offene Issues zu M2</a:t>
            </a:r>
          </a:p>
          <a:p>
            <a:pPr marL="216000" indent="-216000">
              <a:lnSpc>
                <a:spcPct val="100000"/>
              </a:lnSpc>
              <a:spcAft>
                <a:spcPts val="550"/>
              </a:spcAft>
              <a:buClr>
                <a:srgbClr val="7EBA14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HTWBerlin Office"/>
              </a:rPr>
              <a:t>Kein </a:t>
            </a:r>
            <a:r>
              <a:rPr lang="de-DE" sz="2000" spc="-1" dirty="0">
                <a:solidFill>
                  <a:srgbClr val="000000"/>
                </a:solidFill>
                <a:latin typeface="HTWBerlin Office"/>
              </a:rPr>
              <a:t>gesamt funktionierender Prototyp</a:t>
            </a:r>
            <a:endParaRPr lang="de-DE" sz="2000" b="0" strike="noStrike" spc="-1" dirty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1. Aktueller Stand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532" name="Foliennummernplatzhalter 1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fld id="{706A39C0-1364-47BA-A385-C304A8A42589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2431481" y="4687200"/>
            <a:ext cx="5484600" cy="179640"/>
          </a:xfrm>
        </p:spPr>
        <p:txBody>
          <a:bodyPr/>
          <a:lstStyle/>
          <a:p>
            <a:r>
              <a:rPr dirty="0"/>
              <a:t>Team B - Automatische Bewässerung  | Aktueller Stand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FBB048F-D99E-A02D-69DD-4D4DFAF7BED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/>
              </a:rPr>
              <a:t>2. </a:t>
            </a:r>
            <a:r>
              <a:rPr lang="sr-Latn-CS" sz="3200" strike="noStrike" spc="-1" dirty="0">
                <a:solidFill>
                  <a:srgbClr val="000000"/>
                </a:solidFill>
                <a:latin typeface="HTWBerlin Office"/>
              </a:rPr>
              <a:t>Systemarchitektur</a:t>
            </a:r>
            <a:endParaRPr lang="en-US" sz="32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2" name="Foliennummernplatzhalter 4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fld id="{397A3972-BEDB-4574-B561-72D75FC9F289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E10EA02-86E4-B447-F908-B777A863D43D}"/>
              </a:ext>
            </a:extLst>
          </p:cNvPr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7C597EF-2630-4378-AC62-57C3B47E9F7A}" type="slidenum">
              <a:rPr lang="de-DE" b="0" smtClean="0"/>
              <a:t>5</a:t>
            </a:fld>
            <a:endParaRPr lang="de-DE" b="0" dirty="0"/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FC4BFC1F-88B5-1A50-3422-F134333AE12D}"/>
              </a:ext>
            </a:extLst>
          </p:cNvPr>
          <p:cNvSpPr>
            <a:spLocks noGrp="1"/>
          </p:cNvSpPr>
          <p:nvPr>
            <p:ph type="ftr" idx="7"/>
          </p:nvPr>
        </p:nvSpPr>
        <p:spPr>
          <a:xfrm>
            <a:off x="2450160" y="4687200"/>
            <a:ext cx="5484600" cy="179640"/>
          </a:xfrm>
        </p:spPr>
        <p:txBody>
          <a:bodyPr/>
          <a:lstStyle/>
          <a:p>
            <a:r>
              <a:rPr b="0" dirty="0"/>
              <a:t>Team B - Automatische Bewässerung  | Systemarchitektur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358A251-0620-D395-7999-72DCD5F84B51}"/>
              </a:ext>
            </a:extLst>
          </p:cNvPr>
          <p:cNvGrpSpPr/>
          <p:nvPr/>
        </p:nvGrpSpPr>
        <p:grpSpPr>
          <a:xfrm>
            <a:off x="7595969" y="712428"/>
            <a:ext cx="1262944" cy="994832"/>
            <a:chOff x="9209499" y="1791758"/>
            <a:chExt cx="1683925" cy="1326443"/>
          </a:xfrm>
        </p:grpSpPr>
        <p:pic>
          <p:nvPicPr>
            <p:cNvPr id="6" name="Grafik 8" descr="Internet mit einfarbiger Füllung">
              <a:extLst>
                <a:ext uri="{FF2B5EF4-FFF2-40B4-BE49-F238E27FC236}">
                  <a16:creationId xmlns:a16="http://schemas.microsoft.com/office/drawing/2014/main" id="{B05675C9-C4D6-39CD-1FDB-37281776F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5203" y="2130425"/>
              <a:ext cx="914400" cy="9144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4AC86AF-E392-5E3E-65CF-D327EB433548}"/>
                </a:ext>
              </a:extLst>
            </p:cNvPr>
            <p:cNvSpPr txBox="1"/>
            <p:nvPr/>
          </p:nvSpPr>
          <p:spPr>
            <a:xfrm>
              <a:off x="9548518" y="1843851"/>
              <a:ext cx="10724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350" dirty="0">
                  <a:latin typeface="HTWBerlin Office" panose="02000000000000000000" pitchFamily="2" charset="0"/>
                  <a:cs typeface="Calibri"/>
                </a:rPr>
                <a:t>Benutzer</a:t>
              </a:r>
              <a:endParaRPr lang="de-DE" sz="1350" dirty="0">
                <a:latin typeface="HTWBerlin Office" panose="02000000000000000000" pitchFamily="2" charset="0"/>
              </a:endParaRP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AC195368-5D59-9226-E8F5-9065B7EA769F}"/>
                </a:ext>
              </a:extLst>
            </p:cNvPr>
            <p:cNvSpPr/>
            <p:nvPr/>
          </p:nvSpPr>
          <p:spPr>
            <a:xfrm>
              <a:off x="9209499" y="1791758"/>
              <a:ext cx="1683925" cy="1326443"/>
            </a:xfrm>
            <a:prstGeom prst="roundRect">
              <a:avLst/>
            </a:prstGeom>
            <a:noFill/>
            <a:ln>
              <a:solidFill>
                <a:srgbClr val="7EBA1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350">
                <a:latin typeface="HTWBerlin Office" panose="02000000000000000000" pitchFamily="2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608D86F-04A5-F1EC-E716-81524E622459}"/>
              </a:ext>
            </a:extLst>
          </p:cNvPr>
          <p:cNvGrpSpPr/>
          <p:nvPr/>
        </p:nvGrpSpPr>
        <p:grpSpPr>
          <a:xfrm>
            <a:off x="4084041" y="1286051"/>
            <a:ext cx="1262944" cy="997568"/>
            <a:chOff x="5258388" y="2553758"/>
            <a:chExt cx="1683925" cy="1330090"/>
          </a:xfrm>
        </p:grpSpPr>
        <p:pic>
          <p:nvPicPr>
            <p:cNvPr id="10" name="Grafik 9" descr="Prozessor mit einfarbiger Füllung">
              <a:extLst>
                <a:ext uri="{FF2B5EF4-FFF2-40B4-BE49-F238E27FC236}">
                  <a16:creationId xmlns:a16="http://schemas.microsoft.com/office/drawing/2014/main" id="{C3977906-19AF-F763-EEFF-5EE48EC25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6448" y="2969448"/>
              <a:ext cx="914400" cy="91440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E58D4CE-090A-A81A-C307-A37EE032DD55}"/>
                </a:ext>
              </a:extLst>
            </p:cNvPr>
            <p:cNvSpPr txBox="1"/>
            <p:nvPr/>
          </p:nvSpPr>
          <p:spPr>
            <a:xfrm>
              <a:off x="5418665" y="2605851"/>
              <a:ext cx="1364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350" dirty="0">
                  <a:latin typeface="HTWBerlin Office" panose="02000000000000000000" pitchFamily="2" charset="0"/>
                  <a:cs typeface="Calibri"/>
                </a:rPr>
                <a:t>Raspberry Pi</a:t>
              </a:r>
              <a:endParaRPr lang="de-DE" sz="1350" dirty="0">
                <a:latin typeface="HTWBerlin Office" panose="02000000000000000000" pitchFamily="2" charset="0"/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5B2A63CA-1B81-65E1-A662-2187436E27AC}"/>
                </a:ext>
              </a:extLst>
            </p:cNvPr>
            <p:cNvSpPr/>
            <p:nvPr/>
          </p:nvSpPr>
          <p:spPr>
            <a:xfrm>
              <a:off x="5258388" y="2553758"/>
              <a:ext cx="1683925" cy="1326443"/>
            </a:xfrm>
            <a:prstGeom prst="roundRect">
              <a:avLst/>
            </a:prstGeom>
            <a:noFill/>
            <a:ln>
              <a:solidFill>
                <a:srgbClr val="BBD3B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350">
                <a:latin typeface="HTWBerlin Office" panose="02000000000000000000" pitchFamily="2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D621E6B-48AC-EE9E-3484-C64C829B5241}"/>
              </a:ext>
            </a:extLst>
          </p:cNvPr>
          <p:cNvGrpSpPr/>
          <p:nvPr/>
        </p:nvGrpSpPr>
        <p:grpSpPr>
          <a:xfrm>
            <a:off x="3840843" y="3382535"/>
            <a:ext cx="1262944" cy="994832"/>
            <a:chOff x="5258387" y="4841676"/>
            <a:chExt cx="1683925" cy="1326443"/>
          </a:xfrm>
        </p:grpSpPr>
        <p:pic>
          <p:nvPicPr>
            <p:cNvPr id="14" name="Grafik 11" descr="Tropfender Wasserhahn mit einfarbiger Füllung">
              <a:extLst>
                <a:ext uri="{FF2B5EF4-FFF2-40B4-BE49-F238E27FC236}">
                  <a16:creationId xmlns:a16="http://schemas.microsoft.com/office/drawing/2014/main" id="{5A3476AC-04EE-6F33-52BC-BFAB14280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0563" y="5221935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70360DD-4B99-807F-0F32-8E50DD159BE4}"/>
                </a:ext>
              </a:extLst>
            </p:cNvPr>
            <p:cNvSpPr txBox="1"/>
            <p:nvPr/>
          </p:nvSpPr>
          <p:spPr>
            <a:xfrm>
              <a:off x="5663258" y="4854221"/>
              <a:ext cx="8560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350" dirty="0">
                  <a:latin typeface="HTWBerlin Office" panose="02000000000000000000" pitchFamily="2" charset="0"/>
                  <a:cs typeface="Calibri"/>
                </a:rPr>
                <a:t>Pumpe</a:t>
              </a:r>
              <a:endParaRPr lang="de-DE" sz="1350" dirty="0">
                <a:latin typeface="HTWBerlin Office" panose="02000000000000000000" pitchFamily="2" charset="0"/>
              </a:endParaRP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58A8723C-1E54-F8EC-628B-DE6D69F24C98}"/>
                </a:ext>
              </a:extLst>
            </p:cNvPr>
            <p:cNvSpPr/>
            <p:nvPr/>
          </p:nvSpPr>
          <p:spPr>
            <a:xfrm>
              <a:off x="5258387" y="4841676"/>
              <a:ext cx="1683925" cy="1326443"/>
            </a:xfrm>
            <a:prstGeom prst="roundRect">
              <a:avLst/>
            </a:prstGeom>
            <a:noFill/>
            <a:ln>
              <a:solidFill>
                <a:srgbClr val="BBD3B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350">
                <a:latin typeface="HTWBerlin Office" panose="02000000000000000000" pitchFamily="2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0B722A6-176A-3DA5-7C14-809A03585025}"/>
              </a:ext>
            </a:extLst>
          </p:cNvPr>
          <p:cNvGrpSpPr/>
          <p:nvPr/>
        </p:nvGrpSpPr>
        <p:grpSpPr>
          <a:xfrm>
            <a:off x="405696" y="3576463"/>
            <a:ext cx="1262944" cy="994832"/>
            <a:chOff x="1350260" y="4292056"/>
            <a:chExt cx="1683925" cy="1326443"/>
          </a:xfrm>
        </p:grpSpPr>
        <p:sp>
          <p:nvSpPr>
            <p:cNvPr id="18" name="Grafik 5" descr="Pflanze mit einfarbiger Füllung">
              <a:extLst>
                <a:ext uri="{FF2B5EF4-FFF2-40B4-BE49-F238E27FC236}">
                  <a16:creationId xmlns:a16="http://schemas.microsoft.com/office/drawing/2014/main" id="{680E764D-F202-F987-6253-15EF148B7DA7}"/>
                </a:ext>
              </a:extLst>
            </p:cNvPr>
            <p:cNvSpPr/>
            <p:nvPr/>
          </p:nvSpPr>
          <p:spPr>
            <a:xfrm>
              <a:off x="1865523" y="4744742"/>
              <a:ext cx="557212" cy="762000"/>
            </a:xfrm>
            <a:custGeom>
              <a:avLst/>
              <a:gdLst>
                <a:gd name="connsiteX0" fmla="*/ 437197 w 557212"/>
                <a:gd name="connsiteY0" fmla="*/ 696278 h 762000"/>
                <a:gd name="connsiteX1" fmla="*/ 340043 w 557212"/>
                <a:gd name="connsiteY1" fmla="*/ 657225 h 762000"/>
                <a:gd name="connsiteX2" fmla="*/ 325755 w 557212"/>
                <a:gd name="connsiteY2" fmla="*/ 658178 h 762000"/>
                <a:gd name="connsiteX3" fmla="*/ 311468 w 557212"/>
                <a:gd name="connsiteY3" fmla="*/ 511493 h 762000"/>
                <a:gd name="connsiteX4" fmla="*/ 329565 w 557212"/>
                <a:gd name="connsiteY4" fmla="*/ 493395 h 762000"/>
                <a:gd name="connsiteX5" fmla="*/ 421005 w 557212"/>
                <a:gd name="connsiteY5" fmla="*/ 552450 h 762000"/>
                <a:gd name="connsiteX6" fmla="*/ 470535 w 557212"/>
                <a:gd name="connsiteY6" fmla="*/ 539115 h 762000"/>
                <a:gd name="connsiteX7" fmla="*/ 470535 w 557212"/>
                <a:gd name="connsiteY7" fmla="*/ 539115 h 762000"/>
                <a:gd name="connsiteX8" fmla="*/ 557213 w 557212"/>
                <a:gd name="connsiteY8" fmla="*/ 330518 h 762000"/>
                <a:gd name="connsiteX9" fmla="*/ 421958 w 557212"/>
                <a:gd name="connsiteY9" fmla="*/ 351473 h 762000"/>
                <a:gd name="connsiteX10" fmla="*/ 321945 w 557212"/>
                <a:gd name="connsiteY10" fmla="*/ 451485 h 762000"/>
                <a:gd name="connsiteX11" fmla="*/ 321945 w 557212"/>
                <a:gd name="connsiteY11" fmla="*/ 453390 h 762000"/>
                <a:gd name="connsiteX12" fmla="*/ 304800 w 557212"/>
                <a:gd name="connsiteY12" fmla="*/ 464820 h 762000"/>
                <a:gd name="connsiteX13" fmla="*/ 309563 w 557212"/>
                <a:gd name="connsiteY13" fmla="*/ 242888 h 762000"/>
                <a:gd name="connsiteX14" fmla="*/ 340995 w 557212"/>
                <a:gd name="connsiteY14" fmla="*/ 235268 h 762000"/>
                <a:gd name="connsiteX15" fmla="*/ 360045 w 557212"/>
                <a:gd name="connsiteY15" fmla="*/ 269558 h 762000"/>
                <a:gd name="connsiteX16" fmla="*/ 383858 w 557212"/>
                <a:gd name="connsiteY16" fmla="*/ 279083 h 762000"/>
                <a:gd name="connsiteX17" fmla="*/ 383858 w 557212"/>
                <a:gd name="connsiteY17" fmla="*/ 279083 h 762000"/>
                <a:gd name="connsiteX18" fmla="*/ 481013 w 557212"/>
                <a:gd name="connsiteY18" fmla="*/ 221933 h 762000"/>
                <a:gd name="connsiteX19" fmla="*/ 420053 w 557212"/>
                <a:gd name="connsiteY19" fmla="*/ 189548 h 762000"/>
                <a:gd name="connsiteX20" fmla="*/ 353378 w 557212"/>
                <a:gd name="connsiteY20" fmla="*/ 195263 h 762000"/>
                <a:gd name="connsiteX21" fmla="*/ 323850 w 557212"/>
                <a:gd name="connsiteY21" fmla="*/ 198120 h 762000"/>
                <a:gd name="connsiteX22" fmla="*/ 369570 w 557212"/>
                <a:gd name="connsiteY22" fmla="*/ 115253 h 762000"/>
                <a:gd name="connsiteX23" fmla="*/ 380048 w 557212"/>
                <a:gd name="connsiteY23" fmla="*/ 116205 h 762000"/>
                <a:gd name="connsiteX24" fmla="*/ 429578 w 557212"/>
                <a:gd name="connsiteY24" fmla="*/ 66675 h 762000"/>
                <a:gd name="connsiteX25" fmla="*/ 441008 w 557212"/>
                <a:gd name="connsiteY25" fmla="*/ 0 h 762000"/>
                <a:gd name="connsiteX26" fmla="*/ 337185 w 557212"/>
                <a:gd name="connsiteY26" fmla="*/ 42863 h 762000"/>
                <a:gd name="connsiteX27" fmla="*/ 337185 w 557212"/>
                <a:gd name="connsiteY27" fmla="*/ 42863 h 762000"/>
                <a:gd name="connsiteX28" fmla="*/ 330518 w 557212"/>
                <a:gd name="connsiteY28" fmla="*/ 67628 h 762000"/>
                <a:gd name="connsiteX29" fmla="*/ 339090 w 557212"/>
                <a:gd name="connsiteY29" fmla="*/ 95250 h 762000"/>
                <a:gd name="connsiteX30" fmla="*/ 307658 w 557212"/>
                <a:gd name="connsiteY30" fmla="*/ 146685 h 762000"/>
                <a:gd name="connsiteX31" fmla="*/ 295275 w 557212"/>
                <a:gd name="connsiteY31" fmla="*/ 133350 h 762000"/>
                <a:gd name="connsiteX32" fmla="*/ 296228 w 557212"/>
                <a:gd name="connsiteY32" fmla="*/ 127635 h 762000"/>
                <a:gd name="connsiteX33" fmla="*/ 246698 w 557212"/>
                <a:gd name="connsiteY33" fmla="*/ 78105 h 762000"/>
                <a:gd name="connsiteX34" fmla="*/ 179070 w 557212"/>
                <a:gd name="connsiteY34" fmla="*/ 67628 h 762000"/>
                <a:gd name="connsiteX35" fmla="*/ 221933 w 557212"/>
                <a:gd name="connsiteY35" fmla="*/ 171450 h 762000"/>
                <a:gd name="connsiteX36" fmla="*/ 221933 w 557212"/>
                <a:gd name="connsiteY36" fmla="*/ 171450 h 762000"/>
                <a:gd name="connsiteX37" fmla="*/ 246698 w 557212"/>
                <a:gd name="connsiteY37" fmla="*/ 178118 h 762000"/>
                <a:gd name="connsiteX38" fmla="*/ 276225 w 557212"/>
                <a:gd name="connsiteY38" fmla="*/ 168593 h 762000"/>
                <a:gd name="connsiteX39" fmla="*/ 289560 w 557212"/>
                <a:gd name="connsiteY39" fmla="*/ 186690 h 762000"/>
                <a:gd name="connsiteX40" fmla="*/ 256223 w 557212"/>
                <a:gd name="connsiteY40" fmla="*/ 386715 h 762000"/>
                <a:gd name="connsiteX41" fmla="*/ 252413 w 557212"/>
                <a:gd name="connsiteY41" fmla="*/ 384810 h 762000"/>
                <a:gd name="connsiteX42" fmla="*/ 233363 w 557212"/>
                <a:gd name="connsiteY42" fmla="*/ 375285 h 762000"/>
                <a:gd name="connsiteX43" fmla="*/ 234315 w 557212"/>
                <a:gd name="connsiteY43" fmla="*/ 359093 h 762000"/>
                <a:gd name="connsiteX44" fmla="*/ 134303 w 557212"/>
                <a:gd name="connsiteY44" fmla="*/ 259080 h 762000"/>
                <a:gd name="connsiteX45" fmla="*/ 0 w 557212"/>
                <a:gd name="connsiteY45" fmla="*/ 238125 h 762000"/>
                <a:gd name="connsiteX46" fmla="*/ 86678 w 557212"/>
                <a:gd name="connsiteY46" fmla="*/ 446723 h 762000"/>
                <a:gd name="connsiteX47" fmla="*/ 86678 w 557212"/>
                <a:gd name="connsiteY47" fmla="*/ 446723 h 762000"/>
                <a:gd name="connsiteX48" fmla="*/ 136208 w 557212"/>
                <a:gd name="connsiteY48" fmla="*/ 460058 h 762000"/>
                <a:gd name="connsiteX49" fmla="*/ 221933 w 557212"/>
                <a:gd name="connsiteY49" fmla="*/ 412433 h 762000"/>
                <a:gd name="connsiteX50" fmla="*/ 237173 w 557212"/>
                <a:gd name="connsiteY50" fmla="*/ 420053 h 762000"/>
                <a:gd name="connsiteX51" fmla="*/ 261938 w 557212"/>
                <a:gd name="connsiteY51" fmla="*/ 431483 h 762000"/>
                <a:gd name="connsiteX52" fmla="*/ 274320 w 557212"/>
                <a:gd name="connsiteY52" fmla="*/ 512445 h 762000"/>
                <a:gd name="connsiteX53" fmla="*/ 287655 w 557212"/>
                <a:gd name="connsiteY53" fmla="*/ 667703 h 762000"/>
                <a:gd name="connsiteX54" fmla="*/ 239078 w 557212"/>
                <a:gd name="connsiteY54" fmla="*/ 699135 h 762000"/>
                <a:gd name="connsiteX55" fmla="*/ 178118 w 557212"/>
                <a:gd name="connsiteY55" fmla="*/ 685800 h 762000"/>
                <a:gd name="connsiteX56" fmla="*/ 51435 w 557212"/>
                <a:gd name="connsiteY56" fmla="*/ 762000 h 762000"/>
                <a:gd name="connsiteX57" fmla="*/ 545783 w 557212"/>
                <a:gd name="connsiteY57" fmla="*/ 762000 h 762000"/>
                <a:gd name="connsiteX58" fmla="*/ 437197 w 557212"/>
                <a:gd name="connsiteY58" fmla="*/ 69627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57212" h="762000">
                  <a:moveTo>
                    <a:pt x="437197" y="696278"/>
                  </a:moveTo>
                  <a:cubicBezTo>
                    <a:pt x="411480" y="672465"/>
                    <a:pt x="377190" y="657225"/>
                    <a:pt x="340043" y="657225"/>
                  </a:cubicBezTo>
                  <a:cubicBezTo>
                    <a:pt x="335280" y="657225"/>
                    <a:pt x="330518" y="657225"/>
                    <a:pt x="325755" y="658178"/>
                  </a:cubicBezTo>
                  <a:cubicBezTo>
                    <a:pt x="328613" y="610553"/>
                    <a:pt x="320993" y="561975"/>
                    <a:pt x="311468" y="511493"/>
                  </a:cubicBezTo>
                  <a:cubicBezTo>
                    <a:pt x="314325" y="505778"/>
                    <a:pt x="320993" y="499110"/>
                    <a:pt x="329565" y="493395"/>
                  </a:cubicBezTo>
                  <a:cubicBezTo>
                    <a:pt x="345758" y="527685"/>
                    <a:pt x="380048" y="552450"/>
                    <a:pt x="421005" y="552450"/>
                  </a:cubicBezTo>
                  <a:cubicBezTo>
                    <a:pt x="439103" y="552450"/>
                    <a:pt x="456247" y="547688"/>
                    <a:pt x="470535" y="539115"/>
                  </a:cubicBezTo>
                  <a:lnTo>
                    <a:pt x="470535" y="539115"/>
                  </a:lnTo>
                  <a:cubicBezTo>
                    <a:pt x="547688" y="497205"/>
                    <a:pt x="557213" y="418148"/>
                    <a:pt x="557213" y="330518"/>
                  </a:cubicBezTo>
                  <a:cubicBezTo>
                    <a:pt x="557213" y="330518"/>
                    <a:pt x="474345" y="353378"/>
                    <a:pt x="421958" y="351473"/>
                  </a:cubicBezTo>
                  <a:cubicBezTo>
                    <a:pt x="366713" y="351473"/>
                    <a:pt x="321945" y="396240"/>
                    <a:pt x="321945" y="451485"/>
                  </a:cubicBezTo>
                  <a:cubicBezTo>
                    <a:pt x="321945" y="452438"/>
                    <a:pt x="321945" y="452438"/>
                    <a:pt x="321945" y="453390"/>
                  </a:cubicBezTo>
                  <a:cubicBezTo>
                    <a:pt x="316230" y="456248"/>
                    <a:pt x="310515" y="460058"/>
                    <a:pt x="304800" y="464820"/>
                  </a:cubicBezTo>
                  <a:cubicBezTo>
                    <a:pt x="293370" y="394335"/>
                    <a:pt x="286703" y="321945"/>
                    <a:pt x="309563" y="242888"/>
                  </a:cubicBezTo>
                  <a:cubicBezTo>
                    <a:pt x="319088" y="239077"/>
                    <a:pt x="330518" y="236220"/>
                    <a:pt x="340995" y="235268"/>
                  </a:cubicBezTo>
                  <a:cubicBezTo>
                    <a:pt x="341948" y="248602"/>
                    <a:pt x="348615" y="260985"/>
                    <a:pt x="360045" y="269558"/>
                  </a:cubicBezTo>
                  <a:cubicBezTo>
                    <a:pt x="367665" y="275273"/>
                    <a:pt x="375285" y="278130"/>
                    <a:pt x="383858" y="279083"/>
                  </a:cubicBezTo>
                  <a:lnTo>
                    <a:pt x="383858" y="279083"/>
                  </a:lnTo>
                  <a:cubicBezTo>
                    <a:pt x="426720" y="285750"/>
                    <a:pt x="454343" y="257175"/>
                    <a:pt x="481013" y="221933"/>
                  </a:cubicBezTo>
                  <a:cubicBezTo>
                    <a:pt x="481013" y="221933"/>
                    <a:pt x="441008" y="205740"/>
                    <a:pt x="420053" y="189548"/>
                  </a:cubicBezTo>
                  <a:cubicBezTo>
                    <a:pt x="399098" y="173355"/>
                    <a:pt x="370523" y="177165"/>
                    <a:pt x="353378" y="195263"/>
                  </a:cubicBezTo>
                  <a:cubicBezTo>
                    <a:pt x="343853" y="195263"/>
                    <a:pt x="333375" y="196215"/>
                    <a:pt x="323850" y="198120"/>
                  </a:cubicBezTo>
                  <a:cubicBezTo>
                    <a:pt x="335280" y="171450"/>
                    <a:pt x="350520" y="143828"/>
                    <a:pt x="369570" y="115253"/>
                  </a:cubicBezTo>
                  <a:cubicBezTo>
                    <a:pt x="373380" y="116205"/>
                    <a:pt x="376238" y="116205"/>
                    <a:pt x="380048" y="116205"/>
                  </a:cubicBezTo>
                  <a:cubicBezTo>
                    <a:pt x="407670" y="116205"/>
                    <a:pt x="429578" y="93345"/>
                    <a:pt x="429578" y="66675"/>
                  </a:cubicBezTo>
                  <a:cubicBezTo>
                    <a:pt x="429578" y="41910"/>
                    <a:pt x="441008" y="0"/>
                    <a:pt x="441008" y="0"/>
                  </a:cubicBezTo>
                  <a:cubicBezTo>
                    <a:pt x="397193" y="0"/>
                    <a:pt x="358140" y="4763"/>
                    <a:pt x="337185" y="42863"/>
                  </a:cubicBezTo>
                  <a:lnTo>
                    <a:pt x="337185" y="42863"/>
                  </a:lnTo>
                  <a:cubicBezTo>
                    <a:pt x="333375" y="50483"/>
                    <a:pt x="330518" y="59055"/>
                    <a:pt x="330518" y="67628"/>
                  </a:cubicBezTo>
                  <a:cubicBezTo>
                    <a:pt x="330518" y="78105"/>
                    <a:pt x="333375" y="86678"/>
                    <a:pt x="339090" y="95250"/>
                  </a:cubicBezTo>
                  <a:cubicBezTo>
                    <a:pt x="327660" y="112395"/>
                    <a:pt x="317183" y="129540"/>
                    <a:pt x="307658" y="146685"/>
                  </a:cubicBezTo>
                  <a:cubicBezTo>
                    <a:pt x="303848" y="141923"/>
                    <a:pt x="300038" y="138113"/>
                    <a:pt x="295275" y="133350"/>
                  </a:cubicBezTo>
                  <a:cubicBezTo>
                    <a:pt x="295275" y="131445"/>
                    <a:pt x="296228" y="129540"/>
                    <a:pt x="296228" y="127635"/>
                  </a:cubicBezTo>
                  <a:cubicBezTo>
                    <a:pt x="296228" y="100013"/>
                    <a:pt x="273368" y="78105"/>
                    <a:pt x="246698" y="78105"/>
                  </a:cubicBezTo>
                  <a:cubicBezTo>
                    <a:pt x="220028" y="79057"/>
                    <a:pt x="179070" y="67628"/>
                    <a:pt x="179070" y="67628"/>
                  </a:cubicBezTo>
                  <a:cubicBezTo>
                    <a:pt x="179070" y="111443"/>
                    <a:pt x="183833" y="150495"/>
                    <a:pt x="221933" y="171450"/>
                  </a:cubicBezTo>
                  <a:lnTo>
                    <a:pt x="221933" y="171450"/>
                  </a:lnTo>
                  <a:cubicBezTo>
                    <a:pt x="229553" y="175260"/>
                    <a:pt x="238125" y="178118"/>
                    <a:pt x="246698" y="178118"/>
                  </a:cubicBezTo>
                  <a:cubicBezTo>
                    <a:pt x="258128" y="178118"/>
                    <a:pt x="267653" y="174308"/>
                    <a:pt x="276225" y="168593"/>
                  </a:cubicBezTo>
                  <a:cubicBezTo>
                    <a:pt x="281940" y="174308"/>
                    <a:pt x="285750" y="180023"/>
                    <a:pt x="289560" y="186690"/>
                  </a:cubicBezTo>
                  <a:cubicBezTo>
                    <a:pt x="259080" y="257175"/>
                    <a:pt x="252413" y="323850"/>
                    <a:pt x="256223" y="386715"/>
                  </a:cubicBezTo>
                  <a:cubicBezTo>
                    <a:pt x="255270" y="385763"/>
                    <a:pt x="254318" y="385763"/>
                    <a:pt x="252413" y="384810"/>
                  </a:cubicBezTo>
                  <a:cubicBezTo>
                    <a:pt x="245745" y="381953"/>
                    <a:pt x="240030" y="378143"/>
                    <a:pt x="233363" y="375285"/>
                  </a:cubicBezTo>
                  <a:cubicBezTo>
                    <a:pt x="234315" y="369570"/>
                    <a:pt x="234315" y="364808"/>
                    <a:pt x="234315" y="359093"/>
                  </a:cubicBezTo>
                  <a:cubicBezTo>
                    <a:pt x="234315" y="303848"/>
                    <a:pt x="189548" y="259080"/>
                    <a:pt x="134303" y="259080"/>
                  </a:cubicBezTo>
                  <a:cubicBezTo>
                    <a:pt x="82868" y="260985"/>
                    <a:pt x="0" y="238125"/>
                    <a:pt x="0" y="238125"/>
                  </a:cubicBezTo>
                  <a:cubicBezTo>
                    <a:pt x="0" y="325755"/>
                    <a:pt x="9525" y="403860"/>
                    <a:pt x="86678" y="446723"/>
                  </a:cubicBezTo>
                  <a:lnTo>
                    <a:pt x="86678" y="446723"/>
                  </a:lnTo>
                  <a:cubicBezTo>
                    <a:pt x="100965" y="455295"/>
                    <a:pt x="118110" y="460058"/>
                    <a:pt x="136208" y="460058"/>
                  </a:cubicBezTo>
                  <a:cubicBezTo>
                    <a:pt x="172403" y="460058"/>
                    <a:pt x="203835" y="441008"/>
                    <a:pt x="221933" y="412433"/>
                  </a:cubicBezTo>
                  <a:cubicBezTo>
                    <a:pt x="226695" y="415290"/>
                    <a:pt x="232410" y="417195"/>
                    <a:pt x="237173" y="420053"/>
                  </a:cubicBezTo>
                  <a:cubicBezTo>
                    <a:pt x="244793" y="423863"/>
                    <a:pt x="253365" y="427673"/>
                    <a:pt x="261938" y="431483"/>
                  </a:cubicBezTo>
                  <a:cubicBezTo>
                    <a:pt x="265748" y="459105"/>
                    <a:pt x="270510" y="486728"/>
                    <a:pt x="274320" y="512445"/>
                  </a:cubicBezTo>
                  <a:cubicBezTo>
                    <a:pt x="283845" y="566738"/>
                    <a:pt x="293370" y="619125"/>
                    <a:pt x="287655" y="667703"/>
                  </a:cubicBezTo>
                  <a:cubicBezTo>
                    <a:pt x="269558" y="675323"/>
                    <a:pt x="253365" y="685800"/>
                    <a:pt x="239078" y="699135"/>
                  </a:cubicBezTo>
                  <a:cubicBezTo>
                    <a:pt x="220980" y="690563"/>
                    <a:pt x="200025" y="685800"/>
                    <a:pt x="178118" y="685800"/>
                  </a:cubicBezTo>
                  <a:cubicBezTo>
                    <a:pt x="122873" y="685800"/>
                    <a:pt x="76200" y="716280"/>
                    <a:pt x="51435" y="762000"/>
                  </a:cubicBezTo>
                  <a:lnTo>
                    <a:pt x="545783" y="762000"/>
                  </a:lnTo>
                  <a:cubicBezTo>
                    <a:pt x="522922" y="724853"/>
                    <a:pt x="483870" y="700088"/>
                    <a:pt x="437197" y="696278"/>
                  </a:cubicBezTo>
                  <a:close/>
                </a:path>
              </a:pathLst>
            </a:custGeom>
            <a:solidFill>
              <a:srgbClr val="7EBA14"/>
            </a:solidFill>
            <a:ln w="9525" cap="flat">
              <a:solidFill>
                <a:srgbClr val="BBD3B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e-DE" sz="1350" dirty="0">
                <a:latin typeface="HTWBerlin Office" panose="02000000000000000000" pitchFamily="2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2EAAC42-91BE-0986-8FE8-F1A5321532A1}"/>
                </a:ext>
              </a:extLst>
            </p:cNvPr>
            <p:cNvSpPr txBox="1"/>
            <p:nvPr/>
          </p:nvSpPr>
          <p:spPr>
            <a:xfrm>
              <a:off x="1693331" y="4299185"/>
              <a:ext cx="10724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350" dirty="0">
                  <a:latin typeface="HTWBerlin Office" panose="02000000000000000000" pitchFamily="2" charset="0"/>
                  <a:cs typeface="Calibri"/>
                </a:rPr>
                <a:t>Sensoren</a:t>
              </a:r>
              <a:endParaRPr lang="de-DE" sz="1350" dirty="0">
                <a:latin typeface="HTWBerlin Office" panose="02000000000000000000" pitchFamily="2" charset="0"/>
              </a:endParaRP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D2756C02-9860-5095-27A6-643D228AC216}"/>
                </a:ext>
              </a:extLst>
            </p:cNvPr>
            <p:cNvSpPr/>
            <p:nvPr/>
          </p:nvSpPr>
          <p:spPr>
            <a:xfrm>
              <a:off x="1350260" y="4292056"/>
              <a:ext cx="1683925" cy="1326443"/>
            </a:xfrm>
            <a:prstGeom prst="roundRect">
              <a:avLst/>
            </a:prstGeom>
            <a:noFill/>
            <a:ln>
              <a:solidFill>
                <a:srgbClr val="7EBA1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350">
                <a:latin typeface="HTWBerlin Office" panose="02000000000000000000" pitchFamily="2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AA3DB10-182F-B027-B185-CEB387B98992}"/>
              </a:ext>
            </a:extLst>
          </p:cNvPr>
          <p:cNvGrpSpPr/>
          <p:nvPr/>
        </p:nvGrpSpPr>
        <p:grpSpPr>
          <a:xfrm>
            <a:off x="967359" y="1299080"/>
            <a:ext cx="1262944" cy="994832"/>
            <a:chOff x="1307277" y="1791758"/>
            <a:chExt cx="1683925" cy="1326443"/>
          </a:xfrm>
        </p:grpSpPr>
        <p:pic>
          <p:nvPicPr>
            <p:cNvPr id="22" name="Grafik 7" descr="Kamera mit einfarbiger Füllung">
              <a:extLst>
                <a:ext uri="{FF2B5EF4-FFF2-40B4-BE49-F238E27FC236}">
                  <a16:creationId xmlns:a16="http://schemas.microsoft.com/office/drawing/2014/main" id="{4DFE2F6A-7407-366B-0414-D386CB15F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91217" y="2138068"/>
              <a:ext cx="914400" cy="914400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CC00EFA-4B64-7D73-A464-B9150D5E3F7D}"/>
                </a:ext>
              </a:extLst>
            </p:cNvPr>
            <p:cNvSpPr txBox="1"/>
            <p:nvPr/>
          </p:nvSpPr>
          <p:spPr>
            <a:xfrm>
              <a:off x="1693332" y="1843851"/>
              <a:ext cx="912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350" dirty="0">
                  <a:latin typeface="HTWBerlin Office" panose="02000000000000000000" pitchFamily="2" charset="0"/>
                  <a:cs typeface="Calibri"/>
                </a:rPr>
                <a:t>Kamera</a:t>
              </a:r>
              <a:endParaRPr lang="de-DE" sz="1350" dirty="0">
                <a:latin typeface="HTWBerlin Office" panose="02000000000000000000" pitchFamily="2" charset="0"/>
              </a:endParaRP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DB2F45CC-2E81-34BF-E707-93420E808176}"/>
                </a:ext>
              </a:extLst>
            </p:cNvPr>
            <p:cNvSpPr/>
            <p:nvPr/>
          </p:nvSpPr>
          <p:spPr>
            <a:xfrm>
              <a:off x="1307277" y="1791758"/>
              <a:ext cx="1683925" cy="1326443"/>
            </a:xfrm>
            <a:prstGeom prst="roundRect">
              <a:avLst/>
            </a:prstGeom>
            <a:noFill/>
            <a:ln>
              <a:solidFill>
                <a:srgbClr val="7EBA1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350">
                <a:latin typeface="HTWBerlin Office" panose="02000000000000000000" pitchFamily="2" charset="0"/>
              </a:endParaRPr>
            </a:p>
          </p:txBody>
        </p: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9184D1-BF65-0C51-3350-D3647E41A018}"/>
              </a:ext>
            </a:extLst>
          </p:cNvPr>
          <p:cNvCxnSpPr/>
          <p:nvPr/>
        </p:nvCxnSpPr>
        <p:spPr>
          <a:xfrm>
            <a:off x="8254666" y="1822450"/>
            <a:ext cx="8467" cy="749300"/>
          </a:xfrm>
          <a:prstGeom prst="straightConnector1">
            <a:avLst/>
          </a:prstGeom>
          <a:ln>
            <a:solidFill>
              <a:srgbClr val="7EBA14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95FC2C3-EABE-689A-2C88-47513D49E7B3}"/>
              </a:ext>
            </a:extLst>
          </p:cNvPr>
          <p:cNvCxnSpPr>
            <a:cxnSpLocks/>
          </p:cNvCxnSpPr>
          <p:nvPr/>
        </p:nvCxnSpPr>
        <p:spPr>
          <a:xfrm>
            <a:off x="5410462" y="1724950"/>
            <a:ext cx="2185507" cy="1188651"/>
          </a:xfrm>
          <a:prstGeom prst="straightConnector1">
            <a:avLst/>
          </a:prstGeom>
          <a:ln>
            <a:solidFill>
              <a:srgbClr val="7EBA14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7E35142-0F12-1C92-C548-7038E8996DFA}"/>
              </a:ext>
            </a:extLst>
          </p:cNvPr>
          <p:cNvCxnSpPr>
            <a:cxnSpLocks/>
          </p:cNvCxnSpPr>
          <p:nvPr/>
        </p:nvCxnSpPr>
        <p:spPr>
          <a:xfrm flipH="1">
            <a:off x="2296871" y="1664900"/>
            <a:ext cx="1646920" cy="0"/>
          </a:xfrm>
          <a:prstGeom prst="straightConnector1">
            <a:avLst/>
          </a:prstGeom>
          <a:ln>
            <a:solidFill>
              <a:srgbClr val="7EBA14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1C7484B-2082-5DFC-B3F5-EC35BBC68B31}"/>
              </a:ext>
            </a:extLst>
          </p:cNvPr>
          <p:cNvCxnSpPr>
            <a:cxnSpLocks/>
          </p:cNvCxnSpPr>
          <p:nvPr/>
        </p:nvCxnSpPr>
        <p:spPr>
          <a:xfrm>
            <a:off x="5282573" y="2377310"/>
            <a:ext cx="717898" cy="808739"/>
          </a:xfrm>
          <a:prstGeom prst="straightConnector1">
            <a:avLst/>
          </a:prstGeom>
          <a:ln>
            <a:solidFill>
              <a:srgbClr val="7EBA1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322E491-7E8B-C087-5FA8-088B116962E7}"/>
              </a:ext>
            </a:extLst>
          </p:cNvPr>
          <p:cNvCxnSpPr>
            <a:cxnSpLocks/>
          </p:cNvCxnSpPr>
          <p:nvPr/>
        </p:nvCxnSpPr>
        <p:spPr>
          <a:xfrm flipV="1">
            <a:off x="1067749" y="3028950"/>
            <a:ext cx="873365" cy="500948"/>
          </a:xfrm>
          <a:prstGeom prst="straightConnector1">
            <a:avLst/>
          </a:prstGeom>
          <a:ln>
            <a:solidFill>
              <a:srgbClr val="7EBA1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21F0278C-9C41-E915-9302-7318B7DA8BA6}"/>
              </a:ext>
            </a:extLst>
          </p:cNvPr>
          <p:cNvSpPr txBox="1"/>
          <p:nvPr/>
        </p:nvSpPr>
        <p:spPr>
          <a:xfrm>
            <a:off x="2932056" y="1419846"/>
            <a:ext cx="479060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350" dirty="0">
                <a:latin typeface="HTWBerlin Office" panose="02000000000000000000" pitchFamily="2" charset="0"/>
                <a:cs typeface="Calibri"/>
              </a:rPr>
              <a:t>CSI</a:t>
            </a:r>
            <a:endParaRPr lang="de-DE" sz="1350" dirty="0">
              <a:latin typeface="HTWBerlin Office" panose="0200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A93E08-B0ED-85E2-7887-FB3F8868D7EC}"/>
              </a:ext>
            </a:extLst>
          </p:cNvPr>
          <p:cNvSpPr txBox="1"/>
          <p:nvPr/>
        </p:nvSpPr>
        <p:spPr>
          <a:xfrm rot="2941704">
            <a:off x="5472902" y="2560783"/>
            <a:ext cx="515055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350" dirty="0">
                <a:latin typeface="HTWBerlin Office" panose="02000000000000000000" pitchFamily="2" charset="0"/>
                <a:cs typeface="Calibri"/>
              </a:rPr>
              <a:t>GPIO</a:t>
            </a:r>
            <a:endParaRPr lang="de-DE" sz="1350" dirty="0">
              <a:latin typeface="HTWBerlin Office" panose="02000000000000000000" pitchFamily="2" charset="0"/>
            </a:endParaRP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A565D3B-11D3-7E51-EA1D-09D4C569C223}"/>
              </a:ext>
            </a:extLst>
          </p:cNvPr>
          <p:cNvGrpSpPr/>
          <p:nvPr/>
        </p:nvGrpSpPr>
        <p:grpSpPr>
          <a:xfrm>
            <a:off x="2075730" y="2481032"/>
            <a:ext cx="1262944" cy="997568"/>
            <a:chOff x="5258388" y="2553758"/>
            <a:chExt cx="1683925" cy="1330090"/>
          </a:xfrm>
        </p:grpSpPr>
        <p:pic>
          <p:nvPicPr>
            <p:cNvPr id="33" name="Grafik 9" descr="Prozessor mit einfarbiger Füllung">
              <a:extLst>
                <a:ext uri="{FF2B5EF4-FFF2-40B4-BE49-F238E27FC236}">
                  <a16:creationId xmlns:a16="http://schemas.microsoft.com/office/drawing/2014/main" id="{1F36EA12-4C68-84A9-DE54-B7588119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6448" y="2969448"/>
              <a:ext cx="914400" cy="914400"/>
            </a:xfrm>
            <a:prstGeom prst="rect">
              <a:avLst/>
            </a:prstGeom>
          </p:spPr>
        </p:pic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91260D3-68D0-5DEF-C3E1-7CD40D8D4BA3}"/>
                </a:ext>
              </a:extLst>
            </p:cNvPr>
            <p:cNvSpPr txBox="1"/>
            <p:nvPr/>
          </p:nvSpPr>
          <p:spPr>
            <a:xfrm>
              <a:off x="5418665" y="2605851"/>
              <a:ext cx="1364074" cy="318036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100" dirty="0">
                  <a:latin typeface="HTWBerlin Office" panose="02000000000000000000" pitchFamily="2" charset="0"/>
                  <a:cs typeface="Calibri"/>
                </a:rPr>
                <a:t>Nucleo-F042K6</a:t>
              </a:r>
              <a:endParaRPr lang="de-DE" sz="1100" dirty="0">
                <a:latin typeface="HTWBerlin Office" panose="02000000000000000000" pitchFamily="2" charset="0"/>
              </a:endParaRPr>
            </a:p>
          </p:txBody>
        </p:sp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15E33F88-F942-0C1D-3F40-60963B608115}"/>
                </a:ext>
              </a:extLst>
            </p:cNvPr>
            <p:cNvSpPr/>
            <p:nvPr/>
          </p:nvSpPr>
          <p:spPr>
            <a:xfrm>
              <a:off x="5258388" y="2553758"/>
              <a:ext cx="1683925" cy="1326443"/>
            </a:xfrm>
            <a:prstGeom prst="roundRect">
              <a:avLst/>
            </a:prstGeom>
            <a:noFill/>
            <a:ln>
              <a:solidFill>
                <a:srgbClr val="BBD3B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350">
                <a:latin typeface="HTWBerlin Office" panose="02000000000000000000" pitchFamily="2" charset="0"/>
              </a:endParaRP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7490F858-954B-5F25-11DE-7B6FAE4CE511}"/>
              </a:ext>
            </a:extLst>
          </p:cNvPr>
          <p:cNvSpPr txBox="1"/>
          <p:nvPr/>
        </p:nvSpPr>
        <p:spPr>
          <a:xfrm rot="19792774">
            <a:off x="1228203" y="2930070"/>
            <a:ext cx="64673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50" dirty="0">
                <a:latin typeface="HTWBerlin Office" panose="02000000000000000000" pitchFamily="2" charset="0"/>
                <a:cs typeface="Calibri"/>
              </a:rPr>
              <a:t>UART</a:t>
            </a:r>
            <a:endParaRPr lang="de-DE" sz="1350" dirty="0">
              <a:latin typeface="HTWBerlin Office" panose="02000000000000000000" pitchFamily="2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9A5776A-9FE5-D770-BB84-65D69CD8B771}"/>
              </a:ext>
            </a:extLst>
          </p:cNvPr>
          <p:cNvCxnSpPr>
            <a:cxnSpLocks/>
          </p:cNvCxnSpPr>
          <p:nvPr/>
        </p:nvCxnSpPr>
        <p:spPr>
          <a:xfrm flipV="1">
            <a:off x="3411116" y="2338651"/>
            <a:ext cx="907490" cy="607371"/>
          </a:xfrm>
          <a:prstGeom prst="straightConnector1">
            <a:avLst/>
          </a:prstGeom>
          <a:ln>
            <a:solidFill>
              <a:srgbClr val="7EBA1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8534C359-FBF5-AF33-622E-FFA681A1DBC8}"/>
              </a:ext>
            </a:extLst>
          </p:cNvPr>
          <p:cNvSpPr txBox="1"/>
          <p:nvPr/>
        </p:nvSpPr>
        <p:spPr>
          <a:xfrm rot="19539171">
            <a:off x="3249696" y="2639710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TWBerlin Office" panose="02000000000000000000" pitchFamily="2" charset="0"/>
              </a:rPr>
              <a:t>Serielle Schnittstelle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66F6C64-4BB0-76C9-8ECC-FB85D217F816}"/>
              </a:ext>
            </a:extLst>
          </p:cNvPr>
          <p:cNvSpPr txBox="1"/>
          <p:nvPr/>
        </p:nvSpPr>
        <p:spPr>
          <a:xfrm rot="1754410">
            <a:off x="5846891" y="2082194"/>
            <a:ext cx="1553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latin typeface="HTWBerlin Office" panose="02000000000000000000" pitchFamily="2" charset="0"/>
              </a:rPr>
              <a:t>Raspberry Pi hostet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45D13A-33F7-67F7-06F0-B81849E32E1D}"/>
              </a:ext>
            </a:extLst>
          </p:cNvPr>
          <p:cNvGrpSpPr/>
          <p:nvPr/>
        </p:nvGrpSpPr>
        <p:grpSpPr>
          <a:xfrm>
            <a:off x="5651443" y="3382535"/>
            <a:ext cx="1262944" cy="997568"/>
            <a:chOff x="5258388" y="2553758"/>
            <a:chExt cx="1683925" cy="1330090"/>
          </a:xfrm>
        </p:grpSpPr>
        <p:pic>
          <p:nvPicPr>
            <p:cNvPr id="41" name="Grafik 9" descr="Prozessor mit einfarbiger Füllung">
              <a:extLst>
                <a:ext uri="{FF2B5EF4-FFF2-40B4-BE49-F238E27FC236}">
                  <a16:creationId xmlns:a16="http://schemas.microsoft.com/office/drawing/2014/main" id="{6B4965E7-018F-8485-92E3-17B46D24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6448" y="2969448"/>
              <a:ext cx="914400" cy="914400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5B73CF1-3883-1D7F-6259-8B63057B2EE7}"/>
                </a:ext>
              </a:extLst>
            </p:cNvPr>
            <p:cNvSpPr txBox="1"/>
            <p:nvPr/>
          </p:nvSpPr>
          <p:spPr>
            <a:xfrm>
              <a:off x="5418665" y="2605851"/>
              <a:ext cx="13640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sz="1350" dirty="0">
                  <a:latin typeface="HTWBerlin Office" panose="02000000000000000000" pitchFamily="2" charset="0"/>
                  <a:cs typeface="Calibri"/>
                </a:rPr>
                <a:t>L293D</a:t>
              </a:r>
              <a:endParaRPr lang="de-DE" sz="1350" dirty="0">
                <a:latin typeface="HTWBerlin Office" panose="02000000000000000000" pitchFamily="2" charset="0"/>
              </a:endParaRP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2FDFEF33-DD0B-F657-7F05-5F0FDF7206EF}"/>
                </a:ext>
              </a:extLst>
            </p:cNvPr>
            <p:cNvSpPr/>
            <p:nvPr/>
          </p:nvSpPr>
          <p:spPr>
            <a:xfrm>
              <a:off x="5258388" y="2553758"/>
              <a:ext cx="1683925" cy="1326443"/>
            </a:xfrm>
            <a:prstGeom prst="roundRect">
              <a:avLst/>
            </a:prstGeom>
            <a:noFill/>
            <a:ln>
              <a:solidFill>
                <a:srgbClr val="BBD3B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350">
                <a:latin typeface="HTWBerlin Office" panose="02000000000000000000" pitchFamily="2" charset="0"/>
              </a:endParaRP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8F53059-0FFE-C5B1-8CB3-909D65D04E88}"/>
              </a:ext>
            </a:extLst>
          </p:cNvPr>
          <p:cNvCxnSpPr>
            <a:cxnSpLocks/>
          </p:cNvCxnSpPr>
          <p:nvPr/>
        </p:nvCxnSpPr>
        <p:spPr>
          <a:xfrm flipH="1">
            <a:off x="5235978" y="3887376"/>
            <a:ext cx="348967" cy="0"/>
          </a:xfrm>
          <a:prstGeom prst="straightConnector1">
            <a:avLst/>
          </a:prstGeom>
          <a:ln>
            <a:solidFill>
              <a:srgbClr val="7EBA1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24E3352-4C98-1CCE-4755-FF1A22C1C62A}"/>
              </a:ext>
            </a:extLst>
          </p:cNvPr>
          <p:cNvGrpSpPr/>
          <p:nvPr/>
        </p:nvGrpSpPr>
        <p:grpSpPr>
          <a:xfrm>
            <a:off x="7447615" y="2641914"/>
            <a:ext cx="1608665" cy="1460499"/>
            <a:chOff x="8985600" y="4137924"/>
            <a:chExt cx="2144887" cy="1947332"/>
          </a:xfrm>
        </p:grpSpPr>
        <p:pic>
          <p:nvPicPr>
            <p:cNvPr id="46" name="Grafik 6" descr="Blog mit einfarbiger Füllung">
              <a:extLst>
                <a:ext uri="{FF2B5EF4-FFF2-40B4-BE49-F238E27FC236}">
                  <a16:creationId xmlns:a16="http://schemas.microsoft.com/office/drawing/2014/main" id="{6DF9F1F7-4B68-415B-A0E2-48966D03F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91674" y="4845639"/>
              <a:ext cx="914400" cy="914400"/>
            </a:xfrm>
            <a:prstGeom prst="rect">
              <a:avLst/>
            </a:prstGeom>
          </p:spPr>
        </p:pic>
        <p:sp>
          <p:nvSpPr>
            <p:cNvPr id="47" name="Wolke 46">
              <a:extLst>
                <a:ext uri="{FF2B5EF4-FFF2-40B4-BE49-F238E27FC236}">
                  <a16:creationId xmlns:a16="http://schemas.microsoft.com/office/drawing/2014/main" id="{79D0235F-5487-5720-0FF3-D315F0C3A3BF}"/>
                </a:ext>
              </a:extLst>
            </p:cNvPr>
            <p:cNvSpPr/>
            <p:nvPr/>
          </p:nvSpPr>
          <p:spPr>
            <a:xfrm>
              <a:off x="8985600" y="4137924"/>
              <a:ext cx="2144887" cy="1947332"/>
            </a:xfrm>
            <a:prstGeom prst="cloud">
              <a:avLst/>
            </a:prstGeom>
            <a:noFill/>
            <a:ln>
              <a:solidFill>
                <a:srgbClr val="7EBA1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350">
                <a:latin typeface="HTWBerlin Office" panose="02000000000000000000" pitchFamily="2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3587743B-2F2D-37E2-3FF2-62B58F73E6FC}"/>
                </a:ext>
              </a:extLst>
            </p:cNvPr>
            <p:cNvSpPr txBox="1"/>
            <p:nvPr/>
          </p:nvSpPr>
          <p:spPr>
            <a:xfrm>
              <a:off x="9294517" y="4553185"/>
              <a:ext cx="15145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350" dirty="0">
                  <a:latin typeface="HTWBerlin Office" panose="02000000000000000000" pitchFamily="2" charset="0"/>
                  <a:cs typeface="Calibri"/>
                </a:rPr>
                <a:t>Web Interface</a:t>
              </a:r>
              <a:endParaRPr lang="de-DE" sz="1350" dirty="0">
                <a:latin typeface="HTWBerlin Office" panose="02000000000000000000" pitchFamily="2" charset="0"/>
              </a:endParaRP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4D8583C1-FF21-0654-7856-3067D5A42BE6}"/>
              </a:ext>
            </a:extLst>
          </p:cNvPr>
          <p:cNvSpPr txBox="1"/>
          <p:nvPr/>
        </p:nvSpPr>
        <p:spPr>
          <a:xfrm>
            <a:off x="1668640" y="4427951"/>
            <a:ext cx="2407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HTWBerlin Office" panose="02000000000000000000"/>
              </a:rPr>
              <a:t>Abbildung 1. Systemarchitektur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2. Schaltplan Sensorik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Team B - Automatische Bewässerung  | Schaltplan Sensorik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528FC4-5059-0B30-042E-3FE9CBDB0CA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8084CD-EE47-2111-3E92-6424A040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28" y="1080889"/>
            <a:ext cx="5532183" cy="298172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35B8C72-D28D-1DB2-2EC5-FB3E5A0991E3}"/>
              </a:ext>
            </a:extLst>
          </p:cNvPr>
          <p:cNvSpPr txBox="1"/>
          <p:nvPr/>
        </p:nvSpPr>
        <p:spPr>
          <a:xfrm>
            <a:off x="1862418" y="4202206"/>
            <a:ext cx="2407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HTWBerlin Office" panose="02000000000000000000"/>
              </a:rPr>
              <a:t>Abbildung 2. Schaltplan der Sensorik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2. Schaltplan </a:t>
            </a:r>
            <a:r>
              <a:rPr lang="de-DE" sz="3200" spc="-1" dirty="0">
                <a:solidFill>
                  <a:srgbClr val="000000"/>
                </a:solidFill>
                <a:latin typeface="HTWBerlin Office" panose="02000000000000000000"/>
              </a:rPr>
              <a:t>Pumpe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Team B - Automatische Bewässerung  | Schaltplan Pumpe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528FC4-5059-0B30-042E-3FE9CBDB0CA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C40DD3-79A0-764A-8571-645F6E62AE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47" y="1077956"/>
            <a:ext cx="4207545" cy="327972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79D113-1115-197D-61EC-289FEDDCD825}"/>
              </a:ext>
            </a:extLst>
          </p:cNvPr>
          <p:cNvSpPr txBox="1"/>
          <p:nvPr/>
        </p:nvSpPr>
        <p:spPr>
          <a:xfrm>
            <a:off x="1862418" y="4202206"/>
            <a:ext cx="2709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HTWBerlin Office" panose="02000000000000000000"/>
              </a:rPr>
              <a:t>Abbildung 3. Schaltplan der Pumpensteuerung  </a:t>
            </a:r>
          </a:p>
        </p:txBody>
      </p:sp>
    </p:spTree>
    <p:extLst>
      <p:ext uri="{BB962C8B-B14F-4D97-AF65-F5344CB8AC3E}">
        <p14:creationId xmlns:p14="http://schemas.microsoft.com/office/powerpoint/2010/main" val="37107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000" dirty="0">
                <a:latin typeface="HTWBerlin Office" panose="02000000000000000000" pitchFamily="2" charset="0"/>
              </a:rPr>
              <a:t>Raspi Pins liefern nicht genug Strom </a:t>
            </a:r>
          </a:p>
          <a:p>
            <a:pPr lvl="1"/>
            <a:r>
              <a:rPr lang="de-DE" sz="1600" dirty="0">
                <a:latin typeface="HTWBerlin Office" panose="02000000000000000000" pitchFamily="2" charset="0"/>
              </a:rPr>
              <a:t>Max. 16mA</a:t>
            </a:r>
          </a:p>
          <a:p>
            <a:pPr lvl="1"/>
            <a:r>
              <a:rPr lang="de-DE" sz="1600" dirty="0">
                <a:latin typeface="HTWBerlin Office" panose="02000000000000000000" pitchFamily="2" charset="0"/>
              </a:rPr>
              <a:t>Motor braucht mind. 60 mA</a:t>
            </a:r>
          </a:p>
          <a:p>
            <a:r>
              <a:rPr lang="de-DE" sz="2000" dirty="0">
                <a:latin typeface="HTWBerlin Office" panose="02000000000000000000" pitchFamily="2" charset="0"/>
              </a:rPr>
              <a:t>Pumpe mit Raspi über L293D verbunden</a:t>
            </a:r>
          </a:p>
          <a:p>
            <a:r>
              <a:rPr lang="de-DE" sz="2000" dirty="0">
                <a:latin typeface="HTWBerlin Office" panose="02000000000000000000" pitchFamily="2" charset="0"/>
              </a:rPr>
              <a:t>L293D:</a:t>
            </a:r>
          </a:p>
          <a:p>
            <a:pPr lvl="1"/>
            <a:r>
              <a:rPr lang="de-DE" sz="1600" dirty="0">
                <a:latin typeface="HTWBerlin Office" panose="02000000000000000000" pitchFamily="2" charset="0"/>
              </a:rPr>
              <a:t>16-pin Motortreiber-IC</a:t>
            </a:r>
          </a:p>
          <a:p>
            <a:pPr lvl="1"/>
            <a:r>
              <a:rPr lang="de-DE" sz="1600" dirty="0">
                <a:latin typeface="HTWBerlin Office" panose="02000000000000000000" pitchFamily="2" charset="0"/>
              </a:rPr>
              <a:t>Bis zu 600 mA bei Spannung von 4.5-36V</a:t>
            </a:r>
          </a:p>
          <a:p>
            <a:r>
              <a:rPr lang="de-DE" sz="2000" dirty="0">
                <a:latin typeface="HTWBerlin Office" panose="02000000000000000000" pitchFamily="2" charset="0"/>
              </a:rPr>
              <a:t>Raspberry Pi steuert mit zwei GPIO Pins L293D</a:t>
            </a:r>
          </a:p>
          <a:p>
            <a:pPr lvl="1"/>
            <a:r>
              <a:rPr lang="de-DE" sz="1600" dirty="0">
                <a:latin typeface="HTWBerlin Office" panose="02000000000000000000" pitchFamily="2" charset="0"/>
              </a:rPr>
              <a:t>Enable</a:t>
            </a:r>
          </a:p>
          <a:p>
            <a:pPr lvl="1"/>
            <a:r>
              <a:rPr lang="de-DE" sz="1600" dirty="0">
                <a:latin typeface="HTWBerlin Office" panose="02000000000000000000" pitchFamily="2" charset="0"/>
              </a:rPr>
              <a:t>Input</a:t>
            </a:r>
          </a:p>
        </p:txBody>
      </p:sp>
      <p:sp>
        <p:nvSpPr>
          <p:cNvPr id="53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pc="-1" dirty="0">
                <a:solidFill>
                  <a:srgbClr val="000000"/>
                </a:solidFill>
                <a:latin typeface="HTWBerlin Office" panose="02000000000000000000"/>
              </a:rPr>
              <a:t>3</a:t>
            </a: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. Realisierung Pumpe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532" name="Foliennummernplatzhalter 1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fld id="{706A39C0-1364-47BA-A385-C304A8A42589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2431481" y="4687200"/>
            <a:ext cx="5484600" cy="179640"/>
          </a:xfrm>
        </p:spPr>
        <p:txBody>
          <a:bodyPr/>
          <a:lstStyle/>
          <a:p>
            <a:r>
              <a:rPr dirty="0"/>
              <a:t>Team B - Automatische Bewässerung  | Realisierung Pumpe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FBB048F-D99E-A02D-69DD-4D4DFAF7BED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2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/>
          </p:nvPr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000" dirty="0">
                <a:latin typeface="HTWBerlin Office" panose="02000000000000000000" pitchFamily="2" charset="0"/>
              </a:rPr>
              <a:t>Bodenfeuchtesensor &amp; Lichtsensor an ADC-Pins des Nucleo-Boards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latin typeface="HTWBerlin Office" panose="02000000000000000000" pitchFamily="2" charset="0"/>
              </a:rPr>
              <a:t>Kontroll-LED am Lichtsensor gibt an, ob Strom fließt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latin typeface="HTWBerlin Office" panose="02000000000000000000" pitchFamily="2" charset="0"/>
              </a:rPr>
              <a:t>Temperatursensor über Daten-Pin des Nucleo-Boards ausgelesen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latin typeface="HTWBerlin Office" panose="02000000000000000000" pitchFamily="2" charset="0"/>
              </a:rPr>
              <a:t>In C programmiert</a:t>
            </a:r>
          </a:p>
          <a:p>
            <a:pPr>
              <a:lnSpc>
                <a:spcPct val="150000"/>
              </a:lnSpc>
            </a:pPr>
            <a:r>
              <a:rPr lang="de-DE" sz="2000" dirty="0">
                <a:latin typeface="HTWBerlin Office" panose="02000000000000000000" pitchFamily="2" charset="0"/>
              </a:rPr>
              <a:t>Serielle Übertragung der Daten an den Raspi </a:t>
            </a:r>
            <a:endParaRPr lang="de-DE" sz="1600" dirty="0">
              <a:latin typeface="HTWBerlin Office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de-DE" sz="1600" dirty="0">
                <a:latin typeface="HTWBerlin Office" panose="02000000000000000000" pitchFamily="2" charset="0"/>
              </a:rPr>
              <a:t>USB</a:t>
            </a:r>
          </a:p>
        </p:txBody>
      </p:sp>
      <p:sp>
        <p:nvSpPr>
          <p:cNvPr id="53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399"/>
              </a:lnSpc>
              <a:buNone/>
            </a:pPr>
            <a:r>
              <a:rPr lang="de-DE" sz="3200" spc="-1" dirty="0">
                <a:solidFill>
                  <a:srgbClr val="000000"/>
                </a:solidFill>
                <a:latin typeface="HTWBerlin Office" panose="02000000000000000000"/>
              </a:rPr>
              <a:t>3</a:t>
            </a:r>
            <a:r>
              <a:rPr lang="de-DE" sz="3200" strike="noStrike" spc="-1" dirty="0">
                <a:solidFill>
                  <a:srgbClr val="000000"/>
                </a:solidFill>
                <a:latin typeface="HTWBerlin Office" panose="02000000000000000000"/>
              </a:rPr>
              <a:t>. Realisierung Sensorik</a:t>
            </a:r>
            <a:endParaRPr lang="en-US" sz="3200" strike="noStrike" spc="-1" dirty="0">
              <a:solidFill>
                <a:srgbClr val="000000"/>
              </a:solidFill>
              <a:latin typeface="HTWBerlin Office" panose="02000000000000000000"/>
            </a:endParaRPr>
          </a:p>
        </p:txBody>
      </p:sp>
      <p:sp>
        <p:nvSpPr>
          <p:cNvPr id="532" name="Foliennummernplatzhalter 1"/>
          <p:cNvSpPr txBox="1"/>
          <p:nvPr/>
        </p:nvSpPr>
        <p:spPr>
          <a:xfrm>
            <a:off x="540000" y="4687560"/>
            <a:ext cx="12891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fld id="{706A39C0-1364-47BA-A385-C304A8A42589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>
          <a:xfrm>
            <a:off x="2431481" y="4687200"/>
            <a:ext cx="5484600" cy="179640"/>
          </a:xfrm>
        </p:spPr>
        <p:txBody>
          <a:bodyPr/>
          <a:lstStyle/>
          <a:p>
            <a:r>
              <a:rPr dirty="0"/>
              <a:t>Team B - Automatische Bewässerung  | Realisierung Sensorik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FBB048F-D99E-A02D-69DD-4D4DFAF7BED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EC38C4-F856-470D-8207-7246F58AF79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36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1223</Words>
  <Application>Microsoft Office PowerPoint</Application>
  <PresentationFormat>Bildschirmpräsentation (16:9)</PresentationFormat>
  <Paragraphs>305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11</vt:i4>
      </vt:variant>
      <vt:variant>
        <vt:lpstr>Folientitel</vt:lpstr>
      </vt:variant>
      <vt:variant>
        <vt:i4>19</vt:i4>
      </vt:variant>
    </vt:vector>
  </HeadingPairs>
  <TitlesOfParts>
    <vt:vector size="36" baseType="lpstr">
      <vt:lpstr>Arial</vt:lpstr>
      <vt:lpstr>Calibri</vt:lpstr>
      <vt:lpstr>HTWBerlin Office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Agenda</vt:lpstr>
      <vt:lpstr>1. Aktueller Stand</vt:lpstr>
      <vt:lpstr>1. Aktueller Stand</vt:lpstr>
      <vt:lpstr>2. Systemarchitektur</vt:lpstr>
      <vt:lpstr>2. Schaltplan Sensorik</vt:lpstr>
      <vt:lpstr>2. Schaltplan Pumpe</vt:lpstr>
      <vt:lpstr>3. Realisierung Pumpe</vt:lpstr>
      <vt:lpstr>3. Realisierung Sensorik</vt:lpstr>
      <vt:lpstr>3. Realisierung Kamera und Timelapse</vt:lpstr>
      <vt:lpstr>3. Realisierung Webinterface</vt:lpstr>
      <vt:lpstr>4. Testspezifikation</vt:lpstr>
      <vt:lpstr>4. Testspezifikation</vt:lpstr>
      <vt:lpstr>4. Testspezifikation</vt:lpstr>
      <vt:lpstr>4. Test Traceability</vt:lpstr>
      <vt:lpstr>5. Probleme und Lösungen</vt:lpstr>
      <vt:lpstr>6. Ausblick</vt:lpstr>
      <vt:lpstr>Vielen Dank für Ihre Aufmerksamkeit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HTW Berlin | Kommunikation</dc:creator>
  <dc:description/>
  <cp:lastModifiedBy>Leon Sobotta</cp:lastModifiedBy>
  <cp:revision>241</cp:revision>
  <cp:lastPrinted>2020-05-04T10:23:07Z</cp:lastPrinted>
  <dcterms:created xsi:type="dcterms:W3CDTF">2020-04-29T09:21:43Z</dcterms:created>
  <dcterms:modified xsi:type="dcterms:W3CDTF">2023-01-25T08:22:38Z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(16:9)</vt:lpwstr>
  </property>
  <property fmtid="{D5CDD505-2E9C-101B-9397-08002B2CF9AE}" pid="3" name="Slides">
    <vt:i4>13</vt:i4>
  </property>
</Properties>
</file>