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70" r:id="rId5"/>
    <p:sldId id="289" r:id="rId6"/>
    <p:sldId id="267" r:id="rId7"/>
    <p:sldId id="259" r:id="rId8"/>
    <p:sldId id="288" r:id="rId9"/>
    <p:sldId id="277" r:id="rId10"/>
    <p:sldId id="287" r:id="rId11"/>
    <p:sldId id="264" r:id="rId12"/>
    <p:sldId id="271" r:id="rId13"/>
    <p:sldId id="272" r:id="rId14"/>
    <p:sldId id="273" r:id="rId15"/>
    <p:sldId id="269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D09E00"/>
    <a:srgbClr val="00B0F0"/>
    <a:srgbClr val="0080FF"/>
    <a:srgbClr val="E6E6E6"/>
    <a:srgbClr val="0469D1"/>
    <a:srgbClr val="000000"/>
    <a:srgbClr val="00499F"/>
    <a:srgbClr val="0CC1E0"/>
    <a:srgbClr val="1B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>
      <p:cViewPr varScale="1">
        <p:scale>
          <a:sx n="85" d="100"/>
          <a:sy n="85" d="100"/>
        </p:scale>
        <p:origin x="136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8.jpe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'C:\Users\KHALIL\Desktop\[instances2.xlsx]Num of iter'!$K$22</c:f>
              <c:strCache>
                <c:ptCount val="1"/>
                <c:pt idx="0">
                  <c:v>AVG GAP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'[1]Num of iter'!$I$23:$J$26</c:f>
              <c:multiLvlStrCache>
                <c:ptCount val="4"/>
                <c:lvl/>
                <c:lvl>
                  <c:pt idx="0">
                    <c:v>70</c:v>
                  </c:pt>
                  <c:pt idx="1">
                    <c:v>50</c:v>
                  </c:pt>
                  <c:pt idx="2">
                    <c:v>130</c:v>
                  </c:pt>
                  <c:pt idx="3">
                    <c:v>150</c:v>
                  </c:pt>
                </c:lvl>
              </c:multiLvlStrCache>
            </c:multiLvlStrRef>
          </c:cat>
          <c:val>
            <c:numRef>
              <c:f>'[1]Num of iter'!$K$23:$K$26</c:f>
              <c:numCache>
                <c:formatCode>General</c:formatCode>
                <c:ptCount val="4"/>
                <c:pt idx="0">
                  <c:v>0.85211708771581496</c:v>
                </c:pt>
                <c:pt idx="1">
                  <c:v>1.8527736332524058</c:v>
                </c:pt>
                <c:pt idx="2">
                  <c:v>-0.16789555230323427</c:v>
                </c:pt>
                <c:pt idx="3">
                  <c:v>0.10713635975599954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3D-4E18-A3F7-F469E79B1B17}"/>
            </c:ext>
          </c:extLst>
        </c:ser>
        <c:ser>
          <c:idx val="1"/>
          <c:order val="1"/>
          <c:tx>
            <c:strRef>
              <c:f>'C:\Users\KHALIL\Desktop\[instances2.xlsx]Num of iter'!$L$22</c:f>
              <c:strCache>
                <c:ptCount val="1"/>
                <c:pt idx="0">
                  <c:v>CPU TIME(SEC)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'[1]Num of iter'!$I$23:$J$26</c:f>
              <c:multiLvlStrCache>
                <c:ptCount val="4"/>
                <c:lvl/>
                <c:lvl>
                  <c:pt idx="0">
                    <c:v>70</c:v>
                  </c:pt>
                  <c:pt idx="1">
                    <c:v>50</c:v>
                  </c:pt>
                  <c:pt idx="2">
                    <c:v>130</c:v>
                  </c:pt>
                  <c:pt idx="3">
                    <c:v>150</c:v>
                  </c:pt>
                </c:lvl>
              </c:multiLvlStrCache>
            </c:multiLvlStrRef>
          </c:cat>
          <c:val>
            <c:numRef>
              <c:f>'[1]Num of iter'!$L$23:$L$26</c:f>
              <c:numCache>
                <c:formatCode>General</c:formatCode>
                <c:ptCount val="4"/>
                <c:pt idx="0">
                  <c:v>51.9393466</c:v>
                </c:pt>
                <c:pt idx="1">
                  <c:v>26.988354909090905</c:v>
                </c:pt>
                <c:pt idx="2">
                  <c:v>81.664158272727263</c:v>
                </c:pt>
                <c:pt idx="3">
                  <c:v>83.374204181818186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3D-4E18-A3F7-F469E79B1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9844767"/>
        <c:axId val="239848511"/>
      </c:lineChart>
      <c:catAx>
        <c:axId val="239844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Number</a:t>
                </a:r>
                <a:r>
                  <a:rPr lang="fr-FR" baseline="0"/>
                  <a:t> of iterations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39848511"/>
        <c:crosses val="autoZero"/>
        <c:auto val="1"/>
        <c:lblAlgn val="ctr"/>
        <c:lblOffset val="100"/>
        <c:noMultiLvlLbl val="0"/>
      </c:catAx>
      <c:valAx>
        <c:axId val="23984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3984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'Evaporation Factor'!$K$3</c:f>
              <c:strCache>
                <c:ptCount val="1"/>
                <c:pt idx="0">
                  <c:v>AVG GAP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'Evaporation Factor'!$I$4:$J$7</c:f>
              <c:strCache>
                <c:ptCount val="4"/>
                <c:pt idx="0">
                  <c:v>0,6</c:v>
                </c:pt>
                <c:pt idx="1">
                  <c:v>0,8</c:v>
                </c:pt>
                <c:pt idx="2">
                  <c:v>0,4</c:v>
                </c:pt>
                <c:pt idx="3">
                  <c:v>0,2</c:v>
                </c:pt>
              </c:strCache>
            </c:strRef>
          </c:cat>
          <c:val>
            <c:numRef>
              <c:f>'Evaporation Factor'!$K$4:$K$7</c:f>
              <c:numCache>
                <c:formatCode>#\ ##0.00000</c:formatCode>
                <c:ptCount val="4"/>
                <c:pt idx="0">
                  <c:v>-2.6877288921834494E-3</c:v>
                </c:pt>
                <c:pt idx="1">
                  <c:v>0.63480831900604984</c:v>
                </c:pt>
                <c:pt idx="2">
                  <c:v>0.46425727920871229</c:v>
                </c:pt>
                <c:pt idx="3">
                  <c:v>0.47992967126198721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DA-43E6-BFBB-77755D90DE13}"/>
            </c:ext>
          </c:extLst>
        </c:ser>
        <c:ser>
          <c:idx val="1"/>
          <c:order val="1"/>
          <c:tx>
            <c:strRef>
              <c:f>'Evaporation Factor'!$L$3</c:f>
              <c:strCache>
                <c:ptCount val="1"/>
                <c:pt idx="0">
                  <c:v>CPU TIME(SEC)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'Evaporation Factor'!$I$4:$J$7</c:f>
              <c:strCache>
                <c:ptCount val="4"/>
                <c:pt idx="0">
                  <c:v>0,6</c:v>
                </c:pt>
                <c:pt idx="1">
                  <c:v>0,8</c:v>
                </c:pt>
                <c:pt idx="2">
                  <c:v>0,4</c:v>
                </c:pt>
                <c:pt idx="3">
                  <c:v>0,2</c:v>
                </c:pt>
              </c:strCache>
            </c:strRef>
          </c:cat>
          <c:val>
            <c:numRef>
              <c:f>'Evaporation Factor'!$L$4:$L$7</c:f>
              <c:numCache>
                <c:formatCode>#\ ##0.00000</c:formatCode>
                <c:ptCount val="4"/>
                <c:pt idx="0">
                  <c:v>60.567300272727273</c:v>
                </c:pt>
                <c:pt idx="1">
                  <c:v>60.206704272727272</c:v>
                </c:pt>
                <c:pt idx="2">
                  <c:v>60.021815818181814</c:v>
                </c:pt>
                <c:pt idx="3">
                  <c:v>60.370959545454546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DA-43E6-BFBB-77755D90D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184911"/>
        <c:axId val="434174927"/>
      </c:lineChart>
      <c:catAx>
        <c:axId val="434184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EVAPORATION</a:t>
                </a:r>
                <a:r>
                  <a:rPr lang="fr-FR" baseline="0"/>
                  <a:t> FACTOR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blipFill>
            <a:blip xmlns:r="http://schemas.openxmlformats.org/officeDocument/2006/relationships" r:embed="rId4"/>
            <a:tile tx="0" ty="0" sx="100000" sy="100000" flip="none" algn="tl"/>
          </a:blip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4174927"/>
        <c:crosses val="autoZero"/>
        <c:auto val="1"/>
        <c:lblAlgn val="ctr"/>
        <c:lblOffset val="100"/>
        <c:noMultiLvlLbl val="0"/>
      </c:catAx>
      <c:valAx>
        <c:axId val="43417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418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/>
  </c:spPr>
  <c:txPr>
    <a:bodyPr/>
    <a:lstStyle/>
    <a:p>
      <a:pPr>
        <a:defRPr/>
      </a:pPr>
      <a:endParaRPr lang="fr-FR"/>
    </a:p>
  </c:txPr>
  <c:externalData r:id="rId5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'Updated Pheromone Value'!$K$4</c:f>
              <c:strCache>
                <c:ptCount val="1"/>
                <c:pt idx="0">
                  <c:v>AVG GAP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'Updated Pheromone Value'!$H$5:$J$9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</c:strCache>
            </c:strRef>
          </c:cat>
          <c:val>
            <c:numRef>
              <c:f>'Updated Pheromone Value'!$K$5:$K$9</c:f>
              <c:numCache>
                <c:formatCode>#\ ##0.00000</c:formatCode>
                <c:ptCount val="5"/>
                <c:pt idx="0">
                  <c:v>-0.3103721605512304</c:v>
                </c:pt>
                <c:pt idx="1">
                  <c:v>0.76075110406751945</c:v>
                </c:pt>
                <c:pt idx="2">
                  <c:v>-0.15967745637928815</c:v>
                </c:pt>
                <c:pt idx="3">
                  <c:v>-1.4348665732350425E-2</c:v>
                </c:pt>
                <c:pt idx="4">
                  <c:v>-5.6121934859209646E-2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2B-41E1-A1CB-1BCC6FB92D60}"/>
            </c:ext>
          </c:extLst>
        </c:ser>
        <c:ser>
          <c:idx val="1"/>
          <c:order val="1"/>
          <c:tx>
            <c:strRef>
              <c:f>'Updated Pheromone Value'!$L$4</c:f>
              <c:strCache>
                <c:ptCount val="1"/>
                <c:pt idx="0">
                  <c:v>CPU TIME(SEC)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'Updated Pheromone Value'!$H$5:$J$9</c:f>
              <c:strCache>
                <c:ptCount val="5"/>
                <c:pt idx="0">
                  <c:v>8</c:v>
                </c:pt>
                <c:pt idx="1">
                  <c:v>9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</c:strCache>
            </c:strRef>
          </c:cat>
          <c:val>
            <c:numRef>
              <c:f>'Updated Pheromone Value'!$L$5:$L$9</c:f>
              <c:numCache>
                <c:formatCode>#\ ##0.00000</c:formatCode>
                <c:ptCount val="5"/>
                <c:pt idx="0">
                  <c:v>100.88347963636365</c:v>
                </c:pt>
                <c:pt idx="1">
                  <c:v>49.363802636363637</c:v>
                </c:pt>
                <c:pt idx="2">
                  <c:v>85.516693909090904</c:v>
                </c:pt>
                <c:pt idx="3">
                  <c:v>80.046455000000009</c:v>
                </c:pt>
                <c:pt idx="4">
                  <c:v>54.134826199999999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2B-41E1-A1CB-1BCC6FB92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252927"/>
        <c:axId val="514244607"/>
      </c:lineChart>
      <c:catAx>
        <c:axId val="51425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rgbClr val="375623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pPr>
            <a:endParaRPr lang="fr-FR"/>
          </a:p>
        </c:txPr>
        <c:crossAx val="514244607"/>
        <c:crosses val="autoZero"/>
        <c:auto val="1"/>
        <c:lblAlgn val="ctr"/>
        <c:lblOffset val="100"/>
        <c:noMultiLvlLbl val="0"/>
      </c:catAx>
      <c:valAx>
        <c:axId val="51424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rgbClr val="375623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pPr>
            <a:endParaRPr lang="fr-FR"/>
          </a:p>
        </c:txPr>
        <c:crossAx val="51425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rgbClr val="375623"/>
              </a:solidFill>
              <a:effectLst/>
              <a:latin typeface="Calibri" panose="020F0502020204030204" pitchFamily="3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marL="0" algn="r" defTabSz="914400" rtl="0" eaLnBrk="1" fontAlgn="ctr" latinLnBrk="0" hangingPunct="1">
        <a:defRPr lang="en-US" sz="1400" b="1" i="0" u="none" strike="noStrike" kern="1200">
          <a:solidFill>
            <a:srgbClr val="375623"/>
          </a:solidFill>
          <a:effectLst/>
          <a:latin typeface="Calibri" panose="020F0502020204030204" pitchFamily="34" charset="0"/>
          <a:ea typeface="+mn-ea"/>
          <a:cs typeface="+mn-cs"/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63C7129-EA7F-4EBB-AB69-75F6D9F8C51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C00A5-0F59-4386-9E57-21A4B928DAA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422CC-8C61-4FFE-B535-B4D3160EAFC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DAE04-9CE6-4A0B-B175-D9DC1D3035E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6AB29-0698-4E1A-9470-E01164699EC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6A34A-E414-4AD9-898A-26D22BC4038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DFD69-B38D-491F-A495-0BCCBD6375E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A6DED-5351-46D0-92FC-FB36F395B7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8DF21-FBCB-47ED-8C0D-C7331DE3976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52F50-A5B0-44BA-98EE-11DBD0569FD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5D965-12CC-4909-82F4-35878C88277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2737A-4A18-4EA6-B7B3-16D1BA8255E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E67409-5FFD-4DAB-A59F-8F41E6E04BA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208957" y="823020"/>
            <a:ext cx="3960812" cy="2376264"/>
          </a:xfrm>
        </p:spPr>
        <p:txBody>
          <a:bodyPr/>
          <a:lstStyle/>
          <a:p>
            <a:r>
              <a:rPr lang="en-US" sz="2800" dirty="0">
                <a:solidFill>
                  <a:srgbClr val="231F20"/>
                </a:solidFill>
              </a:rPr>
              <a:t>Solving Travelling Salesman Problem using Ant Colony Optimization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940152" y="5417840"/>
            <a:ext cx="3779912" cy="144016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31F20"/>
                </a:solidFill>
              </a:rPr>
              <a:t>BILEL HAMZA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31F20"/>
                </a:solidFill>
              </a:rPr>
              <a:t>MOHAMED KHALIL HAMMOUDI</a:t>
            </a:r>
            <a:endParaRPr lang="uk-UA" sz="2000" dirty="0">
              <a:solidFill>
                <a:srgbClr val="231F20"/>
              </a:solidFill>
            </a:endParaRPr>
          </a:p>
        </p:txBody>
      </p:sp>
      <p:pic>
        <p:nvPicPr>
          <p:cNvPr id="7" name="Google Shape;1760;p33">
            <a:extLst>
              <a:ext uri="{FF2B5EF4-FFF2-40B4-BE49-F238E27FC236}">
                <a16:creationId xmlns:a16="http://schemas.microsoft.com/office/drawing/2014/main" id="{513917F0-846C-4CAE-AD19-EC4106B38F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4408" y="65203"/>
            <a:ext cx="871725" cy="9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C8F5-A8C6-4EB4-B5B4-C4B323F4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ea typeface="굴림" charset="-127"/>
              </a:rPr>
              <a:t>Key findings and discussion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0F44-6A4A-4130-BCC8-AF44D3D7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Best </a:t>
            </a:r>
            <a:r>
              <a:rPr lang="en-US" dirty="0"/>
              <a:t>parameters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764848-CE7A-4271-B27E-EC66EEB6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71600"/>
              </p:ext>
            </p:extLst>
          </p:nvPr>
        </p:nvGraphicFramePr>
        <p:xfrm>
          <a:off x="2627784" y="2348880"/>
          <a:ext cx="5588000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1015746634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NUMBER_OF_ITERATIONS = 100  EVAPORATION_FACTOR = 0.6                UPDATED_PHEROMONE_VALUE = 6   ALPHA = 1  </a:t>
                      </a:r>
                    </a:p>
                    <a:p>
                      <a:pPr algn="l" fontAlgn="ctr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BETA = 1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826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95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38D2-FA63-43D0-9E17-968B7E97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굴림" charset="-127"/>
              </a:rPr>
              <a:t>Optimization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8141-EF2C-4901-A251-AF6C6CAE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93" y="1268760"/>
            <a:ext cx="6778625" cy="4525963"/>
          </a:xfrm>
        </p:spPr>
        <p:txBody>
          <a:bodyPr/>
          <a:lstStyle/>
          <a:p>
            <a:r>
              <a:rPr lang="fr-FR" sz="1600" b="1" dirty="0"/>
              <a:t>The </a:t>
            </a:r>
            <a:r>
              <a:rPr lang="fr-FR" sz="1600" b="1" dirty="0" err="1"/>
              <a:t>Elitist</a:t>
            </a:r>
            <a:r>
              <a:rPr lang="fr-FR" sz="1600" b="1" dirty="0"/>
              <a:t> </a:t>
            </a:r>
            <a:r>
              <a:rPr lang="fr-FR" sz="1600" b="1" dirty="0" err="1"/>
              <a:t>Ants</a:t>
            </a:r>
            <a:r>
              <a:rPr lang="fr-FR" sz="1600" b="1" dirty="0"/>
              <a:t>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Elitist </a:t>
            </a:r>
            <a:r>
              <a:rPr lang="en-US" sz="1600" dirty="0" err="1">
                <a:solidFill>
                  <a:srgbClr val="FF0000"/>
                </a:solidFill>
              </a:rPr>
              <a:t>Factor</a:t>
            </a:r>
            <a:r>
              <a:rPr lang="en-US" sz="1600" dirty="0" err="1"/>
              <a:t>:The</a:t>
            </a:r>
            <a:r>
              <a:rPr lang="en-US" sz="1600" dirty="0"/>
              <a:t> best path found in each iteration is given an added pheromone. This is done with the </a:t>
            </a:r>
            <a:r>
              <a:rPr lang="en-US" sz="1600" dirty="0">
                <a:solidFill>
                  <a:srgbClr val="FF0000"/>
                </a:solidFill>
              </a:rPr>
              <a:t>ELITIST_FACTOR </a:t>
            </a:r>
            <a:r>
              <a:rPr lang="en-US" sz="1600" dirty="0"/>
              <a:t>within the </a:t>
            </a:r>
            <a:r>
              <a:rPr lang="en-US" sz="1600" dirty="0" err="1"/>
              <a:t>update_pheromone_and_find_best_path</a:t>
            </a:r>
            <a:r>
              <a:rPr lang="en-US" sz="1600" dirty="0"/>
              <a:t> function.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Local Search: </a:t>
            </a:r>
            <a:r>
              <a:rPr lang="en-US" sz="1600" dirty="0"/>
              <a:t>A simple 2-opt local search algorithm is implemented within the </a:t>
            </a:r>
            <a:r>
              <a:rPr lang="en-US" sz="1600" dirty="0" err="1"/>
              <a:t>local_search</a:t>
            </a:r>
            <a:r>
              <a:rPr lang="en-US" sz="1600" dirty="0"/>
              <a:t> function. It attempts to improve the best trail by reversing segments of the path.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Total Distance Calculation: </a:t>
            </a:r>
            <a:r>
              <a:rPr lang="en-US" sz="1600" dirty="0"/>
              <a:t>This function is defined to calculate the total distance of a given trail, making it convenient to update the pheromones based on the trail lengths.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1223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5E02-7AF0-4566-9EB4-484494B9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74638"/>
            <a:ext cx="6707187" cy="706090"/>
          </a:xfrm>
        </p:spPr>
        <p:txBody>
          <a:bodyPr/>
          <a:lstStyle/>
          <a:p>
            <a:r>
              <a:rPr lang="en-US" sz="4400" dirty="0">
                <a:ea typeface="굴림" charset="-127"/>
              </a:rPr>
              <a:t>Optimization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DF56F-3653-43E9-86AB-0042F737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193" y="4888540"/>
            <a:ext cx="7272807" cy="1545035"/>
          </a:xfrm>
        </p:spPr>
        <p:txBody>
          <a:bodyPr/>
          <a:lstStyle/>
          <a:p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cities</a:t>
            </a:r>
            <a:r>
              <a:rPr lang="fr-FR" sz="2800" dirty="0"/>
              <a:t> &lt;= 30: ACO</a:t>
            </a:r>
          </a:p>
          <a:p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cities</a:t>
            </a:r>
            <a:r>
              <a:rPr lang="fr-FR" sz="2800" dirty="0"/>
              <a:t> </a:t>
            </a:r>
            <a:r>
              <a:rPr lang="fr-FR" sz="2800"/>
              <a:t>&gt;30 </a:t>
            </a:r>
            <a:r>
              <a:rPr lang="fr-FR" sz="2800" dirty="0"/>
              <a:t>: </a:t>
            </a:r>
            <a:r>
              <a:rPr lang="fr-FR" sz="2800" dirty="0" err="1"/>
              <a:t>Elitist</a:t>
            </a:r>
            <a:r>
              <a:rPr lang="fr-FR" sz="2800" dirty="0"/>
              <a:t> </a:t>
            </a:r>
            <a:r>
              <a:rPr lang="fr-FR" sz="2800" dirty="0" err="1"/>
              <a:t>Ants</a:t>
            </a:r>
            <a:endParaRPr lang="fr-FR" sz="28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499607A-EBA5-499F-85A2-26B6230DF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536185"/>
              </p:ext>
            </p:extLst>
          </p:nvPr>
        </p:nvGraphicFramePr>
        <p:xfrm>
          <a:off x="2010779" y="1196942"/>
          <a:ext cx="6778624" cy="3396762"/>
        </p:xfrm>
        <a:graphic>
          <a:graphicData uri="http://schemas.openxmlformats.org/drawingml/2006/table">
            <a:tbl>
              <a:tblPr/>
              <a:tblGrid>
                <a:gridCol w="972170">
                  <a:extLst>
                    <a:ext uri="{9D8B030D-6E8A-4147-A177-3AD203B41FA5}">
                      <a16:colId xmlns:a16="http://schemas.microsoft.com/office/drawing/2014/main" val="2659356834"/>
                    </a:ext>
                  </a:extLst>
                </a:gridCol>
                <a:gridCol w="972170">
                  <a:extLst>
                    <a:ext uri="{9D8B030D-6E8A-4147-A177-3AD203B41FA5}">
                      <a16:colId xmlns:a16="http://schemas.microsoft.com/office/drawing/2014/main" val="1012042771"/>
                    </a:ext>
                  </a:extLst>
                </a:gridCol>
                <a:gridCol w="1208571">
                  <a:extLst>
                    <a:ext uri="{9D8B030D-6E8A-4147-A177-3AD203B41FA5}">
                      <a16:colId xmlns:a16="http://schemas.microsoft.com/office/drawing/2014/main" val="3485059452"/>
                    </a:ext>
                  </a:extLst>
                </a:gridCol>
                <a:gridCol w="1208571">
                  <a:extLst>
                    <a:ext uri="{9D8B030D-6E8A-4147-A177-3AD203B41FA5}">
                      <a16:colId xmlns:a16="http://schemas.microsoft.com/office/drawing/2014/main" val="4037006208"/>
                    </a:ext>
                  </a:extLst>
                </a:gridCol>
                <a:gridCol w="1208571">
                  <a:extLst>
                    <a:ext uri="{9D8B030D-6E8A-4147-A177-3AD203B41FA5}">
                      <a16:colId xmlns:a16="http://schemas.microsoft.com/office/drawing/2014/main" val="4036531909"/>
                    </a:ext>
                  </a:extLst>
                </a:gridCol>
                <a:gridCol w="1208571">
                  <a:extLst>
                    <a:ext uri="{9D8B030D-6E8A-4147-A177-3AD203B41FA5}">
                      <a16:colId xmlns:a16="http://schemas.microsoft.com/office/drawing/2014/main" val="1766483942"/>
                    </a:ext>
                  </a:extLst>
                </a:gridCol>
              </a:tblGrid>
              <a:tr h="1787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   ACO 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GAP%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06618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cities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93596"/>
                  </a:ext>
                </a:extLst>
              </a:tr>
              <a:tr h="2234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6 534,52180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6 066,28230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-7,16563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0,02130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38632"/>
                  </a:ext>
                </a:extLst>
              </a:tr>
              <a:tr h="2234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8 736,39870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8 667,50772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-0,78855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0,05303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17358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10 608,80240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10 671,41735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0,59022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0,13580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1154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11 685,29450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13 122,22470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12,29691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0,27128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165804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13 787,49410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17 887,32662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29,73588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0,69938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298835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TSP6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15 887,78670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19 534,16620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22,95083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1,08453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53060"/>
                  </a:ext>
                </a:extLst>
              </a:tr>
              <a:tr h="22347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9,60328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0,37755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1277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TSP7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23 517,34330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20 520,11509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-12,74476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1,28620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504275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24 525,83456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21 461,30733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-12,49510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1.859559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694683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25 595,63400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25 459,65646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-0,53125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85,96299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21727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34 356,62000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33 545,87789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-2,35978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79,75878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5048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TSP11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36 209,67190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36 960,81000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2,07441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215,88805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766659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47 832,46425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45 645,96074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-4,57117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397,10445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687832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52 755,30291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51 843,09913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-1,72912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750.71924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32425"/>
                  </a:ext>
                </a:extLst>
              </a:tr>
              <a:tr h="178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63 777,27000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58 781,00000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-7,83394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880.77066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012110"/>
                  </a:ext>
                </a:extLst>
              </a:tr>
              <a:tr h="22347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-5,02384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156,00009</a:t>
                      </a:r>
                    </a:p>
                  </a:txBody>
                  <a:tcPr marL="7449" marR="7449" marT="74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62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65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9263-C27E-4D3F-8420-EFCA614C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use of ACO</a:t>
            </a:r>
            <a:br>
              <a:rPr lang="fr-FR" dirty="0"/>
            </a:br>
            <a:r>
              <a:rPr lang="fr-FR" dirty="0"/>
              <a:t>in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5213-4116-4EE6-B4CA-83112F7D1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600200"/>
            <a:ext cx="6778625" cy="5069160"/>
          </a:xfrm>
        </p:spPr>
        <p:txBody>
          <a:bodyPr/>
          <a:lstStyle/>
          <a:p>
            <a:r>
              <a:rPr lang="fr-FR" dirty="0" err="1"/>
              <a:t>Determining</a:t>
            </a:r>
            <a:r>
              <a:rPr lang="fr-FR" dirty="0"/>
              <a:t> the best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layers</a:t>
            </a:r>
            <a:r>
              <a:rPr lang="fr-FR" dirty="0"/>
              <a:t> (</a:t>
            </a:r>
            <a:r>
              <a:rPr lang="fr-FR" dirty="0" err="1"/>
              <a:t>s</a:t>
            </a:r>
            <a:r>
              <a:rPr lang="fr-FR" sz="2800" dirty="0" err="1"/>
              <a:t>ee</a:t>
            </a:r>
            <a:r>
              <a:rPr lang="fr-FR" dirty="0"/>
              <a:t> MNIST code)</a:t>
            </a:r>
          </a:p>
          <a:p>
            <a:r>
              <a:rPr lang="fr-FR" dirty="0" err="1"/>
              <a:t>Initializing</a:t>
            </a:r>
            <a:r>
              <a:rPr lang="fr-FR" dirty="0"/>
              <a:t> the initial </a:t>
            </a:r>
            <a:r>
              <a:rPr lang="fr-FR" dirty="0" err="1"/>
              <a:t>weights</a:t>
            </a:r>
            <a:endParaRPr lang="fr-FR" dirty="0"/>
          </a:p>
          <a:p>
            <a:r>
              <a:rPr lang="fr-FR" dirty="0" err="1"/>
              <a:t>Selecting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</a:t>
            </a:r>
          </a:p>
          <a:p>
            <a:pPr lvl="1"/>
            <a:r>
              <a:rPr lang="fr-FR" sz="1600" dirty="0" err="1"/>
              <a:t>See</a:t>
            </a:r>
            <a:r>
              <a:rPr lang="fr-FR" sz="1600" dirty="0"/>
              <a:t>: </a:t>
            </a:r>
            <a:r>
              <a:rPr lang="en-US" sz="1600" dirty="0"/>
              <a:t>OPTIMIZATION OF ARTIFICIAL NEURAL NETWORKS USING ANT COLONY OPTIMIZATION TO IDENTIFY SIGNATURE IMAGES</a:t>
            </a:r>
            <a:r>
              <a:rPr lang="fr-FR" sz="1600" dirty="0"/>
              <a:t>  </a:t>
            </a:r>
          </a:p>
          <a:p>
            <a:pPr lvl="1"/>
            <a:r>
              <a:rPr lang="en-US" sz="1600" dirty="0"/>
              <a:t>See: ANT COLONY OPTIMIZATION-ENABLED CNN DEEP LEARNING TECHNIQUE FOR ACCURATE DETECTION OF CERVICAL CANCER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5142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E5217-1E73-42FE-83DD-A66CEDB8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960" y="692696"/>
            <a:ext cx="5903913" cy="1109662"/>
          </a:xfrm>
        </p:spPr>
        <p:txBody>
          <a:bodyPr/>
          <a:lstStyle/>
          <a:p>
            <a:pPr algn="ctr"/>
            <a:r>
              <a:rPr lang="en" sz="3200" dirty="0"/>
              <a:t>Thanks for your attention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274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5616575" cy="649287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231F20"/>
                </a:solidFill>
              </a:rPr>
              <a:t>AGENDA</a:t>
            </a:r>
            <a:endParaRPr lang="uk-UA" sz="4000" dirty="0">
              <a:solidFill>
                <a:srgbClr val="231F2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7632700" cy="53292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ACO Explained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Initial Solution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Playing with the parameters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Key findings and discussion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ea typeface="굴림" charset="-127"/>
              </a:rPr>
              <a:t>Optimization</a:t>
            </a:r>
            <a:endParaRPr lang="uk-UA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40B0-06E9-44A5-8893-318F96C7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116632"/>
            <a:ext cx="7416800" cy="508000"/>
          </a:xfrm>
        </p:spPr>
        <p:txBody>
          <a:bodyPr/>
          <a:lstStyle/>
          <a:p>
            <a:pPr algn="ctr"/>
            <a:r>
              <a:rPr lang="en-US" dirty="0"/>
              <a:t>ACO Explained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87E3-D708-4D7B-B312-6C32C8F1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4632"/>
            <a:ext cx="7416800" cy="4672900"/>
          </a:xfrm>
        </p:spPr>
        <p:txBody>
          <a:bodyPr/>
          <a:lstStyle/>
          <a:p>
            <a:pPr marL="0" indent="0">
              <a:buNone/>
            </a:pPr>
            <a:r>
              <a:rPr lang="fr-FR" sz="2000" b="1" i="0" u="sng" strike="noStrike" baseline="0" dirty="0">
                <a:latin typeface="Clear Sans"/>
              </a:rPr>
              <a:t>ACO </a:t>
            </a:r>
            <a:r>
              <a:rPr lang="fr-FR" sz="2000" b="1" i="0" u="sng" strike="noStrike" baseline="0" dirty="0" err="1">
                <a:latin typeface="Clear Sans"/>
              </a:rPr>
              <a:t>Parameters</a:t>
            </a:r>
            <a:r>
              <a:rPr lang="fr-FR" sz="2000" b="1" i="0" u="sng" strike="noStrike" baseline="0" dirty="0">
                <a:latin typeface="Clear Sans"/>
              </a:rPr>
              <a:t>:</a:t>
            </a:r>
          </a:p>
          <a:p>
            <a:r>
              <a:rPr lang="fr-FR" sz="1800" b="1" i="0" u="none" strike="noStrike" baseline="0" dirty="0" err="1">
                <a:latin typeface="Clear Sans"/>
              </a:rPr>
              <a:t>Number</a:t>
            </a:r>
            <a:r>
              <a:rPr lang="fr-FR" sz="1800" b="1" i="0" u="none" strike="noStrike" baseline="0" dirty="0">
                <a:latin typeface="Clear Sans"/>
              </a:rPr>
              <a:t> of </a:t>
            </a:r>
            <a:r>
              <a:rPr lang="fr-FR" sz="1800" b="1" i="0" u="none" strike="noStrike" baseline="0" dirty="0" err="1">
                <a:latin typeface="Clear Sans"/>
              </a:rPr>
              <a:t>iterations</a:t>
            </a:r>
            <a:r>
              <a:rPr lang="fr-FR" sz="1800" b="1" i="0" u="none" strike="noStrike" baseline="0" dirty="0">
                <a:latin typeface="Clear Sans"/>
              </a:rPr>
              <a:t> (</a:t>
            </a:r>
            <a:r>
              <a:rPr lang="fr-FR" sz="1800" b="1" i="0" u="none" strike="noStrike" baseline="0" dirty="0" err="1">
                <a:latin typeface="Clear Sans"/>
              </a:rPr>
              <a:t>Iterations</a:t>
            </a:r>
            <a:r>
              <a:rPr lang="fr-FR" sz="1800" b="1" i="0" u="none" strike="noStrike" baseline="0" dirty="0">
                <a:latin typeface="Clear Sans"/>
              </a:rPr>
              <a:t>),</a:t>
            </a:r>
            <a:endParaRPr lang="fr-FR" sz="1800" b="0" i="0" u="none" strike="noStrike" baseline="0" dirty="0">
              <a:latin typeface="Clear Sans"/>
            </a:endParaRPr>
          </a:p>
          <a:p>
            <a:r>
              <a:rPr lang="en-US" sz="1800" b="1" i="0" u="none" strike="noStrike" baseline="0" dirty="0">
                <a:latin typeface="Clear Sans"/>
              </a:rPr>
              <a:t>Heuristic Information α (alpha): </a:t>
            </a:r>
            <a:r>
              <a:rPr lang="en-US" sz="1800" b="0" i="0" u="none" strike="noStrike" baseline="0" dirty="0">
                <a:latin typeface="Clear Sans"/>
              </a:rPr>
              <a:t>It represents the importance of heuristic information in the ant's decision-making process,</a:t>
            </a:r>
          </a:p>
          <a:p>
            <a:r>
              <a:rPr lang="en-US" sz="1800" b="1" i="0" u="none" strike="noStrike" baseline="0" dirty="0">
                <a:latin typeface="Clear Sans"/>
              </a:rPr>
              <a:t>Heuristic Information β (beta): </a:t>
            </a:r>
            <a:r>
              <a:rPr lang="en-US" sz="1800" b="0" i="0" u="none" strike="noStrike" baseline="0" dirty="0">
                <a:latin typeface="Clear Sans"/>
              </a:rPr>
              <a:t>It determines the importance of pheromone trails in the ant's decision-making,</a:t>
            </a:r>
          </a:p>
          <a:p>
            <a:r>
              <a:rPr lang="en-US" sz="1800" b="1" i="0" u="none" strike="noStrike" baseline="0" dirty="0">
                <a:latin typeface="Clear Sans"/>
              </a:rPr>
              <a:t>Pheromone Evaporation Rate (rho): </a:t>
            </a:r>
            <a:r>
              <a:rPr lang="en-US" sz="1800" b="0" i="0" u="none" strike="noStrike" baseline="0" dirty="0">
                <a:latin typeface="Clear Sans"/>
              </a:rPr>
              <a:t>It determines the pheromone’s evaporation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BBA81-87FA-47AB-A633-B57E1FB967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5" y="3599910"/>
            <a:ext cx="4716015" cy="31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D37E-A955-4D93-A73C-5BEF14C6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416800" cy="508000"/>
          </a:xfrm>
        </p:spPr>
        <p:txBody>
          <a:bodyPr/>
          <a:lstStyle/>
          <a:p>
            <a:pPr algn="ctr"/>
            <a:r>
              <a:rPr lang="fr-FR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9838-69AD-450C-BF45-713D2726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8648"/>
            <a:ext cx="8064896" cy="5108277"/>
          </a:xfrm>
        </p:spPr>
        <p:txBody>
          <a:bodyPr/>
          <a:lstStyle/>
          <a:p>
            <a:r>
              <a:rPr lang="en-US" sz="2000" dirty="0"/>
              <a:t>Number of city = 10</a:t>
            </a:r>
          </a:p>
          <a:p>
            <a:r>
              <a:rPr lang="en-US" sz="2000" dirty="0"/>
              <a:t>Best path from ant colony optimization:  </a:t>
            </a:r>
          </a:p>
          <a:p>
            <a:pPr marL="0" indent="0">
              <a:buNone/>
            </a:pPr>
            <a:r>
              <a:rPr lang="en-US" sz="2000" dirty="0"/>
              <a:t>               [6, 5, 4, 1, 3, 9, 8, 7, 2, 0, 6]</a:t>
            </a:r>
          </a:p>
          <a:p>
            <a:r>
              <a:rPr lang="en-US" sz="2000" dirty="0"/>
              <a:t>shortest distance = 8754.59</a:t>
            </a:r>
          </a:p>
          <a:p>
            <a:r>
              <a:rPr lang="en-US" sz="2000" dirty="0"/>
              <a:t>CPU time = 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0,21462 s</a:t>
            </a:r>
            <a:endParaRPr lang="fr-F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CAC0C-706D-4820-AD72-F363E8395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5" r="5089"/>
          <a:stretch/>
        </p:blipFill>
        <p:spPr>
          <a:xfrm>
            <a:off x="148431" y="2636912"/>
            <a:ext cx="6726225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3D96-F2E0-4199-A8CB-D5C6F130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8" y="117475"/>
            <a:ext cx="6789220" cy="508000"/>
          </a:xfrm>
        </p:spPr>
        <p:txBody>
          <a:bodyPr/>
          <a:lstStyle/>
          <a:p>
            <a:r>
              <a:rPr lang="fr-FR" dirty="0"/>
              <a:t>INITIAL SOLUTION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3CA8209-9725-4A54-A129-8FBE8178A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663241"/>
              </p:ext>
            </p:extLst>
          </p:nvPr>
        </p:nvGraphicFramePr>
        <p:xfrm>
          <a:off x="687646" y="908720"/>
          <a:ext cx="5684554" cy="508000"/>
        </p:xfrm>
        <a:graphic>
          <a:graphicData uri="http://schemas.openxmlformats.org/drawingml/2006/table">
            <a:tbl>
              <a:tblPr/>
              <a:tblGrid>
                <a:gridCol w="5684554">
                  <a:extLst>
                    <a:ext uri="{9D8B030D-6E8A-4147-A177-3AD203B41FA5}">
                      <a16:colId xmlns:a16="http://schemas.microsoft.com/office/drawing/2014/main" val="68484726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NUMBER_OF_ITERATIONS = 100 ; EVAPORATION_FACTOR = 0.5 ;               UPDATED_PHEROMONE_VALUE = 7  ;  ALPHA = 1  ;  BETA =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9552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70C455-2193-4572-98B9-9AF119153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25708"/>
              </p:ext>
            </p:extLst>
          </p:nvPr>
        </p:nvGraphicFramePr>
        <p:xfrm>
          <a:off x="687646" y="1699965"/>
          <a:ext cx="5684552" cy="4800600"/>
        </p:xfrm>
        <a:graphic>
          <a:graphicData uri="http://schemas.openxmlformats.org/drawingml/2006/table">
            <a:tbl>
              <a:tblPr/>
              <a:tblGrid>
                <a:gridCol w="735468">
                  <a:extLst>
                    <a:ext uri="{9D8B030D-6E8A-4147-A177-3AD203B41FA5}">
                      <a16:colId xmlns:a16="http://schemas.microsoft.com/office/drawing/2014/main" val="4275167075"/>
                    </a:ext>
                  </a:extLst>
                </a:gridCol>
                <a:gridCol w="1195134">
                  <a:extLst>
                    <a:ext uri="{9D8B030D-6E8A-4147-A177-3AD203B41FA5}">
                      <a16:colId xmlns:a16="http://schemas.microsoft.com/office/drawing/2014/main" val="3615725393"/>
                    </a:ext>
                  </a:extLst>
                </a:gridCol>
                <a:gridCol w="1685447">
                  <a:extLst>
                    <a:ext uri="{9D8B030D-6E8A-4147-A177-3AD203B41FA5}">
                      <a16:colId xmlns:a16="http://schemas.microsoft.com/office/drawing/2014/main" val="1304481165"/>
                    </a:ext>
                  </a:extLst>
                </a:gridCol>
                <a:gridCol w="2068503">
                  <a:extLst>
                    <a:ext uri="{9D8B030D-6E8A-4147-A177-3AD203B41FA5}">
                      <a16:colId xmlns:a16="http://schemas.microsoft.com/office/drawing/2014/main" val="1859727990"/>
                    </a:ext>
                  </a:extLst>
                </a:gridCol>
              </a:tblGrid>
              <a:tr h="3095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Solution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 in seconds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9839"/>
                  </a:ext>
                </a:extLst>
              </a:tr>
              <a:tr h="5803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37650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6 534,52180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0,14733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001642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8 736,39870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0,20286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21839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10 608,80240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0,68177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24511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11 685,29450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0,55765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165121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13 787,49410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1,09299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098784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15 887,78670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1,53025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90491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23 517,34330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2,30929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18587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24 525,83456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4,73267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359407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25 595,63400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18,78000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72266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36 209,67190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127,99490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55718"/>
                  </a:ext>
                </a:extLst>
              </a:tr>
              <a:tr h="3095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TSP11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47 832,46425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498,92340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3401"/>
                  </a:ext>
                </a:extLst>
              </a:tr>
              <a:tr h="38689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fr-FR" sz="28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59,72301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9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8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532EDC8-4884-4588-893F-E660BFE5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552704" cy="1152128"/>
          </a:xfrm>
        </p:spPr>
        <p:txBody>
          <a:bodyPr/>
          <a:lstStyle/>
          <a:p>
            <a:pPr algn="ctr"/>
            <a:r>
              <a:rPr lang="fr-FR" sz="3200" dirty="0"/>
              <a:t>VARYING THE NUMBER OF CITIES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95973-D431-4711-B9BB-59F695DF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04A508-1B2A-49AE-BD18-EAF7D9DE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675"/>
            <a:ext cx="6509089" cy="4392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NUMBER OF ITERATIONS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40876-9B54-4B99-8E70-736454DB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0D30F2-AE46-46FC-A156-C722B1613692}"/>
              </a:ext>
            </a:extLst>
          </p:cNvPr>
          <p:cNvGraphicFramePr>
            <a:graphicFrameLocks/>
          </p:cNvGraphicFramePr>
          <p:nvPr/>
        </p:nvGraphicFramePr>
        <p:xfrm>
          <a:off x="2483769" y="3217091"/>
          <a:ext cx="6192688" cy="330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0D7FC8-5911-B755-C37B-920343DD3997}"/>
              </a:ext>
            </a:extLst>
          </p:cNvPr>
          <p:cNvGraphicFramePr>
            <a:graphicFrameLocks noGrp="1"/>
          </p:cNvGraphicFramePr>
          <p:nvPr/>
        </p:nvGraphicFramePr>
        <p:xfrm>
          <a:off x="2483768" y="1265330"/>
          <a:ext cx="6192688" cy="1443590"/>
        </p:xfrm>
        <a:graphic>
          <a:graphicData uri="http://schemas.openxmlformats.org/drawingml/2006/table">
            <a:tbl>
              <a:tblPr/>
              <a:tblGrid>
                <a:gridCol w="2234955">
                  <a:extLst>
                    <a:ext uri="{9D8B030D-6E8A-4147-A177-3AD203B41FA5}">
                      <a16:colId xmlns:a16="http://schemas.microsoft.com/office/drawing/2014/main" val="3184846686"/>
                    </a:ext>
                  </a:extLst>
                </a:gridCol>
                <a:gridCol w="1658756">
                  <a:extLst>
                    <a:ext uri="{9D8B030D-6E8A-4147-A177-3AD203B41FA5}">
                      <a16:colId xmlns:a16="http://schemas.microsoft.com/office/drawing/2014/main" val="640396538"/>
                    </a:ext>
                  </a:extLst>
                </a:gridCol>
                <a:gridCol w="2298977">
                  <a:extLst>
                    <a:ext uri="{9D8B030D-6E8A-4147-A177-3AD203B41FA5}">
                      <a16:colId xmlns:a16="http://schemas.microsoft.com/office/drawing/2014/main" val="3443824803"/>
                    </a:ext>
                  </a:extLst>
                </a:gridCol>
              </a:tblGrid>
              <a:tr h="28871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NUMBER OF ITERATIONS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GAP 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TIME(SEC)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15856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57296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4524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81,664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1323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84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4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73235"/>
            <a:ext cx="6912867" cy="1143000"/>
          </a:xfrm>
        </p:spPr>
        <p:txBody>
          <a:bodyPr/>
          <a:lstStyle/>
          <a:p>
            <a:r>
              <a:rPr lang="fr-FR" sz="2400" dirty="0"/>
              <a:t>PLAYING WITH THE EVAPORATION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270A-A07B-4922-AB6A-8B117D58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7A4DE4-962A-6123-7859-A8E5A7EF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36796"/>
              </p:ext>
            </p:extLst>
          </p:nvPr>
        </p:nvGraphicFramePr>
        <p:xfrm>
          <a:off x="2339752" y="1106706"/>
          <a:ext cx="6192688" cy="1278630"/>
        </p:xfrm>
        <a:graphic>
          <a:graphicData uri="http://schemas.openxmlformats.org/drawingml/2006/table">
            <a:tbl>
              <a:tblPr/>
              <a:tblGrid>
                <a:gridCol w="2287802">
                  <a:extLst>
                    <a:ext uri="{9D8B030D-6E8A-4147-A177-3AD203B41FA5}">
                      <a16:colId xmlns:a16="http://schemas.microsoft.com/office/drawing/2014/main" val="4254814156"/>
                    </a:ext>
                  </a:extLst>
                </a:gridCol>
                <a:gridCol w="1952443">
                  <a:extLst>
                    <a:ext uri="{9D8B030D-6E8A-4147-A177-3AD203B41FA5}">
                      <a16:colId xmlns:a16="http://schemas.microsoft.com/office/drawing/2014/main" val="246170550"/>
                    </a:ext>
                  </a:extLst>
                </a:gridCol>
                <a:gridCol w="1952443">
                  <a:extLst>
                    <a:ext uri="{9D8B030D-6E8A-4147-A177-3AD203B41FA5}">
                      <a16:colId xmlns:a16="http://schemas.microsoft.com/office/drawing/2014/main" val="2635099997"/>
                    </a:ext>
                  </a:extLst>
                </a:gridCol>
              </a:tblGrid>
              <a:tr h="25572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EVAPORATION FACTOR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GAP 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C1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TIME(SEC)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464273"/>
                  </a:ext>
                </a:extLst>
              </a:tr>
              <a:tr h="25572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-0,00269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60,56730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745204"/>
                  </a:ext>
                </a:extLst>
              </a:tr>
              <a:tr h="25572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0,63481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60,20670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618841"/>
                  </a:ext>
                </a:extLst>
              </a:tr>
              <a:tr h="25572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0,46426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60,02182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625336"/>
                  </a:ext>
                </a:extLst>
              </a:tr>
              <a:tr h="25572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0,47993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60,37096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22669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0C3755-16F6-490A-A4F9-352850F576FC}"/>
              </a:ext>
            </a:extLst>
          </p:cNvPr>
          <p:cNvGraphicFramePr>
            <a:graphicFrameLocks/>
          </p:cNvGraphicFramePr>
          <p:nvPr/>
        </p:nvGraphicFramePr>
        <p:xfrm>
          <a:off x="2483768" y="2564904"/>
          <a:ext cx="6192688" cy="3648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954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9BA0-076C-488B-9D53-621B4768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PLAYING WITH THE PHEROMONE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0BF2-986A-4815-B947-D6D53675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742A89-4C7F-0D03-9F11-2C5DBA2D297F}"/>
              </a:ext>
            </a:extLst>
          </p:cNvPr>
          <p:cNvGraphicFramePr>
            <a:graphicFrameLocks noGrp="1"/>
          </p:cNvGraphicFramePr>
          <p:nvPr/>
        </p:nvGraphicFramePr>
        <p:xfrm>
          <a:off x="2483768" y="1056144"/>
          <a:ext cx="6192688" cy="1508760"/>
        </p:xfrm>
        <a:graphic>
          <a:graphicData uri="http://schemas.openxmlformats.org/drawingml/2006/table">
            <a:tbl>
              <a:tblPr/>
              <a:tblGrid>
                <a:gridCol w="3182445">
                  <a:extLst>
                    <a:ext uri="{9D8B030D-6E8A-4147-A177-3AD203B41FA5}">
                      <a16:colId xmlns:a16="http://schemas.microsoft.com/office/drawing/2014/main" val="2817275927"/>
                    </a:ext>
                  </a:extLst>
                </a:gridCol>
                <a:gridCol w="1449989">
                  <a:extLst>
                    <a:ext uri="{9D8B030D-6E8A-4147-A177-3AD203B41FA5}">
                      <a16:colId xmlns:a16="http://schemas.microsoft.com/office/drawing/2014/main" val="4119965958"/>
                    </a:ext>
                  </a:extLst>
                </a:gridCol>
                <a:gridCol w="1560254">
                  <a:extLst>
                    <a:ext uri="{9D8B030D-6E8A-4147-A177-3AD203B41FA5}">
                      <a16:colId xmlns:a16="http://schemas.microsoft.com/office/drawing/2014/main" val="4214032310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UPDATED PHEROMONE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AVG GAP 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CPU TIME(SEC)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35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-0,31037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100,88348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811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0,76075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49,36380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5627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-0,15968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85,51669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37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-0,01435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80,04646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94843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-0,05612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54,13483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25764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3AFCF-F59B-4690-A205-DBB40AA71C4C}"/>
              </a:ext>
            </a:extLst>
          </p:cNvPr>
          <p:cNvGraphicFramePr>
            <a:graphicFrameLocks/>
          </p:cNvGraphicFramePr>
          <p:nvPr/>
        </p:nvGraphicFramePr>
        <p:xfrm>
          <a:off x="2483768" y="3237021"/>
          <a:ext cx="6192688" cy="3288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399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653</Words>
  <Application>Microsoft Office PowerPoint</Application>
  <PresentationFormat>On-screen Show (4:3)</PresentationFormat>
  <Paragraphs>246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Clear Sans</vt:lpstr>
      <vt:lpstr>Verdana</vt:lpstr>
      <vt:lpstr>template</vt:lpstr>
      <vt:lpstr>Custom Design</vt:lpstr>
      <vt:lpstr>Solving Travelling Salesman Problem using Ant Colony Optimization</vt:lpstr>
      <vt:lpstr>AGENDA</vt:lpstr>
      <vt:lpstr>ACO Explained</vt:lpstr>
      <vt:lpstr>EXAMPLE</vt:lpstr>
      <vt:lpstr>INITIAL SOLUTION</vt:lpstr>
      <vt:lpstr>VARYING THE NUMBER OF CITIES</vt:lpstr>
      <vt:lpstr>PLAYING WITH NUMBER OF ITERATIONS</vt:lpstr>
      <vt:lpstr>PLAYING WITH THE EVAPORATION FACTOR</vt:lpstr>
      <vt:lpstr>PLAYING WITH THE PHEROMONE VALUE</vt:lpstr>
      <vt:lpstr>Key findings and discussion</vt:lpstr>
      <vt:lpstr>Optimization</vt:lpstr>
      <vt:lpstr>Optimization</vt:lpstr>
      <vt:lpstr>Some use of ACO in CNN</vt:lpstr>
      <vt:lpstr>Thanks for your attention 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Bilel Hamza</cp:lastModifiedBy>
  <cp:revision>141</cp:revision>
  <dcterms:created xsi:type="dcterms:W3CDTF">2006-06-29T12:15:01Z</dcterms:created>
  <dcterms:modified xsi:type="dcterms:W3CDTF">2024-11-04T11:09:00Z</dcterms:modified>
</cp:coreProperties>
</file>