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70" r:id="rId5"/>
    <p:sldId id="268" r:id="rId6"/>
    <p:sldId id="267" r:id="rId7"/>
    <p:sldId id="259" r:id="rId8"/>
    <p:sldId id="275" r:id="rId9"/>
    <p:sldId id="279" r:id="rId10"/>
    <p:sldId id="280" r:id="rId11"/>
    <p:sldId id="281" r:id="rId12"/>
    <p:sldId id="288" r:id="rId13"/>
    <p:sldId id="278" r:id="rId14"/>
    <p:sldId id="289" r:id="rId15"/>
    <p:sldId id="290" r:id="rId16"/>
    <p:sldId id="276" r:id="rId17"/>
    <p:sldId id="277" r:id="rId18"/>
    <p:sldId id="282" r:id="rId19"/>
    <p:sldId id="283" r:id="rId20"/>
    <p:sldId id="284" r:id="rId21"/>
    <p:sldId id="285" r:id="rId22"/>
    <p:sldId id="286" r:id="rId23"/>
    <p:sldId id="287" r:id="rId24"/>
    <p:sldId id="264" r:id="rId25"/>
    <p:sldId id="271" r:id="rId26"/>
    <p:sldId id="272" r:id="rId27"/>
    <p:sldId id="273" r:id="rId28"/>
    <p:sldId id="269" r:id="rId2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D09E00"/>
    <a:srgbClr val="00B0F0"/>
    <a:srgbClr val="0080FF"/>
    <a:srgbClr val="E6E6E6"/>
    <a:srgbClr val="0469D1"/>
    <a:srgbClr val="000000"/>
    <a:srgbClr val="00499F"/>
    <a:srgbClr val="0CC1E0"/>
    <a:srgbClr val="1B0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>
      <p:cViewPr varScale="1">
        <p:scale>
          <a:sx n="85" d="100"/>
          <a:sy n="85" d="100"/>
        </p:scale>
        <p:origin x="136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8.jpeg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'C:\Users\KHALIL\Desktop\[instances2.xlsx]Num of iter'!$K$22</c:f>
              <c:strCache>
                <c:ptCount val="1"/>
                <c:pt idx="0">
                  <c:v>AVG GAP %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'[1]Num of iter'!$I$23:$J$26</c:f>
              <c:multiLvlStrCache>
                <c:ptCount val="4"/>
                <c:lvl/>
                <c:lvl>
                  <c:pt idx="0">
                    <c:v>70</c:v>
                  </c:pt>
                  <c:pt idx="1">
                    <c:v>50</c:v>
                  </c:pt>
                  <c:pt idx="2">
                    <c:v>130</c:v>
                  </c:pt>
                  <c:pt idx="3">
                    <c:v>150</c:v>
                  </c:pt>
                </c:lvl>
              </c:multiLvlStrCache>
            </c:multiLvlStrRef>
          </c:cat>
          <c:val>
            <c:numRef>
              <c:f>'[1]Num of iter'!$K$23:$K$26</c:f>
              <c:numCache>
                <c:formatCode>General</c:formatCode>
                <c:ptCount val="4"/>
                <c:pt idx="0">
                  <c:v>0.85211708771581496</c:v>
                </c:pt>
                <c:pt idx="1">
                  <c:v>1.8527736332524058</c:v>
                </c:pt>
                <c:pt idx="2">
                  <c:v>-0.16789555230323427</c:v>
                </c:pt>
                <c:pt idx="3">
                  <c:v>0.10713635975599954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3D-4E18-A3F7-F469E79B1B17}"/>
            </c:ext>
          </c:extLst>
        </c:ser>
        <c:ser>
          <c:idx val="1"/>
          <c:order val="1"/>
          <c:tx>
            <c:strRef>
              <c:f>'C:\Users\KHALIL\Desktop\[instances2.xlsx]Num of iter'!$L$22</c:f>
              <c:strCache>
                <c:ptCount val="1"/>
                <c:pt idx="0">
                  <c:v>CPU TIME(SEC)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'[1]Num of iter'!$I$23:$J$26</c:f>
              <c:multiLvlStrCache>
                <c:ptCount val="4"/>
                <c:lvl/>
                <c:lvl>
                  <c:pt idx="0">
                    <c:v>70</c:v>
                  </c:pt>
                  <c:pt idx="1">
                    <c:v>50</c:v>
                  </c:pt>
                  <c:pt idx="2">
                    <c:v>130</c:v>
                  </c:pt>
                  <c:pt idx="3">
                    <c:v>150</c:v>
                  </c:pt>
                </c:lvl>
              </c:multiLvlStrCache>
            </c:multiLvlStrRef>
          </c:cat>
          <c:val>
            <c:numRef>
              <c:f>'[1]Num of iter'!$L$23:$L$26</c:f>
              <c:numCache>
                <c:formatCode>General</c:formatCode>
                <c:ptCount val="4"/>
                <c:pt idx="0">
                  <c:v>51.9393466</c:v>
                </c:pt>
                <c:pt idx="1">
                  <c:v>26.988354909090905</c:v>
                </c:pt>
                <c:pt idx="2">
                  <c:v>81.664158272727263</c:v>
                </c:pt>
                <c:pt idx="3">
                  <c:v>83.374204181818186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3D-4E18-A3F7-F469E79B1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9844767"/>
        <c:axId val="239848511"/>
      </c:lineChart>
      <c:catAx>
        <c:axId val="2398447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Number</a:t>
                </a:r>
                <a:r>
                  <a:rPr lang="fr-FR" baseline="0"/>
                  <a:t> of iterations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39848511"/>
        <c:crosses val="autoZero"/>
        <c:auto val="1"/>
        <c:lblAlgn val="ctr"/>
        <c:lblOffset val="100"/>
        <c:noMultiLvlLbl val="0"/>
      </c:catAx>
      <c:valAx>
        <c:axId val="239848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39844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'Evaporation Factor'!$K$3</c:f>
              <c:strCache>
                <c:ptCount val="1"/>
                <c:pt idx="0">
                  <c:v>AVG GAP %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'Evaporation Factor'!$I$4:$J$7</c:f>
              <c:strCache>
                <c:ptCount val="4"/>
                <c:pt idx="0">
                  <c:v>0,6</c:v>
                </c:pt>
                <c:pt idx="1">
                  <c:v>0,8</c:v>
                </c:pt>
                <c:pt idx="2">
                  <c:v>0,4</c:v>
                </c:pt>
                <c:pt idx="3">
                  <c:v>0,2</c:v>
                </c:pt>
              </c:strCache>
            </c:strRef>
          </c:cat>
          <c:val>
            <c:numRef>
              <c:f>'Evaporation Factor'!$K$4:$K$7</c:f>
              <c:numCache>
                <c:formatCode>#\ ##0.00000</c:formatCode>
                <c:ptCount val="4"/>
                <c:pt idx="0">
                  <c:v>-2.6877288921834494E-3</c:v>
                </c:pt>
                <c:pt idx="1">
                  <c:v>0.63480831900604984</c:v>
                </c:pt>
                <c:pt idx="2">
                  <c:v>0.46425727920871229</c:v>
                </c:pt>
                <c:pt idx="3">
                  <c:v>0.47992967126198721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DA-43E6-BFBB-77755D90DE13}"/>
            </c:ext>
          </c:extLst>
        </c:ser>
        <c:ser>
          <c:idx val="1"/>
          <c:order val="1"/>
          <c:tx>
            <c:strRef>
              <c:f>'Evaporation Factor'!$L$3</c:f>
              <c:strCache>
                <c:ptCount val="1"/>
                <c:pt idx="0">
                  <c:v>CPU TIME(SEC)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'Evaporation Factor'!$I$4:$J$7</c:f>
              <c:strCache>
                <c:ptCount val="4"/>
                <c:pt idx="0">
                  <c:v>0,6</c:v>
                </c:pt>
                <c:pt idx="1">
                  <c:v>0,8</c:v>
                </c:pt>
                <c:pt idx="2">
                  <c:v>0,4</c:v>
                </c:pt>
                <c:pt idx="3">
                  <c:v>0,2</c:v>
                </c:pt>
              </c:strCache>
            </c:strRef>
          </c:cat>
          <c:val>
            <c:numRef>
              <c:f>'Evaporation Factor'!$L$4:$L$7</c:f>
              <c:numCache>
                <c:formatCode>#\ ##0.00000</c:formatCode>
                <c:ptCount val="4"/>
                <c:pt idx="0">
                  <c:v>60.567300272727273</c:v>
                </c:pt>
                <c:pt idx="1">
                  <c:v>60.206704272727272</c:v>
                </c:pt>
                <c:pt idx="2">
                  <c:v>60.021815818181814</c:v>
                </c:pt>
                <c:pt idx="3">
                  <c:v>60.370959545454546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DA-43E6-BFBB-77755D90DE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4184911"/>
        <c:axId val="434174927"/>
      </c:lineChart>
      <c:catAx>
        <c:axId val="434184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EVAPORATION</a:t>
                </a:r>
                <a:r>
                  <a:rPr lang="fr-FR" baseline="0"/>
                  <a:t> FACTOR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blipFill>
            <a:blip xmlns:r="http://schemas.openxmlformats.org/officeDocument/2006/relationships" r:embed="rId4"/>
            <a:tile tx="0" ty="0" sx="100000" sy="100000" flip="none" algn="tl"/>
          </a:blip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34174927"/>
        <c:crosses val="autoZero"/>
        <c:auto val="1"/>
        <c:lblAlgn val="ctr"/>
        <c:lblOffset val="100"/>
        <c:noMultiLvlLbl val="0"/>
      </c:catAx>
      <c:valAx>
        <c:axId val="43417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34184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  <a:scene3d>
      <a:camera prst="orthographicFront"/>
      <a:lightRig rig="threePt" dir="t"/>
    </a:scene3d>
    <a:sp3d/>
  </c:spPr>
  <c:txPr>
    <a:bodyPr/>
    <a:lstStyle/>
    <a:p>
      <a:pPr>
        <a:defRPr/>
      </a:pPr>
      <a:endParaRPr lang="fr-FR"/>
    </a:p>
  </c:txPr>
  <c:externalData r:id="rId5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'Updated Pheromone Value'!$K$4</c:f>
              <c:strCache>
                <c:ptCount val="1"/>
                <c:pt idx="0">
                  <c:v>AVG GAP %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'Updated Pheromone Value'!$H$5:$J$9</c:f>
              <c:strCache>
                <c:ptCount val="5"/>
                <c:pt idx="0">
                  <c:v>8</c:v>
                </c:pt>
                <c:pt idx="1">
                  <c:v>9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</c:strCache>
            </c:strRef>
          </c:cat>
          <c:val>
            <c:numRef>
              <c:f>'Updated Pheromone Value'!$K$5:$K$9</c:f>
              <c:numCache>
                <c:formatCode>#\ ##0.00000</c:formatCode>
                <c:ptCount val="5"/>
                <c:pt idx="0">
                  <c:v>-0.3103721605512304</c:v>
                </c:pt>
                <c:pt idx="1">
                  <c:v>0.76075110406751945</c:v>
                </c:pt>
                <c:pt idx="2">
                  <c:v>-0.15967745637928815</c:v>
                </c:pt>
                <c:pt idx="3">
                  <c:v>-1.4348665732350425E-2</c:v>
                </c:pt>
                <c:pt idx="4">
                  <c:v>-5.6121934859209646E-2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2B-41E1-A1CB-1BCC6FB92D60}"/>
            </c:ext>
          </c:extLst>
        </c:ser>
        <c:ser>
          <c:idx val="1"/>
          <c:order val="1"/>
          <c:tx>
            <c:strRef>
              <c:f>'Updated Pheromone Value'!$L$4</c:f>
              <c:strCache>
                <c:ptCount val="1"/>
                <c:pt idx="0">
                  <c:v>CPU TIME(SEC)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'Updated Pheromone Value'!$H$5:$J$9</c:f>
              <c:strCache>
                <c:ptCount val="5"/>
                <c:pt idx="0">
                  <c:v>8</c:v>
                </c:pt>
                <c:pt idx="1">
                  <c:v>9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</c:strCache>
            </c:strRef>
          </c:cat>
          <c:val>
            <c:numRef>
              <c:f>'Updated Pheromone Value'!$L$5:$L$9</c:f>
              <c:numCache>
                <c:formatCode>#\ ##0.00000</c:formatCode>
                <c:ptCount val="5"/>
                <c:pt idx="0">
                  <c:v>100.88347963636365</c:v>
                </c:pt>
                <c:pt idx="1">
                  <c:v>49.363802636363637</c:v>
                </c:pt>
                <c:pt idx="2">
                  <c:v>85.516693909090904</c:v>
                </c:pt>
                <c:pt idx="3">
                  <c:v>80.046455000000009</c:v>
                </c:pt>
                <c:pt idx="4">
                  <c:v>54.134826199999999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2B-41E1-A1CB-1BCC6FB92D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4252927"/>
        <c:axId val="514244607"/>
      </c:lineChart>
      <c:catAx>
        <c:axId val="514252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rgbClr val="375623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pPr>
            <a:endParaRPr lang="fr-FR"/>
          </a:p>
        </c:txPr>
        <c:crossAx val="514244607"/>
        <c:crosses val="autoZero"/>
        <c:auto val="1"/>
        <c:lblAlgn val="ctr"/>
        <c:lblOffset val="100"/>
        <c:noMultiLvlLbl val="0"/>
      </c:catAx>
      <c:valAx>
        <c:axId val="51424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rgbClr val="375623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pPr>
            <a:endParaRPr lang="fr-FR"/>
          </a:p>
        </c:txPr>
        <c:crossAx val="514252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rgbClr val="375623"/>
              </a:solidFill>
              <a:effectLst/>
              <a:latin typeface="Calibri" panose="020F0502020204030204" pitchFamily="34" charset="0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marL="0" algn="r" defTabSz="914400" rtl="0" eaLnBrk="1" fontAlgn="ctr" latinLnBrk="0" hangingPunct="1">
        <a:defRPr lang="en-US" sz="1400" b="1" i="0" u="none" strike="noStrike" kern="1200">
          <a:solidFill>
            <a:srgbClr val="375623"/>
          </a:solidFill>
          <a:effectLst/>
          <a:latin typeface="Calibri" panose="020F0502020204030204" pitchFamily="34" charset="0"/>
          <a:ea typeface="+mn-ea"/>
          <a:cs typeface="+mn-cs"/>
        </a:defRPr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263C7129-EA7F-4EBB-AB69-75F6D9F8C51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775" y="3141663"/>
            <a:ext cx="590391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5" y="3813175"/>
            <a:ext cx="5903913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084888" y="1268413"/>
            <a:ext cx="1871662" cy="5472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313" y="1268413"/>
            <a:ext cx="5464175" cy="5472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5C00A5-0F59-4386-9E57-21A4B928DAA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422CC-8C61-4FFE-B535-B4D3160EAFC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DAE04-9CE6-4A0B-B175-D9DC1D3035E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6AB29-0698-4E1A-9470-E01164699EC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6A34A-E414-4AD9-898A-26D22BC4038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DFD69-B38D-491F-A495-0BCCBD6375E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A6DED-5351-46D0-92FC-FB36F395B78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8DF21-FBCB-47ED-8C0D-C7331DE3976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52F50-A5B0-44BA-98EE-11DBD0569FD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5D965-12CC-4909-82F4-35878C88277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82737A-4A18-4EA6-B7B3-16D1BA8255E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397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3243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68413"/>
            <a:ext cx="74168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844675"/>
            <a:ext cx="74168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74638"/>
            <a:ext cx="67071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AE67409-5FFD-4DAB-A59F-8F41E6E04BA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208957" y="823020"/>
            <a:ext cx="3960812" cy="2376264"/>
          </a:xfrm>
        </p:spPr>
        <p:txBody>
          <a:bodyPr/>
          <a:lstStyle/>
          <a:p>
            <a:r>
              <a:rPr lang="en-US" sz="2800" dirty="0">
                <a:solidFill>
                  <a:srgbClr val="231F20"/>
                </a:solidFill>
              </a:rPr>
              <a:t>Solving Travelling Salesman Problem using Ant Colony Optimization</a:t>
            </a:r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5940152" y="5417840"/>
            <a:ext cx="3779912" cy="144016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31F20"/>
                </a:solidFill>
              </a:rPr>
              <a:t>BILEL HAMZA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31F20"/>
                </a:solidFill>
              </a:rPr>
              <a:t>MOHAMED KHALIL HAMMOUDI</a:t>
            </a:r>
            <a:endParaRPr lang="uk-UA" sz="2000" dirty="0">
              <a:solidFill>
                <a:srgbClr val="231F20"/>
              </a:solidFill>
            </a:endParaRPr>
          </a:p>
        </p:txBody>
      </p:sp>
      <p:pic>
        <p:nvPicPr>
          <p:cNvPr id="7" name="Google Shape;1760;p33">
            <a:extLst>
              <a:ext uri="{FF2B5EF4-FFF2-40B4-BE49-F238E27FC236}">
                <a16:creationId xmlns:a16="http://schemas.microsoft.com/office/drawing/2014/main" id="{513917F0-846C-4CAE-AD19-EC4106B38F4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4408" y="65203"/>
            <a:ext cx="871725" cy="9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9BA0-076C-488B-9D53-621B4768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PLAYING WITH NUMBER OF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3247-9674-4506-AED8-61C51558E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E10246-B920-FF16-3AD0-3CDAE4A030DE}"/>
              </a:ext>
            </a:extLst>
          </p:cNvPr>
          <p:cNvGraphicFramePr>
            <a:graphicFrameLocks noGrp="1"/>
          </p:cNvGraphicFramePr>
          <p:nvPr/>
        </p:nvGraphicFramePr>
        <p:xfrm>
          <a:off x="1969369" y="1408179"/>
          <a:ext cx="7067127" cy="436645"/>
        </p:xfrm>
        <a:graphic>
          <a:graphicData uri="http://schemas.openxmlformats.org/drawingml/2006/table">
            <a:tbl>
              <a:tblPr/>
              <a:tblGrid>
                <a:gridCol w="7067127">
                  <a:extLst>
                    <a:ext uri="{9D8B030D-6E8A-4147-A177-3AD203B41FA5}">
                      <a16:colId xmlns:a16="http://schemas.microsoft.com/office/drawing/2014/main" val="3543258306"/>
                    </a:ext>
                  </a:extLst>
                </a:gridCol>
              </a:tblGrid>
              <a:tr h="436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NUMBER_OF_ITERATIONS = 150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EVAPORATION_FACTOR = 0.5 ;               UPDATED_PHEROMONE_VALUE = 7  ;  ALPHA = 1  ;  BETA =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67367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606A3F9-E764-5A18-667A-EDE49C513188}"/>
              </a:ext>
            </a:extLst>
          </p:cNvPr>
          <p:cNvGraphicFramePr>
            <a:graphicFrameLocks noGrp="1"/>
          </p:cNvGraphicFramePr>
          <p:nvPr/>
        </p:nvGraphicFramePr>
        <p:xfrm>
          <a:off x="1969369" y="2407161"/>
          <a:ext cx="7067127" cy="3902154"/>
        </p:xfrm>
        <a:graphic>
          <a:graphicData uri="http://schemas.openxmlformats.org/drawingml/2006/table">
            <a:tbl>
              <a:tblPr/>
              <a:tblGrid>
                <a:gridCol w="1018456">
                  <a:extLst>
                    <a:ext uri="{9D8B030D-6E8A-4147-A177-3AD203B41FA5}">
                      <a16:colId xmlns:a16="http://schemas.microsoft.com/office/drawing/2014/main" val="106624098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418231292"/>
                    </a:ext>
                  </a:extLst>
                </a:gridCol>
                <a:gridCol w="1173353">
                  <a:extLst>
                    <a:ext uri="{9D8B030D-6E8A-4147-A177-3AD203B41FA5}">
                      <a16:colId xmlns:a16="http://schemas.microsoft.com/office/drawing/2014/main" val="2710567556"/>
                    </a:ext>
                  </a:extLst>
                </a:gridCol>
                <a:gridCol w="1562951">
                  <a:extLst>
                    <a:ext uri="{9D8B030D-6E8A-4147-A177-3AD203B41FA5}">
                      <a16:colId xmlns:a16="http://schemas.microsoft.com/office/drawing/2014/main" val="728238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769459002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273045850"/>
                    </a:ext>
                  </a:extLst>
                </a:gridCol>
              </a:tblGrid>
              <a:tr h="2428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Instances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Reference Solution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   ACO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 in seconds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8937"/>
                  </a:ext>
                </a:extLst>
              </a:tr>
              <a:tr h="45540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Designation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cities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00009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6 534,52180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6 534,52181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0,18413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1687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8 736,39870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8 736,39871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0,46489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03196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10 608,80240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10 608,80242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0,92939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083326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11 685,29450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11 537,08319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-1,26836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2,03387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73279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13 787,49410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13 628,07521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-1,15626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2,97164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061826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15 887,78670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15 904,37908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0,10443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5,53981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91190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23 517,34330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23 241,44228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-1,17318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7,54615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35162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24 525,83456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24 845,46533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1,30324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12,81974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496750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25 595,63400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25 948,89401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1,38016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37,27885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93592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36 209,67190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37 471,34793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3,48436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180,63914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797359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47 832,46425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47 116,93839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-1,49590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666,70865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195363"/>
                  </a:ext>
                </a:extLst>
              </a:tr>
              <a:tr h="532139">
                <a:tc gridSpan="4"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400" b="1" i="0" u="none" strike="noStrike" kern="1200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400" b="1" i="0" u="none" strike="noStrike" kern="1200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0,10714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400" b="1" i="0" u="none" strike="noStrike" kern="1200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83,37420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32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19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9BA0-076C-488B-9D53-621B4768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PLAYING WITH NUMBER OF ITERATIONS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40876-9B54-4B99-8E70-736454DB8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10D30F2-AE46-46FC-A156-C722B1613692}"/>
              </a:ext>
            </a:extLst>
          </p:cNvPr>
          <p:cNvGraphicFramePr>
            <a:graphicFrameLocks/>
          </p:cNvGraphicFramePr>
          <p:nvPr/>
        </p:nvGraphicFramePr>
        <p:xfrm>
          <a:off x="2483769" y="3217091"/>
          <a:ext cx="6192688" cy="3308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0D7FC8-5911-B755-C37B-920343DD3997}"/>
              </a:ext>
            </a:extLst>
          </p:cNvPr>
          <p:cNvGraphicFramePr>
            <a:graphicFrameLocks noGrp="1"/>
          </p:cNvGraphicFramePr>
          <p:nvPr/>
        </p:nvGraphicFramePr>
        <p:xfrm>
          <a:off x="2483768" y="1265330"/>
          <a:ext cx="6192688" cy="1443590"/>
        </p:xfrm>
        <a:graphic>
          <a:graphicData uri="http://schemas.openxmlformats.org/drawingml/2006/table">
            <a:tbl>
              <a:tblPr/>
              <a:tblGrid>
                <a:gridCol w="2234955">
                  <a:extLst>
                    <a:ext uri="{9D8B030D-6E8A-4147-A177-3AD203B41FA5}">
                      <a16:colId xmlns:a16="http://schemas.microsoft.com/office/drawing/2014/main" val="3184846686"/>
                    </a:ext>
                  </a:extLst>
                </a:gridCol>
                <a:gridCol w="1658756">
                  <a:extLst>
                    <a:ext uri="{9D8B030D-6E8A-4147-A177-3AD203B41FA5}">
                      <a16:colId xmlns:a16="http://schemas.microsoft.com/office/drawing/2014/main" val="640396538"/>
                    </a:ext>
                  </a:extLst>
                </a:gridCol>
                <a:gridCol w="2298977">
                  <a:extLst>
                    <a:ext uri="{9D8B030D-6E8A-4147-A177-3AD203B41FA5}">
                      <a16:colId xmlns:a16="http://schemas.microsoft.com/office/drawing/2014/main" val="3443824803"/>
                    </a:ext>
                  </a:extLst>
                </a:gridCol>
              </a:tblGrid>
              <a:tr h="28871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NUMBER OF ITERATIONS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GAP 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TIME(SEC)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615856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51,939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572965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26,988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45245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81,664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513239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83,374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6849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44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9BA0-076C-488B-9D53-621B4768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3" y="-18256"/>
            <a:ext cx="7056883" cy="1143000"/>
          </a:xfrm>
        </p:spPr>
        <p:txBody>
          <a:bodyPr/>
          <a:lstStyle/>
          <a:p>
            <a:r>
              <a:rPr lang="fr-FR" sz="2400" dirty="0"/>
              <a:t>PLAYING WITH THE EVAPORATION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DE44-B8C1-4B2F-AA23-36EB7BFA1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E10246-B920-FF16-3AD0-3CDAE4A030DE}"/>
              </a:ext>
            </a:extLst>
          </p:cNvPr>
          <p:cNvGraphicFramePr>
            <a:graphicFrameLocks noGrp="1"/>
          </p:cNvGraphicFramePr>
          <p:nvPr/>
        </p:nvGraphicFramePr>
        <p:xfrm>
          <a:off x="1969369" y="1408179"/>
          <a:ext cx="7067127" cy="436645"/>
        </p:xfrm>
        <a:graphic>
          <a:graphicData uri="http://schemas.openxmlformats.org/drawingml/2006/table">
            <a:tbl>
              <a:tblPr/>
              <a:tblGrid>
                <a:gridCol w="7067127">
                  <a:extLst>
                    <a:ext uri="{9D8B030D-6E8A-4147-A177-3AD203B41FA5}">
                      <a16:colId xmlns:a16="http://schemas.microsoft.com/office/drawing/2014/main" val="3543258306"/>
                    </a:ext>
                  </a:extLst>
                </a:gridCol>
              </a:tblGrid>
              <a:tr h="436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NUMBER_OF_ITERATIONS = 100 ; </a:t>
                      </a:r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EVAPORATION_FACTOR = 0.2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              UPDATED_PHEROMONE_VALUE = 7  ;  ALPHA = 1  ;  BETA =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67367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606A3F9-E764-5A18-667A-EDE49C513188}"/>
              </a:ext>
            </a:extLst>
          </p:cNvPr>
          <p:cNvGraphicFramePr>
            <a:graphicFrameLocks noGrp="1"/>
          </p:cNvGraphicFramePr>
          <p:nvPr/>
        </p:nvGraphicFramePr>
        <p:xfrm>
          <a:off x="1969369" y="2407161"/>
          <a:ext cx="7067127" cy="3902154"/>
        </p:xfrm>
        <a:graphic>
          <a:graphicData uri="http://schemas.openxmlformats.org/drawingml/2006/table">
            <a:tbl>
              <a:tblPr/>
              <a:tblGrid>
                <a:gridCol w="1018456">
                  <a:extLst>
                    <a:ext uri="{9D8B030D-6E8A-4147-A177-3AD203B41FA5}">
                      <a16:colId xmlns:a16="http://schemas.microsoft.com/office/drawing/2014/main" val="106624098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418231292"/>
                    </a:ext>
                  </a:extLst>
                </a:gridCol>
                <a:gridCol w="1173353">
                  <a:extLst>
                    <a:ext uri="{9D8B030D-6E8A-4147-A177-3AD203B41FA5}">
                      <a16:colId xmlns:a16="http://schemas.microsoft.com/office/drawing/2014/main" val="2710567556"/>
                    </a:ext>
                  </a:extLst>
                </a:gridCol>
                <a:gridCol w="1562951">
                  <a:extLst>
                    <a:ext uri="{9D8B030D-6E8A-4147-A177-3AD203B41FA5}">
                      <a16:colId xmlns:a16="http://schemas.microsoft.com/office/drawing/2014/main" val="728238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769459002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273045850"/>
                    </a:ext>
                  </a:extLst>
                </a:gridCol>
              </a:tblGrid>
              <a:tr h="2428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Instances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Reference Solution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   ACO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 in seconds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8937"/>
                  </a:ext>
                </a:extLst>
              </a:tr>
              <a:tr h="45540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Designation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cities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00009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6 534,52180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6 534,52181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0,13163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1687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8 736,39870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8 736,39871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0,30430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03196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10 608,80240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10 705,03017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0,90706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0,53961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083326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11 685,29450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11 849,09962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1,40181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1,10424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73279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13 787,49410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13 108,00177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-4,92832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2,69352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061826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15 887,78670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15 898,92126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0,07008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4,78724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91190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23 517,34330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23 757,01033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1,01911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5,41603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35162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24 525,83456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24 823,31583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1,21293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8,61940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496750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25 595,63400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26 262,00000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2,60344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21,59120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93592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36 209,67190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36 421,97000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0,58630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130,85340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797359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47 832,46425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48 983,71000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2,40683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488,04000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195363"/>
                  </a:ext>
                </a:extLst>
              </a:tr>
              <a:tr h="532139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fr-FR" sz="14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0,47993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60,37096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32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556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9BA0-076C-488B-9D53-621B4768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-27384"/>
            <a:ext cx="7334001" cy="1143000"/>
          </a:xfrm>
        </p:spPr>
        <p:txBody>
          <a:bodyPr/>
          <a:lstStyle/>
          <a:p>
            <a:r>
              <a:rPr lang="fr-FR" sz="2400" dirty="0"/>
              <a:t>PLAYING WITH THE EVAPORATION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BA45-BF63-41C6-82F0-5D8D0910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E10246-B920-FF16-3AD0-3CDAE4A030DE}"/>
              </a:ext>
            </a:extLst>
          </p:cNvPr>
          <p:cNvGraphicFramePr>
            <a:graphicFrameLocks noGrp="1"/>
          </p:cNvGraphicFramePr>
          <p:nvPr/>
        </p:nvGraphicFramePr>
        <p:xfrm>
          <a:off x="1969369" y="1408179"/>
          <a:ext cx="7067127" cy="436645"/>
        </p:xfrm>
        <a:graphic>
          <a:graphicData uri="http://schemas.openxmlformats.org/drawingml/2006/table">
            <a:tbl>
              <a:tblPr/>
              <a:tblGrid>
                <a:gridCol w="7067127">
                  <a:extLst>
                    <a:ext uri="{9D8B030D-6E8A-4147-A177-3AD203B41FA5}">
                      <a16:colId xmlns:a16="http://schemas.microsoft.com/office/drawing/2014/main" val="3543258306"/>
                    </a:ext>
                  </a:extLst>
                </a:gridCol>
              </a:tblGrid>
              <a:tr h="436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NUMBER_OF_ITERATIONS = 100 ; </a:t>
                      </a:r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EVAPORATION_FACTOR = 0.4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              UPDATED_PHEROMONE_VALUE = 7  ;  ALPHA = 1  ;  BETA =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67367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606A3F9-E764-5A18-667A-EDE49C513188}"/>
              </a:ext>
            </a:extLst>
          </p:cNvPr>
          <p:cNvGraphicFramePr>
            <a:graphicFrameLocks noGrp="1"/>
          </p:cNvGraphicFramePr>
          <p:nvPr/>
        </p:nvGraphicFramePr>
        <p:xfrm>
          <a:off x="1969369" y="2407161"/>
          <a:ext cx="7067127" cy="3902154"/>
        </p:xfrm>
        <a:graphic>
          <a:graphicData uri="http://schemas.openxmlformats.org/drawingml/2006/table">
            <a:tbl>
              <a:tblPr/>
              <a:tblGrid>
                <a:gridCol w="1018456">
                  <a:extLst>
                    <a:ext uri="{9D8B030D-6E8A-4147-A177-3AD203B41FA5}">
                      <a16:colId xmlns:a16="http://schemas.microsoft.com/office/drawing/2014/main" val="106624098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418231292"/>
                    </a:ext>
                  </a:extLst>
                </a:gridCol>
                <a:gridCol w="1173353">
                  <a:extLst>
                    <a:ext uri="{9D8B030D-6E8A-4147-A177-3AD203B41FA5}">
                      <a16:colId xmlns:a16="http://schemas.microsoft.com/office/drawing/2014/main" val="2710567556"/>
                    </a:ext>
                  </a:extLst>
                </a:gridCol>
                <a:gridCol w="1562951">
                  <a:extLst>
                    <a:ext uri="{9D8B030D-6E8A-4147-A177-3AD203B41FA5}">
                      <a16:colId xmlns:a16="http://schemas.microsoft.com/office/drawing/2014/main" val="728238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769459002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273045850"/>
                    </a:ext>
                  </a:extLst>
                </a:gridCol>
              </a:tblGrid>
              <a:tr h="2428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Instances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Reference Solution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   ACO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 in seconds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8937"/>
                  </a:ext>
                </a:extLst>
              </a:tr>
              <a:tr h="45540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Designation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cities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00009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6 534,52180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6 534,52181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0,11232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1687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8 736,39870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8 754,59416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0,20827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0,37611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03196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10 608,80240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10 617,23796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0,07951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0,60667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083326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11 685,29450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11 672,48558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-0,10962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1,13402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73279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13 787,49410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13 635,46459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-1,10266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1,33002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061826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15 887,78670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15 856,68087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-0,19578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3,93126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91190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23 517,34330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24 393,04982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3,72366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5,84491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35162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24 525,83456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24 534,56581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0,03560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9,52417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496750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25 595,63400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24 938,85000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-2,56600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19,43100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93592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36 209,67190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37 594,81580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3,82534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132,75600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797359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47 832,46425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48 410,52000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1,20850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485,19350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195363"/>
                  </a:ext>
                </a:extLst>
              </a:tr>
              <a:tr h="532139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fr-FR" sz="1400" b="1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0,46426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60,02182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32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46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9BA0-076C-488B-9D53-621B4768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-27384"/>
            <a:ext cx="7283051" cy="1143000"/>
          </a:xfrm>
        </p:spPr>
        <p:txBody>
          <a:bodyPr/>
          <a:lstStyle/>
          <a:p>
            <a:r>
              <a:rPr lang="fr-FR" sz="2400" dirty="0"/>
              <a:t>PLAYING WITH THE EVAPORATION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B09C3-9641-48D4-A919-B18C7FA51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E10246-B920-FF16-3AD0-3CDAE4A03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763816"/>
              </p:ext>
            </p:extLst>
          </p:nvPr>
        </p:nvGraphicFramePr>
        <p:xfrm>
          <a:off x="1979613" y="1240717"/>
          <a:ext cx="7067127" cy="436645"/>
        </p:xfrm>
        <a:graphic>
          <a:graphicData uri="http://schemas.openxmlformats.org/drawingml/2006/table">
            <a:tbl>
              <a:tblPr/>
              <a:tblGrid>
                <a:gridCol w="7067127">
                  <a:extLst>
                    <a:ext uri="{9D8B030D-6E8A-4147-A177-3AD203B41FA5}">
                      <a16:colId xmlns:a16="http://schemas.microsoft.com/office/drawing/2014/main" val="3543258306"/>
                    </a:ext>
                  </a:extLst>
                </a:gridCol>
              </a:tblGrid>
              <a:tr h="436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NUMBER_OF_ITERATIONS = 100 ; </a:t>
                      </a:r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EVAPORATION_FACTOR = 0.6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              UPDATED_PHEROMONE_VALUE = 7  ;  ALPHA = 1  ;  BETA =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67367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606A3F9-E764-5A18-667A-EDE49C513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187663"/>
              </p:ext>
            </p:extLst>
          </p:nvPr>
        </p:nvGraphicFramePr>
        <p:xfrm>
          <a:off x="1989956" y="2084100"/>
          <a:ext cx="7056784" cy="4042063"/>
        </p:xfrm>
        <a:graphic>
          <a:graphicData uri="http://schemas.openxmlformats.org/drawingml/2006/table">
            <a:tbl>
              <a:tblPr/>
              <a:tblGrid>
                <a:gridCol w="1008113">
                  <a:extLst>
                    <a:ext uri="{9D8B030D-6E8A-4147-A177-3AD203B41FA5}">
                      <a16:colId xmlns:a16="http://schemas.microsoft.com/office/drawing/2014/main" val="106624098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418231292"/>
                    </a:ext>
                  </a:extLst>
                </a:gridCol>
                <a:gridCol w="1173353">
                  <a:extLst>
                    <a:ext uri="{9D8B030D-6E8A-4147-A177-3AD203B41FA5}">
                      <a16:colId xmlns:a16="http://schemas.microsoft.com/office/drawing/2014/main" val="2710567556"/>
                    </a:ext>
                  </a:extLst>
                </a:gridCol>
                <a:gridCol w="1562951">
                  <a:extLst>
                    <a:ext uri="{9D8B030D-6E8A-4147-A177-3AD203B41FA5}">
                      <a16:colId xmlns:a16="http://schemas.microsoft.com/office/drawing/2014/main" val="728238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769459002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273045850"/>
                    </a:ext>
                  </a:extLst>
                </a:gridCol>
              </a:tblGrid>
              <a:tr h="2428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Instances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Reference Solution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   ACO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 in seconds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8937"/>
                  </a:ext>
                </a:extLst>
              </a:tr>
              <a:tr h="45540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Designation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fr-F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cities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00009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6 534,52180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6 534,52181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0,13316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1687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8 736,39870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8 736,39871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0,28486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03196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10 608,80240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10 608,80242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0,70820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083326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11 685,29450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11 624,87541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-0,00517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1,42126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73279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13 787,49410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13 477,70251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-0,02247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1,82785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061826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15 887,78670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15 885,71078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-0,00013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4,33305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91190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23 517,34330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23 177,11718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-0,01447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5,74447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35162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24 525,83456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24 372,74244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-0,00624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9,89046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496750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25 595,63400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25 741,09335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0,00568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19,34680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93592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36 209,67190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36 541,27342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128,00519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797359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47 832,46425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48 027,31000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0,00407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494,54500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195363"/>
                  </a:ext>
                </a:extLst>
              </a:tr>
              <a:tr h="532139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fr-FR" sz="18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8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-0,00269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60,56730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32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01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9BA0-076C-488B-9D53-621B4768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-27384"/>
            <a:ext cx="7200799" cy="1143000"/>
          </a:xfrm>
        </p:spPr>
        <p:txBody>
          <a:bodyPr/>
          <a:lstStyle/>
          <a:p>
            <a:r>
              <a:rPr lang="fr-FR" sz="2400" dirty="0"/>
              <a:t>PLAYING WITH THE EVAPORATION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C904-9304-4DD9-A4D7-CAA49E1E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E10246-B920-FF16-3AD0-3CDAE4A030DE}"/>
              </a:ext>
            </a:extLst>
          </p:cNvPr>
          <p:cNvGraphicFramePr>
            <a:graphicFrameLocks noGrp="1"/>
          </p:cNvGraphicFramePr>
          <p:nvPr/>
        </p:nvGraphicFramePr>
        <p:xfrm>
          <a:off x="1969369" y="1408179"/>
          <a:ext cx="7067127" cy="436645"/>
        </p:xfrm>
        <a:graphic>
          <a:graphicData uri="http://schemas.openxmlformats.org/drawingml/2006/table">
            <a:tbl>
              <a:tblPr/>
              <a:tblGrid>
                <a:gridCol w="7067127">
                  <a:extLst>
                    <a:ext uri="{9D8B030D-6E8A-4147-A177-3AD203B41FA5}">
                      <a16:colId xmlns:a16="http://schemas.microsoft.com/office/drawing/2014/main" val="3543258306"/>
                    </a:ext>
                  </a:extLst>
                </a:gridCol>
              </a:tblGrid>
              <a:tr h="436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NUMBER_OF_ITERATIONS = 100 ; </a:t>
                      </a:r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EVAPORATION_FACTOR = 0.8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              UPDATED_PHEROMONE_VALUE = 7  ;  ALPHA = 1  ;  BETA =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67367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606A3F9-E764-5A18-667A-EDE49C513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134219"/>
              </p:ext>
            </p:extLst>
          </p:nvPr>
        </p:nvGraphicFramePr>
        <p:xfrm>
          <a:off x="1979712" y="2407161"/>
          <a:ext cx="7056784" cy="4042063"/>
        </p:xfrm>
        <a:graphic>
          <a:graphicData uri="http://schemas.openxmlformats.org/drawingml/2006/table">
            <a:tbl>
              <a:tblPr/>
              <a:tblGrid>
                <a:gridCol w="1008113">
                  <a:extLst>
                    <a:ext uri="{9D8B030D-6E8A-4147-A177-3AD203B41FA5}">
                      <a16:colId xmlns:a16="http://schemas.microsoft.com/office/drawing/2014/main" val="106624098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418231292"/>
                    </a:ext>
                  </a:extLst>
                </a:gridCol>
                <a:gridCol w="1173353">
                  <a:extLst>
                    <a:ext uri="{9D8B030D-6E8A-4147-A177-3AD203B41FA5}">
                      <a16:colId xmlns:a16="http://schemas.microsoft.com/office/drawing/2014/main" val="2710567556"/>
                    </a:ext>
                  </a:extLst>
                </a:gridCol>
                <a:gridCol w="1562951">
                  <a:extLst>
                    <a:ext uri="{9D8B030D-6E8A-4147-A177-3AD203B41FA5}">
                      <a16:colId xmlns:a16="http://schemas.microsoft.com/office/drawing/2014/main" val="728238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769459002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273045850"/>
                    </a:ext>
                  </a:extLst>
                </a:gridCol>
              </a:tblGrid>
              <a:tr h="2428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Instances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Reference Solution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   ACO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 in seconds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8937"/>
                  </a:ext>
                </a:extLst>
              </a:tr>
              <a:tr h="45540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Designation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fr-F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cities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00009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6 534,52180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6 534,52181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0,13172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1687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8 736,39870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8 736,39871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0,32046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03196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10 608,80240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10 705,03017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0,90706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0,60416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083326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11 685,29450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11 507,29457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-1,52328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0,89523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73279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13 787,49410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13 990,05463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1,46916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1,98967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061826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15 887,78670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15 878,47553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-0,05861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4,37430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91190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23 517,34330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23 726,78358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0,89058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5,74615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35162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24 525,83456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24 948,67005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1,72404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8,23696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496750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25 595,63400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26 255,57610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2,57834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20,45200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93592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36 209,67190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37 253,27010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2,88210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131,62410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797359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47 832,46425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46 930,10750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-1,88649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487,89900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195363"/>
                  </a:ext>
                </a:extLst>
              </a:tr>
              <a:tr h="532139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fr-FR" sz="1800" b="1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800" b="1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0,63481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60,20670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32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007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9BA0-076C-488B-9D53-621B4768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3" y="73235"/>
            <a:ext cx="6912867" cy="1143000"/>
          </a:xfrm>
        </p:spPr>
        <p:txBody>
          <a:bodyPr/>
          <a:lstStyle/>
          <a:p>
            <a:r>
              <a:rPr lang="fr-FR" sz="2400" dirty="0"/>
              <a:t>PLAYING WITH THE EVAPORATION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E270A-A07B-4922-AB6A-8B117D58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7A4DE4-962A-6123-7859-A8E5A7EF0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36796"/>
              </p:ext>
            </p:extLst>
          </p:nvPr>
        </p:nvGraphicFramePr>
        <p:xfrm>
          <a:off x="2339752" y="1106706"/>
          <a:ext cx="6192688" cy="1278630"/>
        </p:xfrm>
        <a:graphic>
          <a:graphicData uri="http://schemas.openxmlformats.org/drawingml/2006/table">
            <a:tbl>
              <a:tblPr/>
              <a:tblGrid>
                <a:gridCol w="2287802">
                  <a:extLst>
                    <a:ext uri="{9D8B030D-6E8A-4147-A177-3AD203B41FA5}">
                      <a16:colId xmlns:a16="http://schemas.microsoft.com/office/drawing/2014/main" val="4254814156"/>
                    </a:ext>
                  </a:extLst>
                </a:gridCol>
                <a:gridCol w="1952443">
                  <a:extLst>
                    <a:ext uri="{9D8B030D-6E8A-4147-A177-3AD203B41FA5}">
                      <a16:colId xmlns:a16="http://schemas.microsoft.com/office/drawing/2014/main" val="246170550"/>
                    </a:ext>
                  </a:extLst>
                </a:gridCol>
                <a:gridCol w="1952443">
                  <a:extLst>
                    <a:ext uri="{9D8B030D-6E8A-4147-A177-3AD203B41FA5}">
                      <a16:colId xmlns:a16="http://schemas.microsoft.com/office/drawing/2014/main" val="2635099997"/>
                    </a:ext>
                  </a:extLst>
                </a:gridCol>
              </a:tblGrid>
              <a:tr h="25572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EVAPORATION FACTOR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GAP 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C1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TIME(SEC)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464273"/>
                  </a:ext>
                </a:extLst>
              </a:tr>
              <a:tr h="25572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-0,00269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60,56730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745204"/>
                  </a:ext>
                </a:extLst>
              </a:tr>
              <a:tr h="25572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0,63481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60,20670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618841"/>
                  </a:ext>
                </a:extLst>
              </a:tr>
              <a:tr h="25572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0,46426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60,02182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625336"/>
                  </a:ext>
                </a:extLst>
              </a:tr>
              <a:tr h="25572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0,47993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60,37096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226697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40C3755-16F6-490A-A4F9-352850F576FC}"/>
              </a:ext>
            </a:extLst>
          </p:cNvPr>
          <p:cNvGraphicFramePr>
            <a:graphicFrameLocks/>
          </p:cNvGraphicFramePr>
          <p:nvPr/>
        </p:nvGraphicFramePr>
        <p:xfrm>
          <a:off x="2483768" y="2564904"/>
          <a:ext cx="6192688" cy="3648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9547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9BA0-076C-488B-9D53-621B4768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PLAYING WITH THE PHEROMONE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62C95-F7E1-405C-9527-6283C167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E10246-B920-FF16-3AD0-3CDAE4A030DE}"/>
              </a:ext>
            </a:extLst>
          </p:cNvPr>
          <p:cNvGraphicFramePr>
            <a:graphicFrameLocks noGrp="1"/>
          </p:cNvGraphicFramePr>
          <p:nvPr/>
        </p:nvGraphicFramePr>
        <p:xfrm>
          <a:off x="1969369" y="1408179"/>
          <a:ext cx="7067127" cy="436645"/>
        </p:xfrm>
        <a:graphic>
          <a:graphicData uri="http://schemas.openxmlformats.org/drawingml/2006/table">
            <a:tbl>
              <a:tblPr/>
              <a:tblGrid>
                <a:gridCol w="7067127">
                  <a:extLst>
                    <a:ext uri="{9D8B030D-6E8A-4147-A177-3AD203B41FA5}">
                      <a16:colId xmlns:a16="http://schemas.microsoft.com/office/drawing/2014/main" val="3543258306"/>
                    </a:ext>
                  </a:extLst>
                </a:gridCol>
              </a:tblGrid>
              <a:tr h="436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NUMBER_OF_ITERATIONS = 100 ; EVAPORATION_FACTOR = 0.5 ;               </a:t>
                      </a:r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UPDATED_PHEROMONE_VALUE = 4 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 ALPHA = 1  ;  BETA =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67367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606A3F9-E764-5A18-667A-EDE49C513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20873"/>
              </p:ext>
            </p:extLst>
          </p:nvPr>
        </p:nvGraphicFramePr>
        <p:xfrm>
          <a:off x="1979712" y="2407161"/>
          <a:ext cx="7056784" cy="4042063"/>
        </p:xfrm>
        <a:graphic>
          <a:graphicData uri="http://schemas.openxmlformats.org/drawingml/2006/table">
            <a:tbl>
              <a:tblPr/>
              <a:tblGrid>
                <a:gridCol w="1008113">
                  <a:extLst>
                    <a:ext uri="{9D8B030D-6E8A-4147-A177-3AD203B41FA5}">
                      <a16:colId xmlns:a16="http://schemas.microsoft.com/office/drawing/2014/main" val="106624098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418231292"/>
                    </a:ext>
                  </a:extLst>
                </a:gridCol>
                <a:gridCol w="1173353">
                  <a:extLst>
                    <a:ext uri="{9D8B030D-6E8A-4147-A177-3AD203B41FA5}">
                      <a16:colId xmlns:a16="http://schemas.microsoft.com/office/drawing/2014/main" val="2710567556"/>
                    </a:ext>
                  </a:extLst>
                </a:gridCol>
                <a:gridCol w="1562951">
                  <a:extLst>
                    <a:ext uri="{9D8B030D-6E8A-4147-A177-3AD203B41FA5}">
                      <a16:colId xmlns:a16="http://schemas.microsoft.com/office/drawing/2014/main" val="728238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769459002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273045850"/>
                    </a:ext>
                  </a:extLst>
                </a:gridCol>
              </a:tblGrid>
              <a:tr h="2428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Instances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Reference Solution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   ACO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 in seconds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8937"/>
                  </a:ext>
                </a:extLst>
              </a:tr>
              <a:tr h="45540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Designation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fr-F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cities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00009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6 534,52180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6 534,52181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0,07933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1687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8 736,39870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8 754,59416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0,20827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0,12810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03196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10 608,80240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10 617,23796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0,07951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0,33488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083326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11 685,29450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11 685,88103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0,00502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1,20378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73279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13 787,49410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13 366,81075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-3,05120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1,15979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061826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15 887,78670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15 540,47225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-2,18605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1,59559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91190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23 517,34330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24 106,93618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2,50706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2,72521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35162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24 525,83456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23 927,28773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-2,44047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3,98442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496750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25 595,63400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26 748,48264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4,50408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17,55884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93592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36 209,67190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37 507,41546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3,58397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215,90952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797359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47 832,46425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46 001,65811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-3,82754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314,22766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195363"/>
                  </a:ext>
                </a:extLst>
              </a:tr>
              <a:tr h="532139">
                <a:tc gridSpan="4"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-0,05612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54,13483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32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427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9BA0-076C-488B-9D53-621B4768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PLAYING WITH THE PHEROMONE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65B0F-739A-4C9D-A9F0-67BD5D7ED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E10246-B920-FF16-3AD0-3CDAE4A030DE}"/>
              </a:ext>
            </a:extLst>
          </p:cNvPr>
          <p:cNvGraphicFramePr>
            <a:graphicFrameLocks noGrp="1"/>
          </p:cNvGraphicFramePr>
          <p:nvPr/>
        </p:nvGraphicFramePr>
        <p:xfrm>
          <a:off x="1969369" y="1408179"/>
          <a:ext cx="7067127" cy="436645"/>
        </p:xfrm>
        <a:graphic>
          <a:graphicData uri="http://schemas.openxmlformats.org/drawingml/2006/table">
            <a:tbl>
              <a:tblPr/>
              <a:tblGrid>
                <a:gridCol w="7067127">
                  <a:extLst>
                    <a:ext uri="{9D8B030D-6E8A-4147-A177-3AD203B41FA5}">
                      <a16:colId xmlns:a16="http://schemas.microsoft.com/office/drawing/2014/main" val="3543258306"/>
                    </a:ext>
                  </a:extLst>
                </a:gridCol>
              </a:tblGrid>
              <a:tr h="436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NUMBER_OF_ITERATIONS = 100 ; EVAPORATION_FACTOR = 0.5 ;               </a:t>
                      </a:r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UPDATED_PHEROMONE_VALUE = 5 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 ALPHA = 1  ;  BETA =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67367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606A3F9-E764-5A18-667A-EDE49C513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00094"/>
              </p:ext>
            </p:extLst>
          </p:nvPr>
        </p:nvGraphicFramePr>
        <p:xfrm>
          <a:off x="1979712" y="2407161"/>
          <a:ext cx="7056784" cy="4066184"/>
        </p:xfrm>
        <a:graphic>
          <a:graphicData uri="http://schemas.openxmlformats.org/drawingml/2006/table">
            <a:tbl>
              <a:tblPr/>
              <a:tblGrid>
                <a:gridCol w="1008113">
                  <a:extLst>
                    <a:ext uri="{9D8B030D-6E8A-4147-A177-3AD203B41FA5}">
                      <a16:colId xmlns:a16="http://schemas.microsoft.com/office/drawing/2014/main" val="106624098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418231292"/>
                    </a:ext>
                  </a:extLst>
                </a:gridCol>
                <a:gridCol w="1173353">
                  <a:extLst>
                    <a:ext uri="{9D8B030D-6E8A-4147-A177-3AD203B41FA5}">
                      <a16:colId xmlns:a16="http://schemas.microsoft.com/office/drawing/2014/main" val="2710567556"/>
                    </a:ext>
                  </a:extLst>
                </a:gridCol>
                <a:gridCol w="1562951">
                  <a:extLst>
                    <a:ext uri="{9D8B030D-6E8A-4147-A177-3AD203B41FA5}">
                      <a16:colId xmlns:a16="http://schemas.microsoft.com/office/drawing/2014/main" val="728238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769459002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273045850"/>
                    </a:ext>
                  </a:extLst>
                </a:gridCol>
              </a:tblGrid>
              <a:tr h="2428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Instances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Reference Solution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   ACO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 in seconds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8937"/>
                  </a:ext>
                </a:extLst>
              </a:tr>
              <a:tr h="45540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Designation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fr-F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cities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00009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6 534,52180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6 534,52181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0,07112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1687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8 736,39870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8 754,59416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0,20827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0,14501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03196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10 608,80240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10 617,23796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0,07951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0,32535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083326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11 685,29450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11 654,66403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-0,26213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0,60263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73279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13 787,49410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13 571,53631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-1,56633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2,18046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061826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15 887,78670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15 731,32200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-0,98481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2,79665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91190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23 517,34330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23 495,94403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-0,09099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3,36404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35162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24 525,83456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24 488,58566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-0,15188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4,74072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496750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25 595,63400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26 143,28121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2,13961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19,65744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93592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36 209,67190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36 599,11250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1,07552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222,92676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797359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47 832,46425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47 543,26480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-0,60461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766,58112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195363"/>
                  </a:ext>
                </a:extLst>
              </a:tr>
              <a:tr h="532139">
                <a:tc gridSpan="4"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                                                                              AVERAGE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-0,01435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80,04646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32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731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9BA0-076C-488B-9D53-621B4768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PLAYING WITH THE PHEROMONE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EB632-95D7-40DC-8FA9-6515EA567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E10246-B920-FF16-3AD0-3CDAE4A030DE}"/>
              </a:ext>
            </a:extLst>
          </p:cNvPr>
          <p:cNvGraphicFramePr>
            <a:graphicFrameLocks noGrp="1"/>
          </p:cNvGraphicFramePr>
          <p:nvPr/>
        </p:nvGraphicFramePr>
        <p:xfrm>
          <a:off x="1969369" y="1408179"/>
          <a:ext cx="7067127" cy="436645"/>
        </p:xfrm>
        <a:graphic>
          <a:graphicData uri="http://schemas.openxmlformats.org/drawingml/2006/table">
            <a:tbl>
              <a:tblPr/>
              <a:tblGrid>
                <a:gridCol w="7067127">
                  <a:extLst>
                    <a:ext uri="{9D8B030D-6E8A-4147-A177-3AD203B41FA5}">
                      <a16:colId xmlns:a16="http://schemas.microsoft.com/office/drawing/2014/main" val="3543258306"/>
                    </a:ext>
                  </a:extLst>
                </a:gridCol>
              </a:tblGrid>
              <a:tr h="436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NUMBER_OF_ITERATIONS = 100 ; EVAPORATION_FACTOR = 0.5 ;               </a:t>
                      </a:r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UPDATED_PHEROMONE_VALUE = 6 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 ALPHA = 1  ;  BETA =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67367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606A3F9-E764-5A18-667A-EDE49C513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841101"/>
              </p:ext>
            </p:extLst>
          </p:nvPr>
        </p:nvGraphicFramePr>
        <p:xfrm>
          <a:off x="1979712" y="2407161"/>
          <a:ext cx="7056784" cy="4042063"/>
        </p:xfrm>
        <a:graphic>
          <a:graphicData uri="http://schemas.openxmlformats.org/drawingml/2006/table">
            <a:tbl>
              <a:tblPr/>
              <a:tblGrid>
                <a:gridCol w="1008113">
                  <a:extLst>
                    <a:ext uri="{9D8B030D-6E8A-4147-A177-3AD203B41FA5}">
                      <a16:colId xmlns:a16="http://schemas.microsoft.com/office/drawing/2014/main" val="106624098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418231292"/>
                    </a:ext>
                  </a:extLst>
                </a:gridCol>
                <a:gridCol w="1173353">
                  <a:extLst>
                    <a:ext uri="{9D8B030D-6E8A-4147-A177-3AD203B41FA5}">
                      <a16:colId xmlns:a16="http://schemas.microsoft.com/office/drawing/2014/main" val="2710567556"/>
                    </a:ext>
                  </a:extLst>
                </a:gridCol>
                <a:gridCol w="1562951">
                  <a:extLst>
                    <a:ext uri="{9D8B030D-6E8A-4147-A177-3AD203B41FA5}">
                      <a16:colId xmlns:a16="http://schemas.microsoft.com/office/drawing/2014/main" val="728238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769459002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273045850"/>
                    </a:ext>
                  </a:extLst>
                </a:gridCol>
              </a:tblGrid>
              <a:tr h="2428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Instances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Reference Solution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   ACO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 in seconds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8937"/>
                  </a:ext>
                </a:extLst>
              </a:tr>
              <a:tr h="45540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Designation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fr-F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cities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00009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6 534,52180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6 534,52181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0,06291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1687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8 736,39870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8 754,59416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0,20827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0,15296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03196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10 608,80240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10 617,23796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0,07951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0,32118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083326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11 685,29450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11 630,60733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-0,46800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0,84288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73279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13 787,49410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13 152,19140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-4,60782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1,03730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061826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15 887,78670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15 858,50969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-0,18427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2,19087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91190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23 517,34330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23 253,98609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-1,11984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2,15753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35162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24 525,83456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24 976,71887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1,83841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4,28278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496750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25 595,63400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25 328,77313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-1,04260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10,80585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93592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36 209,67190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38 390,02687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6,02147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66,51034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797359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47 832,46425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46 645,46437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-2,48158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852,31903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195363"/>
                  </a:ext>
                </a:extLst>
              </a:tr>
              <a:tr h="532139">
                <a:tc gridSpan="4"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-0,15968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85,51669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32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67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5616575" cy="649287"/>
          </a:xfrm>
        </p:spPr>
        <p:txBody>
          <a:bodyPr/>
          <a:lstStyle/>
          <a:p>
            <a:pPr algn="l"/>
            <a:r>
              <a:rPr lang="en-US" sz="4000" dirty="0">
                <a:solidFill>
                  <a:srgbClr val="231F20"/>
                </a:solidFill>
              </a:rPr>
              <a:t>AGENDA</a:t>
            </a:r>
            <a:endParaRPr lang="uk-UA" sz="4000" dirty="0">
              <a:solidFill>
                <a:srgbClr val="231F20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348880"/>
            <a:ext cx="7632700" cy="53292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ACO Explained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Initial Solution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Playing with the parameters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Key findings and discussion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ea typeface="굴림" charset="-127"/>
              </a:rPr>
              <a:t>Optimization</a:t>
            </a:r>
            <a:endParaRPr lang="uk-UA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9BA0-076C-488B-9D53-621B4768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PLAYING WITH THE PHEROMONE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B001C-5242-4DFD-9ED8-A2E8FF4C2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E10246-B920-FF16-3AD0-3CDAE4A030DE}"/>
              </a:ext>
            </a:extLst>
          </p:cNvPr>
          <p:cNvGraphicFramePr>
            <a:graphicFrameLocks noGrp="1"/>
          </p:cNvGraphicFramePr>
          <p:nvPr/>
        </p:nvGraphicFramePr>
        <p:xfrm>
          <a:off x="1969369" y="1408179"/>
          <a:ext cx="7067127" cy="436645"/>
        </p:xfrm>
        <a:graphic>
          <a:graphicData uri="http://schemas.openxmlformats.org/drawingml/2006/table">
            <a:tbl>
              <a:tblPr/>
              <a:tblGrid>
                <a:gridCol w="7067127">
                  <a:extLst>
                    <a:ext uri="{9D8B030D-6E8A-4147-A177-3AD203B41FA5}">
                      <a16:colId xmlns:a16="http://schemas.microsoft.com/office/drawing/2014/main" val="3543258306"/>
                    </a:ext>
                  </a:extLst>
                </a:gridCol>
              </a:tblGrid>
              <a:tr h="436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NUMBER_OF_ITERATIONS = 100 ; EVAPORATION_FACTOR = 0.5 ;               </a:t>
                      </a:r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UPDATED_PHEROMONE_VALUE = 8 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 ALPHA = 1  ;  BETA =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67367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606A3F9-E764-5A18-667A-EDE49C513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950448"/>
              </p:ext>
            </p:extLst>
          </p:nvPr>
        </p:nvGraphicFramePr>
        <p:xfrm>
          <a:off x="1979712" y="2407161"/>
          <a:ext cx="7056784" cy="4042063"/>
        </p:xfrm>
        <a:graphic>
          <a:graphicData uri="http://schemas.openxmlformats.org/drawingml/2006/table">
            <a:tbl>
              <a:tblPr/>
              <a:tblGrid>
                <a:gridCol w="1008113">
                  <a:extLst>
                    <a:ext uri="{9D8B030D-6E8A-4147-A177-3AD203B41FA5}">
                      <a16:colId xmlns:a16="http://schemas.microsoft.com/office/drawing/2014/main" val="106624098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418231292"/>
                    </a:ext>
                  </a:extLst>
                </a:gridCol>
                <a:gridCol w="1173353">
                  <a:extLst>
                    <a:ext uri="{9D8B030D-6E8A-4147-A177-3AD203B41FA5}">
                      <a16:colId xmlns:a16="http://schemas.microsoft.com/office/drawing/2014/main" val="2710567556"/>
                    </a:ext>
                  </a:extLst>
                </a:gridCol>
                <a:gridCol w="1562951">
                  <a:extLst>
                    <a:ext uri="{9D8B030D-6E8A-4147-A177-3AD203B41FA5}">
                      <a16:colId xmlns:a16="http://schemas.microsoft.com/office/drawing/2014/main" val="728238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769459002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273045850"/>
                    </a:ext>
                  </a:extLst>
                </a:gridCol>
              </a:tblGrid>
              <a:tr h="2428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Instances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Reference Solution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   ACO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 in seconds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8937"/>
                  </a:ext>
                </a:extLst>
              </a:tr>
              <a:tr h="45540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Designation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fr-F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cities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00009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6 534,52180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6 534,52181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0,12301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1687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8 736,39870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8 736,39871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0,29995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03196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10 608,80240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10 617,23796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0,07951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0,60978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083326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11 685,29450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11 507,29457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-1,52328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1,30555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73279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13 787,49410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13 517,60886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-1,95746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2,79521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061826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15 887,78670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15 685,59212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-1,27264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4,75197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91190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23 517,34330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22 664,64281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-3,62584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5,13503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35162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24 525,83456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25 502,30853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3,98141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9,03748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496750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25 595,63400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25 352,31626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-0,95062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29,98876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93592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36 209,67190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36 708,80476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1,37845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370,17403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797359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47 832,46425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48 060,32649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0,47638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685,49752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195363"/>
                  </a:ext>
                </a:extLst>
              </a:tr>
              <a:tr h="532139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fr-FR" sz="1800" b="1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800" b="1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-0,31037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8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100,88348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32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692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9BA0-076C-488B-9D53-621B4768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PLAYING WITH THE PHEROMONE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BF91C-530E-48D1-B18F-45DCDD8A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E10246-B920-FF16-3AD0-3CDAE4A030DE}"/>
              </a:ext>
            </a:extLst>
          </p:cNvPr>
          <p:cNvGraphicFramePr>
            <a:graphicFrameLocks noGrp="1"/>
          </p:cNvGraphicFramePr>
          <p:nvPr/>
        </p:nvGraphicFramePr>
        <p:xfrm>
          <a:off x="1969369" y="1408179"/>
          <a:ext cx="7067127" cy="436645"/>
        </p:xfrm>
        <a:graphic>
          <a:graphicData uri="http://schemas.openxmlformats.org/drawingml/2006/table">
            <a:tbl>
              <a:tblPr/>
              <a:tblGrid>
                <a:gridCol w="7067127">
                  <a:extLst>
                    <a:ext uri="{9D8B030D-6E8A-4147-A177-3AD203B41FA5}">
                      <a16:colId xmlns:a16="http://schemas.microsoft.com/office/drawing/2014/main" val="3543258306"/>
                    </a:ext>
                  </a:extLst>
                </a:gridCol>
              </a:tblGrid>
              <a:tr h="436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NUMBER_OF_ITERATIONS = 100 ; EVAPORATION_FACTOR = 0.5 ;               </a:t>
                      </a:r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UPDATED_PHEROMONE_VALUE = 9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 ALPHA = 1  ;  BETA =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67367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606A3F9-E764-5A18-667A-EDE49C513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961928"/>
              </p:ext>
            </p:extLst>
          </p:nvPr>
        </p:nvGraphicFramePr>
        <p:xfrm>
          <a:off x="1979712" y="2407161"/>
          <a:ext cx="7056784" cy="4042063"/>
        </p:xfrm>
        <a:graphic>
          <a:graphicData uri="http://schemas.openxmlformats.org/drawingml/2006/table">
            <a:tbl>
              <a:tblPr/>
              <a:tblGrid>
                <a:gridCol w="1008113">
                  <a:extLst>
                    <a:ext uri="{9D8B030D-6E8A-4147-A177-3AD203B41FA5}">
                      <a16:colId xmlns:a16="http://schemas.microsoft.com/office/drawing/2014/main" val="106624098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418231292"/>
                    </a:ext>
                  </a:extLst>
                </a:gridCol>
                <a:gridCol w="1173353">
                  <a:extLst>
                    <a:ext uri="{9D8B030D-6E8A-4147-A177-3AD203B41FA5}">
                      <a16:colId xmlns:a16="http://schemas.microsoft.com/office/drawing/2014/main" val="2710567556"/>
                    </a:ext>
                  </a:extLst>
                </a:gridCol>
                <a:gridCol w="1562951">
                  <a:extLst>
                    <a:ext uri="{9D8B030D-6E8A-4147-A177-3AD203B41FA5}">
                      <a16:colId xmlns:a16="http://schemas.microsoft.com/office/drawing/2014/main" val="728238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769459002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273045850"/>
                    </a:ext>
                  </a:extLst>
                </a:gridCol>
              </a:tblGrid>
              <a:tr h="2428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Instances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Reference Solution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   ACO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 in seconds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8937"/>
                  </a:ext>
                </a:extLst>
              </a:tr>
              <a:tr h="45540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Designation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fr-F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cities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00009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6 534,52180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6 638,78394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1,59556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0,12273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1687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8 736,39870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8 754,59416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0,20827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0,13458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03196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10 608,80240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10 705,03017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0,90706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0,33814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083326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11 685,29450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11 687,77874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0,02126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0,60730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73279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13 787,49410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14 060,76555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1,98202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0,95149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061826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15 887,78670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15 667,70670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-1,38521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1,53804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91190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23 517,34330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23 188,00076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-1,40042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2,26434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35162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24 525,83456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24 883,03655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1,45643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3,32489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496750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25 595,63400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25 854,76990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1,01242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10,21663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93592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36 209,67190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37 101,25023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2,46227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89,06071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797359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47 832,46425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48 554,07028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1,50861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434,44298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195363"/>
                  </a:ext>
                </a:extLst>
              </a:tr>
              <a:tr h="532139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fr-FR" sz="1800" b="1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800" b="1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0,76075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8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49,36380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32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723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9BA0-076C-488B-9D53-621B4768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PLAYING WITH THE PHEROMONE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30BF2-986A-4815-B947-D6D53675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742A89-4C7F-0D03-9F11-2C5DBA2D297F}"/>
              </a:ext>
            </a:extLst>
          </p:cNvPr>
          <p:cNvGraphicFramePr>
            <a:graphicFrameLocks noGrp="1"/>
          </p:cNvGraphicFramePr>
          <p:nvPr/>
        </p:nvGraphicFramePr>
        <p:xfrm>
          <a:off x="2483768" y="1056144"/>
          <a:ext cx="6192688" cy="1508760"/>
        </p:xfrm>
        <a:graphic>
          <a:graphicData uri="http://schemas.openxmlformats.org/drawingml/2006/table">
            <a:tbl>
              <a:tblPr/>
              <a:tblGrid>
                <a:gridCol w="3182445">
                  <a:extLst>
                    <a:ext uri="{9D8B030D-6E8A-4147-A177-3AD203B41FA5}">
                      <a16:colId xmlns:a16="http://schemas.microsoft.com/office/drawing/2014/main" val="2817275927"/>
                    </a:ext>
                  </a:extLst>
                </a:gridCol>
                <a:gridCol w="1449989">
                  <a:extLst>
                    <a:ext uri="{9D8B030D-6E8A-4147-A177-3AD203B41FA5}">
                      <a16:colId xmlns:a16="http://schemas.microsoft.com/office/drawing/2014/main" val="4119965958"/>
                    </a:ext>
                  </a:extLst>
                </a:gridCol>
                <a:gridCol w="1560254">
                  <a:extLst>
                    <a:ext uri="{9D8B030D-6E8A-4147-A177-3AD203B41FA5}">
                      <a16:colId xmlns:a16="http://schemas.microsoft.com/office/drawing/2014/main" val="4214032310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UPDATED PHEROMONE 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AVG GAP 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CPU TIME(SEC)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353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-0,31037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100,88348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68112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0,76075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49,36380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35627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-0,15968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85,51669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377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-0,01435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80,04646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94843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-0,05612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54,13483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257642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683AFCF-F59B-4690-A205-DBB40AA71C4C}"/>
              </a:ext>
            </a:extLst>
          </p:cNvPr>
          <p:cNvGraphicFramePr>
            <a:graphicFrameLocks/>
          </p:cNvGraphicFramePr>
          <p:nvPr/>
        </p:nvGraphicFramePr>
        <p:xfrm>
          <a:off x="2483768" y="3237021"/>
          <a:ext cx="6192688" cy="3288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7399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C8F5-A8C6-4EB4-B5B4-C4B323F4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ea typeface="굴림" charset="-127"/>
              </a:rPr>
              <a:t>Key findings and discussion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C0F44-6A4A-4130-BCC8-AF44D3D7C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Best </a:t>
            </a:r>
            <a:r>
              <a:rPr lang="en-US" dirty="0"/>
              <a:t>parameters</a:t>
            </a:r>
            <a:r>
              <a:rPr lang="fr-FR" dirty="0"/>
              <a:t>:</a:t>
            </a:r>
          </a:p>
          <a:p>
            <a:endParaRPr lang="fr-F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764848-CE7A-4271-B27E-EC66EEB6D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623884"/>
              </p:ext>
            </p:extLst>
          </p:nvPr>
        </p:nvGraphicFramePr>
        <p:xfrm>
          <a:off x="2627784" y="2348880"/>
          <a:ext cx="5588000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8000">
                  <a:extLst>
                    <a:ext uri="{9D8B030D-6E8A-4147-A177-3AD203B41FA5}">
                      <a16:colId xmlns:a16="http://schemas.microsoft.com/office/drawing/2014/main" val="1015746634"/>
                    </a:ext>
                  </a:extLst>
                </a:gridCol>
              </a:tblGrid>
              <a:tr h="25202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NUMBER_OF_ITERATIONS = 100  EVAPORATION_FACTOR = 0.6                UPDATED_PHEROMONE_VALUE </a:t>
                      </a:r>
                      <a:r>
                        <a:rPr lang="en-US" sz="2000" b="1" u="none" strike="noStrike">
                          <a:solidFill>
                            <a:srgbClr val="0070C0"/>
                          </a:solidFill>
                          <a:effectLst/>
                        </a:rPr>
                        <a:t>= 6   </a:t>
                      </a:r>
                      <a:r>
                        <a:rPr lang="en-US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ALPHA = 1  </a:t>
                      </a:r>
                    </a:p>
                    <a:p>
                      <a:pPr algn="l" fontAlgn="ctr"/>
                      <a:r>
                        <a:rPr lang="en-US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BETA = 1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8262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954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38D2-FA63-43D0-9E17-968B7E97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굴림" charset="-127"/>
              </a:rPr>
              <a:t>Optimization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8141-EF2C-4901-A251-AF6C6CAE9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893" y="1268760"/>
            <a:ext cx="6778625" cy="4525963"/>
          </a:xfrm>
        </p:spPr>
        <p:txBody>
          <a:bodyPr/>
          <a:lstStyle/>
          <a:p>
            <a:r>
              <a:rPr lang="fr-FR" sz="1600" b="1" dirty="0"/>
              <a:t>The </a:t>
            </a:r>
            <a:r>
              <a:rPr lang="fr-FR" sz="1600" b="1" dirty="0" err="1"/>
              <a:t>Elitist</a:t>
            </a:r>
            <a:r>
              <a:rPr lang="fr-FR" sz="1600" b="1" dirty="0"/>
              <a:t> </a:t>
            </a:r>
            <a:r>
              <a:rPr lang="fr-FR" sz="1600" b="1" dirty="0" err="1"/>
              <a:t>Ants</a:t>
            </a:r>
            <a:r>
              <a:rPr lang="fr-FR" sz="1600" b="1" dirty="0"/>
              <a:t>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Elitist </a:t>
            </a:r>
            <a:r>
              <a:rPr lang="en-US" sz="1600" dirty="0" err="1">
                <a:solidFill>
                  <a:srgbClr val="FF0000"/>
                </a:solidFill>
              </a:rPr>
              <a:t>Factor</a:t>
            </a:r>
            <a:r>
              <a:rPr lang="en-US" sz="1600" dirty="0" err="1"/>
              <a:t>:The</a:t>
            </a:r>
            <a:r>
              <a:rPr lang="en-US" sz="1600" dirty="0"/>
              <a:t> best path found in each iteration is given an added pheromone. This is done with the </a:t>
            </a:r>
            <a:r>
              <a:rPr lang="en-US" sz="1600" dirty="0">
                <a:solidFill>
                  <a:srgbClr val="FF0000"/>
                </a:solidFill>
              </a:rPr>
              <a:t>ELITIST_FACTOR </a:t>
            </a:r>
            <a:r>
              <a:rPr lang="en-US" sz="1600" dirty="0"/>
              <a:t>within the </a:t>
            </a:r>
            <a:r>
              <a:rPr lang="en-US" sz="1600" dirty="0" err="1"/>
              <a:t>update_pheromone_and_find_best_path</a:t>
            </a:r>
            <a:r>
              <a:rPr lang="en-US" sz="1600" dirty="0"/>
              <a:t> function.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FF0000"/>
                </a:solidFill>
              </a:rPr>
              <a:t>Local Search: </a:t>
            </a:r>
            <a:r>
              <a:rPr lang="en-US" sz="1600" dirty="0"/>
              <a:t>A simple 2-opt local search algorithm is implemented within the </a:t>
            </a:r>
            <a:r>
              <a:rPr lang="en-US" sz="1600" dirty="0" err="1"/>
              <a:t>local_search</a:t>
            </a:r>
            <a:r>
              <a:rPr lang="en-US" sz="1600" dirty="0"/>
              <a:t> function. It attempts to improve the best trail by reversing segments of the path.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FF0000"/>
                </a:solidFill>
              </a:rPr>
              <a:t>Total Distance Calculation: </a:t>
            </a:r>
            <a:r>
              <a:rPr lang="en-US" sz="1600" dirty="0"/>
              <a:t>This function is defined to calculate the total distance of a given trail, making it convenient to update the pheromones based on the trail lengths.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12238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5E02-7AF0-4566-9EB4-484494B9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3" y="274638"/>
            <a:ext cx="6707187" cy="706090"/>
          </a:xfrm>
        </p:spPr>
        <p:txBody>
          <a:bodyPr/>
          <a:lstStyle/>
          <a:p>
            <a:r>
              <a:rPr lang="en-US" sz="4400" dirty="0">
                <a:ea typeface="굴림" charset="-127"/>
              </a:rPr>
              <a:t>Optimization</a:t>
            </a:r>
            <a:endParaRPr lang="fr-F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8DF56F-3653-43E9-86AB-0042F7374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193" y="4888540"/>
            <a:ext cx="7272807" cy="1545035"/>
          </a:xfrm>
        </p:spPr>
        <p:txBody>
          <a:bodyPr/>
          <a:lstStyle/>
          <a:p>
            <a:r>
              <a:rPr lang="fr-FR" sz="2800" dirty="0" err="1"/>
              <a:t>Number</a:t>
            </a:r>
            <a:r>
              <a:rPr lang="fr-FR" sz="2800" dirty="0"/>
              <a:t> of </a:t>
            </a:r>
            <a:r>
              <a:rPr lang="fr-FR" sz="2800" dirty="0" err="1"/>
              <a:t>cities</a:t>
            </a:r>
            <a:r>
              <a:rPr lang="fr-FR" sz="2800"/>
              <a:t> &lt; =30</a:t>
            </a:r>
            <a:r>
              <a:rPr lang="fr-FR" sz="2800" dirty="0"/>
              <a:t>: ACO</a:t>
            </a:r>
          </a:p>
          <a:p>
            <a:r>
              <a:rPr lang="fr-FR" sz="2800" dirty="0" err="1"/>
              <a:t>Number</a:t>
            </a:r>
            <a:r>
              <a:rPr lang="fr-FR" sz="2800" dirty="0"/>
              <a:t> of </a:t>
            </a:r>
            <a:r>
              <a:rPr lang="fr-FR" sz="2800" dirty="0" err="1"/>
              <a:t>cities</a:t>
            </a:r>
            <a:r>
              <a:rPr lang="fr-FR" sz="2800" dirty="0"/>
              <a:t> &gt;30 : </a:t>
            </a:r>
            <a:r>
              <a:rPr lang="fr-FR" sz="2800" dirty="0" err="1"/>
              <a:t>Elitist</a:t>
            </a:r>
            <a:r>
              <a:rPr lang="fr-FR" sz="2800" dirty="0"/>
              <a:t> </a:t>
            </a:r>
            <a:r>
              <a:rPr lang="fr-FR" sz="2800" dirty="0" err="1"/>
              <a:t>Ants</a:t>
            </a:r>
            <a:endParaRPr lang="fr-FR" sz="2800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C499607A-EBA5-499F-85A2-26B6230DF0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410225"/>
              </p:ext>
            </p:extLst>
          </p:nvPr>
        </p:nvGraphicFramePr>
        <p:xfrm>
          <a:off x="2010779" y="1196942"/>
          <a:ext cx="6778624" cy="3396762"/>
        </p:xfrm>
        <a:graphic>
          <a:graphicData uri="http://schemas.openxmlformats.org/drawingml/2006/table">
            <a:tbl>
              <a:tblPr/>
              <a:tblGrid>
                <a:gridCol w="972170">
                  <a:extLst>
                    <a:ext uri="{9D8B030D-6E8A-4147-A177-3AD203B41FA5}">
                      <a16:colId xmlns:a16="http://schemas.microsoft.com/office/drawing/2014/main" val="2659356834"/>
                    </a:ext>
                  </a:extLst>
                </a:gridCol>
                <a:gridCol w="972170">
                  <a:extLst>
                    <a:ext uri="{9D8B030D-6E8A-4147-A177-3AD203B41FA5}">
                      <a16:colId xmlns:a16="http://schemas.microsoft.com/office/drawing/2014/main" val="1012042771"/>
                    </a:ext>
                  </a:extLst>
                </a:gridCol>
                <a:gridCol w="1208571">
                  <a:extLst>
                    <a:ext uri="{9D8B030D-6E8A-4147-A177-3AD203B41FA5}">
                      <a16:colId xmlns:a16="http://schemas.microsoft.com/office/drawing/2014/main" val="3485059452"/>
                    </a:ext>
                  </a:extLst>
                </a:gridCol>
                <a:gridCol w="1208571">
                  <a:extLst>
                    <a:ext uri="{9D8B030D-6E8A-4147-A177-3AD203B41FA5}">
                      <a16:colId xmlns:a16="http://schemas.microsoft.com/office/drawing/2014/main" val="4037006208"/>
                    </a:ext>
                  </a:extLst>
                </a:gridCol>
                <a:gridCol w="1208571">
                  <a:extLst>
                    <a:ext uri="{9D8B030D-6E8A-4147-A177-3AD203B41FA5}">
                      <a16:colId xmlns:a16="http://schemas.microsoft.com/office/drawing/2014/main" val="4036531909"/>
                    </a:ext>
                  </a:extLst>
                </a:gridCol>
                <a:gridCol w="1208571">
                  <a:extLst>
                    <a:ext uri="{9D8B030D-6E8A-4147-A177-3AD203B41FA5}">
                      <a16:colId xmlns:a16="http://schemas.microsoft.com/office/drawing/2014/main" val="1766483942"/>
                    </a:ext>
                  </a:extLst>
                </a:gridCol>
              </a:tblGrid>
              <a:tr h="17877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Instances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Reference Solution 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   ACO 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GAP%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 in seconds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106618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Designation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cities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993596"/>
                  </a:ext>
                </a:extLst>
              </a:tr>
              <a:tr h="22347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TSP1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6 534,52180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6 066,28230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-7,16563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0,02130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338632"/>
                  </a:ext>
                </a:extLst>
              </a:tr>
              <a:tr h="22347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TSP2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8 736,39870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8 667,50772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-0,78855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0,05303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173582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TSP3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10 608,80240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10 671,41735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0,59022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0,13580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211542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TSP4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11 685,29450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13 122,22470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12,29691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0,27128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165804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TSP5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13 787,49410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17 887,32662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29,73588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0,69938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298835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TSP6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15 887,78670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19 534,16620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22,95083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1,08453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953060"/>
                  </a:ext>
                </a:extLst>
              </a:tr>
              <a:tr h="223471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fr-FR" sz="1400" b="1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9,60328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0,37755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61277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TSP7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23 517,34330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20 520,11509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-12,74476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1,28620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504275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TSP8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24 525,83456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21 461,30733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-12,49510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1.859559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694683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TSP9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25 595,63400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25 459,65646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-0,53125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85,96299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217272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TSP10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34 356,62000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33 545,87789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-2,35978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79,75878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50482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TSP11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36 209,67190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36 960,81000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2,07441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215,88805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766659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TSP12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47 832,46425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45 645,96074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-4,57117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397,10445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687832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TSP13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52 755,30291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51 843,09913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-1,72912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750.71924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32425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TSP14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63 777,27000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58 781,00000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-7,83394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880.77066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012110"/>
                  </a:ext>
                </a:extLst>
              </a:tr>
              <a:tr h="223471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fr-FR" sz="14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-5,02384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156,00009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62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657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9263-C27E-4D3F-8420-EFCA614C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use of ACO</a:t>
            </a:r>
            <a:br>
              <a:rPr lang="fr-FR" dirty="0"/>
            </a:br>
            <a:r>
              <a:rPr lang="fr-FR" dirty="0"/>
              <a:t>in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35213-4116-4EE6-B4CA-83112F7D1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600200"/>
            <a:ext cx="6778625" cy="5069160"/>
          </a:xfrm>
        </p:spPr>
        <p:txBody>
          <a:bodyPr/>
          <a:lstStyle/>
          <a:p>
            <a:r>
              <a:rPr lang="fr-FR" dirty="0" err="1"/>
              <a:t>Determining</a:t>
            </a:r>
            <a:r>
              <a:rPr lang="fr-FR" dirty="0"/>
              <a:t> the best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layers</a:t>
            </a:r>
            <a:r>
              <a:rPr lang="fr-FR" dirty="0"/>
              <a:t> (</a:t>
            </a:r>
            <a:r>
              <a:rPr lang="fr-FR" dirty="0" err="1"/>
              <a:t>s</a:t>
            </a:r>
            <a:r>
              <a:rPr lang="fr-FR" sz="2800" dirty="0" err="1"/>
              <a:t>ee</a:t>
            </a:r>
            <a:r>
              <a:rPr lang="fr-FR" dirty="0"/>
              <a:t> MNIST code)</a:t>
            </a:r>
          </a:p>
          <a:p>
            <a:r>
              <a:rPr lang="fr-FR" dirty="0" err="1"/>
              <a:t>Initializing</a:t>
            </a:r>
            <a:r>
              <a:rPr lang="fr-FR" dirty="0"/>
              <a:t> the initial </a:t>
            </a:r>
            <a:r>
              <a:rPr lang="fr-FR" dirty="0" err="1"/>
              <a:t>weights</a:t>
            </a:r>
            <a:endParaRPr lang="fr-FR" dirty="0"/>
          </a:p>
          <a:p>
            <a:r>
              <a:rPr lang="fr-FR" dirty="0" err="1"/>
              <a:t>Selecting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:</a:t>
            </a:r>
          </a:p>
          <a:p>
            <a:pPr lvl="1"/>
            <a:r>
              <a:rPr lang="fr-FR" sz="1600" dirty="0" err="1"/>
              <a:t>See</a:t>
            </a:r>
            <a:r>
              <a:rPr lang="fr-FR" sz="1600" dirty="0"/>
              <a:t>: </a:t>
            </a:r>
            <a:r>
              <a:rPr lang="en-US" sz="1600" dirty="0"/>
              <a:t>OPTIMIZATION OF ARTIFICIAL NEURAL NETWORKS USING ANT COLONY OPTIMIZATION TO IDENTIFY SIGNATURE IMAGES</a:t>
            </a:r>
            <a:r>
              <a:rPr lang="fr-FR" sz="1600" dirty="0"/>
              <a:t>  </a:t>
            </a:r>
          </a:p>
          <a:p>
            <a:pPr lvl="1"/>
            <a:r>
              <a:rPr lang="en-US" sz="1600"/>
              <a:t>See: ANT </a:t>
            </a:r>
            <a:r>
              <a:rPr lang="en-US" sz="1600" dirty="0"/>
              <a:t>COLONY OPTIMIZATION-ENABLED CNN DEEP LEARNING TECHNIQUE FOR ACCURATE DETECTION OF CERVICAL CANCER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751424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E5217-1E73-42FE-83DD-A66CEDB8C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7944" y="692696"/>
            <a:ext cx="5903913" cy="1109662"/>
          </a:xfrm>
        </p:spPr>
        <p:txBody>
          <a:bodyPr/>
          <a:lstStyle/>
          <a:p>
            <a:pPr algn="ctr"/>
            <a:r>
              <a:rPr lang="en" sz="3200" dirty="0"/>
              <a:t>Thanks for your attention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274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40B0-06E9-44A5-8893-318F96C7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" y="116632"/>
            <a:ext cx="7416800" cy="508000"/>
          </a:xfrm>
        </p:spPr>
        <p:txBody>
          <a:bodyPr/>
          <a:lstStyle/>
          <a:p>
            <a:pPr algn="ctr"/>
            <a:r>
              <a:rPr lang="en-US" dirty="0"/>
              <a:t>ACO Explained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987E3-D708-4D7B-B312-6C32C8F1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4632"/>
            <a:ext cx="7416800" cy="4672900"/>
          </a:xfrm>
        </p:spPr>
        <p:txBody>
          <a:bodyPr/>
          <a:lstStyle/>
          <a:p>
            <a:pPr marL="0" indent="0">
              <a:buNone/>
            </a:pPr>
            <a:r>
              <a:rPr lang="fr-FR" sz="2000" b="1" i="0" u="sng" strike="noStrike" baseline="0" dirty="0">
                <a:latin typeface="Clear Sans"/>
              </a:rPr>
              <a:t>ACO </a:t>
            </a:r>
            <a:r>
              <a:rPr lang="fr-FR" sz="2000" b="1" i="0" u="sng" strike="noStrike" baseline="0" dirty="0" err="1">
                <a:latin typeface="Clear Sans"/>
              </a:rPr>
              <a:t>Parameters</a:t>
            </a:r>
            <a:r>
              <a:rPr lang="fr-FR" sz="2000" b="1" i="0" u="sng" strike="noStrike" baseline="0" dirty="0">
                <a:latin typeface="Clear Sans"/>
              </a:rPr>
              <a:t>:</a:t>
            </a:r>
          </a:p>
          <a:p>
            <a:r>
              <a:rPr lang="fr-FR" sz="1800" b="1" i="0" u="none" strike="noStrike" baseline="0" dirty="0" err="1">
                <a:latin typeface="Clear Sans"/>
              </a:rPr>
              <a:t>Number</a:t>
            </a:r>
            <a:r>
              <a:rPr lang="fr-FR" sz="1800" b="1" i="0" u="none" strike="noStrike" baseline="0" dirty="0">
                <a:latin typeface="Clear Sans"/>
              </a:rPr>
              <a:t> of </a:t>
            </a:r>
            <a:r>
              <a:rPr lang="fr-FR" sz="1800" b="1" i="0" u="none" strike="noStrike" baseline="0" dirty="0" err="1">
                <a:latin typeface="Clear Sans"/>
              </a:rPr>
              <a:t>iterations</a:t>
            </a:r>
            <a:r>
              <a:rPr lang="fr-FR" sz="1800" b="1" i="0" u="none" strike="noStrike" baseline="0" dirty="0">
                <a:latin typeface="Clear Sans"/>
              </a:rPr>
              <a:t> (</a:t>
            </a:r>
            <a:r>
              <a:rPr lang="fr-FR" sz="1800" b="1" i="0" u="none" strike="noStrike" baseline="0" dirty="0" err="1">
                <a:latin typeface="Clear Sans"/>
              </a:rPr>
              <a:t>Iterations</a:t>
            </a:r>
            <a:r>
              <a:rPr lang="fr-FR" sz="1800" b="1" i="0" u="none" strike="noStrike" baseline="0" dirty="0">
                <a:latin typeface="Clear Sans"/>
              </a:rPr>
              <a:t>),</a:t>
            </a:r>
            <a:endParaRPr lang="fr-FR" sz="1800" b="0" i="0" u="none" strike="noStrike" baseline="0" dirty="0">
              <a:latin typeface="Clear Sans"/>
            </a:endParaRPr>
          </a:p>
          <a:p>
            <a:r>
              <a:rPr lang="en-US" sz="1800" b="1" i="0" u="none" strike="noStrike" baseline="0" dirty="0">
                <a:latin typeface="Clear Sans"/>
              </a:rPr>
              <a:t>Heuristic Information α (alpha): </a:t>
            </a:r>
            <a:r>
              <a:rPr lang="en-US" sz="1800" b="0" i="0" u="none" strike="noStrike" baseline="0" dirty="0">
                <a:latin typeface="Clear Sans"/>
              </a:rPr>
              <a:t>It represents the importance of heuristic information in the ant's decision-making process,</a:t>
            </a:r>
          </a:p>
          <a:p>
            <a:r>
              <a:rPr lang="en-US" sz="1800" b="1" i="0" u="none" strike="noStrike" baseline="0" dirty="0">
                <a:latin typeface="Clear Sans"/>
              </a:rPr>
              <a:t>Heuristic Information β (beta): </a:t>
            </a:r>
            <a:r>
              <a:rPr lang="en-US" sz="1800" b="0" i="0" u="none" strike="noStrike" baseline="0" dirty="0">
                <a:latin typeface="Clear Sans"/>
              </a:rPr>
              <a:t>It determines the importance of pheromone trails in the ant's decision-making,</a:t>
            </a:r>
          </a:p>
          <a:p>
            <a:r>
              <a:rPr lang="en-US" sz="1800" b="1" i="0" u="none" strike="noStrike" baseline="0" dirty="0">
                <a:latin typeface="Clear Sans"/>
              </a:rPr>
              <a:t>Pheromone Evaporation Rate (rho): </a:t>
            </a:r>
            <a:r>
              <a:rPr lang="en-US" sz="1800" b="0" i="0" u="none" strike="noStrike" baseline="0" dirty="0">
                <a:latin typeface="Clear Sans"/>
              </a:rPr>
              <a:t>It determines the pheromone’s evaporation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BBA81-87FA-47AB-A633-B57E1FB967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05" y="3599910"/>
            <a:ext cx="4716015" cy="31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D37E-A955-4D93-A73C-5BEF14C6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7416800" cy="508000"/>
          </a:xfrm>
        </p:spPr>
        <p:txBody>
          <a:bodyPr/>
          <a:lstStyle/>
          <a:p>
            <a:pPr algn="ctr"/>
            <a:r>
              <a:rPr lang="fr-FR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59838-69AD-450C-BF45-713D27266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8648"/>
            <a:ext cx="8064896" cy="5108277"/>
          </a:xfrm>
        </p:spPr>
        <p:txBody>
          <a:bodyPr/>
          <a:lstStyle/>
          <a:p>
            <a:r>
              <a:rPr lang="en-US" sz="2000" dirty="0"/>
              <a:t>Number of city = 10</a:t>
            </a:r>
          </a:p>
          <a:p>
            <a:r>
              <a:rPr lang="en-US" sz="2000" dirty="0"/>
              <a:t>Best path from ant colony optimization:  </a:t>
            </a:r>
          </a:p>
          <a:p>
            <a:pPr marL="0" indent="0">
              <a:buNone/>
            </a:pPr>
            <a:r>
              <a:rPr lang="en-US" sz="2000" dirty="0"/>
              <a:t>               [6, 5, 4, 1, 3, 9, 8, 7, 2, 0, 6]</a:t>
            </a:r>
          </a:p>
          <a:p>
            <a:r>
              <a:rPr lang="en-US" sz="2000" dirty="0"/>
              <a:t>shortest distance = 8754.59</a:t>
            </a:r>
          </a:p>
          <a:p>
            <a:r>
              <a:rPr lang="en-US" sz="2000" dirty="0"/>
              <a:t>CPU time = </a:t>
            </a:r>
            <a:r>
              <a:rPr lang="fr-F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0,21462 s</a:t>
            </a:r>
            <a:endParaRPr lang="fr-FR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5CAC0C-706D-4820-AD72-F363E8395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5" r="5089"/>
          <a:stretch/>
        </p:blipFill>
        <p:spPr>
          <a:xfrm>
            <a:off x="148431" y="2636912"/>
            <a:ext cx="6726225" cy="424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8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3D96-F2E0-4199-A8CB-D5C6F130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68" y="117475"/>
            <a:ext cx="6789220" cy="508000"/>
          </a:xfrm>
        </p:spPr>
        <p:txBody>
          <a:bodyPr/>
          <a:lstStyle/>
          <a:p>
            <a:pPr algn="ctr"/>
            <a:r>
              <a:rPr lang="fr-FR" dirty="0"/>
              <a:t>INITIAL SOLUTION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3CA8209-9725-4A54-A129-8FBE8178A6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9269"/>
              </p:ext>
            </p:extLst>
          </p:nvPr>
        </p:nvGraphicFramePr>
        <p:xfrm>
          <a:off x="251520" y="908720"/>
          <a:ext cx="6408712" cy="508000"/>
        </p:xfrm>
        <a:graphic>
          <a:graphicData uri="http://schemas.openxmlformats.org/drawingml/2006/table">
            <a:tbl>
              <a:tblPr/>
              <a:tblGrid>
                <a:gridCol w="6408712">
                  <a:extLst>
                    <a:ext uri="{9D8B030D-6E8A-4147-A177-3AD203B41FA5}">
                      <a16:colId xmlns:a16="http://schemas.microsoft.com/office/drawing/2014/main" val="68484726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NUMBER_OF_ITERATIONS = 100 ; EVAPORATION_FACTOR = 0.5 ;               UPDATED_PHEROMONE_VALUE = 7  ;  ALPHA = 1  ;  BETA =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49552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E70C455-2193-4572-98B9-9AF119153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451471"/>
              </p:ext>
            </p:extLst>
          </p:nvPr>
        </p:nvGraphicFramePr>
        <p:xfrm>
          <a:off x="251520" y="1699965"/>
          <a:ext cx="6408712" cy="4800600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427516707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1572539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304481165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859727990"/>
                    </a:ext>
                  </a:extLst>
                </a:gridCol>
              </a:tblGrid>
              <a:tr h="30951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Instances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Reference Solution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 in sec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9839"/>
                  </a:ext>
                </a:extLst>
              </a:tr>
              <a:tr h="5803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cities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837650"/>
                  </a:ext>
                </a:extLst>
              </a:tr>
              <a:tr h="3095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6 534,52180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0,14733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001642"/>
                  </a:ext>
                </a:extLst>
              </a:tr>
              <a:tr h="3095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8 736,39870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0,20286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321839"/>
                  </a:ext>
                </a:extLst>
              </a:tr>
              <a:tr h="3095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10 608,80240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0,68177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524511"/>
                  </a:ext>
                </a:extLst>
              </a:tr>
              <a:tr h="3095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11 685,29450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0,55765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165121"/>
                  </a:ext>
                </a:extLst>
              </a:tr>
              <a:tr h="3095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13 787,49410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1,09299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098784"/>
                  </a:ext>
                </a:extLst>
              </a:tr>
              <a:tr h="3095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15 887,78670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1,53025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590491"/>
                  </a:ext>
                </a:extLst>
              </a:tr>
              <a:tr h="3095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23 517,34330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2,30929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618587"/>
                  </a:ext>
                </a:extLst>
              </a:tr>
              <a:tr h="3095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24 525,83456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4,73267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359407"/>
                  </a:ext>
                </a:extLst>
              </a:tr>
              <a:tr h="3095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25 595,63400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18,78000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172266"/>
                  </a:ext>
                </a:extLst>
              </a:tr>
              <a:tr h="3095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36 209,67190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127,99490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855718"/>
                  </a:ext>
                </a:extLst>
              </a:tr>
              <a:tr h="3095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47 832,46425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498,92340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03401"/>
                  </a:ext>
                </a:extLst>
              </a:tr>
              <a:tr h="386890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fr-FR" sz="28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59,72301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9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28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532EDC8-4884-4588-893F-E660BFE5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552704" cy="1152128"/>
          </a:xfrm>
        </p:spPr>
        <p:txBody>
          <a:bodyPr/>
          <a:lstStyle/>
          <a:p>
            <a:pPr algn="ctr"/>
            <a:r>
              <a:rPr lang="fr-FR" sz="3200" dirty="0"/>
              <a:t>VARYING THE NUMBER OF CITIES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395973-D431-4711-B9BB-59F695DF1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04A508-1B2A-49AE-BD18-EAF7D9DE4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44675"/>
            <a:ext cx="6509089" cy="43926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9BA0-076C-488B-9D53-621B4768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3" y="274638"/>
            <a:ext cx="6707187" cy="778098"/>
          </a:xfrm>
        </p:spPr>
        <p:txBody>
          <a:bodyPr/>
          <a:lstStyle/>
          <a:p>
            <a:r>
              <a:rPr lang="fr-FR" sz="2400" dirty="0"/>
              <a:t>PLAYING WITH NUMBER OF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3317-0306-41E7-A961-61F60C717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E10246-B920-FF16-3AD0-3CDAE4A030DE}"/>
              </a:ext>
            </a:extLst>
          </p:cNvPr>
          <p:cNvGraphicFramePr>
            <a:graphicFrameLocks noGrp="1"/>
          </p:cNvGraphicFramePr>
          <p:nvPr/>
        </p:nvGraphicFramePr>
        <p:xfrm>
          <a:off x="1969369" y="1408179"/>
          <a:ext cx="7067127" cy="436645"/>
        </p:xfrm>
        <a:graphic>
          <a:graphicData uri="http://schemas.openxmlformats.org/drawingml/2006/table">
            <a:tbl>
              <a:tblPr/>
              <a:tblGrid>
                <a:gridCol w="7067127">
                  <a:extLst>
                    <a:ext uri="{9D8B030D-6E8A-4147-A177-3AD203B41FA5}">
                      <a16:colId xmlns:a16="http://schemas.microsoft.com/office/drawing/2014/main" val="3543258306"/>
                    </a:ext>
                  </a:extLst>
                </a:gridCol>
              </a:tblGrid>
              <a:tr h="436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NUMBER_OF_ITERATIONS = 50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EVAPORATION_FACTOR = 0.5 ;               UPDATED_PHEROMONE_VALUE = 7  ;  ALPHA = 1  ;  BETA =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67367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606A3F9-E764-5A18-667A-EDE49C513188}"/>
              </a:ext>
            </a:extLst>
          </p:cNvPr>
          <p:cNvGraphicFramePr>
            <a:graphicFrameLocks noGrp="1"/>
          </p:cNvGraphicFramePr>
          <p:nvPr/>
        </p:nvGraphicFramePr>
        <p:xfrm>
          <a:off x="1969369" y="2407161"/>
          <a:ext cx="7067127" cy="3902154"/>
        </p:xfrm>
        <a:graphic>
          <a:graphicData uri="http://schemas.openxmlformats.org/drawingml/2006/table">
            <a:tbl>
              <a:tblPr/>
              <a:tblGrid>
                <a:gridCol w="1018456">
                  <a:extLst>
                    <a:ext uri="{9D8B030D-6E8A-4147-A177-3AD203B41FA5}">
                      <a16:colId xmlns:a16="http://schemas.microsoft.com/office/drawing/2014/main" val="106624098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418231292"/>
                    </a:ext>
                  </a:extLst>
                </a:gridCol>
                <a:gridCol w="1173353">
                  <a:extLst>
                    <a:ext uri="{9D8B030D-6E8A-4147-A177-3AD203B41FA5}">
                      <a16:colId xmlns:a16="http://schemas.microsoft.com/office/drawing/2014/main" val="2710567556"/>
                    </a:ext>
                  </a:extLst>
                </a:gridCol>
                <a:gridCol w="1562951">
                  <a:extLst>
                    <a:ext uri="{9D8B030D-6E8A-4147-A177-3AD203B41FA5}">
                      <a16:colId xmlns:a16="http://schemas.microsoft.com/office/drawing/2014/main" val="728238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769459002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273045850"/>
                    </a:ext>
                  </a:extLst>
                </a:gridCol>
              </a:tblGrid>
              <a:tr h="2428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Instances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Reference Solution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   ACO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 in seconds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8937"/>
                  </a:ext>
                </a:extLst>
              </a:tr>
              <a:tr h="45540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Designation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cities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00009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6 534,52180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6 534,52181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0,06667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1687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8 736,39870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8 757,75180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0,24442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0,14966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03196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10 608,80240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10 797,11321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1,77504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0,31735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083326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11 685,29450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11 707,62347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0,19109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0,57955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73279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13 787,49410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13 678,32208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-0,79182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1,05280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061826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15 887,78670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16 006,60365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0,74785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1,59310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91190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23 517,34330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24 168,06211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2,76697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2,55962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35162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24 525,83456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25 547,99689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4,16770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2,82133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496750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25 595,63400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26 497,39205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3,52309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8,94199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93592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36 209,67190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38 502,07578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6,33092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57,69577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797359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47 832,46425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48 514,19827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1,42525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221,09405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195363"/>
                  </a:ext>
                </a:extLst>
              </a:tr>
              <a:tr h="532139">
                <a:tc gridSpan="4"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400" b="1" i="0" u="none" strike="noStrike" kern="1200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400" b="1" i="0" u="none" strike="noStrike" kern="1200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1,85277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400" b="1" i="0" u="none" strike="noStrike" kern="1200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26,98835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32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66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9BA0-076C-488B-9D53-621B4768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PLAYING WITH NUMBER OF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854EE-97B7-4A36-9F16-54422DA35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E10246-B920-FF16-3AD0-3CDAE4A030DE}"/>
              </a:ext>
            </a:extLst>
          </p:cNvPr>
          <p:cNvGraphicFramePr>
            <a:graphicFrameLocks noGrp="1"/>
          </p:cNvGraphicFramePr>
          <p:nvPr/>
        </p:nvGraphicFramePr>
        <p:xfrm>
          <a:off x="1969369" y="1408179"/>
          <a:ext cx="7067127" cy="436645"/>
        </p:xfrm>
        <a:graphic>
          <a:graphicData uri="http://schemas.openxmlformats.org/drawingml/2006/table">
            <a:tbl>
              <a:tblPr/>
              <a:tblGrid>
                <a:gridCol w="7067127">
                  <a:extLst>
                    <a:ext uri="{9D8B030D-6E8A-4147-A177-3AD203B41FA5}">
                      <a16:colId xmlns:a16="http://schemas.microsoft.com/office/drawing/2014/main" val="3543258306"/>
                    </a:ext>
                  </a:extLst>
                </a:gridCol>
              </a:tblGrid>
              <a:tr h="436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NUMBER_OF_ITERATIONS = 70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EVAPORATION_FACTOR = 0.5 ;               UPDATED_PHEROMONE_VALUE = 7  ;  ALPHA = 1  ;  BETA =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67367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606A3F9-E764-5A18-667A-EDE49C513188}"/>
              </a:ext>
            </a:extLst>
          </p:cNvPr>
          <p:cNvGraphicFramePr>
            <a:graphicFrameLocks noGrp="1"/>
          </p:cNvGraphicFramePr>
          <p:nvPr/>
        </p:nvGraphicFramePr>
        <p:xfrm>
          <a:off x="1969369" y="2407161"/>
          <a:ext cx="7067127" cy="3902154"/>
        </p:xfrm>
        <a:graphic>
          <a:graphicData uri="http://schemas.openxmlformats.org/drawingml/2006/table">
            <a:tbl>
              <a:tblPr/>
              <a:tblGrid>
                <a:gridCol w="1018456">
                  <a:extLst>
                    <a:ext uri="{9D8B030D-6E8A-4147-A177-3AD203B41FA5}">
                      <a16:colId xmlns:a16="http://schemas.microsoft.com/office/drawing/2014/main" val="106624098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418231292"/>
                    </a:ext>
                  </a:extLst>
                </a:gridCol>
                <a:gridCol w="1173353">
                  <a:extLst>
                    <a:ext uri="{9D8B030D-6E8A-4147-A177-3AD203B41FA5}">
                      <a16:colId xmlns:a16="http://schemas.microsoft.com/office/drawing/2014/main" val="2710567556"/>
                    </a:ext>
                  </a:extLst>
                </a:gridCol>
                <a:gridCol w="1562951">
                  <a:extLst>
                    <a:ext uri="{9D8B030D-6E8A-4147-A177-3AD203B41FA5}">
                      <a16:colId xmlns:a16="http://schemas.microsoft.com/office/drawing/2014/main" val="728238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769459002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273045850"/>
                    </a:ext>
                  </a:extLst>
                </a:gridCol>
              </a:tblGrid>
              <a:tr h="2428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Instances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Reference Solution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   ACO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 in seconds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8937"/>
                  </a:ext>
                </a:extLst>
              </a:tr>
              <a:tr h="45540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Designation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cities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00009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6 534,52180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6 534,52000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-0,00003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0,04161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1687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8 736,39870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8 736,40000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0,00001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0,13695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03196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10 608,80240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10 705,03000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0,90705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0,17305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083326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11 685,29450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11 883,99000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1,70039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0,36367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73279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13 787,49410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13 523,54000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-1,91445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0,69938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061826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15 887,78670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16 545,83295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4,14184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1,08453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91190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23 517,34330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24 173,77000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2,79125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1,71067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35162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24 525,83456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24 327,38848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-0,80913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2.327373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496750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25 595,63400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26 521,81970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3,61853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11,62402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93592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36 209,67190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39 085,51309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7,94219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95,38760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797359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47 832,46425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48 391,65116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1,16905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408,17199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195363"/>
                  </a:ext>
                </a:extLst>
              </a:tr>
              <a:tr h="532139">
                <a:tc gridSpan="4"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400" b="1" i="0" u="none" strike="noStrike" kern="1200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400" b="1" i="0" u="none" strike="noStrike" kern="1200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0,85212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400" b="1" i="0" u="none" strike="noStrike" kern="1200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51,93935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32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260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9BA0-076C-488B-9D53-621B4768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PLAYING WITH NUMBER OF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2395-7B64-4549-9C72-BD96FCDE6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E10246-B920-FF16-3AD0-3CDAE4A030DE}"/>
              </a:ext>
            </a:extLst>
          </p:cNvPr>
          <p:cNvGraphicFramePr>
            <a:graphicFrameLocks noGrp="1"/>
          </p:cNvGraphicFramePr>
          <p:nvPr/>
        </p:nvGraphicFramePr>
        <p:xfrm>
          <a:off x="1969369" y="1408179"/>
          <a:ext cx="7067127" cy="436645"/>
        </p:xfrm>
        <a:graphic>
          <a:graphicData uri="http://schemas.openxmlformats.org/drawingml/2006/table">
            <a:tbl>
              <a:tblPr/>
              <a:tblGrid>
                <a:gridCol w="7067127">
                  <a:extLst>
                    <a:ext uri="{9D8B030D-6E8A-4147-A177-3AD203B41FA5}">
                      <a16:colId xmlns:a16="http://schemas.microsoft.com/office/drawing/2014/main" val="3543258306"/>
                    </a:ext>
                  </a:extLst>
                </a:gridCol>
              </a:tblGrid>
              <a:tr h="436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NUMBER_OF_ITERATIONS = 130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EVAPORATION_FACTOR = 0.5 ;               UPDATED_PHEROMONE_VALUE = 7  ;  ALPHA = 1  ;  BETA =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67367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606A3F9-E764-5A18-667A-EDE49C513188}"/>
              </a:ext>
            </a:extLst>
          </p:cNvPr>
          <p:cNvGraphicFramePr>
            <a:graphicFrameLocks noGrp="1"/>
          </p:cNvGraphicFramePr>
          <p:nvPr/>
        </p:nvGraphicFramePr>
        <p:xfrm>
          <a:off x="1969369" y="2407161"/>
          <a:ext cx="7067127" cy="3902154"/>
        </p:xfrm>
        <a:graphic>
          <a:graphicData uri="http://schemas.openxmlformats.org/drawingml/2006/table">
            <a:tbl>
              <a:tblPr/>
              <a:tblGrid>
                <a:gridCol w="1018456">
                  <a:extLst>
                    <a:ext uri="{9D8B030D-6E8A-4147-A177-3AD203B41FA5}">
                      <a16:colId xmlns:a16="http://schemas.microsoft.com/office/drawing/2014/main" val="106624098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418231292"/>
                    </a:ext>
                  </a:extLst>
                </a:gridCol>
                <a:gridCol w="1173353">
                  <a:extLst>
                    <a:ext uri="{9D8B030D-6E8A-4147-A177-3AD203B41FA5}">
                      <a16:colId xmlns:a16="http://schemas.microsoft.com/office/drawing/2014/main" val="2710567556"/>
                    </a:ext>
                  </a:extLst>
                </a:gridCol>
                <a:gridCol w="1562951">
                  <a:extLst>
                    <a:ext uri="{9D8B030D-6E8A-4147-A177-3AD203B41FA5}">
                      <a16:colId xmlns:a16="http://schemas.microsoft.com/office/drawing/2014/main" val="728238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769459002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273045850"/>
                    </a:ext>
                  </a:extLst>
                </a:gridCol>
              </a:tblGrid>
              <a:tr h="2428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Instances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Reference Solution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   ACO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 in seconds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8937"/>
                  </a:ext>
                </a:extLst>
              </a:tr>
              <a:tr h="45540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Designation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cities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00009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6 534,52180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6 534,52181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0,17623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1687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8 736,39870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8 757,75180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0,24442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0,24549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03196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10 608,80240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10 726,38326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1,10833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0,71479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083326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11 685,29450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11 676,32362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-0,07677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1,20737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73279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13 787,49410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13 553,92493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-1,69407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2,88989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061826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15 887,78670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15 552,35111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-2,11128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6,14531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911907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23 517,34330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23 158,43014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-1,52616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6,91282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351624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24 525,83456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24 925,59963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1,62998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11,31991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496750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25 595,63400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26 448,43103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3,33181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23,05945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93592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36 209,67190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36 020,66704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-0,52197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146,16111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797359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TSP11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47 832,46425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46 765,26031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-2,23113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699,47336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195363"/>
                  </a:ext>
                </a:extLst>
              </a:tr>
              <a:tr h="532139">
                <a:tc gridSpan="4"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400" b="1" i="0" u="none" strike="noStrike" kern="1200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400" b="1" i="0" u="none" strike="noStrike" kern="1200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-0,16790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fr-FR" sz="1400" b="1" i="0" u="none" strike="noStrike" kern="1200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81,66416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32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786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</TotalTime>
  <Words>2531</Words>
  <Application>Microsoft Office PowerPoint</Application>
  <PresentationFormat>On-screen Show (4:3)</PresentationFormat>
  <Paragraphs>1260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Clear Sans</vt:lpstr>
      <vt:lpstr>Verdana</vt:lpstr>
      <vt:lpstr>template</vt:lpstr>
      <vt:lpstr>Custom Design</vt:lpstr>
      <vt:lpstr>Solving Travelling Salesman Problem using Ant Colony Optimization</vt:lpstr>
      <vt:lpstr>AGENDA</vt:lpstr>
      <vt:lpstr>ACO Explained</vt:lpstr>
      <vt:lpstr>EXAMPLE</vt:lpstr>
      <vt:lpstr>INITIAL SOLUTION</vt:lpstr>
      <vt:lpstr>VARYING THE NUMBER OF CITIES</vt:lpstr>
      <vt:lpstr>PLAYING WITH NUMBER OF ITERATIONS</vt:lpstr>
      <vt:lpstr>PLAYING WITH NUMBER OF ITERATIONS</vt:lpstr>
      <vt:lpstr>PLAYING WITH NUMBER OF ITERATIONS</vt:lpstr>
      <vt:lpstr>PLAYING WITH NUMBER OF ITERATIONS</vt:lpstr>
      <vt:lpstr>PLAYING WITH NUMBER OF ITERATIONS</vt:lpstr>
      <vt:lpstr>PLAYING WITH THE EVAPORATION FACTOR</vt:lpstr>
      <vt:lpstr>PLAYING WITH THE EVAPORATION FACTOR</vt:lpstr>
      <vt:lpstr>PLAYING WITH THE EVAPORATION FACTOR</vt:lpstr>
      <vt:lpstr>PLAYING WITH THE EVAPORATION FACTOR</vt:lpstr>
      <vt:lpstr>PLAYING WITH THE EVAPORATION FACTOR</vt:lpstr>
      <vt:lpstr>PLAYING WITH THE PHEROMONE VALUE</vt:lpstr>
      <vt:lpstr>PLAYING WITH THE PHEROMONE VALUE</vt:lpstr>
      <vt:lpstr>PLAYING WITH THE PHEROMONE VALUE</vt:lpstr>
      <vt:lpstr>PLAYING WITH THE PHEROMONE VALUE</vt:lpstr>
      <vt:lpstr>PLAYING WITH THE PHEROMONE VALUE</vt:lpstr>
      <vt:lpstr>PLAYING WITH THE PHEROMONE VALUE</vt:lpstr>
      <vt:lpstr>Key findings and discussion</vt:lpstr>
      <vt:lpstr>Optimization</vt:lpstr>
      <vt:lpstr>Optimization</vt:lpstr>
      <vt:lpstr>Some use of ACO in CNN</vt:lpstr>
      <vt:lpstr>Thanks for your attention !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Bilel Hamza</cp:lastModifiedBy>
  <cp:revision>139</cp:revision>
  <dcterms:created xsi:type="dcterms:W3CDTF">2006-06-29T12:15:01Z</dcterms:created>
  <dcterms:modified xsi:type="dcterms:W3CDTF">2024-11-04T11:13:32Z</dcterms:modified>
</cp:coreProperties>
</file>