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8" r:id="rId3"/>
    <p:sldId id="339" r:id="rId4"/>
    <p:sldId id="259" r:id="rId5"/>
    <p:sldId id="260" r:id="rId6"/>
    <p:sldId id="261" r:id="rId7"/>
    <p:sldId id="262" r:id="rId8"/>
    <p:sldId id="327" r:id="rId9"/>
    <p:sldId id="263" r:id="rId10"/>
    <p:sldId id="264" r:id="rId11"/>
    <p:sldId id="332" r:id="rId12"/>
    <p:sldId id="295" r:id="rId13"/>
    <p:sldId id="330" r:id="rId14"/>
    <p:sldId id="296" r:id="rId15"/>
    <p:sldId id="331" r:id="rId16"/>
    <p:sldId id="294" r:id="rId17"/>
    <p:sldId id="308" r:id="rId18"/>
    <p:sldId id="310" r:id="rId19"/>
    <p:sldId id="333" r:id="rId20"/>
    <p:sldId id="309" r:id="rId21"/>
    <p:sldId id="314" r:id="rId22"/>
    <p:sldId id="315" r:id="rId23"/>
    <p:sldId id="318" r:id="rId24"/>
    <p:sldId id="316" r:id="rId25"/>
    <p:sldId id="311" r:id="rId26"/>
    <p:sldId id="320" r:id="rId27"/>
    <p:sldId id="321" r:id="rId28"/>
    <p:sldId id="322" r:id="rId29"/>
    <p:sldId id="300" r:id="rId30"/>
    <p:sldId id="325" r:id="rId31"/>
    <p:sldId id="257" r:id="rId32"/>
    <p:sldId id="337" r:id="rId33"/>
    <p:sldId id="336" r:id="rId34"/>
    <p:sldId id="323" r:id="rId35"/>
    <p:sldId id="282" r:id="rId36"/>
    <p:sldId id="30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BD55B5-A803-492F-8B8D-4882C83C0AF6}" type="datetimeFigureOut">
              <a:rPr lang="en-GB"/>
              <a:pPr>
                <a:defRPr/>
              </a:pPr>
              <a:t>09/11/2016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FD4CE3-3A7C-4EA4-9744-BFB5A81393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48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29E28F0-09FE-4FDA-8597-C67F717F63FA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0092CDC-8C27-4A32-BFA2-1E0953BA8094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C4CB8D3-B82B-4993-AF9E-FAA631390778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8948C6A-1B28-4E1D-B559-2677112D0360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8B4770F-3F0B-45B6-9CF2-0C991695FFCB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F50B3-FBA2-4EC3-85E8-97DA740366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4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707E-D16B-4B3B-882C-92EFD668F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6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20DC-9E52-4012-A5F5-2A9D6A7777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78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F9B95-4F71-4B69-A232-389654A67C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3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8E8C-5E50-4FA7-8A3E-737133053F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81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635E1-2759-4154-A048-5E6EF27A05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43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9814D-1236-43E3-A43B-B66F306F69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8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D8172-91F3-4BB6-8639-E9A361C497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84F94-B47A-48C2-BC9E-8C05EDE76C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E699-73C7-4782-BF3B-845C5F7A4F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5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B9585-8956-4781-B986-0DF9888872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2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BDAA-DC68-4F3E-BFBD-05A6FCC27D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3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3BDF9-C658-4C76-9EF4-CEE28425BE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4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A082-269A-4CBE-B79D-3CD9BAE6707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4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896EC-7DFD-4AF6-8CA1-F29972F311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5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ecture_BG_brigh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0709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4F786C6-2824-4480-9899-22CB777A3C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bosquid.com/" TargetMode="External"/><Relationship Id="rId2" Type="http://schemas.openxmlformats.org/officeDocument/2006/relationships/hyperlink" Target="http://opengamea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f3dm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mtClean="0"/>
              <a:t>CMP203 Graphics Programming</a:t>
            </a:r>
            <a:endParaRPr lang="en-GB" altLang="en-US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mtClean="0"/>
              <a:t>Model loading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Milkshape 3D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3D modelling Software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Created by </a:t>
            </a:r>
            <a:r>
              <a:rPr lang="en-GB" altLang="en-US" sz="2000" dirty="0" err="1" smtClean="0">
                <a:cs typeface="Times New Roman" pitchFamily="18" charset="0"/>
              </a:rPr>
              <a:t>chUmbaLum</a:t>
            </a:r>
            <a:r>
              <a:rPr lang="en-GB" altLang="en-US" sz="2000" dirty="0" smtClean="0"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cs typeface="Times New Roman" pitchFamily="18" charset="0"/>
              </a:rPr>
              <a:t>sOft</a:t>
            </a:r>
            <a:r>
              <a:rPr lang="en-GB" altLang="en-US" sz="2000" dirty="0" smtClean="0">
                <a:cs typeface="Times New Roman" pitchFamily="18" charset="0"/>
              </a:rPr>
              <a:t> in Switzerland (one man development team)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Originally created to allow people to create new Half-life models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Also contains tools and functionality for animation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Supports importing and exporting in formats for many popular games and modelling packages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Half-life, Quake, Unreal, Max Payne, Sims </a:t>
            </a:r>
            <a:r>
              <a:rPr lang="en-GB" sz="2000" dirty="0" err="1">
                <a:cs typeface="Times New Roman" pitchFamily="18" charset="0"/>
              </a:rPr>
              <a:t>etc</a:t>
            </a:r>
            <a:endParaRPr lang="en-GB" sz="2000" dirty="0">
              <a:cs typeface="Times New Roman" pitchFamily="18" charset="0"/>
            </a:endParaRP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3D Max, </a:t>
            </a:r>
            <a:r>
              <a:rPr lang="en-GB" sz="2000" dirty="0" err="1">
                <a:cs typeface="Times New Roman" pitchFamily="18" charset="0"/>
              </a:rPr>
              <a:t>AutoCad</a:t>
            </a:r>
            <a:r>
              <a:rPr lang="en-GB" sz="2000" dirty="0">
                <a:cs typeface="Times New Roman" pitchFamily="18" charset="0"/>
              </a:rPr>
              <a:t>, Direct X, Maya </a:t>
            </a:r>
            <a:r>
              <a:rPr lang="en-GB" sz="2000" dirty="0" err="1">
                <a:cs typeface="Times New Roman" pitchFamily="18" charset="0"/>
              </a:rPr>
              <a:t>etc</a:t>
            </a:r>
            <a:endParaRPr lang="en-GB" sz="2000" dirty="0">
              <a:cs typeface="Times New Roman" pitchFamily="18" charset="0"/>
            </a:endParaRP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>
                <a:cs typeface="Times New Roman" pitchFamily="18" charset="0"/>
              </a:rPr>
              <a:t>Also has its own Native model format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GB" alt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Model loading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We will be loading .</a:t>
            </a:r>
            <a:r>
              <a:rPr lang="en-GB" altLang="en-US" sz="2400" dirty="0" err="1" smtClean="0"/>
              <a:t>obj</a:t>
            </a:r>
            <a:r>
              <a:rPr lang="en-GB" altLang="en-US" sz="2400" dirty="0" smtClean="0"/>
              <a:t> models</a:t>
            </a:r>
          </a:p>
          <a:p>
            <a:pPr lvl="1"/>
            <a:r>
              <a:rPr lang="en-GB" altLang="en-US" sz="2400" dirty="0" smtClean="0"/>
              <a:t>A detail look at the .</a:t>
            </a:r>
            <a:r>
              <a:rPr lang="en-GB" altLang="en-US" sz="2400" dirty="0" err="1" smtClean="0"/>
              <a:t>obj</a:t>
            </a:r>
            <a:r>
              <a:rPr lang="en-GB" altLang="en-US" sz="2400" dirty="0" smtClean="0"/>
              <a:t> layout</a:t>
            </a:r>
          </a:p>
          <a:p>
            <a:pPr lvl="1"/>
            <a:r>
              <a:rPr lang="en-GB" altLang="en-US" sz="2400" dirty="0" smtClean="0"/>
              <a:t>Sorting the data</a:t>
            </a:r>
          </a:p>
          <a:p>
            <a:pPr lvl="1"/>
            <a:r>
              <a:rPr lang="en-GB" altLang="en-US" sz="2400" dirty="0" smtClean="0"/>
              <a:t>Rendering</a:t>
            </a:r>
          </a:p>
          <a:p>
            <a:r>
              <a:rPr lang="en-GB" altLang="en-US" sz="2400" dirty="0" smtClean="0"/>
              <a:t>To handle all this will create a model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File Format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The file points to a material file if there is one</a:t>
            </a:r>
          </a:p>
          <a:p>
            <a:r>
              <a:rPr lang="en-GB" altLang="en-US" sz="2400" dirty="0" smtClean="0"/>
              <a:t>The lists all the vertices</a:t>
            </a:r>
          </a:p>
          <a:p>
            <a:pPr lvl="1"/>
            <a:r>
              <a:rPr lang="en-GB" altLang="en-US" sz="2400" dirty="0" smtClean="0"/>
              <a:t>v 0.000000 2.933333 -0.000000</a:t>
            </a:r>
          </a:p>
          <a:p>
            <a:pPr lvl="1"/>
            <a:r>
              <a:rPr lang="en-GB" altLang="en-US" sz="2400" dirty="0" smtClean="0"/>
              <a:t>v 0.000000 -2.933333 -0.000000</a:t>
            </a:r>
          </a:p>
          <a:p>
            <a:pPr lvl="1"/>
            <a:r>
              <a:rPr lang="en-GB" altLang="en-US" sz="2400" dirty="0" smtClean="0"/>
              <a:t>v 0.382877 -2.908238 -0.000000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# 333 vertices</a:t>
            </a:r>
          </a:p>
          <a:p>
            <a:pPr lvl="1"/>
            <a:r>
              <a:rPr lang="en-GB" altLang="en-US" sz="2400" dirty="0" smtClean="0"/>
              <a:t>End with a count of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File Format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Then lists all the texture coordinates</a:t>
            </a:r>
          </a:p>
          <a:p>
            <a:pPr lvl="1"/>
            <a:r>
              <a:rPr lang="en-GB" altLang="en-US" sz="2400" dirty="0" err="1" smtClean="0"/>
              <a:t>vt</a:t>
            </a:r>
            <a:r>
              <a:rPr lang="en-GB" altLang="en-US" sz="2400" dirty="0" smtClean="0"/>
              <a:t> 0.000000 0.000000</a:t>
            </a:r>
          </a:p>
          <a:p>
            <a:pPr lvl="1"/>
            <a:r>
              <a:rPr lang="en-GB" altLang="en-US" sz="2400" dirty="0" err="1" smtClean="0"/>
              <a:t>vt</a:t>
            </a:r>
            <a:r>
              <a:rPr lang="en-GB" altLang="en-US" sz="2400" dirty="0" smtClean="0"/>
              <a:t> 0.000000 0.041667</a:t>
            </a:r>
          </a:p>
          <a:p>
            <a:pPr lvl="1"/>
            <a:r>
              <a:rPr lang="en-GB" altLang="en-US" sz="2400" dirty="0" err="1" smtClean="0"/>
              <a:t>vt</a:t>
            </a:r>
            <a:r>
              <a:rPr lang="en-GB" altLang="en-US" sz="2400" dirty="0" smtClean="0"/>
              <a:t> 0.041667 0.041667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# 400 texture vertices</a:t>
            </a:r>
          </a:p>
          <a:p>
            <a:pPr lvl="1"/>
            <a:r>
              <a:rPr lang="en-GB" altLang="en-US" sz="2400" dirty="0" smtClean="0"/>
              <a:t>Ending with a count of texture coordinates</a:t>
            </a:r>
          </a:p>
          <a:p>
            <a:endParaRPr lang="en-GB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File Format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Then a list of all the </a:t>
            </a:r>
            <a:r>
              <a:rPr lang="en-GB" altLang="en-US" sz="2400" dirty="0" err="1" smtClean="0"/>
              <a:t>normals</a:t>
            </a:r>
            <a:endParaRPr lang="en-GB" altLang="en-US" sz="2400" dirty="0" smtClean="0"/>
          </a:p>
          <a:p>
            <a:pPr lvl="1"/>
            <a:r>
              <a:rPr lang="en-GB" altLang="en-US" sz="2400" dirty="0" err="1" smtClean="0"/>
              <a:t>vn</a:t>
            </a:r>
            <a:r>
              <a:rPr lang="en-GB" altLang="en-US" sz="2400" dirty="0" smtClean="0"/>
              <a:t> 0.000000 -1.000000 0.000000</a:t>
            </a:r>
          </a:p>
          <a:p>
            <a:pPr lvl="1"/>
            <a:r>
              <a:rPr lang="en-GB" altLang="en-US" sz="2400" dirty="0" err="1" smtClean="0"/>
              <a:t>vn</a:t>
            </a:r>
            <a:r>
              <a:rPr lang="en-GB" altLang="en-US" sz="2400" dirty="0" smtClean="0"/>
              <a:t> 0.152143 -0.988359 -0.000000</a:t>
            </a:r>
          </a:p>
          <a:p>
            <a:pPr lvl="1"/>
            <a:r>
              <a:rPr lang="en-GB" altLang="en-US" sz="2400" dirty="0" err="1" smtClean="0"/>
              <a:t>vn</a:t>
            </a:r>
            <a:r>
              <a:rPr lang="en-GB" altLang="en-US" sz="2400" dirty="0" smtClean="0"/>
              <a:t> 0.126070 -0.991446 0.033780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# 333 vertex </a:t>
            </a:r>
            <a:r>
              <a:rPr lang="en-GB" altLang="en-US" sz="2400" dirty="0" err="1" smtClean="0"/>
              <a:t>normals</a:t>
            </a:r>
            <a:endParaRPr lang="en-GB" altLang="en-US" sz="2400" dirty="0" smtClean="0"/>
          </a:p>
          <a:p>
            <a:pPr lvl="1"/>
            <a:r>
              <a:rPr lang="en-GB" altLang="en-US" sz="2400" dirty="0" smtClean="0"/>
              <a:t>Ending with a count of </a:t>
            </a:r>
            <a:r>
              <a:rPr lang="en-GB" altLang="en-US" sz="2400" dirty="0" err="1" smtClean="0"/>
              <a:t>normals</a:t>
            </a:r>
            <a:endParaRPr lang="en-GB" altLang="en-US" sz="2400" dirty="0" smtClean="0"/>
          </a:p>
          <a:p>
            <a:endParaRPr lang="en-GB" altLang="en-US" sz="2000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File Format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Which material to use</a:t>
            </a:r>
          </a:p>
          <a:p>
            <a:r>
              <a:rPr lang="en-GB" altLang="en-US" sz="2400" dirty="0" smtClean="0"/>
              <a:t>List of faces</a:t>
            </a:r>
          </a:p>
          <a:p>
            <a:pPr lvl="1"/>
            <a:r>
              <a:rPr lang="en-GB" altLang="en-US" sz="2400" dirty="0" smtClean="0"/>
              <a:t>f 2/1/1 3/2/2 4/3/3</a:t>
            </a:r>
          </a:p>
          <a:p>
            <a:pPr lvl="1"/>
            <a:r>
              <a:rPr lang="en-GB" altLang="en-US" sz="2400" dirty="0" smtClean="0"/>
              <a:t>f 1/4/4 532/5/5 531/6/6</a:t>
            </a:r>
          </a:p>
          <a:p>
            <a:pPr lvl="1"/>
            <a:r>
              <a:rPr lang="en-GB" altLang="en-US" sz="2400" dirty="0" smtClean="0"/>
              <a:t>f 2/7/1 4/3/3 5/8/7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</a:t>
            </a:r>
          </a:p>
          <a:p>
            <a:pPr lvl="1"/>
            <a:r>
              <a:rPr lang="en-GB" altLang="en-US" sz="2400" dirty="0" smtClean="0"/>
              <a:t>… </a:t>
            </a:r>
          </a:p>
          <a:p>
            <a:pPr lvl="1"/>
            <a:r>
              <a:rPr lang="en-GB" altLang="en-US" sz="2400" dirty="0" smtClean="0"/>
              <a:t># 700 faces</a:t>
            </a:r>
          </a:p>
          <a:p>
            <a:pPr lvl="1"/>
            <a:r>
              <a:rPr lang="en-GB" altLang="en-US" sz="2400" dirty="0" smtClean="0"/>
              <a:t>Ending with number of triangles</a:t>
            </a:r>
          </a:p>
          <a:p>
            <a:r>
              <a:rPr lang="en-GB" altLang="en-US" sz="2400" dirty="0" smtClean="0"/>
              <a:t>Faces = v/t/n v/t/n v/t/n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loading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altLang="en-US" sz="2400" dirty="0" smtClean="0"/>
              <a:t>Some useful information</a:t>
            </a:r>
          </a:p>
          <a:p>
            <a:pPr lvl="1">
              <a:defRPr/>
            </a:pPr>
            <a:r>
              <a:rPr lang="en-GB" altLang="en-US" sz="2400" dirty="0" smtClean="0"/>
              <a:t>Vertices </a:t>
            </a:r>
            <a:r>
              <a:rPr lang="en-GB" altLang="en-US" sz="2400" b="1" dirty="0" smtClean="0"/>
              <a:t>SHOULD BE </a:t>
            </a:r>
            <a:r>
              <a:rPr lang="en-GB" altLang="en-US" sz="2400" dirty="0" smtClean="0"/>
              <a:t>stored in a counter-clockwise order by default</a:t>
            </a:r>
          </a:p>
          <a:p>
            <a:pPr lvl="2">
              <a:defRPr/>
            </a:pPr>
            <a:r>
              <a:rPr lang="en-GB" altLang="en-US" sz="2000" dirty="0" smtClean="0"/>
              <a:t>Worth checking before undertaking model loading</a:t>
            </a:r>
          </a:p>
          <a:p>
            <a:pPr>
              <a:defRPr/>
            </a:pPr>
            <a:r>
              <a:rPr lang="en-GB" altLang="en-US" sz="2400" dirty="0" smtClean="0"/>
              <a:t>I will provide a model or two for testing</a:t>
            </a:r>
          </a:p>
          <a:p>
            <a:pPr>
              <a:defRPr/>
            </a:pPr>
            <a:r>
              <a:rPr lang="en-GB" altLang="en-US" sz="2400" dirty="0" smtClean="0"/>
              <a:t>Not all models are created equally</a:t>
            </a:r>
          </a:p>
          <a:p>
            <a:pPr lvl="1">
              <a:defRPr/>
            </a:pPr>
            <a:r>
              <a:rPr lang="en-GB" altLang="en-US" sz="2400" dirty="0" smtClean="0"/>
              <a:t>Some will be built for 3D art and therefore may contain quads</a:t>
            </a:r>
          </a:p>
          <a:p>
            <a:pPr lvl="1">
              <a:defRPr/>
            </a:pPr>
            <a:r>
              <a:rPr lang="en-GB" altLang="en-US" sz="2400" dirty="0" smtClean="0"/>
              <a:t>The loader we will build will require triangles</a:t>
            </a:r>
          </a:p>
          <a:p>
            <a:pPr lvl="2">
              <a:defRPr/>
            </a:pPr>
            <a:r>
              <a:rPr lang="en-GB" altLang="en-US" sz="2000" dirty="0" smtClean="0"/>
              <a:t>It could be modified/update to handle quads</a:t>
            </a:r>
          </a:p>
          <a:p>
            <a:pPr lvl="1">
              <a:defRPr/>
            </a:pPr>
            <a:r>
              <a:rPr lang="en-GB" altLang="en-US" sz="2400" dirty="0" smtClean="0"/>
              <a:t>Models for 3D art are usually higher detail than required for real time rendering</a:t>
            </a:r>
          </a:p>
          <a:p>
            <a:pPr marL="0" indent="0">
              <a:buFontTx/>
              <a:buNone/>
              <a:defRPr/>
            </a:pPr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 loading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Model class</a:t>
            </a:r>
          </a:p>
          <a:p>
            <a:pPr lvl="1"/>
            <a:r>
              <a:rPr lang="en-GB" altLang="en-US" sz="2400" dirty="0" smtClean="0"/>
              <a:t>Handles model loading and texture loading</a:t>
            </a:r>
          </a:p>
          <a:p>
            <a:r>
              <a:rPr lang="en-GB" altLang="en-US" sz="2400" dirty="0" smtClean="0"/>
              <a:t>Vector3 class</a:t>
            </a:r>
          </a:p>
          <a:p>
            <a:pPr lvl="1"/>
            <a:r>
              <a:rPr lang="en-GB" altLang="en-US" sz="2400" dirty="0" smtClean="0"/>
              <a:t>The one we used for the camera</a:t>
            </a:r>
          </a:p>
          <a:p>
            <a:pPr lvl="1"/>
            <a:r>
              <a:rPr lang="en-GB" altLang="en-US" sz="2400" dirty="0" smtClean="0"/>
              <a:t>Will be used within the model 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Model class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Functions</a:t>
            </a:r>
          </a:p>
          <a:p>
            <a:pPr lvl="1">
              <a:defRPr/>
            </a:pPr>
            <a:r>
              <a:rPr lang="en-GB" sz="2400" dirty="0" smtClean="0"/>
              <a:t>Load(model filename, texture filename)</a:t>
            </a:r>
          </a:p>
          <a:p>
            <a:pPr lvl="2">
              <a:defRPr/>
            </a:pPr>
            <a:r>
              <a:rPr lang="en-GB" sz="2000" dirty="0" smtClean="0"/>
              <a:t>Calls load model and load texture</a:t>
            </a:r>
          </a:p>
          <a:p>
            <a:pPr lvl="1">
              <a:defRPr/>
            </a:pPr>
            <a:r>
              <a:rPr lang="en-GB" sz="2400" dirty="0" smtClean="0"/>
              <a:t>Render()</a:t>
            </a:r>
          </a:p>
          <a:p>
            <a:pPr lvl="2">
              <a:defRPr/>
            </a:pPr>
            <a:r>
              <a:rPr lang="en-GB" sz="2000" dirty="0" smtClean="0"/>
              <a:t>Renders the model</a:t>
            </a:r>
          </a:p>
          <a:p>
            <a:pPr lvl="1">
              <a:defRPr/>
            </a:pPr>
            <a:r>
              <a:rPr lang="en-GB" sz="2400" dirty="0" err="1" smtClean="0"/>
              <a:t>LoadModel</a:t>
            </a:r>
            <a:r>
              <a:rPr lang="en-GB" sz="2400" dirty="0" smtClean="0"/>
              <a:t> (model filename)</a:t>
            </a:r>
          </a:p>
          <a:p>
            <a:pPr lvl="2">
              <a:defRPr/>
            </a:pPr>
            <a:r>
              <a:rPr lang="en-GB" sz="2000" dirty="0" smtClean="0"/>
              <a:t>Loads the model file and parses the data</a:t>
            </a:r>
          </a:p>
          <a:p>
            <a:pPr lvl="1">
              <a:defRPr/>
            </a:pPr>
            <a:r>
              <a:rPr lang="en-GB" sz="2400" dirty="0" err="1" smtClean="0"/>
              <a:t>LoadTexture</a:t>
            </a:r>
            <a:r>
              <a:rPr lang="en-GB" sz="2400" dirty="0" smtClean="0"/>
              <a:t> (texture filename)</a:t>
            </a:r>
          </a:p>
          <a:p>
            <a:pPr lvl="2">
              <a:defRPr/>
            </a:pPr>
            <a:r>
              <a:rPr lang="en-GB" sz="2000" dirty="0" smtClean="0"/>
              <a:t>Runs texturing loading code</a:t>
            </a:r>
          </a:p>
          <a:p>
            <a:pPr lvl="2">
              <a:defRPr/>
            </a:pPr>
            <a:r>
              <a:rPr lang="en-GB" sz="2000" dirty="0" smtClean="0"/>
              <a:t>Stores texture as part of the model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Model class in detail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Private variables</a:t>
            </a:r>
          </a:p>
          <a:p>
            <a:pPr lvl="1"/>
            <a:r>
              <a:rPr lang="en-GB" altLang="en-US" sz="2400" dirty="0" err="1" smtClean="0"/>
              <a:t>m_vertexCount</a:t>
            </a:r>
            <a:endParaRPr lang="en-GB" altLang="en-US" sz="2400" dirty="0" smtClean="0"/>
          </a:p>
          <a:p>
            <a:pPr lvl="2"/>
            <a:r>
              <a:rPr lang="en-GB" altLang="en-US" sz="2000" dirty="0" smtClean="0"/>
              <a:t>Stores the number of vertices in the model</a:t>
            </a:r>
          </a:p>
          <a:p>
            <a:pPr lvl="1"/>
            <a:r>
              <a:rPr lang="en-GB" altLang="en-US" sz="2400" dirty="0" err="1" smtClean="0"/>
              <a:t>GLuint</a:t>
            </a:r>
            <a:r>
              <a:rPr lang="en-GB" altLang="en-US" sz="2400" dirty="0" smtClean="0"/>
              <a:t> texture</a:t>
            </a:r>
          </a:p>
          <a:p>
            <a:pPr lvl="2"/>
            <a:r>
              <a:rPr lang="en-GB" altLang="en-US" sz="2000" dirty="0" smtClean="0"/>
              <a:t>Model class loads and stores it’s own texture</a:t>
            </a:r>
          </a:p>
          <a:p>
            <a:pPr lvl="1"/>
            <a:r>
              <a:rPr lang="en-GB" altLang="en-US" sz="2400" dirty="0" smtClean="0"/>
              <a:t>Vector&lt;float&gt; vertex, </a:t>
            </a:r>
            <a:r>
              <a:rPr lang="en-GB" altLang="en-US" sz="2400" dirty="0" err="1" smtClean="0"/>
              <a:t>normals</a:t>
            </a:r>
            <a:r>
              <a:rPr lang="en-GB" altLang="en-US" sz="2400" dirty="0" smtClean="0"/>
              <a:t>, </a:t>
            </a:r>
            <a:r>
              <a:rPr lang="en-GB" altLang="en-US" sz="2400" dirty="0" err="1" smtClean="0"/>
              <a:t>texCoords</a:t>
            </a:r>
            <a:endParaRPr lang="en-GB" altLang="en-US" sz="2400" dirty="0" smtClean="0"/>
          </a:p>
          <a:p>
            <a:pPr lvl="2"/>
            <a:r>
              <a:rPr lang="en-GB" altLang="en-US" sz="2000" dirty="0" smtClean="0"/>
              <a:t>Vectors for storing processed and sorted model data</a:t>
            </a:r>
          </a:p>
          <a:p>
            <a:pPr lvl="2"/>
            <a:r>
              <a:rPr lang="en-GB" altLang="en-US" sz="2000" dirty="0" smtClean="0"/>
              <a:t>These are for you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we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People working outside the lab have been getting this error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708920"/>
            <a:ext cx="4524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Load model ()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Break this down into steps</a:t>
            </a:r>
          </a:p>
          <a:p>
            <a:r>
              <a:rPr lang="en-GB" altLang="en-US" sz="2400" dirty="0" smtClean="0"/>
              <a:t>First</a:t>
            </a:r>
          </a:p>
          <a:p>
            <a:pPr lvl="1"/>
            <a:r>
              <a:rPr lang="en-GB" altLang="en-US" sz="2400" dirty="0" smtClean="0"/>
              <a:t>Attempted to load file</a:t>
            </a:r>
          </a:p>
          <a:p>
            <a:pPr lvl="1"/>
            <a:r>
              <a:rPr lang="en-GB" altLang="en-US" sz="2400" dirty="0" smtClean="0"/>
              <a:t>Check if file exists</a:t>
            </a:r>
          </a:p>
          <a:p>
            <a:pPr lvl="1"/>
            <a:r>
              <a:rPr lang="en-GB" altLang="en-US" sz="2400" dirty="0" smtClean="0"/>
              <a:t>Parse the file</a:t>
            </a:r>
          </a:p>
          <a:p>
            <a:pPr lvl="2"/>
            <a:r>
              <a:rPr lang="en-GB" altLang="en-US" sz="2000" dirty="0" smtClean="0"/>
              <a:t>Broken down by vertex, texture, normal and face data</a:t>
            </a:r>
          </a:p>
          <a:p>
            <a:pPr lvl="2">
              <a:defRPr/>
            </a:pPr>
            <a:r>
              <a:rPr lang="en-GB" sz="2000" dirty="0"/>
              <a:t>Here we will get the important data based on the line prefix</a:t>
            </a:r>
          </a:p>
          <a:p>
            <a:pPr lvl="3">
              <a:defRPr/>
            </a:pPr>
            <a:r>
              <a:rPr lang="en-GB" sz="1800" dirty="0"/>
              <a:t>If the line is blank skip ahead to the next line</a:t>
            </a:r>
          </a:p>
          <a:p>
            <a:pPr lvl="3">
              <a:defRPr/>
            </a:pPr>
            <a:r>
              <a:rPr lang="en-GB" sz="1800" dirty="0"/>
              <a:t>If “v” store vertex data</a:t>
            </a:r>
          </a:p>
          <a:p>
            <a:pPr lvl="3">
              <a:defRPr/>
            </a:pPr>
            <a:r>
              <a:rPr lang="en-GB" sz="1800" dirty="0"/>
              <a:t>If “</a:t>
            </a:r>
            <a:r>
              <a:rPr lang="en-GB" sz="1800" dirty="0" err="1"/>
              <a:t>vn</a:t>
            </a:r>
            <a:r>
              <a:rPr lang="en-GB" sz="1800" dirty="0"/>
              <a:t>” store normal data</a:t>
            </a:r>
          </a:p>
          <a:p>
            <a:pPr lvl="3">
              <a:defRPr/>
            </a:pPr>
            <a:r>
              <a:rPr lang="en-GB" sz="1800" dirty="0"/>
              <a:t>If “</a:t>
            </a:r>
            <a:r>
              <a:rPr lang="en-GB" sz="1800" dirty="0" err="1"/>
              <a:t>vt</a:t>
            </a:r>
            <a:r>
              <a:rPr lang="en-GB" sz="1800" dirty="0"/>
              <a:t>” store texture coordinate data</a:t>
            </a:r>
          </a:p>
          <a:p>
            <a:pPr lvl="2"/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Load model ()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00553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Vector3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Vector3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norms;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Vector3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faces;</a:t>
            </a:r>
          </a:p>
          <a:p>
            <a:pPr marL="400050" lvl="1" indent="0"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file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fopen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 == </a:t>
            </a:r>
            <a:r>
              <a:rPr lang="en-GB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[128];</a:t>
            </a:r>
          </a:p>
          <a:p>
            <a:pPr marL="400050" lvl="1" indent="0"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 first word of the line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fscanf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 == </a:t>
            </a:r>
            <a:r>
              <a:rPr lang="en-GB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break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exit loop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200" dirty="0" smtClean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Load model ()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29356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Parse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Vertex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Vector3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fscanf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"%f %f %f\n"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vertex.x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vertex.y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vertex.z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verts.push_back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(vertex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Vector3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fscanf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"%f %f\n"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uv.x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uv.y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texCs.push_back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Normal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Vector3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normal;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fscanf(file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"%f %f %f\n"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&amp;normal.x, &amp;normal.y, &amp;normal.z);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norms.push_back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400" dirty="0" smtClean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Load model()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Faces is a little more tricky</a:t>
            </a:r>
          </a:p>
          <a:p>
            <a:pPr lvl="1"/>
            <a:r>
              <a:rPr lang="en-GB" altLang="en-US" sz="2400" dirty="0" smtClean="0"/>
              <a:t>Faces provides the indices of vertices, texture coordinates and </a:t>
            </a:r>
            <a:r>
              <a:rPr lang="en-GB" altLang="en-US" sz="2400" dirty="0" err="1" smtClean="0"/>
              <a:t>normals</a:t>
            </a:r>
            <a:endParaRPr lang="en-GB" altLang="en-US" sz="2400" dirty="0" smtClean="0"/>
          </a:p>
          <a:p>
            <a:pPr lvl="1"/>
            <a:r>
              <a:rPr lang="en-GB" altLang="en-US" sz="2400" dirty="0" smtClean="0"/>
              <a:t>f 2/1/1 3/2/2 4/3/3</a:t>
            </a:r>
          </a:p>
          <a:p>
            <a:pPr lvl="1"/>
            <a:r>
              <a:rPr lang="en-GB" altLang="en-US" sz="2400" dirty="0" smtClean="0"/>
              <a:t>v/t/n v/t/n v/t/n</a:t>
            </a:r>
          </a:p>
          <a:p>
            <a:pPr lvl="1"/>
            <a:r>
              <a:rPr lang="en-GB" altLang="en-US" sz="2400" dirty="0" smtClean="0"/>
              <a:t>Not using a Vector3</a:t>
            </a:r>
          </a:p>
          <a:p>
            <a:pPr lvl="1"/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vector</a:t>
            </a:r>
          </a:p>
          <a:p>
            <a:r>
              <a:rPr lang="en-GB" altLang="en-US" sz="2400" dirty="0" smtClean="0"/>
              <a:t>Could put these in separate 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vector for each type of index</a:t>
            </a:r>
          </a:p>
          <a:p>
            <a:pPr lvl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Load model ()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22156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lineHeader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Face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unsigned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face[9];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matches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fscanf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"%d/%d/%d %d/%d/%d %d/%d/%d\n"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&amp;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face[0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	&amp;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face[1], &amp;face[2],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&amp;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face[3], &amp;face[4], &amp;face[5],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&amp;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face[6], &amp;face[7], &amp;face[8]);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(matches != 9)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 error, or not triangle faces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9; i++)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faces.push_back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(face[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 smtClean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What’s missing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Step 3</a:t>
            </a:r>
          </a:p>
          <a:p>
            <a:r>
              <a:rPr lang="en-GB" altLang="en-US" dirty="0" smtClean="0"/>
              <a:t>What you need to do</a:t>
            </a:r>
          </a:p>
          <a:p>
            <a:pPr lvl="1"/>
            <a:r>
              <a:rPr lang="en-GB" altLang="en-US" dirty="0" smtClean="0"/>
              <a:t>Process the stored model data</a:t>
            </a:r>
          </a:p>
          <a:p>
            <a:pPr lvl="2"/>
            <a:r>
              <a:rPr lang="en-GB" altLang="en-US" dirty="0" smtClean="0"/>
              <a:t>It’s loaded from the file but not in a format we can render</a:t>
            </a:r>
          </a:p>
          <a:p>
            <a:pPr lvl="1"/>
            <a:r>
              <a:rPr lang="en-GB" altLang="en-US" dirty="0" smtClean="0"/>
              <a:t>Fill out the render function</a:t>
            </a:r>
          </a:p>
          <a:p>
            <a:pPr lvl="2"/>
            <a:r>
              <a:rPr lang="en-GB" altLang="en-US" dirty="0" smtClean="0"/>
              <a:t>The function exists, but is empty</a:t>
            </a:r>
          </a:p>
          <a:p>
            <a:pPr lvl="2"/>
            <a:r>
              <a:rPr lang="en-GB" altLang="en-US" dirty="0" smtClean="0"/>
              <a:t>This depends on how you process the model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Process the data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Loop for all the face data</a:t>
            </a:r>
          </a:p>
          <a:p>
            <a:pPr lvl="1">
              <a:defRPr/>
            </a:pPr>
            <a:r>
              <a:rPr lang="en-GB" sz="2400" dirty="0" smtClean="0"/>
              <a:t>Use first face value</a:t>
            </a:r>
          </a:p>
          <a:p>
            <a:pPr lvl="2">
              <a:defRPr/>
            </a:pPr>
            <a:r>
              <a:rPr lang="en-GB" sz="2000" dirty="0" smtClean="0"/>
              <a:t>Vertex index</a:t>
            </a:r>
          </a:p>
          <a:p>
            <a:pPr lvl="2">
              <a:defRPr/>
            </a:pPr>
            <a:r>
              <a:rPr lang="en-GB" sz="2000" dirty="0" smtClean="0"/>
              <a:t>Store x, y, z for vertex in another vector</a:t>
            </a:r>
          </a:p>
          <a:p>
            <a:pPr lvl="1">
              <a:defRPr/>
            </a:pPr>
            <a:r>
              <a:rPr lang="en-GB" sz="2400" dirty="0" smtClean="0"/>
              <a:t>Use second face value</a:t>
            </a:r>
          </a:p>
          <a:p>
            <a:pPr lvl="2">
              <a:defRPr/>
            </a:pPr>
            <a:r>
              <a:rPr lang="en-GB" sz="2000" dirty="0" smtClean="0"/>
              <a:t>Texture coordinates</a:t>
            </a:r>
          </a:p>
          <a:p>
            <a:pPr lvl="2">
              <a:defRPr/>
            </a:pPr>
            <a:r>
              <a:rPr lang="en-GB" sz="2000" dirty="0" smtClean="0"/>
              <a:t>Store u, v in </a:t>
            </a:r>
            <a:r>
              <a:rPr lang="en-GB" sz="2000" dirty="0" err="1" smtClean="0"/>
              <a:t>texCoord</a:t>
            </a:r>
            <a:r>
              <a:rPr lang="en-GB" sz="2000" dirty="0" smtClean="0"/>
              <a:t> vector</a:t>
            </a:r>
          </a:p>
          <a:p>
            <a:pPr lvl="1">
              <a:defRPr/>
            </a:pPr>
            <a:r>
              <a:rPr lang="en-GB" sz="2400" dirty="0" smtClean="0"/>
              <a:t>Use third face value</a:t>
            </a:r>
          </a:p>
          <a:p>
            <a:pPr lvl="2">
              <a:defRPr/>
            </a:pPr>
            <a:r>
              <a:rPr lang="en-GB" sz="2000" dirty="0" err="1" smtClean="0"/>
              <a:t>Normals</a:t>
            </a:r>
            <a:endParaRPr lang="en-GB" sz="2000" dirty="0" smtClean="0"/>
          </a:p>
          <a:p>
            <a:pPr lvl="2">
              <a:defRPr/>
            </a:pPr>
            <a:r>
              <a:rPr lang="en-GB" sz="2000" dirty="0" smtClean="0"/>
              <a:t>Store x, y, z in </a:t>
            </a:r>
            <a:r>
              <a:rPr lang="en-GB" sz="2000" dirty="0" err="1" smtClean="0"/>
              <a:t>normals</a:t>
            </a:r>
            <a:r>
              <a:rPr lang="en-GB" sz="2000" dirty="0" smtClean="0"/>
              <a:t> vector</a:t>
            </a:r>
          </a:p>
          <a:p>
            <a:pPr>
              <a:defRPr/>
            </a:pPr>
            <a:r>
              <a:rPr lang="en-GB" sz="2400" dirty="0" smtClean="0"/>
              <a:t>Increment loop by 3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Render ()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This depends how you have processed the model</a:t>
            </a:r>
          </a:p>
          <a:p>
            <a:r>
              <a:rPr lang="en-GB" altLang="en-US" sz="2400" dirty="0" smtClean="0"/>
              <a:t>The method just discussed builds a vertex array without a index array</a:t>
            </a:r>
          </a:p>
          <a:p>
            <a:r>
              <a:rPr lang="en-GB" altLang="en-US" sz="2400" dirty="0" smtClean="0"/>
              <a:t>Using code from a previous week we can easily render these arrays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Adding to our scene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Scene3D.h</a:t>
            </a:r>
          </a:p>
          <a:p>
            <a:pPr lvl="1"/>
            <a:r>
              <a:rPr lang="en-GB" altLang="en-US" sz="2400" dirty="0" smtClean="0"/>
              <a:t>#include "</a:t>
            </a:r>
            <a:r>
              <a:rPr lang="en-GB" altLang="en-US" sz="2400" dirty="0" err="1" smtClean="0"/>
              <a:t>Model.h</a:t>
            </a:r>
            <a:r>
              <a:rPr lang="en-GB" altLang="en-US" sz="2400" dirty="0" smtClean="0"/>
              <a:t>"</a:t>
            </a:r>
          </a:p>
          <a:p>
            <a:pPr lvl="1"/>
            <a:r>
              <a:rPr lang="en-GB" altLang="en-US" sz="2400" dirty="0" smtClean="0"/>
              <a:t>Model </a:t>
            </a:r>
            <a:r>
              <a:rPr lang="en-GB" altLang="en-US" sz="2400" dirty="0" err="1" smtClean="0"/>
              <a:t>model</a:t>
            </a:r>
            <a:r>
              <a:rPr lang="en-GB" altLang="en-US" sz="2400" dirty="0" smtClean="0"/>
              <a:t>;</a:t>
            </a:r>
          </a:p>
          <a:p>
            <a:r>
              <a:rPr lang="en-GB" altLang="en-US" sz="2400" dirty="0" smtClean="0"/>
              <a:t>Scene3D.cpp</a:t>
            </a:r>
          </a:p>
          <a:p>
            <a:pPr lvl="1"/>
            <a:r>
              <a:rPr lang="en-GB" altLang="en-US" sz="2400" dirty="0" smtClean="0"/>
              <a:t>During initialisation / Scene constructor</a:t>
            </a:r>
          </a:p>
          <a:p>
            <a:pPr lvl="2"/>
            <a:r>
              <a:rPr lang="en-GB" altLang="en-US" sz="2000" dirty="0" err="1" smtClean="0"/>
              <a:t>model.load</a:t>
            </a:r>
            <a:r>
              <a:rPr lang="en-GB" altLang="en-US" sz="2000" dirty="0" smtClean="0"/>
              <a:t>("Models/sphere.obj", "Models/brick.jpg");</a:t>
            </a:r>
          </a:p>
          <a:p>
            <a:pPr lvl="1"/>
            <a:r>
              <a:rPr lang="en-GB" altLang="en-US" sz="2400" dirty="0" smtClean="0"/>
              <a:t>In Render()</a:t>
            </a:r>
          </a:p>
          <a:p>
            <a:pPr lvl="2"/>
            <a:r>
              <a:rPr lang="en-GB" altLang="en-US" sz="2000" dirty="0" err="1" smtClean="0"/>
              <a:t>model.render</a:t>
            </a:r>
            <a:r>
              <a:rPr lang="en-GB" altLang="en-US" sz="20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Results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7691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we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FPS counter is experiencing a buffer overflow</a:t>
            </a:r>
          </a:p>
          <a:p>
            <a:pPr lvl="1"/>
            <a:r>
              <a:rPr lang="en-GB" dirty="0" smtClean="0"/>
              <a:t>Bad</a:t>
            </a:r>
          </a:p>
          <a:p>
            <a:r>
              <a:rPr lang="en-GB" dirty="0" smtClean="0"/>
              <a:t>Increase size of the char array to fix this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Scene.h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73016"/>
            <a:ext cx="5573983" cy="130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97790"/>
            <a:ext cx="5573983" cy="13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0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0525"/>
            <a:ext cx="7772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0525"/>
            <a:ext cx="7772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Warnings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Exporting to .</a:t>
            </a:r>
            <a:r>
              <a:rPr lang="en-GB" altLang="en-US" dirty="0" err="1" smtClean="0"/>
              <a:t>obj</a:t>
            </a:r>
            <a:endParaRPr lang="en-GB" alt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Triangulate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Things to watch for</a:t>
            </a:r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Missing </a:t>
            </a:r>
            <a:r>
              <a:rPr lang="en-GB" altLang="en-US" dirty="0" err="1" smtClean="0"/>
              <a:t>normals</a:t>
            </a:r>
            <a:r>
              <a:rPr lang="en-GB" altLang="en-US" dirty="0" smtClean="0"/>
              <a:t> or texture coordinates</a:t>
            </a:r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Faces having four values instead of three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Can create a model loader to handle these issues</a:t>
            </a:r>
          </a:p>
          <a:p>
            <a:pPr>
              <a:lnSpc>
                <a:spcPct val="120000"/>
              </a:lnSpc>
              <a:defRPr/>
            </a:pPr>
            <a:r>
              <a:rPr lang="en-GB" dirty="0"/>
              <a:t>Things you may want to look into</a:t>
            </a:r>
          </a:p>
          <a:p>
            <a:pPr lvl="1">
              <a:lnSpc>
                <a:spcPct val="120000"/>
              </a:lnSpc>
              <a:defRPr/>
            </a:pPr>
            <a:r>
              <a:rPr lang="en-GB" dirty="0"/>
              <a:t>It’s possible to get the texture file for the model data and load it that way</a:t>
            </a:r>
          </a:p>
          <a:p>
            <a:pPr lvl="1">
              <a:lnSpc>
                <a:spcPct val="120000"/>
              </a:lnSpc>
              <a:defRPr/>
            </a:pPr>
            <a:r>
              <a:rPr lang="en-GB" dirty="0" err="1"/>
              <a:t>mtl</a:t>
            </a:r>
            <a:r>
              <a:rPr lang="en-GB" dirty="0"/>
              <a:t> files</a:t>
            </a:r>
          </a:p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Recommended Reading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Focus on 3D models – Evan </a:t>
            </a:r>
            <a:r>
              <a:rPr lang="en-GB" altLang="en-US" dirty="0" err="1" smtClean="0">
                <a:cs typeface="Times New Roman" pitchFamily="18" charset="0"/>
              </a:rPr>
              <a:t>Pipho</a:t>
            </a: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Covers many popular model formats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100" dirty="0" smtClean="0">
                <a:cs typeface="Times New Roman" pitchFamily="18" charset="0"/>
              </a:rPr>
              <a:t>Quake2/3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100" dirty="0" err="1" smtClean="0">
                <a:cs typeface="Times New Roman" pitchFamily="18" charset="0"/>
              </a:rPr>
              <a:t>Milkshape</a:t>
            </a:r>
            <a:endParaRPr lang="en-GB" altLang="en-US" sz="2100" dirty="0" smtClean="0">
              <a:cs typeface="Times New Roman" pitchFamily="18" charset="0"/>
            </a:endParaRPr>
          </a:p>
          <a:p>
            <a:pPr lvl="2" eaLnBrk="1" hangingPunct="1">
              <a:buClr>
                <a:schemeClr val="tx1"/>
              </a:buClr>
            </a:pPr>
            <a:r>
              <a:rPr lang="en-GB" altLang="en-US" sz="2100" dirty="0" smtClean="0">
                <a:cs typeface="Times New Roman" pitchFamily="18" charset="0"/>
              </a:rPr>
              <a:t>3Ds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100" dirty="0" smtClean="0">
                <a:cs typeface="Times New Roman" pitchFamily="18" charset="0"/>
              </a:rPr>
              <a:t>Half-life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dirty="0" smtClean="0">
              <a:cs typeface="Times New Roman" pitchFamily="18" charset="0"/>
            </a:endParaRP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labs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altLang="en-US" sz="2000" dirty="0" smtClean="0"/>
              <a:t>Build and test an OBJ loader</a:t>
            </a:r>
          </a:p>
          <a:p>
            <a:pPr lvl="1">
              <a:defRPr/>
            </a:pPr>
            <a:r>
              <a:rPr lang="en-GB" altLang="en-US" sz="2000" dirty="0" smtClean="0"/>
              <a:t>Add the provided code to an application</a:t>
            </a:r>
          </a:p>
          <a:p>
            <a:pPr lvl="1">
              <a:defRPr/>
            </a:pPr>
            <a:r>
              <a:rPr lang="en-GB" altLang="en-US" sz="2000" dirty="0" smtClean="0"/>
              <a:t>Complete the provided code</a:t>
            </a:r>
          </a:p>
          <a:p>
            <a:pPr lvl="2">
              <a:defRPr/>
            </a:pPr>
            <a:r>
              <a:rPr lang="en-GB" altLang="en-US" sz="1800" dirty="0" smtClean="0"/>
              <a:t>Process the model data</a:t>
            </a:r>
          </a:p>
          <a:p>
            <a:pPr lvl="2">
              <a:defRPr/>
            </a:pPr>
            <a:r>
              <a:rPr lang="en-GB" altLang="en-US" sz="1800" dirty="0" smtClean="0"/>
              <a:t>Write a render function</a:t>
            </a:r>
          </a:p>
          <a:p>
            <a:pPr lvl="1">
              <a:defRPr/>
            </a:pPr>
            <a:r>
              <a:rPr lang="en-GB" altLang="en-US" sz="2000" dirty="0" smtClean="0"/>
              <a:t>Test with other models</a:t>
            </a:r>
          </a:p>
          <a:p>
            <a:pPr>
              <a:defRPr/>
            </a:pPr>
            <a:r>
              <a:rPr lang="en-GB" altLang="en-US" sz="2000" dirty="0" smtClean="0"/>
              <a:t>Resources</a:t>
            </a:r>
          </a:p>
          <a:p>
            <a:pPr lvl="1">
              <a:defRPr/>
            </a:pPr>
            <a:r>
              <a:rPr lang="en-GB" altLang="en-US" sz="2000" dirty="0" smtClean="0"/>
              <a:t>Open Game art</a:t>
            </a:r>
          </a:p>
          <a:p>
            <a:pPr lvl="2">
              <a:defRPr/>
            </a:pPr>
            <a:r>
              <a:rPr lang="en-GB" altLang="en-US" sz="1800" dirty="0" smtClean="0">
                <a:hlinkClick r:id="rId2"/>
              </a:rPr>
              <a:t>http://opengameart.org/</a:t>
            </a:r>
            <a:endParaRPr lang="en-GB" altLang="en-US" sz="1800" dirty="0" smtClean="0"/>
          </a:p>
          <a:p>
            <a:pPr lvl="1">
              <a:defRPr/>
            </a:pPr>
            <a:r>
              <a:rPr lang="en-GB" altLang="en-US" sz="2000" dirty="0" smtClean="0"/>
              <a:t>Turbo Squid</a:t>
            </a:r>
          </a:p>
          <a:p>
            <a:pPr lvl="2">
              <a:defRPr/>
            </a:pPr>
            <a:r>
              <a:rPr lang="en-GB" altLang="en-US" sz="1800" dirty="0" smtClean="0">
                <a:hlinkClick r:id="rId3"/>
              </a:rPr>
              <a:t>http://www.turbosquid.com/</a:t>
            </a:r>
            <a:endParaRPr lang="en-GB" altLang="en-US" sz="1800" dirty="0" smtClean="0"/>
          </a:p>
          <a:p>
            <a:pPr lvl="2">
              <a:defRPr/>
            </a:pPr>
            <a:r>
              <a:rPr lang="en-GB" altLang="en-US" sz="1800" dirty="0" smtClean="0"/>
              <a:t>Requires account, and search for free</a:t>
            </a:r>
          </a:p>
          <a:p>
            <a:pPr lvl="1">
              <a:defRPr/>
            </a:pPr>
            <a:r>
              <a:rPr lang="en-GB" altLang="en-US" sz="2000" dirty="0" smtClean="0"/>
              <a:t>TF3DM</a:t>
            </a:r>
          </a:p>
          <a:p>
            <a:pPr lvl="2">
              <a:defRPr/>
            </a:pPr>
            <a:r>
              <a:rPr lang="en-GB" altLang="en-US" sz="1800" dirty="0">
                <a:hlinkClick r:id="rId4"/>
              </a:rPr>
              <a:t>http://tf3dm.com</a:t>
            </a:r>
            <a:r>
              <a:rPr lang="en-GB" altLang="en-US" sz="1800" dirty="0" smtClean="0">
                <a:hlinkClick r:id="rId4"/>
              </a:rPr>
              <a:t>/</a:t>
            </a:r>
            <a:r>
              <a:rPr lang="en-GB" alt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Week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Model Formats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How data is stored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Model loader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Simple example</a:t>
            </a:r>
          </a:p>
          <a:p>
            <a:pPr marL="457200" lvl="1" indent="0" eaLnBrk="1" hangingPunct="1">
              <a:buClr>
                <a:schemeClr val="tx1"/>
              </a:buClr>
              <a:buFontTx/>
              <a:buNone/>
            </a:pP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Model Formats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Data for 3D models needs to be represented in a transportable file format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Must contain all the info we need for Vertices, Texture Coordinates, </a:t>
            </a:r>
            <a:r>
              <a:rPr lang="en-GB" altLang="en-US" sz="2000" dirty="0" err="1" smtClean="0">
                <a:cs typeface="Times New Roman" pitchFamily="18" charset="0"/>
              </a:rPr>
              <a:t>Normals</a:t>
            </a:r>
            <a:r>
              <a:rPr lang="en-GB" altLang="en-US" sz="2000" dirty="0" smtClean="0">
                <a:cs typeface="Times New Roman" pitchFamily="18" charset="0"/>
              </a:rPr>
              <a:t>, Materials and animation data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We must have a way of creating models then converting them to this format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We must also have a way of reading the file and converting it into data that the Graphics API can deal with</a:t>
            </a:r>
          </a:p>
          <a:p>
            <a:pPr>
              <a:defRPr/>
            </a:pPr>
            <a:r>
              <a:rPr lang="en-GB" sz="2000" dirty="0" smtClean="0"/>
              <a:t>Specifying all the vertices by hand will get out of hand</a:t>
            </a:r>
          </a:p>
          <a:p>
            <a:pPr lvl="1">
              <a:defRPr/>
            </a:pPr>
            <a:r>
              <a:rPr lang="en-GB" sz="2000" dirty="0" smtClean="0"/>
              <a:t>Load them in from a file, requires creating a model class</a:t>
            </a:r>
            <a:endParaRPr lang="en-GB" altLang="en-US" sz="2000" dirty="0" smtClean="0"/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Vertex arrays make up a large part of model loading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Model Formats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>
                <a:cs typeface="Times New Roman" pitchFamily="18" charset="0"/>
              </a:rPr>
              <a:t>Within Games Companies</a:t>
            </a:r>
          </a:p>
          <a:p>
            <a:pPr marL="822325" lvl="1" indent="-457200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itchFamily="18" charset="0"/>
              </a:rPr>
              <a:t>Sometimes a format cannot be found that support the features a company wants</a:t>
            </a:r>
          </a:p>
          <a:p>
            <a:pPr marL="822325" lvl="1" indent="-457200" eaLnBrk="1" hangingPunct="1">
              <a:buClr>
                <a:schemeClr val="tx1"/>
              </a:buClr>
            </a:pPr>
            <a:r>
              <a:rPr lang="en-GB" altLang="en-US" sz="2000" dirty="0" smtClean="0">
                <a:cs typeface="Times New Roman" pitchFamily="18" charset="0"/>
              </a:rPr>
              <a:t>Extra model information may be required for the type of game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1800" dirty="0" smtClean="0">
                <a:cs typeface="Times New Roman" pitchFamily="18" charset="0"/>
              </a:rPr>
              <a:t>Destructible models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1800" dirty="0" smtClean="0">
                <a:cs typeface="Times New Roman" pitchFamily="18" charset="0"/>
              </a:rPr>
              <a:t>Special face flags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1800" dirty="0" smtClean="0">
                <a:cs typeface="Times New Roman" pitchFamily="18" charset="0"/>
              </a:rPr>
              <a:t>Weapon tags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1800" dirty="0" smtClean="0">
                <a:cs typeface="Times New Roman" pitchFamily="18" charset="0"/>
              </a:rPr>
              <a:t>Animation data </a:t>
            </a:r>
            <a:r>
              <a:rPr lang="en-GB" altLang="en-US" sz="1800" dirty="0" err="1" smtClean="0">
                <a:cs typeface="Times New Roman" pitchFamily="18" charset="0"/>
              </a:rPr>
              <a:t>etc</a:t>
            </a:r>
            <a:endParaRPr lang="en-GB" altLang="en-US" sz="1800" dirty="0" smtClean="0">
              <a:cs typeface="Times New Roman" pitchFamily="18" charset="0"/>
            </a:endParaRPr>
          </a:p>
          <a:p>
            <a:pPr marL="422910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>
                <a:cs typeface="Times New Roman" pitchFamily="18" charset="0"/>
              </a:rPr>
              <a:t>Games companies can develop their own format for </a:t>
            </a:r>
            <a:r>
              <a:rPr lang="en-GB" sz="2400" dirty="0" smtClean="0">
                <a:cs typeface="Times New Roman" pitchFamily="18" charset="0"/>
              </a:rPr>
              <a:t>models </a:t>
            </a:r>
            <a:r>
              <a:rPr lang="en-GB" sz="2400" dirty="0">
                <a:cs typeface="Times New Roman" pitchFamily="18" charset="0"/>
              </a:rPr>
              <a:t>and even loaded levels</a:t>
            </a:r>
          </a:p>
          <a:p>
            <a:pPr marL="422910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>
                <a:cs typeface="Times New Roman" pitchFamily="18" charset="0"/>
              </a:rPr>
              <a:t>Although these editors are not commonly available outside the company</a:t>
            </a:r>
          </a:p>
          <a:p>
            <a:pPr eaLnBrk="1" hangingPunct="1">
              <a:buClr>
                <a:schemeClr val="tx1"/>
              </a:buClr>
            </a:pPr>
            <a:endParaRPr lang="en-GB" altLang="en-US" sz="22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There are a large number of different file formats for 3D models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Object (.</a:t>
            </a:r>
            <a:r>
              <a:rPr lang="en-GB" sz="2000" dirty="0" err="1" smtClean="0"/>
              <a:t>obj</a:t>
            </a:r>
            <a:r>
              <a:rPr lang="en-GB" sz="2000" dirty="0" smtClean="0"/>
              <a:t>)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Open file format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No animation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Most things can load this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Most prolific model format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Max and Maya (.max and .</a:t>
            </a:r>
            <a:r>
              <a:rPr lang="en-GB" sz="2000" dirty="0" err="1" smtClean="0"/>
              <a:t>mb</a:t>
            </a:r>
            <a:r>
              <a:rPr lang="en-GB" sz="2000" dirty="0" smtClean="0"/>
              <a:t>)</a:t>
            </a:r>
          </a:p>
          <a:p>
            <a:pPr marL="777875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Unity can load and convert these (Maya but not Max)</a:t>
            </a:r>
          </a:p>
          <a:p>
            <a:pPr marL="777875" lvl="1" indent="-45720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Most other engine requires them to be exported to a different format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Common file types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MD2 &amp; 3</a:t>
            </a:r>
          </a:p>
          <a:p>
            <a:pPr marL="822325" lvl="1" indent="-457200" eaLnBrk="1" hangingPunct="1"/>
            <a:r>
              <a:rPr lang="en-GB" altLang="en-US" sz="2000" dirty="0" smtClean="0"/>
              <a:t>Quake 2 and 3</a:t>
            </a:r>
          </a:p>
          <a:p>
            <a:pPr marL="822325" lvl="1" indent="-457200" eaLnBrk="1" hangingPunct="1"/>
            <a:r>
              <a:rPr lang="en-GB" altLang="en-US" sz="2000" dirty="0" smtClean="0"/>
              <a:t>Handle key framed animations</a:t>
            </a:r>
          </a:p>
          <a:p>
            <a:pPr eaLnBrk="1" hangingPunct="1"/>
            <a:r>
              <a:rPr lang="en-GB" altLang="en-US" sz="2400" dirty="0" smtClean="0"/>
              <a:t>SMD</a:t>
            </a:r>
          </a:p>
          <a:p>
            <a:pPr marL="822325" lvl="1" indent="-457200" eaLnBrk="1" hangingPunct="1"/>
            <a:r>
              <a:rPr lang="en-GB" altLang="en-US" sz="2000" dirty="0" smtClean="0"/>
              <a:t>Half life</a:t>
            </a:r>
          </a:p>
          <a:p>
            <a:pPr marL="822325" lvl="1" indent="-457200" eaLnBrk="1" hangingPunct="1"/>
            <a:r>
              <a:rPr lang="en-GB" altLang="en-US" sz="2000" dirty="0" smtClean="0"/>
              <a:t>One of the first to use skeletal animation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file types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 err="1" smtClean="0"/>
              <a:t>Collada</a:t>
            </a:r>
            <a:r>
              <a:rPr lang="en-GB" sz="2400" dirty="0" smtClean="0"/>
              <a:t> (.</a:t>
            </a:r>
            <a:r>
              <a:rPr lang="en-GB" sz="2400" dirty="0" err="1" smtClean="0"/>
              <a:t>dae</a:t>
            </a:r>
            <a:r>
              <a:rPr lang="en-GB" sz="2400" dirty="0" smtClean="0"/>
              <a:t>)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1800" dirty="0" err="1" smtClean="0"/>
              <a:t>COLLAborative</a:t>
            </a:r>
            <a:r>
              <a:rPr lang="en-GB" sz="1800" dirty="0" smtClean="0"/>
              <a:t> Design Activity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1800" dirty="0" smtClean="0"/>
              <a:t>Aimed at being an intermediate file format for interactive 3D applications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1800" dirty="0" smtClean="0"/>
              <a:t>DAE = Digital Asset Exchange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GB" sz="1800" dirty="0" smtClean="0"/>
              <a:t>XML based</a:t>
            </a:r>
          </a:p>
          <a:p>
            <a:pPr eaLnBrk="1" hangingPunct="1"/>
            <a:r>
              <a:rPr lang="en-GB" altLang="en-US" sz="2400" dirty="0" smtClean="0"/>
              <a:t>FBX (.</a:t>
            </a:r>
            <a:r>
              <a:rPr lang="en-GB" altLang="en-US" sz="2400" dirty="0" err="1" smtClean="0"/>
              <a:t>fbx</a:t>
            </a:r>
            <a:r>
              <a:rPr lang="en-GB" altLang="en-US" sz="2400" dirty="0" smtClean="0"/>
              <a:t>)</a:t>
            </a:r>
          </a:p>
          <a:p>
            <a:pPr marL="822325" lvl="1" indent="-457200" eaLnBrk="1" hangingPunct="1"/>
            <a:r>
              <a:rPr lang="en-GB" altLang="en-US" sz="1800" dirty="0" smtClean="0"/>
              <a:t>Another intermediate file format</a:t>
            </a:r>
          </a:p>
          <a:p>
            <a:pPr marL="822325" lvl="1" indent="-457200" eaLnBrk="1" hangingPunct="1"/>
            <a:r>
              <a:rPr lang="en-GB" altLang="en-US" sz="1800" dirty="0" smtClean="0"/>
              <a:t>Widely used</a:t>
            </a:r>
          </a:p>
          <a:p>
            <a:pPr eaLnBrk="1" hangingPunct="1"/>
            <a:r>
              <a:rPr lang="en-GB" altLang="en-US" sz="2400" dirty="0" smtClean="0"/>
              <a:t>DirectX 3D model (.x)</a:t>
            </a:r>
          </a:p>
          <a:p>
            <a:pPr marL="822325" lvl="1" indent="-457200" eaLnBrk="1" hangingPunct="1"/>
            <a:r>
              <a:rPr lang="en-GB" altLang="en-US" sz="1800" dirty="0" smtClean="0"/>
              <a:t>Easy to load</a:t>
            </a:r>
          </a:p>
          <a:p>
            <a:pPr marL="822325" lvl="1" indent="-457200" eaLnBrk="1" hangingPunct="1"/>
            <a:r>
              <a:rPr lang="en-GB" altLang="en-US" sz="1800" dirty="0" smtClean="0"/>
              <a:t>Not the best</a:t>
            </a:r>
          </a:p>
          <a:p>
            <a:pPr marL="822325" lvl="1" indent="-457200" eaLnBrk="1" hangingPunct="1"/>
            <a:r>
              <a:rPr lang="en-GB" altLang="en-US" sz="1800" dirty="0" smtClean="0"/>
              <a:t>Deprecated</a:t>
            </a:r>
          </a:p>
          <a:p>
            <a:pPr marL="422910" indent="-457200" eaLnBrk="1" fontAlgn="auto" hangingPunct="1">
              <a:spcAft>
                <a:spcPts val="0"/>
              </a:spcAft>
              <a:defRPr/>
            </a:pPr>
            <a:endParaRPr lang="en-GB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ertay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1322</Words>
  <Application>Microsoft Office PowerPoint</Application>
  <PresentationFormat>On-screen Show (4:3)</PresentationFormat>
  <Paragraphs>312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Tahoma</vt:lpstr>
      <vt:lpstr>Times New Roman</vt:lpstr>
      <vt:lpstr>Wingdings</vt:lpstr>
      <vt:lpstr>Abertay Design</vt:lpstr>
      <vt:lpstr>CMP203 Graphics Programming</vt:lpstr>
      <vt:lpstr>Before we get started</vt:lpstr>
      <vt:lpstr>Before we get started</vt:lpstr>
      <vt:lpstr>This Week</vt:lpstr>
      <vt:lpstr>Model Formats</vt:lpstr>
      <vt:lpstr>Model Formats</vt:lpstr>
      <vt:lpstr>Common file types</vt:lpstr>
      <vt:lpstr>Common file types</vt:lpstr>
      <vt:lpstr>Common file types 2</vt:lpstr>
      <vt:lpstr>Milkshape 3D</vt:lpstr>
      <vt:lpstr>Model loading</vt:lpstr>
      <vt:lpstr>OBJ File Format</vt:lpstr>
      <vt:lpstr>OBJ File Format</vt:lpstr>
      <vt:lpstr>OBJ File Format</vt:lpstr>
      <vt:lpstr>OBJ File Format</vt:lpstr>
      <vt:lpstr>Obj loading</vt:lpstr>
      <vt:lpstr>OBJ loading</vt:lpstr>
      <vt:lpstr>Model class in detail</vt:lpstr>
      <vt:lpstr>Model class in detail</vt:lpstr>
      <vt:lpstr>Load model ()</vt:lpstr>
      <vt:lpstr>Load model ()</vt:lpstr>
      <vt:lpstr>Load model ()</vt:lpstr>
      <vt:lpstr>Load model()</vt:lpstr>
      <vt:lpstr>Load model ()</vt:lpstr>
      <vt:lpstr>What’s missing</vt:lpstr>
      <vt:lpstr>Process the data pseudo-code</vt:lpstr>
      <vt:lpstr>Render ()</vt:lpstr>
      <vt:lpstr>Adding to our scene</vt:lpstr>
      <vt:lpstr>Results</vt:lpstr>
      <vt:lpstr>PowerPoint Presentation</vt:lpstr>
      <vt:lpstr>PowerPoint Presentation</vt:lpstr>
      <vt:lpstr>PowerPoint Presentation</vt:lpstr>
      <vt:lpstr>PowerPoint Presentation</vt:lpstr>
      <vt:lpstr>Warnings</vt:lpstr>
      <vt:lpstr>Recommended Reading</vt:lpstr>
      <vt:lpstr>The labs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Robertson, Paul</cp:lastModifiedBy>
  <cp:revision>52</cp:revision>
  <dcterms:created xsi:type="dcterms:W3CDTF">2013-09-02T14:39:32Z</dcterms:created>
  <dcterms:modified xsi:type="dcterms:W3CDTF">2016-11-09T08:53:00Z</dcterms:modified>
</cp:coreProperties>
</file>