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92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58C284-A0D1-4ED4-81B4-3AAD3DF08CC8}" type="datetimeFigureOut">
              <a:rPr lang="en-GB"/>
              <a:pPr>
                <a:defRPr/>
              </a:pPr>
              <a:t>20/10/2016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778787-1BCE-4045-8CC7-8086C9327B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69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3E76843-D392-4449-A138-AA7ED8054330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E48AB89-BAC2-4690-9D5A-5F98B944820B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B9421DA-98E9-4815-A540-FAF99280D181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8C4092A-609B-4C19-8E0E-512FE14547DF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8FBCBA7-2B12-4E61-94AB-C0008900493E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91E52B3-0B6D-40AF-BEA2-A2D8841ABBB1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AF2BE36-A035-4E30-A569-010296789C83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7FA7E7-83F1-470F-96B8-F9B4D1ECEEEE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796B888-5642-4C6E-A419-EE81A3E1FB4A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C3AC93E-642E-466C-8702-400AD49F7255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2C9568C-1AA8-4D6C-B6DB-88C9EE83ED91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2F96613-6DBA-49E2-A0A5-0F09F78EEAC9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DAD7A49-06E7-4304-82BE-332C80F0B6D0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6B50B5D-9C6E-465A-B0E0-E612D3B18D71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76B7E9F-F300-4EFF-A751-CCB5BD3D0D6E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02A438B-EB54-45E7-A884-9DF2E77F71D3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5016624-9736-47F2-88C6-2DB1987CD77B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48C6C68-D2EB-43DA-B0F0-AAAC438DB510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59A13FF-D94E-4EA7-BB65-64593F0DEBD5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4612C94-4DF1-4BF0-B8C2-7289CA407675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D03EF19-2D4B-4129-97BC-2CE488DEDF0E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9FE1F-3198-4178-AC64-AB492EFE3E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A38EA-42F7-4AE4-AFE7-52A5FB206B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1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4D79-FE63-4FF1-86CD-8FF08538351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2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A974C-31E1-4E39-8A50-593E05A2F6A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88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447F-C867-49C2-A32D-1757266CD1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493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516E8-36BB-4828-AE89-E31871DB17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290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2DEAD-BD05-4D74-BF69-744933C5FE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71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3C437-E650-43C1-90A9-A422ADE0CD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3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74ECF-9567-4633-8737-9704F91627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6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797A-ADE5-4977-84BB-2E99BF2FCF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98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7079A-E89D-4D05-836B-57BA4C1387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6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1E57-38A4-42B0-9768-D6790C7D99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1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6F771-6C71-47FD-ABB4-58BD1D0416D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96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AD08A-1132-48F1-97E4-75346E647B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6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305FA-63E3-4A15-BF30-320E936740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29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ecture_BG_brigh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0709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AA1A4B-5516-4032-B484-6E2A20D944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sdk/docs/man4/xhtml/glBlendFunc.x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CMP203 Graphics Programming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Depth Sorting and Transparency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OpenGL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Depth Test settings: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err="1" smtClean="0"/>
              <a:t>glDepthFunc</a:t>
            </a:r>
            <a:r>
              <a:rPr lang="en-GB" sz="2400" dirty="0" smtClean="0"/>
              <a:t>(GL_LEQUAL);	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Other settings</a:t>
            </a:r>
          </a:p>
          <a:p>
            <a:pPr marL="1223010" lvl="2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GL_ALWAYS, GL_LESS, GL_EQUAL, GL_GEQUAL, GL_GREATER, GL_NOTEQUAL</a:t>
            </a:r>
            <a:endParaRPr lang="en-GB" sz="2000" dirty="0">
              <a:cs typeface="Times New Roman" pitchFamily="18" charset="0"/>
            </a:endParaRP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en-GB" sz="2400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Depth buffer clearing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err="1" smtClean="0"/>
              <a:t>glClear</a:t>
            </a:r>
            <a:r>
              <a:rPr lang="en-GB" sz="2400" dirty="0" smtClean="0"/>
              <a:t>(GL_COLOR_BUFFER_BIT | GL_DEPTH_BUFFER_BIT)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OpenGL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Enabling depth testing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err="1" smtClean="0"/>
              <a:t>glEnable</a:t>
            </a:r>
            <a:r>
              <a:rPr lang="en-GB" altLang="en-US" sz="2400" dirty="0" smtClean="0"/>
              <a:t>(GL_DEPTH_TEST);	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Sets an the OpenGL rendering state, so we can turn it on and off whenever we like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Why might it be useful to turn off the depth buffer?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Drawing objects that we NEED to be in front of everything else</a:t>
            </a:r>
          </a:p>
          <a:p>
            <a:pPr lvl="3" eaLnBrk="1" hangingPunct="1">
              <a:defRPr/>
            </a:pPr>
            <a:r>
              <a:rPr lang="en-GB" altLang="en-US" sz="1800" dirty="0" smtClean="0"/>
              <a:t>HUD objects </a:t>
            </a:r>
            <a:r>
              <a:rPr lang="en-GB" altLang="en-US" sz="1800" dirty="0" err="1" smtClean="0"/>
              <a:t>etc</a:t>
            </a:r>
            <a:endParaRPr lang="en-GB" altLang="en-US" sz="1800" dirty="0" smtClean="0"/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We are then back to the problem of doing our own depth sorting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Depth testing 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Scene() constructor</a:t>
            </a:r>
          </a:p>
          <a:p>
            <a:pPr lvl="1" eaLnBrk="1" hangingPunct="1"/>
            <a:r>
              <a:rPr lang="en-GB" altLang="en-US" sz="2400" dirty="0" err="1" smtClean="0"/>
              <a:t>glEnable</a:t>
            </a:r>
            <a:r>
              <a:rPr lang="en-GB" altLang="en-US" sz="2400" dirty="0" smtClean="0"/>
              <a:t>(GL_DEPTH_TEST);</a:t>
            </a:r>
          </a:p>
          <a:p>
            <a:pPr lvl="1" eaLnBrk="1" hangingPunct="1"/>
            <a:r>
              <a:rPr lang="en-GB" altLang="en-US" sz="2400" dirty="0" err="1" smtClean="0"/>
              <a:t>glDepthFunc</a:t>
            </a:r>
            <a:r>
              <a:rPr lang="en-GB" altLang="en-US" sz="2400" dirty="0" smtClean="0"/>
              <a:t>(GL_LEQUAL);</a:t>
            </a:r>
          </a:p>
          <a:p>
            <a:pPr eaLnBrk="1" hangingPunct="1"/>
            <a:r>
              <a:rPr lang="en-GB" altLang="en-US" sz="2400" dirty="0" smtClean="0"/>
              <a:t>render()</a:t>
            </a:r>
          </a:p>
          <a:p>
            <a:pPr lvl="1" eaLnBrk="1" hangingPunct="1"/>
            <a:r>
              <a:rPr lang="en-GB" altLang="en-US" sz="2400" dirty="0" smtClean="0"/>
              <a:t>...</a:t>
            </a:r>
          </a:p>
          <a:p>
            <a:pPr lvl="1" eaLnBrk="1" hangingPunct="1"/>
            <a:r>
              <a:rPr lang="en-GB" altLang="en-US" sz="2400" dirty="0" err="1" smtClean="0"/>
              <a:t>Color</a:t>
            </a:r>
            <a:r>
              <a:rPr lang="en-GB" altLang="en-US" sz="2400" dirty="0" smtClean="0"/>
              <a:t> = red</a:t>
            </a:r>
          </a:p>
          <a:p>
            <a:pPr lvl="1" eaLnBrk="1" hangingPunct="1"/>
            <a:r>
              <a:rPr lang="en-GB" altLang="en-US" sz="2400" dirty="0" err="1" smtClean="0"/>
              <a:t>DrawTriangle</a:t>
            </a:r>
            <a:r>
              <a:rPr lang="en-GB" altLang="en-US" sz="2400" dirty="0" smtClean="0"/>
              <a:t>(0 on Z-axis)</a:t>
            </a:r>
          </a:p>
          <a:p>
            <a:pPr lvl="1" eaLnBrk="1" hangingPunct="1"/>
            <a:r>
              <a:rPr lang="en-GB" altLang="en-US" sz="2400" dirty="0" err="1" smtClean="0"/>
              <a:t>Color</a:t>
            </a:r>
            <a:r>
              <a:rPr lang="en-GB" altLang="en-US" sz="2400" dirty="0" smtClean="0"/>
              <a:t> = blue</a:t>
            </a:r>
          </a:p>
          <a:p>
            <a:pPr lvl="1" eaLnBrk="1" hangingPunct="1"/>
            <a:r>
              <a:rPr lang="en-GB" altLang="en-US" sz="2400" dirty="0" err="1" smtClean="0"/>
              <a:t>DrawTriangle</a:t>
            </a:r>
            <a:r>
              <a:rPr lang="en-GB" altLang="en-US" sz="2400" dirty="0" smtClean="0"/>
              <a:t>(-0.5 on Z-axis) Further away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With depth test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412776"/>
            <a:ext cx="6768825" cy="529356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Turn off depth test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render()</a:t>
            </a:r>
          </a:p>
          <a:p>
            <a:pPr lvl="1" eaLnBrk="1" hangingPunct="1"/>
            <a:r>
              <a:rPr lang="en-GB" altLang="en-US" dirty="0" smtClean="0"/>
              <a:t>...</a:t>
            </a:r>
          </a:p>
          <a:p>
            <a:pPr lvl="1" eaLnBrk="1" hangingPunct="1"/>
            <a:r>
              <a:rPr lang="en-GB" altLang="en-US" dirty="0" err="1" smtClean="0">
                <a:solidFill>
                  <a:srgbClr val="FF0000"/>
                </a:solidFill>
              </a:rPr>
              <a:t>glDisable</a:t>
            </a:r>
            <a:r>
              <a:rPr lang="en-GB" altLang="en-US" dirty="0" smtClean="0">
                <a:solidFill>
                  <a:srgbClr val="FF0000"/>
                </a:solidFill>
              </a:rPr>
              <a:t>(GL_DEPTH_TEST);</a:t>
            </a:r>
          </a:p>
          <a:p>
            <a:pPr lvl="1" eaLnBrk="1" hangingPunct="1"/>
            <a:r>
              <a:rPr lang="en-GB" altLang="en-US" dirty="0" err="1" smtClean="0"/>
              <a:t>Color</a:t>
            </a:r>
            <a:r>
              <a:rPr lang="en-GB" altLang="en-US" dirty="0" smtClean="0"/>
              <a:t> = red</a:t>
            </a:r>
          </a:p>
          <a:p>
            <a:pPr lvl="1" eaLnBrk="1" hangingPunct="1"/>
            <a:r>
              <a:rPr lang="en-GB" altLang="en-US" dirty="0" err="1" smtClean="0"/>
              <a:t>DrawTriangle</a:t>
            </a:r>
            <a:r>
              <a:rPr lang="en-GB" altLang="en-US" dirty="0" smtClean="0"/>
              <a:t>(0 on Z-axis)</a:t>
            </a:r>
          </a:p>
          <a:p>
            <a:pPr lvl="1" eaLnBrk="1" hangingPunct="1"/>
            <a:r>
              <a:rPr lang="en-GB" altLang="en-US" dirty="0" err="1" smtClean="0"/>
              <a:t>Color</a:t>
            </a:r>
            <a:r>
              <a:rPr lang="en-GB" altLang="en-US" dirty="0" smtClean="0"/>
              <a:t> = blue</a:t>
            </a:r>
          </a:p>
          <a:p>
            <a:pPr lvl="1" eaLnBrk="1" hangingPunct="1"/>
            <a:r>
              <a:rPr lang="en-GB" altLang="en-US" dirty="0" err="1" smtClean="0"/>
              <a:t>DrawTriangle</a:t>
            </a:r>
            <a:r>
              <a:rPr lang="en-GB" altLang="en-US" dirty="0" smtClean="0"/>
              <a:t>(-0.5 on Z-axis) Further away</a:t>
            </a:r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Without depth test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1412775"/>
            <a:ext cx="6768752" cy="5293511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Using the depth test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Skybox</a:t>
            </a:r>
          </a:p>
          <a:p>
            <a:pPr eaLnBrk="1" hangingPunct="1"/>
            <a:r>
              <a:rPr lang="en-GB" altLang="en-US" dirty="0" smtClean="0"/>
              <a:t>Why?</a:t>
            </a:r>
          </a:p>
          <a:p>
            <a:pPr lvl="1" eaLnBrk="1" hangingPunct="1"/>
            <a:r>
              <a:rPr lang="en-GB" altLang="en-US" dirty="0" smtClean="0"/>
              <a:t>Looks nice, puts something in the distance</a:t>
            </a:r>
          </a:p>
          <a:p>
            <a:pPr lvl="1" eaLnBrk="1" hangingPunct="1"/>
            <a:r>
              <a:rPr lang="en-GB" altLang="en-US" dirty="0" smtClean="0"/>
              <a:t>Makes our objects look like they aren’t just floating in space</a:t>
            </a:r>
          </a:p>
          <a:p>
            <a:pPr eaLnBrk="1" hangingPunct="1"/>
            <a:r>
              <a:rPr lang="en-GB" altLang="en-US" dirty="0" smtClean="0"/>
              <a:t>Two techniques</a:t>
            </a:r>
          </a:p>
          <a:p>
            <a:pPr lvl="1" eaLnBrk="1" hangingPunct="1"/>
            <a:r>
              <a:rPr lang="en-GB" altLang="en-US" dirty="0" smtClean="0"/>
              <a:t>GIANT box surrounding the whole scene</a:t>
            </a:r>
          </a:p>
          <a:p>
            <a:pPr lvl="1" eaLnBrk="1" hangingPunct="1"/>
            <a:r>
              <a:rPr lang="en-GB" altLang="en-US" dirty="0" smtClean="0"/>
              <a:t>A small box surrounding just the camera + some depth sorting trickery</a:t>
            </a:r>
          </a:p>
        </p:txBody>
      </p:sp>
    </p:spTree>
    <p:extLst>
      <p:ext uri="{BB962C8B-B14F-4D97-AF65-F5344CB8AC3E}">
        <p14:creationId xmlns:p14="http://schemas.microsoft.com/office/powerpoint/2010/main" val="8026244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GIANT box technique</a:t>
            </a:r>
          </a:p>
        </p:txBody>
      </p:sp>
      <p:sp>
        <p:nvSpPr>
          <p:cNvPr id="614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676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1599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GIANT box technique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Works</a:t>
            </a:r>
          </a:p>
          <a:p>
            <a:pPr lvl="1" eaLnBrk="1" hangingPunct="1"/>
            <a:r>
              <a:rPr lang="en-GB" altLang="en-US" smtClean="0"/>
              <a:t>Quite easy</a:t>
            </a:r>
          </a:p>
          <a:p>
            <a:pPr eaLnBrk="1" hangingPunct="1"/>
            <a:r>
              <a:rPr lang="en-GB" altLang="en-US" smtClean="0"/>
              <a:t>BUT</a:t>
            </a:r>
          </a:p>
          <a:p>
            <a:pPr lvl="1" eaLnBrk="1" hangingPunct="1"/>
            <a:r>
              <a:rPr lang="en-GB" altLang="en-US" smtClean="0"/>
              <a:t>Requires LARGE texture</a:t>
            </a:r>
          </a:p>
          <a:p>
            <a:pPr lvl="1" eaLnBrk="1" hangingPunct="1"/>
            <a:r>
              <a:rPr lang="en-GB" altLang="en-US" smtClean="0"/>
              <a:t>The bigger the world, the bigger the texture</a:t>
            </a:r>
          </a:p>
          <a:p>
            <a:pPr lvl="1" eaLnBrk="1" hangingPunct="1"/>
            <a:r>
              <a:rPr lang="en-GB" altLang="en-US" smtClean="0"/>
              <a:t>Given enough time, player could eventually walk to the skybox, breaking it</a:t>
            </a:r>
          </a:p>
          <a:p>
            <a:pPr eaLnBrk="1" hangingPunct="1"/>
            <a:r>
              <a:rPr lang="en-GB" altLang="en-US" smtClean="0"/>
              <a:t>Doesn’t have to be a box (for either technique)</a:t>
            </a:r>
          </a:p>
        </p:txBody>
      </p:sp>
    </p:spTree>
    <p:extLst>
      <p:ext uri="{BB962C8B-B14F-4D97-AF65-F5344CB8AC3E}">
        <p14:creationId xmlns:p14="http://schemas.microsoft.com/office/powerpoint/2010/main" val="119885592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Depth test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GB" dirty="0" smtClean="0"/>
              <a:t>Render a single unit cube around the camera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dirty="0" smtClean="0"/>
              <a:t>Move the box when the camera moves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dirty="0" smtClean="0"/>
              <a:t>The trick!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dirty="0" smtClean="0"/>
              <a:t>Turn off depth testing when drawing the box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dirty="0" smtClean="0"/>
              <a:t>DRAW THE BOX FIRST (right after the camera)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dirty="0" smtClean="0"/>
              <a:t>Advantages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dirty="0" smtClean="0"/>
              <a:t>Can’t ever reach skybox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dirty="0" smtClean="0"/>
              <a:t>Requires smaller texture, even for high detail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dirty="0" smtClean="0"/>
              <a:t>Doesn’t have to be a box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dirty="0" smtClean="0"/>
              <a:t>In both cases make sure you draw the skybox first!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dirty="0" smtClean="0"/>
              <a:t>Can also be used for HUDs and other on-screen displays</a:t>
            </a:r>
          </a:p>
          <a:p>
            <a:pPr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6147042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This Week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Depth Sorting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Z-buffer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Skybox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Alpha blending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Paint shop skills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341438"/>
            <a:ext cx="80676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54750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Simple example</a:t>
            </a:r>
          </a:p>
          <a:p>
            <a:pPr lvl="1"/>
            <a:r>
              <a:rPr lang="en-GB" altLang="en-US" smtClean="0"/>
              <a:t>A skybox with sky texture</a:t>
            </a:r>
          </a:p>
          <a:p>
            <a:pPr lvl="1"/>
            <a:r>
              <a:rPr lang="en-GB" altLang="en-US" smtClean="0"/>
              <a:t>A crate in the middle of the scene</a:t>
            </a:r>
          </a:p>
          <a:p>
            <a:r>
              <a:rPr lang="en-GB" altLang="en-US" smtClean="0"/>
              <a:t>We will build something that will look like this…</a:t>
            </a:r>
          </a:p>
        </p:txBody>
      </p:sp>
    </p:spTree>
    <p:extLst>
      <p:ext uri="{BB962C8B-B14F-4D97-AF65-F5344CB8AC3E}">
        <p14:creationId xmlns:p14="http://schemas.microsoft.com/office/powerpoint/2010/main" val="351210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Skybox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87026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02550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Skybox pseudo-code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Select skybox texture</a:t>
            </a:r>
          </a:p>
          <a:p>
            <a:pPr eaLnBrk="1" hangingPunct="1"/>
            <a:r>
              <a:rPr lang="en-GB" altLang="en-US" smtClean="0"/>
              <a:t>Push matrix</a:t>
            </a:r>
          </a:p>
          <a:p>
            <a:pPr lvl="1" eaLnBrk="1" hangingPunct="1"/>
            <a:r>
              <a:rPr lang="en-GB" altLang="en-US" smtClean="0"/>
              <a:t>Translate to camera position</a:t>
            </a:r>
          </a:p>
          <a:p>
            <a:pPr lvl="1" eaLnBrk="1" hangingPunct="1"/>
            <a:r>
              <a:rPr lang="en-GB" altLang="en-US" smtClean="0"/>
              <a:t>Disable depth test</a:t>
            </a:r>
          </a:p>
          <a:p>
            <a:pPr lvl="2" eaLnBrk="1" hangingPunct="1"/>
            <a:r>
              <a:rPr lang="en-GB" altLang="en-US" smtClean="0"/>
              <a:t>Draw box</a:t>
            </a:r>
          </a:p>
          <a:p>
            <a:pPr lvl="1" eaLnBrk="1" hangingPunct="1"/>
            <a:r>
              <a:rPr lang="en-GB" altLang="en-US" smtClean="0"/>
              <a:t>Enable depth test</a:t>
            </a:r>
          </a:p>
          <a:p>
            <a:pPr eaLnBrk="1" hangingPunct="1"/>
            <a:r>
              <a:rPr lang="en-GB" altLang="en-US" smtClean="0"/>
              <a:t>Pop matrix</a:t>
            </a:r>
          </a:p>
          <a:p>
            <a:pPr eaLnBrk="1" hangingPunct="1"/>
            <a:r>
              <a:rPr lang="en-GB" altLang="en-US" smtClean="0"/>
              <a:t>Draw rest of scene</a:t>
            </a:r>
          </a:p>
        </p:txBody>
      </p:sp>
    </p:spTree>
    <p:extLst>
      <p:ext uri="{BB962C8B-B14F-4D97-AF65-F5344CB8AC3E}">
        <p14:creationId xmlns:p14="http://schemas.microsoft.com/office/powerpoint/2010/main" val="159855669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525"/>
            <a:ext cx="77724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11426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Other types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I mentioned a skybox doesn’t have to be a cube</a:t>
            </a:r>
          </a:p>
          <a:p>
            <a:pPr lvl="1"/>
            <a:r>
              <a:rPr lang="en-GB" altLang="en-US" dirty="0" smtClean="0"/>
              <a:t>Cube is most efficient</a:t>
            </a:r>
          </a:p>
          <a:p>
            <a:pPr lvl="1"/>
            <a:r>
              <a:rPr lang="en-GB" altLang="en-US" dirty="0" smtClean="0"/>
              <a:t>But not always the best</a:t>
            </a:r>
          </a:p>
          <a:p>
            <a:r>
              <a:rPr lang="en-GB" altLang="en-US" dirty="0" smtClean="0"/>
              <a:t>Alternatives</a:t>
            </a:r>
          </a:p>
          <a:p>
            <a:pPr lvl="1"/>
            <a:r>
              <a:rPr lang="en-GB" altLang="en-US" dirty="0" smtClean="0"/>
              <a:t>Sphere</a:t>
            </a:r>
          </a:p>
          <a:p>
            <a:pPr lvl="1"/>
            <a:r>
              <a:rPr lang="en-GB" altLang="en-US" dirty="0" smtClean="0"/>
              <a:t>Dome</a:t>
            </a:r>
          </a:p>
          <a:p>
            <a:pPr lvl="1"/>
            <a:r>
              <a:rPr lang="en-GB" altLang="en-US" dirty="0" smtClean="0"/>
              <a:t>Any shape really</a:t>
            </a:r>
          </a:p>
        </p:txBody>
      </p:sp>
    </p:spTree>
    <p:extLst>
      <p:ext uri="{BB962C8B-B14F-4D97-AF65-F5344CB8AC3E}">
        <p14:creationId xmlns:p14="http://schemas.microsoft.com/office/powerpoint/2010/main" val="1166047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Blending / Transparency</a:t>
            </a:r>
          </a:p>
        </p:txBody>
      </p:sp>
      <p:sp>
        <p:nvSpPr>
          <p:cNvPr id="174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What is it?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Technique used in games that can give objects a semi-transparent appearance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Widely used in modern graphics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Transparent objects in games, glass, water etc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Brush effects in art packages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Alpha mapped partially transparent objects in games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Blending two surfaces together to obtain a multi-textured effect</a:t>
            </a:r>
          </a:p>
          <a:p>
            <a:pPr lvl="2" eaLnBrk="1" hangingPunct="1">
              <a:buClr>
                <a:schemeClr val="tx1"/>
              </a:buClr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Blending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Definition</a:t>
            </a:r>
          </a:p>
          <a:p>
            <a:pPr lvl="1"/>
            <a:r>
              <a:rPr lang="en-GB" altLang="en-US" sz="2400" dirty="0" smtClean="0"/>
              <a:t>Normally, </a:t>
            </a:r>
            <a:r>
              <a:rPr lang="en-GB" altLang="en-US" sz="2400" dirty="0" smtClean="0"/>
              <a:t>when </a:t>
            </a:r>
            <a:r>
              <a:rPr lang="en-GB" altLang="en-US" sz="2400" dirty="0" smtClean="0"/>
              <a:t>we write a pixel into the frame buffer, the rasteriser simply replaces the value for that pixel</a:t>
            </a:r>
          </a:p>
          <a:p>
            <a:pPr lvl="1"/>
            <a:r>
              <a:rPr lang="en-GB" altLang="en-US" sz="2400" dirty="0" smtClean="0"/>
              <a:t>When rendering a blended object, the pixel being rendered into the frame buffer is combined with the existing pixel</a:t>
            </a:r>
          </a:p>
          <a:p>
            <a:pPr lvl="1"/>
            <a:r>
              <a:rPr lang="en-GB" altLang="en-US" sz="2400" dirty="0" smtClean="0"/>
              <a:t>The way in which the new value is combined with the old is determined by the blending function used</a:t>
            </a:r>
          </a:p>
          <a:p>
            <a:pPr lvl="1"/>
            <a:endParaRPr lang="en-GB" altLang="en-US" dirty="0" smtClean="0"/>
          </a:p>
          <a:p>
            <a:pPr lvl="1"/>
            <a:endParaRPr lang="en-GB" altLang="en-US" dirty="0" smtClean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The Alpha value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Used in OpenGL colour values as standard (RGBA)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This value is used by the blending function to create the new value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Often referred to as Alpha-Blending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Alpha range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1.0 a perfectly opaque object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0.0 a perfectly transparent object</a:t>
            </a:r>
          </a:p>
          <a:p>
            <a:pPr lvl="3" eaLnBrk="1" hangingPunct="1">
              <a:buClr>
                <a:schemeClr val="tx1"/>
              </a:buClr>
              <a:buFontTx/>
              <a:buNone/>
            </a:pPr>
            <a:endParaRPr lang="en-GB" altLang="en-US" smtClean="0">
              <a:cs typeface="Times New Roman" pitchFamily="18" charset="0"/>
            </a:endParaRPr>
          </a:p>
          <a:p>
            <a:pPr lvl="2" eaLnBrk="1" hangingPunct="1">
              <a:buClr>
                <a:schemeClr val="tx1"/>
              </a:buClr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Rasterisation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Last stage in Graphics Pipeline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Takes all information from previous stages and assigns a colour to each pixel in the frame buffer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Geometry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Vertex colours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Textures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Lighting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Essentially creating a 2D picture of our 3D scene object by object</a:t>
            </a:r>
          </a:p>
          <a:p>
            <a:pPr lvl="3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The Blending Function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Parameters Considered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Source Colour (Transparent Object we are drawing)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Destination Colour (Pixel that already exists in the frame buffer)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Alpha Value of the source (how transparent is the object we are trying to draw?)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Source (RGBA)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Destination(RGBA)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The Blending Function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Source = (Sr, Sg, Sb, Sa)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Destination = (Dr, Dg, Db, Da)</a:t>
            </a:r>
          </a:p>
          <a:p>
            <a:pPr lvl="1" eaLnBrk="1" hangingPunct="1">
              <a:buClr>
                <a:schemeClr val="tx1"/>
              </a:buClr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OpenGL uses this function to compute the final colour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(RsSr+RdDr, GsSg+GdDg, BsSb+BdDb, AsSa+AdDa)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Looks terrible, but as usual with OpenGL, we do not have to deal with this function directly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The Blending Function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The function is in effect a Linear Interpolation of the colour values based on the Alpha 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E.g. We wish to render a 75% transparent red object in front of a normal (Opaque) green surface.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en-GB" sz="2400" dirty="0" smtClean="0">
              <a:cs typeface="Times New Roman" pitchFamily="18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en-GB" sz="2000" b="1" dirty="0" smtClean="0">
                <a:latin typeface="Courier" pitchFamily="49" charset="0"/>
                <a:cs typeface="Times New Roman" pitchFamily="18" charset="0"/>
              </a:rPr>
              <a:t>Red*</a:t>
            </a:r>
            <a:r>
              <a:rPr lang="en-GB" sz="2000" b="1" dirty="0" err="1" smtClean="0">
                <a:latin typeface="Courier" pitchFamily="49" charset="0"/>
                <a:cs typeface="Times New Roman" pitchFamily="18" charset="0"/>
              </a:rPr>
              <a:t>Alpha+Green</a:t>
            </a:r>
            <a:r>
              <a:rPr lang="en-GB" sz="2000" b="1" dirty="0" smtClean="0">
                <a:latin typeface="Courier" pitchFamily="49" charset="0"/>
                <a:cs typeface="Times New Roman" pitchFamily="18" charset="0"/>
              </a:rPr>
              <a:t>*(1-Alpha)=Yellowish-Green</a:t>
            </a:r>
          </a:p>
          <a:p>
            <a:pPr marL="914400" lvl="2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endParaRPr lang="en-GB" sz="2000" b="1" dirty="0" smtClean="0">
              <a:cs typeface="Times New Roman" pitchFamily="18" charset="0"/>
            </a:endParaRPr>
          </a:p>
          <a:p>
            <a:pPr marL="914400" lvl="2" indent="0" algn="just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en-GB" sz="2000" b="1" dirty="0" smtClean="0">
                <a:latin typeface="Courier" pitchFamily="49" charset="0"/>
                <a:cs typeface="Times New Roman" pitchFamily="18" charset="0"/>
              </a:rPr>
              <a:t>R	1 *	0.25	+ 0	* (1 - 0.25) =	0.25</a:t>
            </a:r>
            <a:endParaRPr lang="en-GB" sz="2000" b="1" dirty="0" smtClean="0">
              <a:cs typeface="Times New Roman" pitchFamily="18" charset="0"/>
            </a:endParaRPr>
          </a:p>
          <a:p>
            <a:pPr marL="914400" lvl="2" indent="0" algn="just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en-GB" sz="2000" b="1" dirty="0" smtClean="0">
                <a:latin typeface="Courier" pitchFamily="49" charset="0"/>
                <a:cs typeface="Times New Roman" pitchFamily="18" charset="0"/>
              </a:rPr>
              <a:t>G	0 *	0.25	+ 1	* (1 - 0.25) =	0.75</a:t>
            </a:r>
            <a:endParaRPr lang="en-GB" sz="2000" b="1" dirty="0" smtClean="0">
              <a:cs typeface="Times New Roman" pitchFamily="18" charset="0"/>
            </a:endParaRPr>
          </a:p>
          <a:p>
            <a:pPr marL="914400" lvl="2" indent="0" algn="just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en-GB" sz="2000" b="1" dirty="0" smtClean="0">
                <a:latin typeface="Courier" pitchFamily="49" charset="0"/>
                <a:cs typeface="Times New Roman" pitchFamily="18" charset="0"/>
              </a:rPr>
              <a:t>B	0 *	0.25	+ 0	* (1 - 0.25) =	0.0</a:t>
            </a:r>
            <a:endParaRPr lang="en-GB" sz="2000" b="1" dirty="0" smtClean="0">
              <a:cs typeface="Times New Roman" pitchFamily="18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endParaRPr lang="en-GB" b="1" dirty="0" smtClean="0">
              <a:cs typeface="Times New Roman" pitchFamily="18" charset="0"/>
            </a:endParaRP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endParaRPr lang="en-GB" u="sng" dirty="0" smtClean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OpenGL Implementation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Turn on blending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err="1" smtClean="0">
                <a:cs typeface="Times New Roman" pitchFamily="18" charset="0"/>
              </a:rPr>
              <a:t>glEnable</a:t>
            </a:r>
            <a:r>
              <a:rPr lang="en-GB" sz="2000" dirty="0" smtClean="0">
                <a:cs typeface="Times New Roman" pitchFamily="18" charset="0"/>
              </a:rPr>
              <a:t>(GL_BLEND)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err="1" smtClean="0">
                <a:cs typeface="Times New Roman" pitchFamily="18" charset="0"/>
              </a:rPr>
              <a:t>glDisable</a:t>
            </a:r>
            <a:r>
              <a:rPr lang="en-GB" sz="2000" dirty="0" smtClean="0">
                <a:cs typeface="Times New Roman" pitchFamily="18" charset="0"/>
              </a:rPr>
              <a:t>(GL_BLEND)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Only enable when you are actually drawing your transparent object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>
                <a:cs typeface="Times New Roman" pitchFamily="18" charset="0"/>
              </a:rPr>
              <a:t>Set the Blending Function</a:t>
            </a:r>
          </a:p>
          <a:p>
            <a:pPr lvl="2" algn="just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err="1" smtClean="0">
                <a:cs typeface="Times New Roman" pitchFamily="18" charset="0"/>
              </a:rPr>
              <a:t>glBlendFunc</a:t>
            </a:r>
            <a:r>
              <a:rPr lang="en-GB" sz="2000" dirty="0" smtClean="0">
                <a:cs typeface="Times New Roman" pitchFamily="18" charset="0"/>
              </a:rPr>
              <a:t>(</a:t>
            </a:r>
            <a:r>
              <a:rPr lang="en-GB" sz="2000" dirty="0" err="1" smtClean="0">
                <a:cs typeface="Times New Roman" pitchFamily="18" charset="0"/>
              </a:rPr>
              <a:t>Glenum</a:t>
            </a:r>
            <a:r>
              <a:rPr lang="en-GB" sz="2000" dirty="0" smtClean="0">
                <a:cs typeface="Times New Roman" pitchFamily="18" charset="0"/>
              </a:rPr>
              <a:t> </a:t>
            </a:r>
            <a:r>
              <a:rPr lang="en-GB" sz="2000" dirty="0" err="1" smtClean="0">
                <a:cs typeface="Times New Roman" pitchFamily="18" charset="0"/>
              </a:rPr>
              <a:t>sfactor</a:t>
            </a:r>
            <a:r>
              <a:rPr lang="en-GB" sz="2000" dirty="0" smtClean="0">
                <a:cs typeface="Times New Roman" pitchFamily="18" charset="0"/>
              </a:rPr>
              <a:t>,  </a:t>
            </a:r>
            <a:r>
              <a:rPr lang="en-GB" sz="2000" dirty="0" err="1" smtClean="0">
                <a:cs typeface="Times New Roman" pitchFamily="18" charset="0"/>
              </a:rPr>
              <a:t>Glenum</a:t>
            </a:r>
            <a:r>
              <a:rPr lang="en-GB" sz="2000" dirty="0" smtClean="0">
                <a:cs typeface="Times New Roman" pitchFamily="18" charset="0"/>
              </a:rPr>
              <a:t> </a:t>
            </a:r>
            <a:r>
              <a:rPr lang="en-GB" sz="2000" dirty="0" err="1" smtClean="0">
                <a:cs typeface="Times New Roman" pitchFamily="18" charset="0"/>
              </a:rPr>
              <a:t>dfactor</a:t>
            </a:r>
            <a:r>
              <a:rPr lang="en-GB" sz="2000" dirty="0" smtClean="0">
                <a:cs typeface="Times New Roman" pitchFamily="18" charset="0"/>
              </a:rPr>
              <a:t>)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>
                <a:cs typeface="Times New Roman" pitchFamily="18" charset="0"/>
              </a:rPr>
              <a:t>Uses two constants that determine how the blending function does the calculation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1800" dirty="0" err="1" smtClean="0">
                <a:cs typeface="Times New Roman" pitchFamily="18" charset="0"/>
              </a:rPr>
              <a:t>Eg</a:t>
            </a:r>
            <a:r>
              <a:rPr lang="en-GB" sz="1800" dirty="0" smtClean="0">
                <a:cs typeface="Times New Roman" pitchFamily="18" charset="0"/>
              </a:rPr>
              <a:t> </a:t>
            </a:r>
            <a:r>
              <a:rPr lang="en-GB" sz="1800" dirty="0" err="1" smtClean="0">
                <a:cs typeface="Times New Roman" pitchFamily="18" charset="0"/>
              </a:rPr>
              <a:t>glBlendFunc</a:t>
            </a:r>
            <a:r>
              <a:rPr lang="en-GB" sz="1800" dirty="0" smtClean="0">
                <a:cs typeface="Times New Roman" pitchFamily="18" charset="0"/>
              </a:rPr>
              <a:t>(GL_SRC_ALPHA, GL_ONE_MINUS_SRC_ALPHA);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endParaRPr lang="en-GB" sz="2400" u="sng" dirty="0" smtClean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400" dirty="0" smtClean="0">
                <a:cs typeface="Times New Roman" pitchFamily="18" charset="0"/>
              </a:rPr>
              <a:t>OpenGL Implementation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>
                <a:cs typeface="Times New Roman" pitchFamily="18" charset="0"/>
              </a:rPr>
              <a:t>Setting the Alpha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Done </a:t>
            </a:r>
            <a:r>
              <a:rPr lang="en-GB" altLang="en-US" sz="2000" dirty="0" smtClean="0">
                <a:cs typeface="Times New Roman" pitchFamily="18" charset="0"/>
              </a:rPr>
              <a:t>with glColor4f()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>
                <a:cs typeface="Times New Roman" pitchFamily="18" charset="0"/>
              </a:rPr>
              <a:t>Blend Constants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Full list in Red book(p167)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err="1" smtClean="0">
                <a:cs typeface="Times New Roman" pitchFamily="18" charset="0"/>
              </a:rPr>
              <a:t>GL_Zero</a:t>
            </a:r>
            <a:endParaRPr lang="en-GB" altLang="en-US" sz="2000" dirty="0" smtClean="0">
              <a:cs typeface="Times New Roman" pitchFamily="18" charset="0"/>
            </a:endParaRP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GL_DST_COLOUR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GL_DST_ALPHA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</a:rPr>
              <a:t>15 in total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>
                <a:cs typeface="Times New Roman" pitchFamily="18" charset="0"/>
                <a:hlinkClick r:id="rId3"/>
              </a:rPr>
              <a:t>https://www.opengl.org/sdk/docs/man4/xhtml/glBlendFunc.xml</a:t>
            </a:r>
            <a:r>
              <a:rPr lang="en-GB" altLang="en-US" sz="2000" dirty="0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Rendering Blended Objects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Be careful with drawing order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Do your best to draw non-blended objects FIRST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Otherwise blended colours may not show through object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Non Blended objects will overwrite blended ones in the frame buffer </a:t>
            </a:r>
          </a:p>
          <a:p>
            <a:pPr lvl="3" eaLnBrk="1" hangingPunct="1">
              <a:buClr>
                <a:schemeClr val="tx1"/>
              </a:buClr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Drawing Order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Drawing order is critical for transparent objects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Order must be, furthest away first closest last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Think of the path the light must take to get to the camera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Differing the order will change the colour results of the blending and create artefacts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mtClean="0">
                <a:cs typeface="Times New Roman" pitchFamily="18" charset="0"/>
              </a:rPr>
              <a:t>This means for a scene with moving blended objects it may be necessary to track their positions</a:t>
            </a:r>
          </a:p>
          <a:p>
            <a:pPr lvl="2" eaLnBrk="1" hangingPunct="1">
              <a:buClr>
                <a:schemeClr val="tx1"/>
              </a:buClr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smtClean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Other uses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Anti-aliasing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Edges of polygons / Lines are given Alpha values and blended with colours behind them. 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Is Supported in OpenGL (Red Book p175)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Fog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Colours are Blended with the Fog Colour based on their distance into the scene</a:t>
            </a:r>
          </a:p>
          <a:p>
            <a:pPr lvl="3" eaLnBrk="1" hangingPunct="1">
              <a:buClr>
                <a:schemeClr val="tx1"/>
              </a:buClr>
            </a:pPr>
            <a:endParaRPr lang="en-GB" altLang="en-US" dirty="0" smtClean="0">
              <a:cs typeface="Times New Roman" pitchFamily="18" charset="0"/>
            </a:endParaRPr>
          </a:p>
          <a:p>
            <a:pPr lvl="2" eaLnBrk="1" hangingPunct="1">
              <a:buClr>
                <a:schemeClr val="tx1"/>
              </a:buClr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u="sng" dirty="0" smtClean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Blend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GB" dirty="0" smtClean="0">
                <a:cs typeface="Times New Roman" pitchFamily="18" charset="0"/>
              </a:rPr>
              <a:t>75% transparent red object in front of a normal (Opaque) green surface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GB" dirty="0" smtClean="0">
                <a:cs typeface="Times New Roman" pitchFamily="18" charset="0"/>
              </a:rPr>
              <a:t>Init()</a:t>
            </a:r>
          </a:p>
          <a:p>
            <a:pPr marL="822960" lvl="1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GB" dirty="0" err="1" smtClean="0"/>
              <a:t>glBlendFunc</a:t>
            </a:r>
            <a:r>
              <a:rPr lang="en-GB" dirty="0" smtClean="0"/>
              <a:t>(GL_SRC_ALPHA, GL_ONE_MINUS_SRC_ALPHA);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GB" dirty="0" smtClean="0">
                <a:cs typeface="Times New Roman" pitchFamily="18" charset="0"/>
              </a:rPr>
              <a:t>Render()</a:t>
            </a:r>
          </a:p>
          <a:p>
            <a:pPr marL="36576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GB" dirty="0" smtClean="0">
                <a:cs typeface="Times New Roman" pitchFamily="18" charset="0"/>
              </a:rPr>
              <a:t>	glColor4f(0, 1, 0, </a:t>
            </a:r>
            <a:r>
              <a:rPr lang="en-GB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GB" dirty="0" smtClean="0">
                <a:cs typeface="Times New Roman" pitchFamily="18" charset="0"/>
              </a:rPr>
              <a:t>); </a:t>
            </a:r>
            <a:r>
              <a:rPr lang="en-GB" dirty="0" smtClean="0">
                <a:solidFill>
                  <a:srgbClr val="00B050"/>
                </a:solidFill>
                <a:cs typeface="Times New Roman" pitchFamily="18" charset="0"/>
              </a:rPr>
              <a:t>//green</a:t>
            </a:r>
          </a:p>
          <a:p>
            <a:pPr marL="36576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GB" dirty="0" smtClean="0">
                <a:cs typeface="Times New Roman" pitchFamily="18" charset="0"/>
              </a:rPr>
              <a:t>	</a:t>
            </a:r>
            <a:r>
              <a:rPr lang="en-GB" dirty="0" err="1" smtClean="0">
                <a:cs typeface="Times New Roman" pitchFamily="18" charset="0"/>
              </a:rPr>
              <a:t>drawQuad</a:t>
            </a:r>
            <a:r>
              <a:rPr lang="en-GB" dirty="0" smtClean="0">
                <a:cs typeface="Times New Roman" pitchFamily="18" charset="0"/>
              </a:rPr>
              <a:t>();  </a:t>
            </a:r>
            <a:r>
              <a:rPr lang="en-GB" dirty="0" smtClean="0">
                <a:solidFill>
                  <a:srgbClr val="00B050"/>
                </a:solidFill>
                <a:cs typeface="Times New Roman" pitchFamily="18" charset="0"/>
              </a:rPr>
              <a:t>//draw a quad</a:t>
            </a:r>
          </a:p>
          <a:p>
            <a:pPr marL="36576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GB" dirty="0" smtClean="0">
                <a:cs typeface="Times New Roman" pitchFamily="18" charset="0"/>
              </a:rPr>
              <a:t>	</a:t>
            </a:r>
            <a:r>
              <a:rPr lang="en-GB" dirty="0" err="1" smtClean="0">
                <a:cs typeface="Times New Roman" pitchFamily="18" charset="0"/>
              </a:rPr>
              <a:t>glEnable</a:t>
            </a:r>
            <a:r>
              <a:rPr lang="en-GB" dirty="0" smtClean="0">
                <a:cs typeface="Times New Roman" pitchFamily="18" charset="0"/>
              </a:rPr>
              <a:t>(GL_BLEND);  </a:t>
            </a:r>
            <a:r>
              <a:rPr lang="en-GB" dirty="0" smtClean="0">
                <a:solidFill>
                  <a:srgbClr val="00B050"/>
                </a:solidFill>
                <a:cs typeface="Times New Roman" pitchFamily="18" charset="0"/>
              </a:rPr>
              <a:t>//disable blending</a:t>
            </a:r>
          </a:p>
          <a:p>
            <a:pPr marL="36576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GB" dirty="0" smtClean="0">
                <a:cs typeface="Times New Roman" pitchFamily="18" charset="0"/>
              </a:rPr>
              <a:t>	glColor4f(1, 0, 0, </a:t>
            </a:r>
            <a:r>
              <a:rPr lang="en-GB" dirty="0" smtClean="0">
                <a:solidFill>
                  <a:srgbClr val="FF0000"/>
                </a:solidFill>
                <a:cs typeface="Times New Roman" pitchFamily="18" charset="0"/>
              </a:rPr>
              <a:t>0.25</a:t>
            </a:r>
            <a:r>
              <a:rPr lang="en-GB" dirty="0" smtClean="0">
                <a:cs typeface="Times New Roman" pitchFamily="18" charset="0"/>
              </a:rPr>
              <a:t>);  </a:t>
            </a:r>
            <a:r>
              <a:rPr lang="en-GB" dirty="0" smtClean="0">
                <a:solidFill>
                  <a:srgbClr val="00B050"/>
                </a:solidFill>
                <a:cs typeface="Times New Roman" pitchFamily="18" charset="0"/>
              </a:rPr>
              <a:t>//red</a:t>
            </a:r>
          </a:p>
          <a:p>
            <a:pPr marL="36576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GB" dirty="0" smtClean="0">
                <a:cs typeface="Times New Roman" pitchFamily="18" charset="0"/>
              </a:rPr>
              <a:t>	</a:t>
            </a:r>
            <a:r>
              <a:rPr lang="en-GB" dirty="0" err="1" smtClean="0">
                <a:cs typeface="Times New Roman" pitchFamily="18" charset="0"/>
              </a:rPr>
              <a:t>drawQuad</a:t>
            </a:r>
            <a:r>
              <a:rPr lang="en-GB" dirty="0" smtClean="0">
                <a:cs typeface="Times New Roman" pitchFamily="18" charset="0"/>
              </a:rPr>
              <a:t>();  </a:t>
            </a:r>
            <a:r>
              <a:rPr lang="en-GB" dirty="0" smtClean="0">
                <a:solidFill>
                  <a:srgbClr val="00B050"/>
                </a:solidFill>
                <a:cs typeface="Times New Roman" pitchFamily="18" charset="0"/>
              </a:rPr>
              <a:t>//in front of other quad</a:t>
            </a:r>
          </a:p>
          <a:p>
            <a:pPr marL="365760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GB" dirty="0" smtClean="0">
                <a:cs typeface="Times New Roman" pitchFamily="18" charset="0"/>
              </a:rPr>
              <a:t>	</a:t>
            </a:r>
            <a:r>
              <a:rPr lang="en-GB" dirty="0" err="1" smtClean="0">
                <a:cs typeface="Times New Roman" pitchFamily="18" charset="0"/>
              </a:rPr>
              <a:t>glDisable</a:t>
            </a:r>
            <a:r>
              <a:rPr lang="en-GB" dirty="0" smtClean="0">
                <a:cs typeface="Times New Roman" pitchFamily="18" charset="0"/>
              </a:rPr>
              <a:t>(GL_BLEND);  </a:t>
            </a:r>
            <a:r>
              <a:rPr lang="en-GB" dirty="0" smtClean="0">
                <a:solidFill>
                  <a:srgbClr val="00B050"/>
                </a:solidFill>
                <a:cs typeface="Times New Roman" pitchFamily="18" charset="0"/>
              </a:rPr>
              <a:t>//this is IMPORTANT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GB" dirty="0" smtClean="0">
              <a:cs typeface="Times New Roman" pitchFamily="18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Results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7" y="1371135"/>
            <a:ext cx="6984777" cy="5462454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Depth Sorting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/>
              <a:t>Rasteriser also decides if an object is drawn over another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mtClean="0"/>
              <a:t>With no depth sorting the drawing order is vitally important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2000" y="3429000"/>
          <a:ext cx="7620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Image" r:id="rId4" imgW="10158730" imgH="4165079" progId="Photoshop.Image.6">
                  <p:embed/>
                </p:oleObj>
              </mc:Choice>
              <mc:Fallback>
                <p:oleObj name="Image" r:id="rId4" imgW="10158730" imgH="4165079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7620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Lab</a:t>
            </a:r>
          </a:p>
          <a:p>
            <a:pPr lvl="1" eaLnBrk="1" hangingPunct="1"/>
            <a:r>
              <a:rPr lang="en-GB" altLang="en-US" dirty="0" smtClean="0"/>
              <a:t>A look at depth sorting</a:t>
            </a:r>
          </a:p>
          <a:p>
            <a:pPr lvl="1" eaLnBrk="1" hangingPunct="1"/>
            <a:r>
              <a:rPr lang="en-GB" altLang="en-US" dirty="0" smtClean="0"/>
              <a:t>Creating </a:t>
            </a:r>
            <a:r>
              <a:rPr lang="en-GB" altLang="en-US" dirty="0" smtClean="0"/>
              <a:t>a skybox</a:t>
            </a:r>
            <a:endParaRPr lang="en-GB" altLang="en-US" dirty="0" smtClean="0"/>
          </a:p>
          <a:p>
            <a:pPr lvl="1" eaLnBrk="1" hangingPunct="1"/>
            <a:r>
              <a:rPr lang="en-GB" altLang="en-US" dirty="0" smtClean="0"/>
              <a:t>Creating transparent objects</a:t>
            </a:r>
          </a:p>
          <a:p>
            <a:pPr lvl="1" eaLnBrk="1" hangingPunct="1"/>
            <a:r>
              <a:rPr lang="en-GB" altLang="en-US" dirty="0" smtClean="0"/>
              <a:t>Working with transparent </a:t>
            </a:r>
            <a:r>
              <a:rPr lang="en-GB" altLang="en-US" dirty="0" smtClean="0"/>
              <a:t>textures</a:t>
            </a:r>
          </a:p>
          <a:p>
            <a:pPr eaLnBrk="1" hangingPunct="1"/>
            <a:r>
              <a:rPr lang="en-GB" altLang="en-US" dirty="0" smtClean="0"/>
              <a:t>I will provide a few more test textures</a:t>
            </a:r>
          </a:p>
          <a:p>
            <a:pPr lvl="1" eaLnBrk="1" hangingPunct="1"/>
            <a:r>
              <a:rPr lang="en-GB" altLang="en-US" dirty="0" smtClean="0"/>
              <a:t>Transparent textures and a skybox texture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Depth Sorting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How can we create a 3D scene with the depth preserved?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Manually specify drawing order 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Fine for simple games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Complex / Dynamic scenes unworkable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Commonly used for 2D rendering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Create and maintain a list of objects positions in the scene and use this to dictate the drawing order 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Solves the problem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Potentially complex to code / debug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Expensive computationally to maintain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Thankfully, there is already a solution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"/>
              <a:defRPr/>
            </a:pPr>
            <a:endParaRPr lang="en-GB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Depth buffer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Also referred to as Z-buffer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Industry </a:t>
            </a:r>
            <a:r>
              <a:rPr lang="en-GB" sz="2000" dirty="0"/>
              <a:t>s</a:t>
            </a:r>
            <a:r>
              <a:rPr lang="en-GB" sz="2000" dirty="0" smtClean="0"/>
              <a:t>tandard, universally implemented in graphics hardware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Area of graphics memory identical in resolution to the frame buffer (1 value for each pixel)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Whenever a pixel is rendered to the frame buffer, a corresponding value is set in the Z-buffer describing the depth of that pixel in the scene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Whenever a pixel with a depth value is attempted to be overwritten, a depth test is performed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Is the pixel we are creating ‘closer’ than the value in the z-buffer?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If so create the new pixel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Store the new depth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Z- Buffering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8"/>
          <a:stretch>
            <a:fillRect/>
          </a:stretch>
        </p:blipFill>
        <p:spPr>
          <a:xfrm>
            <a:off x="179388" y="1412875"/>
            <a:ext cx="4405312" cy="3671888"/>
          </a:xfrm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4630738" y="3068638"/>
            <a:ext cx="4340225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Z- Buffering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3000" dirty="0" smtClean="0"/>
              <a:t>Precision</a:t>
            </a:r>
          </a:p>
          <a:p>
            <a:pPr marL="822960" lvl="1" indent="-4572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smtClean="0"/>
              <a:t>Z-Buffer has a limited precision, Typically a 16-bit or 32-bit depth value for each Pixel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/>
              <a:t>If we need more precision then we must allocate more memory to the z-buffer</a:t>
            </a:r>
          </a:p>
          <a:p>
            <a:pPr marL="822960" lvl="1" indent="-4572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smtClean="0"/>
              <a:t>Z-Buffer has to try to track every possible position between the near and far planes of the frustum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/>
              <a:t>The larger the view distance, the more inaccurate the z-values become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/>
              <a:t>Z-fighting</a:t>
            </a:r>
          </a:p>
          <a:p>
            <a:pPr marL="822960" lvl="1" indent="-4572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dirty="0" smtClean="0"/>
              <a:t>Non-Linear distribution of Z-precision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/>
              <a:t>Close objects – higher Precision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100" dirty="0" smtClean="0"/>
              <a:t>Far objects - less precision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Z fighting</a:t>
            </a:r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45831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bertay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1283</Words>
  <Application>Microsoft Office PowerPoint</Application>
  <PresentationFormat>On-screen Show (4:3)</PresentationFormat>
  <Paragraphs>277</Paragraphs>
  <Slides>40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</vt:lpstr>
      <vt:lpstr>Tahoma</vt:lpstr>
      <vt:lpstr>Times New Roman</vt:lpstr>
      <vt:lpstr>Wingdings</vt:lpstr>
      <vt:lpstr>Wingdings 2</vt:lpstr>
      <vt:lpstr>Abertay Design</vt:lpstr>
      <vt:lpstr>Image</vt:lpstr>
      <vt:lpstr>CMP203 Graphics Programming</vt:lpstr>
      <vt:lpstr>This Week</vt:lpstr>
      <vt:lpstr>Rasterisation</vt:lpstr>
      <vt:lpstr>Depth Sorting</vt:lpstr>
      <vt:lpstr>Depth Sorting</vt:lpstr>
      <vt:lpstr>Depth buffer</vt:lpstr>
      <vt:lpstr>Z- Buffering</vt:lpstr>
      <vt:lpstr>Z- Buffering</vt:lpstr>
      <vt:lpstr>Z fighting</vt:lpstr>
      <vt:lpstr>OpenGL</vt:lpstr>
      <vt:lpstr>OpenGL</vt:lpstr>
      <vt:lpstr>Depth testing example</vt:lpstr>
      <vt:lpstr>With depth test</vt:lpstr>
      <vt:lpstr>Turn off depth test</vt:lpstr>
      <vt:lpstr>Without depth test</vt:lpstr>
      <vt:lpstr>Using the depth test</vt:lpstr>
      <vt:lpstr>GIANT box technique</vt:lpstr>
      <vt:lpstr>GIANT box technique</vt:lpstr>
      <vt:lpstr>Depth test technique</vt:lpstr>
      <vt:lpstr>Paint shop skills</vt:lpstr>
      <vt:lpstr>Example</vt:lpstr>
      <vt:lpstr>Skybox</vt:lpstr>
      <vt:lpstr>Skybox pseudo-code</vt:lpstr>
      <vt:lpstr>PowerPoint Presentation</vt:lpstr>
      <vt:lpstr>Other types</vt:lpstr>
      <vt:lpstr>Blending / Transparency</vt:lpstr>
      <vt:lpstr>Blending</vt:lpstr>
      <vt:lpstr>Blending</vt:lpstr>
      <vt:lpstr>Blending</vt:lpstr>
      <vt:lpstr>Blending</vt:lpstr>
      <vt:lpstr>Blending</vt:lpstr>
      <vt:lpstr>Blending</vt:lpstr>
      <vt:lpstr>Blending</vt:lpstr>
      <vt:lpstr>Blending</vt:lpstr>
      <vt:lpstr>Blending</vt:lpstr>
      <vt:lpstr>Blending</vt:lpstr>
      <vt:lpstr>Blending</vt:lpstr>
      <vt:lpstr>Blend example</vt:lpstr>
      <vt:lpstr>Results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Robertson, Paul</cp:lastModifiedBy>
  <cp:revision>39</cp:revision>
  <dcterms:created xsi:type="dcterms:W3CDTF">2013-09-02T14:39:32Z</dcterms:created>
  <dcterms:modified xsi:type="dcterms:W3CDTF">2016-10-20T09:19:26Z</dcterms:modified>
</cp:coreProperties>
</file>