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8"/>
  </p:notesMasterIdLst>
  <p:sldIdLst>
    <p:sldId id="256" r:id="rId2"/>
    <p:sldId id="259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300" r:id="rId21"/>
    <p:sldId id="301" r:id="rId22"/>
    <p:sldId id="302" r:id="rId23"/>
    <p:sldId id="303" r:id="rId24"/>
    <p:sldId id="304" r:id="rId25"/>
    <p:sldId id="305" r:id="rId26"/>
    <p:sldId id="306" r:id="rId27"/>
    <p:sldId id="307" r:id="rId28"/>
    <p:sldId id="308" r:id="rId29"/>
    <p:sldId id="309" r:id="rId30"/>
    <p:sldId id="310" r:id="rId31"/>
    <p:sldId id="311" r:id="rId32"/>
    <p:sldId id="312" r:id="rId33"/>
    <p:sldId id="313" r:id="rId34"/>
    <p:sldId id="314" r:id="rId35"/>
    <p:sldId id="315" r:id="rId36"/>
    <p:sldId id="316" r:id="rId37"/>
    <p:sldId id="360" r:id="rId38"/>
    <p:sldId id="321" r:id="rId39"/>
    <p:sldId id="322" r:id="rId40"/>
    <p:sldId id="323" r:id="rId41"/>
    <p:sldId id="324" r:id="rId42"/>
    <p:sldId id="325" r:id="rId43"/>
    <p:sldId id="326" r:id="rId44"/>
    <p:sldId id="327" r:id="rId45"/>
    <p:sldId id="328" r:id="rId46"/>
    <p:sldId id="329" r:id="rId47"/>
    <p:sldId id="331" r:id="rId48"/>
    <p:sldId id="332" r:id="rId49"/>
    <p:sldId id="333" r:id="rId50"/>
    <p:sldId id="334" r:id="rId51"/>
    <p:sldId id="335" r:id="rId52"/>
    <p:sldId id="336" r:id="rId53"/>
    <p:sldId id="337" r:id="rId54"/>
    <p:sldId id="338" r:id="rId55"/>
    <p:sldId id="339" r:id="rId56"/>
    <p:sldId id="340" r:id="rId57"/>
    <p:sldId id="341" r:id="rId58"/>
    <p:sldId id="342" r:id="rId59"/>
    <p:sldId id="343" r:id="rId60"/>
    <p:sldId id="344" r:id="rId61"/>
    <p:sldId id="345" r:id="rId62"/>
    <p:sldId id="346" r:id="rId63"/>
    <p:sldId id="347" r:id="rId64"/>
    <p:sldId id="348" r:id="rId65"/>
    <p:sldId id="349" r:id="rId66"/>
    <p:sldId id="350" r:id="rId67"/>
    <p:sldId id="351" r:id="rId68"/>
    <p:sldId id="352" r:id="rId69"/>
    <p:sldId id="353" r:id="rId70"/>
    <p:sldId id="357" r:id="rId71"/>
    <p:sldId id="354" r:id="rId72"/>
    <p:sldId id="355" r:id="rId73"/>
    <p:sldId id="356" r:id="rId74"/>
    <p:sldId id="317" r:id="rId75"/>
    <p:sldId id="358" r:id="rId76"/>
    <p:sldId id="359" r:id="rId7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18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E4A2470-B7F4-43F1-BF7A-5FFAF4A5B93D}" type="datetimeFigureOut">
              <a:rPr lang="en-GB"/>
              <a:pPr>
                <a:defRPr/>
              </a:pPr>
              <a:t>03/11/2016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629A705-D7C9-49E0-9430-4944A0C298C0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8108776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0AF0E5D-DCC4-4863-BD44-ECB03D1C6C73}" type="slidenum">
              <a:rPr lang="en-GB" altLang="en-US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</a:t>
            </a:fld>
            <a:endParaRPr lang="en-GB" altLang="en-US">
              <a:latin typeface="Times New Roman" panose="02020603050405020304" pitchFamily="18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8175931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E80E268-9974-48E4-B8A9-0173DC419369}" type="slidenum">
              <a:rPr lang="en-GB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23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8370248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FE2BD6D-EA51-40C0-A623-5A8ADC949C65}" type="slidenum">
              <a:rPr lang="en-GB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28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6395535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A3474B9-23A1-423A-BC73-E32218DE812F}" type="slidenum">
              <a:rPr lang="en-GB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30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4131982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F14E70F-FCF5-44A6-A21D-CD889F8E5E5E}" type="slidenum">
              <a:rPr lang="en-GB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33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12317081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72E8139-796D-443E-9515-1490F4916B1E}" type="slidenum">
              <a:rPr lang="en-GB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35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10751174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A2F7301-7148-4A50-8FED-764EB0219BF4}" type="slidenum">
              <a:rPr lang="en-GB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36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851688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6FE644E-CD95-4235-9324-2A860087DC8C}" type="slidenum">
              <a:rPr lang="en-GB" altLang="en-US" smtClean="0">
                <a:latin typeface="Arial" charset="0"/>
                <a:cs typeface="Arial" charset="0"/>
              </a:rPr>
              <a:pPr eaLnBrk="1" hangingPunct="1">
                <a:spcBef>
                  <a:spcPct val="0"/>
                </a:spcBef>
              </a:pPr>
              <a:t>38</a:t>
            </a:fld>
            <a:endParaRPr lang="en-GB" altLang="en-US" smtClean="0">
              <a:latin typeface="Arial" charset="0"/>
              <a:cs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749618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007E68E-1160-4F0F-B2F6-2B12F1058039}" type="slidenum">
              <a:rPr lang="en-GB" altLang="en-US" smtClean="0">
                <a:latin typeface="Arial" charset="0"/>
                <a:cs typeface="Arial" charset="0"/>
              </a:rPr>
              <a:pPr eaLnBrk="1" hangingPunct="1">
                <a:spcBef>
                  <a:spcPct val="0"/>
                </a:spcBef>
              </a:pPr>
              <a:t>39</a:t>
            </a:fld>
            <a:endParaRPr lang="en-GB" altLang="en-US" smtClean="0">
              <a:latin typeface="Arial" charset="0"/>
              <a:cs typeface="Arial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13644726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86C2CA4-62A9-422D-BB86-C0D9CD237B54}" type="slidenum">
              <a:rPr lang="en-GB" altLang="en-US" smtClean="0">
                <a:latin typeface="Arial" charset="0"/>
                <a:cs typeface="Arial" charset="0"/>
              </a:rPr>
              <a:pPr eaLnBrk="1" hangingPunct="1">
                <a:spcBef>
                  <a:spcPct val="0"/>
                </a:spcBef>
              </a:pPr>
              <a:t>40</a:t>
            </a:fld>
            <a:endParaRPr lang="en-GB" altLang="en-US" smtClean="0">
              <a:latin typeface="Arial" charset="0"/>
              <a:cs typeface="Arial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28883630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C7B4B3E-EC76-46D6-AC2B-BF5C89358046}" type="slidenum">
              <a:rPr lang="en-GB" altLang="en-US" smtClean="0">
                <a:latin typeface="Arial" charset="0"/>
                <a:cs typeface="Arial" charset="0"/>
              </a:rPr>
              <a:pPr eaLnBrk="1" hangingPunct="1">
                <a:spcBef>
                  <a:spcPct val="0"/>
                </a:spcBef>
              </a:pPr>
              <a:t>41</a:t>
            </a:fld>
            <a:endParaRPr lang="en-GB" altLang="en-US" smtClean="0">
              <a:latin typeface="Arial" charset="0"/>
              <a:cs typeface="Arial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1132367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832D83B-F90C-44A5-91D0-ECCCF363E4DC}" type="slidenum">
              <a:rPr lang="en-GB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3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15092765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18A2AA8-E733-4910-A2C3-87955F755EB0}" type="slidenum">
              <a:rPr lang="en-GB" altLang="en-US" smtClean="0">
                <a:latin typeface="Arial" charset="0"/>
                <a:cs typeface="Arial" charset="0"/>
              </a:rPr>
              <a:pPr eaLnBrk="1" hangingPunct="1">
                <a:spcBef>
                  <a:spcPct val="0"/>
                </a:spcBef>
              </a:pPr>
              <a:t>43</a:t>
            </a:fld>
            <a:endParaRPr lang="en-GB" altLang="en-US" smtClean="0">
              <a:latin typeface="Arial" charset="0"/>
              <a:cs typeface="Arial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11420220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3987531-989A-4BAA-82F2-DB90CBCF6989}" type="slidenum">
              <a:rPr lang="en-GB" altLang="en-US" smtClean="0">
                <a:latin typeface="Arial" charset="0"/>
                <a:cs typeface="Arial" charset="0"/>
              </a:rPr>
              <a:pPr eaLnBrk="1" hangingPunct="1">
                <a:spcBef>
                  <a:spcPct val="0"/>
                </a:spcBef>
              </a:pPr>
              <a:t>44</a:t>
            </a:fld>
            <a:endParaRPr lang="en-GB" altLang="en-US" smtClean="0">
              <a:latin typeface="Arial" charset="0"/>
              <a:cs typeface="Arial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19867424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BC05AD7-4314-437A-B670-2517D8147042}" type="slidenum">
              <a:rPr lang="en-GB" altLang="en-US" smtClean="0">
                <a:latin typeface="Arial" charset="0"/>
                <a:cs typeface="Arial" charset="0"/>
              </a:rPr>
              <a:pPr eaLnBrk="1" hangingPunct="1">
                <a:spcBef>
                  <a:spcPct val="0"/>
                </a:spcBef>
              </a:pPr>
              <a:t>45</a:t>
            </a:fld>
            <a:endParaRPr lang="en-GB" altLang="en-US" smtClean="0">
              <a:latin typeface="Arial" charset="0"/>
              <a:cs typeface="Arial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28995271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AE5EED2-947B-4E01-8B80-E03EB7A93218}" type="slidenum">
              <a:rPr lang="en-GB" altLang="en-US" smtClean="0">
                <a:latin typeface="Arial" charset="0"/>
                <a:cs typeface="Arial" charset="0"/>
              </a:rPr>
              <a:pPr eaLnBrk="1" hangingPunct="1">
                <a:spcBef>
                  <a:spcPct val="0"/>
                </a:spcBef>
              </a:pPr>
              <a:t>46</a:t>
            </a:fld>
            <a:endParaRPr lang="en-GB" altLang="en-US" smtClean="0">
              <a:latin typeface="Arial" charset="0"/>
              <a:cs typeface="Arial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21462698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8EF5332-E277-4375-B9C8-A946AB7C103D}" type="slidenum">
              <a:rPr lang="en-GB" altLang="en-US" smtClean="0">
                <a:latin typeface="Arial" charset="0"/>
                <a:cs typeface="Arial" charset="0"/>
              </a:rPr>
              <a:pPr eaLnBrk="1" hangingPunct="1">
                <a:spcBef>
                  <a:spcPct val="0"/>
                </a:spcBef>
              </a:pPr>
              <a:t>52</a:t>
            </a:fld>
            <a:endParaRPr lang="en-GB" altLang="en-US" smtClean="0">
              <a:latin typeface="Arial" charset="0"/>
              <a:cs typeface="Arial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29445167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B1C0157-4CBD-40E2-B583-82F64079EDAC}" type="slidenum">
              <a:rPr lang="en-GB" altLang="en-US" smtClean="0">
                <a:latin typeface="Arial" charset="0"/>
                <a:cs typeface="Arial" charset="0"/>
              </a:rPr>
              <a:pPr eaLnBrk="1" hangingPunct="1">
                <a:spcBef>
                  <a:spcPct val="0"/>
                </a:spcBef>
              </a:pPr>
              <a:t>53</a:t>
            </a:fld>
            <a:endParaRPr lang="en-GB" altLang="en-US" smtClean="0">
              <a:latin typeface="Arial" charset="0"/>
              <a:cs typeface="Arial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0807135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05D8542-73A3-4FD5-A5F5-4E5FC8ACBAF8}" type="slidenum">
              <a:rPr lang="en-GB" altLang="en-US" smtClean="0">
                <a:latin typeface="Arial" charset="0"/>
                <a:cs typeface="Arial" charset="0"/>
              </a:rPr>
              <a:pPr eaLnBrk="1" hangingPunct="1">
                <a:spcBef>
                  <a:spcPct val="0"/>
                </a:spcBef>
              </a:pPr>
              <a:t>66</a:t>
            </a:fld>
            <a:endParaRPr lang="en-GB" altLang="en-US" smtClean="0">
              <a:latin typeface="Arial" charset="0"/>
              <a:cs typeface="Arial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62490270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64E1633-A5DB-4064-AD62-26F52F22EB69}" type="slidenum">
              <a:rPr lang="en-GB" altLang="en-US" smtClean="0">
                <a:latin typeface="Arial" charset="0"/>
                <a:cs typeface="Arial" charset="0"/>
              </a:rPr>
              <a:pPr eaLnBrk="1" hangingPunct="1">
                <a:spcBef>
                  <a:spcPct val="0"/>
                </a:spcBef>
              </a:pPr>
              <a:t>67</a:t>
            </a:fld>
            <a:endParaRPr lang="en-GB" altLang="en-US" smtClean="0">
              <a:latin typeface="Arial" charset="0"/>
              <a:cs typeface="Arial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12402108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D35CA5F-D877-4415-9073-76A672864B11}" type="slidenum">
              <a:rPr lang="en-GB" altLang="en-US" smtClean="0">
                <a:latin typeface="Arial" charset="0"/>
                <a:cs typeface="Arial" charset="0"/>
              </a:rPr>
              <a:pPr eaLnBrk="1" hangingPunct="1">
                <a:spcBef>
                  <a:spcPct val="0"/>
                </a:spcBef>
              </a:pPr>
              <a:t>69</a:t>
            </a:fld>
            <a:endParaRPr lang="en-GB" altLang="en-US" smtClean="0">
              <a:latin typeface="Arial" charset="0"/>
              <a:cs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60883852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406A535-C44F-431F-A57E-34C0913AC3CA}" type="slidenum">
              <a:rPr lang="en-GB" altLang="en-US" smtClean="0">
                <a:latin typeface="Arial" charset="0"/>
                <a:cs typeface="Arial" charset="0"/>
              </a:rPr>
              <a:pPr eaLnBrk="1" hangingPunct="1">
                <a:spcBef>
                  <a:spcPct val="0"/>
                </a:spcBef>
              </a:pPr>
              <a:t>71</a:t>
            </a:fld>
            <a:endParaRPr lang="en-GB" altLang="en-US" smtClean="0">
              <a:latin typeface="Arial" charset="0"/>
              <a:cs typeface="Arial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22398604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CDB429A-52C5-4922-B4B4-DDFC891513FF}" type="slidenum">
              <a:rPr lang="en-GB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4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76131729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D1DB02B-100F-4954-9886-9DBEB7E87E04}" type="slidenum">
              <a:rPr lang="en-GB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74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29237329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FC70975-8E85-4AD1-A304-965E06458578}" type="slidenum">
              <a:rPr lang="en-GB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5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6371373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D634D48-E265-441C-BB7B-61E8DBA3D198}" type="slidenum">
              <a:rPr lang="en-GB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8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5037604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E5386BF-9B60-41D5-9FA8-D8B7C00D3239}" type="slidenum">
              <a:rPr lang="en-GB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15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2280194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0F8F928-E8CF-45C2-A47F-CE608A54817C}" type="slidenum">
              <a:rPr lang="en-GB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16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3842273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CA44280-43A6-4C4E-81DD-BB100A7488A1}" type="slidenum">
              <a:rPr lang="en-GB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17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19267468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58949E8-0388-4401-8823-BBB321BC113F}" type="slidenum">
              <a:rPr lang="en-GB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18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2323547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C667B4-8CC2-4AEA-A9E2-FFD97575FFF1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18218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2BD800-E859-4EFA-ACAE-A2F089C45EA3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826296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44CFB1-9CB3-4D44-8A73-9EBF92DD97F2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5614287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GB" noProof="0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060FA8-E8C8-4C78-8245-748206098404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5557384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24E08A-489D-4D8A-93F3-50FC7CE7350F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7481202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endParaRPr lang="en-GB" noProof="0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E9A7C8-3135-4BCF-955E-623340D4B65E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079882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7620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" y="1447800"/>
            <a:ext cx="42672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447800"/>
            <a:ext cx="42672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8BEBCB-99AF-4966-A954-DEDCEBEE4D9A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218937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90690F-08A5-4164-AFAF-D53656C983AE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76147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6B45BA-B832-4829-AD38-BBACC0F87CFC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16236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5AF66E-433E-4128-BB1A-7791A027DF8C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595032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E87AE1-1BF0-4A6C-94D0-AE300A096CBE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60793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3E6D51-2D0D-42AA-9600-726DE8D83DE0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16380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9DD387-9BC4-4766-927E-C24064800C6E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714835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D80A3E-B809-40F5-A66D-3E6E5B1D6C8C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87399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BD8908-98D9-4F2E-8518-069C5FC5B556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53762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lecture_BG_brighter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525"/>
            <a:ext cx="9070975" cy="684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76200"/>
            <a:ext cx="7620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447800"/>
            <a:ext cx="86868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4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8713A48-EF1B-43C7-AE4E-5179F39F3A46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Tahoma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Tahoma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Tahoma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ahom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ahoma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lprogramming.com/red/chapter02.html#name6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0.png"/><Relationship Id="rId4" Type="http://schemas.openxmlformats.org/officeDocument/2006/relationships/oleObject" Target="../embeddings/oleObject1.bin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GB" altLang="en-US" dirty="0" smtClean="0"/>
              <a:t>CMP203 Graphics Programming</a:t>
            </a:r>
          </a:p>
        </p:txBody>
      </p:sp>
      <p:sp>
        <p:nvSpPr>
          <p:cNvPr id="2051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altLang="en-US" dirty="0" smtClean="0"/>
              <a:t>Vertex Arrays</a:t>
            </a:r>
          </a:p>
          <a:p>
            <a:r>
              <a:rPr lang="en-GB" altLang="en-US" dirty="0" smtClean="0"/>
              <a:t>And</a:t>
            </a:r>
          </a:p>
          <a:p>
            <a:r>
              <a:rPr lang="en-GB" altLang="en-US" dirty="0" smtClean="0"/>
              <a:t>Procedural Generation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Quad array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Float verts[] = {x, y, z, x, y, z, x, y, z, ...};</a:t>
            </a:r>
          </a:p>
          <a:p>
            <a:r>
              <a:rPr lang="en-GB" altLang="en-US" smtClean="0"/>
              <a:t>Float normals[] = {nx, ny, nz, nx, ny, nz, ...};</a:t>
            </a:r>
          </a:p>
          <a:p>
            <a:r>
              <a:rPr lang="en-GB" altLang="en-US" smtClean="0"/>
              <a:t>Float texCoords[] = {u, v, u, v, u, v, ...};</a:t>
            </a:r>
          </a:p>
          <a:p>
            <a:pPr lvl="1"/>
            <a:r>
              <a:rPr lang="en-GB" altLang="en-US" smtClean="0"/>
              <a:t>Positions in the arrays are very important</a:t>
            </a:r>
          </a:p>
          <a:p>
            <a:pPr lvl="1"/>
            <a:r>
              <a:rPr lang="en-GB" altLang="en-US" smtClean="0"/>
              <a:t>The first three values from verts (x, y, z) are linked to the first three values of normals (x, y, z)</a:t>
            </a:r>
          </a:p>
          <a:p>
            <a:pPr lvl="1"/>
            <a:r>
              <a:rPr lang="en-GB" altLang="en-US" smtClean="0"/>
              <a:t>And to the first two values of texCoords</a:t>
            </a:r>
          </a:p>
        </p:txBody>
      </p:sp>
    </p:spTree>
    <p:extLst>
      <p:ext uri="{BB962C8B-B14F-4D97-AF65-F5344CB8AC3E}">
        <p14:creationId xmlns:p14="http://schemas.microsoft.com/office/powerpoint/2010/main" val="3759344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Vertices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r>
              <a:rPr lang="de-DE" sz="2000" dirty="0" smtClean="0">
                <a:solidFill>
                  <a:srgbClr val="0000FF"/>
                </a:solidFill>
                <a:latin typeface="Consolas"/>
              </a:rPr>
              <a:t>extern</a:t>
            </a:r>
            <a:r>
              <a:rPr lang="de-DE" sz="20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de-DE" sz="2000" dirty="0" smtClean="0">
                <a:solidFill>
                  <a:srgbClr val="0000FF"/>
                </a:solidFill>
                <a:latin typeface="Consolas"/>
              </a:rPr>
              <a:t>float</a:t>
            </a:r>
            <a:r>
              <a:rPr lang="de-DE" sz="2000" dirty="0" smtClean="0">
                <a:solidFill>
                  <a:prstClr val="black"/>
                </a:solidFill>
                <a:latin typeface="Consolas"/>
              </a:rPr>
              <a:t> verts[] = {-1.0, 1.0, 1.0,</a:t>
            </a:r>
            <a:r>
              <a:rPr lang="en-GB" sz="2000" dirty="0" smtClean="0">
                <a:solidFill>
                  <a:srgbClr val="008000"/>
                </a:solidFill>
                <a:latin typeface="Consolas"/>
              </a:rPr>
              <a:t>//Vertex #1</a:t>
            </a:r>
            <a:endParaRPr lang="de-DE" sz="20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FontTx/>
              <a:buNone/>
              <a:defRPr/>
            </a:pPr>
            <a:r>
              <a:rPr lang="en-GB" sz="2000" dirty="0" smtClean="0">
                <a:solidFill>
                  <a:prstClr val="black"/>
                </a:solidFill>
                <a:latin typeface="Consolas"/>
              </a:rPr>
              <a:t>				-1.0, -1.0, 1.0,</a:t>
            </a:r>
            <a:r>
              <a:rPr lang="en-GB" sz="2000" dirty="0" smtClean="0">
                <a:solidFill>
                  <a:srgbClr val="008000"/>
                </a:solidFill>
                <a:latin typeface="Consolas"/>
              </a:rPr>
              <a:t>// Vertex #1</a:t>
            </a:r>
            <a:endParaRPr lang="en-GB" sz="20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FontTx/>
              <a:buNone/>
              <a:defRPr/>
            </a:pPr>
            <a:r>
              <a:rPr lang="en-GB" sz="2000" dirty="0" smtClean="0">
                <a:solidFill>
                  <a:prstClr val="black"/>
                </a:solidFill>
                <a:latin typeface="Consolas"/>
              </a:rPr>
              <a:t>				1.0,  -1.0, 1.0,</a:t>
            </a:r>
            <a:r>
              <a:rPr lang="en-GB" sz="2000" dirty="0" smtClean="0">
                <a:solidFill>
                  <a:srgbClr val="008000"/>
                </a:solidFill>
                <a:latin typeface="Consolas"/>
              </a:rPr>
              <a:t>// Vertex #2</a:t>
            </a:r>
            <a:endParaRPr lang="en-GB" sz="20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FontTx/>
              <a:buNone/>
              <a:defRPr/>
            </a:pPr>
            <a:r>
              <a:rPr lang="en-GB" sz="2000" dirty="0" smtClean="0">
                <a:solidFill>
                  <a:prstClr val="black"/>
                </a:solidFill>
                <a:latin typeface="Consolas"/>
              </a:rPr>
              <a:t>				1.0,  1.0, 1.0,</a:t>
            </a:r>
            <a:r>
              <a:rPr lang="en-GB" sz="2000" dirty="0" smtClean="0">
                <a:solidFill>
                  <a:srgbClr val="008000"/>
                </a:solidFill>
                <a:latin typeface="Consolas"/>
              </a:rPr>
              <a:t>// Vertex #3</a:t>
            </a:r>
          </a:p>
          <a:p>
            <a:pPr marL="0" indent="0">
              <a:buFontTx/>
              <a:buNone/>
              <a:defRPr/>
            </a:pPr>
            <a:r>
              <a:rPr lang="en-GB" sz="2000" dirty="0">
                <a:solidFill>
                  <a:srgbClr val="008000"/>
                </a:solidFill>
                <a:latin typeface="Consolas"/>
              </a:rPr>
              <a:t>	</a:t>
            </a:r>
            <a:r>
              <a:rPr lang="en-GB" sz="2000" dirty="0" smtClean="0">
                <a:solidFill>
                  <a:srgbClr val="008000"/>
                </a:solidFill>
                <a:latin typeface="Consolas"/>
              </a:rPr>
              <a:t>			</a:t>
            </a:r>
            <a:r>
              <a:rPr lang="en-GB" sz="2000" dirty="0" smtClean="0">
                <a:latin typeface="Consolas"/>
              </a:rPr>
              <a:t>};</a:t>
            </a:r>
          </a:p>
          <a:p>
            <a:pPr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3533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Normals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r>
              <a:rPr lang="en-GB" sz="2400" dirty="0" smtClean="0">
                <a:solidFill>
                  <a:srgbClr val="0000FF"/>
                </a:solidFill>
                <a:latin typeface="Consolas"/>
              </a:rPr>
              <a:t>extern</a:t>
            </a:r>
            <a:r>
              <a:rPr lang="en-GB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2400" dirty="0" smtClean="0">
                <a:solidFill>
                  <a:srgbClr val="0000FF"/>
                </a:solidFill>
                <a:latin typeface="Consolas"/>
              </a:rPr>
              <a:t>float</a:t>
            </a:r>
            <a:r>
              <a:rPr lang="en-GB" sz="2400" dirty="0" smtClean="0">
                <a:solidFill>
                  <a:prstClr val="black"/>
                </a:solidFill>
                <a:latin typeface="Consolas"/>
              </a:rPr>
              <a:t> norms[] = { 0.0, 0.0, 1.0,</a:t>
            </a:r>
            <a:r>
              <a:rPr lang="en-GB" sz="2400" dirty="0" smtClean="0">
                <a:solidFill>
                  <a:srgbClr val="008000"/>
                </a:solidFill>
                <a:latin typeface="Consolas"/>
              </a:rPr>
              <a:t>//0</a:t>
            </a:r>
            <a:endParaRPr lang="en-GB" sz="24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FontTx/>
              <a:buNone/>
              <a:defRPr/>
            </a:pPr>
            <a:r>
              <a:rPr lang="en-GB" sz="2400" dirty="0" smtClean="0">
                <a:solidFill>
                  <a:prstClr val="black"/>
                </a:solidFill>
                <a:latin typeface="Consolas"/>
              </a:rPr>
              <a:t>				   0.0, 0.0, 1.0,</a:t>
            </a:r>
            <a:r>
              <a:rPr lang="en-GB" sz="2400" dirty="0" smtClean="0">
                <a:solidFill>
                  <a:srgbClr val="008000"/>
                </a:solidFill>
                <a:latin typeface="Consolas"/>
              </a:rPr>
              <a:t>//1</a:t>
            </a:r>
            <a:endParaRPr lang="en-GB" sz="24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FontTx/>
              <a:buNone/>
              <a:defRPr/>
            </a:pPr>
            <a:r>
              <a:rPr lang="en-GB" sz="2400" dirty="0" smtClean="0">
                <a:solidFill>
                  <a:prstClr val="black"/>
                </a:solidFill>
                <a:latin typeface="Consolas"/>
              </a:rPr>
              <a:t>				   0.0, 0.0, 1.0,</a:t>
            </a:r>
            <a:r>
              <a:rPr lang="en-GB" sz="2400" dirty="0" smtClean="0">
                <a:solidFill>
                  <a:srgbClr val="008000"/>
                </a:solidFill>
                <a:latin typeface="Consolas"/>
              </a:rPr>
              <a:t>//2</a:t>
            </a:r>
            <a:endParaRPr lang="en-GB" sz="24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FontTx/>
              <a:buNone/>
              <a:defRPr/>
            </a:pPr>
            <a:r>
              <a:rPr lang="en-GB" sz="2400" dirty="0" smtClean="0">
                <a:solidFill>
                  <a:prstClr val="black"/>
                </a:solidFill>
                <a:latin typeface="Consolas"/>
              </a:rPr>
              <a:t>				   0.0, 0.0, 1.0,</a:t>
            </a:r>
            <a:r>
              <a:rPr lang="en-GB" sz="2400" dirty="0" smtClean="0">
                <a:solidFill>
                  <a:srgbClr val="008000"/>
                </a:solidFill>
                <a:latin typeface="Consolas"/>
              </a:rPr>
              <a:t>//3</a:t>
            </a:r>
            <a:endParaRPr lang="en-GB" sz="24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FontTx/>
              <a:buNone/>
              <a:defRPr/>
            </a:pPr>
            <a:r>
              <a:rPr lang="en-GB" sz="2400" dirty="0" smtClean="0">
                <a:solidFill>
                  <a:prstClr val="black"/>
                </a:solidFill>
                <a:latin typeface="Consolas"/>
              </a:rPr>
              <a:t>				  };</a:t>
            </a:r>
          </a:p>
          <a:p>
            <a:pPr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3950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Texture coordinates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r>
              <a:rPr lang="en-GB" sz="2000" dirty="0" smtClean="0">
                <a:solidFill>
                  <a:srgbClr val="0000FF"/>
                </a:solidFill>
                <a:latin typeface="Consolas"/>
              </a:rPr>
              <a:t>extern</a:t>
            </a:r>
            <a:r>
              <a:rPr lang="en-GB" sz="20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2000" dirty="0" smtClean="0">
                <a:solidFill>
                  <a:srgbClr val="0000FF"/>
                </a:solidFill>
                <a:latin typeface="Consolas"/>
              </a:rPr>
              <a:t>float</a:t>
            </a:r>
            <a:r>
              <a:rPr lang="en-GB" sz="20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2000" dirty="0" err="1" smtClean="0">
                <a:solidFill>
                  <a:prstClr val="black"/>
                </a:solidFill>
                <a:latin typeface="Consolas"/>
              </a:rPr>
              <a:t>texcoords</a:t>
            </a:r>
            <a:r>
              <a:rPr lang="en-GB" sz="2000" dirty="0" smtClean="0">
                <a:solidFill>
                  <a:prstClr val="black"/>
                </a:solidFill>
                <a:latin typeface="Consolas"/>
              </a:rPr>
              <a:t>[]= {0.0, 0.0, </a:t>
            </a:r>
            <a:r>
              <a:rPr lang="en-GB" sz="2000" dirty="0" smtClean="0">
                <a:solidFill>
                  <a:srgbClr val="008000"/>
                </a:solidFill>
                <a:latin typeface="Consolas"/>
              </a:rPr>
              <a:t>//0</a:t>
            </a:r>
            <a:endParaRPr lang="en-GB" sz="20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FontTx/>
              <a:buNone/>
              <a:defRPr/>
            </a:pPr>
            <a:r>
              <a:rPr lang="en-GB" sz="2000" dirty="0" smtClean="0">
                <a:solidFill>
                  <a:prstClr val="black"/>
                </a:solidFill>
                <a:latin typeface="Consolas"/>
              </a:rPr>
              <a:t>				 0.0, 1.0, </a:t>
            </a:r>
            <a:r>
              <a:rPr lang="en-GB" sz="2000" dirty="0" smtClean="0">
                <a:solidFill>
                  <a:srgbClr val="008000"/>
                </a:solidFill>
                <a:latin typeface="Consolas"/>
              </a:rPr>
              <a:t>//1</a:t>
            </a:r>
            <a:endParaRPr lang="en-GB" sz="20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FontTx/>
              <a:buNone/>
              <a:defRPr/>
            </a:pPr>
            <a:r>
              <a:rPr lang="en-GB" sz="2000" dirty="0" smtClean="0">
                <a:solidFill>
                  <a:prstClr val="black"/>
                </a:solidFill>
                <a:latin typeface="Consolas"/>
              </a:rPr>
              <a:t>				 1.0, 1.0, </a:t>
            </a:r>
            <a:r>
              <a:rPr lang="en-GB" sz="2000" dirty="0" smtClean="0">
                <a:solidFill>
                  <a:srgbClr val="008000"/>
                </a:solidFill>
                <a:latin typeface="Consolas"/>
              </a:rPr>
              <a:t>//2	</a:t>
            </a:r>
            <a:endParaRPr lang="en-GB" sz="20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FontTx/>
              <a:buNone/>
              <a:defRPr/>
            </a:pPr>
            <a:r>
              <a:rPr lang="en-GB" sz="2000" dirty="0" smtClean="0">
                <a:solidFill>
                  <a:prstClr val="black"/>
                </a:solidFill>
                <a:latin typeface="Consolas"/>
              </a:rPr>
              <a:t>				 1.0, 0.0, </a:t>
            </a:r>
            <a:r>
              <a:rPr lang="en-GB" sz="2000" dirty="0" smtClean="0">
                <a:solidFill>
                  <a:srgbClr val="008000"/>
                </a:solidFill>
                <a:latin typeface="Consolas"/>
              </a:rPr>
              <a:t>//3</a:t>
            </a:r>
            <a:endParaRPr lang="en-GB" sz="20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FontTx/>
              <a:buNone/>
              <a:defRPr/>
            </a:pPr>
            <a:r>
              <a:rPr lang="en-GB" sz="2000" dirty="0" smtClean="0">
                <a:solidFill>
                  <a:prstClr val="black"/>
                </a:solidFill>
                <a:latin typeface="Consolas"/>
              </a:rPr>
              <a:t>				};	</a:t>
            </a:r>
          </a:p>
          <a:p>
            <a:pPr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4080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The choice is yours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en-US" dirty="0" smtClean="0"/>
              <a:t>Three ways of drawing the geometry</a:t>
            </a:r>
          </a:p>
          <a:p>
            <a:pPr marL="881063" lvl="1" indent="-514350" eaLnBrk="1" hangingPunct="1">
              <a:buFont typeface="Tw Cen MT" panose="020B0602020104020603" pitchFamily="34" charset="0"/>
              <a:buAutoNum type="arabicPeriod"/>
            </a:pPr>
            <a:r>
              <a:rPr lang="en-GB" altLang="en-US" dirty="0" smtClean="0"/>
              <a:t>Accessing individual array elements</a:t>
            </a:r>
          </a:p>
          <a:p>
            <a:pPr marL="881063" lvl="1" indent="-514350" eaLnBrk="1" hangingPunct="1">
              <a:buFont typeface="Tw Cen MT" panose="020B0602020104020603" pitchFamily="34" charset="0"/>
              <a:buAutoNum type="arabicPeriod"/>
            </a:pPr>
            <a:r>
              <a:rPr lang="en-GB" altLang="en-US" dirty="0" smtClean="0"/>
              <a:t>Draw based on Vertex array order</a:t>
            </a:r>
          </a:p>
          <a:p>
            <a:pPr marL="881063" lvl="1" indent="-514350" eaLnBrk="1" hangingPunct="1">
              <a:buFont typeface="Tw Cen MT" panose="020B0602020104020603" pitchFamily="34" charset="0"/>
              <a:buAutoNum type="arabicPeriod"/>
            </a:pPr>
            <a:r>
              <a:rPr lang="en-GB" altLang="en-US" dirty="0" smtClean="0"/>
              <a:t>Create a Index array and use that to guide drawing order</a:t>
            </a:r>
          </a:p>
          <a:p>
            <a:pPr eaLnBrk="1" hangingPunct="1"/>
            <a:endParaRPr lang="en-GB" altLang="en-US" dirty="0" smtClean="0"/>
          </a:p>
          <a:p>
            <a:pPr eaLnBrk="1" hangingPunct="1"/>
            <a:r>
              <a:rPr lang="en-GB" altLang="en-US" dirty="0" smtClean="0"/>
              <a:t>Examples for all 3, only really difference is how the shape is rendered</a:t>
            </a:r>
          </a:p>
          <a:p>
            <a:pPr eaLnBrk="1" hangingPunct="1"/>
            <a:endParaRPr lang="en-GB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57099969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Method 1, 2 and 3</a:t>
            </a:r>
          </a:p>
        </p:txBody>
      </p:sp>
      <p:sp>
        <p:nvSpPr>
          <p:cNvPr id="1976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20040" indent="-320040" eaLnBrk="1" fontAlgn="auto" hangingPunct="1">
              <a:spcAft>
                <a:spcPts val="0"/>
              </a:spcAft>
              <a:buClr>
                <a:schemeClr val="tx1"/>
              </a:buClr>
              <a:defRPr/>
            </a:pPr>
            <a:r>
              <a:rPr lang="en-GB" sz="2400" dirty="0" smtClean="0">
                <a:cs typeface="Times New Roman" pitchFamily="18" charset="0"/>
              </a:rPr>
              <a:t>Step 0: Create and fill arrays with vertex, normal and texture data</a:t>
            </a:r>
          </a:p>
          <a:p>
            <a:pPr marL="320040" indent="-320040" eaLnBrk="1" fontAlgn="auto" hangingPunct="1">
              <a:spcAft>
                <a:spcPts val="0"/>
              </a:spcAft>
              <a:buClr>
                <a:schemeClr val="tx1"/>
              </a:buClr>
              <a:defRPr/>
            </a:pPr>
            <a:r>
              <a:rPr lang="en-GB" sz="2400" dirty="0" smtClean="0">
                <a:cs typeface="Times New Roman" pitchFamily="18" charset="0"/>
              </a:rPr>
              <a:t>Step 1: Enabling the arrays</a:t>
            </a:r>
          </a:p>
          <a:p>
            <a:pPr marL="640080" lvl="1" indent="-274320" eaLnBrk="1" fontAlgn="auto" hangingPunct="1">
              <a:spcAft>
                <a:spcPts val="0"/>
              </a:spcAft>
              <a:buClr>
                <a:schemeClr val="tx1"/>
              </a:buClr>
              <a:defRPr/>
            </a:pPr>
            <a:r>
              <a:rPr lang="en-GB" sz="2400" dirty="0" smtClean="0">
                <a:cs typeface="Times New Roman" pitchFamily="18" charset="0"/>
              </a:rPr>
              <a:t>We must tell OpenGL which arrays we will be using</a:t>
            </a:r>
          </a:p>
          <a:p>
            <a:pPr marL="640080" lvl="1" indent="-274320" eaLnBrk="1" fontAlgn="auto" hangingPunct="1">
              <a:spcAft>
                <a:spcPts val="0"/>
              </a:spcAft>
              <a:buClr>
                <a:schemeClr val="tx1"/>
              </a:buClr>
              <a:defRPr/>
            </a:pPr>
            <a:r>
              <a:rPr lang="en-GB" sz="2400" dirty="0" err="1" smtClean="0">
                <a:cs typeface="Times New Roman" pitchFamily="18" charset="0"/>
              </a:rPr>
              <a:t>glEnableClientState</a:t>
            </a:r>
            <a:r>
              <a:rPr lang="en-GB" sz="2400" dirty="0" smtClean="0">
                <a:cs typeface="Times New Roman" pitchFamily="18" charset="0"/>
              </a:rPr>
              <a:t>()</a:t>
            </a:r>
          </a:p>
          <a:p>
            <a:pPr lvl="2" eaLnBrk="1" fontAlgn="auto" hangingPunct="1">
              <a:spcAft>
                <a:spcPts val="0"/>
              </a:spcAft>
              <a:buClr>
                <a:schemeClr val="tx1"/>
              </a:buClr>
              <a:defRPr/>
            </a:pPr>
            <a:r>
              <a:rPr lang="en-GB" sz="2000" dirty="0" smtClean="0">
                <a:cs typeface="Times New Roman" pitchFamily="18" charset="0"/>
              </a:rPr>
              <a:t>Usually we activate 1 to 4 arrays</a:t>
            </a:r>
          </a:p>
          <a:p>
            <a:pPr lvl="2" eaLnBrk="1" fontAlgn="auto" hangingPunct="1">
              <a:spcAft>
                <a:spcPts val="0"/>
              </a:spcAft>
              <a:buClr>
                <a:schemeClr val="tx1"/>
              </a:buClr>
              <a:defRPr/>
            </a:pPr>
            <a:r>
              <a:rPr lang="en-GB" sz="2000" dirty="0" smtClean="0">
                <a:cs typeface="Times New Roman" pitchFamily="18" charset="0"/>
              </a:rPr>
              <a:t>GL_VERTEX_ARRAY</a:t>
            </a:r>
          </a:p>
          <a:p>
            <a:pPr lvl="2" eaLnBrk="1" fontAlgn="auto" hangingPunct="1">
              <a:spcAft>
                <a:spcPts val="0"/>
              </a:spcAft>
              <a:buClr>
                <a:schemeClr val="tx1"/>
              </a:buClr>
              <a:defRPr/>
            </a:pPr>
            <a:r>
              <a:rPr lang="en-GB" sz="2000" dirty="0" smtClean="0">
                <a:cs typeface="Times New Roman" pitchFamily="18" charset="0"/>
              </a:rPr>
              <a:t>GL_INDEX_ARRAY</a:t>
            </a:r>
          </a:p>
          <a:p>
            <a:pPr lvl="2" eaLnBrk="1" fontAlgn="auto" hangingPunct="1">
              <a:spcAft>
                <a:spcPts val="0"/>
              </a:spcAft>
              <a:buClr>
                <a:schemeClr val="tx1"/>
              </a:buClr>
              <a:defRPr/>
            </a:pPr>
            <a:r>
              <a:rPr lang="en-GB" sz="2000" dirty="0" smtClean="0">
                <a:cs typeface="Times New Roman" pitchFamily="18" charset="0"/>
              </a:rPr>
              <a:t>GL_NORMAL_ARRAY</a:t>
            </a:r>
          </a:p>
          <a:p>
            <a:pPr lvl="2" eaLnBrk="1" fontAlgn="auto" hangingPunct="1">
              <a:spcAft>
                <a:spcPts val="0"/>
              </a:spcAft>
              <a:buClr>
                <a:schemeClr val="tx1"/>
              </a:buClr>
              <a:defRPr/>
            </a:pPr>
            <a:r>
              <a:rPr lang="en-GB" sz="2000" dirty="0" smtClean="0">
                <a:cs typeface="Times New Roman" pitchFamily="18" charset="0"/>
              </a:rPr>
              <a:t>GL_TEXTURE_COORD_ARRAY</a:t>
            </a:r>
          </a:p>
          <a:p>
            <a:pPr marL="640080" lvl="1" indent="-274320" eaLnBrk="1" fontAlgn="auto" hangingPunct="1">
              <a:spcAft>
                <a:spcPts val="0"/>
              </a:spcAft>
              <a:buClr>
                <a:schemeClr val="tx1"/>
              </a:buClr>
              <a:defRPr/>
            </a:pPr>
            <a:r>
              <a:rPr lang="en-GB" sz="2400" dirty="0" smtClean="0">
                <a:cs typeface="Times New Roman" pitchFamily="18" charset="0"/>
              </a:rPr>
              <a:t>Set up these arrays we can create objects with </a:t>
            </a:r>
            <a:r>
              <a:rPr lang="en-GB" sz="2400" dirty="0" err="1" smtClean="0">
                <a:cs typeface="Times New Roman" pitchFamily="18" charset="0"/>
              </a:rPr>
              <a:t>normals</a:t>
            </a:r>
            <a:r>
              <a:rPr lang="en-GB" sz="2400" dirty="0" smtClean="0">
                <a:cs typeface="Times New Roman" pitchFamily="18" charset="0"/>
              </a:rPr>
              <a:t> and texture coordinates</a:t>
            </a:r>
          </a:p>
        </p:txBody>
      </p:sp>
    </p:spTree>
    <p:extLst>
      <p:ext uri="{BB962C8B-B14F-4D97-AF65-F5344CB8AC3E}">
        <p14:creationId xmlns:p14="http://schemas.microsoft.com/office/powerpoint/2010/main" val="3920934873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Method 1, 2 and 3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hangingPunct="1">
              <a:buClr>
                <a:schemeClr val="tx1"/>
              </a:buClr>
              <a:defRPr/>
            </a:pPr>
            <a:r>
              <a:rPr lang="en-GB" sz="2400" dirty="0" smtClean="0">
                <a:cs typeface="Times New Roman" pitchFamily="18" charset="0"/>
              </a:rPr>
              <a:t>Step2: Specifying data for the arrays</a:t>
            </a:r>
          </a:p>
          <a:p>
            <a:pPr lvl="1" eaLnBrk="1" hangingPunct="1">
              <a:buClr>
                <a:schemeClr val="tx1"/>
              </a:buClr>
              <a:defRPr/>
            </a:pPr>
            <a:r>
              <a:rPr lang="en-GB" sz="2400" dirty="0" smtClean="0">
                <a:cs typeface="Times New Roman" pitchFamily="18" charset="0"/>
              </a:rPr>
              <a:t>Tell </a:t>
            </a:r>
            <a:r>
              <a:rPr lang="en-GB" sz="2400" dirty="0" err="1" smtClean="0">
                <a:cs typeface="Times New Roman" pitchFamily="18" charset="0"/>
              </a:rPr>
              <a:t>openGL</a:t>
            </a:r>
            <a:r>
              <a:rPr lang="en-GB" sz="2400" dirty="0" smtClean="0">
                <a:cs typeface="Times New Roman" pitchFamily="18" charset="0"/>
              </a:rPr>
              <a:t> what information we have</a:t>
            </a:r>
          </a:p>
          <a:p>
            <a:pPr lvl="2" eaLnBrk="1" hangingPunct="1">
              <a:buClr>
                <a:schemeClr val="tx1"/>
              </a:buClr>
              <a:defRPr/>
            </a:pPr>
            <a:r>
              <a:rPr lang="en-GB" sz="2000" dirty="0" err="1" smtClean="0">
                <a:cs typeface="Times New Roman" pitchFamily="18" charset="0"/>
              </a:rPr>
              <a:t>glEnableClientState</a:t>
            </a:r>
            <a:r>
              <a:rPr lang="en-GB" sz="2000" dirty="0" smtClean="0">
                <a:cs typeface="Times New Roman" pitchFamily="18" charset="0"/>
              </a:rPr>
              <a:t>(GL_VERTEX_ARRAY);</a:t>
            </a:r>
          </a:p>
          <a:p>
            <a:pPr lvl="2" eaLnBrk="1" hangingPunct="1">
              <a:buClr>
                <a:schemeClr val="tx1"/>
              </a:buClr>
              <a:defRPr/>
            </a:pPr>
            <a:r>
              <a:rPr lang="en-GB" sz="2000" dirty="0" smtClean="0">
                <a:cs typeface="Times New Roman" pitchFamily="18" charset="0"/>
              </a:rPr>
              <a:t>Etc</a:t>
            </a:r>
          </a:p>
          <a:p>
            <a:pPr lvl="1" eaLnBrk="1" hangingPunct="1">
              <a:buClr>
                <a:schemeClr val="tx1"/>
              </a:buClr>
              <a:defRPr/>
            </a:pPr>
            <a:r>
              <a:rPr lang="en-GB" sz="2400" dirty="0" smtClean="0">
                <a:cs typeface="Times New Roman" pitchFamily="18" charset="0"/>
              </a:rPr>
              <a:t>Tell </a:t>
            </a:r>
            <a:r>
              <a:rPr lang="en-GB" sz="2400" dirty="0" err="1" smtClean="0">
                <a:cs typeface="Times New Roman" pitchFamily="18" charset="0"/>
              </a:rPr>
              <a:t>openGL</a:t>
            </a:r>
            <a:r>
              <a:rPr lang="en-GB" sz="2400" dirty="0" smtClean="0">
                <a:cs typeface="Times New Roman" pitchFamily="18" charset="0"/>
              </a:rPr>
              <a:t> what data and how it is arranged</a:t>
            </a:r>
          </a:p>
          <a:p>
            <a:pPr lvl="2" eaLnBrk="1" hangingPunct="1">
              <a:buClr>
                <a:schemeClr val="tx1"/>
              </a:buClr>
              <a:defRPr/>
            </a:pPr>
            <a:r>
              <a:rPr lang="en-GB" sz="2000" dirty="0" err="1" smtClean="0">
                <a:cs typeface="Times New Roman" pitchFamily="18" charset="0"/>
              </a:rPr>
              <a:t>glVertexPointer</a:t>
            </a:r>
            <a:r>
              <a:rPr lang="en-GB" sz="2000" dirty="0" smtClean="0">
                <a:cs typeface="Times New Roman" pitchFamily="18" charset="0"/>
              </a:rPr>
              <a:t>(3, GL_FLOAT, 0, </a:t>
            </a:r>
            <a:r>
              <a:rPr lang="en-GB" sz="2000" dirty="0" err="1" smtClean="0">
                <a:cs typeface="Times New Roman" pitchFamily="18" charset="0"/>
              </a:rPr>
              <a:t>verts</a:t>
            </a:r>
            <a:r>
              <a:rPr lang="en-GB" sz="2000" dirty="0" smtClean="0">
                <a:cs typeface="Times New Roman" pitchFamily="18" charset="0"/>
              </a:rPr>
              <a:t>);</a:t>
            </a:r>
          </a:p>
          <a:p>
            <a:pPr lvl="2" eaLnBrk="1" hangingPunct="1">
              <a:buClr>
                <a:schemeClr val="tx1"/>
              </a:buClr>
              <a:defRPr/>
            </a:pPr>
            <a:r>
              <a:rPr lang="en-GB" sz="2000" dirty="0" smtClean="0">
                <a:cs typeface="Times New Roman" pitchFamily="18" charset="0"/>
              </a:rPr>
              <a:t>etc</a:t>
            </a:r>
          </a:p>
          <a:p>
            <a:pPr lvl="1" eaLnBrk="1" hangingPunct="1">
              <a:buClr>
                <a:schemeClr val="tx1"/>
              </a:buClr>
              <a:defRPr/>
            </a:pPr>
            <a:r>
              <a:rPr lang="en-GB" sz="2400" dirty="0" smtClean="0">
                <a:solidFill>
                  <a:srgbClr val="FF0000"/>
                </a:solidFill>
                <a:cs typeface="Times New Roman" pitchFamily="18" charset="0"/>
              </a:rPr>
              <a:t>Dereferencing method goes here (how to render this data)</a:t>
            </a:r>
          </a:p>
          <a:p>
            <a:pPr lvl="1" eaLnBrk="1" hangingPunct="1">
              <a:buClr>
                <a:schemeClr val="tx1"/>
              </a:buClr>
              <a:defRPr/>
            </a:pPr>
            <a:r>
              <a:rPr lang="en-GB" sz="2400" dirty="0" smtClean="0">
                <a:cs typeface="Times New Roman" pitchFamily="18" charset="0"/>
              </a:rPr>
              <a:t>Turn off</a:t>
            </a:r>
          </a:p>
          <a:p>
            <a:pPr lvl="2" eaLnBrk="1" hangingPunct="1">
              <a:buClr>
                <a:schemeClr val="tx1"/>
              </a:buClr>
              <a:defRPr/>
            </a:pPr>
            <a:r>
              <a:rPr lang="en-GB" sz="2000" dirty="0" err="1" smtClean="0">
                <a:cs typeface="Times New Roman" pitchFamily="18" charset="0"/>
              </a:rPr>
              <a:t>glDisableClientState</a:t>
            </a:r>
            <a:r>
              <a:rPr lang="en-GB" sz="2000" dirty="0" smtClean="0">
                <a:cs typeface="Times New Roman" pitchFamily="18" charset="0"/>
              </a:rPr>
              <a:t>(GL_VERTEX_ARRAY);</a:t>
            </a:r>
          </a:p>
        </p:txBody>
      </p:sp>
    </p:spTree>
    <p:extLst>
      <p:ext uri="{BB962C8B-B14F-4D97-AF65-F5344CB8AC3E}">
        <p14:creationId xmlns:p14="http://schemas.microsoft.com/office/powerpoint/2010/main" val="759017842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Method 1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</a:pPr>
            <a:r>
              <a:rPr lang="en-GB" altLang="en-US" dirty="0" smtClean="0">
                <a:cs typeface="Times New Roman" panose="02020603050405020304" pitchFamily="18" charset="0"/>
              </a:rPr>
              <a:t>Dereferencing and rendering</a:t>
            </a:r>
          </a:p>
          <a:p>
            <a:pPr lvl="1" eaLnBrk="1" hangingPunct="1">
              <a:buClr>
                <a:schemeClr val="tx1"/>
              </a:buClr>
            </a:pPr>
            <a:r>
              <a:rPr lang="en-GB" altLang="en-US" dirty="0" smtClean="0">
                <a:cs typeface="Times New Roman" panose="02020603050405020304" pitchFamily="18" charset="0"/>
              </a:rPr>
              <a:t>“Dereferencing” refers to this practice of taking the array data from the “client” side and sending it to the graphics pipeline</a:t>
            </a:r>
          </a:p>
          <a:p>
            <a:pPr lvl="1" eaLnBrk="1" hangingPunct="1">
              <a:buClr>
                <a:schemeClr val="tx1"/>
              </a:buClr>
            </a:pPr>
            <a:r>
              <a:rPr lang="en-GB" altLang="en-US" dirty="0" smtClean="0">
                <a:cs typeface="Times New Roman" panose="02020603050405020304" pitchFamily="18" charset="0"/>
              </a:rPr>
              <a:t>Method 1: Dereferencing single array elements</a:t>
            </a:r>
          </a:p>
          <a:p>
            <a:pPr lvl="2" eaLnBrk="1" hangingPunct="1">
              <a:buClr>
                <a:schemeClr val="tx1"/>
              </a:buClr>
            </a:pPr>
            <a:r>
              <a:rPr lang="en-GB" altLang="en-US" dirty="0" err="1" smtClean="0">
                <a:cs typeface="Times New Roman" panose="02020603050405020304" pitchFamily="18" charset="0"/>
              </a:rPr>
              <a:t>glArrayElement</a:t>
            </a:r>
            <a:r>
              <a:rPr lang="en-GB" altLang="en-US" dirty="0" smtClean="0">
                <a:cs typeface="Times New Roman" panose="02020603050405020304" pitchFamily="18" charset="0"/>
              </a:rPr>
              <a:t>(number);</a:t>
            </a:r>
          </a:p>
          <a:p>
            <a:pPr lvl="2" eaLnBrk="1" hangingPunct="1">
              <a:buClr>
                <a:schemeClr val="tx1"/>
              </a:buClr>
            </a:pPr>
            <a:r>
              <a:rPr lang="en-GB" altLang="en-US" dirty="0" smtClean="0">
                <a:cs typeface="Times New Roman" panose="02020603050405020304" pitchFamily="18" charset="0"/>
              </a:rPr>
              <a:t>Adding a number into this function will access the appropriate information in the set-up vertex arrays</a:t>
            </a:r>
          </a:p>
          <a:p>
            <a:pPr lvl="2" eaLnBrk="1" hangingPunct="1">
              <a:buClr>
                <a:schemeClr val="tx1"/>
              </a:buClr>
            </a:pPr>
            <a:r>
              <a:rPr lang="en-GB" altLang="en-US" dirty="0" smtClean="0">
                <a:cs typeface="Times New Roman" panose="02020603050405020304" pitchFamily="18" charset="0"/>
              </a:rPr>
              <a:t>No indices required</a:t>
            </a:r>
          </a:p>
          <a:p>
            <a:pPr lvl="1" eaLnBrk="1" hangingPunct="1">
              <a:buClr>
                <a:schemeClr val="tx1"/>
              </a:buClr>
              <a:buFontTx/>
              <a:buChar char="•"/>
            </a:pPr>
            <a:endParaRPr lang="en-GB" altLang="en-US" sz="2000" dirty="0" smtClean="0">
              <a:cs typeface="Times New Roman" panose="02020603050405020304" pitchFamily="18" charset="0"/>
            </a:endParaRPr>
          </a:p>
          <a:p>
            <a:pPr lvl="1" eaLnBrk="1" hangingPunct="1">
              <a:buClr>
                <a:schemeClr val="tx1"/>
              </a:buClr>
              <a:buFontTx/>
              <a:buChar char="•"/>
            </a:pPr>
            <a:endParaRPr lang="en-GB" altLang="en-US" u="sng" dirty="0" smtClean="0"/>
          </a:p>
        </p:txBody>
      </p:sp>
    </p:spTree>
    <p:extLst>
      <p:ext uri="{BB962C8B-B14F-4D97-AF65-F5344CB8AC3E}">
        <p14:creationId xmlns:p14="http://schemas.microsoft.com/office/powerpoint/2010/main" val="1098478484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Method 1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</a:pPr>
            <a:r>
              <a:rPr lang="en-GB" altLang="en-US" sz="2400" dirty="0" smtClean="0">
                <a:cs typeface="Times New Roman" panose="02020603050405020304" pitchFamily="18" charset="0"/>
              </a:rPr>
              <a:t>Using the arrays we setup</a:t>
            </a:r>
          </a:p>
          <a:p>
            <a:pPr eaLnBrk="1" hangingPunct="1">
              <a:buClr>
                <a:schemeClr val="tx1"/>
              </a:buClr>
            </a:pPr>
            <a:r>
              <a:rPr lang="en-GB" altLang="en-US" sz="2400" dirty="0" err="1" smtClean="0">
                <a:cs typeface="Times New Roman" panose="02020603050405020304" pitchFamily="18" charset="0"/>
              </a:rPr>
              <a:t>glBegin</a:t>
            </a:r>
            <a:r>
              <a:rPr lang="en-GB" altLang="en-US" sz="2400" dirty="0" smtClean="0">
                <a:cs typeface="Times New Roman" panose="02020603050405020304" pitchFamily="18" charset="0"/>
              </a:rPr>
              <a:t>( </a:t>
            </a:r>
            <a:r>
              <a:rPr lang="en-GB" altLang="en-US" sz="2400" i="1" dirty="0" smtClean="0">
                <a:cs typeface="Times New Roman" panose="02020603050405020304" pitchFamily="18" charset="0"/>
              </a:rPr>
              <a:t>polygon layout </a:t>
            </a:r>
            <a:r>
              <a:rPr lang="en-GB" altLang="en-US" sz="2400" dirty="0" smtClean="0">
                <a:cs typeface="Times New Roman" panose="02020603050405020304" pitchFamily="18" charset="0"/>
              </a:rPr>
              <a:t>);</a:t>
            </a:r>
          </a:p>
          <a:p>
            <a:pPr lvl="1" eaLnBrk="1" hangingPunct="1">
              <a:buClr>
                <a:schemeClr val="tx1"/>
              </a:buClr>
            </a:pPr>
            <a:r>
              <a:rPr lang="en-GB" altLang="en-US" sz="2400" dirty="0" err="1" smtClean="0">
                <a:cs typeface="Times New Roman" panose="02020603050405020304" pitchFamily="18" charset="0"/>
              </a:rPr>
              <a:t>glArrayElement</a:t>
            </a:r>
            <a:r>
              <a:rPr lang="en-GB" altLang="en-US" sz="2400" dirty="0" smtClean="0">
                <a:cs typeface="Times New Roman" panose="02020603050405020304" pitchFamily="18" charset="0"/>
              </a:rPr>
              <a:t>(2);</a:t>
            </a:r>
          </a:p>
          <a:p>
            <a:pPr lvl="1" eaLnBrk="1" hangingPunct="1">
              <a:buClr>
                <a:schemeClr val="tx1"/>
              </a:buClr>
            </a:pPr>
            <a:r>
              <a:rPr lang="en-GB" altLang="en-US" sz="2400" dirty="0" err="1" smtClean="0">
                <a:cs typeface="Times New Roman" panose="02020603050405020304" pitchFamily="18" charset="0"/>
              </a:rPr>
              <a:t>glArrayElement</a:t>
            </a:r>
            <a:r>
              <a:rPr lang="en-GB" altLang="en-US" sz="2400" dirty="0" smtClean="0">
                <a:cs typeface="Times New Roman" panose="02020603050405020304" pitchFamily="18" charset="0"/>
              </a:rPr>
              <a:t>(3);</a:t>
            </a:r>
          </a:p>
          <a:p>
            <a:pPr lvl="1" eaLnBrk="1" hangingPunct="1">
              <a:buClr>
                <a:schemeClr val="tx1"/>
              </a:buClr>
            </a:pPr>
            <a:r>
              <a:rPr lang="en-GB" altLang="en-US" sz="2400" dirty="0" err="1" smtClean="0">
                <a:cs typeface="Times New Roman" panose="02020603050405020304" pitchFamily="18" charset="0"/>
              </a:rPr>
              <a:t>glArrayElement</a:t>
            </a:r>
            <a:r>
              <a:rPr lang="en-GB" altLang="en-US" sz="2400" dirty="0" smtClean="0">
                <a:cs typeface="Times New Roman" panose="02020603050405020304" pitchFamily="18" charset="0"/>
              </a:rPr>
              <a:t>(5);</a:t>
            </a:r>
          </a:p>
          <a:p>
            <a:pPr eaLnBrk="1" hangingPunct="1">
              <a:buClr>
                <a:schemeClr val="tx1"/>
              </a:buClr>
            </a:pPr>
            <a:r>
              <a:rPr lang="en-GB" altLang="en-US" sz="2400" dirty="0" err="1" smtClean="0">
                <a:cs typeface="Times New Roman" panose="02020603050405020304" pitchFamily="18" charset="0"/>
              </a:rPr>
              <a:t>glEnd</a:t>
            </a:r>
            <a:r>
              <a:rPr lang="en-GB" altLang="en-US" sz="2400" dirty="0" smtClean="0">
                <a:cs typeface="Times New Roman" panose="02020603050405020304" pitchFamily="18" charset="0"/>
              </a:rPr>
              <a:t>();</a:t>
            </a:r>
          </a:p>
          <a:p>
            <a:pPr eaLnBrk="1" hangingPunct="1">
              <a:buClr>
                <a:schemeClr val="tx1"/>
              </a:buClr>
            </a:pPr>
            <a:endParaRPr lang="en-GB" altLang="en-US" sz="2400" dirty="0" smtClean="0">
              <a:cs typeface="Times New Roman" panose="02020603050405020304" pitchFamily="18" charset="0"/>
            </a:endParaRPr>
          </a:p>
          <a:p>
            <a:pPr eaLnBrk="1" hangingPunct="1">
              <a:buClr>
                <a:schemeClr val="tx1"/>
              </a:buClr>
            </a:pPr>
            <a:r>
              <a:rPr lang="en-GB" altLang="en-US" sz="2400" dirty="0" smtClean="0">
                <a:cs typeface="Times New Roman" panose="02020603050405020304" pitchFamily="18" charset="0"/>
              </a:rPr>
              <a:t>This is the same as specifying a glVertex3f(), glNormal3f() and glTexCoord2f() for 3 vertices</a:t>
            </a:r>
          </a:p>
          <a:p>
            <a:pPr lvl="2" eaLnBrk="1" hangingPunct="1">
              <a:buClr>
                <a:schemeClr val="tx1"/>
              </a:buClr>
              <a:buFont typeface="Wingdings" panose="05000000000000000000" pitchFamily="2" charset="2"/>
              <a:buNone/>
            </a:pPr>
            <a:endParaRPr lang="en-GB" altLang="en-US" dirty="0" smtClean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2338255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altLang="en-US" smtClean="0"/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altLang="en-US" smtClean="0"/>
          </a:p>
        </p:txBody>
      </p:sp>
      <p:pic>
        <p:nvPicPr>
          <p:cNvPr id="2150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71500"/>
            <a:ext cx="7620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8256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This Week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</a:pPr>
            <a:r>
              <a:rPr lang="en-GB" altLang="en-US" sz="2400" dirty="0" smtClean="0">
                <a:cs typeface="Times New Roman" panose="02020603050405020304" pitchFamily="18" charset="0"/>
              </a:rPr>
              <a:t>Vertex arrays</a:t>
            </a:r>
          </a:p>
          <a:p>
            <a:pPr lvl="1" eaLnBrk="1" hangingPunct="1">
              <a:buClr>
                <a:schemeClr val="tx1"/>
              </a:buClr>
            </a:pPr>
            <a:r>
              <a:rPr lang="en-GB" altLang="en-US" sz="2400" dirty="0" smtClean="0">
                <a:cs typeface="Times New Roman" panose="02020603050405020304" pitchFamily="18" charset="0"/>
              </a:rPr>
              <a:t>Introduction</a:t>
            </a:r>
          </a:p>
          <a:p>
            <a:pPr lvl="1" eaLnBrk="1" hangingPunct="1">
              <a:buClr>
                <a:schemeClr val="tx1"/>
              </a:buClr>
            </a:pPr>
            <a:r>
              <a:rPr lang="en-GB" altLang="en-US" sz="2400" dirty="0" smtClean="0">
                <a:cs typeface="Times New Roman" panose="02020603050405020304" pitchFamily="18" charset="0"/>
              </a:rPr>
              <a:t>Implementation in OpenGL</a:t>
            </a:r>
          </a:p>
          <a:p>
            <a:pPr lvl="1" eaLnBrk="1" hangingPunct="1">
              <a:buClr>
                <a:schemeClr val="tx1"/>
              </a:buClr>
            </a:pPr>
            <a:r>
              <a:rPr lang="en-GB" altLang="en-US" sz="2400" dirty="0" smtClean="0">
                <a:cs typeface="Times New Roman" panose="02020603050405020304" pitchFamily="18" charset="0"/>
              </a:rPr>
              <a:t>Different Methods</a:t>
            </a:r>
          </a:p>
          <a:p>
            <a:pPr lvl="1" eaLnBrk="1" hangingPunct="1">
              <a:buClr>
                <a:schemeClr val="tx1"/>
              </a:buClr>
            </a:pPr>
            <a:r>
              <a:rPr lang="en-GB" altLang="en-US" sz="2400" dirty="0" smtClean="0">
                <a:cs typeface="Times New Roman" panose="02020603050405020304" pitchFamily="18" charset="0"/>
              </a:rPr>
              <a:t>Problems</a:t>
            </a:r>
            <a:endParaRPr lang="en-GB" altLang="en-US" sz="2400" dirty="0">
              <a:cs typeface="Times New Roman" panose="02020603050405020304" pitchFamily="18" charset="0"/>
            </a:endParaRPr>
          </a:p>
          <a:p>
            <a:pPr eaLnBrk="1" hangingPunct="1">
              <a:buClr>
                <a:schemeClr val="tx1"/>
              </a:buClr>
            </a:pPr>
            <a:r>
              <a:rPr lang="en-GB" altLang="en-US" sz="2400" dirty="0" smtClean="0">
                <a:cs typeface="Times New Roman" panose="02020603050405020304" pitchFamily="18" charset="0"/>
              </a:rPr>
              <a:t>Procedural generation</a:t>
            </a:r>
          </a:p>
          <a:p>
            <a:pPr lvl="1" eaLnBrk="1" hangingPunct="1">
              <a:buClr>
                <a:schemeClr val="tx1"/>
              </a:buClr>
            </a:pPr>
            <a:r>
              <a:rPr lang="en-GB" altLang="en-US" sz="2400" dirty="0">
                <a:cs typeface="Times New Roman" pitchFamily="18" charset="0"/>
              </a:rPr>
              <a:t>Disc	</a:t>
            </a:r>
          </a:p>
          <a:p>
            <a:pPr lvl="1" eaLnBrk="1" hangingPunct="1">
              <a:buClr>
                <a:schemeClr val="tx1"/>
              </a:buClr>
            </a:pPr>
            <a:r>
              <a:rPr lang="en-GB" altLang="en-US" sz="2400" dirty="0">
                <a:cs typeface="Times New Roman" pitchFamily="18" charset="0"/>
              </a:rPr>
              <a:t>Sphere</a:t>
            </a:r>
          </a:p>
          <a:p>
            <a:pPr lvl="1" eaLnBrk="1" hangingPunct="1">
              <a:buClr>
                <a:schemeClr val="tx1"/>
              </a:buClr>
            </a:pPr>
            <a:r>
              <a:rPr lang="en-GB" altLang="en-US" sz="2400" dirty="0">
                <a:cs typeface="Times New Roman" pitchFamily="18" charset="0"/>
              </a:rPr>
              <a:t>Cylinder</a:t>
            </a:r>
          </a:p>
          <a:p>
            <a:pPr lvl="1" eaLnBrk="1" hangingPunct="1">
              <a:buClr>
                <a:schemeClr val="tx1"/>
              </a:buClr>
            </a:pPr>
            <a:r>
              <a:rPr lang="en-GB" altLang="en-US" sz="2400" dirty="0">
                <a:cs typeface="Times New Roman" pitchFamily="18" charset="0"/>
              </a:rPr>
              <a:t>Texturing</a:t>
            </a:r>
          </a:p>
          <a:p>
            <a:pPr lvl="1" eaLnBrk="1" hangingPunct="1">
              <a:buClr>
                <a:schemeClr val="tx1"/>
              </a:buClr>
            </a:pPr>
            <a:r>
              <a:rPr lang="en-GB" altLang="en-US" sz="2400" dirty="0">
                <a:cs typeface="Times New Roman" pitchFamily="18" charset="0"/>
              </a:rPr>
              <a:t>Techniques</a:t>
            </a:r>
            <a:endParaRPr lang="en-GB" altLang="en-US" sz="2000" dirty="0">
              <a:cs typeface="Times New Roman" pitchFamily="18" charset="0"/>
            </a:endParaRPr>
          </a:p>
          <a:p>
            <a:pPr eaLnBrk="1" hangingPunct="1">
              <a:buClr>
                <a:schemeClr val="tx1"/>
              </a:buClr>
            </a:pPr>
            <a:endParaRPr lang="en-GB" altLang="en-US" sz="2400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Method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20040" indent="-320040" eaLnBrk="1" fontAlgn="auto" hangingPunct="1">
              <a:spcAft>
                <a:spcPts val="0"/>
              </a:spcAft>
              <a:buClr>
                <a:schemeClr val="tx1"/>
              </a:buClr>
              <a:defRPr/>
            </a:pPr>
            <a:r>
              <a:rPr lang="en-GB" dirty="0" smtClean="0">
                <a:cs typeface="Times New Roman" pitchFamily="18" charset="0"/>
              </a:rPr>
              <a:t>Same setup as method 1 (data arrays etc)</a:t>
            </a:r>
          </a:p>
          <a:p>
            <a:pPr marL="320040" indent="-320040" eaLnBrk="1" fontAlgn="auto" hangingPunct="1">
              <a:spcAft>
                <a:spcPts val="0"/>
              </a:spcAft>
              <a:buClr>
                <a:schemeClr val="tx1"/>
              </a:buClr>
              <a:defRPr/>
            </a:pPr>
            <a:r>
              <a:rPr lang="en-GB" dirty="0" smtClean="0">
                <a:cs typeface="Times New Roman" pitchFamily="18" charset="0"/>
              </a:rPr>
              <a:t>Accessing full arrays with a single function call </a:t>
            </a:r>
          </a:p>
          <a:p>
            <a:pPr marL="640715" lvl="1" indent="-320040" eaLnBrk="1" fontAlgn="auto" hangingPunct="1">
              <a:spcAft>
                <a:spcPts val="0"/>
              </a:spcAft>
              <a:buClr>
                <a:schemeClr val="tx1"/>
              </a:buClr>
              <a:defRPr/>
            </a:pPr>
            <a:r>
              <a:rPr lang="en-GB" sz="2400" dirty="0" err="1" smtClean="0">
                <a:cs typeface="Times New Roman" pitchFamily="18" charset="0"/>
              </a:rPr>
              <a:t>glDrawArrays</a:t>
            </a:r>
            <a:r>
              <a:rPr lang="en-GB" sz="2400" dirty="0" smtClean="0">
                <a:cs typeface="Times New Roman" pitchFamily="18" charset="0"/>
              </a:rPr>
              <a:t>(type, offset, count)</a:t>
            </a:r>
          </a:p>
          <a:p>
            <a:pPr marL="640080" lvl="1" indent="-274320" eaLnBrk="1" fontAlgn="auto" hangingPunct="1">
              <a:spcAft>
                <a:spcPts val="0"/>
              </a:spcAft>
              <a:buClr>
                <a:schemeClr val="tx1"/>
              </a:buClr>
              <a:defRPr/>
            </a:pPr>
            <a:r>
              <a:rPr lang="en-GB" sz="2400" dirty="0" err="1" smtClean="0">
                <a:cs typeface="Times New Roman" pitchFamily="18" charset="0"/>
              </a:rPr>
              <a:t>glDrawArrays</a:t>
            </a:r>
            <a:r>
              <a:rPr lang="en-GB" sz="2400" dirty="0" smtClean="0">
                <a:cs typeface="Times New Roman" pitchFamily="18" charset="0"/>
              </a:rPr>
              <a:t>(GL_TRIANGLES, 0, 6);</a:t>
            </a:r>
          </a:p>
          <a:p>
            <a:pPr marL="640080" lvl="1" indent="-274320" eaLnBrk="1" fontAlgn="auto" hangingPunct="1">
              <a:spcAft>
                <a:spcPts val="0"/>
              </a:spcAft>
              <a:buClr>
                <a:schemeClr val="tx1"/>
              </a:buClr>
              <a:defRPr/>
            </a:pPr>
            <a:endParaRPr lang="en-GB" sz="2400" dirty="0" smtClean="0">
              <a:cs typeface="Times New Roman" pitchFamily="18" charset="0"/>
            </a:endParaRPr>
          </a:p>
          <a:p>
            <a:pPr marL="640080" lvl="1" indent="-274320" eaLnBrk="1" fontAlgn="auto" hangingPunct="1">
              <a:spcAft>
                <a:spcPts val="0"/>
              </a:spcAft>
              <a:buClr>
                <a:schemeClr val="tx1"/>
              </a:buClr>
              <a:defRPr/>
            </a:pPr>
            <a:r>
              <a:rPr lang="en-GB" sz="2400" dirty="0" err="1" smtClean="0">
                <a:cs typeface="Times New Roman" pitchFamily="18" charset="0"/>
              </a:rPr>
              <a:t>glDrawArrays</a:t>
            </a:r>
            <a:r>
              <a:rPr lang="en-GB" sz="2400" dirty="0" smtClean="0">
                <a:cs typeface="Times New Roman" pitchFamily="18" charset="0"/>
              </a:rPr>
              <a:t> does not lie within a </a:t>
            </a:r>
            <a:r>
              <a:rPr lang="en-GB" sz="2400" dirty="0" err="1" smtClean="0">
                <a:cs typeface="Times New Roman" pitchFamily="18" charset="0"/>
              </a:rPr>
              <a:t>glBegin</a:t>
            </a:r>
            <a:r>
              <a:rPr lang="en-GB" sz="2400" dirty="0" smtClean="0">
                <a:cs typeface="Times New Roman" pitchFamily="18" charset="0"/>
              </a:rPr>
              <a:t>()/</a:t>
            </a:r>
            <a:r>
              <a:rPr lang="en-GB" sz="2400" dirty="0" err="1" smtClean="0">
                <a:cs typeface="Times New Roman" pitchFamily="18" charset="0"/>
              </a:rPr>
              <a:t>glEnd</a:t>
            </a:r>
            <a:r>
              <a:rPr lang="en-GB" sz="2400" dirty="0" smtClean="0">
                <a:cs typeface="Times New Roman" pitchFamily="18" charset="0"/>
              </a:rPr>
              <a:t>()</a:t>
            </a:r>
          </a:p>
          <a:p>
            <a:pPr marL="640080" lvl="1" indent="-274320" eaLnBrk="1" fontAlgn="auto" hangingPunct="1">
              <a:spcAft>
                <a:spcPts val="0"/>
              </a:spcAft>
              <a:buClr>
                <a:schemeClr val="tx1"/>
              </a:buClr>
              <a:defRPr/>
            </a:pPr>
            <a:r>
              <a:rPr lang="en-GB" sz="2400" dirty="0" smtClean="0">
                <a:cs typeface="Times New Roman" pitchFamily="18" charset="0"/>
              </a:rPr>
              <a:t>Does not require an Index array</a:t>
            </a:r>
          </a:p>
          <a:p>
            <a:pPr marL="640080" lvl="1" indent="-274320" eaLnBrk="1" fontAlgn="auto" hangingPunct="1">
              <a:spcAft>
                <a:spcPts val="0"/>
              </a:spcAft>
              <a:buClr>
                <a:schemeClr val="tx1"/>
              </a:buClr>
              <a:defRPr/>
            </a:pPr>
            <a:r>
              <a:rPr lang="en-GB" sz="2400" dirty="0" smtClean="0">
                <a:cs typeface="Times New Roman" pitchFamily="18" charset="0"/>
              </a:rPr>
              <a:t>But Vertex array order is VERY important</a:t>
            </a:r>
          </a:p>
        </p:txBody>
      </p:sp>
    </p:spTree>
    <p:extLst>
      <p:ext uri="{BB962C8B-B14F-4D97-AF65-F5344CB8AC3E}">
        <p14:creationId xmlns:p14="http://schemas.microsoft.com/office/powerpoint/2010/main" val="68970209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altLang="en-US" smtClean="0"/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altLang="en-US" smtClean="0"/>
          </a:p>
        </p:txBody>
      </p:sp>
      <p:pic>
        <p:nvPicPr>
          <p:cNvPr id="2355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71500"/>
            <a:ext cx="7620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03951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altLang="en-US" smtClean="0"/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altLang="en-US" smtClean="0"/>
          </a:p>
        </p:txBody>
      </p:sp>
      <p:pic>
        <p:nvPicPr>
          <p:cNvPr id="2458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71500"/>
            <a:ext cx="7620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68600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Method 3</a:t>
            </a:r>
          </a:p>
        </p:txBody>
      </p:sp>
      <p:sp>
        <p:nvSpPr>
          <p:cNvPr id="2017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20040" indent="-320040" eaLnBrk="1" fontAlgn="auto" hangingPunct="1">
              <a:spcAft>
                <a:spcPts val="0"/>
              </a:spcAft>
              <a:buClr>
                <a:schemeClr val="tx1"/>
              </a:buClr>
              <a:defRPr/>
            </a:pPr>
            <a:r>
              <a:rPr lang="en-GB" sz="2400" dirty="0" smtClean="0">
                <a:cs typeface="Times New Roman" pitchFamily="18" charset="0"/>
              </a:rPr>
              <a:t>Same setup as method 1 &amp; 2 (data arrays etc)</a:t>
            </a:r>
          </a:p>
          <a:p>
            <a:pPr marL="320040" indent="-320040" eaLnBrk="1" fontAlgn="auto" hangingPunct="1">
              <a:spcAft>
                <a:spcPts val="0"/>
              </a:spcAft>
              <a:buClr>
                <a:schemeClr val="tx1"/>
              </a:buClr>
              <a:defRPr/>
            </a:pPr>
            <a:r>
              <a:rPr lang="en-GB" sz="2400" dirty="0" smtClean="0">
                <a:cs typeface="Times New Roman" pitchFamily="18" charset="0"/>
              </a:rPr>
              <a:t>Accessing full arrays with a single function call</a:t>
            </a:r>
          </a:p>
          <a:p>
            <a:pPr marL="640080" lvl="1" indent="-274320" eaLnBrk="1" fontAlgn="auto" hangingPunct="1">
              <a:spcAft>
                <a:spcPts val="0"/>
              </a:spcAft>
              <a:buClr>
                <a:schemeClr val="tx1"/>
              </a:buClr>
              <a:defRPr/>
            </a:pPr>
            <a:r>
              <a:rPr lang="en-GB" sz="2400" dirty="0" err="1" smtClean="0">
                <a:cs typeface="Times New Roman" pitchFamily="18" charset="0"/>
              </a:rPr>
              <a:t>glDrawElements</a:t>
            </a:r>
            <a:r>
              <a:rPr lang="en-GB" sz="2400" dirty="0" smtClean="0">
                <a:cs typeface="Times New Roman" pitchFamily="18" charset="0"/>
              </a:rPr>
              <a:t>(mode, count, type, indices)</a:t>
            </a:r>
          </a:p>
          <a:p>
            <a:pPr marL="1040130" lvl="2" indent="-274320" eaLnBrk="1" fontAlgn="auto" hangingPunct="1">
              <a:spcAft>
                <a:spcPts val="0"/>
              </a:spcAft>
              <a:buClr>
                <a:schemeClr val="tx1"/>
              </a:buClr>
              <a:defRPr/>
            </a:pPr>
            <a:r>
              <a:rPr lang="en-GB" sz="2000" dirty="0" smtClean="0">
                <a:cs typeface="Times New Roman" pitchFamily="18" charset="0"/>
              </a:rPr>
              <a:t>Requires index array</a:t>
            </a:r>
          </a:p>
          <a:p>
            <a:pPr marL="1040130" lvl="2" indent="-274320" eaLnBrk="1" fontAlgn="auto" hangingPunct="1">
              <a:spcAft>
                <a:spcPts val="0"/>
              </a:spcAft>
              <a:buClr>
                <a:schemeClr val="tx1"/>
              </a:buClr>
              <a:defRPr/>
            </a:pPr>
            <a:r>
              <a:rPr lang="en-GB" sz="2000" dirty="0" smtClean="0">
                <a:cs typeface="Times New Roman" pitchFamily="18" charset="0"/>
              </a:rPr>
              <a:t>For example </a:t>
            </a:r>
          </a:p>
          <a:p>
            <a:pPr marL="1040130" lvl="2" indent="-274320" eaLnBrk="1" fontAlgn="auto" hangingPunct="1">
              <a:spcAft>
                <a:spcPts val="0"/>
              </a:spcAft>
              <a:buClr>
                <a:schemeClr val="tx1"/>
              </a:buClr>
              <a:defRPr/>
            </a:pPr>
            <a:r>
              <a:rPr lang="en-GB" sz="2000" dirty="0" err="1" smtClean="0">
                <a:cs typeface="Times New Roman" pitchFamily="18" charset="0"/>
              </a:rPr>
              <a:t>glDrawElements</a:t>
            </a:r>
            <a:r>
              <a:rPr lang="en-GB" sz="2000" dirty="0" smtClean="0">
                <a:cs typeface="Times New Roman" pitchFamily="18" charset="0"/>
              </a:rPr>
              <a:t>(GL_QUADS, 24, GL_UNSIGNED_BYTE, INDEX_ARRAY);</a:t>
            </a:r>
          </a:p>
          <a:p>
            <a:pPr marL="640080" lvl="1" indent="-274320" eaLnBrk="1" fontAlgn="auto" hangingPunct="1">
              <a:spcAft>
                <a:spcPts val="0"/>
              </a:spcAft>
              <a:buClr>
                <a:schemeClr val="tx1"/>
              </a:buClr>
              <a:defRPr/>
            </a:pPr>
            <a:endParaRPr lang="en-GB" sz="2400" dirty="0" smtClean="0">
              <a:cs typeface="Times New Roman" pitchFamily="18" charset="0"/>
            </a:endParaRPr>
          </a:p>
          <a:p>
            <a:pPr marL="640080" lvl="1" indent="-274320" eaLnBrk="1" fontAlgn="auto" hangingPunct="1">
              <a:spcAft>
                <a:spcPts val="0"/>
              </a:spcAft>
              <a:buClr>
                <a:schemeClr val="tx1"/>
              </a:buClr>
              <a:defRPr/>
            </a:pPr>
            <a:r>
              <a:rPr lang="en-GB" sz="2400" dirty="0" smtClean="0">
                <a:cs typeface="Times New Roman" pitchFamily="18" charset="0"/>
              </a:rPr>
              <a:t>Note:  </a:t>
            </a:r>
            <a:r>
              <a:rPr lang="en-GB" sz="2400" dirty="0" err="1" smtClean="0">
                <a:cs typeface="Times New Roman" pitchFamily="18" charset="0"/>
              </a:rPr>
              <a:t>glDrawElements</a:t>
            </a:r>
            <a:r>
              <a:rPr lang="en-GB" sz="2400" dirty="0" smtClean="0">
                <a:cs typeface="Times New Roman" pitchFamily="18" charset="0"/>
              </a:rPr>
              <a:t> does not lie within a </a:t>
            </a:r>
            <a:r>
              <a:rPr lang="en-GB" sz="2400" dirty="0" err="1" smtClean="0">
                <a:cs typeface="Times New Roman" pitchFamily="18" charset="0"/>
              </a:rPr>
              <a:t>glBegin</a:t>
            </a:r>
            <a:r>
              <a:rPr lang="en-GB" sz="2400" dirty="0" smtClean="0">
                <a:cs typeface="Times New Roman" pitchFamily="18" charset="0"/>
              </a:rPr>
              <a:t>()/</a:t>
            </a:r>
            <a:r>
              <a:rPr lang="en-GB" sz="2400" dirty="0" err="1" smtClean="0">
                <a:cs typeface="Times New Roman" pitchFamily="18" charset="0"/>
              </a:rPr>
              <a:t>glEnd</a:t>
            </a:r>
            <a:r>
              <a:rPr lang="en-GB" sz="2400" dirty="0" smtClean="0">
                <a:cs typeface="Times New Roman" pitchFamily="18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63152392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Index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r>
              <a:rPr lang="fr-FR" sz="2000" dirty="0" err="1" smtClean="0">
                <a:solidFill>
                  <a:srgbClr val="0000FF"/>
                </a:solidFill>
                <a:latin typeface="Consolas"/>
              </a:rPr>
              <a:t>extern</a:t>
            </a:r>
            <a:r>
              <a:rPr lang="fr-FR" sz="20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fr-FR" sz="2000" dirty="0" err="1" smtClean="0">
                <a:solidFill>
                  <a:prstClr val="black"/>
                </a:solidFill>
                <a:latin typeface="Consolas"/>
              </a:rPr>
              <a:t>GLubyte</a:t>
            </a:r>
            <a:r>
              <a:rPr lang="fr-FR" sz="2000" dirty="0" smtClean="0">
                <a:solidFill>
                  <a:prstClr val="black"/>
                </a:solidFill>
                <a:latin typeface="Consolas"/>
              </a:rPr>
              <a:t> indices[]={0,   1,   2,</a:t>
            </a:r>
            <a:r>
              <a:rPr lang="fr-FR" sz="2000" dirty="0" smtClean="0">
                <a:solidFill>
                  <a:srgbClr val="008000"/>
                </a:solidFill>
                <a:latin typeface="Consolas"/>
              </a:rPr>
              <a:t>//front</a:t>
            </a:r>
            <a:endParaRPr lang="fr-FR" sz="20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FontTx/>
              <a:buNone/>
              <a:defRPr/>
            </a:pPr>
            <a:r>
              <a:rPr lang="en-GB" sz="2000" dirty="0" smtClean="0">
                <a:solidFill>
                  <a:prstClr val="black"/>
                </a:solidFill>
                <a:latin typeface="Consolas"/>
              </a:rPr>
              <a:t>				0,   2,   3,</a:t>
            </a:r>
          </a:p>
          <a:p>
            <a:pPr marL="0" indent="0">
              <a:buFontTx/>
              <a:buNone/>
              <a:defRPr/>
            </a:pPr>
            <a:r>
              <a:rPr lang="en-GB" sz="2000" dirty="0" smtClean="0">
                <a:solidFill>
                  <a:prstClr val="black"/>
                </a:solidFill>
                <a:latin typeface="Consolas"/>
              </a:rPr>
              <a:t>				};</a:t>
            </a:r>
          </a:p>
          <a:p>
            <a:pPr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544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altLang="en-US" smtClean="0"/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altLang="en-US" smtClean="0"/>
          </a:p>
        </p:txBody>
      </p:sp>
      <p:pic>
        <p:nvPicPr>
          <p:cNvPr id="2765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71500"/>
            <a:ext cx="7620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49890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altLang="en-US" smtClean="0"/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altLang="en-US" smtClean="0"/>
          </a:p>
        </p:txBody>
      </p:sp>
      <p:pic>
        <p:nvPicPr>
          <p:cNvPr id="2867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71500"/>
            <a:ext cx="7620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35726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Outline of the render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Tx/>
              <a:buNone/>
              <a:defRPr/>
            </a:pPr>
            <a:r>
              <a:rPr lang="en-GB" sz="2000" dirty="0" err="1" smtClean="0"/>
              <a:t>glEnableClientState</a:t>
            </a:r>
            <a:r>
              <a:rPr lang="en-GB" sz="2000" dirty="0" smtClean="0"/>
              <a:t>(GL_VERTEX_ARRAY);</a:t>
            </a:r>
          </a:p>
          <a:p>
            <a:pPr>
              <a:buFontTx/>
              <a:buNone/>
              <a:defRPr/>
            </a:pPr>
            <a:r>
              <a:rPr lang="en-GB" sz="2000" dirty="0" err="1" smtClean="0"/>
              <a:t>glEnableClientState</a:t>
            </a:r>
            <a:r>
              <a:rPr lang="en-GB" sz="2000" dirty="0" smtClean="0"/>
              <a:t>(GL_NORMAL_ARRAY);</a:t>
            </a:r>
          </a:p>
          <a:p>
            <a:pPr>
              <a:buFontTx/>
              <a:buNone/>
              <a:defRPr/>
            </a:pPr>
            <a:r>
              <a:rPr lang="en-GB" sz="2000" dirty="0" err="1" smtClean="0"/>
              <a:t>glEnableClientState</a:t>
            </a:r>
            <a:r>
              <a:rPr lang="en-GB" sz="2000" dirty="0" smtClean="0"/>
              <a:t>(GL_TEXTURE_COORD_ARRAY);</a:t>
            </a:r>
          </a:p>
          <a:p>
            <a:pPr>
              <a:buFontTx/>
              <a:buNone/>
              <a:defRPr/>
            </a:pPr>
            <a:endParaRPr lang="en-GB" sz="2000" dirty="0" smtClean="0"/>
          </a:p>
          <a:p>
            <a:pPr>
              <a:buFontTx/>
              <a:buNone/>
              <a:defRPr/>
            </a:pPr>
            <a:r>
              <a:rPr lang="en-GB" sz="2000" dirty="0" err="1" smtClean="0"/>
              <a:t>glVertexPointer</a:t>
            </a:r>
            <a:r>
              <a:rPr lang="en-GB" sz="2000" dirty="0" smtClean="0"/>
              <a:t> (3, GL_FLOAT, 0, </a:t>
            </a:r>
            <a:r>
              <a:rPr lang="en-GB" sz="2000" dirty="0" err="1" smtClean="0"/>
              <a:t>verts</a:t>
            </a:r>
            <a:r>
              <a:rPr lang="en-GB" sz="2000" dirty="0" smtClean="0"/>
              <a:t>);</a:t>
            </a:r>
          </a:p>
          <a:p>
            <a:pPr>
              <a:buFontTx/>
              <a:buNone/>
              <a:defRPr/>
            </a:pPr>
            <a:r>
              <a:rPr lang="en-GB" sz="2000" dirty="0" err="1" smtClean="0"/>
              <a:t>glNormalPointer</a:t>
            </a:r>
            <a:r>
              <a:rPr lang="en-GB" sz="2000" dirty="0" smtClean="0"/>
              <a:t> (GL_FLOAT, 0, </a:t>
            </a:r>
            <a:r>
              <a:rPr lang="en-GB" sz="2000" dirty="0" err="1" smtClean="0"/>
              <a:t>normals</a:t>
            </a:r>
            <a:r>
              <a:rPr lang="en-GB" sz="2000" dirty="0" smtClean="0"/>
              <a:t>);</a:t>
            </a:r>
          </a:p>
          <a:p>
            <a:pPr>
              <a:buFontTx/>
              <a:buNone/>
              <a:defRPr/>
            </a:pPr>
            <a:r>
              <a:rPr lang="en-GB" sz="2000" dirty="0" err="1" smtClean="0"/>
              <a:t>glTexCoordPointer</a:t>
            </a:r>
            <a:r>
              <a:rPr lang="en-GB" sz="2000" dirty="0" smtClean="0"/>
              <a:t>(2, GL_FLOAT, 0, </a:t>
            </a:r>
            <a:r>
              <a:rPr lang="en-GB" sz="2000" dirty="0" err="1" smtClean="0"/>
              <a:t>texCoords</a:t>
            </a:r>
            <a:r>
              <a:rPr lang="en-GB" sz="2000" dirty="0" smtClean="0"/>
              <a:t>);</a:t>
            </a:r>
          </a:p>
          <a:p>
            <a:pPr>
              <a:buFontTx/>
              <a:buNone/>
              <a:defRPr/>
            </a:pPr>
            <a:endParaRPr lang="en-GB" sz="2000" dirty="0" smtClean="0"/>
          </a:p>
          <a:p>
            <a:pPr>
              <a:buFontTx/>
              <a:buNone/>
              <a:defRPr/>
            </a:pPr>
            <a:r>
              <a:rPr lang="en-GB" sz="2000" dirty="0" smtClean="0">
                <a:solidFill>
                  <a:srgbClr val="00B050"/>
                </a:solidFill>
              </a:rPr>
              <a:t>//dereferencing method of choice</a:t>
            </a:r>
          </a:p>
          <a:p>
            <a:pPr>
              <a:buFontTx/>
              <a:buNone/>
              <a:defRPr/>
            </a:pPr>
            <a:endParaRPr lang="en-GB" sz="2000" dirty="0" smtClean="0"/>
          </a:p>
          <a:p>
            <a:pPr>
              <a:buFontTx/>
              <a:buNone/>
              <a:defRPr/>
            </a:pPr>
            <a:r>
              <a:rPr lang="en-GB" sz="2000" dirty="0" err="1" smtClean="0"/>
              <a:t>glDisableClientState</a:t>
            </a:r>
            <a:r>
              <a:rPr lang="en-GB" sz="2000" dirty="0" smtClean="0"/>
              <a:t>(GL_VERTEX_ARRAY);</a:t>
            </a:r>
          </a:p>
          <a:p>
            <a:pPr>
              <a:buFontTx/>
              <a:buNone/>
              <a:defRPr/>
            </a:pPr>
            <a:r>
              <a:rPr lang="en-GB" sz="2000" dirty="0" err="1" smtClean="0"/>
              <a:t>glDisableClientState</a:t>
            </a:r>
            <a:r>
              <a:rPr lang="en-GB" sz="2000" dirty="0" smtClean="0"/>
              <a:t>(GL_NORMAL_ARRAY);</a:t>
            </a:r>
          </a:p>
          <a:p>
            <a:pPr>
              <a:buFontTx/>
              <a:buNone/>
              <a:defRPr/>
            </a:pPr>
            <a:r>
              <a:rPr lang="en-GB" sz="2000" dirty="0" err="1" smtClean="0"/>
              <a:t>glDisableClientState</a:t>
            </a:r>
            <a:r>
              <a:rPr lang="en-GB" sz="2000" dirty="0" smtClean="0"/>
              <a:t>(GL_TEXTURE_COORD_ARRAY);</a:t>
            </a:r>
          </a:p>
        </p:txBody>
      </p:sp>
    </p:spTree>
    <p:extLst>
      <p:ext uri="{BB962C8B-B14F-4D97-AF65-F5344CB8AC3E}">
        <p14:creationId xmlns:p14="http://schemas.microsoft.com/office/powerpoint/2010/main" val="30781188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Vertex Arrays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</a:pPr>
            <a:r>
              <a:rPr lang="en-GB" altLang="en-US" sz="2400" dirty="0" smtClean="0">
                <a:cs typeface="Times New Roman" panose="02020603050405020304" pitchFamily="18" charset="0"/>
              </a:rPr>
              <a:t>Example code</a:t>
            </a:r>
          </a:p>
          <a:p>
            <a:pPr lvl="1" eaLnBrk="1" hangingPunct="1">
              <a:buClr>
                <a:schemeClr val="tx1"/>
              </a:buClr>
            </a:pPr>
            <a:r>
              <a:rPr lang="en-GB" altLang="en-US" sz="2400" dirty="0" smtClean="0">
                <a:cs typeface="Times New Roman" panose="02020603050405020304" pitchFamily="18" charset="0"/>
              </a:rPr>
              <a:t>Self contained within two files</a:t>
            </a:r>
          </a:p>
          <a:p>
            <a:pPr lvl="1" eaLnBrk="1" hangingPunct="1">
              <a:buClr>
                <a:schemeClr val="tx1"/>
              </a:buClr>
            </a:pPr>
            <a:r>
              <a:rPr lang="en-GB" altLang="en-US" sz="2400" dirty="0" smtClean="0">
                <a:cs typeface="Times New Roman" panose="02020603050405020304" pitchFamily="18" charset="0"/>
              </a:rPr>
              <a:t>shape.cpp and </a:t>
            </a:r>
            <a:r>
              <a:rPr lang="en-GB" altLang="en-US" sz="2400" dirty="0" err="1" smtClean="0">
                <a:cs typeface="Times New Roman" panose="02020603050405020304" pitchFamily="18" charset="0"/>
              </a:rPr>
              <a:t>shape.h</a:t>
            </a:r>
            <a:endParaRPr lang="en-GB" altLang="en-US" sz="2400" dirty="0" smtClean="0">
              <a:cs typeface="Times New Roman" panose="02020603050405020304" pitchFamily="18" charset="0"/>
            </a:endParaRPr>
          </a:p>
          <a:p>
            <a:pPr lvl="1" eaLnBrk="1" hangingPunct="1">
              <a:buClr>
                <a:schemeClr val="tx1"/>
              </a:buClr>
            </a:pPr>
            <a:r>
              <a:rPr lang="en-GB" altLang="en-US" sz="2400" dirty="0" smtClean="0">
                <a:cs typeface="Times New Roman" panose="02020603050405020304" pitchFamily="18" charset="0"/>
              </a:rPr>
              <a:t>Three functions</a:t>
            </a:r>
          </a:p>
          <a:p>
            <a:pPr lvl="2" eaLnBrk="1" hangingPunct="1">
              <a:buClr>
                <a:schemeClr val="tx1"/>
              </a:buClr>
            </a:pPr>
            <a:r>
              <a:rPr lang="en-GB" altLang="en-US" sz="2000" dirty="0" smtClean="0">
                <a:cs typeface="Times New Roman" panose="02020603050405020304" pitchFamily="18" charset="0"/>
              </a:rPr>
              <a:t>Render1()</a:t>
            </a:r>
          </a:p>
          <a:p>
            <a:pPr lvl="2" eaLnBrk="1" hangingPunct="1">
              <a:buClr>
                <a:schemeClr val="tx1"/>
              </a:buClr>
            </a:pPr>
            <a:r>
              <a:rPr lang="en-GB" altLang="en-US" sz="2000" dirty="0" smtClean="0">
                <a:cs typeface="Times New Roman" panose="02020603050405020304" pitchFamily="18" charset="0"/>
              </a:rPr>
              <a:t>Render2()</a:t>
            </a:r>
          </a:p>
          <a:p>
            <a:pPr lvl="2" eaLnBrk="1" hangingPunct="1">
              <a:buClr>
                <a:schemeClr val="tx1"/>
              </a:buClr>
            </a:pPr>
            <a:r>
              <a:rPr lang="en-GB" altLang="en-US" sz="2000" dirty="0" smtClean="0">
                <a:cs typeface="Times New Roman" panose="02020603050405020304" pitchFamily="18" charset="0"/>
              </a:rPr>
              <a:t>Render3()</a:t>
            </a:r>
          </a:p>
          <a:p>
            <a:pPr lvl="1" eaLnBrk="1" hangingPunct="1">
              <a:buClr>
                <a:schemeClr val="tx1"/>
              </a:buClr>
            </a:pPr>
            <a:r>
              <a:rPr lang="en-GB" altLang="en-US" sz="2400" dirty="0" smtClean="0">
                <a:cs typeface="Times New Roman" panose="02020603050405020304" pitchFamily="18" charset="0"/>
              </a:rPr>
              <a:t>Vertex arrays are stored locally in the .</a:t>
            </a:r>
            <a:r>
              <a:rPr lang="en-GB" altLang="en-US" sz="2400" dirty="0" err="1" smtClean="0">
                <a:cs typeface="Times New Roman" panose="02020603050405020304" pitchFamily="18" charset="0"/>
              </a:rPr>
              <a:t>cpp</a:t>
            </a:r>
            <a:r>
              <a:rPr lang="en-GB" altLang="en-US" sz="2400" dirty="0" smtClean="0">
                <a:cs typeface="Times New Roman" panose="02020603050405020304" pitchFamily="18" charset="0"/>
              </a:rPr>
              <a:t> file </a:t>
            </a:r>
          </a:p>
          <a:p>
            <a:pPr lvl="1" eaLnBrk="1" hangingPunct="1">
              <a:buClr>
                <a:schemeClr val="tx1"/>
              </a:buClr>
            </a:pPr>
            <a:r>
              <a:rPr lang="en-GB" altLang="en-US" sz="2400" dirty="0" smtClean="0">
                <a:cs typeface="Times New Roman" panose="02020603050405020304" pitchFamily="18" charset="0"/>
              </a:rPr>
              <a:t>Reason for separation </a:t>
            </a:r>
          </a:p>
          <a:p>
            <a:pPr lvl="2" eaLnBrk="1" hangingPunct="1">
              <a:buClr>
                <a:schemeClr val="tx1"/>
              </a:buClr>
            </a:pPr>
            <a:r>
              <a:rPr lang="en-GB" altLang="en-US" sz="2000" dirty="0" smtClean="0">
                <a:cs typeface="Times New Roman" panose="02020603050405020304" pitchFamily="18" charset="0"/>
              </a:rPr>
              <a:t>Easier to integrate into your existing code if you wish</a:t>
            </a:r>
          </a:p>
          <a:p>
            <a:pPr lvl="2" eaLnBrk="1" hangingPunct="1">
              <a:buClr>
                <a:schemeClr val="tx1"/>
              </a:buClr>
            </a:pPr>
            <a:r>
              <a:rPr lang="en-GB" altLang="en-US" sz="2000" dirty="0" smtClean="0">
                <a:cs typeface="Times New Roman" panose="02020603050405020304" pitchFamily="18" charset="0"/>
              </a:rPr>
              <a:t>Basis for a potential “Pre-fabricated” object library</a:t>
            </a:r>
          </a:p>
        </p:txBody>
      </p:sp>
    </p:spTree>
    <p:extLst>
      <p:ext uri="{BB962C8B-B14F-4D97-AF65-F5344CB8AC3E}">
        <p14:creationId xmlns:p14="http://schemas.microsoft.com/office/powerpoint/2010/main" val="2665900036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Issues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Previously I said we can reuse vertices</a:t>
            </a:r>
          </a:p>
          <a:p>
            <a:pPr lvl="1"/>
            <a:r>
              <a:rPr lang="en-GB" altLang="en-US" smtClean="0"/>
              <a:t>However it can only be done on certain shapes</a:t>
            </a:r>
          </a:p>
          <a:p>
            <a:r>
              <a:rPr lang="en-GB" altLang="en-US" smtClean="0"/>
              <a:t>Let’s see</a:t>
            </a:r>
          </a:p>
          <a:p>
            <a:pPr lvl="1"/>
            <a:r>
              <a:rPr lang="en-GB" altLang="en-US" smtClean="0"/>
              <a:t>Let’s try it with a cube</a:t>
            </a:r>
          </a:p>
        </p:txBody>
      </p:sp>
    </p:spTree>
    <p:extLst>
      <p:ext uri="{BB962C8B-B14F-4D97-AF65-F5344CB8AC3E}">
        <p14:creationId xmlns:p14="http://schemas.microsoft.com/office/powerpoint/2010/main" val="2872672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Current method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  <a:buClr>
                <a:schemeClr val="tx1"/>
              </a:buClr>
            </a:pPr>
            <a:r>
              <a:rPr lang="en-GB" altLang="en-US" dirty="0" smtClean="0">
                <a:cs typeface="Times New Roman" panose="02020603050405020304" pitchFamily="18" charset="0"/>
              </a:rPr>
              <a:t>In OpenGL</a:t>
            </a:r>
          </a:p>
          <a:p>
            <a:pPr lvl="1" eaLnBrk="1" hangingPunct="1">
              <a:lnSpc>
                <a:spcPct val="110000"/>
              </a:lnSpc>
              <a:buClr>
                <a:schemeClr val="tx1"/>
              </a:buClr>
            </a:pPr>
            <a:r>
              <a:rPr lang="en-GB" altLang="en-US" sz="2400" dirty="0" smtClean="0">
                <a:cs typeface="Times New Roman" panose="02020603050405020304" pitchFamily="18" charset="0"/>
              </a:rPr>
              <a:t>Drawing an object relies on a large amount of function calls</a:t>
            </a:r>
          </a:p>
          <a:p>
            <a:pPr lvl="1" eaLnBrk="1" hangingPunct="1">
              <a:lnSpc>
                <a:spcPct val="110000"/>
              </a:lnSpc>
              <a:buClr>
                <a:schemeClr val="tx1"/>
              </a:buClr>
            </a:pPr>
            <a:r>
              <a:rPr lang="en-GB" altLang="en-US" sz="2400" dirty="0" err="1" smtClean="0">
                <a:cs typeface="Times New Roman" panose="02020603050405020304" pitchFamily="18" charset="0"/>
              </a:rPr>
              <a:t>glBegin</a:t>
            </a:r>
            <a:r>
              <a:rPr lang="en-GB" altLang="en-US" sz="2400" dirty="0" smtClean="0">
                <a:cs typeface="Times New Roman" panose="02020603050405020304" pitchFamily="18" charset="0"/>
              </a:rPr>
              <a:t>(), </a:t>
            </a:r>
            <a:r>
              <a:rPr lang="en-GB" altLang="en-US" sz="2400" dirty="0" err="1" smtClean="0">
                <a:cs typeface="Times New Roman" panose="02020603050405020304" pitchFamily="18" charset="0"/>
              </a:rPr>
              <a:t>glEnd</a:t>
            </a:r>
            <a:r>
              <a:rPr lang="en-GB" altLang="en-US" sz="2400" dirty="0" smtClean="0">
                <a:cs typeface="Times New Roman" panose="02020603050405020304" pitchFamily="18" charset="0"/>
              </a:rPr>
              <a:t>(), glVertex3f(), glNormal3f(), glTexcoord2f()</a:t>
            </a:r>
          </a:p>
          <a:p>
            <a:pPr lvl="1" eaLnBrk="1" hangingPunct="1">
              <a:lnSpc>
                <a:spcPct val="110000"/>
              </a:lnSpc>
              <a:buClr>
                <a:schemeClr val="tx1"/>
              </a:buClr>
            </a:pPr>
            <a:r>
              <a:rPr lang="en-GB" altLang="en-US" sz="2400" dirty="0" smtClean="0">
                <a:cs typeface="Times New Roman" panose="02020603050405020304" pitchFamily="18" charset="0"/>
              </a:rPr>
              <a:t>Drawing a cube (lit and textured) contains over 70 function calls (per frame)</a:t>
            </a:r>
          </a:p>
          <a:p>
            <a:pPr lvl="1" eaLnBrk="1" hangingPunct="1">
              <a:lnSpc>
                <a:spcPct val="110000"/>
              </a:lnSpc>
              <a:buClr>
                <a:schemeClr val="tx1"/>
              </a:buClr>
            </a:pPr>
            <a:r>
              <a:rPr lang="en-GB" altLang="en-US" sz="2400" dirty="0" smtClean="0">
                <a:cs typeface="Times New Roman" panose="02020603050405020304" pitchFamily="18" charset="0"/>
              </a:rPr>
              <a:t>Function calls have an overhead associated with them. If we can reduce the amount of function calls we can speed up our application</a:t>
            </a:r>
          </a:p>
          <a:p>
            <a:pPr lvl="2" eaLnBrk="1" hangingPunct="1">
              <a:buClr>
                <a:schemeClr val="tx1"/>
              </a:buClr>
            </a:pPr>
            <a:endParaRPr lang="en-GB" altLang="en-US" dirty="0" smtClean="0">
              <a:cs typeface="Times New Roman" panose="02020603050405020304" pitchFamily="18" charset="0"/>
            </a:endParaRPr>
          </a:p>
          <a:p>
            <a:pPr lvl="1" eaLnBrk="1" hangingPunct="1">
              <a:buClr>
                <a:schemeClr val="tx1"/>
              </a:buClr>
              <a:buFontTx/>
              <a:buChar char="•"/>
            </a:pPr>
            <a:endParaRPr lang="en-GB" altLang="en-US" dirty="0" smtClean="0">
              <a:cs typeface="Times New Roman" panose="02020603050405020304" pitchFamily="18" charset="0"/>
            </a:endParaRPr>
          </a:p>
          <a:p>
            <a:pPr lvl="1" eaLnBrk="1" hangingPunct="1">
              <a:buClr>
                <a:schemeClr val="tx1"/>
              </a:buClr>
              <a:buFontTx/>
              <a:buChar char="•"/>
            </a:pPr>
            <a:endParaRPr lang="en-GB" altLang="en-US" u="sng" dirty="0" smtClean="0"/>
          </a:p>
        </p:txBody>
      </p:sp>
    </p:spTree>
    <p:extLst>
      <p:ext uri="{BB962C8B-B14F-4D97-AF65-F5344CB8AC3E}">
        <p14:creationId xmlns:p14="http://schemas.microsoft.com/office/powerpoint/2010/main" val="3629649647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Code that we need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20040" indent="-320040" eaLnBrk="1" fontAlgn="auto" hangingPunct="1">
              <a:spcAft>
                <a:spcPts val="0"/>
              </a:spcAft>
              <a:buClr>
                <a:schemeClr val="tx1"/>
              </a:buClr>
              <a:defRPr/>
            </a:pPr>
            <a:r>
              <a:rPr lang="en-GB" sz="2000" dirty="0" smtClean="0">
                <a:cs typeface="Times New Roman" pitchFamily="18" charset="0"/>
              </a:rPr>
              <a:t>Create and fill vertex array</a:t>
            </a:r>
          </a:p>
          <a:p>
            <a:pPr marL="320040" indent="-320040" eaLnBrk="1" fontAlgn="auto" hangingPunct="1">
              <a:spcAft>
                <a:spcPts val="0"/>
              </a:spcAft>
              <a:buClr>
                <a:schemeClr val="tx1"/>
              </a:buClr>
              <a:defRPr/>
            </a:pPr>
            <a:r>
              <a:rPr lang="en-GB" sz="2000" dirty="0" smtClean="0">
                <a:cs typeface="Times New Roman" pitchFamily="18" charset="0"/>
              </a:rPr>
              <a:t>For a cube</a:t>
            </a:r>
          </a:p>
          <a:p>
            <a:pPr marL="320040" indent="-320040" eaLnBrk="1" fontAlgn="auto" hangingPunct="1">
              <a:spcAft>
                <a:spcPts val="0"/>
              </a:spcAft>
              <a:buClr>
                <a:schemeClr val="tx1"/>
              </a:buClr>
              <a:defRPr/>
            </a:pPr>
            <a:r>
              <a:rPr lang="en-GB" sz="2000" dirty="0" smtClean="0">
                <a:cs typeface="Times New Roman" pitchFamily="18" charset="0"/>
              </a:rPr>
              <a:t>Vertex array has 8 vertices in it</a:t>
            </a:r>
            <a:br>
              <a:rPr lang="en-GB" sz="2000" dirty="0" smtClean="0">
                <a:cs typeface="Times New Roman" pitchFamily="18" charset="0"/>
              </a:rPr>
            </a:br>
            <a:r>
              <a:rPr lang="en-GB" sz="2000" dirty="0" smtClean="0">
                <a:cs typeface="Times New Roman" pitchFamily="18" charset="0"/>
              </a:rPr>
              <a:t>(0-7)</a:t>
            </a:r>
          </a:p>
          <a:p>
            <a:pPr marL="320040" indent="-320040" eaLnBrk="1" fontAlgn="auto" hangingPunct="1">
              <a:spcAft>
                <a:spcPts val="0"/>
              </a:spcAft>
              <a:buClr>
                <a:schemeClr val="tx1"/>
              </a:buClr>
              <a:defRPr/>
            </a:pPr>
            <a:endParaRPr lang="en-GB" sz="2000" dirty="0" smtClean="0">
              <a:cs typeface="Times New Roman" pitchFamily="18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chemeClr val="tx1"/>
              </a:buClr>
              <a:buNone/>
              <a:defRPr/>
            </a:pPr>
            <a:r>
              <a:rPr lang="en-GB" sz="2000" dirty="0" smtClean="0">
                <a:cs typeface="Times New Roman" pitchFamily="18" charset="0"/>
              </a:rPr>
              <a:t>float CUBE_VERTS[] = {</a:t>
            </a:r>
          </a:p>
          <a:p>
            <a:pPr marL="320040" indent="-320040" eaLnBrk="1" fontAlgn="auto" hangingPunct="1">
              <a:spcAft>
                <a:spcPts val="0"/>
              </a:spcAft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GB" sz="1600" dirty="0" smtClean="0">
                <a:cs typeface="Times New Roman" pitchFamily="18" charset="0"/>
              </a:rPr>
              <a:t>		</a:t>
            </a:r>
            <a:r>
              <a:rPr lang="en-GB" sz="1800" dirty="0" smtClean="0">
                <a:cs typeface="Times New Roman" pitchFamily="18" charset="0"/>
              </a:rPr>
              <a:t>-1.0, -1.0, -1.0,	</a:t>
            </a:r>
            <a:r>
              <a:rPr lang="en-GB" sz="1800" dirty="0" smtClean="0">
                <a:solidFill>
                  <a:srgbClr val="00B050"/>
                </a:solidFill>
                <a:cs typeface="Times New Roman" pitchFamily="18" charset="0"/>
              </a:rPr>
              <a:t>// vertex #0</a:t>
            </a:r>
          </a:p>
          <a:p>
            <a:pPr marL="320040" indent="-320040" eaLnBrk="1" fontAlgn="auto" hangingPunct="1">
              <a:spcAft>
                <a:spcPts val="0"/>
              </a:spcAft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GB" sz="1800" dirty="0" smtClean="0">
                <a:cs typeface="Times New Roman" pitchFamily="18" charset="0"/>
              </a:rPr>
              <a:t>		 1.0, -1.0, -1.0, 	</a:t>
            </a:r>
            <a:r>
              <a:rPr lang="en-GB" sz="1800" dirty="0" smtClean="0">
                <a:solidFill>
                  <a:srgbClr val="00B050"/>
                </a:solidFill>
                <a:cs typeface="Times New Roman" pitchFamily="18" charset="0"/>
              </a:rPr>
              <a:t>// vertex #1</a:t>
            </a:r>
            <a:r>
              <a:rPr lang="en-GB" sz="1800" dirty="0" smtClean="0">
                <a:cs typeface="Times New Roman" pitchFamily="18" charset="0"/>
              </a:rPr>
              <a:t>	</a:t>
            </a:r>
          </a:p>
          <a:p>
            <a:pPr marL="320040" indent="-320040" eaLnBrk="1" fontAlgn="auto" hangingPunct="1">
              <a:spcAft>
                <a:spcPts val="0"/>
              </a:spcAft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GB" sz="1800" dirty="0" smtClean="0">
                <a:cs typeface="Times New Roman" pitchFamily="18" charset="0"/>
              </a:rPr>
              <a:t>		 1.0,  1.0, -1.0,	</a:t>
            </a:r>
            <a:r>
              <a:rPr lang="en-GB" sz="1800" dirty="0" smtClean="0">
                <a:solidFill>
                  <a:srgbClr val="00B050"/>
                </a:solidFill>
                <a:cs typeface="Times New Roman" pitchFamily="18" charset="0"/>
              </a:rPr>
              <a:t>// Vertex #2</a:t>
            </a:r>
          </a:p>
          <a:p>
            <a:pPr marL="320040" indent="-320040" eaLnBrk="1" fontAlgn="auto" hangingPunct="1">
              <a:spcAft>
                <a:spcPts val="0"/>
              </a:spcAft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GB" sz="1800" dirty="0" smtClean="0">
                <a:cs typeface="Times New Roman" pitchFamily="18" charset="0"/>
              </a:rPr>
              <a:t>		-1.0,  1.0, -1.0,	</a:t>
            </a:r>
            <a:r>
              <a:rPr lang="en-GB" sz="1800" dirty="0" smtClean="0">
                <a:solidFill>
                  <a:srgbClr val="00B050"/>
                </a:solidFill>
                <a:cs typeface="Times New Roman" pitchFamily="18" charset="0"/>
              </a:rPr>
              <a:t>// Vertex #3</a:t>
            </a:r>
          </a:p>
          <a:p>
            <a:pPr marL="320040" indent="-320040" eaLnBrk="1" fontAlgn="auto" hangingPunct="1">
              <a:spcAft>
                <a:spcPts val="0"/>
              </a:spcAft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GB" sz="1800" dirty="0" smtClean="0">
                <a:cs typeface="Times New Roman" pitchFamily="18" charset="0"/>
              </a:rPr>
              <a:t>		-1.0, -1.0,  1.0,	</a:t>
            </a:r>
            <a:r>
              <a:rPr lang="en-GB" sz="1800" dirty="0" smtClean="0">
                <a:solidFill>
                  <a:srgbClr val="00B050"/>
                </a:solidFill>
                <a:cs typeface="Times New Roman" pitchFamily="18" charset="0"/>
              </a:rPr>
              <a:t>// Vertex #4</a:t>
            </a:r>
          </a:p>
          <a:p>
            <a:pPr marL="320040" indent="-320040" eaLnBrk="1" fontAlgn="auto" hangingPunct="1">
              <a:spcAft>
                <a:spcPts val="0"/>
              </a:spcAft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GB" sz="1800" dirty="0" smtClean="0">
                <a:cs typeface="Times New Roman" pitchFamily="18" charset="0"/>
              </a:rPr>
              <a:t>		 1.0, -1.0,  1.0,	</a:t>
            </a:r>
            <a:r>
              <a:rPr lang="en-GB" sz="1800" dirty="0" smtClean="0">
                <a:solidFill>
                  <a:srgbClr val="00B050"/>
                </a:solidFill>
                <a:cs typeface="Times New Roman" pitchFamily="18" charset="0"/>
              </a:rPr>
              <a:t>// Vertex #5</a:t>
            </a:r>
          </a:p>
          <a:p>
            <a:pPr marL="320040" indent="-320040" eaLnBrk="1" fontAlgn="auto" hangingPunct="1">
              <a:spcAft>
                <a:spcPts val="0"/>
              </a:spcAft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GB" sz="1800" dirty="0" smtClean="0">
                <a:cs typeface="Times New Roman" pitchFamily="18" charset="0"/>
              </a:rPr>
              <a:t>		 1.0,  1.0,  1.0,	</a:t>
            </a:r>
            <a:r>
              <a:rPr lang="en-GB" sz="1800" dirty="0" smtClean="0">
                <a:solidFill>
                  <a:srgbClr val="00B050"/>
                </a:solidFill>
                <a:cs typeface="Times New Roman" pitchFamily="18" charset="0"/>
              </a:rPr>
              <a:t>// Vertex #6</a:t>
            </a:r>
          </a:p>
          <a:p>
            <a:pPr marL="320040" indent="-320040" eaLnBrk="1" fontAlgn="auto" hangingPunct="1">
              <a:spcAft>
                <a:spcPts val="0"/>
              </a:spcAft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GB" sz="1800" dirty="0" smtClean="0">
                <a:cs typeface="Times New Roman" pitchFamily="18" charset="0"/>
              </a:rPr>
              <a:t>		-1.0,  1.0,  1.0};	</a:t>
            </a:r>
            <a:r>
              <a:rPr lang="en-GB" sz="1800" dirty="0" smtClean="0">
                <a:solidFill>
                  <a:srgbClr val="00B050"/>
                </a:solidFill>
                <a:cs typeface="Times New Roman" pitchFamily="18" charset="0"/>
              </a:rPr>
              <a:t>// Vertex #7</a:t>
            </a:r>
          </a:p>
        </p:txBody>
      </p:sp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2852738"/>
            <a:ext cx="3902075" cy="296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1857801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Some more code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Clr>
                <a:schemeClr val="tx1"/>
              </a:buClr>
            </a:pPr>
            <a:r>
              <a:rPr lang="en-GB" altLang="en-US" sz="2700" dirty="0" smtClean="0">
                <a:cs typeface="Times New Roman" panose="02020603050405020304" pitchFamily="18" charset="0"/>
              </a:rPr>
              <a:t>Just like the Vertex data we need arrays for</a:t>
            </a:r>
          </a:p>
          <a:p>
            <a:pPr lvl="1" indent="-319088" eaLnBrk="1" hangingPunct="1">
              <a:lnSpc>
                <a:spcPct val="90000"/>
              </a:lnSpc>
              <a:buClr>
                <a:schemeClr val="tx1"/>
              </a:buClr>
            </a:pPr>
            <a:r>
              <a:rPr lang="en-GB" altLang="en-US" sz="2400" dirty="0" smtClean="0">
                <a:cs typeface="Times New Roman" panose="02020603050405020304" pitchFamily="18" charset="0"/>
              </a:rPr>
              <a:t>Normal data</a:t>
            </a:r>
          </a:p>
          <a:p>
            <a:pPr lvl="1" indent="-319088" eaLnBrk="1" hangingPunct="1">
              <a:lnSpc>
                <a:spcPct val="90000"/>
              </a:lnSpc>
              <a:buClr>
                <a:schemeClr val="tx1"/>
              </a:buClr>
            </a:pPr>
            <a:r>
              <a:rPr lang="en-GB" altLang="en-US" sz="2400" dirty="0" smtClean="0">
                <a:cs typeface="Times New Roman" panose="02020603050405020304" pitchFamily="18" charset="0"/>
              </a:rPr>
              <a:t>Texture coordinates</a:t>
            </a:r>
          </a:p>
          <a:p>
            <a:pPr lvl="1" indent="-319088" eaLnBrk="1" hangingPunct="1">
              <a:lnSpc>
                <a:spcPct val="90000"/>
              </a:lnSpc>
              <a:buClr>
                <a:schemeClr val="tx1"/>
              </a:buClr>
            </a:pPr>
            <a:r>
              <a:rPr lang="en-GB" altLang="en-US" sz="2400" dirty="0" smtClean="0">
                <a:cs typeface="Times New Roman" panose="02020603050405020304" pitchFamily="18" charset="0"/>
              </a:rPr>
              <a:t>Colour</a:t>
            </a:r>
          </a:p>
          <a:p>
            <a:pPr lvl="1" indent="-319088" eaLnBrk="1" hangingPunct="1">
              <a:lnSpc>
                <a:spcPct val="90000"/>
              </a:lnSpc>
              <a:buClr>
                <a:schemeClr val="tx1"/>
              </a:buClr>
            </a:pPr>
            <a:r>
              <a:rPr lang="en-GB" altLang="en-US" sz="2400" dirty="0" smtClean="0">
                <a:cs typeface="Times New Roman" panose="02020603050405020304" pitchFamily="18" charset="0"/>
              </a:rPr>
              <a:t>Indices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</a:pPr>
            <a:endParaRPr lang="en-GB" altLang="en-US" sz="2700" dirty="0" smtClean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7361477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More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buFontTx/>
              <a:buNone/>
              <a:defRPr/>
            </a:pPr>
            <a:r>
              <a:rPr lang="en-GB" dirty="0" err="1" smtClean="0"/>
              <a:t>GLubyte</a:t>
            </a:r>
            <a:r>
              <a:rPr lang="en-GB" dirty="0" smtClean="0"/>
              <a:t> CUBE_INDICES[]={ 1,   0,   2,		</a:t>
            </a:r>
            <a:r>
              <a:rPr lang="en-GB" dirty="0" smtClean="0">
                <a:solidFill>
                  <a:srgbClr val="00B050"/>
                </a:solidFill>
              </a:rPr>
              <a:t>//front</a:t>
            </a:r>
          </a:p>
          <a:p>
            <a:pPr eaLnBrk="1" hangingPunct="1">
              <a:buFontTx/>
              <a:buNone/>
              <a:defRPr/>
            </a:pPr>
            <a:r>
              <a:rPr lang="en-GB" dirty="0" smtClean="0"/>
              <a:t>					   2,   0,   3,</a:t>
            </a:r>
          </a:p>
          <a:p>
            <a:pPr eaLnBrk="1" hangingPunct="1">
              <a:buFontTx/>
              <a:buNone/>
              <a:defRPr/>
            </a:pPr>
            <a:r>
              <a:rPr lang="en-GB" dirty="0" smtClean="0"/>
              <a:t>					   4,   5,   7,		</a:t>
            </a:r>
            <a:r>
              <a:rPr lang="en-GB" dirty="0" smtClean="0">
                <a:solidFill>
                  <a:srgbClr val="00B050"/>
                </a:solidFill>
              </a:rPr>
              <a:t>//back</a:t>
            </a:r>
          </a:p>
          <a:p>
            <a:pPr eaLnBrk="1" hangingPunct="1">
              <a:buFontTx/>
              <a:buNone/>
              <a:defRPr/>
            </a:pPr>
            <a:r>
              <a:rPr lang="en-GB" dirty="0" smtClean="0"/>
              <a:t>					   7,   5,   6,</a:t>
            </a:r>
          </a:p>
          <a:p>
            <a:pPr eaLnBrk="1" hangingPunct="1">
              <a:buFontTx/>
              <a:buNone/>
              <a:defRPr/>
            </a:pPr>
            <a:r>
              <a:rPr lang="en-GB" dirty="0" smtClean="0"/>
              <a:t>					   0,   4,   3,		</a:t>
            </a:r>
            <a:r>
              <a:rPr lang="en-GB" dirty="0" smtClean="0">
                <a:solidFill>
                  <a:srgbClr val="00B050"/>
                </a:solidFill>
              </a:rPr>
              <a:t>//left</a:t>
            </a:r>
          </a:p>
          <a:p>
            <a:pPr eaLnBrk="1" hangingPunct="1">
              <a:buFontTx/>
              <a:buNone/>
              <a:defRPr/>
            </a:pPr>
            <a:r>
              <a:rPr lang="en-GB" dirty="0" smtClean="0"/>
              <a:t>					   3,   4,   7,		</a:t>
            </a:r>
          </a:p>
          <a:p>
            <a:pPr eaLnBrk="1" hangingPunct="1">
              <a:buFontTx/>
              <a:buNone/>
              <a:defRPr/>
            </a:pPr>
            <a:r>
              <a:rPr lang="en-GB" dirty="0" smtClean="0"/>
              <a:t>					   5,   1,   6,		</a:t>
            </a:r>
            <a:r>
              <a:rPr lang="en-GB" dirty="0" smtClean="0">
                <a:solidFill>
                  <a:srgbClr val="00B050"/>
                </a:solidFill>
              </a:rPr>
              <a:t>//right</a:t>
            </a:r>
          </a:p>
          <a:p>
            <a:pPr eaLnBrk="1" hangingPunct="1">
              <a:buFontTx/>
              <a:buNone/>
              <a:defRPr/>
            </a:pPr>
            <a:r>
              <a:rPr lang="en-GB" dirty="0" smtClean="0"/>
              <a:t>					   6,   1,   2,</a:t>
            </a:r>
          </a:p>
          <a:p>
            <a:pPr eaLnBrk="1" hangingPunct="1">
              <a:buFontTx/>
              <a:buNone/>
              <a:defRPr/>
            </a:pPr>
            <a:r>
              <a:rPr lang="en-GB" dirty="0" smtClean="0"/>
              <a:t>					   7,   6,   3,		</a:t>
            </a:r>
            <a:r>
              <a:rPr lang="en-GB" dirty="0" smtClean="0">
                <a:solidFill>
                  <a:srgbClr val="00B050"/>
                </a:solidFill>
              </a:rPr>
              <a:t>//up</a:t>
            </a:r>
          </a:p>
          <a:p>
            <a:pPr eaLnBrk="1" hangingPunct="1">
              <a:buFontTx/>
              <a:buNone/>
              <a:defRPr/>
            </a:pPr>
            <a:r>
              <a:rPr lang="en-GB" dirty="0" smtClean="0"/>
              <a:t>					   3,   6,   2,</a:t>
            </a:r>
          </a:p>
          <a:p>
            <a:pPr eaLnBrk="1" hangingPunct="1">
              <a:buFontTx/>
              <a:buNone/>
              <a:defRPr/>
            </a:pPr>
            <a:r>
              <a:rPr lang="en-GB" dirty="0" smtClean="0"/>
              <a:t>					   1,   0,   5,		</a:t>
            </a:r>
            <a:r>
              <a:rPr lang="en-GB" dirty="0" smtClean="0">
                <a:solidFill>
                  <a:srgbClr val="00B050"/>
                </a:solidFill>
              </a:rPr>
              <a:t>//down</a:t>
            </a:r>
          </a:p>
          <a:p>
            <a:pPr eaLnBrk="1" hangingPunct="1">
              <a:buFontTx/>
              <a:buNone/>
              <a:defRPr/>
            </a:pPr>
            <a:r>
              <a:rPr lang="en-GB" dirty="0" smtClean="0"/>
              <a:t>					   5,   0,   4 };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0819108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Vertex Arrays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buClr>
                <a:schemeClr val="tx1"/>
              </a:buClr>
              <a:defRPr/>
            </a:pPr>
            <a:r>
              <a:rPr lang="en-GB" dirty="0" smtClean="0">
                <a:cs typeface="Times New Roman" pitchFamily="18" charset="0"/>
              </a:rPr>
              <a:t>Example Code</a:t>
            </a:r>
          </a:p>
          <a:p>
            <a:pPr lvl="1" eaLnBrk="1" hangingPunct="1">
              <a:buClr>
                <a:schemeClr val="tx1"/>
              </a:buClr>
              <a:defRPr/>
            </a:pPr>
            <a:r>
              <a:rPr lang="en-GB" dirty="0" smtClean="0">
                <a:cs typeface="Times New Roman" pitchFamily="18" charset="0"/>
              </a:rPr>
              <a:t>4 arrays representing cube data</a:t>
            </a:r>
          </a:p>
          <a:p>
            <a:pPr lvl="2" eaLnBrk="1" hangingPunct="1">
              <a:buClr>
                <a:schemeClr val="tx1"/>
              </a:buClr>
              <a:defRPr/>
            </a:pPr>
            <a:r>
              <a:rPr lang="en-GB" dirty="0" smtClean="0">
                <a:cs typeface="Times New Roman" pitchFamily="18" charset="0"/>
              </a:rPr>
              <a:t>Index</a:t>
            </a:r>
          </a:p>
          <a:p>
            <a:pPr lvl="2" eaLnBrk="1" hangingPunct="1">
              <a:buClr>
                <a:schemeClr val="tx1"/>
              </a:buClr>
              <a:defRPr/>
            </a:pPr>
            <a:r>
              <a:rPr lang="en-GB" dirty="0" smtClean="0">
                <a:cs typeface="Times New Roman" pitchFamily="18" charset="0"/>
              </a:rPr>
              <a:t>Vertices</a:t>
            </a:r>
          </a:p>
          <a:p>
            <a:pPr lvl="2" eaLnBrk="1" hangingPunct="1">
              <a:buClr>
                <a:schemeClr val="tx1"/>
              </a:buClr>
              <a:defRPr/>
            </a:pPr>
            <a:r>
              <a:rPr lang="en-GB" dirty="0" smtClean="0">
                <a:cs typeface="Times New Roman" pitchFamily="18" charset="0"/>
              </a:rPr>
              <a:t>Texture coordinates</a:t>
            </a:r>
          </a:p>
          <a:p>
            <a:pPr lvl="2" eaLnBrk="1" hangingPunct="1">
              <a:buClr>
                <a:schemeClr val="tx1"/>
              </a:buClr>
              <a:defRPr/>
            </a:pPr>
            <a:r>
              <a:rPr lang="en-GB" dirty="0" err="1" smtClean="0">
                <a:cs typeface="Times New Roman" pitchFamily="18" charset="0"/>
              </a:rPr>
              <a:t>Normals</a:t>
            </a:r>
            <a:endParaRPr lang="en-GB" dirty="0" smtClean="0">
              <a:cs typeface="Times New Roman" pitchFamily="18" charset="0"/>
            </a:endParaRPr>
          </a:p>
          <a:p>
            <a:pPr lvl="1" eaLnBrk="1" hangingPunct="1">
              <a:buClr>
                <a:schemeClr val="tx1"/>
              </a:buClr>
              <a:defRPr/>
            </a:pPr>
            <a:r>
              <a:rPr lang="en-GB" dirty="0" smtClean="0">
                <a:cs typeface="Times New Roman" pitchFamily="18" charset="0"/>
              </a:rPr>
              <a:t>1 draw function</a:t>
            </a:r>
          </a:p>
          <a:p>
            <a:pPr lvl="2" eaLnBrk="1" hangingPunct="1">
              <a:buClr>
                <a:schemeClr val="tx1"/>
              </a:buClr>
              <a:defRPr/>
            </a:pPr>
            <a:r>
              <a:rPr lang="en-GB" dirty="0" err="1" smtClean="0">
                <a:cs typeface="Times New Roman" pitchFamily="18" charset="0"/>
              </a:rPr>
              <a:t>glDrawElements</a:t>
            </a:r>
            <a:r>
              <a:rPr lang="en-GB" dirty="0" smtClean="0">
                <a:cs typeface="Times New Roman" pitchFamily="18" charset="0"/>
              </a:rPr>
              <a:t>()</a:t>
            </a:r>
          </a:p>
          <a:p>
            <a:pPr lvl="2" eaLnBrk="1" hangingPunct="1">
              <a:buClr>
                <a:schemeClr val="tx1"/>
              </a:buClr>
              <a:defRPr/>
            </a:pPr>
            <a:endParaRPr lang="en-GB" dirty="0" smtClean="0">
              <a:cs typeface="Times New Roman" pitchFamily="18" charset="0"/>
            </a:endParaRPr>
          </a:p>
          <a:p>
            <a:pPr eaLnBrk="1" hangingPunct="1">
              <a:buClr>
                <a:schemeClr val="tx1"/>
              </a:buClr>
              <a:defRPr/>
            </a:pPr>
            <a:r>
              <a:rPr lang="en-GB" dirty="0" smtClean="0">
                <a:cs typeface="Times New Roman" pitchFamily="18" charset="0"/>
              </a:rPr>
              <a:t>By these 5 powers combined…</a:t>
            </a:r>
          </a:p>
          <a:p>
            <a:pPr lvl="2" eaLnBrk="1" hangingPunct="1">
              <a:buClr>
                <a:schemeClr val="tx1"/>
              </a:buClr>
              <a:buFont typeface="Wingdings" pitchFamily="2" charset="2"/>
              <a:buNone/>
              <a:defRPr/>
            </a:pPr>
            <a:endParaRPr lang="en-GB" dirty="0" smtClean="0">
              <a:cs typeface="Times New Roman" pitchFamily="18" charset="0"/>
            </a:endParaRPr>
          </a:p>
          <a:p>
            <a:pPr lvl="1" eaLnBrk="1" hangingPunct="1">
              <a:buClr>
                <a:schemeClr val="tx1"/>
              </a:buClr>
              <a:buFontTx/>
              <a:buChar char="•"/>
              <a:defRPr/>
            </a:pPr>
            <a:endParaRPr lang="en-GB" dirty="0" smtClean="0">
              <a:cs typeface="Times New Roman" pitchFamily="18" charset="0"/>
            </a:endParaRPr>
          </a:p>
          <a:p>
            <a:pPr lvl="1" eaLnBrk="1" hangingPunct="1">
              <a:buClr>
                <a:schemeClr val="tx1"/>
              </a:buClr>
              <a:buFontTx/>
              <a:buChar char="•"/>
              <a:defRPr/>
            </a:pPr>
            <a:endParaRPr lang="en-GB" u="sng" dirty="0" smtClean="0"/>
          </a:p>
        </p:txBody>
      </p:sp>
    </p:spTree>
    <p:extLst>
      <p:ext uri="{BB962C8B-B14F-4D97-AF65-F5344CB8AC3E}">
        <p14:creationId xmlns:p14="http://schemas.microsoft.com/office/powerpoint/2010/main" val="2684500513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altLang="en-US" smtClean="0"/>
          </a:p>
        </p:txBody>
      </p:sp>
      <p:sp>
        <p:nvSpPr>
          <p:cNvPr id="3686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altLang="en-US" smtClean="0"/>
          </a:p>
        </p:txBody>
      </p:sp>
      <p:pic>
        <p:nvPicPr>
          <p:cNvPr id="3686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90525"/>
            <a:ext cx="7772400" cy="607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90525"/>
            <a:ext cx="7772400" cy="607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3111694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Vertex Arrays</a:t>
            </a:r>
          </a:p>
        </p:txBody>
      </p:sp>
      <p:sp>
        <p:nvSpPr>
          <p:cNvPr id="2037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20040" indent="-320040" eaLnBrk="1" fontAlgn="auto" hangingPunct="1">
              <a:spcAft>
                <a:spcPts val="0"/>
              </a:spcAft>
              <a:buClr>
                <a:schemeClr val="tx1"/>
              </a:buClr>
              <a:defRPr/>
            </a:pPr>
            <a:r>
              <a:rPr lang="en-GB" dirty="0" smtClean="0">
                <a:cs typeface="Times New Roman" pitchFamily="18" charset="0"/>
              </a:rPr>
              <a:t>What went wrong?</a:t>
            </a:r>
          </a:p>
          <a:p>
            <a:pPr marL="640080" lvl="1" indent="-274320" eaLnBrk="1" fontAlgn="auto" hangingPunct="1">
              <a:spcAft>
                <a:spcPts val="0"/>
              </a:spcAft>
              <a:buClr>
                <a:schemeClr val="tx1"/>
              </a:buClr>
              <a:defRPr/>
            </a:pPr>
            <a:r>
              <a:rPr lang="en-GB" sz="2400" dirty="0" smtClean="0">
                <a:cs typeface="Times New Roman" pitchFamily="18" charset="0"/>
              </a:rPr>
              <a:t>Cube is one of the worst case scenarios when trying to reuse vertices</a:t>
            </a:r>
          </a:p>
          <a:p>
            <a:pPr marL="640080" lvl="1" indent="-274320" eaLnBrk="1" fontAlgn="auto" hangingPunct="1">
              <a:spcAft>
                <a:spcPts val="0"/>
              </a:spcAft>
              <a:buClr>
                <a:schemeClr val="tx1"/>
              </a:buClr>
              <a:defRPr/>
            </a:pPr>
            <a:r>
              <a:rPr lang="en-GB" sz="2400" dirty="0" smtClean="0">
                <a:cs typeface="Times New Roman" pitchFamily="18" charset="0"/>
              </a:rPr>
              <a:t>Each array MUST be the same size as the vertex array</a:t>
            </a:r>
          </a:p>
          <a:p>
            <a:pPr lvl="2" eaLnBrk="1" fontAlgn="auto" hangingPunct="1">
              <a:spcAft>
                <a:spcPts val="0"/>
              </a:spcAft>
              <a:buClr>
                <a:schemeClr val="tx1"/>
              </a:buClr>
              <a:defRPr/>
            </a:pPr>
            <a:r>
              <a:rPr lang="en-GB" sz="2100" dirty="0" smtClean="0">
                <a:cs typeface="Times New Roman" pitchFamily="18" charset="0"/>
              </a:rPr>
              <a:t>Therefore there are only 8 </a:t>
            </a:r>
            <a:r>
              <a:rPr lang="en-GB" sz="2100" dirty="0" err="1" smtClean="0">
                <a:cs typeface="Times New Roman" pitchFamily="18" charset="0"/>
              </a:rPr>
              <a:t>normals</a:t>
            </a:r>
            <a:endParaRPr lang="en-GB" sz="2100" dirty="0" smtClean="0">
              <a:cs typeface="Times New Roman" pitchFamily="18" charset="0"/>
            </a:endParaRPr>
          </a:p>
          <a:p>
            <a:pPr lvl="2" eaLnBrk="1" fontAlgn="auto" hangingPunct="1">
              <a:spcAft>
                <a:spcPts val="0"/>
              </a:spcAft>
              <a:buClr>
                <a:schemeClr val="tx1"/>
              </a:buClr>
              <a:defRPr/>
            </a:pPr>
            <a:r>
              <a:rPr lang="en-GB" sz="2100" dirty="0" smtClean="0">
                <a:cs typeface="Times New Roman" pitchFamily="18" charset="0"/>
              </a:rPr>
              <a:t>Only 8 texture coordinates</a:t>
            </a:r>
          </a:p>
          <a:p>
            <a:pPr lvl="2" eaLnBrk="1" fontAlgn="auto" hangingPunct="1">
              <a:spcAft>
                <a:spcPts val="0"/>
              </a:spcAft>
              <a:buClr>
                <a:schemeClr val="tx1"/>
              </a:buClr>
              <a:defRPr/>
            </a:pPr>
            <a:r>
              <a:rPr lang="en-GB" sz="2100" dirty="0" smtClean="0">
                <a:cs typeface="Times New Roman" pitchFamily="18" charset="0"/>
              </a:rPr>
              <a:t>We cannot represent this object properly with only 8 vertices</a:t>
            </a:r>
          </a:p>
          <a:p>
            <a:pPr marL="640080" lvl="1" indent="-274320" eaLnBrk="1" fontAlgn="auto" hangingPunct="1">
              <a:spcAft>
                <a:spcPts val="0"/>
              </a:spcAft>
              <a:buClr>
                <a:schemeClr val="tx1"/>
              </a:buClr>
              <a:defRPr/>
            </a:pPr>
            <a:r>
              <a:rPr lang="en-GB" sz="2400" dirty="0" smtClean="0">
                <a:cs typeface="Times New Roman" pitchFamily="18" charset="0"/>
              </a:rPr>
              <a:t>Objects that are not so sharp work better</a:t>
            </a:r>
          </a:p>
          <a:p>
            <a:pPr marL="1040130" lvl="2" indent="-274320" eaLnBrk="1" fontAlgn="auto" hangingPunct="1">
              <a:spcAft>
                <a:spcPts val="0"/>
              </a:spcAft>
              <a:buClr>
                <a:schemeClr val="tx1"/>
              </a:buClr>
              <a:defRPr/>
            </a:pPr>
            <a:r>
              <a:rPr lang="en-GB" sz="2100" dirty="0" smtClean="0">
                <a:cs typeface="Times New Roman" pitchFamily="18" charset="0"/>
              </a:rPr>
              <a:t>The vertex position, </a:t>
            </a:r>
            <a:r>
              <a:rPr lang="en-GB" sz="2100" dirty="0" err="1" smtClean="0">
                <a:cs typeface="Times New Roman" pitchFamily="18" charset="0"/>
              </a:rPr>
              <a:t>normals</a:t>
            </a:r>
            <a:r>
              <a:rPr lang="en-GB" sz="2100" dirty="0" smtClean="0">
                <a:cs typeface="Times New Roman" pitchFamily="18" charset="0"/>
              </a:rPr>
              <a:t> and texture coordinates can be shared</a:t>
            </a:r>
          </a:p>
        </p:txBody>
      </p:sp>
    </p:spTree>
    <p:extLst>
      <p:ext uri="{BB962C8B-B14F-4D97-AF65-F5344CB8AC3E}">
        <p14:creationId xmlns:p14="http://schemas.microsoft.com/office/powerpoint/2010/main" val="3321689489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Vertex Arrays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20040" indent="-320040" eaLnBrk="1" fontAlgn="auto" hangingPunct="1">
              <a:spcAft>
                <a:spcPts val="0"/>
              </a:spcAft>
              <a:buClr>
                <a:schemeClr val="tx1"/>
              </a:buClr>
              <a:defRPr/>
            </a:pPr>
            <a:r>
              <a:rPr lang="en-GB" sz="2400" dirty="0" smtClean="0">
                <a:cs typeface="Times New Roman" pitchFamily="18" charset="0"/>
              </a:rPr>
              <a:t>Possible solutions</a:t>
            </a:r>
          </a:p>
          <a:p>
            <a:pPr marL="640080" lvl="1" indent="-274320" eaLnBrk="1" fontAlgn="auto" hangingPunct="1">
              <a:spcAft>
                <a:spcPts val="0"/>
              </a:spcAft>
              <a:buClr>
                <a:schemeClr val="tx1"/>
              </a:buClr>
              <a:defRPr/>
            </a:pPr>
            <a:r>
              <a:rPr lang="en-GB" sz="2000" dirty="0" smtClean="0">
                <a:cs typeface="Times New Roman" pitchFamily="18" charset="0"/>
              </a:rPr>
              <a:t>Render each side as a separate Vertex array</a:t>
            </a:r>
          </a:p>
          <a:p>
            <a:pPr lvl="2" eaLnBrk="1" fontAlgn="auto" hangingPunct="1">
              <a:spcAft>
                <a:spcPts val="0"/>
              </a:spcAft>
              <a:buClr>
                <a:schemeClr val="tx1"/>
              </a:buClr>
              <a:defRPr/>
            </a:pPr>
            <a:r>
              <a:rPr lang="en-GB" sz="2000" dirty="0" smtClean="0">
                <a:cs typeface="Times New Roman" pitchFamily="18" charset="0"/>
              </a:rPr>
              <a:t>Requires a separate index array for each side</a:t>
            </a:r>
          </a:p>
          <a:p>
            <a:pPr lvl="2" eaLnBrk="1" fontAlgn="auto" hangingPunct="1">
              <a:spcAft>
                <a:spcPts val="0"/>
              </a:spcAft>
              <a:buClr>
                <a:schemeClr val="tx1"/>
              </a:buClr>
              <a:defRPr/>
            </a:pPr>
            <a:r>
              <a:rPr lang="en-GB" sz="2000" dirty="0" smtClean="0">
                <a:cs typeface="Times New Roman" pitchFamily="18" charset="0"/>
              </a:rPr>
              <a:t>We can reuse texture coordinates</a:t>
            </a:r>
          </a:p>
          <a:p>
            <a:pPr lvl="2" eaLnBrk="1" fontAlgn="auto" hangingPunct="1">
              <a:spcAft>
                <a:spcPts val="0"/>
              </a:spcAft>
              <a:buClr>
                <a:schemeClr val="tx1"/>
              </a:buClr>
              <a:defRPr/>
            </a:pPr>
            <a:r>
              <a:rPr lang="en-GB" sz="2000" dirty="0" smtClean="0">
                <a:cs typeface="Times New Roman" pitchFamily="18" charset="0"/>
              </a:rPr>
              <a:t>But we would have to set up a new normal array for each side. </a:t>
            </a:r>
          </a:p>
          <a:p>
            <a:pPr lvl="2" eaLnBrk="1" fontAlgn="auto" hangingPunct="1">
              <a:spcAft>
                <a:spcPts val="0"/>
              </a:spcAft>
              <a:buClr>
                <a:schemeClr val="tx1"/>
              </a:buClr>
              <a:defRPr/>
            </a:pPr>
            <a:r>
              <a:rPr lang="en-GB" sz="2000" dirty="0" smtClean="0">
                <a:cs typeface="Times New Roman" pitchFamily="18" charset="0"/>
              </a:rPr>
              <a:t>This means 6 function calls instead of 1, but this is still better than 70+</a:t>
            </a:r>
          </a:p>
          <a:p>
            <a:pPr marL="640080" lvl="1" indent="-274320" eaLnBrk="1" fontAlgn="auto" hangingPunct="1">
              <a:spcAft>
                <a:spcPts val="0"/>
              </a:spcAft>
              <a:buClr>
                <a:schemeClr val="tx1"/>
              </a:buClr>
              <a:defRPr/>
            </a:pPr>
            <a:r>
              <a:rPr lang="en-GB" sz="2000" dirty="0" smtClean="0">
                <a:cs typeface="Times New Roman" pitchFamily="18" charset="0"/>
              </a:rPr>
              <a:t>Store additional vertex information</a:t>
            </a:r>
          </a:p>
          <a:p>
            <a:pPr lvl="2" eaLnBrk="1" fontAlgn="auto" hangingPunct="1">
              <a:spcAft>
                <a:spcPts val="0"/>
              </a:spcAft>
              <a:buClr>
                <a:schemeClr val="tx1"/>
              </a:buClr>
              <a:defRPr/>
            </a:pPr>
            <a:r>
              <a:rPr lang="en-GB" sz="2000" dirty="0" smtClean="0">
                <a:cs typeface="Times New Roman" pitchFamily="18" charset="0"/>
              </a:rPr>
              <a:t>Memory is not such a big issue</a:t>
            </a:r>
          </a:p>
          <a:p>
            <a:pPr lvl="2" eaLnBrk="1" fontAlgn="auto" hangingPunct="1">
              <a:spcAft>
                <a:spcPts val="0"/>
              </a:spcAft>
              <a:buClr>
                <a:schemeClr val="tx1"/>
              </a:buClr>
              <a:defRPr/>
            </a:pPr>
            <a:r>
              <a:rPr lang="en-GB" sz="2000" dirty="0" smtClean="0">
                <a:cs typeface="Times New Roman" pitchFamily="18" charset="0"/>
              </a:rPr>
              <a:t>Store additional vertices for every vertex that requires different texture coordinates / </a:t>
            </a:r>
            <a:r>
              <a:rPr lang="en-GB" sz="2000" dirty="0" err="1" smtClean="0">
                <a:cs typeface="Times New Roman" pitchFamily="18" charset="0"/>
              </a:rPr>
              <a:t>normals</a:t>
            </a:r>
            <a:endParaRPr lang="en-GB" sz="2000" dirty="0" smtClean="0">
              <a:cs typeface="Times New Roman" pitchFamily="18" charset="0"/>
            </a:endParaRPr>
          </a:p>
          <a:p>
            <a:pPr lvl="2" eaLnBrk="1" fontAlgn="auto" hangingPunct="1">
              <a:spcAft>
                <a:spcPts val="0"/>
              </a:spcAft>
              <a:buClr>
                <a:schemeClr val="tx1"/>
              </a:buClr>
              <a:defRPr/>
            </a:pPr>
            <a:r>
              <a:rPr lang="en-GB" sz="2000" dirty="0" smtClean="0">
                <a:cs typeface="Times New Roman" pitchFamily="18" charset="0"/>
              </a:rPr>
              <a:t>This means upping the array size to 24</a:t>
            </a:r>
          </a:p>
          <a:p>
            <a:pPr lvl="2" eaLnBrk="1" fontAlgn="auto" hangingPunct="1">
              <a:spcAft>
                <a:spcPts val="0"/>
              </a:spcAft>
              <a:buClr>
                <a:schemeClr val="tx1"/>
              </a:buClr>
              <a:defRPr/>
            </a:pPr>
            <a:r>
              <a:rPr lang="en-GB" sz="2000" dirty="0" smtClean="0">
                <a:cs typeface="Times New Roman" pitchFamily="18" charset="0"/>
              </a:rPr>
              <a:t>Commonly used in model formats as a solution</a:t>
            </a:r>
            <a:endParaRPr lang="en-GB" sz="2000" u="sng" dirty="0" smtClean="0"/>
          </a:p>
        </p:txBody>
      </p:sp>
    </p:spTree>
    <p:extLst>
      <p:ext uri="{BB962C8B-B14F-4D97-AF65-F5344CB8AC3E}">
        <p14:creationId xmlns:p14="http://schemas.microsoft.com/office/powerpoint/2010/main" val="344056929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Vertex arrays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Additional reading can </a:t>
            </a:r>
            <a:r>
              <a:rPr lang="en-GB"/>
              <a:t>be found here: </a:t>
            </a:r>
            <a:r>
              <a:rPr lang="en-GB">
                <a:hlinkClick r:id="rId2"/>
              </a:rPr>
              <a:t>http</a:t>
            </a:r>
            <a:r>
              <a:rPr lang="en-GB">
                <a:hlinkClick r:id="rId2"/>
              </a:rPr>
              <a:t>://</a:t>
            </a:r>
            <a:r>
              <a:rPr lang="en-GB" smtClean="0">
                <a:hlinkClick r:id="rId2"/>
              </a:rPr>
              <a:t>www.glprogramming.com/red/chapter02.html#name6</a:t>
            </a:r>
            <a:r>
              <a:rPr lang="en-GB" smtClean="0"/>
              <a:t> 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34440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 smtClean="0"/>
              <a:t>Procedural generation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</a:pPr>
            <a:r>
              <a:rPr lang="en-GB" altLang="en-US" sz="2400" dirty="0" smtClean="0">
                <a:cs typeface="Times New Roman" pitchFamily="18" charset="0"/>
              </a:rPr>
              <a:t>Procedural models</a:t>
            </a:r>
          </a:p>
          <a:p>
            <a:pPr lvl="1" eaLnBrk="1" hangingPunct="1">
              <a:buClr>
                <a:schemeClr val="tx1"/>
              </a:buClr>
            </a:pPr>
            <a:r>
              <a:rPr lang="en-GB" altLang="en-US" sz="2400" dirty="0" smtClean="0">
                <a:cs typeface="Times New Roman" pitchFamily="18" charset="0"/>
              </a:rPr>
              <a:t>Disc	</a:t>
            </a:r>
          </a:p>
          <a:p>
            <a:pPr lvl="1" eaLnBrk="1" hangingPunct="1">
              <a:buClr>
                <a:schemeClr val="tx1"/>
              </a:buClr>
            </a:pPr>
            <a:r>
              <a:rPr lang="en-GB" altLang="en-US" sz="2400" dirty="0" smtClean="0">
                <a:cs typeface="Times New Roman" pitchFamily="18" charset="0"/>
              </a:rPr>
              <a:t>Sphere</a:t>
            </a:r>
          </a:p>
          <a:p>
            <a:pPr lvl="1" eaLnBrk="1" hangingPunct="1">
              <a:buClr>
                <a:schemeClr val="tx1"/>
              </a:buClr>
            </a:pPr>
            <a:r>
              <a:rPr lang="en-GB" altLang="en-US" sz="2400" dirty="0" smtClean="0">
                <a:cs typeface="Times New Roman" pitchFamily="18" charset="0"/>
              </a:rPr>
              <a:t>Cylinder</a:t>
            </a:r>
          </a:p>
          <a:p>
            <a:pPr eaLnBrk="1" hangingPunct="1">
              <a:buClr>
                <a:schemeClr val="tx1"/>
              </a:buClr>
            </a:pPr>
            <a:r>
              <a:rPr lang="en-GB" altLang="en-US" sz="2400" dirty="0" smtClean="0">
                <a:cs typeface="Times New Roman" pitchFamily="18" charset="0"/>
              </a:rPr>
              <a:t>Texturing and lighting</a:t>
            </a:r>
          </a:p>
          <a:p>
            <a:pPr eaLnBrk="1" hangingPunct="1">
              <a:buClr>
                <a:schemeClr val="tx1"/>
              </a:buClr>
            </a:pPr>
            <a:r>
              <a:rPr lang="en-GB" altLang="en-US" sz="2400" dirty="0" smtClean="0">
                <a:cs typeface="Times New Roman" pitchFamily="18" charset="0"/>
              </a:rPr>
              <a:t>Techniques</a:t>
            </a:r>
          </a:p>
        </p:txBody>
      </p:sp>
    </p:spTree>
    <p:extLst>
      <p:ext uri="{BB962C8B-B14F-4D97-AF65-F5344CB8AC3E}">
        <p14:creationId xmlns:p14="http://schemas.microsoft.com/office/powerpoint/2010/main" val="43656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Procedural Models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</a:pPr>
            <a:r>
              <a:rPr lang="en-GB" altLang="en-US" dirty="0" smtClean="0">
                <a:cs typeface="Times New Roman" pitchFamily="18" charset="0"/>
              </a:rPr>
              <a:t>Definition</a:t>
            </a:r>
          </a:p>
          <a:p>
            <a:pPr lvl="1" eaLnBrk="1" hangingPunct="1">
              <a:buClr>
                <a:schemeClr val="tx1"/>
              </a:buClr>
            </a:pPr>
            <a:r>
              <a:rPr lang="en-GB" altLang="en-US" dirty="0" smtClean="0">
                <a:cs typeface="Times New Roman" pitchFamily="18" charset="0"/>
              </a:rPr>
              <a:t>Pre-Fabricated: Models loaded in from file or defined manually in code (our crate or loaded model)</a:t>
            </a:r>
          </a:p>
          <a:p>
            <a:pPr lvl="1" eaLnBrk="1" hangingPunct="1">
              <a:buClr>
                <a:schemeClr val="tx1"/>
              </a:buClr>
            </a:pPr>
            <a:endParaRPr lang="en-GB" altLang="en-US" dirty="0" smtClean="0">
              <a:cs typeface="Times New Roman" pitchFamily="18" charset="0"/>
            </a:endParaRPr>
          </a:p>
          <a:p>
            <a:pPr lvl="1" eaLnBrk="1" hangingPunct="1">
              <a:buClr>
                <a:schemeClr val="tx1"/>
              </a:buClr>
            </a:pPr>
            <a:r>
              <a:rPr lang="en-GB" altLang="en-US" dirty="0" smtClean="0">
                <a:cs typeface="Times New Roman" pitchFamily="18" charset="0"/>
              </a:rPr>
              <a:t>Procedural: Model data that is created Algorithmically and appearance is controlled by the code itself</a:t>
            </a:r>
          </a:p>
          <a:p>
            <a:pPr lvl="2" eaLnBrk="1" hangingPunct="1">
              <a:buClr>
                <a:schemeClr val="tx1"/>
              </a:buClr>
              <a:buFont typeface="Wingdings" pitchFamily="2" charset="2"/>
              <a:buNone/>
            </a:pPr>
            <a:endParaRPr lang="en-GB" altLang="en-US" dirty="0" smtClean="0">
              <a:cs typeface="Times New Roman" pitchFamily="18" charset="0"/>
            </a:endParaRPr>
          </a:p>
          <a:p>
            <a:pPr lvl="1" eaLnBrk="1" hangingPunct="1">
              <a:buClr>
                <a:schemeClr val="tx1"/>
              </a:buClr>
              <a:buFontTx/>
              <a:buChar char="•"/>
            </a:pPr>
            <a:endParaRPr lang="en-GB" altLang="en-US" dirty="0" smtClean="0">
              <a:cs typeface="Times New Roman" pitchFamily="18" charset="0"/>
            </a:endParaRPr>
          </a:p>
          <a:p>
            <a:pPr lvl="1" eaLnBrk="1" hangingPunct="1">
              <a:buClr>
                <a:schemeClr val="tx1"/>
              </a:buClr>
              <a:buFontTx/>
              <a:buChar char="•"/>
            </a:pPr>
            <a:endParaRPr lang="en-GB" altLang="en-US" u="sng" dirty="0" smtClean="0"/>
          </a:p>
        </p:txBody>
      </p:sp>
    </p:spTree>
    <p:extLst>
      <p:ext uri="{BB962C8B-B14F-4D97-AF65-F5344CB8AC3E}">
        <p14:creationId xmlns:p14="http://schemas.microsoft.com/office/powerpoint/2010/main" val="214165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Vertex Arrays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</a:pPr>
            <a:r>
              <a:rPr lang="en-GB" altLang="en-US" dirty="0" smtClean="0">
                <a:cs typeface="Times New Roman" panose="02020603050405020304" pitchFamily="18" charset="0"/>
              </a:rPr>
              <a:t>Concept</a:t>
            </a:r>
          </a:p>
          <a:p>
            <a:pPr lvl="1" eaLnBrk="1" hangingPunct="1">
              <a:buClr>
                <a:schemeClr val="tx1"/>
              </a:buClr>
            </a:pPr>
            <a:r>
              <a:rPr lang="en-GB" altLang="en-US" dirty="0" smtClean="0">
                <a:cs typeface="Times New Roman" panose="02020603050405020304" pitchFamily="18" charset="0"/>
              </a:rPr>
              <a:t>Build arrays with the data required to build the geometry</a:t>
            </a:r>
          </a:p>
          <a:p>
            <a:pPr lvl="2" eaLnBrk="1" hangingPunct="1">
              <a:buClr>
                <a:schemeClr val="tx1"/>
              </a:buClr>
            </a:pPr>
            <a:r>
              <a:rPr lang="en-GB" altLang="en-US" dirty="0" smtClean="0">
                <a:cs typeface="Times New Roman" panose="02020603050405020304" pitchFamily="18" charset="0"/>
              </a:rPr>
              <a:t>Don’t render with individual calls to vertex, normal, </a:t>
            </a:r>
            <a:r>
              <a:rPr lang="en-GB" altLang="en-US" dirty="0" err="1" smtClean="0">
                <a:cs typeface="Times New Roman" panose="02020603050405020304" pitchFamily="18" charset="0"/>
              </a:rPr>
              <a:t>texcoords</a:t>
            </a:r>
            <a:r>
              <a:rPr lang="en-GB" altLang="en-US" dirty="0" smtClean="0">
                <a:cs typeface="Times New Roman" panose="02020603050405020304" pitchFamily="18" charset="0"/>
              </a:rPr>
              <a:t> </a:t>
            </a:r>
            <a:r>
              <a:rPr lang="en-GB" altLang="en-US" dirty="0" err="1" smtClean="0">
                <a:cs typeface="Times New Roman" panose="02020603050405020304" pitchFamily="18" charset="0"/>
              </a:rPr>
              <a:t>etc</a:t>
            </a:r>
            <a:endParaRPr lang="en-GB" altLang="en-US" dirty="0" smtClean="0">
              <a:cs typeface="Times New Roman" panose="02020603050405020304" pitchFamily="18" charset="0"/>
            </a:endParaRPr>
          </a:p>
          <a:p>
            <a:pPr lvl="1" eaLnBrk="1" hangingPunct="1">
              <a:buClr>
                <a:schemeClr val="tx1"/>
              </a:buClr>
            </a:pPr>
            <a:r>
              <a:rPr lang="en-GB" altLang="en-US" dirty="0" smtClean="0">
                <a:cs typeface="Times New Roman" panose="02020603050405020304" pitchFamily="18" charset="0"/>
              </a:rPr>
              <a:t>In </a:t>
            </a:r>
            <a:r>
              <a:rPr lang="en-GB" altLang="en-US" i="1" dirty="0" smtClean="0">
                <a:cs typeface="Times New Roman" panose="02020603050405020304" pitchFamily="18" charset="0"/>
              </a:rPr>
              <a:t>some</a:t>
            </a:r>
            <a:r>
              <a:rPr lang="en-GB" altLang="en-US" dirty="0" smtClean="0">
                <a:cs typeface="Times New Roman" panose="02020603050405020304" pitchFamily="18" charset="0"/>
              </a:rPr>
              <a:t> cases we can reuse vertices</a:t>
            </a:r>
          </a:p>
          <a:p>
            <a:pPr lvl="1" eaLnBrk="1" hangingPunct="1">
              <a:buClr>
                <a:schemeClr val="tx1"/>
              </a:buClr>
              <a:buFontTx/>
              <a:buChar char="•"/>
            </a:pPr>
            <a:endParaRPr lang="en-GB" altLang="en-US" u="sng" dirty="0" smtClean="0"/>
          </a:p>
        </p:txBody>
      </p:sp>
    </p:spTree>
    <p:extLst>
      <p:ext uri="{BB962C8B-B14F-4D97-AF65-F5344CB8AC3E}">
        <p14:creationId xmlns:p14="http://schemas.microsoft.com/office/powerpoint/2010/main" val="2098034934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Procedural Models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</a:pPr>
            <a:r>
              <a:rPr lang="en-GB" altLang="en-US" dirty="0" smtClean="0">
                <a:cs typeface="Times New Roman" pitchFamily="18" charset="0"/>
              </a:rPr>
              <a:t>Why would we want to use them?</a:t>
            </a:r>
          </a:p>
          <a:p>
            <a:pPr lvl="1" eaLnBrk="1" hangingPunct="1">
              <a:buClr>
                <a:schemeClr val="tx1"/>
              </a:buClr>
            </a:pPr>
            <a:r>
              <a:rPr lang="en-GB" altLang="en-US" dirty="0" smtClean="0">
                <a:cs typeface="Times New Roman" pitchFamily="18" charset="0"/>
              </a:rPr>
              <a:t>Relatively simple to create and does not require the effort from an Artist</a:t>
            </a:r>
          </a:p>
          <a:p>
            <a:pPr lvl="1" eaLnBrk="1" hangingPunct="1">
              <a:buClr>
                <a:schemeClr val="tx1"/>
              </a:buClr>
            </a:pPr>
            <a:r>
              <a:rPr lang="en-GB" altLang="en-US" dirty="0" smtClean="0">
                <a:cs typeface="Times New Roman" pitchFamily="18" charset="0"/>
              </a:rPr>
              <a:t>If it is procedural then we can typically alter the resolution of the model (in polygons) to suit the speed of the application</a:t>
            </a:r>
          </a:p>
          <a:p>
            <a:pPr lvl="1" eaLnBrk="1" hangingPunct="1">
              <a:buClr>
                <a:schemeClr val="tx1"/>
              </a:buClr>
            </a:pPr>
            <a:r>
              <a:rPr lang="en-GB" altLang="en-US" dirty="0" smtClean="0">
                <a:cs typeface="Times New Roman" pitchFamily="18" charset="0"/>
              </a:rPr>
              <a:t>We can alter the attributes of the object to alter its size and shape in code</a:t>
            </a:r>
          </a:p>
          <a:p>
            <a:pPr lvl="2" eaLnBrk="1" hangingPunct="1">
              <a:buClr>
                <a:schemeClr val="tx1"/>
              </a:buClr>
              <a:buFont typeface="Wingdings" pitchFamily="2" charset="2"/>
              <a:buNone/>
            </a:pPr>
            <a:endParaRPr lang="en-GB" altLang="en-US" dirty="0" smtClean="0">
              <a:cs typeface="Times New Roman" pitchFamily="18" charset="0"/>
            </a:endParaRPr>
          </a:p>
          <a:p>
            <a:pPr lvl="1" eaLnBrk="1" hangingPunct="1">
              <a:buClr>
                <a:schemeClr val="tx1"/>
              </a:buClr>
              <a:buFontTx/>
              <a:buChar char="•"/>
            </a:pPr>
            <a:endParaRPr lang="en-GB" altLang="en-US" dirty="0" smtClean="0">
              <a:cs typeface="Times New Roman" pitchFamily="18" charset="0"/>
            </a:endParaRPr>
          </a:p>
          <a:p>
            <a:pPr lvl="1" eaLnBrk="1" hangingPunct="1">
              <a:buClr>
                <a:schemeClr val="tx1"/>
              </a:buClr>
              <a:buFontTx/>
              <a:buChar char="•"/>
            </a:pPr>
            <a:endParaRPr lang="en-GB" altLang="en-US" u="sng" dirty="0" smtClean="0"/>
          </a:p>
        </p:txBody>
      </p:sp>
    </p:spTree>
    <p:extLst>
      <p:ext uri="{BB962C8B-B14F-4D97-AF65-F5344CB8AC3E}">
        <p14:creationId xmlns:p14="http://schemas.microsoft.com/office/powerpoint/2010/main" val="1469810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Procedural Models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hangingPunct="1">
              <a:buClr>
                <a:schemeClr val="tx1"/>
              </a:buClr>
              <a:defRPr/>
            </a:pPr>
            <a:r>
              <a:rPr lang="en-GB" sz="2400" dirty="0" smtClean="0">
                <a:cs typeface="Times New Roman" pitchFamily="18" charset="0"/>
              </a:rPr>
              <a:t>Procedural Models tend to be simple geometric shapes</a:t>
            </a:r>
          </a:p>
          <a:p>
            <a:pPr eaLnBrk="1" hangingPunct="1">
              <a:buClr>
                <a:schemeClr val="tx1"/>
              </a:buClr>
              <a:defRPr/>
            </a:pPr>
            <a:r>
              <a:rPr lang="en-GB" sz="2400" dirty="0" smtClean="0">
                <a:cs typeface="Times New Roman" pitchFamily="18" charset="0"/>
              </a:rPr>
              <a:t>Usually the easiest ones to create are based on some aspect of circular geometry</a:t>
            </a:r>
          </a:p>
          <a:p>
            <a:pPr eaLnBrk="1" hangingPunct="1">
              <a:buClr>
                <a:schemeClr val="tx1"/>
              </a:buClr>
              <a:defRPr/>
            </a:pPr>
            <a:r>
              <a:rPr lang="en-GB" sz="2400" dirty="0" smtClean="0">
                <a:cs typeface="Times New Roman" pitchFamily="18" charset="0"/>
              </a:rPr>
              <a:t>Such as </a:t>
            </a:r>
          </a:p>
          <a:p>
            <a:pPr lvl="1" eaLnBrk="1" hangingPunct="1">
              <a:buClr>
                <a:schemeClr val="tx1"/>
              </a:buClr>
              <a:defRPr/>
            </a:pPr>
            <a:r>
              <a:rPr lang="en-GB" sz="2400" dirty="0" smtClean="0">
                <a:cs typeface="Times New Roman" pitchFamily="18" charset="0"/>
              </a:rPr>
              <a:t>Disc </a:t>
            </a:r>
          </a:p>
          <a:p>
            <a:pPr lvl="1" eaLnBrk="1" hangingPunct="1">
              <a:buClr>
                <a:schemeClr val="tx1"/>
              </a:buClr>
              <a:defRPr/>
            </a:pPr>
            <a:r>
              <a:rPr lang="en-GB" sz="2400" dirty="0" smtClean="0">
                <a:cs typeface="Times New Roman" pitchFamily="18" charset="0"/>
              </a:rPr>
              <a:t>Sphere </a:t>
            </a:r>
          </a:p>
          <a:p>
            <a:pPr lvl="1" eaLnBrk="1" hangingPunct="1">
              <a:buClr>
                <a:schemeClr val="tx1"/>
              </a:buClr>
              <a:defRPr/>
            </a:pPr>
            <a:r>
              <a:rPr lang="en-GB" sz="2400" dirty="0" smtClean="0">
                <a:cs typeface="Times New Roman" pitchFamily="18" charset="0"/>
              </a:rPr>
              <a:t>Cylinder</a:t>
            </a:r>
          </a:p>
          <a:p>
            <a:pPr lvl="1" eaLnBrk="1" hangingPunct="1">
              <a:buClr>
                <a:schemeClr val="tx1"/>
              </a:buClr>
              <a:defRPr/>
            </a:pPr>
            <a:r>
              <a:rPr lang="en-GB" sz="2400" dirty="0" err="1" smtClean="0">
                <a:cs typeface="Times New Roman" pitchFamily="18" charset="0"/>
              </a:rPr>
              <a:t>etc</a:t>
            </a:r>
            <a:endParaRPr lang="en-GB" sz="2400" dirty="0" smtClean="0">
              <a:cs typeface="Times New Roman" pitchFamily="18" charset="0"/>
            </a:endParaRPr>
          </a:p>
          <a:p>
            <a:pPr eaLnBrk="1" hangingPunct="1">
              <a:buClr>
                <a:schemeClr val="tx1"/>
              </a:buClr>
              <a:defRPr/>
            </a:pPr>
            <a:r>
              <a:rPr lang="en-GB" sz="2400" dirty="0" smtClean="0">
                <a:cs typeface="Times New Roman" pitchFamily="18" charset="0"/>
              </a:rPr>
              <a:t>Having a library of these objects that we can use in our applications would be useful</a:t>
            </a:r>
          </a:p>
        </p:txBody>
      </p:sp>
    </p:spTree>
    <p:extLst>
      <p:ext uri="{BB962C8B-B14F-4D97-AF65-F5344CB8AC3E}">
        <p14:creationId xmlns:p14="http://schemas.microsoft.com/office/powerpoint/2010/main" val="2781727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How?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19088" indent="-319088" eaLnBrk="1" hangingPunct="1"/>
            <a:r>
              <a:rPr lang="en-GB" altLang="en-US" sz="2400" dirty="0" smtClean="0"/>
              <a:t>Using the parametric equations of shapes we can generate vertices</a:t>
            </a:r>
          </a:p>
          <a:p>
            <a:pPr marL="719138" lvl="1" indent="-319088" eaLnBrk="1" hangingPunct="1"/>
            <a:r>
              <a:rPr lang="en-GB" altLang="en-US" sz="2400" dirty="0" smtClean="0"/>
              <a:t>Connect them to create polygons, building our shape</a:t>
            </a:r>
          </a:p>
          <a:p>
            <a:pPr marL="319088" indent="-319088" eaLnBrk="1" hangingPunct="1"/>
            <a:r>
              <a:rPr lang="en-GB" altLang="en-US" sz="2400" dirty="0" smtClean="0"/>
              <a:t>We can render the shape as we generate it</a:t>
            </a:r>
          </a:p>
          <a:p>
            <a:pPr marL="719138" lvl="1" indent="-319088" eaLnBrk="1" hangingPunct="1"/>
            <a:r>
              <a:rPr lang="en-GB" altLang="en-US" sz="2400" dirty="0" smtClean="0"/>
              <a:t>Not super efficient, depending on the shape</a:t>
            </a:r>
          </a:p>
          <a:p>
            <a:pPr marL="319088" indent="-319088" eaLnBrk="1" hangingPunct="1"/>
            <a:r>
              <a:rPr lang="en-GB" altLang="en-US" sz="2400" dirty="0" smtClean="0"/>
              <a:t>Should store shape data in a vertex array or some other form of data storage</a:t>
            </a:r>
          </a:p>
          <a:p>
            <a:pPr marL="319088" indent="-319088" eaLnBrk="1" hangingPunct="1"/>
            <a:r>
              <a:rPr lang="en-GB" altLang="en-US" sz="2400" dirty="0" smtClean="0"/>
              <a:t>We will discuss how to generate the shapes</a:t>
            </a:r>
          </a:p>
          <a:p>
            <a:pPr marL="719138" lvl="1" indent="-319088" eaLnBrk="1" hangingPunct="1"/>
            <a:r>
              <a:rPr lang="en-GB" altLang="en-US" sz="2400" dirty="0" smtClean="0"/>
              <a:t>You will decide how best to store them</a:t>
            </a:r>
          </a:p>
        </p:txBody>
      </p:sp>
    </p:spTree>
    <p:extLst>
      <p:ext uri="{BB962C8B-B14F-4D97-AF65-F5344CB8AC3E}">
        <p14:creationId xmlns:p14="http://schemas.microsoft.com/office/powerpoint/2010/main" val="109648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Disc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</a:pPr>
            <a:r>
              <a:rPr lang="en-GB" altLang="en-US" smtClean="0">
                <a:cs typeface="Times New Roman" pitchFamily="18" charset="0"/>
              </a:rPr>
              <a:t>A simple 3D construction</a:t>
            </a:r>
          </a:p>
          <a:p>
            <a:pPr eaLnBrk="1" hangingPunct="1">
              <a:buClr>
                <a:schemeClr val="tx1"/>
              </a:buClr>
            </a:pPr>
            <a:r>
              <a:rPr lang="en-GB" altLang="en-US" smtClean="0">
                <a:cs typeface="Times New Roman" pitchFamily="18" charset="0"/>
              </a:rPr>
              <a:t>Resembles a filled circular section of flat geometry</a:t>
            </a:r>
          </a:p>
          <a:p>
            <a:pPr eaLnBrk="1" hangingPunct="1">
              <a:buClr>
                <a:schemeClr val="tx1"/>
              </a:buClr>
            </a:pPr>
            <a:r>
              <a:rPr lang="en-GB" altLang="en-US" smtClean="0">
                <a:cs typeface="Times New Roman" pitchFamily="18" charset="0"/>
              </a:rPr>
              <a:t>Not as obvious to construct as you might think</a:t>
            </a:r>
          </a:p>
          <a:p>
            <a:pPr lvl="2" eaLnBrk="1" hangingPunct="1">
              <a:buClr>
                <a:schemeClr val="tx1"/>
              </a:buClr>
              <a:buFont typeface="Wingdings" pitchFamily="2" charset="2"/>
              <a:buNone/>
            </a:pPr>
            <a:endParaRPr lang="en-GB" altLang="en-US" smtClean="0">
              <a:cs typeface="Times New Roman" pitchFamily="18" charset="0"/>
            </a:endParaRPr>
          </a:p>
          <a:p>
            <a:pPr lvl="1" eaLnBrk="1" hangingPunct="1">
              <a:buClr>
                <a:schemeClr val="tx1"/>
              </a:buClr>
              <a:buFontTx/>
              <a:buChar char="•"/>
            </a:pPr>
            <a:endParaRPr lang="en-GB" altLang="en-US" smtClean="0">
              <a:cs typeface="Times New Roman" pitchFamily="18" charset="0"/>
            </a:endParaRPr>
          </a:p>
          <a:p>
            <a:pPr lvl="1" eaLnBrk="1" hangingPunct="1">
              <a:buClr>
                <a:schemeClr val="tx1"/>
              </a:buClr>
              <a:buFontTx/>
              <a:buChar char="•"/>
            </a:pPr>
            <a:endParaRPr lang="en-GB" altLang="en-US" u="sng" smtClean="0"/>
          </a:p>
        </p:txBody>
      </p:sp>
      <p:graphicFrame>
        <p:nvGraphicFramePr>
          <p:cNvPr id="8196" name="Object 4"/>
          <p:cNvGraphicFramePr>
            <a:graphicFrameLocks noChangeAspect="1"/>
          </p:cNvGraphicFramePr>
          <p:nvPr/>
        </p:nvGraphicFramePr>
        <p:xfrm>
          <a:off x="179388" y="3068638"/>
          <a:ext cx="8643937" cy="360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Image" r:id="rId4" imgW="7619048" imgH="3174603" progId="Photoshop.Image.7">
                  <p:embed/>
                </p:oleObj>
              </mc:Choice>
              <mc:Fallback>
                <p:oleObj name="Image" r:id="rId4" imgW="7619048" imgH="3174603" progId="Photoshop.Image.7">
                  <p:embed/>
                  <p:pic>
                    <p:nvPicPr>
                      <p:cNvPr id="819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3068638"/>
                        <a:ext cx="8643937" cy="3600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1823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Disc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</a:pPr>
            <a:r>
              <a:rPr lang="en-GB" altLang="en-US" smtClean="0">
                <a:cs typeface="Times New Roman" pitchFamily="18" charset="0"/>
              </a:rPr>
              <a:t>For simplicity, we will use the second method using a central vertex</a:t>
            </a:r>
          </a:p>
          <a:p>
            <a:pPr eaLnBrk="1" hangingPunct="1">
              <a:buClr>
                <a:schemeClr val="tx1"/>
              </a:buClr>
            </a:pPr>
            <a:r>
              <a:rPr lang="en-GB" altLang="en-US" smtClean="0">
                <a:cs typeface="Times New Roman" pitchFamily="18" charset="0"/>
              </a:rPr>
              <a:t>We will use the parametric equation of a circle to find the vertices</a:t>
            </a:r>
          </a:p>
          <a:p>
            <a:pPr lvl="1" eaLnBrk="1" hangingPunct="1">
              <a:buClr>
                <a:schemeClr val="tx1"/>
              </a:buClr>
            </a:pPr>
            <a:r>
              <a:rPr lang="en-GB" altLang="en-US" smtClean="0">
                <a:cs typeface="Times New Roman" pitchFamily="18" charset="0"/>
              </a:rPr>
              <a:t>X = rCosTheta  </a:t>
            </a:r>
          </a:p>
          <a:p>
            <a:pPr lvl="1" eaLnBrk="1" hangingPunct="1">
              <a:buClr>
                <a:schemeClr val="tx1"/>
              </a:buClr>
            </a:pPr>
            <a:r>
              <a:rPr lang="en-GB" altLang="en-US" smtClean="0">
                <a:cs typeface="Times New Roman" pitchFamily="18" charset="0"/>
              </a:rPr>
              <a:t>Y = rSinTheta</a:t>
            </a:r>
          </a:p>
          <a:p>
            <a:pPr lvl="1" eaLnBrk="1" hangingPunct="1">
              <a:buClr>
                <a:schemeClr val="tx1"/>
              </a:buClr>
            </a:pPr>
            <a:r>
              <a:rPr lang="en-GB" altLang="en-US" smtClean="0">
                <a:cs typeface="Times New Roman" pitchFamily="18" charset="0"/>
              </a:rPr>
              <a:t>Radius = r </a:t>
            </a:r>
          </a:p>
          <a:p>
            <a:pPr lvl="1" eaLnBrk="1" hangingPunct="1">
              <a:buClr>
                <a:schemeClr val="tx1"/>
              </a:buClr>
            </a:pPr>
            <a:r>
              <a:rPr lang="en-GB" altLang="en-US" smtClean="0">
                <a:cs typeface="Times New Roman" pitchFamily="18" charset="0"/>
              </a:rPr>
              <a:t>Angle around circle = Theta</a:t>
            </a:r>
          </a:p>
        </p:txBody>
      </p:sp>
    </p:spTree>
    <p:extLst>
      <p:ext uri="{BB962C8B-B14F-4D97-AF65-F5344CB8AC3E}">
        <p14:creationId xmlns:p14="http://schemas.microsoft.com/office/powerpoint/2010/main" val="324942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Disc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</a:pPr>
            <a:r>
              <a:rPr lang="en-GB" altLang="en-US" smtClean="0">
                <a:cs typeface="Times New Roman" pitchFamily="18" charset="0"/>
              </a:rPr>
              <a:t>The first step is to decide how many vertices we are going to use (Resolution) for our model</a:t>
            </a:r>
          </a:p>
          <a:p>
            <a:pPr eaLnBrk="1" hangingPunct="1">
              <a:buClr>
                <a:schemeClr val="tx1"/>
              </a:buClr>
            </a:pPr>
            <a:r>
              <a:rPr lang="en-GB" altLang="en-US" smtClean="0">
                <a:cs typeface="Times New Roman" pitchFamily="18" charset="0"/>
              </a:rPr>
              <a:t>We need at least 3 to create a valid triangle</a:t>
            </a:r>
          </a:p>
          <a:p>
            <a:pPr eaLnBrk="1" hangingPunct="1">
              <a:buClr>
                <a:schemeClr val="tx1"/>
              </a:buClr>
            </a:pPr>
            <a:r>
              <a:rPr lang="en-GB" altLang="en-US" smtClean="0">
                <a:cs typeface="Times New Roman" pitchFamily="18" charset="0"/>
              </a:rPr>
              <a:t>Vertices will be sampled at equal distances around the circle</a:t>
            </a:r>
          </a:p>
        </p:txBody>
      </p:sp>
    </p:spTree>
    <p:extLst>
      <p:ext uri="{BB962C8B-B14F-4D97-AF65-F5344CB8AC3E}">
        <p14:creationId xmlns:p14="http://schemas.microsoft.com/office/powerpoint/2010/main" val="266036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Disc</a:t>
            </a:r>
          </a:p>
        </p:txBody>
      </p:sp>
      <p:sp>
        <p:nvSpPr>
          <p:cNvPr id="2478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 eaLnBrk="1" fontAlgn="auto" hangingPunct="1">
              <a:spcAft>
                <a:spcPts val="0"/>
              </a:spcAft>
              <a:buClr>
                <a:schemeClr val="tx1"/>
              </a:buClr>
              <a:defRPr/>
            </a:pPr>
            <a:r>
              <a:rPr lang="en-GB" sz="2400" dirty="0" smtClean="0">
                <a:cs typeface="Times New Roman" pitchFamily="18" charset="0"/>
              </a:rPr>
              <a:t>Algorithm (20 vertices)</a:t>
            </a:r>
          </a:p>
          <a:p>
            <a:pPr marL="514350" lvl="2" indent="-514350" eaLnBrk="1" fontAlgn="auto" hangingPunct="1">
              <a:spcAft>
                <a:spcPts val="0"/>
              </a:spcAft>
              <a:buClr>
                <a:schemeClr val="tx1"/>
              </a:buClr>
              <a:defRPr/>
            </a:pPr>
            <a:r>
              <a:rPr lang="en-GB" dirty="0">
                <a:cs typeface="Times New Roman" pitchFamily="18" charset="0"/>
              </a:rPr>
              <a:t>Interval between samples is (2*PI) / 20</a:t>
            </a:r>
          </a:p>
          <a:p>
            <a:pPr marL="971550" lvl="1" indent="-457200" eaLnBrk="1" fontAlgn="auto" hangingPunct="1">
              <a:spcAft>
                <a:spcPts val="0"/>
              </a:spcAft>
              <a:buClr>
                <a:schemeClr val="tx1"/>
              </a:buClr>
              <a:defRPr/>
            </a:pPr>
            <a:r>
              <a:rPr lang="en-GB" sz="2400" dirty="0" smtClean="0">
                <a:cs typeface="Times New Roman" pitchFamily="18" charset="0"/>
              </a:rPr>
              <a:t>Loop for number of segments</a:t>
            </a:r>
          </a:p>
          <a:p>
            <a:pPr marL="1371600" lvl="2" indent="-457200" eaLnBrk="1" fontAlgn="auto" hangingPunct="1">
              <a:spcAft>
                <a:spcPts val="0"/>
              </a:spcAft>
              <a:buClr>
                <a:schemeClr val="tx1"/>
              </a:buClr>
              <a:defRPr/>
            </a:pPr>
            <a:r>
              <a:rPr lang="en-GB" sz="2000" dirty="0">
                <a:cs typeface="Times New Roman" pitchFamily="18" charset="0"/>
              </a:rPr>
              <a:t>Begin sampling at angle </a:t>
            </a:r>
            <a:r>
              <a:rPr lang="en-GB" sz="2000" dirty="0" smtClean="0">
                <a:cs typeface="Times New Roman" pitchFamily="18" charset="0"/>
              </a:rPr>
              <a:t>0</a:t>
            </a:r>
            <a:endParaRPr lang="en-GB" sz="2000" dirty="0">
              <a:cs typeface="Times New Roman" pitchFamily="18" charset="0"/>
            </a:endParaRPr>
          </a:p>
          <a:p>
            <a:pPr marL="1371600" lvl="2" indent="-457200" eaLnBrk="1" fontAlgn="auto" hangingPunct="1">
              <a:spcAft>
                <a:spcPts val="0"/>
              </a:spcAft>
              <a:buClr>
                <a:schemeClr val="tx1"/>
              </a:buClr>
              <a:defRPr/>
            </a:pPr>
            <a:r>
              <a:rPr lang="en-GB" sz="2000" dirty="0" smtClean="0">
                <a:cs typeface="Times New Roman" pitchFamily="18" charset="0"/>
              </a:rPr>
              <a:t>Calculate 3 vertices</a:t>
            </a:r>
          </a:p>
          <a:p>
            <a:pPr marL="1828800" lvl="3" indent="-457200" eaLnBrk="1" fontAlgn="auto" hangingPunct="1">
              <a:spcAft>
                <a:spcPts val="0"/>
              </a:spcAft>
              <a:buClr>
                <a:schemeClr val="tx1"/>
              </a:buClr>
              <a:defRPr/>
            </a:pPr>
            <a:r>
              <a:rPr lang="en-GB" sz="1600" dirty="0" smtClean="0">
                <a:cs typeface="Times New Roman" pitchFamily="18" charset="0"/>
              </a:rPr>
              <a:t>(0, 0, 0) centre of disc</a:t>
            </a:r>
          </a:p>
          <a:p>
            <a:pPr marL="1828800" lvl="3" indent="-457200" eaLnBrk="1" fontAlgn="auto" hangingPunct="1">
              <a:spcAft>
                <a:spcPts val="0"/>
              </a:spcAft>
              <a:buClr>
                <a:schemeClr val="tx1"/>
              </a:buClr>
              <a:defRPr/>
            </a:pPr>
            <a:r>
              <a:rPr lang="en-GB" sz="1600" dirty="0" smtClean="0">
                <a:cs typeface="Times New Roman" pitchFamily="18" charset="0"/>
              </a:rPr>
              <a:t>x, y, z based on angle of 0 (first outer vertex)</a:t>
            </a:r>
          </a:p>
          <a:p>
            <a:pPr marL="1828800" lvl="3" indent="-457200" eaLnBrk="1" fontAlgn="auto" hangingPunct="1">
              <a:spcAft>
                <a:spcPts val="0"/>
              </a:spcAft>
              <a:buClr>
                <a:schemeClr val="tx1"/>
              </a:buClr>
              <a:defRPr/>
            </a:pPr>
            <a:r>
              <a:rPr lang="en-GB" sz="1600" dirty="0" smtClean="0">
                <a:cs typeface="Times New Roman" pitchFamily="18" charset="0"/>
              </a:rPr>
              <a:t>X, y, z based on angle plus interval (next outer vertex)</a:t>
            </a:r>
          </a:p>
          <a:p>
            <a:pPr marL="1371600" lvl="2" indent="-457200" eaLnBrk="1" fontAlgn="auto" hangingPunct="1">
              <a:spcAft>
                <a:spcPts val="0"/>
              </a:spcAft>
              <a:buClr>
                <a:schemeClr val="tx1"/>
              </a:buClr>
              <a:defRPr/>
            </a:pPr>
            <a:r>
              <a:rPr lang="en-GB" sz="2000" dirty="0" smtClean="0">
                <a:cs typeface="Times New Roman" pitchFamily="18" charset="0"/>
              </a:rPr>
              <a:t>Increase angle by interval</a:t>
            </a:r>
          </a:p>
          <a:p>
            <a:pPr marL="971550" lvl="1" indent="-457200" eaLnBrk="1" fontAlgn="auto" hangingPunct="1">
              <a:spcAft>
                <a:spcPts val="0"/>
              </a:spcAft>
              <a:buClr>
                <a:schemeClr val="tx1"/>
              </a:buClr>
              <a:defRPr/>
            </a:pPr>
            <a:r>
              <a:rPr lang="en-GB" sz="2400" dirty="0" smtClean="0">
                <a:cs typeface="Times New Roman" pitchFamily="18" charset="0"/>
              </a:rPr>
              <a:t>(To avoid problems it is sometimes best to clamp the last value back to zero)	</a:t>
            </a:r>
          </a:p>
        </p:txBody>
      </p:sp>
    </p:spTree>
    <p:extLst>
      <p:ext uri="{BB962C8B-B14F-4D97-AF65-F5344CB8AC3E}">
        <p14:creationId xmlns:p14="http://schemas.microsoft.com/office/powerpoint/2010/main" val="109751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altLang="en-US" smtClean="0"/>
          </a:p>
        </p:txBody>
      </p:sp>
      <p:sp>
        <p:nvSpPr>
          <p:cNvPr id="13315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altLang="en-US" smtClean="0"/>
          </a:p>
        </p:txBody>
      </p:sp>
      <p:pic>
        <p:nvPicPr>
          <p:cNvPr id="13316" name="Picture 2" descr="C:\Users\Paul\Documents\Work\Teaching\2012\AG0800a\semester2\My notes\ProceduralDis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04800"/>
            <a:ext cx="7773988" cy="607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5757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Disc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80060" indent="-514350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tx1"/>
              </a:buClr>
              <a:defRPr/>
            </a:pPr>
            <a:r>
              <a:rPr lang="en-GB" dirty="0" smtClean="0">
                <a:cs typeface="Times New Roman" pitchFamily="18" charset="0"/>
              </a:rPr>
              <a:t>What about </a:t>
            </a:r>
            <a:r>
              <a:rPr lang="en-GB" dirty="0" err="1" smtClean="0">
                <a:cs typeface="Times New Roman" pitchFamily="18" charset="0"/>
              </a:rPr>
              <a:t>normals</a:t>
            </a:r>
            <a:r>
              <a:rPr lang="en-GB" dirty="0" smtClean="0">
                <a:cs typeface="Times New Roman" pitchFamily="18" charset="0"/>
              </a:rPr>
              <a:t> and texture coordinates?</a:t>
            </a:r>
          </a:p>
          <a:p>
            <a:pPr marL="880110" lvl="1" indent="-514350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tx1"/>
              </a:buClr>
              <a:defRPr/>
            </a:pPr>
            <a:r>
              <a:rPr lang="en-GB" dirty="0" err="1" smtClean="0">
                <a:cs typeface="Times New Roman" pitchFamily="18" charset="0"/>
              </a:rPr>
              <a:t>Normals</a:t>
            </a:r>
            <a:r>
              <a:rPr lang="en-GB" dirty="0" smtClean="0">
                <a:cs typeface="Times New Roman" pitchFamily="18" charset="0"/>
              </a:rPr>
              <a:t> </a:t>
            </a:r>
            <a:r>
              <a:rPr lang="en-GB" dirty="0">
                <a:cs typeface="Times New Roman" pitchFamily="18" charset="0"/>
              </a:rPr>
              <a:t>will all point positive in the Z-axis</a:t>
            </a:r>
          </a:p>
          <a:p>
            <a:pPr marL="1280160" lvl="2" indent="-514350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tx1"/>
              </a:buClr>
              <a:defRPr/>
            </a:pPr>
            <a:r>
              <a:rPr lang="en-GB" dirty="0">
                <a:cs typeface="Times New Roman" pitchFamily="18" charset="0"/>
              </a:rPr>
              <a:t>Assuming the disc is built around the XY-axis</a:t>
            </a:r>
          </a:p>
          <a:p>
            <a:pPr marL="880110" lvl="1" indent="-514350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tx1"/>
              </a:buClr>
              <a:defRPr/>
            </a:pPr>
            <a:r>
              <a:rPr lang="en-GB" dirty="0">
                <a:cs typeface="Times New Roman" pitchFamily="18" charset="0"/>
              </a:rPr>
              <a:t>Texture coordinates are quite </a:t>
            </a:r>
            <a:r>
              <a:rPr lang="en-GB" dirty="0" smtClean="0">
                <a:cs typeface="Times New Roman" pitchFamily="18" charset="0"/>
              </a:rPr>
              <a:t>straight forward, </a:t>
            </a:r>
            <a:r>
              <a:rPr lang="en-GB" dirty="0">
                <a:cs typeface="Times New Roman" pitchFamily="18" charset="0"/>
              </a:rPr>
              <a:t>surprisingly</a:t>
            </a:r>
          </a:p>
          <a:p>
            <a:pPr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6733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Disc texture coordinates</a:t>
            </a:r>
          </a:p>
        </p:txBody>
      </p:sp>
      <p:pic>
        <p:nvPicPr>
          <p:cNvPr id="1536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" y="1846263"/>
            <a:ext cx="8686800" cy="3851275"/>
          </a:xfrm>
          <a:noFill/>
        </p:spPr>
      </p:pic>
    </p:spTree>
    <p:extLst>
      <p:ext uri="{BB962C8B-B14F-4D97-AF65-F5344CB8AC3E}">
        <p14:creationId xmlns:p14="http://schemas.microsoft.com/office/powerpoint/2010/main" val="2318059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Vertex Arrays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</a:pPr>
            <a:r>
              <a:rPr lang="en-GB" altLang="en-US" smtClean="0">
                <a:cs typeface="Times New Roman" panose="02020603050405020304" pitchFamily="18" charset="0"/>
              </a:rPr>
              <a:t>Array types</a:t>
            </a:r>
          </a:p>
          <a:p>
            <a:pPr lvl="1" eaLnBrk="1" hangingPunct="1">
              <a:buClr>
                <a:schemeClr val="tx1"/>
              </a:buClr>
            </a:pPr>
            <a:r>
              <a:rPr lang="en-GB" altLang="en-US" smtClean="0">
                <a:cs typeface="Times New Roman" panose="02020603050405020304" pitchFamily="18" charset="0"/>
              </a:rPr>
              <a:t>Vertex Information</a:t>
            </a:r>
          </a:p>
          <a:p>
            <a:pPr lvl="1" eaLnBrk="1" hangingPunct="1">
              <a:buClr>
                <a:schemeClr val="tx1"/>
              </a:buClr>
            </a:pPr>
            <a:r>
              <a:rPr lang="en-GB" altLang="en-US" smtClean="0">
                <a:cs typeface="Times New Roman" panose="02020603050405020304" pitchFamily="18" charset="0"/>
              </a:rPr>
              <a:t>Colour Information</a:t>
            </a:r>
          </a:p>
          <a:p>
            <a:pPr lvl="1" eaLnBrk="1" hangingPunct="1">
              <a:buClr>
                <a:schemeClr val="tx1"/>
              </a:buClr>
            </a:pPr>
            <a:r>
              <a:rPr lang="en-GB" altLang="en-US" smtClean="0">
                <a:cs typeface="Times New Roman" panose="02020603050405020304" pitchFamily="18" charset="0"/>
              </a:rPr>
              <a:t>Normals</a:t>
            </a:r>
          </a:p>
          <a:p>
            <a:pPr lvl="1" eaLnBrk="1" hangingPunct="1">
              <a:buClr>
                <a:schemeClr val="tx1"/>
              </a:buClr>
            </a:pPr>
            <a:r>
              <a:rPr lang="en-GB" altLang="en-US" smtClean="0">
                <a:cs typeface="Times New Roman" panose="02020603050405020304" pitchFamily="18" charset="0"/>
              </a:rPr>
              <a:t>Texture Coordinates</a:t>
            </a:r>
          </a:p>
          <a:p>
            <a:pPr lvl="1" eaLnBrk="1" hangingPunct="1">
              <a:buClr>
                <a:schemeClr val="tx1"/>
              </a:buClr>
            </a:pPr>
            <a:r>
              <a:rPr lang="en-GB" altLang="en-US" smtClean="0">
                <a:cs typeface="Times New Roman" panose="02020603050405020304" pitchFamily="18" charset="0"/>
              </a:rPr>
              <a:t>Indices (Index)</a:t>
            </a:r>
          </a:p>
          <a:p>
            <a:pPr lvl="1" eaLnBrk="1" hangingPunct="1">
              <a:buClr>
                <a:schemeClr val="tx1"/>
              </a:buClr>
              <a:buFontTx/>
              <a:buChar char="•"/>
            </a:pPr>
            <a:endParaRPr lang="en-GB" altLang="en-US" smtClean="0">
              <a:cs typeface="Times New Roman" panose="02020603050405020304" pitchFamily="18" charset="0"/>
            </a:endParaRPr>
          </a:p>
          <a:p>
            <a:pPr lvl="1" eaLnBrk="1" hangingPunct="1">
              <a:buClr>
                <a:schemeClr val="tx1"/>
              </a:buClr>
              <a:buFontTx/>
              <a:buChar char="•"/>
            </a:pPr>
            <a:endParaRPr lang="en-GB" altLang="en-US" u="sng" smtClean="0"/>
          </a:p>
        </p:txBody>
      </p:sp>
    </p:spTree>
    <p:extLst>
      <p:ext uri="{BB962C8B-B14F-4D97-AF65-F5344CB8AC3E}">
        <p14:creationId xmlns:p14="http://schemas.microsoft.com/office/powerpoint/2010/main" val="2014959355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Making the array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While looping through the array calculating the Vertex positions, use those values to calculate the texture coordinates</a:t>
            </a:r>
          </a:p>
          <a:p>
            <a:pPr eaLnBrk="1" hangingPunct="1"/>
            <a:r>
              <a:rPr lang="en-GB" altLang="en-US" smtClean="0"/>
              <a:t>The maths</a:t>
            </a:r>
          </a:p>
          <a:p>
            <a:pPr lvl="1" eaLnBrk="1" hangingPunct="1"/>
            <a:r>
              <a:rPr lang="en-GB" altLang="en-US" smtClean="0"/>
              <a:t>U = ( cos(theta) / d ) + 0.5</a:t>
            </a:r>
          </a:p>
          <a:p>
            <a:pPr lvl="1" eaLnBrk="1" hangingPunct="1"/>
            <a:r>
              <a:rPr lang="en-GB" altLang="en-US" smtClean="0"/>
              <a:t>V = ( sin(theta) / d ) + 0.5</a:t>
            </a:r>
          </a:p>
          <a:p>
            <a:pPr lvl="1" eaLnBrk="1" hangingPunct="1"/>
            <a:r>
              <a:rPr lang="en-GB" altLang="en-US" smtClean="0"/>
              <a:t>D is diameter</a:t>
            </a:r>
          </a:p>
        </p:txBody>
      </p:sp>
    </p:spTree>
    <p:extLst>
      <p:ext uri="{BB962C8B-B14F-4D97-AF65-F5344CB8AC3E}">
        <p14:creationId xmlns:p14="http://schemas.microsoft.com/office/powerpoint/2010/main" val="203096944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altLang="en-US" smtClean="0"/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altLang="en-US" smtClean="0"/>
          </a:p>
        </p:txBody>
      </p:sp>
      <p:pic>
        <p:nvPicPr>
          <p:cNvPr id="174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71500"/>
            <a:ext cx="7620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322434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905250"/>
            <a:ext cx="3314700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Sphere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</a:pPr>
            <a:r>
              <a:rPr lang="en-GB" altLang="en-US" sz="2400" dirty="0" smtClean="0">
                <a:cs typeface="Times New Roman" pitchFamily="18" charset="0"/>
              </a:rPr>
              <a:t>Our sphere object is split into sections of Latitude and longitude, exactly like a globe</a:t>
            </a:r>
          </a:p>
          <a:p>
            <a:pPr eaLnBrk="1" hangingPunct="1">
              <a:buClr>
                <a:schemeClr val="tx1"/>
              </a:buClr>
            </a:pPr>
            <a:r>
              <a:rPr lang="en-GB" altLang="en-US" sz="2400" dirty="0" smtClean="0">
                <a:cs typeface="Times New Roman" pitchFamily="18" charset="0"/>
              </a:rPr>
              <a:t>Very easy to store the information, as it perfectly resembles a 2 Dimensional grid when the sphere is “Unwrapped” (2D Array)</a:t>
            </a:r>
          </a:p>
          <a:p>
            <a:pPr lvl="2" eaLnBrk="1" hangingPunct="1">
              <a:buClr>
                <a:schemeClr val="tx1"/>
              </a:buClr>
              <a:buFont typeface="Wingdings" pitchFamily="2" charset="2"/>
              <a:buNone/>
            </a:pPr>
            <a:endParaRPr lang="en-GB" altLang="en-US" dirty="0" smtClean="0">
              <a:cs typeface="Times New Roman" pitchFamily="18" charset="0"/>
            </a:endParaRPr>
          </a:p>
          <a:p>
            <a:pPr lvl="1" eaLnBrk="1" hangingPunct="1">
              <a:buClr>
                <a:schemeClr val="tx1"/>
              </a:buClr>
              <a:buFontTx/>
              <a:buChar char="•"/>
            </a:pPr>
            <a:endParaRPr lang="en-GB" altLang="en-US" dirty="0" smtClean="0">
              <a:cs typeface="Times New Roman" pitchFamily="18" charset="0"/>
            </a:endParaRPr>
          </a:p>
          <a:p>
            <a:pPr lvl="1" eaLnBrk="1" hangingPunct="1">
              <a:buClr>
                <a:schemeClr val="tx1"/>
              </a:buClr>
              <a:buFontTx/>
              <a:buChar char="•"/>
            </a:pPr>
            <a:endParaRPr lang="en-GB" altLang="en-US" u="sng" dirty="0" smtClean="0"/>
          </a:p>
        </p:txBody>
      </p:sp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962400"/>
            <a:ext cx="3914775" cy="270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419569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Sphere</a:t>
            </a:r>
          </a:p>
        </p:txBody>
      </p:sp>
      <p:sp>
        <p:nvSpPr>
          <p:cNvPr id="2508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20040" indent="-320040" eaLnBrk="1" fontAlgn="auto" hangingPunct="1">
              <a:spcAft>
                <a:spcPts val="0"/>
              </a:spcAft>
              <a:buClr>
                <a:schemeClr val="tx1"/>
              </a:buClr>
              <a:defRPr/>
            </a:pPr>
            <a:r>
              <a:rPr lang="en-GB" sz="2000" dirty="0" smtClean="0">
                <a:cs typeface="Times New Roman" pitchFamily="18" charset="0"/>
              </a:rPr>
              <a:t>Generation</a:t>
            </a:r>
          </a:p>
          <a:p>
            <a:pPr marL="640080" lvl="1" indent="-274320" eaLnBrk="1" fontAlgn="auto" hangingPunct="1">
              <a:spcAft>
                <a:spcPts val="0"/>
              </a:spcAft>
              <a:buClr>
                <a:schemeClr val="tx1"/>
              </a:buClr>
              <a:defRPr/>
            </a:pPr>
            <a:r>
              <a:rPr lang="en-GB" sz="2000" dirty="0" smtClean="0">
                <a:cs typeface="Times New Roman" pitchFamily="18" charset="0"/>
              </a:rPr>
              <a:t>This time we must decide how many divisions of longitude and latitude to create</a:t>
            </a:r>
          </a:p>
          <a:p>
            <a:pPr marL="640080" lvl="1" indent="-274320" eaLnBrk="1" fontAlgn="auto" hangingPunct="1">
              <a:spcAft>
                <a:spcPts val="0"/>
              </a:spcAft>
              <a:buClr>
                <a:schemeClr val="tx1"/>
              </a:buClr>
              <a:defRPr/>
            </a:pPr>
            <a:r>
              <a:rPr lang="en-GB" sz="2000" dirty="0" smtClean="0">
                <a:cs typeface="Times New Roman" pitchFamily="18" charset="0"/>
              </a:rPr>
              <a:t>We use the Parametric equation of a sphere</a:t>
            </a:r>
          </a:p>
          <a:p>
            <a:pPr lvl="2" eaLnBrk="1" fontAlgn="auto" hangingPunct="1">
              <a:spcAft>
                <a:spcPts val="0"/>
              </a:spcAft>
              <a:buClr>
                <a:schemeClr val="tx1"/>
              </a:buClr>
              <a:defRPr/>
            </a:pPr>
            <a:r>
              <a:rPr lang="en-GB" sz="1800" dirty="0" smtClean="0">
                <a:cs typeface="Times New Roman" pitchFamily="18" charset="0"/>
              </a:rPr>
              <a:t>X = </a:t>
            </a:r>
            <a:r>
              <a:rPr lang="en-GB" sz="1800" dirty="0" err="1" smtClean="0">
                <a:cs typeface="Times New Roman" pitchFamily="18" charset="0"/>
              </a:rPr>
              <a:t>rCosTheta</a:t>
            </a:r>
            <a:r>
              <a:rPr lang="en-GB" sz="1800" dirty="0" smtClean="0">
                <a:cs typeface="Times New Roman" pitchFamily="18" charset="0"/>
              </a:rPr>
              <a:t>*</a:t>
            </a:r>
            <a:r>
              <a:rPr lang="en-GB" sz="1800" dirty="0" err="1" smtClean="0">
                <a:cs typeface="Times New Roman" pitchFamily="18" charset="0"/>
              </a:rPr>
              <a:t>SinDelta</a:t>
            </a:r>
            <a:endParaRPr lang="en-GB" sz="1800" dirty="0" smtClean="0">
              <a:cs typeface="Times New Roman" pitchFamily="18" charset="0"/>
            </a:endParaRPr>
          </a:p>
          <a:p>
            <a:pPr lvl="2" eaLnBrk="1" fontAlgn="auto" hangingPunct="1">
              <a:spcAft>
                <a:spcPts val="0"/>
              </a:spcAft>
              <a:buClr>
                <a:schemeClr val="tx1"/>
              </a:buClr>
              <a:defRPr/>
            </a:pPr>
            <a:r>
              <a:rPr lang="en-GB" sz="1800" dirty="0" smtClean="0">
                <a:cs typeface="Times New Roman" pitchFamily="18" charset="0"/>
              </a:rPr>
              <a:t>Y = </a:t>
            </a:r>
            <a:r>
              <a:rPr lang="en-GB" sz="1800" dirty="0" err="1">
                <a:cs typeface="Times New Roman" pitchFamily="18" charset="0"/>
              </a:rPr>
              <a:t>rCosDelta</a:t>
            </a:r>
            <a:endParaRPr lang="en-GB" sz="1800" dirty="0">
              <a:cs typeface="Times New Roman" pitchFamily="18" charset="0"/>
            </a:endParaRPr>
          </a:p>
          <a:p>
            <a:pPr lvl="2" eaLnBrk="1" fontAlgn="auto" hangingPunct="1">
              <a:spcAft>
                <a:spcPts val="0"/>
              </a:spcAft>
              <a:buClr>
                <a:schemeClr val="tx1"/>
              </a:buClr>
              <a:defRPr/>
            </a:pPr>
            <a:r>
              <a:rPr lang="en-GB" sz="1800" dirty="0" smtClean="0">
                <a:cs typeface="Times New Roman" pitchFamily="18" charset="0"/>
              </a:rPr>
              <a:t>Z = </a:t>
            </a:r>
            <a:r>
              <a:rPr lang="en-GB" sz="1800" dirty="0" err="1">
                <a:cs typeface="Times New Roman" pitchFamily="18" charset="0"/>
              </a:rPr>
              <a:t>rSinTheta</a:t>
            </a:r>
            <a:r>
              <a:rPr lang="en-GB" sz="1800" dirty="0">
                <a:cs typeface="Times New Roman" pitchFamily="18" charset="0"/>
              </a:rPr>
              <a:t>*</a:t>
            </a:r>
            <a:r>
              <a:rPr lang="en-GB" sz="1800" dirty="0" err="1">
                <a:cs typeface="Times New Roman" pitchFamily="18" charset="0"/>
              </a:rPr>
              <a:t>SinDelta</a:t>
            </a:r>
            <a:endParaRPr lang="en-GB" sz="1800" dirty="0">
              <a:cs typeface="Times New Roman" pitchFamily="18" charset="0"/>
            </a:endParaRPr>
          </a:p>
          <a:p>
            <a:pPr lvl="2" eaLnBrk="1" fontAlgn="auto" hangingPunct="1">
              <a:spcAft>
                <a:spcPts val="0"/>
              </a:spcAft>
              <a:buClr>
                <a:schemeClr val="tx1"/>
              </a:buClr>
              <a:defRPr/>
            </a:pPr>
            <a:r>
              <a:rPr lang="en-GB" sz="1800" dirty="0" smtClean="0">
                <a:cs typeface="Times New Roman" pitchFamily="18" charset="0"/>
              </a:rPr>
              <a:t>Angle of Latitude = Theta</a:t>
            </a:r>
          </a:p>
          <a:p>
            <a:pPr lvl="2" eaLnBrk="1" fontAlgn="auto" hangingPunct="1">
              <a:spcAft>
                <a:spcPts val="0"/>
              </a:spcAft>
              <a:buClr>
                <a:schemeClr val="tx1"/>
              </a:buClr>
              <a:defRPr/>
            </a:pPr>
            <a:r>
              <a:rPr lang="en-GB" sz="1800" dirty="0" smtClean="0">
                <a:cs typeface="Times New Roman" pitchFamily="18" charset="0"/>
              </a:rPr>
              <a:t>Angle of longitude = Delta</a:t>
            </a:r>
          </a:p>
          <a:p>
            <a:pPr marL="640080" lvl="1" indent="-274320" eaLnBrk="1" fontAlgn="auto" hangingPunct="1">
              <a:spcAft>
                <a:spcPts val="0"/>
              </a:spcAft>
              <a:buClr>
                <a:schemeClr val="tx1"/>
              </a:buClr>
              <a:defRPr/>
            </a:pPr>
            <a:r>
              <a:rPr lang="en-GB" sz="2000" dirty="0" smtClean="0">
                <a:cs typeface="Times New Roman" pitchFamily="18" charset="0"/>
              </a:rPr>
              <a:t>Using this we can obtain any point in </a:t>
            </a:r>
            <a:r>
              <a:rPr lang="en-GB" sz="2000" dirty="0" err="1" smtClean="0">
                <a:cs typeface="Times New Roman" pitchFamily="18" charset="0"/>
              </a:rPr>
              <a:t>x,y,z</a:t>
            </a:r>
            <a:r>
              <a:rPr lang="en-GB" sz="2000" dirty="0" smtClean="0">
                <a:cs typeface="Times New Roman" pitchFamily="18" charset="0"/>
              </a:rPr>
              <a:t> coordinates for any given latitude and longitude</a:t>
            </a:r>
          </a:p>
          <a:p>
            <a:pPr marL="640080" lvl="1" indent="-274320" eaLnBrk="1" fontAlgn="auto" hangingPunct="1">
              <a:spcAft>
                <a:spcPts val="0"/>
              </a:spcAft>
              <a:buClr>
                <a:schemeClr val="tx1"/>
              </a:buClr>
              <a:defRPr/>
            </a:pPr>
            <a:r>
              <a:rPr lang="en-GB" sz="2000" dirty="0" smtClean="0">
                <a:cs typeface="Times New Roman" pitchFamily="18" charset="0"/>
              </a:rPr>
              <a:t>We use two loops: One for Longitude and one for latitude to generate the vertex data, </a:t>
            </a:r>
            <a:r>
              <a:rPr lang="en-GB" sz="2000" dirty="0" err="1" smtClean="0">
                <a:cs typeface="Times New Roman" pitchFamily="18" charset="0"/>
              </a:rPr>
              <a:t>normals</a:t>
            </a:r>
            <a:r>
              <a:rPr lang="en-GB" sz="2000" dirty="0" smtClean="0">
                <a:cs typeface="Times New Roman" pitchFamily="18" charset="0"/>
              </a:rPr>
              <a:t> and texture coordinates </a:t>
            </a:r>
            <a:r>
              <a:rPr lang="en-GB" sz="1600" dirty="0" smtClean="0">
                <a:cs typeface="Times New Roman" pitchFamily="18" charset="0"/>
              </a:rPr>
              <a:t> </a:t>
            </a:r>
            <a:endParaRPr lang="en-GB" sz="2000" dirty="0" smtClean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187286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Sphere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GB" sz="2400" dirty="0" smtClean="0"/>
              <a:t>Rendering</a:t>
            </a:r>
          </a:p>
          <a:p>
            <a:pPr lvl="1">
              <a:defRPr/>
            </a:pPr>
            <a:r>
              <a:rPr lang="en-GB" sz="2400" dirty="0" smtClean="0"/>
              <a:t>Theta = (2*pi) / number of segments</a:t>
            </a:r>
          </a:p>
          <a:p>
            <a:pPr lvl="1">
              <a:defRPr/>
            </a:pPr>
            <a:r>
              <a:rPr lang="en-GB" sz="2400" dirty="0" smtClean="0"/>
              <a:t>Delta = pi / number of segments</a:t>
            </a:r>
          </a:p>
          <a:p>
            <a:pPr lvl="1">
              <a:defRPr/>
            </a:pPr>
            <a:r>
              <a:rPr lang="en-GB" sz="2400" dirty="0" smtClean="0"/>
              <a:t>Loop for longitude</a:t>
            </a:r>
          </a:p>
          <a:p>
            <a:pPr lvl="2">
              <a:defRPr/>
            </a:pPr>
            <a:r>
              <a:rPr lang="en-GB" sz="2000" dirty="0" smtClean="0"/>
              <a:t>Loop for latitude</a:t>
            </a:r>
          </a:p>
          <a:p>
            <a:pPr lvl="3">
              <a:defRPr/>
            </a:pPr>
            <a:r>
              <a:rPr lang="en-GB" sz="1800" dirty="0" smtClean="0"/>
              <a:t>Calculate x, y and z for </a:t>
            </a:r>
            <a:r>
              <a:rPr lang="en-GB" sz="1800" dirty="0"/>
              <a:t>4</a:t>
            </a:r>
            <a:r>
              <a:rPr lang="en-GB" sz="1800" dirty="0" smtClean="0"/>
              <a:t> vertices</a:t>
            </a:r>
          </a:p>
          <a:p>
            <a:pPr lvl="3" eaLnBrk="1" fontAlgn="auto" hangingPunct="1">
              <a:spcAft>
                <a:spcPts val="0"/>
              </a:spcAft>
              <a:buClr>
                <a:schemeClr val="tx1"/>
              </a:buClr>
              <a:defRPr/>
            </a:pPr>
            <a:r>
              <a:rPr lang="en-GB" sz="1800" dirty="0">
                <a:cs typeface="Times New Roman" pitchFamily="18" charset="0"/>
              </a:rPr>
              <a:t>[</a:t>
            </a:r>
            <a:r>
              <a:rPr lang="en-GB" sz="1800" dirty="0" err="1">
                <a:cs typeface="Times New Roman" pitchFamily="18" charset="0"/>
              </a:rPr>
              <a:t>lats</a:t>
            </a:r>
            <a:r>
              <a:rPr lang="en-GB" sz="1800" dirty="0">
                <a:cs typeface="Times New Roman" pitchFamily="18" charset="0"/>
              </a:rPr>
              <a:t>][longs</a:t>
            </a:r>
            <a:r>
              <a:rPr lang="en-GB" sz="1800" dirty="0" smtClean="0">
                <a:cs typeface="Times New Roman" pitchFamily="18" charset="0"/>
              </a:rPr>
              <a:t>]</a:t>
            </a:r>
            <a:endParaRPr lang="en-GB" sz="1800" dirty="0">
              <a:cs typeface="Times New Roman" pitchFamily="18" charset="0"/>
            </a:endParaRPr>
          </a:p>
          <a:p>
            <a:pPr lvl="3" eaLnBrk="1" fontAlgn="auto" hangingPunct="1">
              <a:spcAft>
                <a:spcPts val="0"/>
              </a:spcAft>
              <a:buClr>
                <a:schemeClr val="tx1"/>
              </a:buClr>
              <a:defRPr/>
            </a:pPr>
            <a:r>
              <a:rPr lang="en-GB" sz="1800" dirty="0">
                <a:cs typeface="Times New Roman" pitchFamily="18" charset="0"/>
              </a:rPr>
              <a:t>[</a:t>
            </a:r>
            <a:r>
              <a:rPr lang="en-GB" sz="1800" dirty="0" err="1" smtClean="0">
                <a:cs typeface="Times New Roman" pitchFamily="18" charset="0"/>
              </a:rPr>
              <a:t>lats</a:t>
            </a:r>
            <a:r>
              <a:rPr lang="en-GB" sz="1800" dirty="0" smtClean="0">
                <a:cs typeface="Times New Roman" pitchFamily="18" charset="0"/>
              </a:rPr>
              <a:t>][longs+1] </a:t>
            </a:r>
          </a:p>
          <a:p>
            <a:pPr lvl="3" eaLnBrk="1" fontAlgn="auto" hangingPunct="1">
              <a:spcAft>
                <a:spcPts val="0"/>
              </a:spcAft>
              <a:buClr>
                <a:schemeClr val="tx1"/>
              </a:buClr>
              <a:defRPr/>
            </a:pPr>
            <a:r>
              <a:rPr lang="en-GB" sz="1800" dirty="0">
                <a:cs typeface="Times New Roman" pitchFamily="18" charset="0"/>
              </a:rPr>
              <a:t>[lats+1][longs+1]</a:t>
            </a:r>
            <a:endParaRPr lang="en-GB" sz="1800" dirty="0"/>
          </a:p>
          <a:p>
            <a:pPr lvl="3" eaLnBrk="1" fontAlgn="auto" hangingPunct="1">
              <a:spcAft>
                <a:spcPts val="0"/>
              </a:spcAft>
              <a:buClr>
                <a:schemeClr val="tx1"/>
              </a:buClr>
              <a:defRPr/>
            </a:pPr>
            <a:r>
              <a:rPr lang="en-GB" sz="1800" dirty="0" smtClean="0">
                <a:cs typeface="Times New Roman" pitchFamily="18" charset="0"/>
              </a:rPr>
              <a:t>[lats+1][longs] </a:t>
            </a:r>
            <a:endParaRPr lang="en-GB" sz="1800" dirty="0">
              <a:cs typeface="Times New Roman" pitchFamily="18" charset="0"/>
            </a:endParaRPr>
          </a:p>
          <a:p>
            <a:pPr lvl="3">
              <a:defRPr/>
            </a:pPr>
            <a:r>
              <a:rPr lang="en-GB" sz="1800" dirty="0" smtClean="0"/>
              <a:t>Render face</a:t>
            </a:r>
          </a:p>
          <a:p>
            <a:pPr lvl="3">
              <a:defRPr/>
            </a:pPr>
            <a:r>
              <a:rPr lang="en-GB" sz="1800" dirty="0" smtClean="0"/>
              <a:t>Increment latitude</a:t>
            </a:r>
          </a:p>
          <a:p>
            <a:pPr lvl="2">
              <a:defRPr/>
            </a:pPr>
            <a:r>
              <a:rPr lang="en-GB" sz="2000" dirty="0" smtClean="0"/>
              <a:t>Increment longitude</a:t>
            </a:r>
          </a:p>
          <a:p>
            <a:pPr lvl="3">
              <a:defRPr/>
            </a:pP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58496458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altLang="en-US" smtClean="0"/>
          </a:p>
        </p:txBody>
      </p:sp>
      <p:sp>
        <p:nvSpPr>
          <p:cNvPr id="21507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altLang="en-US" smtClean="0"/>
          </a:p>
        </p:txBody>
      </p:sp>
      <p:pic>
        <p:nvPicPr>
          <p:cNvPr id="2150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0"/>
            <a:ext cx="739298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699839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altLang="en-US" smtClean="0"/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altLang="en-US" smtClean="0"/>
          </a:p>
        </p:txBody>
      </p:sp>
      <p:pic>
        <p:nvPicPr>
          <p:cNvPr id="2253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71500"/>
            <a:ext cx="7620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822536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altLang="en-US" smtClean="0"/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altLang="en-US" smtClean="0"/>
          </a:p>
        </p:txBody>
      </p:sp>
      <p:pic>
        <p:nvPicPr>
          <p:cNvPr id="2355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71500"/>
            <a:ext cx="7620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585157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altLang="en-US" smtClean="0"/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altLang="en-US" smtClean="0"/>
          </a:p>
        </p:txBody>
      </p:sp>
      <p:pic>
        <p:nvPicPr>
          <p:cNvPr id="2458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71500"/>
            <a:ext cx="7620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429826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altLang="en-US" smtClean="0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altLang="en-US" smtClean="0"/>
          </a:p>
        </p:txBody>
      </p:sp>
      <p:pic>
        <p:nvPicPr>
          <p:cNvPr id="2560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71500"/>
            <a:ext cx="7620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0269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Vertex arrays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en-US" dirty="0" smtClean="0"/>
              <a:t>Overview of using vertex arrays</a:t>
            </a:r>
          </a:p>
          <a:p>
            <a:pPr lvl="1" eaLnBrk="1" hangingPunct="1"/>
            <a:r>
              <a:rPr lang="en-GB" altLang="en-US" dirty="0" smtClean="0"/>
              <a:t>Create arrays containing the data</a:t>
            </a:r>
          </a:p>
          <a:p>
            <a:pPr lvl="1" eaLnBrk="1" hangingPunct="1"/>
            <a:r>
              <a:rPr lang="en-GB" altLang="en-US" dirty="0" smtClean="0"/>
              <a:t>Enable the use of arrays for rendering</a:t>
            </a:r>
          </a:p>
          <a:p>
            <a:pPr lvl="1" eaLnBrk="1" hangingPunct="1"/>
            <a:r>
              <a:rPr lang="en-GB" altLang="en-US" dirty="0" smtClean="0"/>
              <a:t>Point to the data arrays</a:t>
            </a:r>
          </a:p>
          <a:p>
            <a:pPr lvl="1" eaLnBrk="1" hangingPunct="1"/>
            <a:r>
              <a:rPr lang="en-GB" altLang="en-US" dirty="0" smtClean="0"/>
              <a:t>Draw the geometry (data from the arrays)</a:t>
            </a:r>
          </a:p>
          <a:p>
            <a:pPr lvl="1" eaLnBrk="1" hangingPunct="1"/>
            <a:r>
              <a:rPr lang="en-GB" altLang="en-US" dirty="0" smtClean="0"/>
              <a:t>Disable drawing from arrays</a:t>
            </a:r>
          </a:p>
        </p:txBody>
      </p:sp>
    </p:spTree>
    <p:extLst>
      <p:ext uri="{BB962C8B-B14F-4D97-AF65-F5344CB8AC3E}">
        <p14:creationId xmlns:p14="http://schemas.microsoft.com/office/powerpoint/2010/main" val="2943143087"/>
      </p:ext>
    </p:extLst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altLang="en-US" smtClean="0"/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altLang="en-US" smtClean="0"/>
          </a:p>
        </p:txBody>
      </p:sp>
      <p:pic>
        <p:nvPicPr>
          <p:cNvPr id="2662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71500"/>
            <a:ext cx="7620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106643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altLang="en-US" smtClean="0"/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altLang="en-US" smtClean="0"/>
          </a:p>
        </p:txBody>
      </p:sp>
      <p:pic>
        <p:nvPicPr>
          <p:cNvPr id="276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71500"/>
            <a:ext cx="7620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475663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altLang="en-US" smtClean="0"/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altLang="en-US" smtClean="0"/>
          </a:p>
        </p:txBody>
      </p:sp>
      <p:pic>
        <p:nvPicPr>
          <p:cNvPr id="2867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71500"/>
            <a:ext cx="7620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732437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Helpful 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GB" sz="2000" dirty="0" smtClean="0"/>
              <a:t>Like the disc, consider breaking down the problem</a:t>
            </a:r>
          </a:p>
          <a:p>
            <a:pPr lvl="1">
              <a:defRPr/>
            </a:pPr>
            <a:r>
              <a:rPr lang="en-GB" sz="2000" dirty="0" smtClean="0"/>
              <a:t>Draw a segment to double check rendering order and/or generating points</a:t>
            </a:r>
          </a:p>
          <a:p>
            <a:pPr lvl="1">
              <a:defRPr/>
            </a:pPr>
            <a:r>
              <a:rPr lang="en-GB" sz="2000" dirty="0" smtClean="0"/>
              <a:t>And facing the right way </a:t>
            </a:r>
            <a:r>
              <a:rPr lang="en-GB" sz="2000" dirty="0" smtClean="0">
                <a:sym typeface="Wingdings" pitchFamily="2" charset="2"/>
              </a:rPr>
              <a:t></a:t>
            </a:r>
            <a:endParaRPr lang="en-GB" sz="2000" dirty="0" smtClean="0"/>
          </a:p>
          <a:p>
            <a:pPr>
              <a:defRPr/>
            </a:pPr>
            <a:r>
              <a:rPr lang="en-GB" sz="2000" dirty="0" smtClean="0"/>
              <a:t>There are different ways you can generate sphere (along with other shapes)</a:t>
            </a:r>
          </a:p>
          <a:p>
            <a:pPr lvl="1">
              <a:defRPr/>
            </a:pPr>
            <a:r>
              <a:rPr lang="en-GB" sz="2000" dirty="0" smtClean="0"/>
              <a:t>Geodesic Sphere</a:t>
            </a:r>
          </a:p>
          <a:p>
            <a:pPr lvl="2">
              <a:defRPr/>
            </a:pPr>
            <a:r>
              <a:rPr lang="en-GB" sz="1800" dirty="0" smtClean="0"/>
              <a:t>Each face is the same size</a:t>
            </a:r>
          </a:p>
          <a:p>
            <a:pPr lvl="3">
              <a:defRPr/>
            </a:pPr>
            <a:r>
              <a:rPr lang="en-GB" sz="1600" dirty="0" smtClean="0"/>
              <a:t>No pinching of texture</a:t>
            </a:r>
          </a:p>
          <a:p>
            <a:pPr lvl="3">
              <a:defRPr/>
            </a:pPr>
            <a:r>
              <a:rPr lang="en-GB" sz="1600" dirty="0" smtClean="0"/>
              <a:t>Harder to generate and texture</a:t>
            </a:r>
          </a:p>
          <a:p>
            <a:pPr lvl="2">
              <a:defRPr/>
            </a:pPr>
            <a:r>
              <a:rPr lang="en-GB" sz="1800" dirty="0" smtClean="0"/>
              <a:t>Cube sphere</a:t>
            </a:r>
          </a:p>
          <a:p>
            <a:pPr lvl="3">
              <a:defRPr/>
            </a:pPr>
            <a:r>
              <a:rPr lang="en-GB" sz="1600" dirty="0" smtClean="0"/>
              <a:t>A high res cube distorted into a sphere</a:t>
            </a:r>
          </a:p>
          <a:p>
            <a:pPr lvl="3">
              <a:defRPr/>
            </a:pPr>
            <a:r>
              <a:rPr lang="en-GB" sz="1600" dirty="0" smtClean="0"/>
              <a:t>Mostly even faces</a:t>
            </a:r>
          </a:p>
          <a:p>
            <a:pPr lvl="3">
              <a:defRPr/>
            </a:pPr>
            <a:endParaRPr lang="en-GB" sz="1600" dirty="0" smtClean="0"/>
          </a:p>
        </p:txBody>
      </p:sp>
    </p:spTree>
    <p:extLst>
      <p:ext uri="{BB962C8B-B14F-4D97-AF65-F5344CB8AC3E}">
        <p14:creationId xmlns:p14="http://schemas.microsoft.com/office/powerpoint/2010/main" val="226156869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1289050"/>
            <a:ext cx="6481763" cy="246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Spheres</a:t>
            </a:r>
          </a:p>
        </p:txBody>
      </p:sp>
      <p:pic>
        <p:nvPicPr>
          <p:cNvPr id="30724" name="Picture 2" descr="http://doc.cgal.org/latest/Surface_mesher/sphere-surfa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25" y="3284538"/>
            <a:ext cx="3406775" cy="3414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790232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Cube sphere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altLang="en-US" smtClean="0"/>
          </a:p>
        </p:txBody>
      </p:sp>
      <p:pic>
        <p:nvPicPr>
          <p:cNvPr id="31748" name="Picture 2" descr="http://acko.net/files/making-worlds/planets-1-cubema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412875"/>
            <a:ext cx="8640762" cy="431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963487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Cylinder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hangingPunct="1">
              <a:buClr>
                <a:schemeClr val="tx1"/>
              </a:buClr>
              <a:defRPr/>
            </a:pPr>
            <a:r>
              <a:rPr lang="en-GB" sz="2400" dirty="0" smtClean="0">
                <a:cs typeface="Times New Roman" pitchFamily="18" charset="0"/>
              </a:rPr>
              <a:t>Generation</a:t>
            </a:r>
          </a:p>
          <a:p>
            <a:pPr lvl="1" eaLnBrk="1" hangingPunct="1">
              <a:buClr>
                <a:schemeClr val="tx1"/>
              </a:buClr>
              <a:defRPr/>
            </a:pPr>
            <a:r>
              <a:rPr lang="en-GB" sz="2400" dirty="0" smtClean="0">
                <a:cs typeface="Times New Roman" pitchFamily="18" charset="0"/>
              </a:rPr>
              <a:t>Cross between the methods we have used before</a:t>
            </a:r>
          </a:p>
          <a:p>
            <a:pPr lvl="1" eaLnBrk="1" hangingPunct="1">
              <a:buClr>
                <a:schemeClr val="tx1"/>
              </a:buClr>
              <a:defRPr/>
            </a:pPr>
            <a:r>
              <a:rPr lang="en-GB" sz="2400" dirty="0" smtClean="0">
                <a:cs typeface="Times New Roman" pitchFamily="18" charset="0"/>
              </a:rPr>
              <a:t>Can be represented in a 2D array again</a:t>
            </a:r>
          </a:p>
          <a:p>
            <a:pPr lvl="1" eaLnBrk="1" hangingPunct="1">
              <a:buClr>
                <a:schemeClr val="tx1"/>
              </a:buClr>
              <a:defRPr/>
            </a:pPr>
            <a:r>
              <a:rPr lang="en-GB" sz="2400" dirty="0" smtClean="0">
                <a:cs typeface="Times New Roman" pitchFamily="18" charset="0"/>
              </a:rPr>
              <a:t>Resolution determines how many stacks/columns we want</a:t>
            </a:r>
          </a:p>
          <a:p>
            <a:pPr lvl="1" eaLnBrk="1" hangingPunct="1">
              <a:buClr>
                <a:schemeClr val="tx1"/>
              </a:buClr>
              <a:defRPr/>
            </a:pPr>
            <a:r>
              <a:rPr lang="en-GB" sz="2400" dirty="0" smtClean="0">
                <a:cs typeface="Times New Roman" pitchFamily="18" charset="0"/>
              </a:rPr>
              <a:t>Sample the points for a disc</a:t>
            </a:r>
          </a:p>
          <a:p>
            <a:pPr lvl="1" eaLnBrk="1" hangingPunct="1">
              <a:buClr>
                <a:schemeClr val="tx1"/>
              </a:buClr>
              <a:defRPr/>
            </a:pPr>
            <a:r>
              <a:rPr lang="en-GB" sz="2400" dirty="0" smtClean="0">
                <a:cs typeface="Times New Roman" pitchFamily="18" charset="0"/>
              </a:rPr>
              <a:t>Points are the same all the way up the cylinder </a:t>
            </a:r>
          </a:p>
          <a:p>
            <a:pPr lvl="1" eaLnBrk="1" hangingPunct="1">
              <a:buClr>
                <a:schemeClr val="tx1"/>
              </a:buClr>
              <a:defRPr/>
            </a:pPr>
            <a:r>
              <a:rPr lang="en-GB" sz="2400" dirty="0" smtClean="0">
                <a:cs typeface="Times New Roman" pitchFamily="18" charset="0"/>
              </a:rPr>
              <a:t>Each stack only requires a new Y value</a:t>
            </a:r>
          </a:p>
          <a:p>
            <a:pPr lvl="2" eaLnBrk="1" hangingPunct="1">
              <a:buClr>
                <a:schemeClr val="tx1"/>
              </a:buClr>
              <a:defRPr/>
            </a:pPr>
            <a:r>
              <a:rPr lang="en-GB" sz="2000" dirty="0" smtClean="0">
                <a:cs typeface="Times New Roman" pitchFamily="18" charset="0"/>
              </a:rPr>
              <a:t>Y-value is determines by how tall we want the cylinder / how many stacks we want</a:t>
            </a:r>
          </a:p>
        </p:txBody>
      </p:sp>
    </p:spTree>
    <p:extLst>
      <p:ext uri="{BB962C8B-B14F-4D97-AF65-F5344CB8AC3E}">
        <p14:creationId xmlns:p14="http://schemas.microsoft.com/office/powerpoint/2010/main" val="242215270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Cylinder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</a:pPr>
            <a:r>
              <a:rPr lang="en-GB" altLang="en-US" smtClean="0">
                <a:cs typeface="Times New Roman" pitchFamily="18" charset="0"/>
              </a:rPr>
              <a:t>Rendering</a:t>
            </a:r>
          </a:p>
          <a:p>
            <a:pPr lvl="1" eaLnBrk="1" hangingPunct="1">
              <a:buClr>
                <a:schemeClr val="tx1"/>
              </a:buClr>
            </a:pPr>
            <a:r>
              <a:rPr lang="en-GB" altLang="en-US" smtClean="0">
                <a:cs typeface="Times New Roman" pitchFamily="18" charset="0"/>
              </a:rPr>
              <a:t>Rendering is achieved in the same way as the sphere</a:t>
            </a:r>
          </a:p>
          <a:p>
            <a:pPr lvl="1" eaLnBrk="1" hangingPunct="1">
              <a:buClr>
                <a:schemeClr val="tx1"/>
              </a:buClr>
            </a:pPr>
            <a:r>
              <a:rPr lang="en-GB" altLang="en-US" smtClean="0">
                <a:cs typeface="Times New Roman" pitchFamily="18" charset="0"/>
              </a:rPr>
              <a:t>Draw one stack at a time, then move to the next</a:t>
            </a:r>
          </a:p>
          <a:p>
            <a:pPr lvl="1" eaLnBrk="1" hangingPunct="1">
              <a:buClr>
                <a:schemeClr val="tx1"/>
              </a:buClr>
            </a:pPr>
            <a:r>
              <a:rPr lang="en-GB" altLang="en-US" smtClean="0">
                <a:cs typeface="Times New Roman" pitchFamily="18" charset="0"/>
              </a:rPr>
              <a:t>‘Cap’ the cylinder with a disk at each end</a:t>
            </a:r>
          </a:p>
        </p:txBody>
      </p:sp>
    </p:spTree>
    <p:extLst>
      <p:ext uri="{BB962C8B-B14F-4D97-AF65-F5344CB8AC3E}">
        <p14:creationId xmlns:p14="http://schemas.microsoft.com/office/powerpoint/2010/main" val="267448134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altLang="en-US" smtClean="0"/>
          </a:p>
        </p:txBody>
      </p:sp>
      <p:sp>
        <p:nvSpPr>
          <p:cNvPr id="34819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altLang="en-US" smtClean="0"/>
          </a:p>
        </p:txBody>
      </p:sp>
      <p:pic>
        <p:nvPicPr>
          <p:cNvPr id="348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57200"/>
            <a:ext cx="7721600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387320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Texturing</a:t>
            </a:r>
          </a:p>
        </p:txBody>
      </p:sp>
      <p:sp>
        <p:nvSpPr>
          <p:cNvPr id="2549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20040" indent="-320040" eaLnBrk="1" fontAlgn="auto" hangingPunct="1">
              <a:spcAft>
                <a:spcPts val="0"/>
              </a:spcAft>
              <a:buClr>
                <a:schemeClr val="tx1"/>
              </a:buClr>
              <a:defRPr/>
            </a:pPr>
            <a:r>
              <a:rPr lang="en-GB" sz="2400" dirty="0" smtClean="0">
                <a:cs typeface="Times New Roman" pitchFamily="18" charset="0"/>
              </a:rPr>
              <a:t>Texturing is possible for these objects</a:t>
            </a:r>
          </a:p>
          <a:p>
            <a:pPr marL="640080" lvl="1" indent="-274320" eaLnBrk="1" fontAlgn="auto" hangingPunct="1">
              <a:spcAft>
                <a:spcPts val="0"/>
              </a:spcAft>
              <a:buClr>
                <a:schemeClr val="tx1"/>
              </a:buClr>
              <a:defRPr/>
            </a:pPr>
            <a:r>
              <a:rPr lang="en-GB" sz="2400" dirty="0" smtClean="0">
                <a:cs typeface="Times New Roman" pitchFamily="18" charset="0"/>
              </a:rPr>
              <a:t>Circle / Disc</a:t>
            </a:r>
          </a:p>
          <a:p>
            <a:pPr lvl="2" eaLnBrk="1" fontAlgn="auto" hangingPunct="1">
              <a:spcAft>
                <a:spcPts val="0"/>
              </a:spcAft>
              <a:buClr>
                <a:schemeClr val="tx1"/>
              </a:buClr>
              <a:defRPr/>
            </a:pPr>
            <a:r>
              <a:rPr lang="en-GB" sz="2000" dirty="0" smtClean="0">
                <a:cs typeface="Times New Roman" pitchFamily="18" charset="0"/>
              </a:rPr>
              <a:t>Already discussed this</a:t>
            </a:r>
          </a:p>
          <a:p>
            <a:pPr lvl="2" eaLnBrk="1" fontAlgn="auto" hangingPunct="1">
              <a:spcAft>
                <a:spcPts val="0"/>
              </a:spcAft>
              <a:buClr>
                <a:schemeClr val="tx1"/>
              </a:buClr>
              <a:defRPr/>
            </a:pPr>
            <a:r>
              <a:rPr lang="en-GB" sz="2000" dirty="0" smtClean="0">
                <a:cs typeface="Times New Roman" pitchFamily="18" charset="0"/>
              </a:rPr>
              <a:t>Generate UVs based on vertex position</a:t>
            </a:r>
          </a:p>
          <a:p>
            <a:pPr marL="640080" lvl="1" indent="-274320" eaLnBrk="1" fontAlgn="auto" hangingPunct="1">
              <a:spcAft>
                <a:spcPts val="0"/>
              </a:spcAft>
              <a:buClr>
                <a:schemeClr val="tx1"/>
              </a:buClr>
              <a:defRPr/>
            </a:pPr>
            <a:r>
              <a:rPr lang="en-GB" sz="2400" dirty="0" smtClean="0">
                <a:cs typeface="Times New Roman" pitchFamily="18" charset="0"/>
              </a:rPr>
              <a:t>Sphere</a:t>
            </a:r>
          </a:p>
          <a:p>
            <a:pPr lvl="2" eaLnBrk="1" fontAlgn="auto" hangingPunct="1">
              <a:spcAft>
                <a:spcPts val="0"/>
              </a:spcAft>
              <a:buClr>
                <a:schemeClr val="tx1"/>
              </a:buClr>
              <a:defRPr/>
            </a:pPr>
            <a:r>
              <a:rPr lang="en-GB" sz="2000" dirty="0" smtClean="0">
                <a:cs typeface="Times New Roman" pitchFamily="18" charset="0"/>
              </a:rPr>
              <a:t>Texture coordinates are spread evenly over the 2D array for geometry</a:t>
            </a:r>
          </a:p>
          <a:p>
            <a:pPr lvl="2" eaLnBrk="1" fontAlgn="auto" hangingPunct="1">
              <a:spcAft>
                <a:spcPts val="0"/>
              </a:spcAft>
              <a:buClr>
                <a:schemeClr val="tx1"/>
              </a:buClr>
              <a:defRPr/>
            </a:pPr>
            <a:r>
              <a:rPr lang="en-GB" sz="2000" dirty="0" smtClean="0">
                <a:cs typeface="Times New Roman" pitchFamily="18" charset="0"/>
              </a:rPr>
              <a:t>So increments for texture coordinates are </a:t>
            </a:r>
          </a:p>
          <a:p>
            <a:pPr lvl="3" eaLnBrk="1" fontAlgn="auto" hangingPunct="1">
              <a:spcAft>
                <a:spcPts val="0"/>
              </a:spcAft>
              <a:buClr>
                <a:schemeClr val="tx1"/>
              </a:buClr>
              <a:defRPr/>
            </a:pPr>
            <a:r>
              <a:rPr lang="en-GB" sz="1800" dirty="0" smtClean="0">
                <a:cs typeface="Times New Roman" pitchFamily="18" charset="0"/>
              </a:rPr>
              <a:t>1 / amount of </a:t>
            </a:r>
            <a:r>
              <a:rPr lang="en-GB" sz="1800" dirty="0" err="1" smtClean="0">
                <a:cs typeface="Times New Roman" pitchFamily="18" charset="0"/>
              </a:rPr>
              <a:t>lat</a:t>
            </a:r>
            <a:r>
              <a:rPr lang="en-GB" sz="1800" dirty="0" smtClean="0">
                <a:cs typeface="Times New Roman" pitchFamily="18" charset="0"/>
              </a:rPr>
              <a:t> or long sections</a:t>
            </a:r>
          </a:p>
          <a:p>
            <a:pPr marL="640080" lvl="1" indent="-274320" eaLnBrk="1" fontAlgn="auto" hangingPunct="1">
              <a:spcAft>
                <a:spcPts val="0"/>
              </a:spcAft>
              <a:buClr>
                <a:schemeClr val="tx1"/>
              </a:buClr>
              <a:defRPr/>
            </a:pPr>
            <a:r>
              <a:rPr lang="en-GB" sz="2400" dirty="0" smtClean="0">
                <a:cs typeface="Times New Roman" pitchFamily="18" charset="0"/>
              </a:rPr>
              <a:t>Cylinder</a:t>
            </a:r>
          </a:p>
          <a:p>
            <a:pPr lvl="2" eaLnBrk="1" fontAlgn="auto" hangingPunct="1">
              <a:spcAft>
                <a:spcPts val="0"/>
              </a:spcAft>
              <a:buClr>
                <a:schemeClr val="tx1"/>
              </a:buClr>
              <a:defRPr/>
            </a:pPr>
            <a:r>
              <a:rPr lang="en-GB" sz="2000" dirty="0" smtClean="0">
                <a:cs typeface="Times New Roman" pitchFamily="18" charset="0"/>
              </a:rPr>
              <a:t>Same as the Sphere</a:t>
            </a:r>
          </a:p>
        </p:txBody>
      </p:sp>
    </p:spTree>
    <p:extLst>
      <p:ext uri="{BB962C8B-B14F-4D97-AF65-F5344CB8AC3E}">
        <p14:creationId xmlns:p14="http://schemas.microsoft.com/office/powerpoint/2010/main" val="4250745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Vertex arrays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Three ways of drawing the geometry</a:t>
            </a:r>
          </a:p>
          <a:p>
            <a:pPr lvl="1" eaLnBrk="1" hangingPunct="1"/>
            <a:r>
              <a:rPr lang="en-GB" altLang="en-US" smtClean="0"/>
              <a:t>Accessing individual array elements</a:t>
            </a:r>
          </a:p>
          <a:p>
            <a:pPr lvl="2" eaLnBrk="1" hangingPunct="1"/>
            <a:r>
              <a:rPr lang="en-GB" altLang="en-US" smtClean="0"/>
              <a:t>Lots of randomly jumping around</a:t>
            </a:r>
          </a:p>
          <a:p>
            <a:pPr lvl="1" eaLnBrk="1" hangingPunct="1"/>
            <a:r>
              <a:rPr lang="en-GB" altLang="en-US" smtClean="0"/>
              <a:t>Draw based on Vertex array order </a:t>
            </a:r>
          </a:p>
          <a:p>
            <a:pPr lvl="2" eaLnBrk="1" hangingPunct="1"/>
            <a:r>
              <a:rPr lang="en-GB" altLang="en-US" smtClean="0"/>
              <a:t>Hopefully you built the data array in the right order</a:t>
            </a:r>
          </a:p>
          <a:p>
            <a:pPr lvl="1" eaLnBrk="1" hangingPunct="1"/>
            <a:r>
              <a:rPr lang="en-GB" altLang="en-US" smtClean="0"/>
              <a:t>Create a Index array and use that to guide drawing order</a:t>
            </a:r>
          </a:p>
          <a:p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273907129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Normals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Disc</a:t>
            </a:r>
          </a:p>
          <a:p>
            <a:pPr lvl="1"/>
            <a:r>
              <a:rPr lang="en-GB" dirty="0" smtClean="0"/>
              <a:t>All </a:t>
            </a:r>
            <a:r>
              <a:rPr lang="en-GB" dirty="0" err="1" smtClean="0"/>
              <a:t>normals</a:t>
            </a:r>
            <a:r>
              <a:rPr lang="en-GB" dirty="0" smtClean="0"/>
              <a:t> point along the z-axis</a:t>
            </a:r>
          </a:p>
          <a:p>
            <a:r>
              <a:rPr lang="en-GB" dirty="0" smtClean="0"/>
              <a:t>Sphere</a:t>
            </a:r>
          </a:p>
          <a:p>
            <a:pPr lvl="1"/>
            <a:r>
              <a:rPr lang="en-GB" dirty="0" smtClean="0"/>
              <a:t>If a unit radius sphere, the </a:t>
            </a:r>
            <a:r>
              <a:rPr lang="en-GB" dirty="0" err="1" smtClean="0"/>
              <a:t>normals</a:t>
            </a:r>
            <a:r>
              <a:rPr lang="en-GB" dirty="0" smtClean="0"/>
              <a:t> are the same as the vertex position</a:t>
            </a:r>
          </a:p>
          <a:p>
            <a:pPr lvl="1"/>
            <a:r>
              <a:rPr lang="en-GB" dirty="0" smtClean="0"/>
              <a:t>If not unit radius, divide by radius</a:t>
            </a:r>
          </a:p>
          <a:p>
            <a:r>
              <a:rPr lang="en-GB" dirty="0" smtClean="0"/>
              <a:t>Cylinder</a:t>
            </a:r>
          </a:p>
          <a:p>
            <a:pPr lvl="1"/>
            <a:r>
              <a:rPr lang="en-GB" dirty="0" smtClean="0"/>
              <a:t>If unit radius, same as vertex position</a:t>
            </a:r>
          </a:p>
          <a:p>
            <a:pPr lvl="1"/>
            <a:r>
              <a:rPr lang="en-GB" dirty="0" smtClean="0"/>
              <a:t>If not unit radius, divide by radius</a:t>
            </a:r>
          </a:p>
        </p:txBody>
      </p:sp>
    </p:spTree>
    <p:extLst>
      <p:ext uri="{BB962C8B-B14F-4D97-AF65-F5344CB8AC3E}">
        <p14:creationId xmlns:p14="http://schemas.microsoft.com/office/powerpoint/2010/main" val="126114810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Techniques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</a:pPr>
            <a:r>
              <a:rPr lang="en-GB" altLang="en-US" dirty="0" smtClean="0">
                <a:cs typeface="Times New Roman" pitchFamily="18" charset="0"/>
              </a:rPr>
              <a:t>Avoid generating shapes as part of the render cycle</a:t>
            </a:r>
          </a:p>
          <a:p>
            <a:pPr lvl="1" eaLnBrk="1" hangingPunct="1">
              <a:buClr>
                <a:schemeClr val="tx1"/>
              </a:buClr>
            </a:pPr>
            <a:r>
              <a:rPr lang="en-GB" altLang="en-US" dirty="0" smtClean="0">
                <a:cs typeface="Times New Roman" pitchFamily="18" charset="0"/>
              </a:rPr>
              <a:t>Generate data once, render many times</a:t>
            </a:r>
          </a:p>
          <a:p>
            <a:pPr eaLnBrk="1" hangingPunct="1">
              <a:buClr>
                <a:schemeClr val="tx1"/>
              </a:buClr>
            </a:pPr>
            <a:r>
              <a:rPr lang="en-GB" altLang="en-US" dirty="0" smtClean="0">
                <a:cs typeface="Times New Roman" pitchFamily="18" charset="0"/>
              </a:rPr>
              <a:t>Vertex array</a:t>
            </a:r>
          </a:p>
          <a:p>
            <a:pPr lvl="1" eaLnBrk="1" hangingPunct="1">
              <a:buClr>
                <a:schemeClr val="tx1"/>
              </a:buClr>
            </a:pPr>
            <a:r>
              <a:rPr lang="en-GB" altLang="en-US" dirty="0" smtClean="0">
                <a:cs typeface="Times New Roman" pitchFamily="18" charset="0"/>
              </a:rPr>
              <a:t>Generate the data during setup</a:t>
            </a:r>
          </a:p>
          <a:p>
            <a:pPr lvl="1" eaLnBrk="1" hangingPunct="1">
              <a:buClr>
                <a:schemeClr val="tx1"/>
              </a:buClr>
            </a:pPr>
            <a:r>
              <a:rPr lang="en-GB" altLang="en-US" dirty="0" smtClean="0">
                <a:cs typeface="Times New Roman" pitchFamily="18" charset="0"/>
              </a:rPr>
              <a:t>Can manipulate the data after generation</a:t>
            </a:r>
          </a:p>
          <a:p>
            <a:pPr lvl="1" eaLnBrk="1" hangingPunct="1">
              <a:buClr>
                <a:schemeClr val="tx1"/>
              </a:buClr>
            </a:pPr>
            <a:r>
              <a:rPr lang="en-GB" altLang="en-US" dirty="0" smtClean="0">
                <a:cs typeface="Times New Roman" pitchFamily="18" charset="0"/>
              </a:rPr>
              <a:t>Need an object / class to store the data</a:t>
            </a:r>
          </a:p>
        </p:txBody>
      </p:sp>
    </p:spTree>
    <p:extLst>
      <p:ext uri="{BB962C8B-B14F-4D97-AF65-F5344CB8AC3E}">
        <p14:creationId xmlns:p14="http://schemas.microsoft.com/office/powerpoint/2010/main" val="122635290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Building a shape library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en-US" sz="2400" dirty="0" smtClean="0"/>
              <a:t>It is best to create a class where these shapes are generated</a:t>
            </a:r>
          </a:p>
          <a:p>
            <a:pPr lvl="1" eaLnBrk="1" hangingPunct="1"/>
            <a:r>
              <a:rPr lang="en-GB" altLang="en-US" sz="2400" dirty="0" smtClean="0"/>
              <a:t>For example</a:t>
            </a:r>
          </a:p>
          <a:p>
            <a:pPr lvl="2" eaLnBrk="1" hangingPunct="1"/>
            <a:r>
              <a:rPr lang="en-GB" altLang="en-US" sz="2000" dirty="0" smtClean="0"/>
              <a:t>A function for generating discs where I can specify the size of the disc and number of segments</a:t>
            </a:r>
          </a:p>
          <a:p>
            <a:pPr lvl="3" eaLnBrk="1" hangingPunct="1"/>
            <a:r>
              <a:rPr lang="en-GB" altLang="en-US" sz="1800" dirty="0" err="1" smtClean="0"/>
              <a:t>spawnDisc</a:t>
            </a:r>
            <a:r>
              <a:rPr lang="en-GB" altLang="en-US" sz="1800" dirty="0" smtClean="0"/>
              <a:t>(2, 20);</a:t>
            </a:r>
          </a:p>
          <a:p>
            <a:pPr lvl="2" eaLnBrk="1" hangingPunct="1"/>
            <a:r>
              <a:rPr lang="en-GB" altLang="en-US" sz="2000" dirty="0" smtClean="0"/>
              <a:t>This function will generate vertex positions, </a:t>
            </a:r>
            <a:r>
              <a:rPr lang="en-GB" altLang="en-US" sz="2000" dirty="0" err="1" smtClean="0"/>
              <a:t>normals</a:t>
            </a:r>
            <a:r>
              <a:rPr lang="en-GB" altLang="en-US" sz="2000" dirty="0" smtClean="0"/>
              <a:t> and texture coordinates</a:t>
            </a:r>
          </a:p>
          <a:p>
            <a:pPr lvl="2" eaLnBrk="1" hangingPunct="1"/>
            <a:r>
              <a:rPr lang="en-GB" altLang="en-US" sz="2000" dirty="0" smtClean="0"/>
              <a:t>Return a filled display list or vertex array object, for storing and rendering</a:t>
            </a:r>
          </a:p>
          <a:p>
            <a:pPr lvl="1" eaLnBrk="1" hangingPunct="1"/>
            <a:r>
              <a:rPr lang="en-GB" altLang="en-US" sz="2400" dirty="0" smtClean="0"/>
              <a:t>No need to re-generate the shape every frame</a:t>
            </a:r>
          </a:p>
          <a:p>
            <a:pPr lvl="2" eaLnBrk="1" hangingPunct="1"/>
            <a:r>
              <a:rPr lang="en-GB" altLang="en-US" sz="2000" dirty="0" smtClean="0"/>
              <a:t>Which would be bad</a:t>
            </a:r>
          </a:p>
        </p:txBody>
      </p:sp>
    </p:spTree>
    <p:extLst>
      <p:ext uri="{BB962C8B-B14F-4D97-AF65-F5344CB8AC3E}">
        <p14:creationId xmlns:p14="http://schemas.microsoft.com/office/powerpoint/2010/main" val="167330591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Other shapes to make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en-US" dirty="0" smtClean="0"/>
              <a:t>Spheres</a:t>
            </a:r>
          </a:p>
          <a:p>
            <a:pPr eaLnBrk="1" hangingPunct="1"/>
            <a:r>
              <a:rPr lang="en-GB" altLang="en-US" dirty="0" smtClean="0"/>
              <a:t>Cylinders</a:t>
            </a:r>
          </a:p>
          <a:p>
            <a:pPr eaLnBrk="1" hangingPunct="1"/>
            <a:r>
              <a:rPr lang="en-GB" altLang="en-US" dirty="0" smtClean="0"/>
              <a:t>Planes (made up of multiple quads/triangles)</a:t>
            </a:r>
          </a:p>
          <a:p>
            <a:pPr eaLnBrk="1" hangingPunct="1"/>
            <a:r>
              <a:rPr lang="en-GB" altLang="en-US" dirty="0" smtClean="0"/>
              <a:t>Cubes (made up of multiple planes)</a:t>
            </a:r>
          </a:p>
          <a:p>
            <a:pPr eaLnBrk="1" hangingPunct="1"/>
            <a:r>
              <a:rPr lang="en-GB" altLang="en-US" dirty="0" smtClean="0"/>
              <a:t>Pyramids</a:t>
            </a:r>
          </a:p>
          <a:p>
            <a:pPr eaLnBrk="1" hangingPunct="1"/>
            <a:r>
              <a:rPr lang="en-GB" altLang="en-US" dirty="0" smtClean="0"/>
              <a:t>Torus</a:t>
            </a:r>
          </a:p>
          <a:p>
            <a:pPr eaLnBrk="1" hangingPunct="1"/>
            <a:r>
              <a:rPr lang="en-GB" altLang="en-US" dirty="0" smtClean="0"/>
              <a:t>Wedge</a:t>
            </a:r>
          </a:p>
          <a:p>
            <a:pPr eaLnBrk="1" hangingPunct="1"/>
            <a:r>
              <a:rPr lang="en-GB" altLang="en-US" dirty="0" smtClean="0"/>
              <a:t>Cone</a:t>
            </a:r>
          </a:p>
          <a:p>
            <a:pPr eaLnBrk="1" hangingPunct="1"/>
            <a:endParaRPr lang="en-GB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58280765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 smtClean="0"/>
              <a:t>In the labs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</a:pPr>
            <a:r>
              <a:rPr lang="en-GB" altLang="en-US" sz="2000" dirty="0" smtClean="0">
                <a:cs typeface="Times New Roman" panose="02020603050405020304" pitchFamily="18" charset="0"/>
              </a:rPr>
              <a:t>Vertex arrays</a:t>
            </a:r>
          </a:p>
          <a:p>
            <a:pPr lvl="1" eaLnBrk="1" hangingPunct="1">
              <a:buClr>
                <a:schemeClr val="tx1"/>
              </a:buClr>
            </a:pPr>
            <a:r>
              <a:rPr lang="en-GB" altLang="en-US" sz="2000" dirty="0" smtClean="0">
                <a:cs typeface="Times New Roman" panose="02020603050405020304" pitchFamily="18" charset="0"/>
              </a:rPr>
              <a:t>Incorporate provided code into your project</a:t>
            </a:r>
          </a:p>
          <a:p>
            <a:pPr lvl="1" eaLnBrk="1" hangingPunct="1">
              <a:buClr>
                <a:schemeClr val="tx1"/>
              </a:buClr>
            </a:pPr>
            <a:r>
              <a:rPr lang="en-GB" altLang="en-US" sz="2000" dirty="0" smtClean="0">
                <a:cs typeface="Times New Roman" panose="02020603050405020304" pitchFamily="18" charset="0"/>
              </a:rPr>
              <a:t>Implement each of the dereferencing methods</a:t>
            </a:r>
          </a:p>
          <a:p>
            <a:pPr lvl="2" eaLnBrk="1" hangingPunct="1">
              <a:buClr>
                <a:schemeClr val="tx1"/>
              </a:buClr>
            </a:pPr>
            <a:r>
              <a:rPr lang="en-GB" altLang="en-US" sz="1800" dirty="0" smtClean="0">
                <a:cs typeface="Times New Roman" panose="02020603050405020304" pitchFamily="18" charset="0"/>
              </a:rPr>
              <a:t>A function for each</a:t>
            </a:r>
          </a:p>
          <a:p>
            <a:pPr lvl="1" eaLnBrk="1" hangingPunct="1">
              <a:buClr>
                <a:schemeClr val="tx1"/>
              </a:buClr>
            </a:pPr>
            <a:r>
              <a:rPr lang="en-GB" altLang="en-US" sz="2000" dirty="0" smtClean="0">
                <a:cs typeface="Times New Roman" panose="02020603050405020304" pitchFamily="18" charset="0"/>
              </a:rPr>
              <a:t>Extend the provided vertex array to correctly render a cube</a:t>
            </a:r>
          </a:p>
          <a:p>
            <a:pPr eaLnBrk="1" hangingPunct="1"/>
            <a:r>
              <a:rPr lang="en-GB" altLang="en-US" sz="2000" dirty="0" smtClean="0"/>
              <a:t>Procedural generation</a:t>
            </a:r>
          </a:p>
          <a:p>
            <a:pPr lvl="1" eaLnBrk="1" hangingPunct="1"/>
            <a:r>
              <a:rPr lang="en-GB" altLang="en-US" sz="2000" dirty="0" smtClean="0"/>
              <a:t>Building </a:t>
            </a:r>
            <a:r>
              <a:rPr lang="en-GB" altLang="en-US" sz="2000" dirty="0"/>
              <a:t>shapes</a:t>
            </a:r>
          </a:p>
          <a:p>
            <a:pPr lvl="1" eaLnBrk="1" hangingPunct="1"/>
            <a:r>
              <a:rPr lang="en-GB" altLang="en-US" sz="2000" dirty="0"/>
              <a:t>Suggestion</a:t>
            </a:r>
          </a:p>
          <a:p>
            <a:pPr lvl="2" eaLnBrk="1" hangingPunct="1"/>
            <a:r>
              <a:rPr lang="en-GB" altLang="en-US" sz="1800" dirty="0"/>
              <a:t>If you are struggling with the shape break it down</a:t>
            </a:r>
          </a:p>
          <a:p>
            <a:pPr lvl="2" eaLnBrk="1" hangingPunct="1"/>
            <a:r>
              <a:rPr lang="en-GB" altLang="en-US" sz="1800" dirty="0"/>
              <a:t>Do generation and render at the same time</a:t>
            </a:r>
          </a:p>
          <a:p>
            <a:pPr lvl="3" eaLnBrk="1" hangingPunct="1"/>
            <a:r>
              <a:rPr lang="en-GB" altLang="en-US" sz="1600" dirty="0"/>
              <a:t>No storage</a:t>
            </a:r>
          </a:p>
          <a:p>
            <a:pPr lvl="2" eaLnBrk="1" hangingPunct="1"/>
            <a:r>
              <a:rPr lang="en-GB" altLang="en-US" sz="1800" dirty="0"/>
              <a:t>Until you get the shape to work</a:t>
            </a:r>
          </a:p>
          <a:p>
            <a:pPr lvl="3" eaLnBrk="1" hangingPunct="1"/>
            <a:r>
              <a:rPr lang="en-GB" altLang="en-US" sz="1600" dirty="0"/>
              <a:t>Then modify to store </a:t>
            </a:r>
            <a:r>
              <a:rPr lang="en-GB" altLang="en-US" sz="1600" dirty="0" smtClean="0"/>
              <a:t>result</a:t>
            </a:r>
            <a:endParaRPr lang="en-GB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997632399"/>
      </p:ext>
    </p:extLst>
  </p:cSld>
  <p:clrMapOvr>
    <a:masterClrMapping/>
  </p:clrMapOvr>
  <p:transition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Feedback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Thank you</a:t>
            </a:r>
          </a:p>
          <a:p>
            <a:r>
              <a:rPr lang="en-GB" dirty="0" smtClean="0"/>
              <a:t>50 responses, massive improvement over last year</a:t>
            </a:r>
          </a:p>
          <a:p>
            <a:r>
              <a:rPr lang="en-GB" dirty="0" smtClean="0"/>
              <a:t>Overall you seems very happy with the module</a:t>
            </a:r>
          </a:p>
          <a:p>
            <a:r>
              <a:rPr lang="en-GB" dirty="0" smtClean="0"/>
              <a:t>Lectures are interesting and engaging</a:t>
            </a:r>
          </a:p>
          <a:p>
            <a:r>
              <a:rPr lang="en-GB" dirty="0" smtClean="0"/>
              <a:t>Labs are challenging but not to hard</a:t>
            </a:r>
          </a:p>
          <a:p>
            <a:r>
              <a:rPr lang="en-GB" dirty="0" smtClean="0"/>
              <a:t>Paul’s hair</a:t>
            </a:r>
          </a:p>
          <a:p>
            <a:r>
              <a:rPr lang="en-GB" dirty="0" smtClean="0"/>
              <a:t>Received good advice and feedback</a:t>
            </a:r>
          </a:p>
          <a:p>
            <a:r>
              <a:rPr lang="en-GB" dirty="0" smtClean="0"/>
              <a:t>Paul is very approachable and very helpful</a:t>
            </a:r>
          </a:p>
          <a:p>
            <a:r>
              <a:rPr lang="en-GB" dirty="0" smtClean="0"/>
              <a:t>“It’s really good, I absolutely love this module”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651815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Feedback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 smtClean="0"/>
              <a:t>Suggestion of having a lab helper</a:t>
            </a:r>
          </a:p>
          <a:p>
            <a:r>
              <a:rPr lang="en-GB" sz="2400" dirty="0" smtClean="0"/>
              <a:t>Some find the C++ challenging</a:t>
            </a:r>
          </a:p>
          <a:p>
            <a:r>
              <a:rPr lang="en-GB" sz="2400" dirty="0" smtClean="0"/>
              <a:t>Some concerned over the pace of the module</a:t>
            </a:r>
          </a:p>
          <a:p>
            <a:pPr lvl="1"/>
            <a:r>
              <a:rPr lang="en-GB" sz="2400" dirty="0" smtClean="0"/>
              <a:t>More lecture time?</a:t>
            </a:r>
          </a:p>
          <a:p>
            <a:pPr lvl="1"/>
            <a:r>
              <a:rPr lang="en-GB" sz="2400" dirty="0" smtClean="0"/>
              <a:t>Struggling with specific aspects</a:t>
            </a:r>
          </a:p>
          <a:p>
            <a:pPr lvl="1"/>
            <a:r>
              <a:rPr lang="en-GB" sz="2400" dirty="0" smtClean="0"/>
              <a:t>Not because it has been shrunk into a single semester</a:t>
            </a:r>
          </a:p>
          <a:p>
            <a:pPr lvl="1"/>
            <a:r>
              <a:rPr lang="en-GB" sz="2400" dirty="0" smtClean="0"/>
              <a:t>Not sure what to do for the coursework</a:t>
            </a:r>
          </a:p>
          <a:p>
            <a:r>
              <a:rPr lang="en-GB" sz="2400" dirty="0" smtClean="0"/>
              <a:t>There will be a revision lecture near the end (I will ask for topics to cover)</a:t>
            </a:r>
          </a:p>
          <a:p>
            <a:r>
              <a:rPr lang="en-GB" sz="2400" dirty="0" smtClean="0"/>
              <a:t>I am looking into timetabling more class time</a:t>
            </a:r>
          </a:p>
          <a:p>
            <a:pPr lvl="1"/>
            <a:r>
              <a:rPr lang="en-GB" sz="2400" dirty="0" smtClean="0"/>
              <a:t>Can’t make any guarantees</a:t>
            </a:r>
          </a:p>
        </p:txBody>
      </p:sp>
    </p:spTree>
    <p:extLst>
      <p:ext uri="{BB962C8B-B14F-4D97-AF65-F5344CB8AC3E}">
        <p14:creationId xmlns:p14="http://schemas.microsoft.com/office/powerpoint/2010/main" val="356122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Vertex Arrays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</a:pPr>
            <a:r>
              <a:rPr lang="en-GB" altLang="en-US" dirty="0" smtClean="0">
                <a:cs typeface="Times New Roman" panose="02020603050405020304" pitchFamily="18" charset="0"/>
              </a:rPr>
              <a:t>Uses</a:t>
            </a:r>
          </a:p>
          <a:p>
            <a:pPr lvl="1" eaLnBrk="1" hangingPunct="1">
              <a:buClr>
                <a:schemeClr val="tx1"/>
              </a:buClr>
            </a:pPr>
            <a:r>
              <a:rPr lang="en-GB" altLang="en-US" sz="2400" dirty="0" smtClean="0">
                <a:cs typeface="Times New Roman" panose="02020603050405020304" pitchFamily="18" charset="0"/>
              </a:rPr>
              <a:t>Can speed up drawing complex objects considerably</a:t>
            </a:r>
          </a:p>
          <a:p>
            <a:pPr lvl="1" eaLnBrk="1" hangingPunct="1">
              <a:buClr>
                <a:schemeClr val="tx1"/>
              </a:buClr>
            </a:pPr>
            <a:r>
              <a:rPr lang="en-GB" altLang="en-US" sz="2400" dirty="0" smtClean="0">
                <a:cs typeface="Times New Roman" panose="02020603050405020304" pitchFamily="18" charset="0"/>
              </a:rPr>
              <a:t>Data remains dynamic so the vertex information can still be manipulated</a:t>
            </a:r>
          </a:p>
          <a:p>
            <a:pPr lvl="1" eaLnBrk="1" hangingPunct="1">
              <a:buClr>
                <a:schemeClr val="tx1"/>
              </a:buClr>
            </a:pPr>
            <a:r>
              <a:rPr lang="en-GB" altLang="en-US" sz="2400" dirty="0" smtClean="0">
                <a:cs typeface="Times New Roman" panose="02020603050405020304" pitchFamily="18" charset="0"/>
              </a:rPr>
              <a:t>Can be used to store externally loaded model files or generated shapes</a:t>
            </a:r>
            <a:endParaRPr lang="en-GB" altLang="en-US" dirty="0" smtClean="0">
              <a:cs typeface="Times New Roman" panose="02020603050405020304" pitchFamily="18" charset="0"/>
            </a:endParaRPr>
          </a:p>
          <a:p>
            <a:pPr lvl="1" eaLnBrk="1" hangingPunct="1">
              <a:buClr>
                <a:schemeClr val="tx1"/>
              </a:buClr>
              <a:buFontTx/>
              <a:buChar char="•"/>
            </a:pPr>
            <a:endParaRPr lang="en-GB" altLang="en-US" u="sng" dirty="0" smtClean="0"/>
          </a:p>
        </p:txBody>
      </p:sp>
    </p:spTree>
    <p:extLst>
      <p:ext uri="{BB962C8B-B14F-4D97-AF65-F5344CB8AC3E}">
        <p14:creationId xmlns:p14="http://schemas.microsoft.com/office/powerpoint/2010/main" val="890602671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A simple shape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Build a simple quad face using vertex arrays</a:t>
            </a:r>
          </a:p>
          <a:p>
            <a:r>
              <a:rPr lang="en-GB" altLang="en-US" smtClean="0"/>
              <a:t>What we need</a:t>
            </a:r>
          </a:p>
          <a:p>
            <a:pPr lvl="1"/>
            <a:r>
              <a:rPr lang="en-GB" altLang="en-US" smtClean="0"/>
              <a:t>Arrays filled with data</a:t>
            </a:r>
          </a:p>
          <a:p>
            <a:pPr lvl="1"/>
            <a:r>
              <a:rPr lang="en-GB" altLang="en-US" smtClean="0"/>
              <a:t>A function to render the shape</a:t>
            </a:r>
          </a:p>
        </p:txBody>
      </p:sp>
    </p:spTree>
    <p:extLst>
      <p:ext uri="{BB962C8B-B14F-4D97-AF65-F5344CB8AC3E}">
        <p14:creationId xmlns:p14="http://schemas.microsoft.com/office/powerpoint/2010/main" val="3462357407"/>
      </p:ext>
    </p:extLst>
  </p:cSld>
  <p:clrMapOvr>
    <a:masterClrMapping/>
  </p:clrMapOvr>
</p:sld>
</file>

<file path=ppt/theme/theme1.xml><?xml version="1.0" encoding="utf-8"?>
<a:theme xmlns:a="http://schemas.openxmlformats.org/drawingml/2006/main" name="Abertay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1375</TotalTime>
  <Words>2505</Words>
  <Application>Microsoft Office PowerPoint</Application>
  <PresentationFormat>On-screen Show (4:3)</PresentationFormat>
  <Paragraphs>492</Paragraphs>
  <Slides>76</Slides>
  <Notes>30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85" baseType="lpstr">
      <vt:lpstr>Arial</vt:lpstr>
      <vt:lpstr>Calibri</vt:lpstr>
      <vt:lpstr>Consolas</vt:lpstr>
      <vt:lpstr>Tahoma</vt:lpstr>
      <vt:lpstr>Times New Roman</vt:lpstr>
      <vt:lpstr>Tw Cen MT</vt:lpstr>
      <vt:lpstr>Wingdings</vt:lpstr>
      <vt:lpstr>Abertay Design</vt:lpstr>
      <vt:lpstr>Image</vt:lpstr>
      <vt:lpstr>CMP203 Graphics Programming</vt:lpstr>
      <vt:lpstr>This Week</vt:lpstr>
      <vt:lpstr>Current method</vt:lpstr>
      <vt:lpstr>Vertex Arrays</vt:lpstr>
      <vt:lpstr>Vertex Arrays</vt:lpstr>
      <vt:lpstr>Vertex arrays</vt:lpstr>
      <vt:lpstr>Vertex arrays</vt:lpstr>
      <vt:lpstr>Vertex Arrays</vt:lpstr>
      <vt:lpstr>A simple shape</vt:lpstr>
      <vt:lpstr>Quad array</vt:lpstr>
      <vt:lpstr>Vertices</vt:lpstr>
      <vt:lpstr>Normals</vt:lpstr>
      <vt:lpstr>Texture coordinates</vt:lpstr>
      <vt:lpstr>The choice is yours</vt:lpstr>
      <vt:lpstr>Method 1, 2 and 3</vt:lpstr>
      <vt:lpstr>Method 1, 2 and 3</vt:lpstr>
      <vt:lpstr>Method 1</vt:lpstr>
      <vt:lpstr>Method 1</vt:lpstr>
      <vt:lpstr>PowerPoint Presentation</vt:lpstr>
      <vt:lpstr>Method 2</vt:lpstr>
      <vt:lpstr>PowerPoint Presentation</vt:lpstr>
      <vt:lpstr>PowerPoint Presentation</vt:lpstr>
      <vt:lpstr>Method 3</vt:lpstr>
      <vt:lpstr>Index array</vt:lpstr>
      <vt:lpstr>PowerPoint Presentation</vt:lpstr>
      <vt:lpstr>PowerPoint Presentation</vt:lpstr>
      <vt:lpstr>Outline of the render function</vt:lpstr>
      <vt:lpstr>Vertex Arrays</vt:lpstr>
      <vt:lpstr>Issues</vt:lpstr>
      <vt:lpstr>Code that we need</vt:lpstr>
      <vt:lpstr>Some more code</vt:lpstr>
      <vt:lpstr>More code</vt:lpstr>
      <vt:lpstr>Vertex Arrays</vt:lpstr>
      <vt:lpstr>PowerPoint Presentation</vt:lpstr>
      <vt:lpstr>Vertex Arrays</vt:lpstr>
      <vt:lpstr>Vertex Arrays</vt:lpstr>
      <vt:lpstr>Vertex arrays</vt:lpstr>
      <vt:lpstr>Procedural generation</vt:lpstr>
      <vt:lpstr>Procedural Models</vt:lpstr>
      <vt:lpstr>Procedural Models</vt:lpstr>
      <vt:lpstr>Procedural Models</vt:lpstr>
      <vt:lpstr>How?</vt:lpstr>
      <vt:lpstr>Disc</vt:lpstr>
      <vt:lpstr>Disc</vt:lpstr>
      <vt:lpstr>Disc</vt:lpstr>
      <vt:lpstr>Disc</vt:lpstr>
      <vt:lpstr>PowerPoint Presentation</vt:lpstr>
      <vt:lpstr>Disc</vt:lpstr>
      <vt:lpstr>Disc texture coordinates</vt:lpstr>
      <vt:lpstr>Making the array</vt:lpstr>
      <vt:lpstr>PowerPoint Presentation</vt:lpstr>
      <vt:lpstr>Sphere</vt:lpstr>
      <vt:lpstr>Sphere</vt:lpstr>
      <vt:lpstr>Sphere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Helpful tips</vt:lpstr>
      <vt:lpstr>Spheres</vt:lpstr>
      <vt:lpstr>Cube sphere</vt:lpstr>
      <vt:lpstr>Cylinder</vt:lpstr>
      <vt:lpstr>Cylinder</vt:lpstr>
      <vt:lpstr>PowerPoint Presentation</vt:lpstr>
      <vt:lpstr>Texturing</vt:lpstr>
      <vt:lpstr>Normals</vt:lpstr>
      <vt:lpstr>Techniques</vt:lpstr>
      <vt:lpstr>Building a shape library</vt:lpstr>
      <vt:lpstr>Other shapes to make</vt:lpstr>
      <vt:lpstr>In the labs</vt:lpstr>
      <vt:lpstr>Feedback</vt:lpstr>
      <vt:lpstr>Feedback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Mark</dc:creator>
  <cp:lastModifiedBy>Robertson, Paul</cp:lastModifiedBy>
  <cp:revision>42</cp:revision>
  <dcterms:created xsi:type="dcterms:W3CDTF">2013-09-02T14:39:32Z</dcterms:created>
  <dcterms:modified xsi:type="dcterms:W3CDTF">2016-11-03T08:33:51Z</dcterms:modified>
</cp:coreProperties>
</file>