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96" r:id="rId3"/>
    <p:sldId id="297" r:id="rId4"/>
    <p:sldId id="260" r:id="rId5"/>
    <p:sldId id="301" r:id="rId6"/>
    <p:sldId id="300" r:id="rId7"/>
    <p:sldId id="302" r:id="rId8"/>
    <p:sldId id="303" r:id="rId9"/>
    <p:sldId id="304" r:id="rId10"/>
    <p:sldId id="305" r:id="rId11"/>
    <p:sldId id="306" r:id="rId12"/>
    <p:sldId id="261" r:id="rId13"/>
    <p:sldId id="276" r:id="rId14"/>
    <p:sldId id="277" r:id="rId15"/>
    <p:sldId id="278" r:id="rId16"/>
    <p:sldId id="279" r:id="rId17"/>
    <p:sldId id="275" r:id="rId18"/>
    <p:sldId id="282" r:id="rId19"/>
    <p:sldId id="262" r:id="rId20"/>
    <p:sldId id="263" r:id="rId21"/>
    <p:sldId id="284" r:id="rId22"/>
    <p:sldId id="285" r:id="rId23"/>
    <p:sldId id="286" r:id="rId24"/>
    <p:sldId id="287" r:id="rId25"/>
    <p:sldId id="288" r:id="rId26"/>
    <p:sldId id="264" r:id="rId27"/>
    <p:sldId id="298" r:id="rId28"/>
    <p:sldId id="265" r:id="rId29"/>
    <p:sldId id="266" r:id="rId30"/>
    <p:sldId id="267" r:id="rId31"/>
    <p:sldId id="268" r:id="rId32"/>
    <p:sldId id="289" r:id="rId33"/>
    <p:sldId id="281" r:id="rId34"/>
    <p:sldId id="274" r:id="rId35"/>
    <p:sldId id="299" r:id="rId36"/>
    <p:sldId id="273" r:id="rId37"/>
    <p:sldId id="290" r:id="rId38"/>
    <p:sldId id="291" r:id="rId39"/>
    <p:sldId id="292" r:id="rId40"/>
    <p:sldId id="293" r:id="rId41"/>
    <p:sldId id="294" r:id="rId42"/>
    <p:sldId id="283" r:id="rId43"/>
    <p:sldId id="280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4BECAF5-8D07-4D71-B2C1-F6CCA98B6BC6}" type="datetimeFigureOut">
              <a:rPr lang="en-GB"/>
              <a:pPr>
                <a:defRPr/>
              </a:pPr>
              <a:t>12/10/2016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73570F-E50D-41AF-8C29-8F88DDD791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363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2A136A-68C9-4866-A30F-DCA93E7F636B}" type="slidenum">
              <a:rPr lang="en-GB" altLang="en-US" smtClean="0">
                <a:latin typeface="Arial" charset="0"/>
                <a:cs typeface="Arial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GB" altLang="en-US" smtClean="0">
              <a:latin typeface="Arial" charset="0"/>
              <a:cs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91FD35-712B-46FB-8D5B-0363668AE70B}" type="slidenum">
              <a:rPr lang="en-GB" altLang="en-US" smtClean="0">
                <a:latin typeface="Arial" charset="0"/>
                <a:cs typeface="Arial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en-GB" altLang="en-US" smtClean="0">
              <a:latin typeface="Arial" charset="0"/>
              <a:cs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2B59D0-3820-409F-BAD7-B193C42CEEBA}" type="slidenum">
              <a:rPr lang="en-GB" altLang="en-US" smtClean="0">
                <a:latin typeface="Arial" charset="0"/>
                <a:cs typeface="Arial" charset="0"/>
              </a:rPr>
              <a:pPr eaLnBrk="1" hangingPunct="1">
                <a:spcBef>
                  <a:spcPct val="0"/>
                </a:spcBef>
              </a:pPr>
              <a:t>29</a:t>
            </a:fld>
            <a:endParaRPr lang="en-GB" altLang="en-US" smtClean="0">
              <a:latin typeface="Arial" charset="0"/>
              <a:cs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ED8F88C-4483-4539-B558-273C58508EF8}" type="slidenum">
              <a:rPr lang="en-GB" altLang="en-US" smtClean="0">
                <a:latin typeface="Arial" charset="0"/>
                <a:cs typeface="Arial" charset="0"/>
              </a:rPr>
              <a:pPr eaLnBrk="1" hangingPunct="1">
                <a:spcBef>
                  <a:spcPct val="0"/>
                </a:spcBef>
              </a:pPr>
              <a:t>30</a:t>
            </a:fld>
            <a:endParaRPr lang="en-GB" altLang="en-US" smtClean="0">
              <a:latin typeface="Arial" charset="0"/>
              <a:cs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843A435-48BE-4841-8AC3-43E47F20E4D5}" type="slidenum">
              <a:rPr lang="en-GB" altLang="en-US" smtClean="0">
                <a:latin typeface="Arial" charset="0"/>
                <a:cs typeface="Arial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lang="en-GB" altLang="en-US" smtClean="0">
              <a:latin typeface="Arial" charset="0"/>
              <a:cs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7C77D685-E00D-4CB7-8138-E336F7EA3E44}" type="slidenum">
              <a:rPr lang="en-GB" altLang="en-US" smtClean="0">
                <a:latin typeface="Times New Roman" pitchFamily="18" charset="0"/>
                <a:cs typeface="Arial" charset="0"/>
              </a:rPr>
              <a:pPr>
                <a:spcBef>
                  <a:spcPct val="0"/>
                </a:spcBef>
              </a:pPr>
              <a:t>5</a:t>
            </a:fld>
            <a:endParaRPr lang="en-GB" alt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165464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2E5AD97E-B11A-4917-9586-81236C69DC86}" type="slidenum">
              <a:rPr lang="en-GB" altLang="en-US" smtClean="0">
                <a:latin typeface="Times New Roman" pitchFamily="18" charset="0"/>
                <a:cs typeface="Arial" charset="0"/>
              </a:rPr>
              <a:pPr>
                <a:spcBef>
                  <a:spcPct val="0"/>
                </a:spcBef>
              </a:pPr>
              <a:t>6</a:t>
            </a:fld>
            <a:endParaRPr lang="en-GB" alt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312889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733E52C7-D334-45AF-A4C0-200AC807A228}" type="slidenum">
              <a:rPr lang="en-GB" altLang="en-US" smtClean="0">
                <a:latin typeface="Times New Roman" pitchFamily="18" charset="0"/>
                <a:cs typeface="Arial" charset="0"/>
              </a:rPr>
              <a:pPr>
                <a:spcBef>
                  <a:spcPct val="0"/>
                </a:spcBef>
              </a:pPr>
              <a:t>7</a:t>
            </a:fld>
            <a:endParaRPr lang="en-GB" alt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032439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185E1F17-BE13-4B4C-B685-D6560264F38E}" type="slidenum">
              <a:rPr lang="en-GB" altLang="en-US" smtClean="0">
                <a:latin typeface="Times New Roman" pitchFamily="18" charset="0"/>
                <a:cs typeface="Arial" charset="0"/>
              </a:rPr>
              <a:pPr>
                <a:spcBef>
                  <a:spcPct val="0"/>
                </a:spcBef>
              </a:pPr>
              <a:t>8</a:t>
            </a:fld>
            <a:endParaRPr lang="en-GB" alt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786600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605B5CE-24DC-4CBA-8C1F-E80929731430}" type="slidenum">
              <a:rPr lang="en-GB" altLang="en-US" smtClean="0">
                <a:latin typeface="Arial" charset="0"/>
                <a:cs typeface="Arial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GB" altLang="en-US" smtClean="0">
              <a:latin typeface="Arial" charset="0"/>
              <a:cs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9CC67DE-A708-4047-B181-2D089FC83AAA}" type="slidenum">
              <a:rPr lang="en-GB" altLang="en-US" smtClean="0">
                <a:latin typeface="Arial" charset="0"/>
                <a:cs typeface="Arial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en-GB" altLang="en-US" smtClean="0">
              <a:latin typeface="Arial" charset="0"/>
              <a:cs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CF9A127-0512-4963-982E-136A6EAF1017}" type="slidenum">
              <a:rPr lang="en-GB" altLang="en-US" smtClean="0">
                <a:latin typeface="Arial" charset="0"/>
                <a:cs typeface="Arial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en-GB" altLang="en-US" smtClean="0">
              <a:latin typeface="Arial" charset="0"/>
              <a:cs typeface="Arial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8E2AF9-693E-4D57-B568-8F7BD8081596}" type="slidenum">
              <a:rPr lang="en-GB" altLang="en-US" smtClean="0">
                <a:latin typeface="Arial" charset="0"/>
                <a:cs typeface="Arial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en-GB" altLang="en-US" smtClean="0">
              <a:latin typeface="Arial" charset="0"/>
              <a:cs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CA2BC-9F05-49E4-858F-41C483FCD2F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53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3C001-C017-49F0-B426-73E8773FE21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9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35E9-462C-41D1-9563-E989C18F522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698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195BC-AABD-4759-A5D1-72A1DC6328C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0442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3E712-724A-4C67-ADF4-82297E65846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636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E0732-F911-48AE-AE3A-BF7B87D0F72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011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447800"/>
            <a:ext cx="4267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47800"/>
            <a:ext cx="4267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B531D-6504-441C-85FE-EFE8A1D2DEC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76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A1833-A0F9-4427-A768-55F04ACAC41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46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38CB0-0B8B-4872-A5D9-E96741ACEC6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95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1F5FB-2D9D-47F0-B22C-56562551558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37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8F8AA-938F-4EC2-B3C4-DE2AB64A7D2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24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46E93-70C9-462D-9484-65767ACF223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85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9C524-3EBC-4B37-BD90-D096E9C4A62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92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10B1F-4AE7-42E5-AC2E-1994BD8CD01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94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A37A8-2D9F-40EE-A069-445F2F9F49E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39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ecture_BG_brighter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070975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762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8686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43701FAC-0729-44B1-BB34-BA831697464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ahom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sisfun.com/algebra/vectors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altLang="en-US" dirty="0" smtClean="0"/>
              <a:t>CMP203 Graphics Programming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smtClean="0"/>
              <a:t>Camera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View angle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686800" cy="21971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en-GB" altLang="en-US" dirty="0" smtClean="0"/>
              <a:t>The first variable is the viewing angle</a:t>
            </a:r>
          </a:p>
          <a:p>
            <a:pPr>
              <a:lnSpc>
                <a:spcPct val="120000"/>
              </a:lnSpc>
              <a:defRPr/>
            </a:pPr>
            <a:r>
              <a:rPr lang="en-GB" altLang="en-US" dirty="0" smtClean="0"/>
              <a:t>Normal (45 degrees) </a:t>
            </a:r>
            <a:r>
              <a:rPr lang="en-GB" altLang="en-US" dirty="0" err="1" smtClean="0"/>
              <a:t>vs</a:t>
            </a:r>
            <a:r>
              <a:rPr lang="en-GB" altLang="en-US" dirty="0" smtClean="0"/>
              <a:t>  120 degrees</a:t>
            </a:r>
          </a:p>
          <a:p>
            <a:pPr lvl="1">
              <a:lnSpc>
                <a:spcPct val="120000"/>
              </a:lnSpc>
              <a:defRPr/>
            </a:pPr>
            <a:r>
              <a:rPr lang="en-GB" sz="2400" dirty="0" err="1"/>
              <a:t>gluPerspective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FF0000"/>
                </a:solidFill>
              </a:rPr>
              <a:t>45.0f</a:t>
            </a:r>
            <a:r>
              <a:rPr lang="en-GB" sz="2400" dirty="0"/>
              <a:t>,(</a:t>
            </a:r>
            <a:r>
              <a:rPr lang="en-GB" sz="2400" dirty="0" err="1"/>
              <a:t>GLfloat</a:t>
            </a:r>
            <a:r>
              <a:rPr lang="en-GB" sz="2400" dirty="0"/>
              <a:t>)width/(</a:t>
            </a:r>
            <a:r>
              <a:rPr lang="en-GB" sz="2400" dirty="0" err="1"/>
              <a:t>GLfloat</a:t>
            </a:r>
            <a:r>
              <a:rPr lang="en-GB" sz="2400" dirty="0"/>
              <a:t>)height, 1 ,150.0f);</a:t>
            </a:r>
          </a:p>
          <a:p>
            <a:pPr lvl="1">
              <a:lnSpc>
                <a:spcPct val="120000"/>
              </a:lnSpc>
              <a:defRPr/>
            </a:pPr>
            <a:r>
              <a:rPr lang="en-GB" sz="2400" dirty="0" err="1" smtClean="0"/>
              <a:t>gluPerspective</a:t>
            </a:r>
            <a:r>
              <a:rPr lang="en-GB" sz="2400" dirty="0" smtClean="0"/>
              <a:t>(</a:t>
            </a:r>
            <a:r>
              <a:rPr lang="en-GB" sz="2400" dirty="0" smtClean="0">
                <a:solidFill>
                  <a:srgbClr val="FF0000"/>
                </a:solidFill>
              </a:rPr>
              <a:t>120.0f</a:t>
            </a:r>
            <a:r>
              <a:rPr lang="en-GB" sz="2400" dirty="0"/>
              <a:t>,(</a:t>
            </a:r>
            <a:r>
              <a:rPr lang="en-GB" sz="2400" dirty="0" err="1"/>
              <a:t>GLfloat</a:t>
            </a:r>
            <a:r>
              <a:rPr lang="en-GB" sz="2400" dirty="0"/>
              <a:t>)width/(</a:t>
            </a:r>
            <a:r>
              <a:rPr lang="en-GB" sz="2400" dirty="0" err="1"/>
              <a:t>GLfloat</a:t>
            </a:r>
            <a:r>
              <a:rPr lang="en-GB" sz="2400" dirty="0"/>
              <a:t>)height, 1 ,150.0f);</a:t>
            </a:r>
          </a:p>
          <a:p>
            <a:pPr>
              <a:lnSpc>
                <a:spcPct val="120000"/>
              </a:lnSpc>
              <a:defRPr/>
            </a:pPr>
            <a:endParaRPr lang="en-GB" altLang="en-US" dirty="0" smtClean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73463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73463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67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Aspect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686800" cy="1836738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defRPr/>
            </a:pPr>
            <a:r>
              <a:rPr lang="en-GB" dirty="0" smtClean="0"/>
              <a:t>This SHOULD match and be based on size of window</a:t>
            </a:r>
          </a:p>
          <a:p>
            <a:pPr>
              <a:lnSpc>
                <a:spcPct val="110000"/>
              </a:lnSpc>
              <a:defRPr/>
            </a:pPr>
            <a:r>
              <a:rPr lang="en-GB" dirty="0" smtClean="0"/>
              <a:t>If not things go weird</a:t>
            </a:r>
          </a:p>
          <a:p>
            <a:pPr>
              <a:lnSpc>
                <a:spcPct val="110000"/>
              </a:lnSpc>
              <a:defRPr/>
            </a:pPr>
            <a:r>
              <a:rPr lang="en-GB" dirty="0" err="1" smtClean="0"/>
              <a:t>gluPerspective</a:t>
            </a:r>
            <a:r>
              <a:rPr lang="en-GB" dirty="0" smtClean="0"/>
              <a:t>(45.0f, </a:t>
            </a:r>
            <a:r>
              <a:rPr lang="en-GB" dirty="0" smtClean="0">
                <a:solidFill>
                  <a:srgbClr val="FF0000"/>
                </a:solidFill>
              </a:rPr>
              <a:t>1/2</a:t>
            </a:r>
            <a:r>
              <a:rPr lang="en-GB" dirty="0" smtClean="0"/>
              <a:t>, </a:t>
            </a:r>
            <a:r>
              <a:rPr lang="en-GB" dirty="0"/>
              <a:t>1 ,150.0f);</a:t>
            </a:r>
          </a:p>
          <a:p>
            <a:pPr>
              <a:lnSpc>
                <a:spcPct val="110000"/>
              </a:lnSpc>
              <a:defRPr/>
            </a:pPr>
            <a:endParaRPr lang="en-GB" dirty="0"/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8" y="34290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34290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01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 Simple Camera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sz="2600" smtClean="0"/>
              <a:t>Why do we need a ‘Camera’?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z="2600" smtClean="0"/>
              <a:t>Current we only have a viewpoint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z="2200" smtClean="0"/>
              <a:t>A point in space where our scene is viewed from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z="2600" smtClean="0"/>
              <a:t>It would be nice to look and move around our scene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z="2200" smtClean="0"/>
              <a:t>Best practice is to allow all forms of movement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z="2200" smtClean="0"/>
              <a:t>This is great for debugging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z="2200" smtClean="0"/>
              <a:t>Then limit movement afterwards</a:t>
            </a:r>
          </a:p>
          <a:p>
            <a:pPr lvl="3" eaLnBrk="1" hangingPunct="1">
              <a:buClr>
                <a:schemeClr val="tx1"/>
              </a:buClr>
            </a:pPr>
            <a:r>
              <a:rPr lang="en-GB" altLang="en-US" sz="1800" smtClean="0"/>
              <a:t>Unlikely you will want the user to roll the camera (rotate around the z-axis</a:t>
            </a:r>
          </a:p>
          <a:p>
            <a:pPr lvl="3" eaLnBrk="1" hangingPunct="1">
              <a:buClr>
                <a:schemeClr val="tx1"/>
              </a:buClr>
            </a:pPr>
            <a:r>
              <a:rPr lang="en-GB" altLang="en-US" sz="1800" smtClean="0"/>
              <a:t>Do a barrel roll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Types of camera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2400" dirty="0" smtClean="0"/>
              <a:t>Eight basic types</a:t>
            </a:r>
          </a:p>
          <a:p>
            <a:pPr lvl="1">
              <a:defRPr/>
            </a:pPr>
            <a:r>
              <a:rPr lang="en-GB" sz="2400" dirty="0" smtClean="0"/>
              <a:t>Fixed Point</a:t>
            </a:r>
          </a:p>
          <a:p>
            <a:pPr lvl="2">
              <a:defRPr/>
            </a:pPr>
            <a:r>
              <a:rPr lang="en-GB" sz="2000" dirty="0" smtClean="0"/>
              <a:t>Doesn’t move, scroll or rotate</a:t>
            </a:r>
          </a:p>
          <a:p>
            <a:pPr lvl="2">
              <a:defRPr/>
            </a:pPr>
            <a:r>
              <a:rPr lang="en-GB" sz="2000" dirty="0" smtClean="0"/>
              <a:t>What most of you have now</a:t>
            </a:r>
          </a:p>
          <a:p>
            <a:pPr lvl="2">
              <a:defRPr/>
            </a:pPr>
            <a:r>
              <a:rPr lang="en-GB" sz="2000" dirty="0" smtClean="0"/>
              <a:t>Think Tetris or Bejewelled</a:t>
            </a:r>
          </a:p>
          <a:p>
            <a:pPr lvl="2">
              <a:defRPr/>
            </a:pPr>
            <a:r>
              <a:rPr lang="en-GB" sz="2000" dirty="0" smtClean="0"/>
              <a:t>Larger games use a collection of Fixed point cameras which change as the player progresses through the level</a:t>
            </a:r>
          </a:p>
          <a:p>
            <a:pPr lvl="3">
              <a:defRPr/>
            </a:pPr>
            <a:r>
              <a:rPr lang="en-GB" sz="1800" dirty="0" smtClean="0"/>
              <a:t>The challenge is the perspective changes</a:t>
            </a:r>
          </a:p>
          <a:p>
            <a:pPr lvl="1">
              <a:defRPr/>
            </a:pPr>
            <a:r>
              <a:rPr lang="en-GB" sz="2400" dirty="0" smtClean="0"/>
              <a:t>Rotating</a:t>
            </a:r>
          </a:p>
          <a:p>
            <a:pPr lvl="2">
              <a:defRPr/>
            </a:pPr>
            <a:r>
              <a:rPr lang="en-GB" sz="2000" dirty="0" smtClean="0"/>
              <a:t>Unable to move but can look around</a:t>
            </a:r>
          </a:p>
          <a:p>
            <a:pPr lvl="2">
              <a:defRPr/>
            </a:pPr>
            <a:r>
              <a:rPr lang="en-GB" sz="2000" dirty="0" smtClean="0"/>
              <a:t>Used for tracking a character from a fixed point</a:t>
            </a:r>
          </a:p>
          <a:p>
            <a:pPr lvl="2">
              <a:defRPr/>
            </a:pPr>
            <a:r>
              <a:rPr lang="en-GB" sz="2000" dirty="0" smtClean="0"/>
              <a:t>Or special use cameras (security cameras </a:t>
            </a:r>
            <a:r>
              <a:rPr lang="en-GB" sz="2000" dirty="0" err="1" smtClean="0"/>
              <a:t>etc</a:t>
            </a:r>
            <a:r>
              <a:rPr lang="en-GB" sz="2000" dirty="0" smtClean="0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Types of camera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defRPr/>
            </a:pPr>
            <a:r>
              <a:rPr lang="en-GB" sz="2400" dirty="0" smtClean="0"/>
              <a:t>Scrolling</a:t>
            </a:r>
          </a:p>
          <a:p>
            <a:pPr lvl="2">
              <a:defRPr/>
            </a:pPr>
            <a:r>
              <a:rPr lang="en-GB" sz="2000" dirty="0" smtClean="0"/>
              <a:t>Used mainly for 2D games</a:t>
            </a:r>
          </a:p>
          <a:p>
            <a:pPr lvl="2">
              <a:defRPr/>
            </a:pPr>
            <a:r>
              <a:rPr lang="en-GB" sz="2000" dirty="0" smtClean="0"/>
              <a:t>The camera moves horizontally and vertically</a:t>
            </a:r>
          </a:p>
          <a:p>
            <a:pPr lvl="2">
              <a:defRPr/>
            </a:pPr>
            <a:r>
              <a:rPr lang="en-GB" sz="2000" dirty="0" smtClean="0"/>
              <a:t>8bit and 16bit platformers and shooters used scrolling cameras</a:t>
            </a:r>
          </a:p>
          <a:p>
            <a:pPr lvl="3">
              <a:defRPr/>
            </a:pPr>
            <a:r>
              <a:rPr lang="en-GB" sz="1800" dirty="0" smtClean="0"/>
              <a:t>Early Mario games Mega man </a:t>
            </a:r>
            <a:r>
              <a:rPr lang="en-GB" sz="1800" dirty="0" err="1" smtClean="0"/>
              <a:t>etc</a:t>
            </a:r>
            <a:endParaRPr lang="en-GB" sz="1800" dirty="0" smtClean="0"/>
          </a:p>
          <a:p>
            <a:pPr lvl="1">
              <a:defRPr/>
            </a:pPr>
            <a:r>
              <a:rPr lang="en-GB" sz="2400" dirty="0" smtClean="0"/>
              <a:t>Moveable</a:t>
            </a:r>
          </a:p>
          <a:p>
            <a:pPr lvl="2">
              <a:defRPr/>
            </a:pPr>
            <a:r>
              <a:rPr lang="en-GB" sz="2000" dirty="0" smtClean="0"/>
              <a:t>Like scrolling camera, but user controlled</a:t>
            </a:r>
          </a:p>
          <a:p>
            <a:pPr lvl="2">
              <a:defRPr/>
            </a:pPr>
            <a:r>
              <a:rPr lang="en-GB" sz="2000" dirty="0" smtClean="0"/>
              <a:t>Most common used in RTS, looking down on the scene</a:t>
            </a:r>
          </a:p>
          <a:p>
            <a:pPr lvl="2">
              <a:defRPr/>
            </a:pPr>
            <a:r>
              <a:rPr lang="en-GB" sz="2000" dirty="0" smtClean="0"/>
              <a:t>Also used in Angry birds or World of Goo, just looking from the side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Types of camera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 sz="2400" dirty="0" smtClean="0"/>
              <a:t>Floating</a:t>
            </a:r>
          </a:p>
          <a:p>
            <a:pPr lvl="2"/>
            <a:r>
              <a:rPr lang="en-GB" altLang="en-US" sz="2000" dirty="0" smtClean="0"/>
              <a:t>Full control</a:t>
            </a:r>
          </a:p>
          <a:p>
            <a:pPr lvl="2"/>
            <a:r>
              <a:rPr lang="en-GB" altLang="en-US" sz="2000" dirty="0" smtClean="0"/>
              <a:t>Moves and rotates with no fixed orientation</a:t>
            </a:r>
          </a:p>
          <a:p>
            <a:pPr lvl="2"/>
            <a:r>
              <a:rPr lang="en-GB" altLang="en-US" sz="2000" dirty="0" smtClean="0"/>
              <a:t>Total war and Home world</a:t>
            </a:r>
          </a:p>
          <a:p>
            <a:pPr lvl="2"/>
            <a:r>
              <a:rPr lang="en-GB" altLang="en-US" sz="2000" dirty="0" smtClean="0"/>
              <a:t>Still usually locks z-axis rotation</a:t>
            </a:r>
          </a:p>
          <a:p>
            <a:pPr lvl="1"/>
            <a:r>
              <a:rPr lang="en-GB" altLang="en-US" sz="2400" dirty="0" smtClean="0"/>
              <a:t>Tracking</a:t>
            </a:r>
          </a:p>
          <a:p>
            <a:pPr lvl="2"/>
            <a:r>
              <a:rPr lang="en-GB" altLang="en-US" sz="2000" dirty="0" smtClean="0"/>
              <a:t>Tracks an object (usually a character) in 3D space</a:t>
            </a:r>
          </a:p>
          <a:p>
            <a:pPr lvl="2"/>
            <a:r>
              <a:rPr lang="en-GB" altLang="en-US" sz="2000" dirty="0" smtClean="0"/>
              <a:t>It may move, rotate, move ahead of the character or fall behind</a:t>
            </a:r>
          </a:p>
          <a:p>
            <a:pPr lvl="2"/>
            <a:r>
              <a:rPr lang="en-GB" altLang="en-US" sz="2000" dirty="0" smtClean="0"/>
              <a:t>Player has little or no control over it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Types of camera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defRPr/>
            </a:pPr>
            <a:r>
              <a:rPr lang="en-GB" sz="2400" dirty="0" err="1" smtClean="0"/>
              <a:t>Pushable</a:t>
            </a:r>
            <a:r>
              <a:rPr lang="en-GB" sz="2400" dirty="0" smtClean="0"/>
              <a:t> (3</a:t>
            </a:r>
            <a:r>
              <a:rPr lang="en-GB" sz="2400" baseline="30000" dirty="0" smtClean="0"/>
              <a:t>rd</a:t>
            </a:r>
            <a:r>
              <a:rPr lang="en-GB" sz="2400" dirty="0" smtClean="0"/>
              <a:t> person)</a:t>
            </a:r>
          </a:p>
          <a:p>
            <a:pPr lvl="2">
              <a:defRPr/>
            </a:pPr>
            <a:r>
              <a:rPr lang="en-GB" sz="2000" dirty="0" smtClean="0"/>
              <a:t>Have a default position (usually behind the character)</a:t>
            </a:r>
          </a:p>
          <a:p>
            <a:pPr lvl="2">
              <a:defRPr/>
            </a:pPr>
            <a:r>
              <a:rPr lang="en-GB" sz="2000" dirty="0" smtClean="0"/>
              <a:t>But the player can move the camera around</a:t>
            </a:r>
          </a:p>
          <a:p>
            <a:pPr lvl="3">
              <a:defRPr/>
            </a:pPr>
            <a:r>
              <a:rPr lang="en-GB" sz="1800" dirty="0" smtClean="0"/>
              <a:t>Camera rotates around the character</a:t>
            </a:r>
          </a:p>
          <a:p>
            <a:pPr lvl="1">
              <a:defRPr/>
            </a:pPr>
            <a:r>
              <a:rPr lang="en-GB" sz="2400" dirty="0" smtClean="0"/>
              <a:t>First Person</a:t>
            </a:r>
          </a:p>
          <a:p>
            <a:pPr lvl="2">
              <a:defRPr/>
            </a:pPr>
            <a:r>
              <a:rPr lang="en-GB" sz="2000" dirty="0" smtClean="0"/>
              <a:t>Camera is linked to the character</a:t>
            </a:r>
          </a:p>
          <a:p>
            <a:pPr lvl="2">
              <a:defRPr/>
            </a:pPr>
            <a:r>
              <a:rPr lang="en-GB" sz="2000" dirty="0" smtClean="0"/>
              <a:t>Movement and rotation is applied to both camera and character</a:t>
            </a:r>
          </a:p>
          <a:p>
            <a:pPr lvl="2">
              <a:defRPr/>
            </a:pPr>
            <a:r>
              <a:rPr lang="en-GB" sz="2000" dirty="0" smtClean="0"/>
              <a:t>Limited control versions exist</a:t>
            </a:r>
          </a:p>
          <a:p>
            <a:pPr lvl="3">
              <a:defRPr/>
            </a:pPr>
            <a:r>
              <a:rPr lang="en-GB" sz="1800" dirty="0" smtClean="0"/>
              <a:t>Where player movement or aiming is limited</a:t>
            </a:r>
          </a:p>
          <a:p>
            <a:pPr lvl="4">
              <a:defRPr/>
            </a:pPr>
            <a:r>
              <a:rPr lang="en-GB" sz="1800" dirty="0" smtClean="0"/>
              <a:t>Bonnet camera in racing games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How?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sz="2400" dirty="0" smtClean="0"/>
              <a:t>Two techniques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z="2400" dirty="0" smtClean="0"/>
              <a:t>We </a:t>
            </a:r>
            <a:r>
              <a:rPr lang="en-GB" altLang="en-US" sz="2400" i="1" dirty="0" smtClean="0"/>
              <a:t>could </a:t>
            </a:r>
            <a:r>
              <a:rPr lang="en-GB" altLang="en-US" sz="2400" dirty="0" smtClean="0"/>
              <a:t>achieve the appearance of camera behaviour by moving and rotating the entire world 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z="2000" dirty="0" smtClean="0"/>
              <a:t>But this is bad practice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z="2000" dirty="0" smtClean="0"/>
              <a:t>The cameras angle is dependant on directly manipulating transforms and it can go wrong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sz="2000" dirty="0" smtClean="0"/>
              <a:t>It can be complex to try to resolve the aiming / </a:t>
            </a:r>
            <a:r>
              <a:rPr lang="en-GB" altLang="en-US" sz="2000" dirty="0" err="1" smtClean="0"/>
              <a:t>lookat</a:t>
            </a:r>
            <a:r>
              <a:rPr lang="en-GB" altLang="en-US" sz="2000" dirty="0" smtClean="0"/>
              <a:t> point correctly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defRPr/>
            </a:pPr>
            <a:r>
              <a:rPr lang="en-GB" altLang="en-US" sz="2200" dirty="0"/>
              <a:t>OR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GB" altLang="en-US" sz="2200" dirty="0"/>
              <a:t>We create an object that tracks the variables required for </a:t>
            </a:r>
            <a:r>
              <a:rPr lang="en-GB" altLang="en-US" sz="2200" dirty="0" err="1"/>
              <a:t>gluLookAt</a:t>
            </a:r>
            <a:r>
              <a:rPr lang="en-GB" altLang="en-US" sz="2200" dirty="0"/>
              <a:t>()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altLang="en-US" sz="2200" dirty="0"/>
              <a:t>Simple to control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altLang="en-US" sz="2200" dirty="0"/>
              <a:t>Less to go wrong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altLang="en-US" sz="2200" dirty="0"/>
              <a:t>Some annoying math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altLang="en-US" sz="2200" dirty="0"/>
              <a:t>Reusable camera object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altLang="en-US" sz="2200" dirty="0"/>
              <a:t>We can have multiple camera’s in the scene </a:t>
            </a:r>
            <a:r>
              <a:rPr lang="en-GB" altLang="en-US" sz="2200" dirty="0" smtClean="0"/>
              <a:t>and can switch </a:t>
            </a:r>
            <a:r>
              <a:rPr lang="en-GB" altLang="en-US" sz="2200" dirty="0"/>
              <a:t>between </a:t>
            </a:r>
            <a:r>
              <a:rPr lang="en-GB" altLang="en-US" sz="2200" dirty="0" smtClean="0"/>
              <a:t>them</a:t>
            </a:r>
            <a:endParaRPr lang="en-GB" altLang="en-US" sz="2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 Simple Camera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buClr>
                <a:schemeClr val="tx1"/>
              </a:buClr>
              <a:defRPr/>
            </a:pPr>
            <a:r>
              <a:rPr lang="en-GB" altLang="en-US" sz="2000" dirty="0" smtClean="0"/>
              <a:t>What do we need to calculate?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GB" altLang="en-US" sz="2000" dirty="0" smtClean="0"/>
              <a:t>We are updating </a:t>
            </a:r>
            <a:r>
              <a:rPr lang="en-GB" altLang="en-US" sz="2000" dirty="0" err="1" smtClean="0"/>
              <a:t>gluLookat</a:t>
            </a:r>
            <a:r>
              <a:rPr lang="en-GB" altLang="en-US" sz="2000" dirty="0" smtClean="0"/>
              <a:t>() 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altLang="en-US" sz="2000" dirty="0" smtClean="0"/>
              <a:t>This calculates the camera transform for us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altLang="en-US" sz="2000" dirty="0" smtClean="0"/>
              <a:t>Therefore the information we have to create has to correspond to the information this function requires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GB" altLang="en-US" sz="1800" dirty="0" smtClean="0"/>
              <a:t>Position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GB" altLang="en-US" sz="1800" dirty="0" smtClean="0"/>
              <a:t>Look at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GB" altLang="en-US" sz="1800" dirty="0" smtClean="0"/>
              <a:t>Up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altLang="en-US" sz="2000" dirty="0" smtClean="0"/>
              <a:t>Additionally we may need “Right” will help with movement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GB" altLang="en-US" sz="1800" dirty="0" smtClean="0"/>
              <a:t>These can be simple float variables (representing vectors) or vectors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GB" altLang="en-US" sz="1800" dirty="0" smtClean="0"/>
              <a:t>I will provide a Vector3 class (or use your own)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altLang="en-US" sz="2000" dirty="0" smtClean="0"/>
              <a:t>This is a very common format of information used in multiple API’s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altLang="en-US" sz="2000" dirty="0" smtClean="0"/>
              <a:t>If its not vectors that are required it will be a camera matrix that needs to be calculated</a:t>
            </a:r>
          </a:p>
          <a:p>
            <a:pPr lvl="1" eaLnBrk="1" hangingPunct="1">
              <a:buClr>
                <a:schemeClr val="tx1"/>
              </a:buClr>
              <a:buFontTx/>
              <a:buChar char="•"/>
              <a:defRPr/>
            </a:pPr>
            <a:endParaRPr lang="en-GB" altLang="en-US" sz="1800" u="sng" baseline="30000" dirty="0" smtClean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Notes from last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Load texture in the Scene() constructor, not the render function()</a:t>
            </a:r>
          </a:p>
          <a:p>
            <a:r>
              <a:rPr lang="en-GB" dirty="0" smtClean="0"/>
              <a:t>Check if texture loaded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34" y="3225552"/>
            <a:ext cx="8307532" cy="3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63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 Simple Camera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/>
              <a:t>What do we want to control?</a:t>
            </a:r>
          </a:p>
          <a:p>
            <a:pPr marL="822960" lvl="1" indent="-4572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/>
              <a:t>What do we need to change to have a meaningful camera</a:t>
            </a:r>
            <a:r>
              <a:rPr lang="en-GB" sz="2400" dirty="0" smtClean="0"/>
              <a:t>?</a:t>
            </a:r>
          </a:p>
          <a:p>
            <a:pPr marL="822960" lvl="1" indent="-4572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/>
              <a:t>Position</a:t>
            </a:r>
          </a:p>
          <a:p>
            <a:pPr marL="1108710" lvl="2" indent="-3429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/>
              <a:t>X, y, z coordinates </a:t>
            </a:r>
          </a:p>
          <a:p>
            <a:pPr marL="822960" lvl="1" indent="-4572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/>
              <a:t>Orientation </a:t>
            </a:r>
            <a:r>
              <a:rPr lang="en-GB" sz="2400" dirty="0"/>
              <a:t>via angles.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 smtClean="0"/>
              <a:t>Pitch </a:t>
            </a:r>
            <a:r>
              <a:rPr lang="en-GB" sz="2000" dirty="0"/>
              <a:t>(Rotation around x- axis)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/>
              <a:t>Yaw (Rotation around y-axis</a:t>
            </a:r>
            <a:r>
              <a:rPr lang="en-GB" sz="2000" dirty="0" smtClean="0"/>
              <a:t>)</a:t>
            </a:r>
          </a:p>
          <a:p>
            <a:pPr lvl="2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000" dirty="0"/>
              <a:t>Roll (Rotation around z-axis</a:t>
            </a:r>
            <a:r>
              <a:rPr lang="en-GB" sz="2000" dirty="0" smtClean="0"/>
              <a:t>)</a:t>
            </a:r>
            <a:endParaRPr lang="en-GB" sz="2000" dirty="0"/>
          </a:p>
          <a:p>
            <a:pPr marL="822960" lvl="1" indent="-4572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GB" sz="2400" dirty="0" smtClean="0"/>
              <a:t>By </a:t>
            </a:r>
            <a:r>
              <a:rPr lang="en-GB" sz="2400" dirty="0"/>
              <a:t>setting these variables or controlling them via key presses </a:t>
            </a:r>
            <a:r>
              <a:rPr lang="en-GB" sz="2400" dirty="0" smtClean="0"/>
              <a:t>or </a:t>
            </a:r>
            <a:r>
              <a:rPr lang="en-GB" sz="2400" dirty="0"/>
              <a:t>mouse movement we can begin to have a useable </a:t>
            </a:r>
            <a:r>
              <a:rPr lang="en-GB" sz="2400" dirty="0" smtClean="0"/>
              <a:t>camera</a:t>
            </a:r>
            <a:endParaRPr lang="en-GB" sz="2400" dirty="0"/>
          </a:p>
          <a:p>
            <a:pPr marL="708660" lvl="1" indent="-34290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endParaRPr lang="en-GB" sz="2000" baseline="30000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Vector 3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2400" dirty="0" smtClean="0"/>
              <a:t>Represents a Vector 3</a:t>
            </a:r>
          </a:p>
          <a:p>
            <a:pPr>
              <a:defRPr/>
            </a:pPr>
            <a:r>
              <a:rPr lang="en-GB" sz="2400" dirty="0" smtClean="0"/>
              <a:t>Store three values</a:t>
            </a:r>
          </a:p>
          <a:p>
            <a:pPr lvl="1">
              <a:defRPr/>
            </a:pPr>
            <a:r>
              <a:rPr lang="en-GB" sz="2400" dirty="0" smtClean="0"/>
              <a:t>X</a:t>
            </a:r>
          </a:p>
          <a:p>
            <a:pPr lvl="1">
              <a:defRPr/>
            </a:pPr>
            <a:r>
              <a:rPr lang="en-GB" sz="2400" dirty="0" smtClean="0"/>
              <a:t>Y</a:t>
            </a:r>
          </a:p>
          <a:p>
            <a:pPr lvl="1">
              <a:defRPr/>
            </a:pPr>
            <a:r>
              <a:rPr lang="en-GB" sz="2400" dirty="0" smtClean="0"/>
              <a:t>Z</a:t>
            </a:r>
          </a:p>
          <a:p>
            <a:pPr>
              <a:defRPr/>
            </a:pPr>
            <a:r>
              <a:rPr lang="en-GB" sz="2400" dirty="0" smtClean="0"/>
              <a:t>Functions for creating and manipulating them</a:t>
            </a:r>
          </a:p>
          <a:p>
            <a:pPr lvl="1">
              <a:defRPr/>
            </a:pPr>
            <a:r>
              <a:rPr lang="en-GB" sz="2400" dirty="0" smtClean="0"/>
              <a:t>Getters and setters</a:t>
            </a:r>
          </a:p>
          <a:p>
            <a:pPr lvl="1">
              <a:defRPr/>
            </a:pPr>
            <a:r>
              <a:rPr lang="en-GB" sz="2400" dirty="0" smtClean="0"/>
              <a:t>Operations ( + - )</a:t>
            </a:r>
          </a:p>
          <a:p>
            <a:pPr lvl="1">
              <a:defRPr/>
            </a:pPr>
            <a:r>
              <a:rPr lang="en-GB" sz="2400" dirty="0" smtClean="0"/>
              <a:t>Scale, normalise </a:t>
            </a:r>
            <a:r>
              <a:rPr lang="en-GB" sz="2400" dirty="0" err="1" smtClean="0"/>
              <a:t>etc</a:t>
            </a:r>
            <a:endParaRPr lang="en-GB" sz="2400" dirty="0" smtClean="0"/>
          </a:p>
          <a:p>
            <a:pPr>
              <a:defRPr/>
            </a:pPr>
            <a:r>
              <a:rPr lang="en-GB" sz="2400" dirty="0" smtClean="0"/>
              <a:t>I will provide this class I recommend giving it a look over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Using the camera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 smtClean="0"/>
              <a:t>Required for </a:t>
            </a:r>
            <a:r>
              <a:rPr lang="en-GB" altLang="en-US" sz="2400" dirty="0" err="1" smtClean="0"/>
              <a:t>gluLookAt</a:t>
            </a:r>
            <a:r>
              <a:rPr lang="en-GB" altLang="en-US" sz="2400" dirty="0" smtClean="0"/>
              <a:t> ()</a:t>
            </a:r>
          </a:p>
          <a:p>
            <a:pPr lvl="1"/>
            <a:r>
              <a:rPr lang="en-GB" altLang="en-US" sz="2400" dirty="0" smtClean="0"/>
              <a:t>Position</a:t>
            </a:r>
          </a:p>
          <a:p>
            <a:pPr lvl="1"/>
            <a:r>
              <a:rPr lang="en-GB" altLang="en-US" sz="2400" dirty="0" smtClean="0"/>
              <a:t>Look at</a:t>
            </a:r>
          </a:p>
          <a:p>
            <a:pPr lvl="1"/>
            <a:r>
              <a:rPr lang="en-GB" altLang="en-US" sz="2400" dirty="0" smtClean="0"/>
              <a:t>Up</a:t>
            </a:r>
          </a:p>
          <a:p>
            <a:endParaRPr lang="en-GB" altLang="en-US" sz="24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Using the camera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Position</a:t>
            </a:r>
          </a:p>
          <a:p>
            <a:pPr lvl="1"/>
            <a:r>
              <a:rPr lang="en-GB" altLang="en-US" dirty="0" err="1" smtClean="0"/>
              <a:t>gluLookAt</a:t>
            </a:r>
            <a:r>
              <a:rPr lang="en-GB" altLang="en-US" dirty="0" smtClean="0"/>
              <a:t> ( </a:t>
            </a:r>
            <a:r>
              <a:rPr lang="en-GB" altLang="en-US" dirty="0" smtClean="0">
                <a:solidFill>
                  <a:srgbClr val="FF0000"/>
                </a:solidFill>
              </a:rPr>
              <a:t>x , y , z </a:t>
            </a:r>
            <a:r>
              <a:rPr lang="en-GB" altLang="en-US" dirty="0" smtClean="0"/>
              <a:t>, ….</a:t>
            </a:r>
          </a:p>
          <a:p>
            <a:pPr lvl="1"/>
            <a:r>
              <a:rPr lang="en-GB" altLang="en-US" dirty="0" smtClean="0"/>
              <a:t>Location of camera in world space</a:t>
            </a:r>
          </a:p>
          <a:p>
            <a:pPr lvl="1"/>
            <a:r>
              <a:rPr lang="en-GB" altLang="en-US" dirty="0" smtClean="0"/>
              <a:t>Camera will store this data</a:t>
            </a:r>
          </a:p>
          <a:p>
            <a:pPr lvl="2"/>
            <a:r>
              <a:rPr lang="en-GB" altLang="en-US" dirty="0" smtClean="0"/>
              <a:t>Getters/setters to change/get the data</a:t>
            </a:r>
          </a:p>
          <a:p>
            <a:endParaRPr lang="en-GB" alt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Using the camera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 smtClean="0"/>
              <a:t>Look At</a:t>
            </a:r>
          </a:p>
          <a:p>
            <a:pPr lvl="1"/>
            <a:r>
              <a:rPr lang="en-GB" altLang="en-US" sz="2400" dirty="0" err="1" smtClean="0"/>
              <a:t>gluLookAt</a:t>
            </a:r>
            <a:r>
              <a:rPr lang="en-GB" altLang="en-US" sz="2400" dirty="0" smtClean="0"/>
              <a:t> (x, y, z, </a:t>
            </a:r>
            <a:r>
              <a:rPr lang="en-GB" altLang="en-US" sz="2400" dirty="0" err="1" smtClean="0">
                <a:solidFill>
                  <a:srgbClr val="FF0000"/>
                </a:solidFill>
              </a:rPr>
              <a:t>lookat</a:t>
            </a:r>
            <a:r>
              <a:rPr lang="en-GB" altLang="en-US" sz="2400" dirty="0" smtClean="0">
                <a:solidFill>
                  <a:srgbClr val="FF0000"/>
                </a:solidFill>
              </a:rPr>
              <a:t> x, </a:t>
            </a:r>
            <a:r>
              <a:rPr lang="en-GB" altLang="en-US" sz="2400" dirty="0" err="1" smtClean="0">
                <a:solidFill>
                  <a:srgbClr val="FF0000"/>
                </a:solidFill>
              </a:rPr>
              <a:t>lookat</a:t>
            </a:r>
            <a:r>
              <a:rPr lang="en-GB" altLang="en-US" sz="2400" dirty="0" smtClean="0">
                <a:solidFill>
                  <a:srgbClr val="FF0000"/>
                </a:solidFill>
              </a:rPr>
              <a:t> y, </a:t>
            </a:r>
            <a:r>
              <a:rPr lang="en-GB" altLang="en-US" sz="2400" dirty="0" err="1" smtClean="0">
                <a:solidFill>
                  <a:srgbClr val="FF0000"/>
                </a:solidFill>
              </a:rPr>
              <a:t>lookat</a:t>
            </a:r>
            <a:r>
              <a:rPr lang="en-GB" altLang="en-US" sz="2400" dirty="0" smtClean="0">
                <a:solidFill>
                  <a:srgbClr val="FF0000"/>
                </a:solidFill>
              </a:rPr>
              <a:t> z </a:t>
            </a:r>
            <a:r>
              <a:rPr lang="en-GB" altLang="en-US" sz="2400" dirty="0" smtClean="0"/>
              <a:t>, …</a:t>
            </a:r>
          </a:p>
          <a:p>
            <a:pPr lvl="1"/>
            <a:r>
              <a:rPr lang="en-GB" altLang="en-US" sz="2400" dirty="0" smtClean="0"/>
              <a:t>A point in world space the camera is looking at</a:t>
            </a:r>
          </a:p>
          <a:p>
            <a:pPr lvl="1"/>
            <a:r>
              <a:rPr lang="en-GB" altLang="en-US" sz="2400" dirty="0" smtClean="0"/>
              <a:t>To calculate </a:t>
            </a:r>
            <a:r>
              <a:rPr lang="en-GB" altLang="en-US" sz="2400" i="1" dirty="0" smtClean="0"/>
              <a:t>Look At</a:t>
            </a:r>
            <a:r>
              <a:rPr lang="en-GB" altLang="en-US" sz="2400" dirty="0" smtClean="0"/>
              <a:t> add the forward vector to the position gives us the </a:t>
            </a:r>
            <a:r>
              <a:rPr lang="en-GB" altLang="en-US" sz="2400" i="1" dirty="0" smtClean="0"/>
              <a:t>Look At</a:t>
            </a:r>
            <a:r>
              <a:rPr lang="en-GB" altLang="en-US" sz="2400" dirty="0" smtClean="0"/>
              <a:t> point</a:t>
            </a:r>
          </a:p>
          <a:p>
            <a:pPr lvl="2"/>
            <a:r>
              <a:rPr lang="en-GB" altLang="en-US" sz="2000" dirty="0" smtClean="0"/>
              <a:t>A point directly in front of the camera (down the forward vector)</a:t>
            </a:r>
          </a:p>
          <a:p>
            <a:pPr lvl="2"/>
            <a:r>
              <a:rPr lang="en-GB" altLang="en-US" sz="2000" dirty="0" smtClean="0"/>
              <a:t>Camera has a forward vector (which direction is forward) which is not look at</a:t>
            </a:r>
          </a:p>
          <a:p>
            <a:pPr lvl="1"/>
            <a:r>
              <a:rPr lang="en-GB" altLang="en-US" sz="2400" dirty="0" smtClean="0"/>
              <a:t>Camera class should calculate look at and provide functions to return data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Using the camera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2400" dirty="0" smtClean="0"/>
              <a:t>Up</a:t>
            </a:r>
          </a:p>
          <a:p>
            <a:pPr lvl="1">
              <a:defRPr/>
            </a:pPr>
            <a:r>
              <a:rPr lang="en-GB" sz="2400" dirty="0" err="1" smtClean="0"/>
              <a:t>gluLookAt</a:t>
            </a:r>
            <a:r>
              <a:rPr lang="en-GB" sz="2400" dirty="0" smtClean="0"/>
              <a:t>(</a:t>
            </a:r>
            <a:r>
              <a:rPr lang="en-GB" sz="2400" dirty="0" err="1" smtClean="0"/>
              <a:t>x,y,z,lx,ly,lz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FF0000"/>
                </a:solidFill>
              </a:rPr>
              <a:t>up x, up y, up z</a:t>
            </a:r>
            <a:r>
              <a:rPr lang="en-GB" sz="2400" dirty="0" smtClean="0"/>
              <a:t>)</a:t>
            </a:r>
          </a:p>
          <a:p>
            <a:pPr lvl="1">
              <a:defRPr/>
            </a:pPr>
            <a:r>
              <a:rPr lang="en-GB" sz="2400" dirty="0" smtClean="0"/>
              <a:t>Up direction relative to the camera</a:t>
            </a:r>
          </a:p>
          <a:p>
            <a:pPr lvl="1">
              <a:defRPr/>
            </a:pPr>
            <a:r>
              <a:rPr lang="en-GB" sz="2400" dirty="0" smtClean="0"/>
              <a:t>Requires up vector</a:t>
            </a:r>
          </a:p>
          <a:p>
            <a:pPr lvl="1">
              <a:defRPr/>
            </a:pPr>
            <a:r>
              <a:rPr lang="en-GB" sz="2400" dirty="0" smtClean="0"/>
              <a:t>Calculate an up vector</a:t>
            </a:r>
            <a:endParaRPr lang="en-GB" sz="2400" dirty="0"/>
          </a:p>
          <a:p>
            <a:pPr lvl="1"/>
            <a:r>
              <a:rPr lang="en-GB" altLang="en-US" sz="2400" dirty="0"/>
              <a:t>Camera will store this data</a:t>
            </a:r>
          </a:p>
          <a:p>
            <a:pPr lvl="2"/>
            <a:r>
              <a:rPr lang="en-GB" altLang="en-US" sz="2000" dirty="0" smtClean="0"/>
              <a:t>Getters </a:t>
            </a:r>
            <a:r>
              <a:rPr lang="en-GB" altLang="en-US" sz="2000" dirty="0"/>
              <a:t>to </a:t>
            </a:r>
            <a:r>
              <a:rPr lang="en-GB" altLang="en-US" sz="2000" dirty="0" smtClean="0"/>
              <a:t>get </a:t>
            </a:r>
            <a:r>
              <a:rPr lang="en-GB" altLang="en-US" sz="2000" dirty="0"/>
              <a:t>the data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Camera Implementation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buClr>
                <a:schemeClr val="tx1"/>
              </a:buClr>
              <a:defRPr/>
            </a:pPr>
            <a:r>
              <a:rPr lang="en-GB" altLang="en-US" sz="2000" dirty="0" smtClean="0"/>
              <a:t>We are going to create a camera class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altLang="en-US" sz="2000" dirty="0" smtClean="0"/>
              <a:t>Will store position and orientation data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altLang="en-US" sz="2000" dirty="0" smtClean="0"/>
              <a:t>Will calculate camera vectors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GB" altLang="en-US" sz="1800" dirty="0" smtClean="0"/>
              <a:t>Forward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GB" altLang="en-US" sz="1800" dirty="0" smtClean="0"/>
              <a:t>Look at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GB" altLang="en-US" sz="1800" dirty="0" smtClean="0"/>
              <a:t>Up 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GB" altLang="en-US" sz="1800" dirty="0" smtClean="0"/>
              <a:t>Right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altLang="en-US" sz="2000" dirty="0" smtClean="0"/>
              <a:t>Provide values required for </a:t>
            </a:r>
            <a:r>
              <a:rPr lang="en-GB" altLang="en-US" sz="2000" dirty="0" err="1" smtClean="0"/>
              <a:t>gluLookAt</a:t>
            </a:r>
            <a:r>
              <a:rPr lang="en-GB" altLang="en-US" sz="2000" dirty="0" smtClean="0"/>
              <a:t>()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altLang="en-US" sz="2000" dirty="0" smtClean="0"/>
              <a:t>Getters and setters to control the camera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GB" altLang="en-US" sz="1800" dirty="0" smtClean="0"/>
              <a:t>Update the position and rotation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Camera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defRPr/>
            </a:pPr>
            <a:r>
              <a:rPr lang="en-GB" altLang="en-US" sz="2400" dirty="0" smtClean="0"/>
              <a:t>The core of the camera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altLang="en-US" sz="2400" dirty="0" smtClean="0"/>
              <a:t>A </a:t>
            </a:r>
            <a:r>
              <a:rPr lang="en-GB" altLang="en-US" sz="2400" dirty="0"/>
              <a:t>function for </a:t>
            </a:r>
            <a:r>
              <a:rPr lang="en-GB" altLang="en-US" sz="2400" dirty="0" smtClean="0"/>
              <a:t>calculating </a:t>
            </a:r>
            <a:r>
              <a:rPr lang="en-GB" altLang="en-US" sz="2400" dirty="0"/>
              <a:t>the vectors based on current/updated position and </a:t>
            </a:r>
            <a:r>
              <a:rPr lang="en-GB" altLang="en-US" sz="2400" dirty="0" smtClean="0"/>
              <a:t>rotation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altLang="en-US" sz="2400" dirty="0" smtClean="0"/>
              <a:t>The forward, up (and right) vectors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altLang="en-US" sz="2400" dirty="0" smtClean="0"/>
              <a:t>Given position and rotation these vectors can be calculated using the parametric equation of a sphere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GB" altLang="en-US" sz="2400" dirty="0" smtClean="0"/>
              <a:t>Other camera functions will update position/rotation (then recalculate the vectors)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GB" altLang="en-US" sz="2400" dirty="0" smtClean="0"/>
              <a:t>Return position, look at and up data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altLang="en-US" sz="2400" dirty="0" smtClean="0"/>
              <a:t>For use within </a:t>
            </a:r>
            <a:r>
              <a:rPr lang="en-GB" altLang="en-US" sz="2400" dirty="0" err="1" smtClean="0"/>
              <a:t>gluLookAt</a:t>
            </a:r>
            <a:r>
              <a:rPr lang="en-GB" altLang="en-US" sz="2400" dirty="0" smtClean="0"/>
              <a:t>()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8485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Camera Implementation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39713" indent="-273050" eaLnBrk="1" hangingPunct="1">
              <a:buClr>
                <a:schemeClr val="tx1"/>
              </a:buClr>
              <a:defRPr/>
            </a:pPr>
            <a:r>
              <a:rPr lang="en-GB" altLang="en-US" sz="1600" dirty="0"/>
              <a:t>Camera Update function (</a:t>
            </a:r>
            <a:r>
              <a:rPr lang="en-GB" altLang="en-US" sz="1600" b="1" u="sng" dirty="0"/>
              <a:t>note this will NOT compile</a:t>
            </a:r>
            <a:r>
              <a:rPr lang="en-GB" altLang="en-US" sz="1600" dirty="0"/>
              <a:t>)</a:t>
            </a:r>
          </a:p>
          <a:p>
            <a:pPr marL="239713" indent="-273050" eaLnBrk="1" hangingPunct="1">
              <a:buClr>
                <a:schemeClr val="tx1"/>
              </a:buClr>
              <a:defRPr/>
            </a:pPr>
            <a:endParaRPr lang="en-GB" altLang="en-US" sz="1200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GB" altLang="en-US" sz="1600" dirty="0" smtClean="0"/>
              <a:t>void Camera::update()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GB" altLang="en-US" sz="1600" dirty="0" smtClean="0"/>
              <a:t>{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GB" altLang="en-US" sz="1600" dirty="0" smtClean="0"/>
              <a:t>	float </a:t>
            </a:r>
            <a:r>
              <a:rPr lang="en-GB" altLang="en-US" sz="1600" dirty="0" err="1" smtClean="0"/>
              <a:t>cosR</a:t>
            </a:r>
            <a:r>
              <a:rPr lang="en-GB" altLang="en-US" sz="1600" dirty="0" smtClean="0"/>
              <a:t>, </a:t>
            </a:r>
            <a:r>
              <a:rPr lang="en-GB" altLang="en-US" sz="1600" dirty="0" err="1" smtClean="0"/>
              <a:t>cosP</a:t>
            </a:r>
            <a:r>
              <a:rPr lang="en-GB" altLang="en-US" sz="1600" dirty="0" smtClean="0"/>
              <a:t>, </a:t>
            </a:r>
            <a:r>
              <a:rPr lang="en-GB" altLang="en-US" sz="1600" dirty="0" err="1" smtClean="0"/>
              <a:t>cosY</a:t>
            </a:r>
            <a:r>
              <a:rPr lang="en-GB" altLang="en-US" sz="1600" dirty="0" smtClean="0"/>
              <a:t>;	</a:t>
            </a:r>
            <a:r>
              <a:rPr lang="en-GB" altLang="en-US" sz="1600" dirty="0" smtClean="0">
                <a:solidFill>
                  <a:srgbClr val="00B050"/>
                </a:solidFill>
              </a:rPr>
              <a:t>//temp values for sin/cos from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GB" altLang="en-US" sz="1600" dirty="0" smtClean="0"/>
              <a:t>	float </a:t>
            </a:r>
            <a:r>
              <a:rPr lang="en-GB" altLang="en-US" sz="1600" dirty="0" err="1" smtClean="0"/>
              <a:t>sinR</a:t>
            </a:r>
            <a:r>
              <a:rPr lang="en-GB" altLang="en-US" sz="1600" dirty="0" smtClean="0"/>
              <a:t>, </a:t>
            </a:r>
            <a:r>
              <a:rPr lang="en-GB" altLang="en-US" sz="1600" dirty="0" err="1" smtClean="0"/>
              <a:t>sinP</a:t>
            </a:r>
            <a:r>
              <a:rPr lang="en-GB" altLang="en-US" sz="1600" dirty="0" smtClean="0"/>
              <a:t>, </a:t>
            </a:r>
            <a:r>
              <a:rPr lang="en-GB" altLang="en-US" sz="1600" dirty="0" err="1" smtClean="0"/>
              <a:t>sinY</a:t>
            </a:r>
            <a:r>
              <a:rPr lang="en-GB" altLang="en-US" sz="1600" dirty="0" smtClean="0"/>
              <a:t>;		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GB" altLang="en-US" sz="1600" dirty="0" smtClean="0">
                <a:solidFill>
                  <a:srgbClr val="00B050"/>
                </a:solidFill>
              </a:rPr>
              <a:t>	// Roll, Pitch and </a:t>
            </a:r>
            <a:r>
              <a:rPr lang="en-GB" altLang="en-US" sz="1600" dirty="0" err="1" smtClean="0">
                <a:solidFill>
                  <a:srgbClr val="00B050"/>
                </a:solidFill>
              </a:rPr>
              <a:t>Yall</a:t>
            </a:r>
            <a:r>
              <a:rPr lang="en-GB" altLang="en-US" sz="1600" dirty="0" smtClean="0">
                <a:solidFill>
                  <a:srgbClr val="00B050"/>
                </a:solidFill>
              </a:rPr>
              <a:t> are variables stored by the camera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GB" altLang="en-US" sz="1600" dirty="0" smtClean="0">
                <a:solidFill>
                  <a:srgbClr val="00B050"/>
                </a:solidFill>
              </a:rPr>
              <a:t>	// handle rotation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GB" altLang="en-US" sz="1600" dirty="0" smtClean="0">
                <a:solidFill>
                  <a:srgbClr val="00B050"/>
                </a:solidFill>
              </a:rPr>
              <a:t>	// Only want to calculate these values once, when rotation changes, not every frame.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GB" altLang="en-US" sz="1600" dirty="0" smtClean="0"/>
              <a:t>	</a:t>
            </a:r>
            <a:r>
              <a:rPr lang="en-GB" altLang="en-US" sz="1600" dirty="0" err="1" smtClean="0"/>
              <a:t>cosY</a:t>
            </a:r>
            <a:r>
              <a:rPr lang="en-GB" altLang="en-US" sz="1600" dirty="0" smtClean="0"/>
              <a:t> = </a:t>
            </a:r>
            <a:r>
              <a:rPr lang="en-GB" altLang="en-US" sz="1600" dirty="0" err="1" smtClean="0"/>
              <a:t>cosf</a:t>
            </a:r>
            <a:r>
              <a:rPr lang="en-GB" altLang="en-US" sz="1600" dirty="0" smtClean="0"/>
              <a:t>(Yaw*3.1415/180);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GB" altLang="en-US" sz="1600" dirty="0" smtClean="0"/>
              <a:t>	</a:t>
            </a:r>
            <a:r>
              <a:rPr lang="en-GB" altLang="en-US" sz="1600" dirty="0" err="1" smtClean="0"/>
              <a:t>cosP</a:t>
            </a:r>
            <a:r>
              <a:rPr lang="en-GB" altLang="en-US" sz="1600" dirty="0" smtClean="0"/>
              <a:t> = </a:t>
            </a:r>
            <a:r>
              <a:rPr lang="en-GB" altLang="en-US" sz="1600" dirty="0" err="1" smtClean="0"/>
              <a:t>cosf</a:t>
            </a:r>
            <a:r>
              <a:rPr lang="en-GB" altLang="en-US" sz="1600" dirty="0" smtClean="0"/>
              <a:t>(Pitch*3.1415/180);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GB" altLang="en-US" sz="1600" dirty="0" smtClean="0"/>
              <a:t>	</a:t>
            </a:r>
            <a:r>
              <a:rPr lang="en-GB" altLang="en-US" sz="1600" dirty="0" err="1" smtClean="0"/>
              <a:t>cosR</a:t>
            </a:r>
            <a:r>
              <a:rPr lang="en-GB" altLang="en-US" sz="1600" dirty="0" smtClean="0"/>
              <a:t> = </a:t>
            </a:r>
            <a:r>
              <a:rPr lang="en-GB" altLang="en-US" sz="1600" dirty="0" err="1" smtClean="0"/>
              <a:t>cosf</a:t>
            </a:r>
            <a:r>
              <a:rPr lang="en-GB" altLang="en-US" sz="1600" dirty="0" smtClean="0"/>
              <a:t>(Roll*3.1415/180);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GB" altLang="en-US" sz="1600" dirty="0" smtClean="0"/>
              <a:t>	</a:t>
            </a:r>
            <a:r>
              <a:rPr lang="en-GB" altLang="en-US" sz="1600" dirty="0" err="1" smtClean="0"/>
              <a:t>sinY</a:t>
            </a:r>
            <a:r>
              <a:rPr lang="en-GB" altLang="en-US" sz="1600" dirty="0" smtClean="0"/>
              <a:t> = </a:t>
            </a:r>
            <a:r>
              <a:rPr lang="en-GB" altLang="en-US" sz="1600" dirty="0" err="1" smtClean="0"/>
              <a:t>sinf</a:t>
            </a:r>
            <a:r>
              <a:rPr lang="en-GB" altLang="en-US" sz="1600" dirty="0" smtClean="0"/>
              <a:t>(Yaw*3.1415/180);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GB" altLang="en-US" sz="1600" dirty="0" smtClean="0"/>
              <a:t>	</a:t>
            </a:r>
            <a:r>
              <a:rPr lang="en-GB" altLang="en-US" sz="1600" dirty="0" err="1" smtClean="0"/>
              <a:t>sinP</a:t>
            </a:r>
            <a:r>
              <a:rPr lang="en-GB" altLang="en-US" sz="1600" dirty="0" smtClean="0"/>
              <a:t> = </a:t>
            </a:r>
            <a:r>
              <a:rPr lang="en-GB" altLang="en-US" sz="1600" dirty="0" err="1" smtClean="0"/>
              <a:t>sinf</a:t>
            </a:r>
            <a:r>
              <a:rPr lang="en-GB" altLang="en-US" sz="1600" dirty="0" smtClean="0"/>
              <a:t>(Pitch*3.1415/180);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GB" altLang="en-US" sz="1600" dirty="0" smtClean="0"/>
              <a:t>	</a:t>
            </a:r>
            <a:r>
              <a:rPr lang="en-GB" altLang="en-US" sz="1600" dirty="0" err="1" smtClean="0"/>
              <a:t>sinR</a:t>
            </a:r>
            <a:r>
              <a:rPr lang="en-GB" altLang="en-US" sz="1600" dirty="0" smtClean="0"/>
              <a:t> = </a:t>
            </a:r>
            <a:r>
              <a:rPr lang="en-GB" altLang="en-US" sz="1600" dirty="0" err="1" smtClean="0"/>
              <a:t>sinf</a:t>
            </a:r>
            <a:r>
              <a:rPr lang="en-GB" altLang="en-US" sz="1600" dirty="0" smtClean="0"/>
              <a:t>(Roll*3.1415/180);</a:t>
            </a:r>
            <a:endParaRPr lang="en-GB" altLang="en-US" sz="1400" dirty="0" smtClean="0"/>
          </a:p>
          <a:p>
            <a:pPr marL="639763" lvl="1" indent="-273050" eaLnBrk="1" hangingPunct="1">
              <a:lnSpc>
                <a:spcPct val="80000"/>
              </a:lnSpc>
              <a:buClr>
                <a:schemeClr val="tx1"/>
              </a:buClr>
              <a:buFontTx/>
              <a:buChar char="•"/>
              <a:defRPr/>
            </a:pPr>
            <a:endParaRPr lang="en-GB" altLang="en-US" sz="1200" baseline="30000" dirty="0" smtClean="0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Camera Implementation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GB" altLang="en-US" sz="1800" dirty="0" smtClean="0">
                <a:solidFill>
                  <a:srgbClr val="00B050"/>
                </a:solidFill>
              </a:rPr>
              <a:t>//This using the parametric equation of a sphere</a:t>
            </a:r>
          </a:p>
          <a:p>
            <a:pPr lvl="1" eaLnBrk="1" hangingPunct="1">
              <a:buFont typeface="Wingdings" pitchFamily="2" charset="2"/>
              <a:buNone/>
            </a:pPr>
            <a:endParaRPr lang="en-GB" altLang="en-US" sz="1800" dirty="0" smtClean="0">
              <a:solidFill>
                <a:srgbClr val="00B05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GB" altLang="en-US" sz="1800" dirty="0" smtClean="0">
                <a:solidFill>
                  <a:srgbClr val="00B050"/>
                </a:solidFill>
              </a:rPr>
              <a:t>// Calculate the three vectors to put into  </a:t>
            </a:r>
            <a:r>
              <a:rPr lang="en-GB" altLang="en-US" sz="1800" dirty="0" err="1" smtClean="0">
                <a:solidFill>
                  <a:srgbClr val="00B050"/>
                </a:solidFill>
              </a:rPr>
              <a:t>glu</a:t>
            </a:r>
            <a:r>
              <a:rPr lang="en-GB" altLang="en-US" sz="1800" dirty="0" smtClean="0">
                <a:solidFill>
                  <a:srgbClr val="00B050"/>
                </a:solidFill>
              </a:rPr>
              <a:t> </a:t>
            </a:r>
            <a:r>
              <a:rPr lang="en-GB" altLang="en-US" sz="1800" dirty="0" err="1" smtClean="0">
                <a:solidFill>
                  <a:srgbClr val="00B050"/>
                </a:solidFill>
              </a:rPr>
              <a:t>Lookat</a:t>
            </a:r>
            <a:endParaRPr lang="en-GB" altLang="en-US" sz="1800" dirty="0" smtClean="0">
              <a:solidFill>
                <a:srgbClr val="00B05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GB" altLang="en-US" sz="1800" dirty="0" smtClean="0">
                <a:solidFill>
                  <a:srgbClr val="00B050"/>
                </a:solidFill>
              </a:rPr>
              <a:t>// Look direction,  position and the up vector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altLang="en-US" sz="1800" dirty="0" smtClean="0">
                <a:solidFill>
                  <a:srgbClr val="00B050"/>
                </a:solidFill>
              </a:rPr>
              <a:t>// This function could also calculate the right vector</a:t>
            </a:r>
          </a:p>
          <a:p>
            <a:pPr lvl="1" eaLnBrk="1" hangingPunct="1">
              <a:buFont typeface="Wingdings" pitchFamily="2" charset="2"/>
              <a:buNone/>
            </a:pPr>
            <a:endParaRPr lang="en-GB" altLang="en-US" sz="18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GB" altLang="en-US" sz="1800" dirty="0" err="1" smtClean="0"/>
              <a:t>forward.x</a:t>
            </a:r>
            <a:r>
              <a:rPr lang="en-GB" altLang="en-US" sz="1800" dirty="0" smtClean="0"/>
              <a:t> = </a:t>
            </a:r>
            <a:r>
              <a:rPr lang="en-GB" altLang="en-US" sz="1800" dirty="0" err="1" smtClean="0"/>
              <a:t>sinY</a:t>
            </a:r>
            <a:r>
              <a:rPr lang="en-GB" altLang="en-US" sz="1800" dirty="0" smtClean="0"/>
              <a:t> * </a:t>
            </a:r>
            <a:r>
              <a:rPr lang="en-GB" altLang="en-US" sz="1800" dirty="0" err="1" smtClean="0"/>
              <a:t>cosP</a:t>
            </a:r>
            <a:r>
              <a:rPr lang="en-GB" altLang="en-US" sz="1800" dirty="0" smtClean="0"/>
              <a:t>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altLang="en-US" sz="1800" dirty="0" err="1" smtClean="0"/>
              <a:t>forward.y</a:t>
            </a:r>
            <a:r>
              <a:rPr lang="en-GB" altLang="en-US" sz="1800" dirty="0" smtClean="0"/>
              <a:t> = </a:t>
            </a:r>
            <a:r>
              <a:rPr lang="en-GB" altLang="en-US" sz="1800" dirty="0" err="1" smtClean="0"/>
              <a:t>sinP</a:t>
            </a:r>
            <a:r>
              <a:rPr lang="en-GB" altLang="en-US" sz="1800" dirty="0" smtClean="0"/>
              <a:t>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altLang="en-US" sz="1800" dirty="0" err="1" smtClean="0"/>
              <a:t>forward.z</a:t>
            </a:r>
            <a:r>
              <a:rPr lang="en-GB" altLang="en-US" sz="1800" dirty="0" smtClean="0"/>
              <a:t> = </a:t>
            </a:r>
            <a:r>
              <a:rPr lang="en-GB" altLang="en-US" sz="1800" dirty="0" err="1" smtClean="0"/>
              <a:t>cosP</a:t>
            </a:r>
            <a:r>
              <a:rPr lang="en-GB" altLang="en-US" sz="1800" dirty="0" smtClean="0"/>
              <a:t> * -</a:t>
            </a:r>
            <a:r>
              <a:rPr lang="en-GB" altLang="en-US" sz="1800" dirty="0" err="1" smtClean="0"/>
              <a:t>cosY</a:t>
            </a:r>
            <a:r>
              <a:rPr lang="en-GB" altLang="en-US" sz="1800" dirty="0" smtClean="0"/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US" sz="2400" dirty="0" smtClean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395287"/>
            <a:ext cx="77438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7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Camera Implementation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GB" altLang="en-US" sz="1800" smtClean="0">
                <a:solidFill>
                  <a:srgbClr val="00B050"/>
                </a:solidFill>
              </a:rPr>
              <a:t>// Look At Point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altLang="en-US" sz="1800" smtClean="0">
                <a:solidFill>
                  <a:srgbClr val="00B050"/>
                </a:solidFill>
              </a:rPr>
              <a:t>// To calculate add Forward Vector to Camera position.</a:t>
            </a:r>
            <a:r>
              <a:rPr lang="en-GB" altLang="en-US" sz="1800" smtClean="0"/>
              <a:t>	</a:t>
            </a:r>
          </a:p>
          <a:p>
            <a:pPr lvl="1" eaLnBrk="1" hangingPunct="1">
              <a:buFont typeface="Wingdings" pitchFamily="2" charset="2"/>
              <a:buNone/>
            </a:pPr>
            <a:endParaRPr lang="en-GB" altLang="en-US" sz="1800" smtClean="0"/>
          </a:p>
          <a:p>
            <a:pPr lvl="1" eaLnBrk="1" hangingPunct="1">
              <a:buFont typeface="Wingdings" pitchFamily="2" charset="2"/>
              <a:buNone/>
            </a:pPr>
            <a:r>
              <a:rPr lang="en-GB" altLang="en-US" sz="1800" smtClean="0">
                <a:solidFill>
                  <a:srgbClr val="00B050"/>
                </a:solidFill>
              </a:rPr>
              <a:t>// Up Vector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altLang="en-US" sz="1800" smtClean="0"/>
              <a:t>up.x = -cosY * sinR - sinY * sinP * cosR;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altLang="en-US" sz="1800" smtClean="0"/>
              <a:t>up.y = cosP * cosR;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altLang="en-US" sz="1800" smtClean="0"/>
              <a:t>up.z = -sinY * sinR - sinP * cosR * -cosY;</a:t>
            </a:r>
          </a:p>
          <a:p>
            <a:pPr lvl="1" eaLnBrk="1" hangingPunct="1">
              <a:buFont typeface="Wingdings" pitchFamily="2" charset="2"/>
              <a:buNone/>
            </a:pPr>
            <a:endParaRPr lang="en-GB" altLang="en-US" sz="1800" smtClean="0"/>
          </a:p>
          <a:p>
            <a:pPr lvl="1" eaLnBrk="1" hangingPunct="1">
              <a:buFont typeface="Wingdings" pitchFamily="2" charset="2"/>
              <a:buNone/>
            </a:pPr>
            <a:r>
              <a:rPr lang="en-GB" altLang="en-US" sz="1800" smtClean="0">
                <a:solidFill>
                  <a:srgbClr val="00B050"/>
                </a:solidFill>
              </a:rPr>
              <a:t>// Side Vector (right)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altLang="en-US" sz="1800" smtClean="0">
                <a:solidFill>
                  <a:srgbClr val="00B050"/>
                </a:solidFill>
              </a:rPr>
              <a:t>// this is a cross product between the forward and up vector.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altLang="en-US" sz="1800" smtClean="0">
                <a:solidFill>
                  <a:srgbClr val="00B050"/>
                </a:solidFill>
              </a:rPr>
              <a:t>// If you don’t need to calculate this,  don’t do it. </a:t>
            </a:r>
          </a:p>
          <a:p>
            <a:pPr lvl="1" eaLnBrk="1" hangingPunct="1">
              <a:buFont typeface="Wingdings" pitchFamily="2" charset="2"/>
              <a:buNone/>
            </a:pPr>
            <a:endParaRPr lang="en-GB" altLang="en-US" sz="1800" smtClean="0"/>
          </a:p>
          <a:p>
            <a:pPr lvl="1" eaLnBrk="1" hangingPunct="1">
              <a:buFont typeface="Wingdings" pitchFamily="2" charset="2"/>
              <a:buNone/>
            </a:pPr>
            <a:r>
              <a:rPr lang="en-GB" altLang="en-US" sz="1800" smtClean="0"/>
              <a:t>}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endParaRPr lang="en-GB" altLang="en-US" sz="1800" baseline="30000" smtClean="0"/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Using the Camera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buClr>
                <a:schemeClr val="tx1"/>
              </a:buClr>
              <a:defRPr/>
            </a:pPr>
            <a:r>
              <a:rPr lang="en-GB" altLang="en-US" sz="2400" dirty="0" smtClean="0"/>
              <a:t>How do we control it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GB" altLang="en-US" sz="2400" dirty="0" smtClean="0"/>
              <a:t>Position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altLang="en-US" sz="2400" dirty="0" smtClean="0"/>
              <a:t>We could easily add/subtract values for the cameras x, y, z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altLang="en-US" sz="2400" dirty="0" smtClean="0"/>
              <a:t>This would move it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altLang="en-US" sz="2400" dirty="0" smtClean="0"/>
              <a:t>But it would move along the axis not the direction the camera is facing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GB" altLang="en-US" sz="2400" dirty="0" smtClean="0"/>
              <a:t>To move the direction the camera is facing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GB" altLang="en-US" sz="2000" dirty="0" smtClean="0"/>
              <a:t>You add the forward vector to the current position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GB" altLang="en-US" sz="2000" dirty="0" smtClean="0"/>
              <a:t>To control speed of movement multiply the forward vector by speed and delta time</a:t>
            </a:r>
          </a:p>
          <a:p>
            <a:pPr lvl="2" eaLnBrk="1" hangingPunct="1">
              <a:buClr>
                <a:schemeClr val="tx1"/>
              </a:buClr>
              <a:defRPr/>
            </a:pPr>
            <a:endParaRPr lang="en-GB" altLang="en-US" sz="1600" dirty="0" smtClean="0"/>
          </a:p>
          <a:p>
            <a:pPr lvl="1" eaLnBrk="1" hangingPunct="1">
              <a:buClr>
                <a:schemeClr val="tx1"/>
              </a:buClr>
              <a:buFontTx/>
              <a:buNone/>
              <a:defRPr/>
            </a:pPr>
            <a:endParaRPr lang="en-GB" altLang="en-US" sz="1800" dirty="0" smtClean="0"/>
          </a:p>
          <a:p>
            <a:pPr lvl="2" eaLnBrk="1" hangingPunct="1">
              <a:buClr>
                <a:schemeClr val="tx1"/>
              </a:buClr>
              <a:buFontTx/>
              <a:buNone/>
              <a:defRPr/>
            </a:pPr>
            <a:endParaRPr lang="en-GB" altLang="en-US" sz="1600" baseline="30000" dirty="0" smtClean="0"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Using the Camera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sz="2400" dirty="0" smtClean="0"/>
              <a:t>Other movements work similarly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z="2400" dirty="0" smtClean="0"/>
              <a:t>To move up and down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dirty="0" smtClean="0"/>
              <a:t>Either move straight up and down the y axis (works for up and down)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dirty="0" smtClean="0"/>
              <a:t>Or move along the up vector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z="2400" dirty="0" smtClean="0"/>
              <a:t>To strafe left and right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dirty="0" smtClean="0"/>
              <a:t>Move positively and negatively along the right vector (cross product of forward and up vectors)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Using the camera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 smtClean="0"/>
              <a:t>Rotation</a:t>
            </a:r>
          </a:p>
          <a:p>
            <a:pPr lvl="1"/>
            <a:r>
              <a:rPr lang="en-GB" altLang="en-US" sz="2400" dirty="0" smtClean="0"/>
              <a:t>Add/subtract from the three rotation values</a:t>
            </a:r>
          </a:p>
          <a:p>
            <a:pPr lvl="2"/>
            <a:r>
              <a:rPr lang="en-GB" altLang="en-US" sz="2000" dirty="0" smtClean="0"/>
              <a:t>X , Y, Z</a:t>
            </a:r>
          </a:p>
          <a:p>
            <a:pPr lvl="2"/>
            <a:r>
              <a:rPr lang="en-GB" altLang="en-US" sz="2000" dirty="0" smtClean="0"/>
              <a:t>Pitch, Yaw, Roll</a:t>
            </a:r>
            <a:endParaRPr lang="en-GB" altLang="en-US" sz="2000" dirty="0"/>
          </a:p>
          <a:p>
            <a:pPr lvl="1"/>
            <a:r>
              <a:rPr lang="en-GB" altLang="en-US" sz="2400" dirty="0"/>
              <a:t>After changing these values make sure to update the camera</a:t>
            </a:r>
          </a:p>
          <a:p>
            <a:pPr lvl="2"/>
            <a:r>
              <a:rPr lang="en-GB" altLang="en-US" sz="2000" dirty="0" smtClean="0"/>
              <a:t>Re-calculating the vectors required for </a:t>
            </a:r>
            <a:r>
              <a:rPr lang="en-GB" altLang="en-US" sz="2000" dirty="0" err="1" smtClean="0"/>
              <a:t>gluLookAt</a:t>
            </a:r>
            <a:endParaRPr lang="en-GB" altLang="en-US" sz="2000" dirty="0" smtClean="0"/>
          </a:p>
          <a:p>
            <a:pPr lvl="2"/>
            <a:r>
              <a:rPr lang="en-GB" altLang="en-US" sz="2000" dirty="0" smtClean="0"/>
              <a:t>Important to do this one when you change a value and not every frame</a:t>
            </a:r>
          </a:p>
          <a:p>
            <a:pPr lvl="2"/>
            <a:r>
              <a:rPr lang="en-GB" altLang="en-US" sz="2000" dirty="0" smtClean="0"/>
              <a:t>And during the scene update() before the render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Keyboard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GB" sz="2000" dirty="0" smtClean="0"/>
              <a:t>Add keyboard controls</a:t>
            </a:r>
          </a:p>
          <a:p>
            <a:pPr>
              <a:lnSpc>
                <a:spcPct val="110000"/>
              </a:lnSpc>
              <a:defRPr/>
            </a:pPr>
            <a:r>
              <a:rPr lang="en-GB" sz="2000" dirty="0" smtClean="0"/>
              <a:t>We have done plenty of this</a:t>
            </a:r>
          </a:p>
          <a:p>
            <a:pPr>
              <a:lnSpc>
                <a:spcPct val="110000"/>
              </a:lnSpc>
              <a:defRPr/>
            </a:pPr>
            <a:r>
              <a:rPr lang="en-GB" sz="2000" dirty="0" smtClean="0"/>
              <a:t>Start by focusing on each axis individually</a:t>
            </a:r>
          </a:p>
          <a:p>
            <a:pPr lvl="1">
              <a:lnSpc>
                <a:spcPct val="110000"/>
              </a:lnSpc>
              <a:defRPr/>
            </a:pPr>
            <a:r>
              <a:rPr lang="en-GB" sz="2000" dirty="0" smtClean="0"/>
              <a:t>For example get rotating left and right working</a:t>
            </a:r>
          </a:p>
          <a:p>
            <a:pPr lvl="1">
              <a:lnSpc>
                <a:spcPct val="110000"/>
              </a:lnSpc>
              <a:defRPr/>
            </a:pPr>
            <a:r>
              <a:rPr lang="en-GB" sz="2000" dirty="0" smtClean="0"/>
              <a:t>Before adding up and down</a:t>
            </a:r>
          </a:p>
          <a:p>
            <a:pPr lvl="1">
              <a:lnSpc>
                <a:spcPct val="110000"/>
              </a:lnSpc>
              <a:defRPr/>
            </a:pPr>
            <a:r>
              <a:rPr lang="en-GB" sz="2000" dirty="0" smtClean="0"/>
              <a:t>Same for movement</a:t>
            </a:r>
          </a:p>
          <a:p>
            <a:pPr lvl="1">
              <a:lnSpc>
                <a:spcPct val="110000"/>
              </a:lnSpc>
              <a:defRPr/>
            </a:pPr>
            <a:r>
              <a:rPr lang="en-GB" sz="2000" dirty="0" smtClean="0"/>
              <a:t>This will be easier to debug when things go wrong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4293096"/>
            <a:ext cx="5328592" cy="247895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Debug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GB" sz="2400" dirty="0"/>
              <a:t>For developing and testing your camera build a large room</a:t>
            </a:r>
          </a:p>
          <a:p>
            <a:pPr lvl="1">
              <a:lnSpc>
                <a:spcPct val="110000"/>
              </a:lnSpc>
              <a:defRPr/>
            </a:pPr>
            <a:r>
              <a:rPr lang="en-GB" sz="2400" dirty="0"/>
              <a:t>Here I created a large cube (unit cube scaled up)</a:t>
            </a:r>
          </a:p>
          <a:p>
            <a:pPr lvl="1">
              <a:lnSpc>
                <a:spcPct val="110000"/>
              </a:lnSpc>
              <a:defRPr/>
            </a:pPr>
            <a:r>
              <a:rPr lang="en-GB" sz="2400" dirty="0"/>
              <a:t>With each face a different colour</a:t>
            </a:r>
          </a:p>
          <a:p>
            <a:pPr lvl="1">
              <a:lnSpc>
                <a:spcPct val="110000"/>
              </a:lnSpc>
              <a:defRPr/>
            </a:pPr>
            <a:r>
              <a:rPr lang="en-GB" sz="2400" dirty="0"/>
              <a:t>One object is not enough you will get </a:t>
            </a:r>
            <a:r>
              <a:rPr lang="en-GB" sz="2400" dirty="0" smtClean="0"/>
              <a:t>lost</a:t>
            </a:r>
          </a:p>
          <a:p>
            <a:pPr>
              <a:lnSpc>
                <a:spcPct val="110000"/>
              </a:lnSpc>
              <a:defRPr/>
            </a:pPr>
            <a:r>
              <a:rPr lang="en-GB" sz="2400" dirty="0" smtClean="0"/>
              <a:t>Have controls to move forward/backward, up/down, left/right and rotate up/down/left/right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952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Mouse control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 smtClean="0"/>
              <a:t>Before we begin I highly recommend you first have it working with keyboard controls</a:t>
            </a:r>
          </a:p>
          <a:p>
            <a:pPr lvl="1"/>
            <a:r>
              <a:rPr lang="en-GB" altLang="en-US" sz="2400" dirty="0" smtClean="0"/>
              <a:t>Movement and rotation</a:t>
            </a:r>
          </a:p>
          <a:p>
            <a:r>
              <a:rPr lang="en-GB" altLang="en-US" sz="2400" dirty="0" smtClean="0"/>
              <a:t>Movement</a:t>
            </a:r>
          </a:p>
          <a:p>
            <a:pPr lvl="1"/>
            <a:r>
              <a:rPr lang="en-GB" altLang="en-US" sz="2400" dirty="0" smtClean="0"/>
              <a:t>Key presses move along the forward, up, or right vector</a:t>
            </a:r>
          </a:p>
          <a:p>
            <a:r>
              <a:rPr lang="en-GB" altLang="en-US" sz="2400" dirty="0" smtClean="0"/>
              <a:t>Rotation</a:t>
            </a:r>
          </a:p>
          <a:p>
            <a:pPr lvl="1"/>
            <a:r>
              <a:rPr lang="en-GB" altLang="en-US" sz="2400" dirty="0" smtClean="0"/>
              <a:t>Key presses update the yaw, pitch and roll of the camera class</a:t>
            </a:r>
          </a:p>
          <a:p>
            <a:pPr lvl="2"/>
            <a:r>
              <a:rPr lang="en-GB" altLang="en-US" sz="2000" dirty="0" smtClean="0"/>
              <a:t>Using delta time</a:t>
            </a:r>
          </a:p>
        </p:txBody>
      </p:sp>
    </p:spTree>
    <p:extLst>
      <p:ext uri="{BB962C8B-B14F-4D97-AF65-F5344CB8AC3E}">
        <p14:creationId xmlns:p14="http://schemas.microsoft.com/office/powerpoint/2010/main" val="31969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Camera control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 smtClean="0"/>
              <a:t>The overall idea</a:t>
            </a:r>
          </a:p>
          <a:p>
            <a:pPr lvl="1"/>
            <a:r>
              <a:rPr lang="en-GB" altLang="en-US" sz="2400" dirty="0" smtClean="0"/>
              <a:t>Using the mouse’s current position calculate how far it is from the centre of the window</a:t>
            </a:r>
          </a:p>
          <a:p>
            <a:pPr lvl="1"/>
            <a:r>
              <a:rPr lang="en-GB" altLang="en-US" sz="2400" dirty="0" smtClean="0"/>
              <a:t>Use this distance (in pixels) to update the yaw, pitch and roll of the camera</a:t>
            </a:r>
          </a:p>
          <a:p>
            <a:pPr lvl="1"/>
            <a:r>
              <a:rPr lang="en-GB" altLang="en-US" sz="2400" dirty="0" smtClean="0"/>
              <a:t>Force mouse to return to the centre of the window</a:t>
            </a:r>
          </a:p>
        </p:txBody>
      </p:sp>
    </p:spTree>
    <p:extLst>
      <p:ext uri="{BB962C8B-B14F-4D97-AF65-F5344CB8AC3E}">
        <p14:creationId xmlns:p14="http://schemas.microsoft.com/office/powerpoint/2010/main" val="11787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Camera control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 smtClean="0"/>
              <a:t>Your input class already stores the mouse’s current position</a:t>
            </a:r>
          </a:p>
          <a:p>
            <a:r>
              <a:rPr lang="en-GB" altLang="en-US" sz="2400" dirty="0" smtClean="0"/>
              <a:t>And updates it whenever the mouse moves</a:t>
            </a:r>
          </a:p>
          <a:p>
            <a:r>
              <a:rPr lang="en-GB" altLang="en-US" sz="2400" dirty="0" smtClean="0"/>
              <a:t>The centre of the window can easily be calculated</a:t>
            </a:r>
          </a:p>
          <a:p>
            <a:pPr lvl="1"/>
            <a:r>
              <a:rPr lang="en-GB" altLang="en-US" sz="2400" dirty="0" smtClean="0"/>
              <a:t>Scene class contains width and height of the window</a:t>
            </a:r>
          </a:p>
          <a:p>
            <a:pPr lvl="1"/>
            <a:r>
              <a:rPr lang="en-GB" altLang="en-US" sz="2400" dirty="0" smtClean="0"/>
              <a:t>Centre is (width / 2 , height / 2)</a:t>
            </a:r>
          </a:p>
          <a:p>
            <a:r>
              <a:rPr lang="en-GB" altLang="en-US" sz="2400" dirty="0" smtClean="0"/>
              <a:t>Distance moved is current position – centre</a:t>
            </a:r>
          </a:p>
          <a:p>
            <a:r>
              <a:rPr lang="en-GB" altLang="en-US" sz="2400" dirty="0" smtClean="0"/>
              <a:t>Use the distance difference in x and y to update yaw and pitch of camera</a:t>
            </a:r>
          </a:p>
          <a:p>
            <a:pPr lvl="1"/>
            <a:r>
              <a:rPr lang="en-GB" altLang="en-US" sz="2400" dirty="0" smtClean="0"/>
              <a:t>May need scaled down to slow movement</a:t>
            </a:r>
          </a:p>
        </p:txBody>
      </p:sp>
    </p:spTree>
    <p:extLst>
      <p:ext uri="{BB962C8B-B14F-4D97-AF65-F5344CB8AC3E}">
        <p14:creationId xmlns:p14="http://schemas.microsoft.com/office/powerpoint/2010/main" val="454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This week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dirty="0" smtClean="0"/>
              <a:t>Projection transforms</a:t>
            </a:r>
          </a:p>
          <a:p>
            <a:pPr eaLnBrk="1" hangingPunct="1">
              <a:buClr>
                <a:schemeClr val="tx1"/>
              </a:buClr>
            </a:pPr>
            <a:r>
              <a:rPr lang="en-GB" altLang="en-US" dirty="0" smtClean="0"/>
              <a:t>A </a:t>
            </a:r>
            <a:r>
              <a:rPr lang="en-GB" altLang="en-US" dirty="0" smtClean="0"/>
              <a:t>simple-</a:t>
            </a:r>
            <a:r>
              <a:rPr lang="en-GB" altLang="en-US" dirty="0" err="1" smtClean="0"/>
              <a:t>ish</a:t>
            </a:r>
            <a:r>
              <a:rPr lang="en-GB" altLang="en-US" dirty="0" smtClean="0"/>
              <a:t> Camera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dirty="0" smtClean="0"/>
              <a:t>Types of camera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dirty="0" smtClean="0"/>
              <a:t>Vector 3 class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dirty="0" smtClean="0"/>
              <a:t>Implementation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dirty="0" smtClean="0"/>
              <a:t>Adding keyboard and mouse control</a:t>
            </a:r>
          </a:p>
          <a:p>
            <a:pPr eaLnBrk="1" hangingPunct="1">
              <a:buClr>
                <a:schemeClr val="tx1"/>
              </a:buClr>
              <a:buFont typeface="Wingdings 2" pitchFamily="18" charset="2"/>
              <a:buNone/>
            </a:pPr>
            <a:endParaRPr lang="en-GB" altLang="en-US" dirty="0" smtClean="0"/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Camera control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 smtClean="0"/>
              <a:t>Forcing the mouse position</a:t>
            </a:r>
          </a:p>
          <a:p>
            <a:pPr lvl="1"/>
            <a:r>
              <a:rPr lang="en-GB" altLang="en-US" sz="2400" dirty="0" err="1" smtClean="0"/>
              <a:t>glutWarpPointer</a:t>
            </a:r>
            <a:r>
              <a:rPr lang="en-GB" altLang="en-US" sz="2400" dirty="0" smtClean="0"/>
              <a:t>( </a:t>
            </a:r>
            <a:r>
              <a:rPr lang="en-GB" altLang="en-US" sz="2400" dirty="0" err="1" smtClean="0"/>
              <a:t>int</a:t>
            </a:r>
            <a:r>
              <a:rPr lang="en-GB" altLang="en-US" sz="2400" dirty="0" smtClean="0"/>
              <a:t> x , </a:t>
            </a:r>
            <a:r>
              <a:rPr lang="en-GB" altLang="en-US" sz="2400" dirty="0" err="1" smtClean="0"/>
              <a:t>int</a:t>
            </a:r>
            <a:r>
              <a:rPr lang="en-GB" altLang="en-US" sz="2400" dirty="0" smtClean="0"/>
              <a:t> y );</a:t>
            </a:r>
          </a:p>
          <a:p>
            <a:pPr lvl="2"/>
            <a:r>
              <a:rPr lang="en-GB" altLang="en-US" sz="2000" dirty="0" smtClean="0"/>
              <a:t>Sends mouse to specified </a:t>
            </a:r>
            <a:r>
              <a:rPr lang="en-GB" altLang="en-US" sz="2000" dirty="0" err="1" smtClean="0"/>
              <a:t>x,y</a:t>
            </a:r>
            <a:r>
              <a:rPr lang="en-GB" altLang="en-US" sz="2000" dirty="0" smtClean="0"/>
              <a:t> cords</a:t>
            </a:r>
          </a:p>
          <a:p>
            <a:pPr lvl="2"/>
            <a:r>
              <a:rPr lang="en-GB" altLang="en-US" sz="2000" dirty="0" smtClean="0"/>
              <a:t>In relation to the window</a:t>
            </a:r>
          </a:p>
          <a:p>
            <a:r>
              <a:rPr lang="en-GB" altLang="en-US" sz="2400" dirty="0" smtClean="0"/>
              <a:t>You will want to set the cursor position to the middle of the screen before rendering</a:t>
            </a:r>
          </a:p>
          <a:p>
            <a:pPr lvl="1"/>
            <a:r>
              <a:rPr lang="en-GB" altLang="en-US" sz="2400" dirty="0" smtClean="0"/>
              <a:t>If not the first frame will have mouse movement applied to it</a:t>
            </a:r>
          </a:p>
          <a:p>
            <a:r>
              <a:rPr lang="en-GB" altLang="en-US" sz="2400" dirty="0" smtClean="0"/>
              <a:t>Hide mouse cursor</a:t>
            </a:r>
          </a:p>
          <a:p>
            <a:pPr lvl="1"/>
            <a:r>
              <a:rPr lang="en-GB" altLang="en-US" sz="2400" dirty="0" err="1" smtClean="0"/>
              <a:t>glutSetCursor</a:t>
            </a:r>
            <a:r>
              <a:rPr lang="en-GB" altLang="en-US" sz="2400" dirty="0" smtClean="0"/>
              <a:t>(GLUT_CURSOR_NONE);</a:t>
            </a:r>
          </a:p>
        </p:txBody>
      </p:sp>
    </p:spTree>
    <p:extLst>
      <p:ext uri="{BB962C8B-B14F-4D97-AF65-F5344CB8AC3E}">
        <p14:creationId xmlns:p14="http://schemas.microsoft.com/office/powerpoint/2010/main" val="38220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Debug suggestions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 smtClean="0"/>
              <a:t>When setting up the camera I highly recommend working with a single axis at a time</a:t>
            </a:r>
          </a:p>
          <a:p>
            <a:pPr lvl="1"/>
            <a:r>
              <a:rPr lang="en-GB" altLang="en-US" sz="2400" dirty="0" smtClean="0"/>
              <a:t>Start with rotating left and right</a:t>
            </a:r>
          </a:p>
          <a:p>
            <a:pPr lvl="1"/>
            <a:r>
              <a:rPr lang="en-GB" altLang="en-US" sz="2400" dirty="0" smtClean="0"/>
              <a:t>Then just up and down</a:t>
            </a:r>
          </a:p>
          <a:p>
            <a:pPr lvl="1"/>
            <a:r>
              <a:rPr lang="en-GB" altLang="en-US" sz="2400" dirty="0" smtClean="0"/>
              <a:t>Then both</a:t>
            </a:r>
          </a:p>
          <a:p>
            <a:r>
              <a:rPr lang="en-GB" altLang="en-US" sz="2400" dirty="0" smtClean="0"/>
              <a:t>This helps isolate bugs</a:t>
            </a:r>
          </a:p>
          <a:p>
            <a:r>
              <a:rPr lang="en-GB" altLang="en-US" sz="2400" dirty="0" smtClean="0"/>
              <a:t>Is easier to put in some magic numbers for testing purposes</a:t>
            </a:r>
          </a:p>
        </p:txBody>
      </p:sp>
    </p:spTree>
    <p:extLst>
      <p:ext uri="{BB962C8B-B14F-4D97-AF65-F5344CB8AC3E}">
        <p14:creationId xmlns:p14="http://schemas.microsoft.com/office/powerpoint/2010/main" val="282536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Helpful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Maths is fun</a:t>
            </a:r>
          </a:p>
          <a:p>
            <a:r>
              <a:rPr lang="en-GB" altLang="en-US" dirty="0" smtClean="0"/>
              <a:t>If you need some reminding about vectors</a:t>
            </a:r>
          </a:p>
          <a:p>
            <a:r>
              <a:rPr lang="en-GB" altLang="en-US" dirty="0" smtClean="0">
                <a:hlinkClick r:id="rId2"/>
              </a:rPr>
              <a:t>http://www.mathsisfun.com/algebra/vectors.html</a:t>
            </a:r>
            <a:r>
              <a:rPr lang="en-GB" altLang="en-US" dirty="0" smtClean="0"/>
              <a:t>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Information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altLang="en-US" dirty="0" smtClean="0"/>
              <a:t>Labs</a:t>
            </a:r>
          </a:p>
          <a:p>
            <a:pPr lvl="1">
              <a:defRPr/>
            </a:pPr>
            <a:r>
              <a:rPr lang="en-GB" altLang="en-US" dirty="0" smtClean="0"/>
              <a:t>Creating your camera</a:t>
            </a:r>
          </a:p>
          <a:p>
            <a:pPr>
              <a:defRPr/>
            </a:pPr>
            <a:r>
              <a:rPr lang="en-GB" altLang="en-US" dirty="0" smtClean="0"/>
              <a:t>Module Survey</a:t>
            </a:r>
          </a:p>
          <a:p>
            <a:pPr>
              <a:defRPr/>
            </a:pPr>
            <a:endParaRPr lang="en-GB" altLang="en-US" dirty="0"/>
          </a:p>
          <a:p>
            <a:pPr>
              <a:defRPr/>
            </a:pPr>
            <a:r>
              <a:rPr lang="en-GB" altLang="en-US" dirty="0" smtClean="0"/>
              <a:t>Week 7</a:t>
            </a:r>
          </a:p>
          <a:p>
            <a:pPr lvl="1">
              <a:defRPr/>
            </a:pPr>
            <a:r>
              <a:rPr lang="en-GB" altLang="en-US" dirty="0" smtClean="0"/>
              <a:t>Should have received an email</a:t>
            </a:r>
          </a:p>
          <a:p>
            <a:pPr lvl="1">
              <a:defRPr/>
            </a:pPr>
            <a:r>
              <a:rPr lang="en-GB" altLang="en-US" dirty="0" smtClean="0"/>
              <a:t>No normal classes</a:t>
            </a:r>
          </a:p>
          <a:p>
            <a:pPr lvl="1">
              <a:defRPr/>
            </a:pPr>
            <a:r>
              <a:rPr lang="en-GB" altLang="en-US" dirty="0" smtClean="0"/>
              <a:t>Special group task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Projection Transform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smtClean="0"/>
              <a:t>Frustum – the View Volume</a:t>
            </a:r>
          </a:p>
          <a:p>
            <a:pPr eaLnBrk="1" hangingPunct="1">
              <a:buClr>
                <a:schemeClr val="tx1"/>
              </a:buClr>
            </a:pPr>
            <a:r>
              <a:rPr lang="en-GB" altLang="en-US" smtClean="0"/>
              <a:t>Only objects within the frustum are rendered</a:t>
            </a: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en-GB" altLang="en-US" smtClean="0"/>
          </a:p>
        </p:txBody>
      </p:sp>
      <p:graphicFrame>
        <p:nvGraphicFramePr>
          <p:cNvPr id="28676" name="Object 0"/>
          <p:cNvGraphicFramePr>
            <a:graphicFrameLocks noChangeAspect="1"/>
          </p:cNvGraphicFramePr>
          <p:nvPr/>
        </p:nvGraphicFramePr>
        <p:xfrm>
          <a:off x="1763713" y="2781300"/>
          <a:ext cx="5326062" cy="362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4" imgW="3809524" imgH="2590476" progId="Photoshop.Image.7">
                  <p:embed/>
                </p:oleObj>
              </mc:Choice>
              <mc:Fallback>
                <p:oleObj name="Image" r:id="rId4" imgW="3809524" imgH="2590476" progId="Photoshop.Image.7">
                  <p:embed/>
                  <p:pic>
                    <p:nvPicPr>
                      <p:cNvPr id="2867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781300"/>
                        <a:ext cx="5326062" cy="362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03678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Projection Transform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sz="2400" dirty="0" smtClean="0"/>
              <a:t>Matrix Modes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z="2400" dirty="0" smtClean="0"/>
              <a:t>In the </a:t>
            </a:r>
            <a:r>
              <a:rPr lang="en-GB" altLang="en-US" sz="2400" dirty="0" smtClean="0"/>
              <a:t>resize() </a:t>
            </a:r>
            <a:r>
              <a:rPr lang="en-GB" altLang="en-US" sz="2400" dirty="0"/>
              <a:t>f</a:t>
            </a:r>
            <a:r>
              <a:rPr lang="en-GB" altLang="en-US" sz="2400" dirty="0" smtClean="0"/>
              <a:t>unction </a:t>
            </a:r>
            <a:r>
              <a:rPr lang="en-GB" altLang="en-US" sz="2400" dirty="0" smtClean="0"/>
              <a:t>are two calls to </a:t>
            </a:r>
            <a:r>
              <a:rPr lang="en-GB" altLang="en-US" sz="2400" dirty="0" err="1" smtClean="0"/>
              <a:t>glMatrixMode</a:t>
            </a:r>
            <a:r>
              <a:rPr lang="en-GB" altLang="en-US" sz="2400" dirty="0" smtClean="0"/>
              <a:t>()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z="2400" dirty="0" smtClean="0"/>
              <a:t>GL_MODELVIEW tells OpenGL that the next matrices it gets are for model and view manipulation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sz="2400" dirty="0" smtClean="0"/>
              <a:t>GL_PROJECTION sets up the projection transform, after it we can specify various parameters that effect the scene </a:t>
            </a:r>
            <a:r>
              <a:rPr lang="en-GB" altLang="en-US" sz="2400" dirty="0" smtClean="0"/>
              <a:t>rendering</a:t>
            </a:r>
          </a:p>
          <a:p>
            <a:pPr eaLnBrk="1" hangingPunct="1">
              <a:buClr>
                <a:schemeClr val="tx1"/>
              </a:buClr>
            </a:pPr>
            <a:r>
              <a:rPr lang="en-GB" altLang="en-US" sz="2400" dirty="0" smtClean="0"/>
              <a:t>Gets called when the window changes size</a:t>
            </a:r>
            <a:endParaRPr lang="en-GB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040330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Projection Transform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dirty="0" smtClean="0"/>
              <a:t>Setting up the Frustum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dirty="0" smtClean="0"/>
              <a:t>There is a default set up automatically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dirty="0" err="1" smtClean="0">
                <a:cs typeface="Times New Roman" pitchFamily="18" charset="0"/>
              </a:rPr>
              <a:t>glFrustum</a:t>
            </a:r>
            <a:r>
              <a:rPr lang="en-GB" altLang="en-US" dirty="0" smtClean="0"/>
              <a:t> </a:t>
            </a:r>
            <a:r>
              <a:rPr lang="en-GB" altLang="en-US" dirty="0" smtClean="0">
                <a:cs typeface="Times New Roman" pitchFamily="18" charset="0"/>
              </a:rPr>
              <a:t>(left, right, bottom, top, near, far)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itchFamily="18" charset="0"/>
              </a:rPr>
              <a:t>Sets up the frustum manually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dirty="0" smtClean="0">
                <a:cs typeface="Times New Roman" pitchFamily="18" charset="0"/>
              </a:rPr>
              <a:t>Can create non symmetric frustums</a:t>
            </a:r>
          </a:p>
          <a:p>
            <a:pPr lvl="1" eaLnBrk="1" hangingPunct="1">
              <a:buClr>
                <a:schemeClr val="tx1"/>
              </a:buClr>
            </a:pPr>
            <a:endParaRPr lang="en-GB" altLang="en-US" dirty="0" smtClean="0">
              <a:cs typeface="Times New Roman" pitchFamily="18" charset="0"/>
            </a:endParaRPr>
          </a:p>
          <a:p>
            <a:pPr lvl="1" eaLnBrk="1" hangingPunct="1">
              <a:buClr>
                <a:schemeClr val="tx1"/>
              </a:buClr>
            </a:pPr>
            <a:r>
              <a:rPr lang="en-GB" altLang="en-US" dirty="0" err="1" smtClean="0">
                <a:cs typeface="Times New Roman" pitchFamily="18" charset="0"/>
              </a:rPr>
              <a:t>gluPerspective</a:t>
            </a:r>
            <a:r>
              <a:rPr lang="en-GB" altLang="en-US" dirty="0" smtClean="0">
                <a:cs typeface="Times New Roman" pitchFamily="18" charset="0"/>
              </a:rPr>
              <a:t>( </a:t>
            </a:r>
            <a:r>
              <a:rPr lang="en-GB" altLang="en-US" dirty="0" err="1" smtClean="0">
                <a:cs typeface="Times New Roman" pitchFamily="18" charset="0"/>
              </a:rPr>
              <a:t>fov</a:t>
            </a:r>
            <a:r>
              <a:rPr lang="en-GB" altLang="en-US" dirty="0" smtClean="0">
                <a:cs typeface="Times New Roman" pitchFamily="18" charset="0"/>
              </a:rPr>
              <a:t>, aspect ratio, near , far)</a:t>
            </a:r>
          </a:p>
          <a:p>
            <a:pPr lvl="2" eaLnBrk="1" hangingPunct="1">
              <a:buClr>
                <a:schemeClr val="tx1"/>
              </a:buClr>
            </a:pPr>
            <a:r>
              <a:rPr lang="en-GB" altLang="en-US" dirty="0" smtClean="0"/>
              <a:t>Creates the frustum for you, based on the results you want</a:t>
            </a: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72851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Projection Transform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GB" altLang="en-US" dirty="0" smtClean="0"/>
              <a:t>With the Projection Transform defined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dirty="0" smtClean="0"/>
              <a:t>It is combined with the Viewport Transform 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dirty="0" smtClean="0"/>
              <a:t>Then applied to the finished scene to produce the rendered output</a:t>
            </a:r>
          </a:p>
          <a:p>
            <a:pPr lvl="1" eaLnBrk="1" hangingPunct="1">
              <a:buClr>
                <a:schemeClr val="tx1"/>
              </a:buClr>
            </a:pPr>
            <a:r>
              <a:rPr lang="en-GB" altLang="en-US" dirty="0" smtClean="0"/>
              <a:t>Note that the Viewport aspect ratio and the frustum aspect ratio should be the same to avoid distortion</a:t>
            </a:r>
          </a:p>
        </p:txBody>
      </p:sp>
    </p:spTree>
    <p:extLst>
      <p:ext uri="{BB962C8B-B14F-4D97-AF65-F5344CB8AC3E}">
        <p14:creationId xmlns:p14="http://schemas.microsoft.com/office/powerpoint/2010/main" val="13173466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Breaking the perspective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Whoops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41783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90800"/>
            <a:ext cx="4191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9550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bertay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1577</TotalTime>
  <Words>1911</Words>
  <Application>Microsoft Office PowerPoint</Application>
  <PresentationFormat>On-screen Show (4:3)</PresentationFormat>
  <Paragraphs>337</Paragraphs>
  <Slides>43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Tahoma</vt:lpstr>
      <vt:lpstr>Times New Roman</vt:lpstr>
      <vt:lpstr>Wingdings</vt:lpstr>
      <vt:lpstr>Wingdings 2</vt:lpstr>
      <vt:lpstr>Abertay Design</vt:lpstr>
      <vt:lpstr>Image</vt:lpstr>
      <vt:lpstr>CMP203 Graphics Programming</vt:lpstr>
      <vt:lpstr>Notes from last week</vt:lpstr>
      <vt:lpstr>PowerPoint Presentation</vt:lpstr>
      <vt:lpstr>This week</vt:lpstr>
      <vt:lpstr>Projection Transform</vt:lpstr>
      <vt:lpstr>Projection Transform</vt:lpstr>
      <vt:lpstr>Projection Transform</vt:lpstr>
      <vt:lpstr>Projection Transform</vt:lpstr>
      <vt:lpstr>Breaking the perspective</vt:lpstr>
      <vt:lpstr>View angle</vt:lpstr>
      <vt:lpstr>Aspect ratio</vt:lpstr>
      <vt:lpstr>A Simple Camera</vt:lpstr>
      <vt:lpstr>Types of camera</vt:lpstr>
      <vt:lpstr>Types of camera</vt:lpstr>
      <vt:lpstr>Types of camera</vt:lpstr>
      <vt:lpstr>Types of camera</vt:lpstr>
      <vt:lpstr>How?</vt:lpstr>
      <vt:lpstr>How?</vt:lpstr>
      <vt:lpstr>A Simple Camera</vt:lpstr>
      <vt:lpstr>A Simple Camera</vt:lpstr>
      <vt:lpstr>Vector 3 Class</vt:lpstr>
      <vt:lpstr>Using the camera</vt:lpstr>
      <vt:lpstr>Using the camera</vt:lpstr>
      <vt:lpstr>Using the camera</vt:lpstr>
      <vt:lpstr>Using the camera</vt:lpstr>
      <vt:lpstr>Camera Implementation</vt:lpstr>
      <vt:lpstr>Camera implementation</vt:lpstr>
      <vt:lpstr>Camera Implementation</vt:lpstr>
      <vt:lpstr>Camera Implementation</vt:lpstr>
      <vt:lpstr>Camera Implementation</vt:lpstr>
      <vt:lpstr>Using the Camera</vt:lpstr>
      <vt:lpstr>Using the Camera</vt:lpstr>
      <vt:lpstr>Using the camera</vt:lpstr>
      <vt:lpstr>Keyboard controls</vt:lpstr>
      <vt:lpstr>Debug</vt:lpstr>
      <vt:lpstr>PowerPoint Presentation</vt:lpstr>
      <vt:lpstr>Mouse control</vt:lpstr>
      <vt:lpstr>Camera control</vt:lpstr>
      <vt:lpstr>Camera control</vt:lpstr>
      <vt:lpstr>Camera control</vt:lpstr>
      <vt:lpstr>Debug suggestions</vt:lpstr>
      <vt:lpstr>Helpful</vt:lpstr>
      <vt:lpstr>Information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</dc:creator>
  <cp:lastModifiedBy>Robertson, Paul</cp:lastModifiedBy>
  <cp:revision>49</cp:revision>
  <dcterms:created xsi:type="dcterms:W3CDTF">2013-09-02T14:39:32Z</dcterms:created>
  <dcterms:modified xsi:type="dcterms:W3CDTF">2016-10-12T08:50:15Z</dcterms:modified>
</cp:coreProperties>
</file>