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75" r:id="rId4"/>
    <p:sldId id="299" r:id="rId5"/>
    <p:sldId id="287" r:id="rId6"/>
    <p:sldId id="300" r:id="rId7"/>
    <p:sldId id="276" r:id="rId8"/>
    <p:sldId id="301" r:id="rId9"/>
    <p:sldId id="277" r:id="rId10"/>
    <p:sldId id="302" r:id="rId11"/>
    <p:sldId id="281" r:id="rId12"/>
    <p:sldId id="258" r:id="rId13"/>
    <p:sldId id="278" r:id="rId14"/>
    <p:sldId id="279" r:id="rId15"/>
    <p:sldId id="280" r:id="rId16"/>
    <p:sldId id="261" r:id="rId17"/>
    <p:sldId id="303" r:id="rId18"/>
    <p:sldId id="283" r:id="rId19"/>
    <p:sldId id="284" r:id="rId20"/>
    <p:sldId id="266" r:id="rId21"/>
    <p:sldId id="268" r:id="rId22"/>
    <p:sldId id="267" r:id="rId23"/>
    <p:sldId id="270" r:id="rId24"/>
    <p:sldId id="286" r:id="rId25"/>
    <p:sldId id="265" r:id="rId26"/>
    <p:sldId id="262" r:id="rId27"/>
    <p:sldId id="263" r:id="rId28"/>
    <p:sldId id="264" r:id="rId29"/>
    <p:sldId id="274" r:id="rId30"/>
    <p:sldId id="273" r:id="rId31"/>
    <p:sldId id="304" r:id="rId32"/>
    <p:sldId id="306" r:id="rId33"/>
    <p:sldId id="30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63CC1CE-7A8B-4868-853E-2AFA7659FDE3}" type="datetimeFigureOut">
              <a:rPr lang="en-GB"/>
              <a:pPr>
                <a:defRPr/>
              </a:pPr>
              <a:t>28/09/2016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138DB4-262A-41B7-8D57-EE99D547D38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2370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F3E809-CDD7-4DC6-9325-4D244FF83994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38243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D3847-3A10-4EAD-99AD-2D681ABA4C7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15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05B7A-B8A3-45A3-A67C-9DF804646D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4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03BA-319C-4B02-9999-A511CFCB53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3994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370CB-AD53-45A8-A157-E36C8A2FBAB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0146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2D36A-C4CE-4D9E-B412-BE004FD6E62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8855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AE21E-A6C7-4EB6-AFB4-542D61EC8B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7267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447800"/>
            <a:ext cx="4267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267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73D5FD-56BA-4CFD-A22A-9FB9309AD5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296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B0BF5-D215-4911-B298-14A2C285925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206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C1A214-B0E6-45DA-AFBA-847D435E3A5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952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4484B-CCF2-4CCE-BD2A-83FE306749A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07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5358C-AF7C-4D35-8F68-944DE14E0B3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555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05A81C-4284-4761-8B9B-BA18EA3C9F1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977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78FAB-F95A-49FA-907B-29F88AC898F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993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408BC-0470-4D89-A50A-7E667AFEE23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72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6EEC9-6B61-4E54-A603-6369E68DF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510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ecture_BG_bright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07097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A7CDA7-D433-4C6E-A5DF-95AEE0BB92E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ahom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altLang="en-US" dirty="0" smtClean="0"/>
              <a:t>CMP203 Graphics Programming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smtClean="0"/>
              <a:t>Lighting Part 2</a:t>
            </a:r>
          </a:p>
          <a:p>
            <a:r>
              <a:rPr lang="en-GB" altLang="en-US" smtClean="0"/>
              <a:t>Materials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Materials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Be careful</a:t>
            </a:r>
          </a:p>
          <a:p>
            <a:pPr lvl="1"/>
            <a:r>
              <a:rPr lang="en-GB" altLang="en-US" sz="2400" dirty="0" smtClean="0"/>
              <a:t>You can specify negatives values or values above 1</a:t>
            </a:r>
          </a:p>
          <a:p>
            <a:pPr lvl="1"/>
            <a:r>
              <a:rPr lang="en-GB" altLang="en-US" sz="2400" dirty="0" smtClean="0"/>
              <a:t>For example you could set the red component to 1.5</a:t>
            </a:r>
          </a:p>
          <a:p>
            <a:pPr lvl="2"/>
            <a:r>
              <a:rPr lang="en-GB" altLang="en-US" sz="2000" dirty="0" smtClean="0"/>
              <a:t>This would mean the surface reflection is 50% more red light than what hits it</a:t>
            </a:r>
          </a:p>
          <a:p>
            <a:pPr lvl="2"/>
            <a:r>
              <a:rPr lang="en-GB" altLang="en-US" sz="2000" dirty="0" smtClean="0"/>
              <a:t>Physically impossible, but possible here as we aren’t limited by such small laws</a:t>
            </a:r>
          </a:p>
          <a:p>
            <a:r>
              <a:rPr lang="en-GB" altLang="en-US" sz="2400" dirty="0" smtClean="0"/>
              <a:t>The most common use of materials is to show </a:t>
            </a:r>
            <a:r>
              <a:rPr lang="en-GB" altLang="en-US" sz="2400" u="sng" dirty="0" smtClean="0"/>
              <a:t>specular lighting</a:t>
            </a:r>
            <a:r>
              <a:rPr lang="en-GB" altLang="en-US" sz="2400" dirty="0" smtClean="0"/>
              <a:t> and colour geometry</a:t>
            </a:r>
            <a:endParaRPr lang="en-GB" altLang="en-US" sz="2400" u="sng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Specular light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Specular light comes from a particular direction and bounces off the surface in a set direction</a:t>
            </a:r>
          </a:p>
          <a:p>
            <a:pPr lvl="1"/>
            <a:r>
              <a:rPr lang="en-GB" altLang="en-US" sz="2400" dirty="0" smtClean="0"/>
              <a:t>For example a laser beam bouncing off a high-quality mirror produces a near 100% specular reflection</a:t>
            </a:r>
          </a:p>
          <a:p>
            <a:r>
              <a:rPr lang="en-GB" altLang="en-US" sz="2400" dirty="0" smtClean="0"/>
              <a:t>Objects like shiny metal or plastic have a high specular component</a:t>
            </a:r>
          </a:p>
          <a:p>
            <a:r>
              <a:rPr lang="en-GB" altLang="en-US" sz="2400" dirty="0" smtClean="0"/>
              <a:t>Whereas chalk or carpet have almost none</a:t>
            </a:r>
          </a:p>
          <a:p>
            <a:r>
              <a:rPr lang="en-GB" altLang="en-US" sz="2400" dirty="0" smtClean="0"/>
              <a:t>You can think of </a:t>
            </a:r>
            <a:r>
              <a:rPr lang="en-GB" altLang="en-US" sz="2400" dirty="0" err="1" smtClean="0"/>
              <a:t>specularity</a:t>
            </a:r>
            <a:r>
              <a:rPr lang="en-GB" altLang="en-US" sz="2400" dirty="0" smtClean="0"/>
              <a:t> as shininess</a:t>
            </a:r>
          </a:p>
          <a:p>
            <a:r>
              <a:rPr lang="en-GB" altLang="en-US" sz="2400" dirty="0" smtClean="0"/>
              <a:t>With materials we can control the shininess of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Specular light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mtClean="0"/>
              <a:t>Specular Component: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/>
              <a:t>Calculated using Light, Normal, and Camera position</a:t>
            </a:r>
          </a:p>
          <a:p>
            <a:pPr lvl="2" eaLnBrk="1" hangingPunct="1">
              <a:buClr>
                <a:schemeClr val="tx1"/>
              </a:buClr>
            </a:pPr>
            <a:endParaRPr lang="en-GB" altLang="en-US" smtClean="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403350" y="3068638"/>
          <a:ext cx="5867400" cy="332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Image" r:id="rId4" imgW="9752381" imgH="5523810" progId="Photoshop.Image.7">
                  <p:embed/>
                </p:oleObj>
              </mc:Choice>
              <mc:Fallback>
                <p:oleObj name="Image" r:id="rId4" imgW="9752381" imgH="5523810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068638"/>
                        <a:ext cx="5867400" cy="332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Defaults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37941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altLang="en-US" sz="2000" dirty="0" smtClean="0"/>
              <a:t>The default material has ambient colour (0.2,0.2,0.2,1)</a:t>
            </a:r>
          </a:p>
          <a:p>
            <a:pPr>
              <a:defRPr/>
            </a:pPr>
            <a:r>
              <a:rPr lang="en-GB" altLang="en-US" sz="2000" dirty="0" smtClean="0"/>
              <a:t>A diffuse colour (0.8,0.8,0.8,1)</a:t>
            </a:r>
          </a:p>
          <a:p>
            <a:pPr>
              <a:defRPr/>
            </a:pPr>
            <a:r>
              <a:rPr lang="en-GB" altLang="en-US" sz="2000" dirty="0" smtClean="0"/>
              <a:t>Specular and emission colour are both black (0,0,0,1) </a:t>
            </a:r>
          </a:p>
          <a:p>
            <a:pPr>
              <a:defRPr/>
            </a:pPr>
            <a:r>
              <a:rPr lang="en-GB" altLang="en-US" sz="2000" dirty="0" smtClean="0"/>
              <a:t>It's not surprising that materials, by default, do not emit extra colour</a:t>
            </a:r>
          </a:p>
          <a:p>
            <a:pPr>
              <a:defRPr/>
            </a:pPr>
            <a:r>
              <a:rPr lang="en-GB" altLang="en-US" sz="2000" dirty="0" smtClean="0"/>
              <a:t>BUT by default materials have no specular reflection</a:t>
            </a:r>
          </a:p>
          <a:p>
            <a:pPr lvl="1">
              <a:defRPr/>
            </a:pPr>
            <a:r>
              <a:rPr lang="en-GB" altLang="en-US" sz="2000" dirty="0" smtClean="0"/>
              <a:t>This makes little sense</a:t>
            </a:r>
          </a:p>
          <a:p>
            <a:pPr lvl="1">
              <a:defRPr/>
            </a:pPr>
            <a:r>
              <a:rPr lang="en-GB" altLang="en-US" sz="2000" dirty="0" smtClean="0"/>
              <a:t>This means that the objects that you have seen in all our examples so far exhibit ambient and diffuse colour only</a:t>
            </a:r>
          </a:p>
          <a:p>
            <a:pPr lvl="1">
              <a:defRPr/>
            </a:pPr>
            <a:r>
              <a:rPr lang="en-GB" altLang="en-US" sz="2000" dirty="0" smtClean="0"/>
              <a:t>with no specular highlights</a:t>
            </a:r>
          </a:p>
        </p:txBody>
      </p:sp>
      <p:pic>
        <p:nvPicPr>
          <p:cNvPr id="14340" name="Picture 2" descr="http://math.hws.edu/graphicsnotes/c4/specular_hili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276850"/>
            <a:ext cx="89281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Specular and shiny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4013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altLang="en-US" sz="2000" dirty="0" smtClean="0"/>
              <a:t>This image shows eight spheres the only difference between each sphere is the value of the </a:t>
            </a:r>
            <a:r>
              <a:rPr lang="en-GB" altLang="en-US" sz="2000" i="1" dirty="0" smtClean="0"/>
              <a:t>GL_SHININESS</a:t>
            </a:r>
            <a:r>
              <a:rPr lang="en-GB" altLang="en-US" sz="2000" dirty="0" smtClean="0"/>
              <a:t> material property </a:t>
            </a:r>
          </a:p>
          <a:p>
            <a:pPr>
              <a:defRPr/>
            </a:pPr>
            <a:r>
              <a:rPr lang="en-GB" altLang="en-US" sz="2000" dirty="0" smtClean="0"/>
              <a:t>The ambient and diffuse material colours are set to (0.75,0.75,0,1), for a general yellow appearance</a:t>
            </a:r>
          </a:p>
          <a:p>
            <a:pPr>
              <a:defRPr/>
            </a:pPr>
            <a:r>
              <a:rPr lang="en-GB" altLang="en-US" sz="2000" dirty="0" smtClean="0"/>
              <a:t>The specular colour is (0.75,0.75,0.75,1) white</a:t>
            </a:r>
          </a:p>
          <a:p>
            <a:pPr>
              <a:defRPr/>
            </a:pPr>
            <a:r>
              <a:rPr lang="en-GB" altLang="en-US" sz="2000" dirty="0" smtClean="0"/>
              <a:t>The very left sphere the shininess is 0</a:t>
            </a:r>
          </a:p>
          <a:p>
            <a:pPr lvl="1">
              <a:defRPr/>
            </a:pPr>
            <a:r>
              <a:rPr lang="en-GB" altLang="en-US" sz="2000" dirty="0" smtClean="0"/>
              <a:t>which leads to an ugly specular "highlight" that covers an entire hemisphere</a:t>
            </a:r>
          </a:p>
          <a:p>
            <a:pPr>
              <a:defRPr/>
            </a:pPr>
            <a:r>
              <a:rPr lang="en-GB" altLang="en-US" sz="2000" dirty="0" smtClean="0"/>
              <a:t>Going from left to right, the shininess increases by 16 from one sphere to the next</a:t>
            </a:r>
          </a:p>
        </p:txBody>
      </p:sp>
      <p:pic>
        <p:nvPicPr>
          <p:cNvPr id="15364" name="Picture 2" descr="http://math.hws.edu/graphicsnotes/c4/specular_hili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373688"/>
            <a:ext cx="87979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Colours activate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altLang="en-US" sz="2400" dirty="0" err="1" smtClean="0"/>
              <a:t>glEnable</a:t>
            </a:r>
            <a:r>
              <a:rPr lang="en-GB" altLang="en-US" sz="2400" dirty="0" smtClean="0"/>
              <a:t>(GL_LIGHTING);</a:t>
            </a:r>
          </a:p>
          <a:p>
            <a:pPr lvl="1">
              <a:defRPr/>
            </a:pPr>
            <a:r>
              <a:rPr lang="en-GB" altLang="en-US" sz="2400" dirty="0" smtClean="0"/>
              <a:t>Without it ALL lighting calculations are ignored</a:t>
            </a:r>
          </a:p>
          <a:p>
            <a:pPr lvl="1">
              <a:defRPr/>
            </a:pPr>
            <a:r>
              <a:rPr lang="en-GB" altLang="en-US" sz="2400" dirty="0" smtClean="0"/>
              <a:t>Everything is bright and colourful</a:t>
            </a:r>
          </a:p>
          <a:p>
            <a:pPr lvl="1">
              <a:defRPr/>
            </a:pPr>
            <a:r>
              <a:rPr lang="en-GB" altLang="en-US" sz="2400" dirty="0" smtClean="0"/>
              <a:t>But lighting is important to get everything looking good</a:t>
            </a:r>
          </a:p>
          <a:p>
            <a:pPr>
              <a:defRPr/>
            </a:pPr>
            <a:r>
              <a:rPr lang="en-GB" altLang="en-US" sz="2400" dirty="0" err="1" smtClean="0"/>
              <a:t>glEnable</a:t>
            </a:r>
            <a:r>
              <a:rPr lang="en-GB" altLang="en-US" sz="2400" dirty="0" smtClean="0"/>
              <a:t>(GL_COLOR_MATERIAL)</a:t>
            </a:r>
          </a:p>
          <a:p>
            <a:pPr lvl="1">
              <a:defRPr/>
            </a:pPr>
            <a:r>
              <a:rPr lang="en-GB" altLang="en-US" sz="2400" dirty="0" smtClean="0"/>
              <a:t>Without it all glColor3f() changes are ignored when lighting is enabled</a:t>
            </a:r>
          </a:p>
          <a:p>
            <a:pPr lvl="1">
              <a:defRPr/>
            </a:pPr>
            <a:r>
              <a:rPr lang="en-GB" altLang="en-US" sz="2400" dirty="0" smtClean="0"/>
              <a:t>Enables a combination of lighting calculation and colour</a:t>
            </a:r>
          </a:p>
          <a:p>
            <a:pPr lvl="1">
              <a:defRPr/>
            </a:pPr>
            <a:r>
              <a:rPr lang="en-GB" altLang="en-US" sz="2400" dirty="0" smtClean="0"/>
              <a:t>Also adds in material calculations using default values unless otherwise specified</a:t>
            </a:r>
          </a:p>
          <a:p>
            <a:pPr lvl="1">
              <a:defRPr/>
            </a:pPr>
            <a:endParaRPr lang="en-GB" altLang="en-US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Attenuation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GB" altLang="en-US" dirty="0" smtClean="0"/>
              <a:t>In the real world the intensity of light decreases as the distance from the light source increases</a:t>
            </a:r>
          </a:p>
          <a:p>
            <a:pPr>
              <a:lnSpc>
                <a:spcPct val="120000"/>
              </a:lnSpc>
              <a:defRPr/>
            </a:pPr>
            <a:r>
              <a:rPr lang="en-GB" altLang="en-US" dirty="0" smtClean="0"/>
              <a:t>This is attenuation</a:t>
            </a:r>
          </a:p>
          <a:p>
            <a:pPr>
              <a:lnSpc>
                <a:spcPct val="120000"/>
              </a:lnSpc>
              <a:defRPr/>
            </a:pPr>
            <a:r>
              <a:rPr lang="en-GB" altLang="en-US" dirty="0" smtClean="0"/>
              <a:t>Currently our lights don’t mimic this ability</a:t>
            </a:r>
          </a:p>
          <a:p>
            <a:pPr lvl="1">
              <a:lnSpc>
                <a:spcPct val="120000"/>
              </a:lnSpc>
              <a:defRPr/>
            </a:pPr>
            <a:r>
              <a:rPr lang="en-GB" altLang="en-US" dirty="0" smtClean="0"/>
              <a:t>Our lights would continue through space forever and ever</a:t>
            </a:r>
          </a:p>
          <a:p>
            <a:pPr lvl="1">
              <a:lnSpc>
                <a:spcPct val="120000"/>
              </a:lnSpc>
              <a:defRPr/>
            </a:pPr>
            <a:r>
              <a:rPr lang="en-GB" altLang="en-US" dirty="0" smtClean="0"/>
              <a:t>This is good when setting things up</a:t>
            </a:r>
          </a:p>
          <a:p>
            <a:pPr>
              <a:lnSpc>
                <a:spcPct val="120000"/>
              </a:lnSpc>
              <a:defRPr/>
            </a:pPr>
            <a:r>
              <a:rPr lang="en-GB" altLang="en-US" dirty="0" smtClean="0"/>
              <a:t>Due to directional lights being positioned infinitely far away you can’t calculate light attenuation so it is disabled</a:t>
            </a:r>
          </a:p>
          <a:p>
            <a:pPr>
              <a:lnSpc>
                <a:spcPct val="120000"/>
              </a:lnSpc>
              <a:defRPr/>
            </a:pPr>
            <a:r>
              <a:rPr lang="en-GB" altLang="en-US" dirty="0" smtClean="0"/>
              <a:t>However, for point (and spot) lights we can add light attenuation</a:t>
            </a:r>
          </a:p>
          <a:p>
            <a:pPr lvl="1">
              <a:lnSpc>
                <a:spcPct val="120000"/>
              </a:lnSpc>
              <a:defRPr/>
            </a:pPr>
            <a:r>
              <a:rPr lang="en-GB" altLang="en-US" dirty="0" smtClean="0"/>
              <a:t>Mimicking the real world, by having the light intensity be less when interacting with an object further away from the source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Attenuation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193" t="-1181" r="-632" b="-919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Attenuation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400" dirty="0" smtClean="0"/>
              <a:t>In addition to other light setup we include this</a:t>
            </a:r>
          </a:p>
          <a:p>
            <a:pPr>
              <a:defRPr/>
            </a:pPr>
            <a:endParaRPr lang="en-GB" sz="2400" dirty="0" smtClean="0"/>
          </a:p>
          <a:p>
            <a:pPr marL="0" indent="0">
              <a:buFontTx/>
              <a:buNone/>
              <a:defRPr/>
            </a:pPr>
            <a:r>
              <a:rPr lang="en-GB" sz="2400" dirty="0" err="1" smtClean="0"/>
              <a:t>glLightf</a:t>
            </a:r>
            <a:r>
              <a:rPr lang="en-GB" sz="2400" dirty="0" smtClean="0"/>
              <a:t>(GL_LIGHT0</a:t>
            </a:r>
            <a:r>
              <a:rPr lang="en-GB" sz="2400" dirty="0"/>
              <a:t>, GL_CONSTANT_ATTENUATION, 1</a:t>
            </a:r>
            <a:r>
              <a:rPr lang="en-GB" sz="2400" dirty="0" smtClean="0"/>
              <a:t>.0</a:t>
            </a:r>
            <a:r>
              <a:rPr lang="en-GB" sz="2400" dirty="0"/>
              <a:t>);</a:t>
            </a:r>
          </a:p>
          <a:p>
            <a:pPr marL="0" indent="0">
              <a:buFontTx/>
              <a:buNone/>
              <a:defRPr/>
            </a:pPr>
            <a:r>
              <a:rPr lang="en-GB" sz="2400" dirty="0" err="1"/>
              <a:t>glLightf</a:t>
            </a:r>
            <a:r>
              <a:rPr lang="en-GB" sz="2400" dirty="0"/>
              <a:t>(GL_LIGHT0, GL_LINEAR_ATTENUATION, </a:t>
            </a:r>
            <a:r>
              <a:rPr lang="en-GB" sz="2400" dirty="0" smtClean="0"/>
              <a:t>0.25);</a:t>
            </a:r>
            <a:endParaRPr lang="en-GB" sz="2400" dirty="0"/>
          </a:p>
          <a:p>
            <a:pPr marL="0" indent="0">
              <a:buFontTx/>
              <a:buNone/>
              <a:defRPr/>
            </a:pPr>
            <a:r>
              <a:rPr lang="en-GB" sz="2400" dirty="0" err="1"/>
              <a:t>glLightf</a:t>
            </a:r>
            <a:r>
              <a:rPr lang="en-GB" sz="2400" dirty="0"/>
              <a:t>(GL_LIGHT0, GL_QUADRATIC_ATTENUATION, </a:t>
            </a:r>
            <a:r>
              <a:rPr lang="en-GB" sz="2400" dirty="0" smtClean="0"/>
              <a:t>0.15);</a:t>
            </a:r>
          </a:p>
          <a:p>
            <a:pPr marL="0" indent="0">
              <a:buFontTx/>
              <a:buNone/>
              <a:defRPr/>
            </a:pPr>
            <a:endParaRPr lang="en-GB" sz="2400" dirty="0" smtClean="0"/>
          </a:p>
          <a:p>
            <a:pPr>
              <a:defRPr/>
            </a:pPr>
            <a:r>
              <a:rPr lang="en-GB" sz="2400" dirty="0" smtClean="0"/>
              <a:t>This will create a light with a quick fall off</a:t>
            </a:r>
          </a:p>
          <a:p>
            <a:pPr lvl="1">
              <a:defRPr/>
            </a:pPr>
            <a:r>
              <a:rPr lang="en-GB" sz="2400" dirty="0" smtClean="0"/>
              <a:t>Meaning objects only a short distance away will receive little or no light from this source</a:t>
            </a:r>
            <a:endParaRPr lang="en-GB" sz="2400" dirty="0"/>
          </a:p>
          <a:p>
            <a:pPr marL="0" indent="0">
              <a:buFontTx/>
              <a:buNone/>
              <a:defRPr/>
            </a:pPr>
            <a:endParaRPr lang="en-GB" sz="2400" dirty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Some examples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Examples of</a:t>
            </a:r>
          </a:p>
          <a:p>
            <a:pPr lvl="1"/>
            <a:r>
              <a:rPr lang="en-GB" altLang="en-US" smtClean="0"/>
              <a:t>Different materials</a:t>
            </a:r>
          </a:p>
          <a:p>
            <a:pPr lvl="1"/>
            <a:r>
              <a:rPr lang="en-GB" altLang="en-US" smtClean="0"/>
              <a:t>Specular lighting</a:t>
            </a:r>
          </a:p>
          <a:p>
            <a:pPr lvl="1"/>
            <a:r>
              <a:rPr lang="en-GB" altLang="en-US" smtClean="0"/>
              <a:t>Attenuation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Materials</a:t>
            </a:r>
          </a:p>
          <a:p>
            <a:r>
              <a:rPr lang="en-GB" altLang="en-US" dirty="0" smtClean="0"/>
              <a:t>Specular Lighting</a:t>
            </a:r>
          </a:p>
          <a:p>
            <a:r>
              <a:rPr lang="en-GB" altLang="en-US" dirty="0" smtClean="0"/>
              <a:t>Light Attenuation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Material example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000" dirty="0" smtClean="0"/>
              <a:t>Four objects</a:t>
            </a:r>
          </a:p>
          <a:p>
            <a:pPr marL="971550" lvl="1" indent="-514350">
              <a:buFontTx/>
              <a:buAutoNum type="arabicPeriod"/>
            </a:pPr>
            <a:r>
              <a:rPr lang="en-GB" altLang="en-US" sz="2000" dirty="0" smtClean="0"/>
              <a:t>Diffuse material only</a:t>
            </a:r>
          </a:p>
          <a:p>
            <a:pPr lvl="2"/>
            <a:r>
              <a:rPr lang="en-GB" altLang="en-US" sz="1800" dirty="0" smtClean="0"/>
              <a:t>No ambient or specular</a:t>
            </a:r>
          </a:p>
          <a:p>
            <a:pPr marL="971550" lvl="1" indent="-514350">
              <a:buFontTx/>
              <a:buAutoNum type="arabicPeriod"/>
            </a:pPr>
            <a:r>
              <a:rPr lang="en-GB" altLang="en-US" sz="2000" dirty="0" smtClean="0"/>
              <a:t>Diffuse and specular material/reflection + low shininess</a:t>
            </a:r>
          </a:p>
          <a:p>
            <a:pPr lvl="2"/>
            <a:r>
              <a:rPr lang="en-GB" altLang="en-US" sz="1800" dirty="0" smtClean="0"/>
              <a:t>No ambient</a:t>
            </a:r>
          </a:p>
          <a:p>
            <a:pPr lvl="2"/>
            <a:r>
              <a:rPr lang="en-GB" altLang="en-US" sz="1800" dirty="0" smtClean="0"/>
              <a:t>Shininess of 50</a:t>
            </a:r>
          </a:p>
          <a:p>
            <a:pPr marL="971550" lvl="1" indent="-514350">
              <a:buFontTx/>
              <a:buAutoNum type="arabicPeriod"/>
            </a:pPr>
            <a:r>
              <a:rPr lang="en-GB" altLang="en-US" sz="2000" dirty="0" smtClean="0"/>
              <a:t>Diffuse and specular material/reflection + high shininess</a:t>
            </a:r>
          </a:p>
          <a:p>
            <a:pPr lvl="2"/>
            <a:r>
              <a:rPr lang="en-GB" altLang="en-US" sz="1800" dirty="0" smtClean="0"/>
              <a:t>No ambient</a:t>
            </a:r>
          </a:p>
          <a:p>
            <a:pPr lvl="2"/>
            <a:r>
              <a:rPr lang="en-GB" altLang="en-US" sz="1800" dirty="0" smtClean="0"/>
              <a:t>Shininess set to 100</a:t>
            </a:r>
          </a:p>
          <a:p>
            <a:pPr marL="971550" lvl="1" indent="-514350">
              <a:buFontTx/>
              <a:buAutoNum type="arabicPeriod"/>
            </a:pPr>
            <a:r>
              <a:rPr lang="en-GB" altLang="en-US" sz="2000" dirty="0" smtClean="0"/>
              <a:t>Diffuse and emission materials</a:t>
            </a:r>
          </a:p>
          <a:p>
            <a:pPr lvl="2"/>
            <a:r>
              <a:rPr lang="en-GB" altLang="en-US" sz="1800" dirty="0" smtClean="0"/>
              <a:t>Emission set to a low red</a:t>
            </a:r>
          </a:p>
          <a:p>
            <a:pPr lvl="2"/>
            <a:r>
              <a:rPr lang="en-GB" altLang="en-US" sz="1800" dirty="0" smtClean="0"/>
              <a:t>No ambient or specular</a:t>
            </a:r>
          </a:p>
          <a:p>
            <a:r>
              <a:rPr lang="en-GB" altLang="en-US" sz="2000" dirty="0" smtClean="0"/>
              <a:t>Direction light positive on the x-axis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Results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90805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Code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altLang="en-US" dirty="0" smtClean="0"/>
              <a:t>Setup a bunch of variables, making changes and re-using values made easy</a:t>
            </a:r>
          </a:p>
          <a:p>
            <a:pPr lvl="2">
              <a:buFontTx/>
              <a:buNone/>
              <a:defRPr/>
            </a:pPr>
            <a:r>
              <a:rPr lang="en-GB" altLang="en-US" dirty="0" err="1" smtClean="0"/>
              <a:t>GLfloat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no_mat</a:t>
            </a:r>
            <a:r>
              <a:rPr lang="en-GB" altLang="en-US" dirty="0" smtClean="0"/>
              <a:t>[] = {0.0, 0.0, 0.0, 0.0};</a:t>
            </a:r>
          </a:p>
          <a:p>
            <a:pPr lvl="2">
              <a:buFontTx/>
              <a:buNone/>
              <a:defRPr/>
            </a:pPr>
            <a:r>
              <a:rPr lang="fr-FR" altLang="en-US" dirty="0" err="1" smtClean="0"/>
              <a:t>GLfloat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mat_ambient</a:t>
            </a:r>
            <a:r>
              <a:rPr lang="fr-FR" altLang="en-US" dirty="0" smtClean="0"/>
              <a:t>[] = {0.7, 0.7, 0.7, 1.0};</a:t>
            </a:r>
          </a:p>
          <a:p>
            <a:pPr lvl="2">
              <a:buFontTx/>
              <a:buNone/>
              <a:defRPr/>
            </a:pPr>
            <a:r>
              <a:rPr lang="fr-FR" altLang="en-US" dirty="0" err="1" smtClean="0"/>
              <a:t>GLfloat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mat_ambient_colour</a:t>
            </a:r>
            <a:r>
              <a:rPr lang="fr-FR" altLang="en-US" dirty="0" smtClean="0"/>
              <a:t>[] = {0.8, 0.8, 0.2, 1.0};</a:t>
            </a:r>
          </a:p>
          <a:p>
            <a:pPr lvl="2">
              <a:buFontTx/>
              <a:buNone/>
              <a:defRPr/>
            </a:pPr>
            <a:r>
              <a:rPr lang="fr-FR" altLang="en-US" dirty="0" err="1" smtClean="0"/>
              <a:t>GLfloat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mat_diffuse</a:t>
            </a:r>
            <a:r>
              <a:rPr lang="fr-FR" altLang="en-US" dirty="0" smtClean="0"/>
              <a:t>[] = {0.1, 0.5, 0.8, 1.0};</a:t>
            </a:r>
          </a:p>
          <a:p>
            <a:pPr lvl="2">
              <a:buFontTx/>
              <a:buNone/>
              <a:defRPr/>
            </a:pPr>
            <a:r>
              <a:rPr lang="en-GB" altLang="en-US" dirty="0" err="1" smtClean="0"/>
              <a:t>GLfloat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mat_specular</a:t>
            </a:r>
            <a:r>
              <a:rPr lang="en-GB" altLang="en-US" dirty="0" smtClean="0"/>
              <a:t>[] = {1.0, 1.0, 1.0, 1.0};</a:t>
            </a:r>
          </a:p>
          <a:p>
            <a:pPr lvl="2">
              <a:buFontTx/>
              <a:buNone/>
              <a:defRPr/>
            </a:pPr>
            <a:r>
              <a:rPr lang="en-GB" altLang="en-US" dirty="0" err="1" smtClean="0"/>
              <a:t>GLfloat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no_shininess</a:t>
            </a:r>
            <a:r>
              <a:rPr lang="en-GB" altLang="en-US" dirty="0" smtClean="0"/>
              <a:t>[] = {0.0};</a:t>
            </a:r>
          </a:p>
          <a:p>
            <a:pPr lvl="2">
              <a:buFontTx/>
              <a:buNone/>
              <a:defRPr/>
            </a:pPr>
            <a:r>
              <a:rPr lang="en-GB" altLang="en-US" dirty="0" err="1" smtClean="0"/>
              <a:t>GLfloat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low_shininess</a:t>
            </a:r>
            <a:r>
              <a:rPr lang="en-GB" altLang="en-US" dirty="0" smtClean="0"/>
              <a:t>[] = {50};</a:t>
            </a:r>
          </a:p>
          <a:p>
            <a:pPr lvl="2">
              <a:buFontTx/>
              <a:buNone/>
              <a:defRPr/>
            </a:pPr>
            <a:r>
              <a:rPr lang="en-GB" altLang="en-US" dirty="0" err="1" smtClean="0"/>
              <a:t>GLfloat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high_shininess</a:t>
            </a:r>
            <a:r>
              <a:rPr lang="en-GB" altLang="en-US" dirty="0" smtClean="0"/>
              <a:t>[] = {100};</a:t>
            </a:r>
          </a:p>
          <a:p>
            <a:pPr lvl="2">
              <a:buFontTx/>
              <a:buNone/>
              <a:defRPr/>
            </a:pPr>
            <a:r>
              <a:rPr lang="en-GB" altLang="en-US" dirty="0" err="1" smtClean="0"/>
              <a:t>GLfloat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mat_emission</a:t>
            </a:r>
            <a:r>
              <a:rPr lang="en-GB" altLang="en-US" dirty="0" smtClean="0"/>
              <a:t>[] = {0.3, 0.2, 0.2, 0.0};</a:t>
            </a:r>
          </a:p>
          <a:p>
            <a:pPr>
              <a:defRPr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Sphere 1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GB" altLang="en-US" sz="2000" dirty="0" err="1" smtClean="0"/>
              <a:t>glPushMatrix</a:t>
            </a:r>
            <a:r>
              <a:rPr lang="en-GB" altLang="en-US" sz="2000" dirty="0" smtClean="0"/>
              <a:t>();</a:t>
            </a:r>
          </a:p>
          <a:p>
            <a:pPr>
              <a:buFontTx/>
              <a:buNone/>
              <a:defRPr/>
            </a:pPr>
            <a:r>
              <a:rPr lang="en-GB" altLang="en-US" sz="2000" dirty="0" smtClean="0"/>
              <a:t>	</a:t>
            </a:r>
            <a:r>
              <a:rPr lang="en-GB" altLang="en-US" sz="2000" dirty="0" err="1" smtClean="0"/>
              <a:t>glTranslatef</a:t>
            </a:r>
            <a:r>
              <a:rPr lang="en-GB" altLang="en-US" sz="2000" dirty="0" smtClean="0"/>
              <a:t>(-4.0, 2.0, 0.0);</a:t>
            </a:r>
          </a:p>
          <a:p>
            <a:pPr>
              <a:buFontTx/>
              <a:buNone/>
              <a:defRPr/>
            </a:pPr>
            <a:r>
              <a:rPr lang="en-GB" altLang="en-US" sz="2000" dirty="0" smtClean="0"/>
              <a:t>	</a:t>
            </a:r>
            <a:r>
              <a:rPr lang="en-GB" altLang="en-US" sz="2000" dirty="0" err="1" smtClean="0"/>
              <a:t>glMaterialfv</a:t>
            </a:r>
            <a:r>
              <a:rPr lang="en-GB" altLang="en-US" sz="2000" dirty="0" smtClean="0"/>
              <a:t>(GL_FRONT, GL_AMBIENT, </a:t>
            </a:r>
            <a:r>
              <a:rPr lang="en-GB" altLang="en-US" sz="2000" dirty="0" err="1" smtClean="0"/>
              <a:t>no_mat</a:t>
            </a:r>
            <a:r>
              <a:rPr lang="en-GB" altLang="en-US" sz="2000" dirty="0" smtClean="0"/>
              <a:t>);</a:t>
            </a:r>
          </a:p>
          <a:p>
            <a:pPr>
              <a:buFontTx/>
              <a:buNone/>
              <a:defRPr/>
            </a:pPr>
            <a:r>
              <a:rPr lang="en-GB" altLang="en-US" sz="2000" dirty="0" smtClean="0"/>
              <a:t>	</a:t>
            </a:r>
            <a:r>
              <a:rPr lang="en-GB" altLang="en-US" sz="2000" dirty="0" err="1" smtClean="0"/>
              <a:t>glMaterialfv</a:t>
            </a:r>
            <a:r>
              <a:rPr lang="en-GB" altLang="en-US" sz="2000" dirty="0" smtClean="0"/>
              <a:t>(GL_FRONT, GL_DIFFUSE, </a:t>
            </a:r>
            <a:r>
              <a:rPr lang="en-GB" altLang="en-US" sz="2000" dirty="0" err="1" smtClean="0"/>
              <a:t>mat_diffuse</a:t>
            </a:r>
            <a:r>
              <a:rPr lang="en-GB" altLang="en-US" sz="2000" dirty="0" smtClean="0"/>
              <a:t>);</a:t>
            </a:r>
          </a:p>
          <a:p>
            <a:pPr>
              <a:buFontTx/>
              <a:buNone/>
              <a:defRPr/>
            </a:pPr>
            <a:r>
              <a:rPr lang="en-GB" altLang="en-US" sz="2000" dirty="0" smtClean="0"/>
              <a:t>	</a:t>
            </a:r>
            <a:r>
              <a:rPr lang="en-GB" altLang="en-US" sz="2000" dirty="0" err="1" smtClean="0"/>
              <a:t>glMaterialfv</a:t>
            </a:r>
            <a:r>
              <a:rPr lang="en-GB" altLang="en-US" sz="2000" dirty="0" smtClean="0"/>
              <a:t>(GL_FRONT, GL_SPECULAR, </a:t>
            </a:r>
            <a:r>
              <a:rPr lang="en-GB" altLang="en-US" sz="2000" dirty="0" err="1" smtClean="0"/>
              <a:t>no_mat</a:t>
            </a:r>
            <a:r>
              <a:rPr lang="en-GB" altLang="en-US" sz="2000" dirty="0" smtClean="0"/>
              <a:t>);</a:t>
            </a:r>
          </a:p>
          <a:p>
            <a:pPr>
              <a:buFontTx/>
              <a:buNone/>
              <a:defRPr/>
            </a:pPr>
            <a:r>
              <a:rPr lang="en-GB" altLang="en-US" sz="2000" dirty="0" smtClean="0"/>
              <a:t>	</a:t>
            </a:r>
            <a:r>
              <a:rPr lang="en-GB" altLang="en-US" sz="2000" dirty="0" err="1" smtClean="0"/>
              <a:t>glMaterialfv</a:t>
            </a:r>
            <a:r>
              <a:rPr lang="en-GB" altLang="en-US" sz="2000" dirty="0" smtClean="0"/>
              <a:t>(GL_FRONT, GL_SHININESS, </a:t>
            </a:r>
            <a:r>
              <a:rPr lang="en-GB" altLang="en-US" sz="2000" dirty="0" err="1" smtClean="0"/>
              <a:t>no_shininess</a:t>
            </a:r>
            <a:r>
              <a:rPr lang="en-GB" altLang="en-US" sz="2000" dirty="0" smtClean="0"/>
              <a:t>);</a:t>
            </a:r>
          </a:p>
          <a:p>
            <a:pPr>
              <a:buFontTx/>
              <a:buNone/>
              <a:defRPr/>
            </a:pPr>
            <a:r>
              <a:rPr lang="en-GB" altLang="en-US" sz="2000" dirty="0" smtClean="0"/>
              <a:t>	</a:t>
            </a:r>
            <a:r>
              <a:rPr lang="en-GB" altLang="en-US" sz="2000" dirty="0" err="1" smtClean="0"/>
              <a:t>glMaterialfv</a:t>
            </a:r>
            <a:r>
              <a:rPr lang="en-GB" altLang="en-US" sz="2000" dirty="0" smtClean="0"/>
              <a:t>(GL_FRONT, GL_EMISSION, </a:t>
            </a:r>
            <a:r>
              <a:rPr lang="en-GB" altLang="en-US" sz="2000" dirty="0" err="1" smtClean="0"/>
              <a:t>no_mat</a:t>
            </a:r>
            <a:r>
              <a:rPr lang="en-GB" altLang="en-US" sz="2000" dirty="0" smtClean="0"/>
              <a:t>);</a:t>
            </a:r>
          </a:p>
          <a:p>
            <a:pPr>
              <a:buFontTx/>
              <a:buNone/>
              <a:defRPr/>
            </a:pPr>
            <a:r>
              <a:rPr lang="en-GB" altLang="en-US" sz="2000" dirty="0" smtClean="0"/>
              <a:t>	</a:t>
            </a:r>
            <a:r>
              <a:rPr lang="en-GB" altLang="en-US" sz="2000" dirty="0" err="1" smtClean="0"/>
              <a:t>gluSphere</a:t>
            </a:r>
            <a:r>
              <a:rPr lang="en-GB" altLang="en-US" sz="2000" dirty="0" smtClean="0"/>
              <a:t>(</a:t>
            </a:r>
            <a:r>
              <a:rPr lang="en-GB" altLang="en-US" sz="2000" dirty="0" err="1" smtClean="0"/>
              <a:t>gluNewQuadric</a:t>
            </a:r>
            <a:r>
              <a:rPr lang="en-GB" altLang="en-US" sz="2000" dirty="0" smtClean="0"/>
              <a:t>(), 1.0, 40,40);</a:t>
            </a:r>
          </a:p>
          <a:p>
            <a:pPr>
              <a:buFontTx/>
              <a:buNone/>
              <a:defRPr/>
            </a:pPr>
            <a:r>
              <a:rPr lang="en-GB" altLang="en-US" sz="2000" dirty="0" err="1" smtClean="0"/>
              <a:t>glPopMatrix</a:t>
            </a:r>
            <a:r>
              <a:rPr lang="en-GB" altLang="en-US" sz="2000" dirty="0" smtClean="0"/>
              <a:t>();</a:t>
            </a:r>
          </a:p>
          <a:p>
            <a:pPr>
              <a:defRPr/>
            </a:pPr>
            <a:endParaRPr lang="en-GB" altLang="en-US" sz="2000" dirty="0"/>
          </a:p>
          <a:p>
            <a:pPr>
              <a:defRPr/>
            </a:pPr>
            <a:r>
              <a:rPr lang="en-GB" altLang="en-US" sz="2000" dirty="0" smtClean="0"/>
              <a:t>Similar code for other spheres</a:t>
            </a:r>
          </a:p>
          <a:p>
            <a:pPr lvl="1">
              <a:defRPr/>
            </a:pPr>
            <a:r>
              <a:rPr lang="en-GB" altLang="en-US" sz="2000" dirty="0" smtClean="0"/>
              <a:t>Re-positioned and change out some variables</a:t>
            </a:r>
          </a:p>
          <a:p>
            <a:pPr>
              <a:buFontTx/>
              <a:buNone/>
              <a:defRPr/>
            </a:pPr>
            <a:endParaRPr lang="en-GB" altLang="en-US" sz="2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Specular component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Specular setup</a:t>
            </a:r>
          </a:p>
          <a:p>
            <a:pPr lvl="1"/>
            <a:r>
              <a:rPr lang="en-GB" altLang="en-US" dirty="0" smtClean="0"/>
              <a:t>Add specular value to light setup</a:t>
            </a:r>
          </a:p>
          <a:p>
            <a:pPr lvl="1"/>
            <a:r>
              <a:rPr lang="en-GB" altLang="en-US" dirty="0" smtClean="0"/>
              <a:t>Add specular and shininess to material of object</a:t>
            </a:r>
          </a:p>
          <a:p>
            <a:pPr lvl="1"/>
            <a:r>
              <a:rPr lang="en-GB" altLang="en-US" dirty="0" smtClean="0"/>
              <a:t>Set shape colour and draw shape</a:t>
            </a:r>
          </a:p>
          <a:p>
            <a:pPr lvl="2"/>
            <a:r>
              <a:rPr lang="en-GB" altLang="en-US" dirty="0" smtClean="0"/>
              <a:t>Works best with spheres</a:t>
            </a:r>
          </a:p>
          <a:p>
            <a:r>
              <a:rPr lang="en-GB" altLang="en-US" dirty="0" smtClean="0"/>
              <a:t>Move the light to show the specular component at work</a:t>
            </a:r>
          </a:p>
          <a:p>
            <a:pPr lvl="1"/>
            <a:endParaRPr lang="en-GB" alt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My specular setup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sz="1400" dirty="0" err="1" smtClean="0"/>
              <a:t>GLfloat</a:t>
            </a:r>
            <a:r>
              <a:rPr lang="en-GB" altLang="en-US" sz="1400" dirty="0" smtClean="0"/>
              <a:t> </a:t>
            </a:r>
            <a:r>
              <a:rPr lang="en-GB" altLang="en-US" sz="1400" dirty="0" err="1" smtClean="0"/>
              <a:t>Light_Ambient</a:t>
            </a:r>
            <a:r>
              <a:rPr lang="en-GB" altLang="en-US" sz="1400" dirty="0" smtClean="0"/>
              <a:t>[] = {0.4f, 0.4f, 0.4f, 1.0f};</a:t>
            </a:r>
          </a:p>
          <a:p>
            <a:pPr marL="0" indent="0">
              <a:buFontTx/>
              <a:buNone/>
            </a:pPr>
            <a:r>
              <a:rPr lang="en-GB" altLang="en-US" sz="1400" dirty="0" err="1" smtClean="0"/>
              <a:t>GLfloat</a:t>
            </a:r>
            <a:r>
              <a:rPr lang="en-GB" altLang="en-US" sz="1400" dirty="0" smtClean="0"/>
              <a:t> </a:t>
            </a:r>
            <a:r>
              <a:rPr lang="en-GB" altLang="en-US" sz="1400" dirty="0" err="1" smtClean="0"/>
              <a:t>Light_Diffuse</a:t>
            </a:r>
            <a:r>
              <a:rPr lang="en-GB" altLang="en-US" sz="1400" dirty="0" smtClean="0"/>
              <a:t>[] = {1.0f, 1.0f, 1.0f, 1.0f};</a:t>
            </a:r>
          </a:p>
          <a:p>
            <a:pPr marL="0" indent="0">
              <a:buFontTx/>
              <a:buNone/>
            </a:pPr>
            <a:r>
              <a:rPr lang="en-GB" altLang="en-US" sz="1400" dirty="0" err="1" smtClean="0"/>
              <a:t>GLfloat</a:t>
            </a:r>
            <a:r>
              <a:rPr lang="en-GB" altLang="en-US" sz="1400" dirty="0" smtClean="0"/>
              <a:t> </a:t>
            </a:r>
            <a:r>
              <a:rPr lang="en-GB" altLang="en-US" sz="1400" dirty="0" err="1" smtClean="0"/>
              <a:t>Light_Specular</a:t>
            </a:r>
            <a:r>
              <a:rPr lang="en-GB" altLang="en-US" sz="1400" dirty="0" smtClean="0"/>
              <a:t>[] = {1.0, 1.0, 1.0, 1.0};</a:t>
            </a:r>
          </a:p>
          <a:p>
            <a:pPr marL="0" indent="0">
              <a:buFontTx/>
              <a:buNone/>
            </a:pPr>
            <a:r>
              <a:rPr lang="en-GB" altLang="en-US" sz="1400" dirty="0" err="1" smtClean="0"/>
              <a:t>GLfloat</a:t>
            </a:r>
            <a:r>
              <a:rPr lang="en-GB" altLang="en-US" sz="1400" dirty="0" smtClean="0"/>
              <a:t> </a:t>
            </a:r>
            <a:r>
              <a:rPr lang="en-GB" altLang="en-US" sz="1400" dirty="0" err="1" smtClean="0"/>
              <a:t>Light_Position</a:t>
            </a:r>
            <a:r>
              <a:rPr lang="en-GB" altLang="en-US" sz="1400" dirty="0" smtClean="0"/>
              <a:t>[]= {-3.0f, 0.0f, 3.0f, 1.0f};</a:t>
            </a:r>
          </a:p>
          <a:p>
            <a:pPr marL="0" indent="0">
              <a:buFontTx/>
              <a:buNone/>
            </a:pPr>
            <a:endParaRPr lang="en-GB" altLang="en-US" sz="1400" dirty="0" smtClean="0"/>
          </a:p>
          <a:p>
            <a:pPr marL="0" indent="0">
              <a:buFontTx/>
              <a:buNone/>
            </a:pPr>
            <a:r>
              <a:rPr lang="en-GB" altLang="en-US" sz="1400" dirty="0" err="1" smtClean="0"/>
              <a:t>GLfloat</a:t>
            </a:r>
            <a:r>
              <a:rPr lang="en-GB" altLang="en-US" sz="1400" dirty="0" smtClean="0"/>
              <a:t> shininess[] = {100.0};</a:t>
            </a:r>
          </a:p>
          <a:p>
            <a:pPr marL="0" indent="0">
              <a:buFontTx/>
              <a:buNone/>
            </a:pPr>
            <a:r>
              <a:rPr lang="en-GB" altLang="en-US" sz="1400" dirty="0" err="1" smtClean="0"/>
              <a:t>GLfloat</a:t>
            </a:r>
            <a:r>
              <a:rPr lang="en-GB" altLang="en-US" sz="1400" dirty="0" smtClean="0"/>
              <a:t> </a:t>
            </a:r>
            <a:r>
              <a:rPr lang="en-GB" altLang="en-US" sz="1400" dirty="0" err="1" smtClean="0"/>
              <a:t>highSpec</a:t>
            </a:r>
            <a:r>
              <a:rPr lang="en-GB" altLang="en-US" sz="1400" dirty="0" smtClean="0"/>
              <a:t>[] = {1.0, 1.0, 1.0, 1.0};</a:t>
            </a:r>
          </a:p>
          <a:p>
            <a:pPr marL="0" indent="0">
              <a:buFontTx/>
              <a:buNone/>
            </a:pPr>
            <a:endParaRPr lang="en-GB" altLang="en-US" sz="1400" dirty="0" smtClean="0"/>
          </a:p>
          <a:p>
            <a:pPr marL="0" indent="0">
              <a:buFontTx/>
              <a:buNone/>
            </a:pPr>
            <a:r>
              <a:rPr lang="en-GB" altLang="en-US" sz="1400" dirty="0" err="1" smtClean="0"/>
              <a:t>glLightfv</a:t>
            </a:r>
            <a:r>
              <a:rPr lang="en-GB" altLang="en-US" sz="1400" dirty="0" smtClean="0"/>
              <a:t>(GL_LIGHT0, GL_AMBIENT,  </a:t>
            </a:r>
            <a:r>
              <a:rPr lang="en-GB" altLang="en-US" sz="1400" dirty="0" err="1" smtClean="0"/>
              <a:t>Light_Ambient</a:t>
            </a:r>
            <a:r>
              <a:rPr lang="en-GB" altLang="en-US" sz="1400" dirty="0" smtClean="0"/>
              <a:t>);</a:t>
            </a:r>
          </a:p>
          <a:p>
            <a:pPr marL="0" indent="0">
              <a:buFontTx/>
              <a:buNone/>
            </a:pPr>
            <a:r>
              <a:rPr lang="en-GB" altLang="en-US" sz="1400" dirty="0" err="1" smtClean="0"/>
              <a:t>glLightfv</a:t>
            </a:r>
            <a:r>
              <a:rPr lang="en-GB" altLang="en-US" sz="1400" dirty="0" smtClean="0"/>
              <a:t>(GL_LIGHT0, GL_DIFFUSE,  </a:t>
            </a:r>
            <a:r>
              <a:rPr lang="en-GB" altLang="en-US" sz="1400" dirty="0" err="1" smtClean="0"/>
              <a:t>Light_Diffuse</a:t>
            </a:r>
            <a:r>
              <a:rPr lang="en-GB" altLang="en-US" sz="1400" dirty="0" smtClean="0"/>
              <a:t>);</a:t>
            </a:r>
          </a:p>
          <a:p>
            <a:pPr marL="0" indent="0">
              <a:buFontTx/>
              <a:buNone/>
            </a:pPr>
            <a:r>
              <a:rPr lang="en-GB" altLang="en-US" sz="1400" dirty="0" err="1" smtClean="0"/>
              <a:t>glLightfv</a:t>
            </a:r>
            <a:r>
              <a:rPr lang="en-GB" altLang="en-US" sz="1400" dirty="0" smtClean="0"/>
              <a:t>(GL_LIGHT0, GL_POSITION, </a:t>
            </a:r>
            <a:r>
              <a:rPr lang="en-GB" altLang="en-US" sz="1400" dirty="0" err="1" smtClean="0"/>
              <a:t>Light_Position</a:t>
            </a:r>
            <a:r>
              <a:rPr lang="en-GB" altLang="en-US" sz="1400" dirty="0" smtClean="0"/>
              <a:t>);</a:t>
            </a:r>
          </a:p>
          <a:p>
            <a:pPr marL="0" indent="0">
              <a:buFontTx/>
              <a:buNone/>
            </a:pPr>
            <a:r>
              <a:rPr lang="en-GB" altLang="en-US" sz="1400" dirty="0" err="1" smtClean="0"/>
              <a:t>glLightfv</a:t>
            </a:r>
            <a:r>
              <a:rPr lang="en-GB" altLang="en-US" sz="1400" dirty="0" smtClean="0"/>
              <a:t>(GL_LIGHT0, GL_SPECULAR, </a:t>
            </a:r>
            <a:r>
              <a:rPr lang="en-GB" altLang="en-US" sz="1400" dirty="0" err="1" smtClean="0"/>
              <a:t>Light_Specular</a:t>
            </a:r>
            <a:r>
              <a:rPr lang="en-GB" altLang="en-US" sz="1400" dirty="0" smtClean="0"/>
              <a:t>);</a:t>
            </a:r>
          </a:p>
          <a:p>
            <a:pPr marL="0" indent="0">
              <a:buFontTx/>
              <a:buNone/>
            </a:pPr>
            <a:r>
              <a:rPr lang="en-GB" altLang="en-US" sz="1400" dirty="0" err="1" smtClean="0"/>
              <a:t>glEnable</a:t>
            </a:r>
            <a:r>
              <a:rPr lang="en-GB" altLang="en-US" sz="1400" dirty="0" smtClean="0"/>
              <a:t>(GL_LIGHT0);</a:t>
            </a:r>
          </a:p>
          <a:p>
            <a:pPr marL="0" indent="0">
              <a:buFontTx/>
              <a:buNone/>
            </a:pPr>
            <a:endParaRPr lang="en-GB" altLang="en-US" sz="1400" dirty="0" smtClean="0"/>
          </a:p>
          <a:p>
            <a:pPr marL="0" indent="0">
              <a:buFontTx/>
              <a:buNone/>
            </a:pPr>
            <a:r>
              <a:rPr lang="en-GB" altLang="en-US" sz="1400" dirty="0" err="1" smtClean="0"/>
              <a:t>glMaterialfv</a:t>
            </a:r>
            <a:r>
              <a:rPr lang="en-GB" altLang="en-US" sz="1400" dirty="0" smtClean="0"/>
              <a:t>(GL_FRONT, GL_SPECULAR, </a:t>
            </a:r>
            <a:r>
              <a:rPr lang="en-GB" altLang="en-US" sz="1400" dirty="0" err="1" smtClean="0"/>
              <a:t>highSpec</a:t>
            </a:r>
            <a:r>
              <a:rPr lang="en-GB" altLang="en-US" sz="1400" dirty="0" smtClean="0"/>
              <a:t>);</a:t>
            </a:r>
          </a:p>
          <a:p>
            <a:pPr marL="0" indent="0">
              <a:buFontTx/>
              <a:buNone/>
            </a:pPr>
            <a:r>
              <a:rPr lang="en-GB" altLang="en-US" sz="1400" dirty="0" err="1" smtClean="0"/>
              <a:t>glMaterialfv</a:t>
            </a:r>
            <a:r>
              <a:rPr lang="en-GB" altLang="en-US" sz="1400" dirty="0" smtClean="0"/>
              <a:t>(GL_FRONT, GL_SHININESS, shininess);</a:t>
            </a:r>
          </a:p>
          <a:p>
            <a:pPr marL="0" indent="0">
              <a:buFontTx/>
              <a:buNone/>
            </a:pPr>
            <a:endParaRPr lang="en-GB" altLang="en-US" sz="1400" dirty="0" smtClean="0"/>
          </a:p>
          <a:p>
            <a:pPr marL="0" indent="0">
              <a:buFontTx/>
              <a:buNone/>
            </a:pPr>
            <a:r>
              <a:rPr lang="en-GB" altLang="en-US" sz="1400" dirty="0" smtClean="0"/>
              <a:t>glColor3f(0.8, 0.0, 0.0);</a:t>
            </a:r>
          </a:p>
          <a:p>
            <a:pPr marL="0" indent="0">
              <a:buFontTx/>
              <a:buNone/>
            </a:pPr>
            <a:r>
              <a:rPr lang="en-GB" altLang="en-US" sz="1400" dirty="0" err="1" smtClean="0"/>
              <a:t>gluSphere</a:t>
            </a:r>
            <a:r>
              <a:rPr lang="en-GB" altLang="en-US" sz="1400" dirty="0" smtClean="0"/>
              <a:t>(</a:t>
            </a:r>
            <a:r>
              <a:rPr lang="en-GB" altLang="en-US" sz="1400" dirty="0" err="1" smtClean="0"/>
              <a:t>gluNewQuadric</a:t>
            </a:r>
            <a:r>
              <a:rPr lang="en-GB" altLang="en-US" sz="1400" dirty="0" smtClean="0"/>
              <a:t>(), 1.0, 40,40);</a:t>
            </a:r>
          </a:p>
          <a:p>
            <a:pPr marL="0" indent="0">
              <a:buFontTx/>
              <a:buNone/>
            </a:pPr>
            <a:endParaRPr lang="en-GB" altLang="en-US" sz="12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My Specular example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Move light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Move again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Light setup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smtClean="0"/>
              <a:t>For light attenuation</a:t>
            </a:r>
          </a:p>
          <a:p>
            <a:pPr lvl="1"/>
            <a:r>
              <a:rPr lang="en-GB" altLang="en-US" sz="2400" smtClean="0"/>
              <a:t>Need to specify the attenuation factor for our light</a:t>
            </a:r>
          </a:p>
          <a:p>
            <a:pPr lvl="1"/>
            <a:endParaRPr lang="en-GB" altLang="en-US" sz="2400" smtClean="0"/>
          </a:p>
          <a:p>
            <a:pPr lvl="2">
              <a:buFontTx/>
              <a:buNone/>
            </a:pPr>
            <a:r>
              <a:rPr lang="en-GB" altLang="en-US" sz="2000" smtClean="0"/>
              <a:t>glLightf(GL_LIGHT0, GL_CONSTANT_ATTENUATION, 1.0);</a:t>
            </a:r>
          </a:p>
          <a:p>
            <a:pPr lvl="2">
              <a:buFontTx/>
              <a:buNone/>
            </a:pPr>
            <a:r>
              <a:rPr lang="en-GB" altLang="en-US" sz="2000" smtClean="0"/>
              <a:t>glLightf(GL_LIGHT0, GL_LINEAR_ATTENUATION, 0.2);</a:t>
            </a:r>
          </a:p>
          <a:p>
            <a:pPr lvl="2">
              <a:buFontTx/>
              <a:buNone/>
            </a:pPr>
            <a:r>
              <a:rPr lang="en-GB" altLang="en-US" sz="2000" smtClean="0"/>
              <a:t>glLightf(GL_LIGHT0, GL_QUADRATIC_ATTENUATION, 0.0);</a:t>
            </a:r>
          </a:p>
          <a:p>
            <a:pPr>
              <a:buFontTx/>
              <a:buNone/>
            </a:pPr>
            <a:endParaRPr lang="en-GB" altLang="en-US" sz="2400" smtClean="0"/>
          </a:p>
          <a:p>
            <a:r>
              <a:rPr lang="en-GB" altLang="en-US" sz="2400" smtClean="0"/>
              <a:t>Next draw three spheres, each the same size</a:t>
            </a:r>
          </a:p>
          <a:p>
            <a:pPr lvl="1"/>
            <a:r>
              <a:rPr lang="en-GB" altLang="en-US" sz="2400" smtClean="0"/>
              <a:t>But at different distances in the z-axis</a:t>
            </a:r>
          </a:p>
          <a:p>
            <a:pPr>
              <a:buFontTx/>
              <a:buNone/>
            </a:pPr>
            <a:endParaRPr lang="en-GB" altLang="en-US" sz="2400" smtClean="0"/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Materials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 altLang="en-US" dirty="0" smtClean="0"/>
              <a:t>“Material” refers to the properties of an object</a:t>
            </a:r>
          </a:p>
          <a:p>
            <a:pPr lvl="1">
              <a:lnSpc>
                <a:spcPct val="110000"/>
              </a:lnSpc>
            </a:pPr>
            <a:r>
              <a:rPr lang="en-GB" altLang="en-US" dirty="0" smtClean="0"/>
              <a:t>And defines how that object interacts with light</a:t>
            </a:r>
          </a:p>
          <a:p>
            <a:pPr>
              <a:lnSpc>
                <a:spcPct val="110000"/>
              </a:lnSpc>
            </a:pPr>
            <a:r>
              <a:rPr lang="en-GB" altLang="en-US" dirty="0" smtClean="0"/>
              <a:t>Another graphics programming trick</a:t>
            </a:r>
          </a:p>
          <a:p>
            <a:pPr lvl="1">
              <a:lnSpc>
                <a:spcPct val="110000"/>
              </a:lnSpc>
            </a:pPr>
            <a:r>
              <a:rPr lang="en-GB" altLang="en-US" dirty="0" smtClean="0"/>
              <a:t>To help with a system designed for speed of calculation rather than perfect realism</a:t>
            </a:r>
          </a:p>
          <a:p>
            <a:pPr>
              <a:lnSpc>
                <a:spcPct val="110000"/>
              </a:lnSpc>
            </a:pPr>
            <a:r>
              <a:rPr lang="en-GB" altLang="en-US" dirty="0" smtClean="0"/>
              <a:t>An object’s material properties determine how it reflects light and therefore what material the object seems to be made of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57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 the labs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Investigating light attenuation</a:t>
            </a:r>
          </a:p>
          <a:p>
            <a:r>
              <a:rPr lang="en-GB" altLang="en-US" dirty="0" smtClean="0"/>
              <a:t>Synthesising materials</a:t>
            </a:r>
          </a:p>
          <a:p>
            <a:r>
              <a:rPr lang="en-GB" altLang="en-US" dirty="0" smtClean="0"/>
              <a:t>Adding keyboard controls</a:t>
            </a:r>
          </a:p>
          <a:p>
            <a:endParaRPr lang="en-GB" altLang="en-US" dirty="0"/>
          </a:p>
          <a:p>
            <a:r>
              <a:rPr lang="en-GB" altLang="en-US" dirty="0" smtClean="0"/>
              <a:t>Note</a:t>
            </a:r>
          </a:p>
          <a:p>
            <a:pPr lvl="1"/>
            <a:r>
              <a:rPr lang="en-GB" altLang="en-US" dirty="0" smtClean="0"/>
              <a:t>Work </a:t>
            </a:r>
            <a:r>
              <a:rPr lang="en-GB" altLang="en-US" dirty="0" smtClean="0"/>
              <a:t>experience</a:t>
            </a:r>
          </a:p>
          <a:p>
            <a:pPr lvl="1"/>
            <a:r>
              <a:rPr lang="en-GB" altLang="en-US" smtClean="0"/>
              <a:t>Coursework</a:t>
            </a:r>
            <a:endParaRPr lang="en-GB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altLang="en-US" dirty="0"/>
              <a:t>The interaction between light and materials is complex</a:t>
            </a:r>
          </a:p>
          <a:p>
            <a:pPr lvl="1">
              <a:defRPr/>
            </a:pPr>
            <a:r>
              <a:rPr lang="en-GB" altLang="en-US" dirty="0"/>
              <a:t>To achieve the desired appearance is more an art form</a:t>
            </a:r>
          </a:p>
          <a:p>
            <a:pPr>
              <a:defRPr/>
            </a:pPr>
            <a:r>
              <a:rPr lang="en-GB" altLang="en-US" dirty="0" smtClean="0"/>
              <a:t>Materials have properties for</a:t>
            </a:r>
          </a:p>
          <a:p>
            <a:pPr lvl="1">
              <a:defRPr/>
            </a:pPr>
            <a:r>
              <a:rPr lang="en-GB" altLang="en-US" dirty="0" smtClean="0"/>
              <a:t>Ambient</a:t>
            </a:r>
          </a:p>
          <a:p>
            <a:pPr lvl="1">
              <a:defRPr/>
            </a:pPr>
            <a:r>
              <a:rPr lang="en-GB" altLang="en-US" dirty="0" smtClean="0"/>
              <a:t>Diffuse</a:t>
            </a:r>
          </a:p>
          <a:p>
            <a:pPr lvl="1">
              <a:defRPr/>
            </a:pPr>
            <a:r>
              <a:rPr lang="en-GB" altLang="en-US" dirty="0" smtClean="0"/>
              <a:t>specular colours</a:t>
            </a:r>
          </a:p>
          <a:p>
            <a:pPr lvl="1">
              <a:defRPr/>
            </a:pPr>
            <a:r>
              <a:rPr lang="en-GB" altLang="en-US" dirty="0" smtClean="0"/>
              <a:t>and </a:t>
            </a:r>
            <a:r>
              <a:rPr lang="en-GB" altLang="en-US" dirty="0"/>
              <a:t>how shiny the surface is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2400" dirty="0" smtClean="0"/>
              <a:t>Diffuse and ambient materials affect the colours of light reflected by an object</a:t>
            </a:r>
          </a:p>
          <a:p>
            <a:pPr lvl="1">
              <a:defRPr/>
            </a:pPr>
            <a:r>
              <a:rPr lang="en-GB" sz="2400" dirty="0" smtClean="0"/>
              <a:t>This determines what colour you perceive an object to be</a:t>
            </a:r>
          </a:p>
          <a:p>
            <a:pPr lvl="1">
              <a:defRPr/>
            </a:pPr>
            <a:r>
              <a:rPr lang="en-GB" sz="2400" dirty="0" smtClean="0"/>
              <a:t>Not light reflected onto other objects in the scene</a:t>
            </a:r>
          </a:p>
          <a:p>
            <a:pPr>
              <a:defRPr/>
            </a:pPr>
            <a:r>
              <a:rPr lang="en-GB" sz="2400" dirty="0" smtClean="0"/>
              <a:t>Diffuse plays the most important role in determining this colour</a:t>
            </a:r>
          </a:p>
          <a:p>
            <a:pPr>
              <a:defRPr/>
            </a:pPr>
            <a:r>
              <a:rPr lang="en-GB" sz="2400" dirty="0" smtClean="0"/>
              <a:t>The diffuse material will interact with the light where the object is lit</a:t>
            </a:r>
          </a:p>
          <a:p>
            <a:pPr>
              <a:defRPr/>
            </a:pPr>
            <a:r>
              <a:rPr lang="en-GB" sz="2400" dirty="0" smtClean="0"/>
              <a:t>Ambient materials affect the overall colour of the object and is effected by the scene ambient light</a:t>
            </a:r>
          </a:p>
          <a:p>
            <a:pPr>
              <a:defRPr/>
            </a:pPr>
            <a:endParaRPr lang="en-GB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smtClean="0"/>
              <a:t>For real-world object diffuse and ambient material are usually the same colour</a:t>
            </a:r>
          </a:p>
          <a:p>
            <a:pPr lvl="1">
              <a:lnSpc>
                <a:spcPct val="120000"/>
              </a:lnSpc>
            </a:pPr>
            <a:r>
              <a:rPr lang="en-GB" altLang="en-US" smtClean="0"/>
              <a:t>For this reason OpenGL provides a method for specifying both values simultaneously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Controlling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GB" dirty="0" smtClean="0"/>
              <a:t>Two functions for setting material properties</a:t>
            </a:r>
          </a:p>
          <a:p>
            <a:pPr lvl="1">
              <a:lnSpc>
                <a:spcPct val="120000"/>
              </a:lnSpc>
              <a:defRPr/>
            </a:pPr>
            <a:r>
              <a:rPr lang="en-GB" dirty="0" err="1" smtClean="0"/>
              <a:t>glMaterialfv</a:t>
            </a:r>
            <a:endParaRPr lang="en-GB" dirty="0" smtClean="0"/>
          </a:p>
          <a:p>
            <a:pPr lvl="1">
              <a:lnSpc>
                <a:spcPct val="120000"/>
              </a:lnSpc>
              <a:defRPr/>
            </a:pPr>
            <a:r>
              <a:rPr lang="en-GB" dirty="0" err="1" smtClean="0"/>
              <a:t>glMateriali</a:t>
            </a:r>
            <a:endParaRPr lang="en-GB" dirty="0" smtClean="0"/>
          </a:p>
          <a:p>
            <a:pPr lvl="1">
              <a:lnSpc>
                <a:spcPct val="120000"/>
              </a:lnSpc>
              <a:defRPr/>
            </a:pPr>
            <a:r>
              <a:rPr lang="en-GB" dirty="0" smtClean="0"/>
              <a:t>We will mostly be using </a:t>
            </a:r>
            <a:r>
              <a:rPr lang="en-GB" dirty="0" err="1" smtClean="0"/>
              <a:t>glMaterialfv</a:t>
            </a:r>
            <a:r>
              <a:rPr lang="en-GB" dirty="0" smtClean="0"/>
              <a:t> as it handles floats</a:t>
            </a:r>
          </a:p>
          <a:p>
            <a:pPr>
              <a:lnSpc>
                <a:spcPct val="120000"/>
              </a:lnSpc>
              <a:defRPr/>
            </a:pPr>
            <a:r>
              <a:rPr lang="en-GB" dirty="0" err="1" smtClean="0"/>
              <a:t>glMaterialfv</a:t>
            </a:r>
            <a:r>
              <a:rPr lang="en-GB" dirty="0" smtClean="0"/>
              <a:t> takes three parameters</a:t>
            </a:r>
          </a:p>
          <a:p>
            <a:pPr lvl="1">
              <a:lnSpc>
                <a:spcPct val="120000"/>
              </a:lnSpc>
              <a:defRPr/>
            </a:pPr>
            <a:r>
              <a:rPr lang="en-GB" dirty="0" smtClean="0"/>
              <a:t>The face of a polygon that command applies</a:t>
            </a:r>
          </a:p>
          <a:p>
            <a:pPr lvl="2">
              <a:lnSpc>
                <a:spcPct val="120000"/>
              </a:lnSpc>
              <a:defRPr/>
            </a:pPr>
            <a:r>
              <a:rPr lang="en-GB" dirty="0" smtClean="0"/>
              <a:t>GL_FRONT</a:t>
            </a:r>
          </a:p>
          <a:p>
            <a:pPr lvl="2">
              <a:lnSpc>
                <a:spcPct val="120000"/>
              </a:lnSpc>
              <a:defRPr/>
            </a:pPr>
            <a:r>
              <a:rPr lang="en-GB" dirty="0" smtClean="0"/>
              <a:t>GL_BACK</a:t>
            </a:r>
          </a:p>
          <a:p>
            <a:pPr lvl="2">
              <a:lnSpc>
                <a:spcPct val="120000"/>
              </a:lnSpc>
              <a:defRPr/>
            </a:pPr>
            <a:r>
              <a:rPr lang="en-GB" dirty="0" smtClean="0"/>
              <a:t>GL_FRONT_AND_BACK</a:t>
            </a:r>
          </a:p>
          <a:p>
            <a:pPr lvl="2">
              <a:lnSpc>
                <a:spcPct val="120000"/>
              </a:lnSpc>
              <a:defRPr/>
            </a:pPr>
            <a:r>
              <a:rPr lang="en-GB" dirty="0" smtClean="0"/>
              <a:t>Ideally you should only need GL_FRONT assuming you have drawn your shape the correctly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Controlling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110000"/>
              </a:lnSpc>
              <a:defRPr/>
            </a:pPr>
            <a:r>
              <a:rPr lang="en-GB" dirty="0"/>
              <a:t>The 2</a:t>
            </a:r>
            <a:r>
              <a:rPr lang="en-GB" baseline="30000" dirty="0"/>
              <a:t>nd</a:t>
            </a:r>
            <a:r>
              <a:rPr lang="en-GB" dirty="0"/>
              <a:t> parameter is the property you want to control</a:t>
            </a:r>
          </a:p>
          <a:p>
            <a:pPr lvl="2">
              <a:lnSpc>
                <a:spcPct val="110000"/>
              </a:lnSpc>
              <a:defRPr/>
            </a:pPr>
            <a:r>
              <a:rPr lang="en-GB" dirty="0"/>
              <a:t>Shininess</a:t>
            </a:r>
          </a:p>
          <a:p>
            <a:pPr lvl="2">
              <a:lnSpc>
                <a:spcPct val="110000"/>
              </a:lnSpc>
              <a:defRPr/>
            </a:pPr>
            <a:r>
              <a:rPr lang="en-GB" dirty="0"/>
              <a:t>Diffuse</a:t>
            </a:r>
          </a:p>
          <a:p>
            <a:pPr lvl="2">
              <a:lnSpc>
                <a:spcPct val="110000"/>
              </a:lnSpc>
              <a:defRPr/>
            </a:pPr>
            <a:r>
              <a:rPr lang="en-GB" dirty="0"/>
              <a:t>Ambient</a:t>
            </a:r>
          </a:p>
          <a:p>
            <a:pPr lvl="2">
              <a:lnSpc>
                <a:spcPct val="110000"/>
              </a:lnSpc>
              <a:defRPr/>
            </a:pPr>
            <a:r>
              <a:rPr lang="en-GB" dirty="0"/>
              <a:t>Ambient and diffuse</a:t>
            </a:r>
          </a:p>
          <a:p>
            <a:pPr lvl="2">
              <a:lnSpc>
                <a:spcPct val="110000"/>
              </a:lnSpc>
              <a:defRPr/>
            </a:pPr>
            <a:r>
              <a:rPr lang="en-GB" dirty="0"/>
              <a:t>Specular</a:t>
            </a:r>
          </a:p>
          <a:p>
            <a:pPr lvl="2">
              <a:lnSpc>
                <a:spcPct val="110000"/>
              </a:lnSpc>
              <a:defRPr/>
            </a:pPr>
            <a:r>
              <a:rPr lang="en-GB" dirty="0"/>
              <a:t>Emission</a:t>
            </a:r>
          </a:p>
          <a:p>
            <a:pPr lvl="1">
              <a:lnSpc>
                <a:spcPct val="110000"/>
              </a:lnSpc>
              <a:defRPr/>
            </a:pPr>
            <a:r>
              <a:rPr lang="en-GB" dirty="0"/>
              <a:t>The 3</a:t>
            </a:r>
            <a:r>
              <a:rPr lang="en-GB" baseline="30000" dirty="0"/>
              <a:t>rd</a:t>
            </a:r>
            <a:r>
              <a:rPr lang="en-GB" dirty="0"/>
              <a:t> parameter is the value to set</a:t>
            </a:r>
          </a:p>
          <a:p>
            <a:pPr lvl="2">
              <a:lnSpc>
                <a:spcPct val="110000"/>
              </a:lnSpc>
              <a:defRPr/>
            </a:pPr>
            <a:r>
              <a:rPr lang="en-GB" dirty="0"/>
              <a:t>A 4 float array RGBA</a:t>
            </a:r>
          </a:p>
          <a:p>
            <a:pPr lvl="2">
              <a:lnSpc>
                <a:spcPct val="110000"/>
              </a:lnSpc>
              <a:defRPr/>
            </a:pPr>
            <a:r>
              <a:rPr lang="en-GB" dirty="0"/>
              <a:t>For now alpha should be set to 1.0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Materials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 altLang="en-US" sz="2400" smtClean="0"/>
              <a:t>When changing the colour property of a material for an object</a:t>
            </a:r>
          </a:p>
          <a:p>
            <a:pPr lvl="1">
              <a:lnSpc>
                <a:spcPct val="110000"/>
              </a:lnSpc>
            </a:pPr>
            <a:r>
              <a:rPr lang="en-GB" altLang="en-US" sz="2400" smtClean="0"/>
              <a:t>Such as ambient, diffuse or specular</a:t>
            </a:r>
          </a:p>
          <a:p>
            <a:pPr>
              <a:lnSpc>
                <a:spcPct val="110000"/>
              </a:lnSpc>
            </a:pPr>
            <a:r>
              <a:rPr lang="en-GB" altLang="en-US" sz="2400" smtClean="0"/>
              <a:t>What we are really dealing with is reflectivity</a:t>
            </a:r>
          </a:p>
          <a:p>
            <a:pPr lvl="1">
              <a:lnSpc>
                <a:spcPct val="110000"/>
              </a:lnSpc>
            </a:pPr>
            <a:r>
              <a:rPr lang="en-GB" altLang="en-US" sz="2400" smtClean="0"/>
              <a:t>The colour value defines the proportion of light hitting that surface that is reflected by that surface</a:t>
            </a:r>
          </a:p>
          <a:p>
            <a:pPr lvl="1">
              <a:lnSpc>
                <a:spcPct val="110000"/>
              </a:lnSpc>
            </a:pPr>
            <a:r>
              <a:rPr lang="en-GB" altLang="en-US" sz="2400" smtClean="0"/>
              <a:t>We can define how much Red, Green and Blue a surface reflects</a:t>
            </a:r>
          </a:p>
          <a:p>
            <a:pPr>
              <a:lnSpc>
                <a:spcPct val="110000"/>
              </a:lnSpc>
            </a:pPr>
            <a:r>
              <a:rPr lang="en-GB" altLang="en-US" sz="2400" smtClean="0"/>
              <a:t>These colour components are generally between 0 and 1</a:t>
            </a:r>
          </a:p>
          <a:p>
            <a:pPr lvl="1">
              <a:lnSpc>
                <a:spcPct val="110000"/>
              </a:lnSpc>
            </a:pPr>
            <a:r>
              <a:rPr lang="en-GB" altLang="en-US" sz="2400" smtClean="0"/>
              <a:t>But they are not clamped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ertay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1303</Words>
  <Application>Microsoft Office PowerPoint</Application>
  <PresentationFormat>On-screen Show (4:3)</PresentationFormat>
  <Paragraphs>216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Tahoma</vt:lpstr>
      <vt:lpstr>Times New Roman</vt:lpstr>
      <vt:lpstr>Abertay Design</vt:lpstr>
      <vt:lpstr>Image</vt:lpstr>
      <vt:lpstr>CMP203 Graphics Programming</vt:lpstr>
      <vt:lpstr>This week</vt:lpstr>
      <vt:lpstr>Materials</vt:lpstr>
      <vt:lpstr>Materials</vt:lpstr>
      <vt:lpstr>Materials</vt:lpstr>
      <vt:lpstr>Materials</vt:lpstr>
      <vt:lpstr>Controlling materials</vt:lpstr>
      <vt:lpstr>Controlling materials</vt:lpstr>
      <vt:lpstr>Materials</vt:lpstr>
      <vt:lpstr>Materials</vt:lpstr>
      <vt:lpstr>Specular light</vt:lpstr>
      <vt:lpstr>Specular light</vt:lpstr>
      <vt:lpstr>Defaults</vt:lpstr>
      <vt:lpstr>Specular and shiny</vt:lpstr>
      <vt:lpstr>Colours activate</vt:lpstr>
      <vt:lpstr>Attenuation</vt:lpstr>
      <vt:lpstr>Attenuation</vt:lpstr>
      <vt:lpstr>Attenuation setup</vt:lpstr>
      <vt:lpstr>Some examples</vt:lpstr>
      <vt:lpstr>Material example</vt:lpstr>
      <vt:lpstr>Results</vt:lpstr>
      <vt:lpstr>Code</vt:lpstr>
      <vt:lpstr>Sphere 1</vt:lpstr>
      <vt:lpstr>Specular component</vt:lpstr>
      <vt:lpstr>My specular setup</vt:lpstr>
      <vt:lpstr>My Specular example</vt:lpstr>
      <vt:lpstr>Move light</vt:lpstr>
      <vt:lpstr>Move again</vt:lpstr>
      <vt:lpstr>Light setup</vt:lpstr>
      <vt:lpstr>PowerPoint Presentation</vt:lpstr>
      <vt:lpstr>PowerPoint Presentation</vt:lpstr>
      <vt:lpstr>PowerPoint Presentation</vt:lpstr>
      <vt:lpstr>In the labs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</dc:creator>
  <cp:lastModifiedBy>Robertson, Paul</cp:lastModifiedBy>
  <cp:revision>57</cp:revision>
  <dcterms:created xsi:type="dcterms:W3CDTF">2013-09-02T14:39:32Z</dcterms:created>
  <dcterms:modified xsi:type="dcterms:W3CDTF">2016-09-28T14:24:05Z</dcterms:modified>
</cp:coreProperties>
</file>