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10688638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1224" y="-1374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microsoft.com/office/2007/relationships/hdphoto" Target="../media/hdphoto2.wdp"/><Relationship Id="rId10" Type="http://schemas.openxmlformats.org/officeDocument/2006/relationships/hyperlink" Target="https://github.com/Bileygr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://cheikkeita.ddns.net:800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0557" y="-15224"/>
            <a:ext cx="3576895" cy="106886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PH" dirty="0"/>
              <a:t>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63909" y="2134735"/>
            <a:ext cx="1781305" cy="37754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en-PH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FORMATIONS</a:t>
            </a:r>
          </a:p>
        </p:txBody>
      </p:sp>
      <p:cxnSp>
        <p:nvCxnSpPr>
          <p:cNvPr id="9" name="Straight Connector 19"/>
          <p:cNvCxnSpPr>
            <a:cxnSpLocks/>
            <a:stCxn id="8" idx="3"/>
          </p:cNvCxnSpPr>
          <p:nvPr/>
        </p:nvCxnSpPr>
        <p:spPr>
          <a:xfrm>
            <a:off x="5445214" y="2323506"/>
            <a:ext cx="2057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28190" y="2570192"/>
            <a:ext cx="3674024" cy="196259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fr-FR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Titre Expert en Système Informatique (BAC +3 à 5)</a:t>
            </a:r>
            <a:r>
              <a:rPr lang="fr-FR" sz="1100" b="1" dirty="0">
                <a:solidFill>
                  <a:srgbClr val="000000"/>
                </a:solidFill>
                <a:cs typeface="Calibri"/>
              </a:rPr>
              <a:t>| 2019 - 2022</a:t>
            </a:r>
          </a:p>
          <a:p>
            <a:r>
              <a:rPr lang="fr-FR" sz="1100" dirty="0">
                <a:solidFill>
                  <a:srgbClr val="404040"/>
                </a:solidFill>
                <a:cs typeface="Calibri"/>
              </a:rPr>
              <a:t>Cycle d’ingénierie Informatique – Spécialité DEVELOPPEMENT</a:t>
            </a:r>
          </a:p>
          <a:p>
            <a:r>
              <a:rPr lang="fr-FR" sz="1100" dirty="0">
                <a:solidFill>
                  <a:srgbClr val="404040"/>
                </a:solidFill>
                <a:cs typeface="Calibri"/>
              </a:rPr>
              <a:t>(Titre de Niveau I enregistré au RNCP)</a:t>
            </a:r>
          </a:p>
          <a:p>
            <a:endParaRPr lang="fr-FR" sz="11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cs typeface="Calibri"/>
            </a:endParaRPr>
          </a:p>
          <a:p>
            <a:r>
              <a:rPr lang="fr-FR" sz="11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cs typeface="Calibri"/>
              </a:rPr>
              <a:t>BTS SIO </a:t>
            </a:r>
            <a:r>
              <a:rPr lang="fr-FR" sz="1100" b="1" dirty="0">
                <a:solidFill>
                  <a:srgbClr val="000000"/>
                </a:solidFill>
                <a:effectLst/>
                <a:latin typeface="+mn-lt"/>
                <a:cs typeface="Calibri"/>
              </a:rPr>
              <a:t>| 2016 - 2019</a:t>
            </a:r>
          </a:p>
          <a:p>
            <a:r>
              <a:rPr lang="fr-FR" sz="1100" dirty="0">
                <a:solidFill>
                  <a:srgbClr val="404040"/>
                </a:solidFill>
                <a:effectLst/>
                <a:latin typeface="+mn-lt"/>
                <a:cs typeface="Calibri"/>
              </a:rPr>
              <a:t>BTS Service Informatique aux Organisations option SLAM</a:t>
            </a:r>
          </a:p>
          <a:p>
            <a:r>
              <a:rPr lang="fr-FR" sz="1100" dirty="0">
                <a:solidFill>
                  <a:srgbClr val="404040"/>
                </a:solidFill>
                <a:cs typeface="Calibri"/>
              </a:rPr>
              <a:t>(Solutions Logicielles et Applications Métier).</a:t>
            </a:r>
            <a:endParaRPr lang="fr-FR" sz="1100" dirty="0">
              <a:solidFill>
                <a:srgbClr val="404040"/>
              </a:solidFill>
              <a:effectLst/>
              <a:latin typeface="+mn-lt"/>
              <a:cs typeface="Calibri"/>
            </a:endParaRPr>
          </a:p>
          <a:p>
            <a:endParaRPr lang="fr-FR" sz="1100" dirty="0">
              <a:solidFill>
                <a:srgbClr val="404040"/>
              </a:solidFill>
              <a:effectLst/>
              <a:latin typeface="+mn-lt"/>
              <a:cs typeface="Calibri"/>
            </a:endParaRPr>
          </a:p>
          <a:p>
            <a:r>
              <a:rPr lang="fr-FR" sz="11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cs typeface="Calibri"/>
              </a:rPr>
              <a:t>Baccalauréat canadien </a:t>
            </a:r>
            <a:r>
              <a:rPr lang="fr-FR" sz="1100" b="1" dirty="0">
                <a:solidFill>
                  <a:srgbClr val="000000"/>
                </a:solidFill>
                <a:effectLst/>
                <a:latin typeface="+mn-lt"/>
                <a:cs typeface="Calibri"/>
              </a:rPr>
              <a:t>| 2015</a:t>
            </a:r>
            <a:endParaRPr lang="fr-FR" sz="1100" dirty="0">
              <a:solidFill>
                <a:srgbClr val="404040"/>
              </a:solidFill>
              <a:effectLst/>
              <a:latin typeface="+mn-lt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63909" y="4605931"/>
            <a:ext cx="1842558" cy="377541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r>
              <a:rPr lang="en-PH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EXPERIENCES</a:t>
            </a:r>
          </a:p>
        </p:txBody>
      </p:sp>
      <p:cxnSp>
        <p:nvCxnSpPr>
          <p:cNvPr id="13" name="Straight Connector 144"/>
          <p:cNvCxnSpPr>
            <a:cxnSpLocks/>
            <a:stCxn id="12" idx="3"/>
          </p:cNvCxnSpPr>
          <p:nvPr/>
        </p:nvCxnSpPr>
        <p:spPr>
          <a:xfrm>
            <a:off x="5506467" y="4794702"/>
            <a:ext cx="1995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89"/>
          <p:cNvSpPr txBox="1"/>
          <p:nvPr/>
        </p:nvSpPr>
        <p:spPr>
          <a:xfrm>
            <a:off x="3842381" y="5037979"/>
            <a:ext cx="3633980" cy="22414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9569" tIns="49785" rIns="99569" bIns="497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i="1" dirty="0">
                <a:solidFill>
                  <a:srgbClr val="000000"/>
                </a:solidFill>
                <a:cs typeface="Calibri"/>
              </a:rPr>
              <a:t>Guerfi Souhila | </a:t>
            </a:r>
            <a:r>
              <a:rPr lang="en-US" sz="1100" b="1" i="1" dirty="0">
                <a:cs typeface="Calibri"/>
              </a:rPr>
              <a:t>12/2018 – 02/2019</a:t>
            </a:r>
          </a:p>
          <a:p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cs typeface="Calibri"/>
              </a:rPr>
              <a:t>Développeur Android</a:t>
            </a:r>
          </a:p>
          <a:p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J’ai développé une application Android pour cette personne.</a:t>
            </a:r>
            <a:endParaRPr lang="fr-FR" sz="1100" i="1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endParaRPr lang="en-US" sz="1100" b="1" i="1" dirty="0">
              <a:solidFill>
                <a:srgbClr val="000000"/>
              </a:solidFill>
              <a:cs typeface="Calibri"/>
            </a:endParaRPr>
          </a:p>
          <a:p>
            <a:r>
              <a:rPr lang="en-US" sz="1100" b="1" i="1" dirty="0">
                <a:solidFill>
                  <a:srgbClr val="000000"/>
                </a:solidFill>
                <a:cs typeface="Calibri"/>
              </a:rPr>
              <a:t>Fédération des Comités Alexis Danan | </a:t>
            </a:r>
            <a:r>
              <a:rPr lang="en-US" sz="1100" b="1" i="1" dirty="0">
                <a:cs typeface="Calibri"/>
              </a:rPr>
              <a:t>12/2017 – 02/2018 </a:t>
            </a:r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cs typeface="Calibri"/>
              </a:rPr>
              <a:t>Développeur web</a:t>
            </a:r>
          </a:p>
          <a:p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J’ai développé un site web pour cette association.</a:t>
            </a:r>
            <a:endParaRPr lang="fr-FR" sz="1100" b="1" dirty="0">
              <a:latin typeface="Arial"/>
              <a:ea typeface="Calibri"/>
              <a:cs typeface="Times New Roman"/>
            </a:endParaRPr>
          </a:p>
          <a:p>
            <a:endParaRPr lang="fr-FR" sz="1100" b="1" dirty="0">
              <a:latin typeface="Arial"/>
              <a:ea typeface="Calibri"/>
              <a:cs typeface="Times New Roman"/>
            </a:endParaRPr>
          </a:p>
          <a:p>
            <a:r>
              <a:rPr lang="en-US" sz="1100" b="1" i="1" dirty="0">
                <a:solidFill>
                  <a:srgbClr val="000000"/>
                </a:solidFill>
                <a:cs typeface="Calibri"/>
              </a:rPr>
              <a:t>La Fabrik’ | 07/2017 </a:t>
            </a:r>
            <a:r>
              <a:rPr lang="en-US" sz="1100" b="1" i="1" dirty="0">
                <a:cs typeface="Calibri"/>
              </a:rPr>
              <a:t>– 08/2017 </a:t>
            </a:r>
          </a:p>
          <a:p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cs typeface="Calibri"/>
              </a:rPr>
              <a:t>Technicien support</a:t>
            </a:r>
          </a:p>
          <a:p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Détection des incidents et résolutions des problèmes</a:t>
            </a:r>
          </a:p>
          <a:p>
            <a:endParaRPr lang="fr-FR" sz="11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r>
              <a:rPr lang="en-US" sz="1100" b="1" i="1" dirty="0">
                <a:solidFill>
                  <a:srgbClr val="000000"/>
                </a:solidFill>
                <a:cs typeface="Calibri"/>
              </a:rPr>
              <a:t>Académie de la capital | </a:t>
            </a:r>
            <a:r>
              <a:rPr lang="en-US" sz="1100" b="1" i="1" dirty="0">
                <a:cs typeface="Calibri"/>
              </a:rPr>
              <a:t>07/2015 – 08/2015 </a:t>
            </a:r>
          </a:p>
          <a:p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cs typeface="Calibri"/>
              </a:rPr>
              <a:t>Surveillant scolaire</a:t>
            </a:r>
          </a:p>
          <a:p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Lors d’un camp d’été pour les jeunes sur la programmation, j’ai été engagé pour surveiller les élèves et les aider en cas de difficultés.</a:t>
            </a:r>
            <a:endParaRPr lang="fr-FR" sz="1100" b="1" dirty="0">
              <a:latin typeface="Arial"/>
              <a:ea typeface="Calibri"/>
              <a:cs typeface="Times New Roman"/>
            </a:endParaRPr>
          </a:p>
          <a:p>
            <a:endParaRPr lang="fr-FR" sz="1100" b="1" dirty="0">
              <a:latin typeface="Arial"/>
              <a:ea typeface="Calibri"/>
              <a:cs typeface="Times New Roman"/>
            </a:endParaRPr>
          </a:p>
          <a:p>
            <a:endParaRPr lang="fr-FR" sz="1100" b="1" dirty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endParaRPr lang="fr-FR" sz="11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59239" y="8017700"/>
            <a:ext cx="1437356" cy="37754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en-PH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LANGUES</a:t>
            </a:r>
          </a:p>
        </p:txBody>
      </p:sp>
      <p:cxnSp>
        <p:nvCxnSpPr>
          <p:cNvPr id="17" name="Straight Connector 150"/>
          <p:cNvCxnSpPr>
            <a:cxnSpLocks/>
          </p:cNvCxnSpPr>
          <p:nvPr/>
        </p:nvCxnSpPr>
        <p:spPr>
          <a:xfrm>
            <a:off x="4977796" y="8206470"/>
            <a:ext cx="249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89"/>
          <p:cNvSpPr txBox="1"/>
          <p:nvPr/>
        </p:nvSpPr>
        <p:spPr>
          <a:xfrm>
            <a:off x="3812582" y="8461027"/>
            <a:ext cx="3364247" cy="55135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9569" tIns="49785" rIns="99569" bIns="497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307"/>
              </a:lnSpc>
              <a:spcAft>
                <a:spcPts val="544"/>
              </a:spcAft>
            </a:pPr>
            <a:r>
              <a:rPr lang="fr-FR" sz="1100" dirty="0">
                <a:solidFill>
                  <a:schemeClr val="tx1"/>
                </a:solidFill>
                <a:ea typeface="Calibri"/>
                <a:cs typeface="Times New Roman"/>
              </a:rPr>
              <a:t>Anglais : Bilingue</a:t>
            </a:r>
          </a:p>
          <a:p>
            <a:pPr>
              <a:lnSpc>
                <a:spcPts val="1307"/>
              </a:lnSpc>
              <a:spcAft>
                <a:spcPts val="544"/>
              </a:spcAft>
            </a:pPr>
            <a:r>
              <a:rPr lang="fr-FR" sz="1100" dirty="0">
                <a:solidFill>
                  <a:schemeClr val="tx1"/>
                </a:solidFill>
                <a:ea typeface="Calibri"/>
                <a:cs typeface="Times New Roman"/>
              </a:rPr>
              <a:t>Espagnol : Intermédiaire</a:t>
            </a:r>
          </a:p>
          <a:p>
            <a:pPr>
              <a:lnSpc>
                <a:spcPts val="1307"/>
              </a:lnSpc>
              <a:spcAft>
                <a:spcPts val="544"/>
              </a:spcAft>
            </a:pPr>
            <a:endParaRPr lang="fr-FR" sz="11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1" name="Rounded Rectangle 76"/>
          <p:cNvSpPr/>
          <p:nvPr/>
        </p:nvSpPr>
        <p:spPr>
          <a:xfrm>
            <a:off x="421406" y="6169139"/>
            <a:ext cx="2678883" cy="298015"/>
          </a:xfrm>
          <a:prstGeom prst="roundRect">
            <a:avLst/>
          </a:prstGeom>
          <a:solidFill>
            <a:srgbClr val="1F49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PH" sz="1300" dirty="0">
                <a:latin typeface="Arial" pitchFamily="34" charset="0"/>
                <a:cs typeface="Arial" pitchFamily="34" charset="0"/>
              </a:rPr>
              <a:t>COMPTENCES PRO.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6222" y="6587566"/>
            <a:ext cx="1886837" cy="2370395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Django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HTML/CSS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Java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JavaScript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PHP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Python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React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Symfony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Linux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Windows</a:t>
            </a:r>
          </a:p>
        </p:txBody>
      </p:sp>
      <p:grpSp>
        <p:nvGrpSpPr>
          <p:cNvPr id="23" name="Group 81"/>
          <p:cNvGrpSpPr/>
          <p:nvPr/>
        </p:nvGrpSpPr>
        <p:grpSpPr>
          <a:xfrm>
            <a:off x="1774421" y="6644311"/>
            <a:ext cx="1334377" cy="148175"/>
            <a:chOff x="3505200" y="7557330"/>
            <a:chExt cx="1371600" cy="137282"/>
          </a:xfrm>
          <a:solidFill>
            <a:schemeClr val="bg1"/>
          </a:solidFill>
        </p:grpSpPr>
        <p:sp>
          <p:nvSpPr>
            <p:cNvPr id="24" name="Rectangle 23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05201" y="7557330"/>
              <a:ext cx="427238" cy="134746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101"/>
          <p:cNvGrpSpPr/>
          <p:nvPr/>
        </p:nvGrpSpPr>
        <p:grpSpPr>
          <a:xfrm>
            <a:off x="1777355" y="7818215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27" name="Rectangle 26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05201" y="7559866"/>
              <a:ext cx="633670" cy="134746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104"/>
          <p:cNvGrpSpPr/>
          <p:nvPr/>
        </p:nvGrpSpPr>
        <p:grpSpPr>
          <a:xfrm>
            <a:off x="1777356" y="8038830"/>
            <a:ext cx="1334379" cy="145439"/>
            <a:chOff x="3505198" y="7559865"/>
            <a:chExt cx="1371602" cy="134747"/>
          </a:xfrm>
          <a:solidFill>
            <a:schemeClr val="bg1"/>
          </a:solidFill>
        </p:grpSpPr>
        <p:sp>
          <p:nvSpPr>
            <p:cNvPr id="30" name="Rectangle 29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05198" y="7559866"/>
              <a:ext cx="457167" cy="134746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107"/>
          <p:cNvGrpSpPr/>
          <p:nvPr/>
        </p:nvGrpSpPr>
        <p:grpSpPr>
          <a:xfrm>
            <a:off x="1777358" y="8276237"/>
            <a:ext cx="1335588" cy="145439"/>
            <a:chOff x="3505201" y="7557776"/>
            <a:chExt cx="1372845" cy="134747"/>
          </a:xfrm>
          <a:solidFill>
            <a:schemeClr val="bg1"/>
          </a:solidFill>
        </p:grpSpPr>
        <p:sp>
          <p:nvSpPr>
            <p:cNvPr id="33" name="Rectangle 32"/>
            <p:cNvSpPr/>
            <p:nvPr/>
          </p:nvSpPr>
          <p:spPr>
            <a:xfrm>
              <a:off x="3506446" y="7557776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05201" y="7557776"/>
              <a:ext cx="718618" cy="134380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ounded Rectangle 114"/>
          <p:cNvSpPr/>
          <p:nvPr/>
        </p:nvSpPr>
        <p:spPr>
          <a:xfrm>
            <a:off x="373383" y="9195593"/>
            <a:ext cx="2778583" cy="298015"/>
          </a:xfrm>
          <a:prstGeom prst="roundRect">
            <a:avLst/>
          </a:prstGeom>
          <a:solidFill>
            <a:srgbClr val="1F49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PH" sz="1300" dirty="0">
                <a:latin typeface="Arial" pitchFamily="34" charset="0"/>
                <a:cs typeface="Arial" pitchFamily="34" charset="0"/>
              </a:rPr>
              <a:t>PERSONNALITE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3228" y="9549543"/>
            <a:ext cx="1886837" cy="97001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Autonome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Créatif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Curieux</a:t>
            </a:r>
          </a:p>
          <a:p>
            <a:pPr>
              <a:spcAft>
                <a:spcPts val="544"/>
              </a:spcAft>
            </a:pPr>
            <a:r>
              <a:rPr lang="fr-FR" sz="1100" b="1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Ouvert d’esprit</a:t>
            </a:r>
          </a:p>
        </p:txBody>
      </p:sp>
      <p:grpSp>
        <p:nvGrpSpPr>
          <p:cNvPr id="40" name="Group 117"/>
          <p:cNvGrpSpPr/>
          <p:nvPr/>
        </p:nvGrpSpPr>
        <p:grpSpPr>
          <a:xfrm>
            <a:off x="1772311" y="9624825"/>
            <a:ext cx="1340637" cy="145603"/>
            <a:chOff x="3498765" y="7559712"/>
            <a:chExt cx="1378035" cy="134900"/>
          </a:xfrm>
          <a:solidFill>
            <a:schemeClr val="bg1"/>
          </a:solidFill>
        </p:grpSpPr>
        <p:sp>
          <p:nvSpPr>
            <p:cNvPr id="41" name="Rectangle 40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98765" y="7559712"/>
              <a:ext cx="723807" cy="134900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120"/>
          <p:cNvGrpSpPr/>
          <p:nvPr/>
        </p:nvGrpSpPr>
        <p:grpSpPr>
          <a:xfrm>
            <a:off x="1772312" y="9851460"/>
            <a:ext cx="1334378" cy="145439"/>
            <a:chOff x="3505199" y="7559865"/>
            <a:chExt cx="1371601" cy="134747"/>
          </a:xfrm>
          <a:solidFill>
            <a:schemeClr val="bg1"/>
          </a:solidFill>
        </p:grpSpPr>
        <p:sp>
          <p:nvSpPr>
            <p:cNvPr id="44" name="Rectangle 43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05199" y="7559865"/>
              <a:ext cx="600182" cy="13474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23"/>
          <p:cNvGrpSpPr/>
          <p:nvPr/>
        </p:nvGrpSpPr>
        <p:grpSpPr>
          <a:xfrm>
            <a:off x="471923" y="3655613"/>
            <a:ext cx="2537243" cy="1931251"/>
            <a:chOff x="207608" y="6785645"/>
            <a:chExt cx="2300775" cy="1896498"/>
          </a:xfrm>
        </p:grpSpPr>
        <p:pic>
          <p:nvPicPr>
            <p:cNvPr id="56" name="Picture 3" descr="C:\Users\ikkinallego\Downloads\location76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8812" y="6785645"/>
              <a:ext cx="237284" cy="237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56"/>
            <p:cNvSpPr/>
            <p:nvPr/>
          </p:nvSpPr>
          <p:spPr>
            <a:xfrm>
              <a:off x="207608" y="7060199"/>
              <a:ext cx="2300775" cy="242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PH" sz="11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57 Boulevard de l’Yerres 91000 Evry</a:t>
              </a:r>
            </a:p>
          </p:txBody>
        </p:sp>
        <p:pic>
          <p:nvPicPr>
            <p:cNvPr id="58" name="Picture 4" descr="C:\Users\ikkinallego\Downloads\telephone5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409" y="7433882"/>
              <a:ext cx="246310" cy="246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/>
            <p:cNvSpPr/>
            <p:nvPr/>
          </p:nvSpPr>
          <p:spPr>
            <a:xfrm>
              <a:off x="383273" y="7741210"/>
              <a:ext cx="1893906" cy="242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PH" sz="11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06 05 55 78 02</a:t>
              </a:r>
            </a:p>
          </p:txBody>
        </p:sp>
        <p:pic>
          <p:nvPicPr>
            <p:cNvPr id="60" name="Picture 5" descr="C:\Users\ikkinallego\Downloads\email5 (1)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9777" y="8090531"/>
              <a:ext cx="324378" cy="324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ctangle 60"/>
            <p:cNvSpPr/>
            <p:nvPr/>
          </p:nvSpPr>
          <p:spPr>
            <a:xfrm>
              <a:off x="268985" y="8439766"/>
              <a:ext cx="2136937" cy="242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PH" sz="11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cheiksiramakankeita@gmail.com</a:t>
              </a:r>
            </a:p>
          </p:txBody>
        </p:sp>
      </p:grpSp>
      <p:sp>
        <p:nvSpPr>
          <p:cNvPr id="64" name="Прямоугольный треугольник 15"/>
          <p:cNvSpPr/>
          <p:nvPr/>
        </p:nvSpPr>
        <p:spPr>
          <a:xfrm flipV="1">
            <a:off x="0" y="10220"/>
            <a:ext cx="7562850" cy="180020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5" name="Прямоугольник 47"/>
          <p:cNvSpPr/>
          <p:nvPr/>
        </p:nvSpPr>
        <p:spPr>
          <a:xfrm>
            <a:off x="479251" y="-63"/>
            <a:ext cx="595423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Cheik KEITA</a:t>
            </a:r>
            <a:endParaRPr lang="ru-RU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-14074" y="710991"/>
            <a:ext cx="3590969" cy="578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fr-FR" sz="2000" b="1" spc="327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Développeur</a:t>
            </a:r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3828190" y="995427"/>
            <a:ext cx="3734660" cy="107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1100" dirty="0">
                <a:latin typeface="Calibri"/>
                <a:cs typeface="Calibri"/>
              </a:rPr>
              <a:t>Je suis à la recherche d’une alternance en contrat de professionnalisation pour la préparation d’un titre d’Expert en Système Informatique avec une spécialité Développement. </a:t>
            </a:r>
          </a:p>
          <a:p>
            <a:endParaRPr lang="fr-FR" sz="1100" dirty="0">
              <a:latin typeface="Calibri"/>
              <a:cs typeface="Calibri"/>
            </a:endParaRPr>
          </a:p>
          <a:p>
            <a:r>
              <a:rPr lang="fr-FR" sz="1100" dirty="0">
                <a:latin typeface="Calibri"/>
                <a:cs typeface="Calibri"/>
              </a:rPr>
              <a:t>Rythme de l’alternance : </a:t>
            </a:r>
            <a:r>
              <a:rPr lang="fr-FR" sz="1100" u="sng" dirty="0">
                <a:latin typeface="Calibri"/>
                <a:cs typeface="Calibri"/>
              </a:rPr>
              <a:t>2 jours au centre de formation</a:t>
            </a:r>
          </a:p>
          <a:p>
            <a:r>
              <a:rPr lang="fr-FR" sz="1100" dirty="0">
                <a:latin typeface="Calibri"/>
                <a:cs typeface="Calibri"/>
              </a:rPr>
              <a:t>                                             </a:t>
            </a:r>
            <a:r>
              <a:rPr lang="fr-FR" sz="1100" u="sng" dirty="0">
                <a:latin typeface="Calibri"/>
                <a:cs typeface="Calibri"/>
              </a:rPr>
              <a:t>3 jours en entreprise</a:t>
            </a:r>
          </a:p>
        </p:txBody>
      </p:sp>
      <p:grpSp>
        <p:nvGrpSpPr>
          <p:cNvPr id="62" name="Group 81"/>
          <p:cNvGrpSpPr/>
          <p:nvPr/>
        </p:nvGrpSpPr>
        <p:grpSpPr>
          <a:xfrm>
            <a:off x="1774716" y="8745535"/>
            <a:ext cx="1337019" cy="145439"/>
            <a:chOff x="3502484" y="7559865"/>
            <a:chExt cx="1374316" cy="134747"/>
          </a:xfrm>
          <a:solidFill>
            <a:schemeClr val="bg1"/>
          </a:solidFill>
        </p:grpSpPr>
        <p:sp>
          <p:nvSpPr>
            <p:cNvPr id="63" name="Rectangle 62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502484" y="7559865"/>
              <a:ext cx="804352" cy="13474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81"/>
          <p:cNvGrpSpPr/>
          <p:nvPr/>
        </p:nvGrpSpPr>
        <p:grpSpPr>
          <a:xfrm>
            <a:off x="1772313" y="7112830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71" name="Rectangle 70"/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505201" y="7559865"/>
              <a:ext cx="808531" cy="13474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" name="Imag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36" y="1271704"/>
            <a:ext cx="2067974" cy="219732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B4FAB146-0197-4CDB-BF7E-5D14144004CC}"/>
              </a:ext>
            </a:extLst>
          </p:cNvPr>
          <p:cNvSpPr/>
          <p:nvPr/>
        </p:nvSpPr>
        <p:spPr>
          <a:xfrm>
            <a:off x="3659239" y="9078170"/>
            <a:ext cx="1437356" cy="37754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en-PH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Projets</a:t>
            </a:r>
          </a:p>
        </p:txBody>
      </p:sp>
      <p:cxnSp>
        <p:nvCxnSpPr>
          <p:cNvPr id="73" name="Straight Connector 150">
            <a:extLst>
              <a:ext uri="{FF2B5EF4-FFF2-40B4-BE49-F238E27FC236}">
                <a16:creationId xmlns:a16="http://schemas.microsoft.com/office/drawing/2014/main" id="{B1159998-B8F9-4CF3-867A-0BD2D155841F}"/>
              </a:ext>
            </a:extLst>
          </p:cNvPr>
          <p:cNvCxnSpPr>
            <a:cxnSpLocks/>
          </p:cNvCxnSpPr>
          <p:nvPr/>
        </p:nvCxnSpPr>
        <p:spPr>
          <a:xfrm>
            <a:off x="4648200" y="9266940"/>
            <a:ext cx="27953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CF72CC6-A410-42AE-B5FD-800F93E40C13}"/>
              </a:ext>
            </a:extLst>
          </p:cNvPr>
          <p:cNvSpPr/>
          <p:nvPr/>
        </p:nvSpPr>
        <p:spPr>
          <a:xfrm>
            <a:off x="551367" y="5733250"/>
            <a:ext cx="23565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cheikkeita.ddns.net</a:t>
            </a:r>
            <a:endParaRPr lang="en-PH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7" name="Group 81">
            <a:extLst>
              <a:ext uri="{FF2B5EF4-FFF2-40B4-BE49-F238E27FC236}">
                <a16:creationId xmlns:a16="http://schemas.microsoft.com/office/drawing/2014/main" id="{88CF5238-5D23-4CF5-A2EF-4B6B5C9E1B92}"/>
              </a:ext>
            </a:extLst>
          </p:cNvPr>
          <p:cNvGrpSpPr/>
          <p:nvPr/>
        </p:nvGrpSpPr>
        <p:grpSpPr>
          <a:xfrm>
            <a:off x="1777355" y="7562807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2E92E10-AD4D-40E8-BAAC-7DF11A80EE28}"/>
                </a:ext>
              </a:extLst>
            </p:cNvPr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F34D778-7CC1-4B3C-AF6D-5D9DAFE1355E}"/>
                </a:ext>
              </a:extLst>
            </p:cNvPr>
            <p:cNvSpPr/>
            <p:nvPr/>
          </p:nvSpPr>
          <p:spPr>
            <a:xfrm>
              <a:off x="3505200" y="7559865"/>
              <a:ext cx="803349" cy="134473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81">
            <a:extLst>
              <a:ext uri="{FF2B5EF4-FFF2-40B4-BE49-F238E27FC236}">
                <a16:creationId xmlns:a16="http://schemas.microsoft.com/office/drawing/2014/main" id="{4DB98D2F-F3A7-4E75-980B-941ACF2DB4D8}"/>
              </a:ext>
            </a:extLst>
          </p:cNvPr>
          <p:cNvGrpSpPr/>
          <p:nvPr/>
        </p:nvGrpSpPr>
        <p:grpSpPr>
          <a:xfrm>
            <a:off x="1777354" y="7315226"/>
            <a:ext cx="1334377" cy="155118"/>
            <a:chOff x="3505200" y="7550898"/>
            <a:chExt cx="1371600" cy="143714"/>
          </a:xfrm>
          <a:solidFill>
            <a:schemeClr val="bg1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EC30D46-691A-43FA-BBD8-00E20CC69182}"/>
                </a:ext>
              </a:extLst>
            </p:cNvPr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1FB2249-EA00-43B4-B3F2-C53ADF5D8798}"/>
                </a:ext>
              </a:extLst>
            </p:cNvPr>
            <p:cNvSpPr/>
            <p:nvPr/>
          </p:nvSpPr>
          <p:spPr>
            <a:xfrm>
              <a:off x="3505201" y="7550898"/>
              <a:ext cx="543117" cy="13964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1">
            <a:extLst>
              <a:ext uri="{FF2B5EF4-FFF2-40B4-BE49-F238E27FC236}">
                <a16:creationId xmlns:a16="http://schemas.microsoft.com/office/drawing/2014/main" id="{DDEB001A-1C72-43A1-B31D-A580FA187172}"/>
              </a:ext>
            </a:extLst>
          </p:cNvPr>
          <p:cNvGrpSpPr/>
          <p:nvPr/>
        </p:nvGrpSpPr>
        <p:grpSpPr>
          <a:xfrm>
            <a:off x="1777659" y="6868748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137DCFD-5EEC-48DD-9BFF-9984E799451E}"/>
                </a:ext>
              </a:extLst>
            </p:cNvPr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E53612E-4679-4786-BAEC-DF6B7E32D537}"/>
                </a:ext>
              </a:extLst>
            </p:cNvPr>
            <p:cNvSpPr/>
            <p:nvPr/>
          </p:nvSpPr>
          <p:spPr>
            <a:xfrm>
              <a:off x="3505201" y="7559865"/>
              <a:ext cx="808531" cy="13474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Group 107">
            <a:extLst>
              <a:ext uri="{FF2B5EF4-FFF2-40B4-BE49-F238E27FC236}">
                <a16:creationId xmlns:a16="http://schemas.microsoft.com/office/drawing/2014/main" id="{00EDD774-0EA7-4F30-81C7-49F3CE156BBA}"/>
              </a:ext>
            </a:extLst>
          </p:cNvPr>
          <p:cNvGrpSpPr/>
          <p:nvPr/>
        </p:nvGrpSpPr>
        <p:grpSpPr>
          <a:xfrm>
            <a:off x="1777169" y="8511762"/>
            <a:ext cx="1335588" cy="145439"/>
            <a:chOff x="3505201" y="7557776"/>
            <a:chExt cx="1372845" cy="134747"/>
          </a:xfrm>
          <a:solidFill>
            <a:schemeClr val="bg1"/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32726BE-7AB1-4B2D-857F-D10F5E61043F}"/>
                </a:ext>
              </a:extLst>
            </p:cNvPr>
            <p:cNvSpPr/>
            <p:nvPr/>
          </p:nvSpPr>
          <p:spPr>
            <a:xfrm>
              <a:off x="3506446" y="7557776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1AA1D6A-FD53-4E5E-8736-AD87AA0AEA54}"/>
                </a:ext>
              </a:extLst>
            </p:cNvPr>
            <p:cNvSpPr/>
            <p:nvPr/>
          </p:nvSpPr>
          <p:spPr>
            <a:xfrm>
              <a:off x="3505201" y="7557776"/>
              <a:ext cx="718618" cy="134380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126">
            <a:extLst>
              <a:ext uri="{FF2B5EF4-FFF2-40B4-BE49-F238E27FC236}">
                <a16:creationId xmlns:a16="http://schemas.microsoft.com/office/drawing/2014/main" id="{08D17A45-5A01-4D4A-BCF8-B1CB815D9021}"/>
              </a:ext>
            </a:extLst>
          </p:cNvPr>
          <p:cNvGrpSpPr/>
          <p:nvPr/>
        </p:nvGrpSpPr>
        <p:grpSpPr>
          <a:xfrm>
            <a:off x="1772312" y="10314724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5FBC13F-CE1E-43B7-93CC-A810E6F894C7}"/>
                </a:ext>
              </a:extLst>
            </p:cNvPr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5013438-33F4-47B1-8B3F-E79341FABC5D}"/>
                </a:ext>
              </a:extLst>
            </p:cNvPr>
            <p:cNvSpPr/>
            <p:nvPr/>
          </p:nvSpPr>
          <p:spPr>
            <a:xfrm>
              <a:off x="3505201" y="7559865"/>
              <a:ext cx="962742" cy="13474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Group 126">
            <a:extLst>
              <a:ext uri="{FF2B5EF4-FFF2-40B4-BE49-F238E27FC236}">
                <a16:creationId xmlns:a16="http://schemas.microsoft.com/office/drawing/2014/main" id="{CA8C9B04-D2CA-453A-991A-C0D754457086}"/>
              </a:ext>
            </a:extLst>
          </p:cNvPr>
          <p:cNvGrpSpPr/>
          <p:nvPr/>
        </p:nvGrpSpPr>
        <p:grpSpPr>
          <a:xfrm>
            <a:off x="1778755" y="10078640"/>
            <a:ext cx="1334377" cy="145439"/>
            <a:chOff x="3505200" y="7559865"/>
            <a:chExt cx="1371600" cy="134747"/>
          </a:xfrm>
          <a:solidFill>
            <a:schemeClr val="bg1"/>
          </a:solidFill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F679061-9F52-4A89-9411-5ECA4E8562A9}"/>
                </a:ext>
              </a:extLst>
            </p:cNvPr>
            <p:cNvSpPr/>
            <p:nvPr/>
          </p:nvSpPr>
          <p:spPr>
            <a:xfrm>
              <a:off x="3505200" y="7559865"/>
              <a:ext cx="1371600" cy="134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F37EAE1-625B-4091-9DC0-033EE5EB7A14}"/>
                </a:ext>
              </a:extLst>
            </p:cNvPr>
            <p:cNvSpPr/>
            <p:nvPr/>
          </p:nvSpPr>
          <p:spPr>
            <a:xfrm>
              <a:off x="3505201" y="7559865"/>
              <a:ext cx="826116" cy="13474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</p:grpSp>
      <p:pic>
        <p:nvPicPr>
          <p:cNvPr id="96" name="Picture 95">
            <a:hlinkClick r:id="rId10"/>
            <a:extLst>
              <a:ext uri="{FF2B5EF4-FFF2-40B4-BE49-F238E27FC236}">
                <a16:creationId xmlns:a16="http://schemas.microsoft.com/office/drawing/2014/main" id="{CB258774-1300-4FEF-8F05-D4A5509A39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5174" y="9549543"/>
            <a:ext cx="1718310" cy="8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01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239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Cheik-Siramakan Keita</cp:lastModifiedBy>
  <cp:revision>74</cp:revision>
  <cp:lastPrinted>2018-06-28T14:06:45Z</cp:lastPrinted>
  <dcterms:created xsi:type="dcterms:W3CDTF">2015-07-03T12:55:42Z</dcterms:created>
  <dcterms:modified xsi:type="dcterms:W3CDTF">2019-06-01T10:42:25Z</dcterms:modified>
</cp:coreProperties>
</file>