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57" r:id="rId4"/>
    <p:sldId id="270" r:id="rId5"/>
    <p:sldId id="272" r:id="rId6"/>
    <p:sldId id="271" r:id="rId7"/>
    <p:sldId id="267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2" autoAdjust="0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5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74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24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45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0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976438"/>
            <a:ext cx="9342159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5400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Library Management System REST Implementation</a:t>
            </a:r>
            <a:endParaRPr lang="en-US" sz="5400" dirty="0"/>
          </a:p>
        </p:txBody>
      </p:sp>
      <p:sp>
        <p:nvSpPr>
          <p:cNvPr id="6" name="Text 2"/>
          <p:cNvSpPr/>
          <p:nvPr/>
        </p:nvSpPr>
        <p:spPr>
          <a:xfrm>
            <a:off x="833199" y="4226123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Our library management application offers a comprehensive solution to handle all your book-related needs. From searching for titles to managing user information and borrowing processes, this platform puts the power in your hands.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833199" y="5897642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Bilge Kağan ÖZKAN - Tuna ÖZTÜRK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Text 1"/>
          <p:cNvSpPr/>
          <p:nvPr/>
        </p:nvSpPr>
        <p:spPr>
          <a:xfrm>
            <a:off x="5461565" y="1312189"/>
            <a:ext cx="3707270" cy="6075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85"/>
              </a:lnSpc>
              <a:buNone/>
            </a:pPr>
            <a:r>
              <a:rPr lang="tr-TR" sz="3828" dirty="0" err="1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Old</a:t>
            </a:r>
            <a:r>
              <a:rPr lang="tr-TR" sz="3828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Rest Database</a:t>
            </a:r>
            <a:endParaRPr lang="en-US" sz="3828" dirty="0"/>
          </a:p>
        </p:txBody>
      </p:sp>
      <p:pic>
        <p:nvPicPr>
          <p:cNvPr id="23" name="Resim 22">
            <a:extLst>
              <a:ext uri="{FF2B5EF4-FFF2-40B4-BE49-F238E27FC236}">
                <a16:creationId xmlns:a16="http://schemas.microsoft.com/office/drawing/2014/main" id="{2B23FE4D-6A2C-0A16-1F1A-FA410CF7E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424" y="2119591"/>
            <a:ext cx="1423552" cy="1423552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7E6961EC-778B-77DB-4683-AECB3CF6F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684" y="4515387"/>
            <a:ext cx="1423552" cy="1423552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082F591F-F415-789D-E3D8-6FBD6BF54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2166" y="4514641"/>
            <a:ext cx="1423552" cy="1423552"/>
          </a:xfrm>
          <a:prstGeom prst="rect">
            <a:avLst/>
          </a:prstGeom>
        </p:spPr>
      </p:pic>
      <p:sp>
        <p:nvSpPr>
          <p:cNvPr id="26" name="Text 1">
            <a:extLst>
              <a:ext uri="{FF2B5EF4-FFF2-40B4-BE49-F238E27FC236}">
                <a16:creationId xmlns:a16="http://schemas.microsoft.com/office/drawing/2014/main" id="{1EF030E5-E028-85A4-6180-91EDFFCE7CBC}"/>
              </a:ext>
            </a:extLst>
          </p:cNvPr>
          <p:cNvSpPr/>
          <p:nvPr/>
        </p:nvSpPr>
        <p:spPr>
          <a:xfrm>
            <a:off x="1262825" y="3725104"/>
            <a:ext cx="3707270" cy="6075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85"/>
              </a:lnSpc>
              <a:buNone/>
            </a:pPr>
            <a:r>
              <a:rPr lang="tr-TR" sz="3828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New Rest Database</a:t>
            </a:r>
            <a:endParaRPr lang="en-US" sz="3828" dirty="0"/>
          </a:p>
        </p:txBody>
      </p:sp>
      <p:sp>
        <p:nvSpPr>
          <p:cNvPr id="27" name="Text 1">
            <a:extLst>
              <a:ext uri="{FF2B5EF4-FFF2-40B4-BE49-F238E27FC236}">
                <a16:creationId xmlns:a16="http://schemas.microsoft.com/office/drawing/2014/main" id="{735E4472-9D8A-9211-1D71-D1B398D4436C}"/>
              </a:ext>
            </a:extLst>
          </p:cNvPr>
          <p:cNvSpPr/>
          <p:nvPr/>
        </p:nvSpPr>
        <p:spPr>
          <a:xfrm>
            <a:off x="9647433" y="3725104"/>
            <a:ext cx="3707270" cy="6075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85"/>
              </a:lnSpc>
              <a:buNone/>
            </a:pPr>
            <a:r>
              <a:rPr lang="tr-TR" sz="3828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New </a:t>
            </a:r>
            <a:r>
              <a:rPr lang="tr-TR" sz="3828" dirty="0" err="1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gRPC</a:t>
            </a:r>
            <a:r>
              <a:rPr lang="tr-TR" sz="3828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Database</a:t>
            </a:r>
            <a:endParaRPr lang="en-US" sz="3828" dirty="0"/>
          </a:p>
        </p:txBody>
      </p:sp>
      <p:sp>
        <p:nvSpPr>
          <p:cNvPr id="28" name="Text 5">
            <a:extLst>
              <a:ext uri="{FF2B5EF4-FFF2-40B4-BE49-F238E27FC236}">
                <a16:creationId xmlns:a16="http://schemas.microsoft.com/office/drawing/2014/main" id="{CCB62C63-DDCE-50E6-74F2-809AA51AA998}"/>
              </a:ext>
            </a:extLst>
          </p:cNvPr>
          <p:cNvSpPr/>
          <p:nvPr/>
        </p:nvSpPr>
        <p:spPr>
          <a:xfrm>
            <a:off x="5461565" y="2520375"/>
            <a:ext cx="1053633" cy="6219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tr-TR" sz="1531" dirty="0" err="1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Book</a:t>
            </a:r>
            <a:endParaRPr lang="tr-TR" sz="1531" dirty="0">
              <a:solidFill>
                <a:srgbClr val="E2E6E9"/>
              </a:solidFill>
              <a:latin typeface="adonis-web" pitchFamily="34" charset="0"/>
              <a:ea typeface="adonis-web" pitchFamily="34" charset="-122"/>
              <a:cs typeface="adonis-web" pitchFamily="34" charset="-120"/>
            </a:endParaRPr>
          </a:p>
          <a:p>
            <a:pPr marL="0" indent="0">
              <a:lnSpc>
                <a:spcPts val="2450"/>
              </a:lnSpc>
              <a:buNone/>
            </a:pPr>
            <a:r>
              <a:rPr lang="tr-TR" sz="1531" dirty="0" err="1">
                <a:solidFill>
                  <a:srgbClr val="E2E6E9"/>
                </a:solidFill>
                <a:ea typeface="adonis-web" pitchFamily="34" charset="-122"/>
              </a:rPr>
              <a:t>Borrowing</a:t>
            </a:r>
            <a:endParaRPr lang="en-US" sz="1531" dirty="0"/>
          </a:p>
        </p:txBody>
      </p:sp>
      <p:sp>
        <p:nvSpPr>
          <p:cNvPr id="29" name="Text 5">
            <a:extLst>
              <a:ext uri="{FF2B5EF4-FFF2-40B4-BE49-F238E27FC236}">
                <a16:creationId xmlns:a16="http://schemas.microsoft.com/office/drawing/2014/main" id="{68E7EBEE-CAC2-1F50-53DE-0E13F6C3E9F0}"/>
              </a:ext>
            </a:extLst>
          </p:cNvPr>
          <p:cNvSpPr/>
          <p:nvPr/>
        </p:nvSpPr>
        <p:spPr>
          <a:xfrm>
            <a:off x="8177084" y="2601680"/>
            <a:ext cx="661167" cy="430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tr-TR" sz="1531" dirty="0" err="1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Users</a:t>
            </a:r>
            <a:endParaRPr lang="tr-TR" sz="1531" dirty="0">
              <a:solidFill>
                <a:srgbClr val="E2E6E9"/>
              </a:solidFill>
              <a:latin typeface="adonis-web" pitchFamily="34" charset="0"/>
              <a:ea typeface="adonis-web" pitchFamily="34" charset="-122"/>
              <a:cs typeface="adonis-web" pitchFamily="34" charset="-120"/>
            </a:endParaRPr>
          </a:p>
        </p:txBody>
      </p:sp>
      <p:cxnSp>
        <p:nvCxnSpPr>
          <p:cNvPr id="31" name="Bağlayıcı: Dirsek 30">
            <a:extLst>
              <a:ext uri="{FF2B5EF4-FFF2-40B4-BE49-F238E27FC236}">
                <a16:creationId xmlns:a16="http://schemas.microsoft.com/office/drawing/2014/main" id="{641AEBCD-859D-72B2-D511-BCDC30C4F2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8236" y="3260245"/>
            <a:ext cx="2775188" cy="1966172"/>
          </a:xfrm>
          <a:prstGeom prst="bentConnector3">
            <a:avLst>
              <a:gd name="adj1" fmla="val 286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Bağlayıcı: Dirsek 2055">
            <a:extLst>
              <a:ext uri="{FF2B5EF4-FFF2-40B4-BE49-F238E27FC236}">
                <a16:creationId xmlns:a16="http://schemas.microsoft.com/office/drawing/2014/main" id="{52541957-E67D-35C6-ABEA-BC0363BA8348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026976" y="3226136"/>
            <a:ext cx="2775190" cy="2000281"/>
          </a:xfrm>
          <a:prstGeom prst="bentConnector3">
            <a:avLst>
              <a:gd name="adj1" fmla="val 3845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" name="Text 5">
            <a:extLst>
              <a:ext uri="{FF2B5EF4-FFF2-40B4-BE49-F238E27FC236}">
                <a16:creationId xmlns:a16="http://schemas.microsoft.com/office/drawing/2014/main" id="{F7BD28A9-2866-C876-328A-A33DB5EC9E1F}"/>
              </a:ext>
            </a:extLst>
          </p:cNvPr>
          <p:cNvSpPr/>
          <p:nvPr/>
        </p:nvSpPr>
        <p:spPr>
          <a:xfrm>
            <a:off x="9807153" y="4796201"/>
            <a:ext cx="661167" cy="430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tr-TR" sz="1531" dirty="0" err="1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Users</a:t>
            </a:r>
            <a:endParaRPr lang="tr-TR" sz="1531" dirty="0">
              <a:solidFill>
                <a:srgbClr val="E2E6E9"/>
              </a:solidFill>
              <a:latin typeface="adonis-web" pitchFamily="34" charset="0"/>
              <a:ea typeface="adonis-web" pitchFamily="34" charset="-122"/>
              <a:cs typeface="adonis-web" pitchFamily="34" charset="-120"/>
            </a:endParaRPr>
          </a:p>
        </p:txBody>
      </p:sp>
      <p:sp>
        <p:nvSpPr>
          <p:cNvPr id="2061" name="Text 5">
            <a:extLst>
              <a:ext uri="{FF2B5EF4-FFF2-40B4-BE49-F238E27FC236}">
                <a16:creationId xmlns:a16="http://schemas.microsoft.com/office/drawing/2014/main" id="{4D2AB0B3-7C9F-5DD0-3E2E-8B6A4DF119BF}"/>
              </a:ext>
            </a:extLst>
          </p:cNvPr>
          <p:cNvSpPr/>
          <p:nvPr/>
        </p:nvSpPr>
        <p:spPr>
          <a:xfrm>
            <a:off x="4162196" y="4820429"/>
            <a:ext cx="1053633" cy="6219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tr-TR" sz="1531" dirty="0" err="1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Book</a:t>
            </a:r>
            <a:endParaRPr lang="tr-TR" sz="1531" dirty="0">
              <a:solidFill>
                <a:srgbClr val="E2E6E9"/>
              </a:solidFill>
              <a:latin typeface="adonis-web" pitchFamily="34" charset="0"/>
              <a:ea typeface="adonis-web" pitchFamily="34" charset="-122"/>
              <a:cs typeface="adonis-web" pitchFamily="34" charset="-120"/>
            </a:endParaRPr>
          </a:p>
          <a:p>
            <a:pPr marL="0" indent="0">
              <a:lnSpc>
                <a:spcPts val="2450"/>
              </a:lnSpc>
              <a:buNone/>
            </a:pPr>
            <a:r>
              <a:rPr lang="tr-TR" sz="1531" dirty="0" err="1">
                <a:solidFill>
                  <a:srgbClr val="E2E6E9"/>
                </a:solidFill>
                <a:ea typeface="adonis-web" pitchFamily="34" charset="-122"/>
              </a:rPr>
              <a:t>Borrowing</a:t>
            </a:r>
            <a:endParaRPr lang="en-US" sz="1531" dirty="0"/>
          </a:p>
        </p:txBody>
      </p:sp>
    </p:spTree>
    <p:extLst>
      <p:ext uri="{BB962C8B-B14F-4D97-AF65-F5344CB8AC3E}">
        <p14:creationId xmlns:p14="http://schemas.microsoft.com/office/powerpoint/2010/main" val="331900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Text 1"/>
          <p:cNvSpPr/>
          <p:nvPr/>
        </p:nvSpPr>
        <p:spPr>
          <a:xfrm>
            <a:off x="3116461" y="1761460"/>
            <a:ext cx="5452504" cy="6075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85"/>
              </a:lnSpc>
              <a:buNone/>
            </a:pPr>
            <a:r>
              <a:rPr lang="tr-TR" sz="3828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New </a:t>
            </a:r>
            <a:r>
              <a:rPr lang="tr-TR" sz="3828" dirty="0" err="1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Type</a:t>
            </a:r>
            <a:r>
              <a:rPr lang="tr-TR" sz="3828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Admin</a:t>
            </a:r>
            <a:r>
              <a:rPr lang="en-US" sz="3828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Features</a:t>
            </a:r>
            <a:endParaRPr lang="en-US" sz="3828" dirty="0"/>
          </a:p>
        </p:txBody>
      </p:sp>
      <p:sp>
        <p:nvSpPr>
          <p:cNvPr id="11" name="Shape 6"/>
          <p:cNvSpPr/>
          <p:nvPr/>
        </p:nvSpPr>
        <p:spPr>
          <a:xfrm>
            <a:off x="5518477" y="2816235"/>
            <a:ext cx="437555" cy="437555"/>
          </a:xfrm>
          <a:prstGeom prst="roundRect">
            <a:avLst>
              <a:gd name="adj" fmla="val 20000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2" name="Text 7"/>
          <p:cNvSpPr/>
          <p:nvPr/>
        </p:nvSpPr>
        <p:spPr>
          <a:xfrm>
            <a:off x="5657542" y="2852668"/>
            <a:ext cx="159306" cy="3645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71"/>
              </a:lnSpc>
              <a:buNone/>
            </a:pPr>
            <a:r>
              <a:rPr lang="tr-TR" sz="2297" dirty="0">
                <a:solidFill>
                  <a:srgbClr val="E2E6E9"/>
                </a:solidFill>
                <a:ea typeface="adonis-web" pitchFamily="34" charset="-122"/>
              </a:rPr>
              <a:t>1</a:t>
            </a:r>
            <a:endParaRPr lang="en-US" sz="2297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461" y="2879457"/>
            <a:ext cx="2037517" cy="2037517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150461" y="5135691"/>
            <a:ext cx="2037517" cy="3038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93"/>
              </a:lnSpc>
              <a:buNone/>
            </a:pPr>
            <a:r>
              <a:rPr lang="tr-TR" sz="1914" dirty="0" err="1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Manage</a:t>
            </a:r>
            <a:r>
              <a:rPr lang="en-US" sz="191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Use</a:t>
            </a:r>
            <a:r>
              <a:rPr lang="tr-TR" sz="191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</a:t>
            </a:r>
            <a:endParaRPr lang="en-US" sz="1914" dirty="0"/>
          </a:p>
        </p:txBody>
      </p:sp>
      <p:sp>
        <p:nvSpPr>
          <p:cNvPr id="15" name="Text 9"/>
          <p:cNvSpPr/>
          <p:nvPr/>
        </p:nvSpPr>
        <p:spPr>
          <a:xfrm>
            <a:off x="6150461" y="5556219"/>
            <a:ext cx="2037517" cy="13442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tr-TR" sz="1531" dirty="0" err="1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Add</a:t>
            </a:r>
            <a:r>
              <a:rPr lang="tr-TR" sz="1531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User,</a:t>
            </a:r>
          </a:p>
          <a:p>
            <a:pPr marL="0" indent="0">
              <a:lnSpc>
                <a:spcPts val="2450"/>
              </a:lnSpc>
              <a:buNone/>
            </a:pPr>
            <a:r>
              <a:rPr lang="tr-TR" sz="1531" dirty="0" err="1">
                <a:solidFill>
                  <a:srgbClr val="E2E6E9"/>
                </a:solidFill>
                <a:ea typeface="adonis-web" pitchFamily="34" charset="-122"/>
              </a:rPr>
              <a:t>Delete</a:t>
            </a:r>
            <a:r>
              <a:rPr lang="tr-TR" sz="1531" dirty="0">
                <a:solidFill>
                  <a:srgbClr val="E2E6E9"/>
                </a:solidFill>
                <a:ea typeface="adonis-web" pitchFamily="34" charset="-122"/>
              </a:rPr>
              <a:t> User,</a:t>
            </a:r>
          </a:p>
          <a:p>
            <a:pPr marL="0" indent="0">
              <a:lnSpc>
                <a:spcPts val="2450"/>
              </a:lnSpc>
              <a:buNone/>
            </a:pPr>
            <a:r>
              <a:rPr lang="tr-TR" sz="1531" dirty="0">
                <a:solidFill>
                  <a:srgbClr val="E2E6E9"/>
                </a:solidFill>
                <a:ea typeface="adonis-web" pitchFamily="34" charset="-122"/>
              </a:rPr>
              <a:t>Update User,</a:t>
            </a:r>
          </a:p>
          <a:p>
            <a:pPr marL="0" indent="0">
              <a:lnSpc>
                <a:spcPts val="2450"/>
              </a:lnSpc>
              <a:buNone/>
            </a:pPr>
            <a:r>
              <a:rPr lang="tr-TR" sz="1531" dirty="0" err="1">
                <a:solidFill>
                  <a:srgbClr val="E2E6E9"/>
                </a:solidFill>
                <a:ea typeface="adonis-web" pitchFamily="34" charset="-122"/>
              </a:rPr>
              <a:t>Get</a:t>
            </a:r>
            <a:r>
              <a:rPr lang="tr-TR" sz="1531" dirty="0">
                <a:solidFill>
                  <a:srgbClr val="E2E6E9"/>
                </a:solidFill>
                <a:ea typeface="adonis-web" pitchFamily="34" charset="-122"/>
              </a:rPr>
              <a:t> User</a:t>
            </a:r>
            <a:endParaRPr lang="en-US" sz="1531" dirty="0"/>
          </a:p>
        </p:txBody>
      </p:sp>
      <p:sp>
        <p:nvSpPr>
          <p:cNvPr id="17" name="Text 11"/>
          <p:cNvSpPr/>
          <p:nvPr/>
        </p:nvSpPr>
        <p:spPr>
          <a:xfrm>
            <a:off x="8983385" y="2852668"/>
            <a:ext cx="159306" cy="3645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71"/>
              </a:lnSpc>
              <a:buNone/>
            </a:pPr>
            <a:endParaRPr lang="en-US" sz="229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Text 1"/>
          <p:cNvSpPr/>
          <p:nvPr/>
        </p:nvSpPr>
        <p:spPr>
          <a:xfrm>
            <a:off x="3116461" y="1761460"/>
            <a:ext cx="7262450" cy="6075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85"/>
              </a:lnSpc>
              <a:buNone/>
            </a:pPr>
            <a:r>
              <a:rPr lang="tr-TR" sz="3828" dirty="0" err="1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Added</a:t>
            </a:r>
            <a:r>
              <a:rPr lang="tr-TR" sz="3828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User </a:t>
            </a:r>
            <a:r>
              <a:rPr lang="tr-TR" sz="3828" dirty="0" err="1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And</a:t>
            </a:r>
            <a:r>
              <a:rPr lang="tr-TR" sz="3828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r>
              <a:rPr lang="tr-TR" sz="3828" dirty="0" err="1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Librarian</a:t>
            </a:r>
            <a:r>
              <a:rPr lang="en-US" sz="3828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Features</a:t>
            </a:r>
            <a:endParaRPr lang="en-US" sz="3828" dirty="0"/>
          </a:p>
        </p:txBody>
      </p:sp>
      <p:sp>
        <p:nvSpPr>
          <p:cNvPr id="17" name="Text 11"/>
          <p:cNvSpPr/>
          <p:nvPr/>
        </p:nvSpPr>
        <p:spPr>
          <a:xfrm>
            <a:off x="8983385" y="2852668"/>
            <a:ext cx="159306" cy="3645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71"/>
              </a:lnSpc>
              <a:buNone/>
            </a:pPr>
            <a:endParaRPr lang="en-US" sz="2297" dirty="0"/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20155BBC-66F1-5D85-EE56-7CD9D8830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207" y="2490513"/>
            <a:ext cx="2836545" cy="2836545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EC54C87E-7F66-06E7-8EAB-BE07E74961B7}"/>
              </a:ext>
            </a:extLst>
          </p:cNvPr>
          <p:cNvSpPr/>
          <p:nvPr/>
        </p:nvSpPr>
        <p:spPr>
          <a:xfrm>
            <a:off x="4384207" y="5505304"/>
            <a:ext cx="28365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tr-TR" sz="1750" dirty="0" err="1">
                <a:solidFill>
                  <a:schemeClr val="bg1"/>
                </a:solidFill>
              </a:rPr>
              <a:t>Change</a:t>
            </a:r>
            <a:r>
              <a:rPr lang="tr-TR" sz="1750" dirty="0">
                <a:solidFill>
                  <a:schemeClr val="bg1"/>
                </a:solidFill>
              </a:rPr>
              <a:t> </a:t>
            </a:r>
            <a:r>
              <a:rPr lang="tr-TR" sz="1750" dirty="0" err="1">
                <a:solidFill>
                  <a:schemeClr val="bg1"/>
                </a:solidFill>
              </a:rPr>
              <a:t>their</a:t>
            </a:r>
            <a:r>
              <a:rPr lang="tr-TR" sz="1750" dirty="0">
                <a:solidFill>
                  <a:schemeClr val="bg1"/>
                </a:solidFill>
              </a:rPr>
              <a:t> </a:t>
            </a:r>
            <a:r>
              <a:rPr lang="tr-TR" sz="1750" dirty="0" err="1">
                <a:solidFill>
                  <a:schemeClr val="bg1"/>
                </a:solidFill>
              </a:rPr>
              <a:t>own</a:t>
            </a:r>
            <a:r>
              <a:rPr lang="tr-TR" sz="1750" dirty="0">
                <a:solidFill>
                  <a:schemeClr val="bg1"/>
                </a:solidFill>
              </a:rPr>
              <a:t> </a:t>
            </a:r>
            <a:r>
              <a:rPr lang="tr-TR" sz="1750" dirty="0" err="1">
                <a:solidFill>
                  <a:schemeClr val="bg1"/>
                </a:solidFill>
              </a:rPr>
              <a:t>password</a:t>
            </a:r>
            <a:endParaRPr lang="en-US" sz="1750" dirty="0">
              <a:solidFill>
                <a:schemeClr val="bg1"/>
              </a:solidFill>
            </a:endParaRPr>
          </a:p>
        </p:txBody>
      </p:sp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2952F01F-8048-76BD-DE89-C8DDCEAF1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0344" y="2490513"/>
            <a:ext cx="2836545" cy="2836545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84610C30-14AA-9F52-D4C2-CF8F1C88A199}"/>
              </a:ext>
            </a:extLst>
          </p:cNvPr>
          <p:cNvSpPr/>
          <p:nvPr/>
        </p:nvSpPr>
        <p:spPr>
          <a:xfrm>
            <a:off x="7770344" y="5505304"/>
            <a:ext cx="28365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tr-TR" sz="1750" dirty="0" err="1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Change</a:t>
            </a:r>
            <a:r>
              <a:rPr lang="tr-TR" sz="175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r>
              <a:rPr lang="tr-TR" sz="1750" dirty="0" err="1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their</a:t>
            </a:r>
            <a:r>
              <a:rPr lang="tr-TR" sz="175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r>
              <a:rPr lang="tr-TR" sz="1750" dirty="0" err="1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own</a:t>
            </a:r>
            <a:r>
              <a:rPr lang="tr-TR" sz="175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r>
              <a:rPr lang="tr-TR" sz="1750" dirty="0" err="1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contact</a:t>
            </a:r>
            <a:r>
              <a:rPr lang="tr-TR" sz="175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r>
              <a:rPr lang="tr-TR" sz="1750" dirty="0" err="1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infos</a:t>
            </a:r>
            <a:r>
              <a:rPr lang="tr-TR" sz="175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r>
              <a:rPr lang="tr-TR" sz="1750" dirty="0" err="1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like</a:t>
            </a:r>
            <a:r>
              <a:rPr lang="tr-TR" sz="175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tel </a:t>
            </a:r>
            <a:r>
              <a:rPr lang="tr-TR" sz="1750" dirty="0" err="1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number</a:t>
            </a:r>
            <a:r>
              <a:rPr lang="tr-TR" sz="175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r>
              <a:rPr lang="tr-TR" sz="1750" dirty="0" err="1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or</a:t>
            </a:r>
            <a:r>
              <a:rPr lang="tr-TR" sz="175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r>
              <a:rPr lang="tr-TR" sz="1750" dirty="0" err="1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address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52255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7" name="Text 11"/>
          <p:cNvSpPr/>
          <p:nvPr/>
        </p:nvSpPr>
        <p:spPr>
          <a:xfrm>
            <a:off x="8983385" y="2852668"/>
            <a:ext cx="159306" cy="3645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71"/>
              </a:lnSpc>
              <a:buNone/>
            </a:pPr>
            <a:endParaRPr lang="en-US" sz="2297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D45D2D6-E319-25E7-67A6-E276B78B9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263" y="1166841"/>
            <a:ext cx="1685827" cy="1685827"/>
          </a:xfrm>
          <a:prstGeom prst="rect">
            <a:avLst/>
          </a:prstGeom>
        </p:spPr>
      </p:pic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41064F8C-65A3-E234-B435-A29A22CFA7D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447177" y="2852668"/>
            <a:ext cx="0" cy="4717056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Resim 26">
            <a:extLst>
              <a:ext uri="{FF2B5EF4-FFF2-40B4-BE49-F238E27FC236}">
                <a16:creationId xmlns:a16="http://schemas.microsoft.com/office/drawing/2014/main" id="{E75D47FE-6FF4-2929-C602-E36326E26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723" y="3606276"/>
            <a:ext cx="1060515" cy="1060515"/>
          </a:xfrm>
          <a:prstGeom prst="rect">
            <a:avLst/>
          </a:prstGeom>
        </p:spPr>
      </p:pic>
      <p:pic>
        <p:nvPicPr>
          <p:cNvPr id="28" name="Resim 27">
            <a:extLst>
              <a:ext uri="{FF2B5EF4-FFF2-40B4-BE49-F238E27FC236}">
                <a16:creationId xmlns:a16="http://schemas.microsoft.com/office/drawing/2014/main" id="{E6159A2C-E1C1-3542-966B-29D1752FE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913" y="6122469"/>
            <a:ext cx="1060515" cy="1060515"/>
          </a:xfrm>
          <a:prstGeom prst="rect">
            <a:avLst/>
          </a:prstGeom>
        </p:spPr>
      </p:pic>
      <p:cxnSp>
        <p:nvCxnSpPr>
          <p:cNvPr id="40" name="Düz Ok Bağlayıcısı 39">
            <a:extLst>
              <a:ext uri="{FF2B5EF4-FFF2-40B4-BE49-F238E27FC236}">
                <a16:creationId xmlns:a16="http://schemas.microsoft.com/office/drawing/2014/main" id="{B76175B1-C404-0A3A-DC08-1757557FA09D}"/>
              </a:ext>
            </a:extLst>
          </p:cNvPr>
          <p:cNvCxnSpPr/>
          <p:nvPr/>
        </p:nvCxnSpPr>
        <p:spPr>
          <a:xfrm>
            <a:off x="3101420" y="3755182"/>
            <a:ext cx="4335407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üz Ok Bağlayıcısı 45">
            <a:extLst>
              <a:ext uri="{FF2B5EF4-FFF2-40B4-BE49-F238E27FC236}">
                <a16:creationId xmlns:a16="http://schemas.microsoft.com/office/drawing/2014/main" id="{00CA68DF-081F-8D17-022B-19CC08612536}"/>
              </a:ext>
            </a:extLst>
          </p:cNvPr>
          <p:cNvCxnSpPr>
            <a:cxnSpLocks/>
          </p:cNvCxnSpPr>
          <p:nvPr/>
        </p:nvCxnSpPr>
        <p:spPr>
          <a:xfrm flipH="1">
            <a:off x="3308810" y="4449446"/>
            <a:ext cx="4128017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B2AABC07-9714-8438-F176-F086BF655974}"/>
              </a:ext>
            </a:extLst>
          </p:cNvPr>
          <p:cNvCxnSpPr/>
          <p:nvPr/>
        </p:nvCxnSpPr>
        <p:spPr>
          <a:xfrm>
            <a:off x="3101420" y="6226166"/>
            <a:ext cx="4335407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Düz Ok Bağlayıcısı 55">
            <a:extLst>
              <a:ext uri="{FF2B5EF4-FFF2-40B4-BE49-F238E27FC236}">
                <a16:creationId xmlns:a16="http://schemas.microsoft.com/office/drawing/2014/main" id="{E4D9A4C1-4D12-974C-72AF-1BDD6F3B3F5F}"/>
              </a:ext>
            </a:extLst>
          </p:cNvPr>
          <p:cNvCxnSpPr/>
          <p:nvPr/>
        </p:nvCxnSpPr>
        <p:spPr>
          <a:xfrm flipH="1">
            <a:off x="3242822" y="6825006"/>
            <a:ext cx="4194005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3">
            <a:extLst>
              <a:ext uri="{FF2B5EF4-FFF2-40B4-BE49-F238E27FC236}">
                <a16:creationId xmlns:a16="http://schemas.microsoft.com/office/drawing/2014/main" id="{3011F907-FC71-0B93-1310-1D9638B01799}"/>
              </a:ext>
            </a:extLst>
          </p:cNvPr>
          <p:cNvSpPr/>
          <p:nvPr/>
        </p:nvSpPr>
        <p:spPr>
          <a:xfrm>
            <a:off x="4727817" y="3318748"/>
            <a:ext cx="1390454" cy="428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tr-TR" sz="1750" dirty="0">
                <a:solidFill>
                  <a:schemeClr val="bg1"/>
                </a:solidFill>
              </a:rPr>
              <a:t>Rest </a:t>
            </a:r>
            <a:r>
              <a:rPr lang="tr-TR" sz="1750" dirty="0" err="1">
                <a:solidFill>
                  <a:schemeClr val="bg1"/>
                </a:solidFill>
              </a:rPr>
              <a:t>Request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61" name="Text 3">
            <a:extLst>
              <a:ext uri="{FF2B5EF4-FFF2-40B4-BE49-F238E27FC236}">
                <a16:creationId xmlns:a16="http://schemas.microsoft.com/office/drawing/2014/main" id="{B2929D01-A88F-1CCB-EBC5-C6296ABECA91}"/>
              </a:ext>
            </a:extLst>
          </p:cNvPr>
          <p:cNvSpPr/>
          <p:nvPr/>
        </p:nvSpPr>
        <p:spPr>
          <a:xfrm>
            <a:off x="4693838" y="4393171"/>
            <a:ext cx="1634895" cy="428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tr-TR" sz="1750" dirty="0">
                <a:solidFill>
                  <a:schemeClr val="bg1"/>
                </a:solidFill>
              </a:rPr>
              <a:t>Rest </a:t>
            </a:r>
            <a:r>
              <a:rPr lang="tr-TR" sz="1750" dirty="0" err="1">
                <a:solidFill>
                  <a:schemeClr val="bg1"/>
                </a:solidFill>
              </a:rPr>
              <a:t>Response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66" name="Text 3">
            <a:extLst>
              <a:ext uri="{FF2B5EF4-FFF2-40B4-BE49-F238E27FC236}">
                <a16:creationId xmlns:a16="http://schemas.microsoft.com/office/drawing/2014/main" id="{C115CF97-66EE-CC51-3664-82E9CA4BC95A}"/>
              </a:ext>
            </a:extLst>
          </p:cNvPr>
          <p:cNvSpPr/>
          <p:nvPr/>
        </p:nvSpPr>
        <p:spPr>
          <a:xfrm>
            <a:off x="2523054" y="3229307"/>
            <a:ext cx="1060510" cy="428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tr-TR" sz="1750" dirty="0" err="1">
                <a:solidFill>
                  <a:schemeClr val="bg1"/>
                </a:solidFill>
              </a:rPr>
              <a:t>Librarian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67" name="Text 3">
            <a:extLst>
              <a:ext uri="{FF2B5EF4-FFF2-40B4-BE49-F238E27FC236}">
                <a16:creationId xmlns:a16="http://schemas.microsoft.com/office/drawing/2014/main" id="{2F235FA3-C14C-1FE7-41AD-D2B5E074C1EB}"/>
              </a:ext>
            </a:extLst>
          </p:cNvPr>
          <p:cNvSpPr/>
          <p:nvPr/>
        </p:nvSpPr>
        <p:spPr>
          <a:xfrm>
            <a:off x="2616342" y="5764505"/>
            <a:ext cx="711323" cy="428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tr-TR" sz="1750" dirty="0">
                <a:solidFill>
                  <a:schemeClr val="bg1"/>
                </a:solidFill>
              </a:rPr>
              <a:t>User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68" name="Text 3">
            <a:extLst>
              <a:ext uri="{FF2B5EF4-FFF2-40B4-BE49-F238E27FC236}">
                <a16:creationId xmlns:a16="http://schemas.microsoft.com/office/drawing/2014/main" id="{2BB93CAE-928D-5E0F-D73B-2414463781D2}"/>
              </a:ext>
            </a:extLst>
          </p:cNvPr>
          <p:cNvSpPr/>
          <p:nvPr/>
        </p:nvSpPr>
        <p:spPr>
          <a:xfrm>
            <a:off x="6855366" y="900693"/>
            <a:ext cx="1343881" cy="428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tr-TR" sz="1750" dirty="0">
                <a:solidFill>
                  <a:schemeClr val="bg1"/>
                </a:solidFill>
              </a:rPr>
              <a:t>Rest Server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71" name="Text 1">
            <a:extLst>
              <a:ext uri="{FF2B5EF4-FFF2-40B4-BE49-F238E27FC236}">
                <a16:creationId xmlns:a16="http://schemas.microsoft.com/office/drawing/2014/main" id="{50A1BC7A-9407-74F1-2A4B-2D9A75107AB9}"/>
              </a:ext>
            </a:extLst>
          </p:cNvPr>
          <p:cNvSpPr/>
          <p:nvPr/>
        </p:nvSpPr>
        <p:spPr>
          <a:xfrm>
            <a:off x="307136" y="304033"/>
            <a:ext cx="7982954" cy="6075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85"/>
              </a:lnSpc>
              <a:buNone/>
            </a:pPr>
            <a:r>
              <a:rPr lang="tr-TR" sz="3828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Library </a:t>
            </a:r>
            <a:r>
              <a:rPr lang="tr-TR" sz="3828" dirty="0" err="1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Process</a:t>
            </a:r>
            <a:r>
              <a:rPr lang="tr-TR" sz="3828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r>
              <a:rPr lang="tr-TR" sz="3828" dirty="0" err="1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Communication</a:t>
            </a:r>
            <a:r>
              <a:rPr lang="tr-TR" sz="3828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r>
              <a:rPr lang="tr-TR" sz="3828" dirty="0" err="1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Hierarchy</a:t>
            </a:r>
            <a:endParaRPr lang="en-US" sz="3828" dirty="0"/>
          </a:p>
        </p:txBody>
      </p:sp>
    </p:spTree>
    <p:extLst>
      <p:ext uri="{BB962C8B-B14F-4D97-AF65-F5344CB8AC3E}">
        <p14:creationId xmlns:p14="http://schemas.microsoft.com/office/powerpoint/2010/main" val="396723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7" name="Text 11"/>
          <p:cNvSpPr/>
          <p:nvPr/>
        </p:nvSpPr>
        <p:spPr>
          <a:xfrm>
            <a:off x="8983385" y="2852668"/>
            <a:ext cx="159306" cy="3645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71"/>
              </a:lnSpc>
              <a:buNone/>
            </a:pPr>
            <a:endParaRPr lang="en-US" sz="2297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D45D2D6-E319-25E7-67A6-E276B78B9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263" y="1166841"/>
            <a:ext cx="1685827" cy="168582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D8903DB-CB73-43A3-224F-DA7B31284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746" y="1166840"/>
            <a:ext cx="1685827" cy="1685827"/>
          </a:xfrm>
          <a:prstGeom prst="rect">
            <a:avLst/>
          </a:prstGeom>
        </p:spPr>
      </p:pic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41064F8C-65A3-E234-B435-A29A22CFA7D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436827" y="2852668"/>
            <a:ext cx="10350" cy="5301518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6E7BD79E-DCFA-ECB3-36A9-E3D3EC70131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1339660" y="2852667"/>
            <a:ext cx="47918" cy="5339226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" name="Resim 21">
            <a:extLst>
              <a:ext uri="{FF2B5EF4-FFF2-40B4-BE49-F238E27FC236}">
                <a16:creationId xmlns:a16="http://schemas.microsoft.com/office/drawing/2014/main" id="{239DA41F-2874-99EE-9254-394A0EE8E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913" y="3239405"/>
            <a:ext cx="1060515" cy="1060515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E75D47FE-6FF4-2929-C602-E36326E26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723" y="4680937"/>
            <a:ext cx="1060515" cy="1060515"/>
          </a:xfrm>
          <a:prstGeom prst="rect">
            <a:avLst/>
          </a:prstGeom>
        </p:spPr>
      </p:pic>
      <p:pic>
        <p:nvPicPr>
          <p:cNvPr id="28" name="Resim 27">
            <a:extLst>
              <a:ext uri="{FF2B5EF4-FFF2-40B4-BE49-F238E27FC236}">
                <a16:creationId xmlns:a16="http://schemas.microsoft.com/office/drawing/2014/main" id="{E6159A2C-E1C1-3542-966B-29D1752FE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913" y="6122469"/>
            <a:ext cx="1060515" cy="1060515"/>
          </a:xfrm>
          <a:prstGeom prst="rect">
            <a:avLst/>
          </a:prstGeom>
        </p:spPr>
      </p:pic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52F2F2E0-2414-EB16-A0C5-CF6A3D98DA37}"/>
              </a:ext>
            </a:extLst>
          </p:cNvPr>
          <p:cNvCxnSpPr>
            <a:cxnSpLocks/>
          </p:cNvCxnSpPr>
          <p:nvPr/>
        </p:nvCxnSpPr>
        <p:spPr>
          <a:xfrm>
            <a:off x="2969170" y="3399757"/>
            <a:ext cx="4478006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E6581FE2-F61B-04D9-F5C3-EE6110D31226}"/>
              </a:ext>
            </a:extLst>
          </p:cNvPr>
          <p:cNvCxnSpPr/>
          <p:nvPr/>
        </p:nvCxnSpPr>
        <p:spPr>
          <a:xfrm>
            <a:off x="7447177" y="3695307"/>
            <a:ext cx="3882133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>
            <a:extLst>
              <a:ext uri="{FF2B5EF4-FFF2-40B4-BE49-F238E27FC236}">
                <a16:creationId xmlns:a16="http://schemas.microsoft.com/office/drawing/2014/main" id="{47A1DB95-6479-E7C3-7C84-215D186D23BC}"/>
              </a:ext>
            </a:extLst>
          </p:cNvPr>
          <p:cNvCxnSpPr/>
          <p:nvPr/>
        </p:nvCxnSpPr>
        <p:spPr>
          <a:xfrm flipH="1">
            <a:off x="7447177" y="3930015"/>
            <a:ext cx="3882133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BD400DFC-01E0-D0CF-5FE0-92CD938C541B}"/>
              </a:ext>
            </a:extLst>
          </p:cNvPr>
          <p:cNvCxnSpPr>
            <a:cxnSpLocks/>
          </p:cNvCxnSpPr>
          <p:nvPr/>
        </p:nvCxnSpPr>
        <p:spPr>
          <a:xfrm flipH="1">
            <a:off x="3421931" y="4204354"/>
            <a:ext cx="4025245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Ok Bağlayıcısı 39">
            <a:extLst>
              <a:ext uri="{FF2B5EF4-FFF2-40B4-BE49-F238E27FC236}">
                <a16:creationId xmlns:a16="http://schemas.microsoft.com/office/drawing/2014/main" id="{B76175B1-C404-0A3A-DC08-1757557FA09D}"/>
              </a:ext>
            </a:extLst>
          </p:cNvPr>
          <p:cNvCxnSpPr/>
          <p:nvPr/>
        </p:nvCxnSpPr>
        <p:spPr>
          <a:xfrm>
            <a:off x="3101420" y="4829843"/>
            <a:ext cx="4335407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70A5D15C-B42A-9BD6-37CD-629BBC34A0AD}"/>
              </a:ext>
            </a:extLst>
          </p:cNvPr>
          <p:cNvCxnSpPr/>
          <p:nvPr/>
        </p:nvCxnSpPr>
        <p:spPr>
          <a:xfrm>
            <a:off x="7447177" y="5071621"/>
            <a:ext cx="3871784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448BC30D-501F-F420-8B9A-E4EC8FA216BA}"/>
              </a:ext>
            </a:extLst>
          </p:cNvPr>
          <p:cNvCxnSpPr/>
          <p:nvPr/>
        </p:nvCxnSpPr>
        <p:spPr>
          <a:xfrm flipH="1">
            <a:off x="7447177" y="5335571"/>
            <a:ext cx="3882133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üz Ok Bağlayıcısı 45">
            <a:extLst>
              <a:ext uri="{FF2B5EF4-FFF2-40B4-BE49-F238E27FC236}">
                <a16:creationId xmlns:a16="http://schemas.microsoft.com/office/drawing/2014/main" id="{00CA68DF-081F-8D17-022B-19CC08612536}"/>
              </a:ext>
            </a:extLst>
          </p:cNvPr>
          <p:cNvCxnSpPr>
            <a:cxnSpLocks/>
          </p:cNvCxnSpPr>
          <p:nvPr/>
        </p:nvCxnSpPr>
        <p:spPr>
          <a:xfrm flipH="1">
            <a:off x="3308810" y="5524107"/>
            <a:ext cx="4128017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B2AABC07-9714-8438-F176-F086BF655974}"/>
              </a:ext>
            </a:extLst>
          </p:cNvPr>
          <p:cNvCxnSpPr/>
          <p:nvPr/>
        </p:nvCxnSpPr>
        <p:spPr>
          <a:xfrm>
            <a:off x="3101420" y="6226166"/>
            <a:ext cx="4335407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C50BD9D9-BE29-0B1C-3FC7-CAEEA5E1764E}"/>
              </a:ext>
            </a:extLst>
          </p:cNvPr>
          <p:cNvCxnSpPr/>
          <p:nvPr/>
        </p:nvCxnSpPr>
        <p:spPr>
          <a:xfrm>
            <a:off x="7436827" y="6429080"/>
            <a:ext cx="3882134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Düz Ok Bağlayıcısı 53">
            <a:extLst>
              <a:ext uri="{FF2B5EF4-FFF2-40B4-BE49-F238E27FC236}">
                <a16:creationId xmlns:a16="http://schemas.microsoft.com/office/drawing/2014/main" id="{581BB563-B9F3-E5D8-D16C-AAF31A177FC5}"/>
              </a:ext>
            </a:extLst>
          </p:cNvPr>
          <p:cNvCxnSpPr/>
          <p:nvPr/>
        </p:nvCxnSpPr>
        <p:spPr>
          <a:xfrm flipH="1">
            <a:off x="7436827" y="6652726"/>
            <a:ext cx="3902833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Düz Ok Bağlayıcısı 55">
            <a:extLst>
              <a:ext uri="{FF2B5EF4-FFF2-40B4-BE49-F238E27FC236}">
                <a16:creationId xmlns:a16="http://schemas.microsoft.com/office/drawing/2014/main" id="{E4D9A4C1-4D12-974C-72AF-1BDD6F3B3F5F}"/>
              </a:ext>
            </a:extLst>
          </p:cNvPr>
          <p:cNvCxnSpPr/>
          <p:nvPr/>
        </p:nvCxnSpPr>
        <p:spPr>
          <a:xfrm flipH="1">
            <a:off x="3242822" y="6825006"/>
            <a:ext cx="4194005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3">
            <a:extLst>
              <a:ext uri="{FF2B5EF4-FFF2-40B4-BE49-F238E27FC236}">
                <a16:creationId xmlns:a16="http://schemas.microsoft.com/office/drawing/2014/main" id="{3011F907-FC71-0B93-1310-1D9638B01799}"/>
              </a:ext>
            </a:extLst>
          </p:cNvPr>
          <p:cNvSpPr/>
          <p:nvPr/>
        </p:nvSpPr>
        <p:spPr>
          <a:xfrm>
            <a:off x="4773981" y="2971356"/>
            <a:ext cx="1390454" cy="428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tr-TR" sz="1750" dirty="0">
                <a:solidFill>
                  <a:schemeClr val="bg1"/>
                </a:solidFill>
              </a:rPr>
              <a:t>Rest </a:t>
            </a:r>
            <a:r>
              <a:rPr lang="tr-TR" sz="1750" dirty="0" err="1">
                <a:solidFill>
                  <a:schemeClr val="bg1"/>
                </a:solidFill>
              </a:rPr>
              <a:t>Request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59" name="Text 3">
            <a:extLst>
              <a:ext uri="{FF2B5EF4-FFF2-40B4-BE49-F238E27FC236}">
                <a16:creationId xmlns:a16="http://schemas.microsoft.com/office/drawing/2014/main" id="{C7F6F8A8-2A44-950F-D22A-3165F46692A1}"/>
              </a:ext>
            </a:extLst>
          </p:cNvPr>
          <p:cNvSpPr/>
          <p:nvPr/>
        </p:nvSpPr>
        <p:spPr>
          <a:xfrm>
            <a:off x="8859183" y="3236596"/>
            <a:ext cx="1554763" cy="428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tr-TR" sz="1750" dirty="0" err="1">
                <a:solidFill>
                  <a:schemeClr val="bg1"/>
                </a:solidFill>
              </a:rPr>
              <a:t>gRPC</a:t>
            </a:r>
            <a:r>
              <a:rPr lang="tr-TR" sz="1750" dirty="0">
                <a:solidFill>
                  <a:schemeClr val="bg1"/>
                </a:solidFill>
              </a:rPr>
              <a:t> </a:t>
            </a:r>
            <a:r>
              <a:rPr lang="tr-TR" sz="1750" dirty="0" err="1">
                <a:solidFill>
                  <a:schemeClr val="bg1"/>
                </a:solidFill>
              </a:rPr>
              <a:t>Request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60" name="Text 3">
            <a:extLst>
              <a:ext uri="{FF2B5EF4-FFF2-40B4-BE49-F238E27FC236}">
                <a16:creationId xmlns:a16="http://schemas.microsoft.com/office/drawing/2014/main" id="{61A77A23-BD37-E9CF-A497-4FC554F8B9EB}"/>
              </a:ext>
            </a:extLst>
          </p:cNvPr>
          <p:cNvSpPr/>
          <p:nvPr/>
        </p:nvSpPr>
        <p:spPr>
          <a:xfrm>
            <a:off x="8859182" y="3871518"/>
            <a:ext cx="1634895" cy="428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tr-TR" sz="1750" dirty="0" err="1">
                <a:solidFill>
                  <a:schemeClr val="bg1"/>
                </a:solidFill>
              </a:rPr>
              <a:t>gRPC</a:t>
            </a:r>
            <a:r>
              <a:rPr lang="tr-TR" sz="1750" dirty="0">
                <a:solidFill>
                  <a:schemeClr val="bg1"/>
                </a:solidFill>
              </a:rPr>
              <a:t> </a:t>
            </a:r>
            <a:r>
              <a:rPr lang="tr-TR" sz="1750" dirty="0" err="1">
                <a:solidFill>
                  <a:schemeClr val="bg1"/>
                </a:solidFill>
              </a:rPr>
              <a:t>Response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61" name="Text 3">
            <a:extLst>
              <a:ext uri="{FF2B5EF4-FFF2-40B4-BE49-F238E27FC236}">
                <a16:creationId xmlns:a16="http://schemas.microsoft.com/office/drawing/2014/main" id="{B2929D01-A88F-1CCB-EBC5-C6296ABECA91}"/>
              </a:ext>
            </a:extLst>
          </p:cNvPr>
          <p:cNvSpPr/>
          <p:nvPr/>
        </p:nvSpPr>
        <p:spPr>
          <a:xfrm>
            <a:off x="4693838" y="4127785"/>
            <a:ext cx="1634895" cy="428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tr-TR" sz="1750" dirty="0">
                <a:solidFill>
                  <a:schemeClr val="bg1"/>
                </a:solidFill>
              </a:rPr>
              <a:t>Rest </a:t>
            </a:r>
            <a:r>
              <a:rPr lang="tr-TR" sz="1750" dirty="0" err="1">
                <a:solidFill>
                  <a:schemeClr val="bg1"/>
                </a:solidFill>
              </a:rPr>
              <a:t>Response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65" name="Text 3">
            <a:extLst>
              <a:ext uri="{FF2B5EF4-FFF2-40B4-BE49-F238E27FC236}">
                <a16:creationId xmlns:a16="http://schemas.microsoft.com/office/drawing/2014/main" id="{E46B434E-2415-5DE7-1E54-43177BB6B8AB}"/>
              </a:ext>
            </a:extLst>
          </p:cNvPr>
          <p:cNvSpPr/>
          <p:nvPr/>
        </p:nvSpPr>
        <p:spPr>
          <a:xfrm>
            <a:off x="2584868" y="2840866"/>
            <a:ext cx="858961" cy="428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tr-TR" sz="1750" dirty="0">
                <a:solidFill>
                  <a:schemeClr val="bg1"/>
                </a:solidFill>
              </a:rPr>
              <a:t>Admin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66" name="Text 3">
            <a:extLst>
              <a:ext uri="{FF2B5EF4-FFF2-40B4-BE49-F238E27FC236}">
                <a16:creationId xmlns:a16="http://schemas.microsoft.com/office/drawing/2014/main" id="{C115CF97-66EE-CC51-3664-82E9CA4BC95A}"/>
              </a:ext>
            </a:extLst>
          </p:cNvPr>
          <p:cNvSpPr/>
          <p:nvPr/>
        </p:nvSpPr>
        <p:spPr>
          <a:xfrm>
            <a:off x="2523054" y="4303968"/>
            <a:ext cx="1060510" cy="428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tr-TR" sz="1750" dirty="0" err="1">
                <a:solidFill>
                  <a:schemeClr val="bg1"/>
                </a:solidFill>
              </a:rPr>
              <a:t>Librarian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67" name="Text 3">
            <a:extLst>
              <a:ext uri="{FF2B5EF4-FFF2-40B4-BE49-F238E27FC236}">
                <a16:creationId xmlns:a16="http://schemas.microsoft.com/office/drawing/2014/main" id="{2F235FA3-C14C-1FE7-41AD-D2B5E074C1EB}"/>
              </a:ext>
            </a:extLst>
          </p:cNvPr>
          <p:cNvSpPr/>
          <p:nvPr/>
        </p:nvSpPr>
        <p:spPr>
          <a:xfrm>
            <a:off x="2588061" y="5764505"/>
            <a:ext cx="711323" cy="428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tr-TR" sz="1750" dirty="0">
                <a:solidFill>
                  <a:schemeClr val="bg1"/>
                </a:solidFill>
              </a:rPr>
              <a:t>User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68" name="Text 3">
            <a:extLst>
              <a:ext uri="{FF2B5EF4-FFF2-40B4-BE49-F238E27FC236}">
                <a16:creationId xmlns:a16="http://schemas.microsoft.com/office/drawing/2014/main" id="{2BB93CAE-928D-5E0F-D73B-2414463781D2}"/>
              </a:ext>
            </a:extLst>
          </p:cNvPr>
          <p:cNvSpPr/>
          <p:nvPr/>
        </p:nvSpPr>
        <p:spPr>
          <a:xfrm>
            <a:off x="6855366" y="900693"/>
            <a:ext cx="1343881" cy="428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tr-TR" sz="1750" dirty="0">
                <a:solidFill>
                  <a:schemeClr val="bg1"/>
                </a:solidFill>
              </a:rPr>
              <a:t>Rest Server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69" name="Text 3">
            <a:extLst>
              <a:ext uri="{FF2B5EF4-FFF2-40B4-BE49-F238E27FC236}">
                <a16:creationId xmlns:a16="http://schemas.microsoft.com/office/drawing/2014/main" id="{1718C85B-7889-1E7B-9DA8-24FB8E78805B}"/>
              </a:ext>
            </a:extLst>
          </p:cNvPr>
          <p:cNvSpPr/>
          <p:nvPr/>
        </p:nvSpPr>
        <p:spPr>
          <a:xfrm>
            <a:off x="10759864" y="892502"/>
            <a:ext cx="1343881" cy="428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tr-TR" sz="1750" dirty="0" err="1">
                <a:solidFill>
                  <a:schemeClr val="bg1"/>
                </a:solidFill>
              </a:rPr>
              <a:t>gRPC</a:t>
            </a:r>
            <a:r>
              <a:rPr lang="tr-TR" sz="1750" dirty="0">
                <a:solidFill>
                  <a:schemeClr val="bg1"/>
                </a:solidFill>
              </a:rPr>
              <a:t> Server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71" name="Text 1">
            <a:extLst>
              <a:ext uri="{FF2B5EF4-FFF2-40B4-BE49-F238E27FC236}">
                <a16:creationId xmlns:a16="http://schemas.microsoft.com/office/drawing/2014/main" id="{50A1BC7A-9407-74F1-2A4B-2D9A75107AB9}"/>
              </a:ext>
            </a:extLst>
          </p:cNvPr>
          <p:cNvSpPr/>
          <p:nvPr/>
        </p:nvSpPr>
        <p:spPr>
          <a:xfrm>
            <a:off x="307136" y="304033"/>
            <a:ext cx="7982954" cy="6075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85"/>
              </a:lnSpc>
              <a:buNone/>
            </a:pPr>
            <a:r>
              <a:rPr lang="tr-TR" sz="3828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User </a:t>
            </a:r>
            <a:r>
              <a:rPr lang="tr-TR" sz="3828" dirty="0" err="1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Process</a:t>
            </a:r>
            <a:r>
              <a:rPr lang="tr-TR" sz="3828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r>
              <a:rPr lang="tr-TR" sz="3828" dirty="0" err="1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Communication</a:t>
            </a:r>
            <a:r>
              <a:rPr lang="tr-TR" sz="3828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r>
              <a:rPr lang="tr-TR" sz="3828" dirty="0" err="1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Hierarchy</a:t>
            </a:r>
            <a:endParaRPr lang="en-US" sz="3828" dirty="0"/>
          </a:p>
        </p:txBody>
      </p:sp>
      <p:cxnSp>
        <p:nvCxnSpPr>
          <p:cNvPr id="74" name="Düz Ok Bağlayıcısı 73">
            <a:extLst>
              <a:ext uri="{FF2B5EF4-FFF2-40B4-BE49-F238E27FC236}">
                <a16:creationId xmlns:a16="http://schemas.microsoft.com/office/drawing/2014/main" id="{D7F34AE3-694D-8BD3-0A8E-960D9D24C32B}"/>
              </a:ext>
            </a:extLst>
          </p:cNvPr>
          <p:cNvCxnSpPr/>
          <p:nvPr/>
        </p:nvCxnSpPr>
        <p:spPr>
          <a:xfrm>
            <a:off x="7484745" y="7326198"/>
            <a:ext cx="3882134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Düz Ok Bağlayıcısı 74">
            <a:extLst>
              <a:ext uri="{FF2B5EF4-FFF2-40B4-BE49-F238E27FC236}">
                <a16:creationId xmlns:a16="http://schemas.microsoft.com/office/drawing/2014/main" id="{5AB6319B-50BD-4C03-928B-67434303F21B}"/>
              </a:ext>
            </a:extLst>
          </p:cNvPr>
          <p:cNvCxnSpPr/>
          <p:nvPr/>
        </p:nvCxnSpPr>
        <p:spPr>
          <a:xfrm flipH="1">
            <a:off x="7484745" y="7549844"/>
            <a:ext cx="3902833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69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2517696" y="102477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tr-TR" sz="4374" dirty="0" err="1">
                <a:solidFill>
                  <a:schemeClr val="bg1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Added</a:t>
            </a:r>
            <a:r>
              <a:rPr lang="tr-TR" sz="4374" dirty="0">
                <a:solidFill>
                  <a:schemeClr val="bg1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New </a:t>
            </a:r>
            <a:r>
              <a:rPr lang="tr-TR" sz="4374" dirty="0" err="1">
                <a:solidFill>
                  <a:schemeClr val="bg1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gRPC</a:t>
            </a:r>
            <a:r>
              <a:rPr lang="tr-TR" sz="4374" dirty="0">
                <a:solidFill>
                  <a:schemeClr val="bg1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r>
              <a:rPr lang="tr-TR" sz="4374" dirty="0" err="1">
                <a:solidFill>
                  <a:schemeClr val="bg1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Functions</a:t>
            </a:r>
            <a:r>
              <a:rPr lang="tr-TR" sz="4374" dirty="0">
                <a:solidFill>
                  <a:schemeClr val="bg1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r>
              <a:rPr lang="tr-TR" sz="4374" dirty="0" err="1">
                <a:solidFill>
                  <a:schemeClr val="bg1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To</a:t>
            </a:r>
            <a:r>
              <a:rPr lang="tr-TR" sz="4374" dirty="0">
                <a:solidFill>
                  <a:schemeClr val="bg1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Rest Server</a:t>
            </a:r>
            <a:endParaRPr lang="en-US" sz="4374" dirty="0">
              <a:solidFill>
                <a:schemeClr val="bg1"/>
              </a:solidFill>
            </a:endParaRPr>
          </a:p>
        </p:txBody>
      </p:sp>
      <p:sp>
        <p:nvSpPr>
          <p:cNvPr id="8" name="Shape 5"/>
          <p:cNvSpPr/>
          <p:nvPr/>
        </p:nvSpPr>
        <p:spPr>
          <a:xfrm>
            <a:off x="1968167" y="2323743"/>
            <a:ext cx="4686419" cy="1964550"/>
          </a:xfrm>
          <a:prstGeom prst="roundRect">
            <a:avLst>
              <a:gd name="adj" fmla="val 6057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r>
              <a:rPr lang="tr-TR" sz="2400" dirty="0">
                <a:solidFill>
                  <a:schemeClr val="bg1"/>
                </a:solidFill>
                <a:latin typeface="adonis-web"/>
              </a:rPr>
              <a:t>POST</a:t>
            </a:r>
            <a:r>
              <a:rPr lang="en-GB" sz="2400" dirty="0">
                <a:solidFill>
                  <a:schemeClr val="bg1"/>
                </a:solidFill>
                <a:latin typeface="adonis-web"/>
              </a:rPr>
              <a:t> /admin/</a:t>
            </a:r>
            <a:r>
              <a:rPr lang="en-GB" sz="2400" dirty="0" err="1">
                <a:solidFill>
                  <a:schemeClr val="bg1"/>
                </a:solidFill>
                <a:latin typeface="adonis-web"/>
              </a:rPr>
              <a:t>adduser</a:t>
            </a:r>
            <a:endParaRPr lang="en-GB" sz="2400" dirty="0">
              <a:solidFill>
                <a:schemeClr val="bg1"/>
              </a:solidFill>
              <a:latin typeface="adonis-web"/>
            </a:endParaRPr>
          </a:p>
          <a:p>
            <a:r>
              <a:rPr lang="tr-TR" sz="2400" dirty="0">
                <a:solidFill>
                  <a:schemeClr val="bg1"/>
                </a:solidFill>
                <a:latin typeface="adonis-web"/>
              </a:rPr>
              <a:t>DELETE</a:t>
            </a:r>
            <a:r>
              <a:rPr lang="en-GB" sz="2400" dirty="0">
                <a:solidFill>
                  <a:schemeClr val="bg1"/>
                </a:solidFill>
                <a:latin typeface="adonis-web"/>
              </a:rPr>
              <a:t> /admin/{</a:t>
            </a:r>
            <a:r>
              <a:rPr lang="en-GB" sz="2400" dirty="0" err="1">
                <a:solidFill>
                  <a:schemeClr val="bg1"/>
                </a:solidFill>
                <a:latin typeface="adonis-web"/>
              </a:rPr>
              <a:t>userId</a:t>
            </a:r>
            <a:r>
              <a:rPr lang="en-GB" sz="2400" dirty="0">
                <a:solidFill>
                  <a:schemeClr val="bg1"/>
                </a:solidFill>
                <a:latin typeface="adonis-web"/>
              </a:rPr>
              <a:t>}</a:t>
            </a:r>
          </a:p>
          <a:p>
            <a:r>
              <a:rPr lang="tr-TR" sz="2400" dirty="0">
                <a:solidFill>
                  <a:schemeClr val="bg1"/>
                </a:solidFill>
                <a:latin typeface="adonis-web"/>
              </a:rPr>
              <a:t>POST /admin/</a:t>
            </a:r>
            <a:r>
              <a:rPr lang="tr-TR" sz="2400" dirty="0" err="1">
                <a:solidFill>
                  <a:schemeClr val="bg1"/>
                </a:solidFill>
                <a:latin typeface="adonis-web"/>
              </a:rPr>
              <a:t>updateUserInfo</a:t>
            </a:r>
            <a:endParaRPr lang="tr-TR" sz="2400" dirty="0">
              <a:solidFill>
                <a:schemeClr val="bg1"/>
              </a:solidFill>
              <a:latin typeface="adonis-web"/>
            </a:endParaRPr>
          </a:p>
          <a:p>
            <a:r>
              <a:rPr lang="tr-TR" sz="2400" dirty="0">
                <a:solidFill>
                  <a:schemeClr val="bg1"/>
                </a:solidFill>
                <a:latin typeface="adonis-web"/>
              </a:rPr>
              <a:t>POST</a:t>
            </a:r>
            <a:r>
              <a:rPr lang="en-GB" sz="2400" dirty="0">
                <a:solidFill>
                  <a:schemeClr val="bg1"/>
                </a:solidFill>
                <a:latin typeface="adonis-web"/>
              </a:rPr>
              <a:t> /admin/</a:t>
            </a:r>
            <a:r>
              <a:rPr lang="en-GB" sz="2400" dirty="0" err="1">
                <a:solidFill>
                  <a:schemeClr val="bg1"/>
                </a:solidFill>
                <a:latin typeface="adonis-web"/>
              </a:rPr>
              <a:t>changePassword</a:t>
            </a:r>
            <a:endParaRPr lang="tr-TR" sz="2400" dirty="0">
              <a:solidFill>
                <a:schemeClr val="bg1"/>
              </a:solidFill>
              <a:latin typeface="adonis-web"/>
            </a:endParaRPr>
          </a:p>
          <a:p>
            <a:r>
              <a:rPr lang="tr-TR" sz="2400" dirty="0">
                <a:solidFill>
                  <a:schemeClr val="bg1"/>
                </a:solidFill>
                <a:latin typeface="adonis-web"/>
              </a:rPr>
              <a:t>GET /admin/</a:t>
            </a:r>
            <a:r>
              <a:rPr lang="tr-TR" sz="2400" dirty="0" err="1">
                <a:solidFill>
                  <a:schemeClr val="bg1"/>
                </a:solidFill>
                <a:latin typeface="adonis-web"/>
              </a:rPr>
              <a:t>getUserInfo</a:t>
            </a:r>
            <a:r>
              <a:rPr lang="tr-TR" sz="2400" dirty="0">
                <a:solidFill>
                  <a:schemeClr val="bg1"/>
                </a:solidFill>
                <a:latin typeface="adonis-web"/>
              </a:rPr>
              <a:t>/{</a:t>
            </a:r>
            <a:r>
              <a:rPr lang="tr-TR" sz="2400" dirty="0" err="1">
                <a:solidFill>
                  <a:schemeClr val="bg1"/>
                </a:solidFill>
                <a:latin typeface="adonis-web"/>
              </a:rPr>
              <a:t>userID</a:t>
            </a:r>
            <a:r>
              <a:rPr lang="tr-TR" sz="2400" dirty="0">
                <a:solidFill>
                  <a:schemeClr val="bg1"/>
                </a:solidFill>
                <a:latin typeface="adonis-web"/>
              </a:rPr>
              <a:t>}</a:t>
            </a:r>
          </a:p>
          <a:p>
            <a:endParaRPr lang="en-GB" sz="2400" dirty="0">
              <a:solidFill>
                <a:schemeClr val="bg1"/>
              </a:solidFill>
              <a:latin typeface="adonis-web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656076" y="2873693"/>
            <a:ext cx="42268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13" name="Text 10"/>
          <p:cNvSpPr/>
          <p:nvPr/>
        </p:nvSpPr>
        <p:spPr>
          <a:xfrm>
            <a:off x="2747486" y="4746665"/>
            <a:ext cx="422683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14" name="Shape 11"/>
          <p:cNvSpPr/>
          <p:nvPr/>
        </p:nvSpPr>
        <p:spPr>
          <a:xfrm>
            <a:off x="1968167" y="4903726"/>
            <a:ext cx="4686419" cy="892692"/>
          </a:xfrm>
          <a:prstGeom prst="roundRect">
            <a:avLst>
              <a:gd name="adj" fmla="val 7719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r>
              <a:rPr lang="tr-TR" sz="2400" dirty="0">
                <a:solidFill>
                  <a:schemeClr val="bg1"/>
                </a:solidFill>
                <a:latin typeface="adonis-web"/>
              </a:rPr>
              <a:t>POST</a:t>
            </a:r>
            <a:r>
              <a:rPr lang="en-GB" sz="2400" dirty="0">
                <a:solidFill>
                  <a:schemeClr val="bg1"/>
                </a:solidFill>
                <a:latin typeface="adonis-web"/>
              </a:rPr>
              <a:t> /admin/</a:t>
            </a:r>
            <a:r>
              <a:rPr lang="en-GB" sz="2400" dirty="0" err="1">
                <a:solidFill>
                  <a:schemeClr val="bg1"/>
                </a:solidFill>
                <a:latin typeface="adonis-web"/>
              </a:rPr>
              <a:t>changePassword</a:t>
            </a:r>
            <a:endParaRPr lang="tr-TR" sz="2400" dirty="0">
              <a:solidFill>
                <a:schemeClr val="bg1"/>
              </a:solidFill>
              <a:latin typeface="adonis-web"/>
            </a:endParaRPr>
          </a:p>
          <a:p>
            <a:r>
              <a:rPr lang="tr-TR" sz="2400" dirty="0">
                <a:solidFill>
                  <a:schemeClr val="bg1"/>
                </a:solidFill>
                <a:latin typeface="adonis-web"/>
              </a:rPr>
              <a:t>POST </a:t>
            </a:r>
            <a:r>
              <a:rPr lang="en-GB" sz="2400" dirty="0">
                <a:solidFill>
                  <a:schemeClr val="bg1"/>
                </a:solidFill>
                <a:latin typeface="adonis-web"/>
              </a:rPr>
              <a:t>/admin/</a:t>
            </a:r>
            <a:r>
              <a:rPr lang="en-GB" sz="2400" dirty="0" err="1">
                <a:solidFill>
                  <a:schemeClr val="bg1"/>
                </a:solidFill>
                <a:latin typeface="adonis-web"/>
              </a:rPr>
              <a:t>updateUserInfo</a:t>
            </a:r>
            <a:endParaRPr lang="en-GB" sz="2400" dirty="0">
              <a:solidFill>
                <a:schemeClr val="bg1"/>
              </a:solidFill>
              <a:latin typeface="adonis-web"/>
            </a:endParaRPr>
          </a:p>
        </p:txBody>
      </p:sp>
      <p:sp>
        <p:nvSpPr>
          <p:cNvPr id="20" name="Shape 17"/>
          <p:cNvSpPr/>
          <p:nvPr/>
        </p:nvSpPr>
        <p:spPr>
          <a:xfrm>
            <a:off x="7975814" y="3895848"/>
            <a:ext cx="4686419" cy="2410684"/>
          </a:xfrm>
          <a:prstGeom prst="roundRect">
            <a:avLst>
              <a:gd name="adj" fmla="val 6057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r>
              <a:rPr lang="tr-TR" sz="2400" dirty="0" err="1">
                <a:solidFill>
                  <a:prstClr val="white"/>
                </a:solidFill>
              </a:rPr>
              <a:t>IsLibrarian</a:t>
            </a:r>
            <a:endParaRPr lang="tr-TR" sz="2400" dirty="0">
              <a:solidFill>
                <a:prstClr val="white"/>
              </a:solidFill>
            </a:endParaRPr>
          </a:p>
          <a:p>
            <a:r>
              <a:rPr lang="en-GB" sz="2400" dirty="0" err="1">
                <a:solidFill>
                  <a:schemeClr val="bg1">
                    <a:lumMod val="95000"/>
                  </a:schemeClr>
                </a:solidFill>
                <a:latin typeface="adonis-web"/>
              </a:rPr>
              <a:t>IsAdmin</a:t>
            </a:r>
            <a:endParaRPr lang="tr-T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sz="2400" dirty="0" err="1">
                <a:solidFill>
                  <a:schemeClr val="bg1">
                    <a:lumMod val="95000"/>
                  </a:schemeClr>
                </a:solidFill>
                <a:latin typeface="adonis-web"/>
              </a:rPr>
              <a:t>GetLoginID</a:t>
            </a:r>
            <a:endParaRPr lang="tr-T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sz="2400" dirty="0" err="1">
                <a:solidFill>
                  <a:schemeClr val="bg1">
                    <a:lumMod val="95000"/>
                  </a:schemeClr>
                </a:solidFill>
                <a:latin typeface="adonis-web"/>
              </a:rPr>
              <a:t>IsUserExist</a:t>
            </a:r>
            <a:endParaRPr lang="tr-T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sz="2400" dirty="0" err="1">
                <a:solidFill>
                  <a:schemeClr val="bg1">
                    <a:lumMod val="95000"/>
                  </a:schemeClr>
                </a:solidFill>
                <a:latin typeface="adonis-web"/>
              </a:rPr>
              <a:t>TranslateUserIdToStudentId</a:t>
            </a:r>
            <a:endParaRPr lang="tr-T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sz="2400" dirty="0" err="1">
                <a:solidFill>
                  <a:schemeClr val="bg1">
                    <a:lumMod val="95000"/>
                  </a:schemeClr>
                </a:solidFill>
                <a:latin typeface="adonis-web"/>
              </a:rPr>
              <a:t>TranslateStudentIdToUserId</a:t>
            </a:r>
            <a:endParaRPr lang="en-GB" sz="2400" dirty="0">
              <a:solidFill>
                <a:schemeClr val="bg1">
                  <a:lumMod val="95000"/>
                </a:schemeClr>
              </a:solidFill>
              <a:latin typeface="adonis-web"/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8D67E85A-B07E-31BE-A694-0345B4623B16}"/>
              </a:ext>
            </a:extLst>
          </p:cNvPr>
          <p:cNvSpPr/>
          <p:nvPr/>
        </p:nvSpPr>
        <p:spPr>
          <a:xfrm>
            <a:off x="1173110" y="1864103"/>
            <a:ext cx="2037517" cy="3038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93"/>
              </a:lnSpc>
              <a:buNone/>
            </a:pPr>
            <a:r>
              <a:rPr lang="tr-TR" sz="1914" dirty="0" err="1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For</a:t>
            </a:r>
            <a:r>
              <a:rPr lang="tr-TR" sz="191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Admin</a:t>
            </a:r>
            <a:endParaRPr lang="en-US" sz="1914" dirty="0"/>
          </a:p>
        </p:txBody>
      </p:sp>
      <p:sp>
        <p:nvSpPr>
          <p:cNvPr id="9" name="Text 8">
            <a:extLst>
              <a:ext uri="{FF2B5EF4-FFF2-40B4-BE49-F238E27FC236}">
                <a16:creationId xmlns:a16="http://schemas.microsoft.com/office/drawing/2014/main" id="{3D7C85FB-DC7F-93B2-EAEF-B07F6FB2056E}"/>
              </a:ext>
            </a:extLst>
          </p:cNvPr>
          <p:cNvSpPr/>
          <p:nvPr/>
        </p:nvSpPr>
        <p:spPr>
          <a:xfrm>
            <a:off x="1173109" y="4379873"/>
            <a:ext cx="2037517" cy="3038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93"/>
              </a:lnSpc>
              <a:buNone/>
            </a:pPr>
            <a:r>
              <a:rPr lang="tr-TR" sz="1914" dirty="0" err="1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For</a:t>
            </a:r>
            <a:r>
              <a:rPr lang="en-US" sz="191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Use</a:t>
            </a:r>
            <a:r>
              <a:rPr lang="tr-TR" sz="191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</a:t>
            </a:r>
            <a:endParaRPr lang="en-US" sz="1914" dirty="0"/>
          </a:p>
        </p:txBody>
      </p:sp>
      <p:sp>
        <p:nvSpPr>
          <p:cNvPr id="15" name="Shape 11">
            <a:extLst>
              <a:ext uri="{FF2B5EF4-FFF2-40B4-BE49-F238E27FC236}">
                <a16:creationId xmlns:a16="http://schemas.microsoft.com/office/drawing/2014/main" id="{780FF72B-36A8-5238-30F8-35359436515A}"/>
              </a:ext>
            </a:extLst>
          </p:cNvPr>
          <p:cNvSpPr/>
          <p:nvPr/>
        </p:nvSpPr>
        <p:spPr>
          <a:xfrm>
            <a:off x="1968167" y="6451758"/>
            <a:ext cx="4686419" cy="497264"/>
          </a:xfrm>
          <a:prstGeom prst="roundRect">
            <a:avLst>
              <a:gd name="adj" fmla="val 7719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r>
              <a:rPr lang="tr-TR" sz="2400" dirty="0">
                <a:solidFill>
                  <a:schemeClr val="bg1"/>
                </a:solidFill>
                <a:latin typeface="adonis-web"/>
              </a:rPr>
              <a:t>POST</a:t>
            </a:r>
            <a:r>
              <a:rPr lang="en-GB" sz="2400" dirty="0">
                <a:solidFill>
                  <a:schemeClr val="bg1"/>
                </a:solidFill>
                <a:latin typeface="adonis-web"/>
              </a:rPr>
              <a:t> /admin/</a:t>
            </a:r>
            <a:r>
              <a:rPr lang="en-GB" sz="2400" dirty="0" err="1">
                <a:solidFill>
                  <a:schemeClr val="bg1"/>
                </a:solidFill>
                <a:latin typeface="adonis-web"/>
              </a:rPr>
              <a:t>changePassword</a:t>
            </a:r>
            <a:endParaRPr lang="tr-TR" sz="2400" dirty="0">
              <a:solidFill>
                <a:schemeClr val="bg1"/>
              </a:solidFill>
              <a:latin typeface="adonis-web"/>
            </a:endParaRPr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B305DF3E-F31C-F5F2-F7B2-BA8C36D8A452}"/>
              </a:ext>
            </a:extLst>
          </p:cNvPr>
          <p:cNvSpPr/>
          <p:nvPr/>
        </p:nvSpPr>
        <p:spPr>
          <a:xfrm>
            <a:off x="1173109" y="5927905"/>
            <a:ext cx="2037517" cy="3038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93"/>
              </a:lnSpc>
              <a:buNone/>
            </a:pPr>
            <a:r>
              <a:rPr lang="tr-TR" sz="1914" dirty="0" err="1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For</a:t>
            </a:r>
            <a:r>
              <a:rPr lang="en-US" sz="191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r>
              <a:rPr lang="tr-TR" sz="1914" dirty="0" err="1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Librarian</a:t>
            </a:r>
            <a:endParaRPr lang="en-US" sz="1914" dirty="0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99570988-0C40-E4AD-F2BC-574E72680F6A}"/>
              </a:ext>
            </a:extLst>
          </p:cNvPr>
          <p:cNvSpPr/>
          <p:nvPr/>
        </p:nvSpPr>
        <p:spPr>
          <a:xfrm>
            <a:off x="7315200" y="3417930"/>
            <a:ext cx="2037517" cy="3038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93"/>
              </a:lnSpc>
              <a:buNone/>
            </a:pPr>
            <a:r>
              <a:rPr lang="tr-TR" sz="1914" dirty="0" err="1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For</a:t>
            </a:r>
            <a:r>
              <a:rPr lang="tr-TR" sz="191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Rest Server</a:t>
            </a:r>
            <a:endParaRPr lang="en-US" sz="1914" dirty="0"/>
          </a:p>
        </p:txBody>
      </p:sp>
    </p:spTree>
    <p:extLst>
      <p:ext uri="{BB962C8B-B14F-4D97-AF65-F5344CB8AC3E}">
        <p14:creationId xmlns:p14="http://schemas.microsoft.com/office/powerpoint/2010/main" val="119829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205</Words>
  <Application>Microsoft Office PowerPoint</Application>
  <PresentationFormat>Özel</PresentationFormat>
  <Paragraphs>64</Paragraphs>
  <Slides>7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0" baseType="lpstr">
      <vt:lpstr>adonis-web</vt:lpstr>
      <vt:lpstr>Arial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kağan özkan</cp:lastModifiedBy>
  <cp:revision>24</cp:revision>
  <dcterms:created xsi:type="dcterms:W3CDTF">2024-04-23T13:32:02Z</dcterms:created>
  <dcterms:modified xsi:type="dcterms:W3CDTF">2024-05-29T19:26:54Z</dcterms:modified>
</cp:coreProperties>
</file>