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1/10/2025</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35928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1/10/2025</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1311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1/10/2025</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650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1/10/2025</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293704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1/10/2025</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450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1/10/2025</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2227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1/10/2025</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637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1/10/2025</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961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1/10/2025</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3216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1/10/2025</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8908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1/10/2025</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35346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1/10/2025</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6464163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Renkli sıvı resmi">
            <a:extLst>
              <a:ext uri="{FF2B5EF4-FFF2-40B4-BE49-F238E27FC236}">
                <a16:creationId xmlns:a16="http://schemas.microsoft.com/office/drawing/2014/main" id="{35F154C8-38B9-B443-E218-E2E4DA75E757}"/>
              </a:ext>
            </a:extLst>
          </p:cNvPr>
          <p:cNvPicPr>
            <a:picLocks noChangeAspect="1"/>
          </p:cNvPicPr>
          <p:nvPr/>
        </p:nvPicPr>
        <p:blipFill>
          <a:blip r:embed="rId2">
            <a:alphaModFix amt="20000"/>
          </a:blip>
          <a:srcRect t="10143" r="-1" b="9479"/>
          <a:stretch/>
        </p:blipFill>
        <p:spPr>
          <a:xfrm>
            <a:off x="-2" y="10"/>
            <a:ext cx="12188952" cy="6857990"/>
          </a:xfrm>
          <a:prstGeom prst="rect">
            <a:avLst/>
          </a:prstGeom>
        </p:spPr>
      </p:pic>
      <p:sp>
        <p:nvSpPr>
          <p:cNvPr id="2" name="Başlık 1">
            <a:extLst>
              <a:ext uri="{FF2B5EF4-FFF2-40B4-BE49-F238E27FC236}">
                <a16:creationId xmlns:a16="http://schemas.microsoft.com/office/drawing/2014/main" id="{65700DEB-D60E-CD80-307D-F874C8412DAA}"/>
              </a:ext>
            </a:extLst>
          </p:cNvPr>
          <p:cNvSpPr>
            <a:spLocks noGrp="1"/>
          </p:cNvSpPr>
          <p:nvPr>
            <p:ph type="ctrTitle"/>
          </p:nvPr>
        </p:nvSpPr>
        <p:spPr>
          <a:xfrm>
            <a:off x="1524000" y="1122363"/>
            <a:ext cx="9144000" cy="2387600"/>
          </a:xfrm>
        </p:spPr>
        <p:txBody>
          <a:bodyPr>
            <a:normAutofit/>
          </a:bodyPr>
          <a:lstStyle/>
          <a:p>
            <a:r>
              <a:rPr lang="tr-TR" dirty="0">
                <a:solidFill>
                  <a:schemeClr val="tx1"/>
                </a:solidFill>
              </a:rPr>
              <a:t>A</a:t>
            </a:r>
            <a:r>
              <a:rPr lang="en-US" dirty="0" err="1">
                <a:solidFill>
                  <a:schemeClr val="tx1"/>
                </a:solidFill>
              </a:rPr>
              <a:t>nalyzing</a:t>
            </a:r>
            <a:r>
              <a:rPr lang="en-US" dirty="0">
                <a:solidFill>
                  <a:schemeClr val="tx1"/>
                </a:solidFill>
              </a:rPr>
              <a:t> the Impact of Social Media Usage on Productivity</a:t>
            </a:r>
            <a:endParaRPr lang="tr-TR" dirty="0">
              <a:solidFill>
                <a:schemeClr val="tx1"/>
              </a:solidFill>
            </a:endParaRPr>
          </a:p>
        </p:txBody>
      </p:sp>
      <p:sp>
        <p:nvSpPr>
          <p:cNvPr id="3" name="Alt Başlık 2">
            <a:extLst>
              <a:ext uri="{FF2B5EF4-FFF2-40B4-BE49-F238E27FC236}">
                <a16:creationId xmlns:a16="http://schemas.microsoft.com/office/drawing/2014/main" id="{2725CE11-B367-B263-7BF0-FB98F6209E53}"/>
              </a:ext>
            </a:extLst>
          </p:cNvPr>
          <p:cNvSpPr>
            <a:spLocks noGrp="1"/>
          </p:cNvSpPr>
          <p:nvPr>
            <p:ph type="subTitle" idx="1"/>
          </p:nvPr>
        </p:nvSpPr>
        <p:spPr>
          <a:xfrm>
            <a:off x="1524000" y="4631662"/>
            <a:ext cx="9144000" cy="835073"/>
          </a:xfrm>
        </p:spPr>
        <p:txBody>
          <a:bodyPr>
            <a:normAutofit fontScale="92500" lnSpcReduction="10000"/>
          </a:bodyPr>
          <a:lstStyle/>
          <a:p>
            <a:r>
              <a:rPr lang="tr-TR" sz="2200" dirty="0">
                <a:solidFill>
                  <a:schemeClr val="tx1"/>
                </a:solidFill>
              </a:rPr>
              <a:t>Bilge Kağan Yılmaz</a:t>
            </a:r>
          </a:p>
          <a:p>
            <a:r>
              <a:rPr lang="tr-TR" sz="2200" dirty="0">
                <a:solidFill>
                  <a:schemeClr val="tx1"/>
                </a:solidFill>
              </a:rPr>
              <a:t>30895</a:t>
            </a:r>
          </a:p>
          <a:p>
            <a:endParaRPr lang="tr-TR" sz="2200" dirty="0">
              <a:solidFill>
                <a:schemeClr val="tx1"/>
              </a:solidFill>
            </a:endParaRPr>
          </a:p>
        </p:txBody>
      </p:sp>
    </p:spTree>
    <p:extLst>
      <p:ext uri="{BB962C8B-B14F-4D97-AF65-F5344CB8AC3E}">
        <p14:creationId xmlns:p14="http://schemas.microsoft.com/office/powerpoint/2010/main" val="1868250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1B902B-1281-4C48-779F-4747216D2B6C}"/>
              </a:ext>
            </a:extLst>
          </p:cNvPr>
          <p:cNvSpPr>
            <a:spLocks noGrp="1"/>
          </p:cNvSpPr>
          <p:nvPr>
            <p:ph type="title"/>
          </p:nvPr>
        </p:nvSpPr>
        <p:spPr/>
        <p:txBody>
          <a:bodyPr>
            <a:normAutofit/>
          </a:bodyPr>
          <a:lstStyle/>
          <a:p>
            <a:r>
              <a:rPr lang="tr-TR" sz="4400" dirty="0" err="1">
                <a:solidFill>
                  <a:schemeClr val="tx1"/>
                </a:solidFill>
              </a:rPr>
              <a:t>Motivation</a:t>
            </a:r>
            <a:r>
              <a:rPr lang="tr-TR" sz="4400" dirty="0">
                <a:solidFill>
                  <a:schemeClr val="tx1"/>
                </a:solidFill>
              </a:rPr>
              <a:t>, </a:t>
            </a:r>
            <a:r>
              <a:rPr lang="tr-TR" sz="4400" dirty="0" err="1">
                <a:solidFill>
                  <a:schemeClr val="tx1"/>
                </a:solidFill>
              </a:rPr>
              <a:t>Hypothesis</a:t>
            </a:r>
            <a:r>
              <a:rPr lang="tr-TR" sz="4400" dirty="0">
                <a:solidFill>
                  <a:schemeClr val="tx1"/>
                </a:solidFill>
              </a:rPr>
              <a:t> &amp; Data </a:t>
            </a:r>
            <a:r>
              <a:rPr lang="tr-TR" sz="4400" dirty="0" err="1">
                <a:solidFill>
                  <a:schemeClr val="tx1"/>
                </a:solidFill>
              </a:rPr>
              <a:t>Sources</a:t>
            </a:r>
            <a:endParaRPr lang="tr-TR" sz="4400" dirty="0">
              <a:solidFill>
                <a:schemeClr val="tx1"/>
              </a:solidFill>
            </a:endParaRPr>
          </a:p>
        </p:txBody>
      </p:sp>
      <p:sp>
        <p:nvSpPr>
          <p:cNvPr id="4" name="Rectangle 1">
            <a:extLst>
              <a:ext uri="{FF2B5EF4-FFF2-40B4-BE49-F238E27FC236}">
                <a16:creationId xmlns:a16="http://schemas.microsoft.com/office/drawing/2014/main" id="{050E90A2-CAC5-7149-4165-86D007D89647}"/>
              </a:ext>
            </a:extLst>
          </p:cNvPr>
          <p:cNvSpPr>
            <a:spLocks noGrp="1" noChangeArrowheads="1"/>
          </p:cNvSpPr>
          <p:nvPr>
            <p:ph idx="1"/>
          </p:nvPr>
        </p:nvSpPr>
        <p:spPr bwMode="auto">
          <a:xfrm>
            <a:off x="661219" y="2120949"/>
            <a:ext cx="9386865"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1" i="0" u="none" strike="noStrike" cap="none" normalizeH="0" baseline="0" dirty="0" err="1">
                <a:ln>
                  <a:noFill/>
                </a:ln>
                <a:solidFill>
                  <a:schemeClr val="tx1"/>
                </a:solidFill>
                <a:effectLst/>
                <a:latin typeface="Arial" panose="020B0604020202020204" pitchFamily="34" charset="0"/>
              </a:rPr>
              <a:t>Hypothesis</a:t>
            </a:r>
            <a:r>
              <a:rPr kumimoji="0" lang="tr-TR" altLang="tr-TR" sz="2000" b="0" i="0" u="none" strike="noStrike" cap="none" normalizeH="0" baseline="0" dirty="0">
                <a:ln>
                  <a:noFill/>
                </a:ln>
                <a:solidFill>
                  <a:schemeClr val="tx1"/>
                </a:solidFill>
                <a:effectLst/>
                <a:latin typeface="Arial" panose="020B0604020202020204" pitchFamily="34" charset="0"/>
              </a:rPr>
              <a:t>: </a:t>
            </a:r>
            <a:r>
              <a:rPr kumimoji="0" lang="tr-TR" altLang="tr-TR" sz="2000" b="0" i="0" u="none" strike="noStrike" cap="none" normalizeH="0" baseline="0" dirty="0" err="1">
                <a:ln>
                  <a:noFill/>
                </a:ln>
                <a:solidFill>
                  <a:schemeClr val="tx1"/>
                </a:solidFill>
                <a:effectLst/>
                <a:latin typeface="Arial" panose="020B0604020202020204" pitchFamily="34" charset="0"/>
              </a:rPr>
              <a:t>Increased</a:t>
            </a:r>
            <a:r>
              <a:rPr kumimoji="0" lang="tr-TR" altLang="tr-TR" sz="2000" b="0" i="0" u="none" strike="noStrike" cap="none" normalizeH="0" baseline="0" dirty="0">
                <a:ln>
                  <a:noFill/>
                </a:ln>
                <a:solidFill>
                  <a:schemeClr val="tx1"/>
                </a:solidFill>
                <a:effectLst/>
                <a:latin typeface="Arial" panose="020B0604020202020204" pitchFamily="34" charset="0"/>
              </a:rPr>
              <a:t> </a:t>
            </a:r>
            <a:r>
              <a:rPr kumimoji="0" lang="tr-TR" altLang="tr-TR" sz="2000" b="0" i="0" u="none" strike="noStrike" cap="none" normalizeH="0" baseline="0" dirty="0" err="1">
                <a:ln>
                  <a:noFill/>
                </a:ln>
                <a:solidFill>
                  <a:schemeClr val="tx1"/>
                </a:solidFill>
                <a:effectLst/>
                <a:latin typeface="Arial" panose="020B0604020202020204" pitchFamily="34" charset="0"/>
              </a:rPr>
              <a:t>screen</a:t>
            </a:r>
            <a:r>
              <a:rPr kumimoji="0" lang="tr-TR" altLang="tr-TR" sz="2000" b="0" i="0" u="none" strike="noStrike" cap="none" normalizeH="0" baseline="0" dirty="0">
                <a:ln>
                  <a:noFill/>
                </a:ln>
                <a:solidFill>
                  <a:schemeClr val="tx1"/>
                </a:solidFill>
                <a:effectLst/>
                <a:latin typeface="Arial" panose="020B0604020202020204" pitchFamily="34" charset="0"/>
              </a:rPr>
              <a:t> time </a:t>
            </a:r>
            <a:r>
              <a:rPr kumimoji="0" lang="tr-TR" altLang="tr-TR" sz="2000" b="0" i="0" u="none" strike="noStrike" cap="none" normalizeH="0" baseline="0" dirty="0" err="1">
                <a:ln>
                  <a:noFill/>
                </a:ln>
                <a:solidFill>
                  <a:schemeClr val="tx1"/>
                </a:solidFill>
                <a:effectLst/>
                <a:latin typeface="Arial" panose="020B0604020202020204" pitchFamily="34" charset="0"/>
              </a:rPr>
              <a:t>negatively</a:t>
            </a:r>
            <a:r>
              <a:rPr kumimoji="0" lang="tr-TR" altLang="tr-TR" sz="2000" b="0" i="0" u="none" strike="noStrike" cap="none" normalizeH="0" baseline="0" dirty="0">
                <a:ln>
                  <a:noFill/>
                </a:ln>
                <a:solidFill>
                  <a:schemeClr val="tx1"/>
                </a:solidFill>
                <a:effectLst/>
                <a:latin typeface="Arial" panose="020B0604020202020204" pitchFamily="34" charset="0"/>
              </a:rPr>
              <a:t> </a:t>
            </a:r>
            <a:r>
              <a:rPr kumimoji="0" lang="tr-TR" altLang="tr-TR" sz="2000" b="0" i="0" u="none" strike="noStrike" cap="none" normalizeH="0" baseline="0" dirty="0" err="1">
                <a:ln>
                  <a:noFill/>
                </a:ln>
                <a:solidFill>
                  <a:schemeClr val="tx1"/>
                </a:solidFill>
                <a:effectLst/>
                <a:latin typeface="Arial" panose="020B0604020202020204" pitchFamily="34" charset="0"/>
              </a:rPr>
              <a:t>impacts</a:t>
            </a:r>
            <a:r>
              <a:rPr kumimoji="0" lang="tr-TR" altLang="tr-TR" sz="2000" b="0" i="0" u="none" strike="noStrike" cap="none" normalizeH="0" baseline="0" dirty="0">
                <a:ln>
                  <a:noFill/>
                </a:ln>
                <a:solidFill>
                  <a:schemeClr val="tx1"/>
                </a:solidFill>
                <a:effectLst/>
                <a:latin typeface="Arial" panose="020B0604020202020204" pitchFamily="34" charset="0"/>
              </a:rPr>
              <a:t> </a:t>
            </a:r>
            <a:r>
              <a:rPr kumimoji="0" lang="tr-TR" altLang="tr-TR" sz="2000" b="0" i="0" u="none" strike="noStrike" cap="none" normalizeH="0" baseline="0" dirty="0" err="1">
                <a:ln>
                  <a:noFill/>
                </a:ln>
                <a:solidFill>
                  <a:schemeClr val="tx1"/>
                </a:solidFill>
                <a:effectLst/>
                <a:latin typeface="Arial" panose="020B0604020202020204" pitchFamily="34" charset="0"/>
              </a:rPr>
              <a:t>focus</a:t>
            </a:r>
            <a:r>
              <a:rPr kumimoji="0" lang="tr-TR" altLang="tr-TR" sz="2000" b="0" i="0" u="none" strike="noStrike" cap="none" normalizeH="0" baseline="0" dirty="0">
                <a:ln>
                  <a:noFill/>
                </a:ln>
                <a:solidFill>
                  <a:schemeClr val="tx1"/>
                </a:solidFill>
                <a:effectLst/>
                <a:latin typeface="Arial" panose="020B0604020202020204" pitchFamily="34" charset="0"/>
              </a:rPr>
              <a:t>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err="1">
                <a:ln>
                  <a:noFill/>
                </a:ln>
                <a:solidFill>
                  <a:schemeClr val="tx1"/>
                </a:solidFill>
                <a:effectLst/>
                <a:latin typeface="Arial" panose="020B0604020202020204" pitchFamily="34" charset="0"/>
              </a:rPr>
              <a:t>Objective</a:t>
            </a:r>
            <a:r>
              <a:rPr kumimoji="0" lang="tr-TR" altLang="tr-TR" sz="2000" b="0" i="0" u="none" strike="noStrike" cap="none" normalizeH="0" baseline="0" dirty="0">
                <a:ln>
                  <a:noFill/>
                </a:ln>
                <a:solidFill>
                  <a:schemeClr val="tx1"/>
                </a:solidFill>
                <a:effectLst/>
                <a:latin typeface="Arial" panose="020B0604020202020204" pitchFamily="34" charset="0"/>
              </a:rPr>
              <a:t>: </a:t>
            </a:r>
            <a:r>
              <a:rPr kumimoji="0" lang="tr-TR" altLang="tr-TR" sz="2000" b="0" i="0" u="none" strike="noStrike" cap="none" normalizeH="0" baseline="0" dirty="0" err="1">
                <a:ln>
                  <a:noFill/>
                </a:ln>
                <a:solidFill>
                  <a:schemeClr val="tx1"/>
                </a:solidFill>
                <a:effectLst/>
                <a:latin typeface="Arial" panose="020B0604020202020204" pitchFamily="34" charset="0"/>
              </a:rPr>
              <a:t>Explore</a:t>
            </a:r>
            <a:r>
              <a:rPr kumimoji="0" lang="tr-TR" altLang="tr-TR" sz="2000" b="0" i="0" u="none" strike="noStrike" cap="none" normalizeH="0" baseline="0" dirty="0">
                <a:ln>
                  <a:noFill/>
                </a:ln>
                <a:solidFill>
                  <a:schemeClr val="tx1"/>
                </a:solidFill>
                <a:effectLst/>
                <a:latin typeface="Arial" panose="020B0604020202020204" pitchFamily="34" charset="0"/>
              </a:rPr>
              <a:t> </a:t>
            </a:r>
            <a:r>
              <a:rPr kumimoji="0" lang="tr-TR" altLang="tr-TR" sz="2000" b="0" i="0" u="none" strike="noStrike" cap="none" normalizeH="0" baseline="0" dirty="0" err="1">
                <a:ln>
                  <a:noFill/>
                </a:ln>
                <a:solidFill>
                  <a:schemeClr val="tx1"/>
                </a:solidFill>
                <a:effectLst/>
                <a:latin typeface="Arial" panose="020B0604020202020204" pitchFamily="34" charset="0"/>
              </a:rPr>
              <a:t>the</a:t>
            </a:r>
            <a:r>
              <a:rPr kumimoji="0" lang="tr-TR" altLang="tr-TR" sz="2000" b="0" i="0" u="none" strike="noStrike" cap="none" normalizeH="0" baseline="0" dirty="0">
                <a:ln>
                  <a:noFill/>
                </a:ln>
                <a:solidFill>
                  <a:schemeClr val="tx1"/>
                </a:solidFill>
                <a:effectLst/>
                <a:latin typeface="Arial" panose="020B0604020202020204" pitchFamily="34" charset="0"/>
              </a:rPr>
              <a:t> </a:t>
            </a:r>
            <a:r>
              <a:rPr kumimoji="0" lang="tr-TR" altLang="tr-TR" sz="2000" b="0" i="0" u="none" strike="noStrike" cap="none" normalizeH="0" baseline="0" dirty="0" err="1">
                <a:ln>
                  <a:noFill/>
                </a:ln>
                <a:solidFill>
                  <a:schemeClr val="tx1"/>
                </a:solidFill>
                <a:effectLst/>
                <a:latin typeface="Arial" panose="020B0604020202020204" pitchFamily="34" charset="0"/>
              </a:rPr>
              <a:t>relationship</a:t>
            </a:r>
            <a:r>
              <a:rPr kumimoji="0" lang="tr-TR" altLang="tr-TR" sz="2000" b="0" i="0" u="none" strike="noStrike" cap="none" normalizeH="0" baseline="0" dirty="0">
                <a:ln>
                  <a:noFill/>
                </a:ln>
                <a:solidFill>
                  <a:schemeClr val="tx1"/>
                </a:solidFill>
                <a:effectLst/>
                <a:latin typeface="Arial" panose="020B0604020202020204" pitchFamily="34" charset="0"/>
              </a:rPr>
              <a:t> </a:t>
            </a:r>
            <a:r>
              <a:rPr kumimoji="0" lang="tr-TR" altLang="tr-TR" sz="2000" b="0" i="0" u="none" strike="noStrike" cap="none" normalizeH="0" baseline="0" dirty="0" err="1">
                <a:ln>
                  <a:noFill/>
                </a:ln>
                <a:solidFill>
                  <a:schemeClr val="tx1"/>
                </a:solidFill>
                <a:effectLst/>
                <a:latin typeface="Arial" panose="020B0604020202020204" pitchFamily="34" charset="0"/>
              </a:rPr>
              <a:t>between</a:t>
            </a:r>
            <a:r>
              <a:rPr kumimoji="0" lang="tr-TR" altLang="tr-TR" sz="2000" b="0" i="0" u="none" strike="noStrike" cap="none" normalizeH="0" baseline="0" dirty="0">
                <a:ln>
                  <a:noFill/>
                </a:ln>
                <a:solidFill>
                  <a:schemeClr val="tx1"/>
                </a:solidFill>
                <a:effectLst/>
                <a:latin typeface="Arial" panose="020B0604020202020204" pitchFamily="34" charset="0"/>
              </a:rPr>
              <a:t> </a:t>
            </a:r>
            <a:r>
              <a:rPr kumimoji="0" lang="tr-TR" altLang="tr-TR" sz="2000" b="0" i="0" u="none" strike="noStrike" cap="none" normalizeH="0" baseline="0" dirty="0" err="1">
                <a:ln>
                  <a:noFill/>
                </a:ln>
                <a:solidFill>
                  <a:schemeClr val="tx1"/>
                </a:solidFill>
                <a:effectLst/>
                <a:latin typeface="Arial" panose="020B0604020202020204" pitchFamily="34" charset="0"/>
              </a:rPr>
              <a:t>TikTok</a:t>
            </a:r>
            <a:r>
              <a:rPr kumimoji="0" lang="tr-TR" altLang="tr-TR" sz="2000" b="0" i="0" u="none" strike="noStrike" cap="none" normalizeH="0" baseline="0" dirty="0">
                <a:ln>
                  <a:noFill/>
                </a:ln>
                <a:solidFill>
                  <a:schemeClr val="tx1"/>
                </a:solidFill>
                <a:effectLst/>
                <a:latin typeface="Arial" panose="020B0604020202020204" pitchFamily="34" charset="0"/>
              </a:rPr>
              <a:t> </a:t>
            </a:r>
            <a:r>
              <a:rPr kumimoji="0" lang="tr-TR" altLang="tr-TR" sz="2000" b="0" i="0" u="none" strike="noStrike" cap="none" normalizeH="0" baseline="0" dirty="0" err="1">
                <a:ln>
                  <a:noFill/>
                </a:ln>
                <a:solidFill>
                  <a:schemeClr val="tx1"/>
                </a:solidFill>
                <a:effectLst/>
                <a:latin typeface="Arial" panose="020B0604020202020204" pitchFamily="34" charset="0"/>
              </a:rPr>
              <a:t>screen</a:t>
            </a:r>
            <a:r>
              <a:rPr kumimoji="0" lang="tr-TR" altLang="tr-TR" sz="2000" b="0" i="0" u="none" strike="noStrike" cap="none" normalizeH="0" baseline="0" dirty="0">
                <a:ln>
                  <a:noFill/>
                </a:ln>
                <a:solidFill>
                  <a:schemeClr val="tx1"/>
                </a:solidFill>
                <a:effectLst/>
                <a:latin typeface="Arial" panose="020B0604020202020204" pitchFamily="34" charset="0"/>
              </a:rPr>
              <a:t> time </a:t>
            </a:r>
            <a:r>
              <a:rPr kumimoji="0" lang="tr-TR" altLang="tr-TR" sz="2000" b="0" i="0" u="none" strike="noStrike" cap="none" normalizeH="0" baseline="0" dirty="0" err="1">
                <a:ln>
                  <a:noFill/>
                </a:ln>
                <a:solidFill>
                  <a:schemeClr val="tx1"/>
                </a:solidFill>
                <a:effectLst/>
                <a:latin typeface="Arial" panose="020B0604020202020204" pitchFamily="34" charset="0"/>
              </a:rPr>
              <a:t>and</a:t>
            </a:r>
            <a:r>
              <a:rPr kumimoji="0" lang="tr-TR" altLang="tr-TR" sz="2000" b="0" i="0" u="none" strike="noStrike" cap="none" normalizeH="0" baseline="0" dirty="0">
                <a:ln>
                  <a:noFill/>
                </a:ln>
                <a:solidFill>
                  <a:schemeClr val="tx1"/>
                </a:solidFill>
                <a:effectLst/>
                <a:latin typeface="Arial" panose="020B0604020202020204" pitchFamily="34" charset="0"/>
              </a:rPr>
              <a:t> </a:t>
            </a:r>
            <a:r>
              <a:rPr kumimoji="0" lang="tr-TR" altLang="tr-TR" sz="2000" b="0" i="0" u="none" strike="noStrike" cap="none" normalizeH="0" baseline="0" dirty="0" err="1">
                <a:ln>
                  <a:noFill/>
                </a:ln>
                <a:solidFill>
                  <a:schemeClr val="tx1"/>
                </a:solidFill>
                <a:effectLst/>
                <a:latin typeface="Arial" panose="020B0604020202020204" pitchFamily="34" charset="0"/>
              </a:rPr>
              <a:t>productivity</a:t>
            </a:r>
            <a:r>
              <a:rPr kumimoji="0" lang="tr-TR" altLang="tr-TR" sz="2000" b="0" i="0" u="none" strike="noStrike" cap="none" normalizeH="0" baseline="0" dirty="0">
                <a:ln>
                  <a:noFill/>
                </a:ln>
                <a:solidFill>
                  <a:schemeClr val="tx1"/>
                </a:solidFill>
                <a:effectLst/>
                <a:latin typeface="Arial" panose="020B0604020202020204" pitchFamily="34" charset="0"/>
              </a:rPr>
              <a:t>. </a:t>
            </a:r>
            <a:endParaRPr lang="tr-TR" altLang="tr-TR"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tr-TR" altLang="tr-TR"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tr-TR" sz="2000" b="0" i="0" u="none" strike="noStrike" cap="none" normalizeH="0" baseline="0" dirty="0">
                <a:ln>
                  <a:noFill/>
                </a:ln>
                <a:solidFill>
                  <a:schemeClr val="tx1"/>
                </a:solidFill>
                <a:effectLst/>
                <a:latin typeface="Arial" panose="020B0604020202020204" pitchFamily="34" charset="0"/>
              </a:rPr>
              <a:t>TikTok Screen Time Data: Daily total screen time, day/night usage.</a:t>
            </a:r>
            <a:endParaRPr kumimoji="0" lang="tr-TR" altLang="tr-T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tr-TR" sz="2000" dirty="0">
                <a:solidFill>
                  <a:schemeClr val="tx1"/>
                </a:solidFill>
                <a:latin typeface="Arial" panose="020B0604020202020204" pitchFamily="34" charset="0"/>
              </a:rPr>
              <a:t>Forest App Data: Daily focus time, focus sessions.</a:t>
            </a:r>
            <a:endParaRPr lang="tr-TR" altLang="tr-TR"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2892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D97F17-F689-B269-0DA7-E78709327F13}"/>
              </a:ext>
            </a:extLst>
          </p:cNvPr>
          <p:cNvSpPr>
            <a:spLocks noGrp="1"/>
          </p:cNvSpPr>
          <p:nvPr>
            <p:ph type="title"/>
          </p:nvPr>
        </p:nvSpPr>
        <p:spPr>
          <a:xfrm>
            <a:off x="671052" y="356572"/>
            <a:ext cx="10515600" cy="1325563"/>
          </a:xfrm>
        </p:spPr>
        <p:txBody>
          <a:bodyPr/>
          <a:lstStyle/>
          <a:p>
            <a:r>
              <a:rPr lang="tr-TR" dirty="0">
                <a:solidFill>
                  <a:schemeClr val="tx1"/>
                </a:solidFill>
              </a:rPr>
              <a:t>Time Series Analysis</a:t>
            </a:r>
          </a:p>
        </p:txBody>
      </p:sp>
      <p:pic>
        <p:nvPicPr>
          <p:cNvPr id="5" name="İçerik Yer Tutucusu 4">
            <a:extLst>
              <a:ext uri="{FF2B5EF4-FFF2-40B4-BE49-F238E27FC236}">
                <a16:creationId xmlns:a16="http://schemas.microsoft.com/office/drawing/2014/main" id="{30042DB8-33B7-7375-32B1-1B235B08D40B}"/>
              </a:ext>
            </a:extLst>
          </p:cNvPr>
          <p:cNvPicPr>
            <a:picLocks noGrp="1" noChangeAspect="1"/>
          </p:cNvPicPr>
          <p:nvPr>
            <p:ph idx="1"/>
          </p:nvPr>
        </p:nvPicPr>
        <p:blipFill>
          <a:blip r:embed="rId2"/>
          <a:stretch>
            <a:fillRect/>
          </a:stretch>
        </p:blipFill>
        <p:spPr>
          <a:xfrm>
            <a:off x="2049130" y="2237043"/>
            <a:ext cx="8093739" cy="3998913"/>
          </a:xfrm>
        </p:spPr>
      </p:pic>
      <p:sp>
        <p:nvSpPr>
          <p:cNvPr id="6" name="Metin kutusu 5">
            <a:extLst>
              <a:ext uri="{FF2B5EF4-FFF2-40B4-BE49-F238E27FC236}">
                <a16:creationId xmlns:a16="http://schemas.microsoft.com/office/drawing/2014/main" id="{7E07A4FA-A320-9893-992B-68F17E1AE26A}"/>
              </a:ext>
            </a:extLst>
          </p:cNvPr>
          <p:cNvSpPr txBox="1"/>
          <p:nvPr/>
        </p:nvSpPr>
        <p:spPr>
          <a:xfrm>
            <a:off x="589935" y="1567623"/>
            <a:ext cx="7079226" cy="369332"/>
          </a:xfrm>
          <a:prstGeom prst="rect">
            <a:avLst/>
          </a:prstGeom>
          <a:noFill/>
        </p:spPr>
        <p:txBody>
          <a:bodyPr wrap="square" rtlCol="0">
            <a:spAutoFit/>
          </a:bodyPr>
          <a:lstStyle/>
          <a:p>
            <a:r>
              <a:rPr lang="en-US" dirty="0"/>
              <a:t>Observed trends between screen time and focus time</a:t>
            </a:r>
            <a:r>
              <a:rPr lang="tr-TR" dirty="0"/>
              <a:t>.</a:t>
            </a:r>
          </a:p>
        </p:txBody>
      </p:sp>
    </p:spTree>
    <p:extLst>
      <p:ext uri="{BB962C8B-B14F-4D97-AF65-F5344CB8AC3E}">
        <p14:creationId xmlns:p14="http://schemas.microsoft.com/office/powerpoint/2010/main" val="271238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A31736E-4CA9-17A2-446F-3C4C280D3585}"/>
              </a:ext>
            </a:extLst>
          </p:cNvPr>
          <p:cNvSpPr>
            <a:spLocks noGrp="1"/>
          </p:cNvSpPr>
          <p:nvPr>
            <p:ph type="title"/>
          </p:nvPr>
        </p:nvSpPr>
        <p:spPr>
          <a:xfrm>
            <a:off x="838199" y="857251"/>
            <a:ext cx="4581525" cy="2076450"/>
          </a:xfrm>
        </p:spPr>
        <p:txBody>
          <a:bodyPr anchor="b">
            <a:normAutofit/>
          </a:bodyPr>
          <a:lstStyle/>
          <a:p>
            <a:r>
              <a:rPr lang="tr-TR" sz="4400" dirty="0" err="1">
                <a:solidFill>
                  <a:schemeClr val="tx1"/>
                </a:solidFill>
              </a:rPr>
              <a:t>Correlation</a:t>
            </a:r>
            <a:r>
              <a:rPr lang="tr-TR" sz="4400" dirty="0">
                <a:solidFill>
                  <a:schemeClr val="tx1"/>
                </a:solidFill>
              </a:rPr>
              <a:t> </a:t>
            </a:r>
            <a:r>
              <a:rPr lang="tr-TR" sz="4400" dirty="0" err="1">
                <a:solidFill>
                  <a:schemeClr val="tx1"/>
                </a:solidFill>
              </a:rPr>
              <a:t>Heatmap</a:t>
            </a:r>
            <a:endParaRPr lang="tr-TR" sz="4400" dirty="0">
              <a:solidFill>
                <a:schemeClr val="tx1"/>
              </a:solidFill>
            </a:endParaRPr>
          </a:p>
        </p:txBody>
      </p:sp>
      <p:sp>
        <p:nvSpPr>
          <p:cNvPr id="9" name="Content Placeholder 8">
            <a:extLst>
              <a:ext uri="{FF2B5EF4-FFF2-40B4-BE49-F238E27FC236}">
                <a16:creationId xmlns:a16="http://schemas.microsoft.com/office/drawing/2014/main" id="{49449800-960B-4158-125C-38D20DFF3014}"/>
              </a:ext>
            </a:extLst>
          </p:cNvPr>
          <p:cNvSpPr>
            <a:spLocks noGrp="1"/>
          </p:cNvSpPr>
          <p:nvPr>
            <p:ph idx="1"/>
          </p:nvPr>
        </p:nvSpPr>
        <p:spPr>
          <a:xfrm>
            <a:off x="838199" y="3190875"/>
            <a:ext cx="3653414" cy="2986087"/>
          </a:xfrm>
        </p:spPr>
        <p:txBody>
          <a:bodyPr>
            <a:normAutofit/>
          </a:bodyPr>
          <a:lstStyle/>
          <a:p>
            <a:r>
              <a:rPr lang="en-US" sz="1800" dirty="0">
                <a:solidFill>
                  <a:schemeClr val="tx1">
                    <a:lumMod val="95000"/>
                    <a:lumOff val="5000"/>
                    <a:alpha val="60000"/>
                  </a:schemeClr>
                </a:solidFill>
                <a:latin typeface="Arial Black" panose="020B0A04020102020204" pitchFamily="34" charset="0"/>
                <a:ea typeface="Calibri" panose="020F0502020204030204" pitchFamily="34" charset="0"/>
                <a:cs typeface="Arial" panose="020B0604020202020204" pitchFamily="34" charset="0"/>
              </a:rPr>
              <a:t>Highlights weak correlation between screen time and focus time.</a:t>
            </a:r>
          </a:p>
        </p:txBody>
      </p:sp>
      <p:pic>
        <p:nvPicPr>
          <p:cNvPr id="5" name="İçerik Yer Tutucusu 4">
            <a:extLst>
              <a:ext uri="{FF2B5EF4-FFF2-40B4-BE49-F238E27FC236}">
                <a16:creationId xmlns:a16="http://schemas.microsoft.com/office/drawing/2014/main" id="{BDC9A8AF-B842-B4C2-4444-42704FF507CF}"/>
              </a:ext>
            </a:extLst>
          </p:cNvPr>
          <p:cNvPicPr>
            <a:picLocks noChangeAspect="1"/>
          </p:cNvPicPr>
          <p:nvPr/>
        </p:nvPicPr>
        <p:blipFill>
          <a:blip r:embed="rId2">
            <a:alphaModFix amt="90000"/>
          </a:blip>
          <a:stretch>
            <a:fillRect/>
          </a:stretch>
        </p:blipFill>
        <p:spPr>
          <a:xfrm>
            <a:off x="4548286" y="1135463"/>
            <a:ext cx="6805515" cy="4210259"/>
          </a:xfrm>
          <a:prstGeom prst="rect">
            <a:avLst/>
          </a:prstGeom>
        </p:spPr>
      </p:pic>
    </p:spTree>
    <p:extLst>
      <p:ext uri="{BB962C8B-B14F-4D97-AF65-F5344CB8AC3E}">
        <p14:creationId xmlns:p14="http://schemas.microsoft.com/office/powerpoint/2010/main" val="356680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55C1B2-F2B5-2E62-6AC9-AA1A7B4EB879}"/>
              </a:ext>
            </a:extLst>
          </p:cNvPr>
          <p:cNvSpPr>
            <a:spLocks noGrp="1"/>
          </p:cNvSpPr>
          <p:nvPr>
            <p:ph type="title"/>
          </p:nvPr>
        </p:nvSpPr>
        <p:spPr>
          <a:xfrm>
            <a:off x="838200" y="1170039"/>
            <a:ext cx="10515600" cy="836561"/>
          </a:xfrm>
        </p:spPr>
        <p:txBody>
          <a:bodyPr>
            <a:normAutofit fontScale="90000"/>
          </a:bodyPr>
          <a:lstStyle/>
          <a:p>
            <a:r>
              <a:rPr lang="en-US" sz="4400" dirty="0">
                <a:solidFill>
                  <a:schemeClr val="tx1">
                    <a:lumMod val="95000"/>
                    <a:lumOff val="5000"/>
                  </a:schemeClr>
                </a:solidFill>
              </a:rPr>
              <a:t>Weekly Correlation Between Screen Time and Focus Time</a:t>
            </a:r>
            <a:br>
              <a:rPr lang="en-US" dirty="0"/>
            </a:br>
            <a:endParaRPr lang="tr-TR" dirty="0"/>
          </a:p>
        </p:txBody>
      </p:sp>
      <p:pic>
        <p:nvPicPr>
          <p:cNvPr id="5" name="İçerik Yer Tutucusu 4">
            <a:extLst>
              <a:ext uri="{FF2B5EF4-FFF2-40B4-BE49-F238E27FC236}">
                <a16:creationId xmlns:a16="http://schemas.microsoft.com/office/drawing/2014/main" id="{1440409D-6332-8079-606B-E8ED62C84320}"/>
              </a:ext>
            </a:extLst>
          </p:cNvPr>
          <p:cNvPicPr>
            <a:picLocks noGrp="1" noChangeAspect="1"/>
          </p:cNvPicPr>
          <p:nvPr>
            <p:ph idx="1"/>
          </p:nvPr>
        </p:nvPicPr>
        <p:blipFill>
          <a:blip r:embed="rId2"/>
          <a:stretch>
            <a:fillRect/>
          </a:stretch>
        </p:blipFill>
        <p:spPr>
          <a:xfrm>
            <a:off x="2727053" y="2178050"/>
            <a:ext cx="6737894" cy="3998913"/>
          </a:xfrm>
        </p:spPr>
      </p:pic>
    </p:spTree>
    <p:extLst>
      <p:ext uri="{BB962C8B-B14F-4D97-AF65-F5344CB8AC3E}">
        <p14:creationId xmlns:p14="http://schemas.microsoft.com/office/powerpoint/2010/main" val="308585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76EDB69-6920-022F-A68E-12F83F8B10DA}"/>
              </a:ext>
            </a:extLst>
          </p:cNvPr>
          <p:cNvSpPr>
            <a:spLocks noGrp="1"/>
          </p:cNvSpPr>
          <p:nvPr>
            <p:ph type="title"/>
          </p:nvPr>
        </p:nvSpPr>
        <p:spPr>
          <a:xfrm>
            <a:off x="838199" y="857251"/>
            <a:ext cx="4581525" cy="2076450"/>
          </a:xfrm>
        </p:spPr>
        <p:txBody>
          <a:bodyPr anchor="b">
            <a:normAutofit/>
          </a:bodyPr>
          <a:lstStyle/>
          <a:p>
            <a:r>
              <a:rPr lang="en-US" sz="4400" dirty="0">
                <a:solidFill>
                  <a:schemeClr val="tx1">
                    <a:lumMod val="95000"/>
                    <a:lumOff val="5000"/>
                  </a:schemeClr>
                </a:solidFill>
              </a:rPr>
              <a:t>Joint Distribution of Screen Time and Focus Time</a:t>
            </a:r>
            <a:endParaRPr lang="tr-TR" sz="4400" dirty="0">
              <a:solidFill>
                <a:schemeClr val="tx1">
                  <a:lumMod val="95000"/>
                  <a:lumOff val="5000"/>
                </a:schemeClr>
              </a:solidFill>
            </a:endParaRPr>
          </a:p>
        </p:txBody>
      </p:sp>
      <p:pic>
        <p:nvPicPr>
          <p:cNvPr id="5" name="İçerik Yer Tutucusu 4" descr="metin, diyagram, çizgi, öykü gelişim çizgisi; kumpas; grafiğini çıkarma içeren bir resim&#10;&#10;Açıklama otomatik olarak oluşturuldu">
            <a:extLst>
              <a:ext uri="{FF2B5EF4-FFF2-40B4-BE49-F238E27FC236}">
                <a16:creationId xmlns:a16="http://schemas.microsoft.com/office/drawing/2014/main" id="{BF2E125A-2866-1FD7-BB59-A5C5DDD3E385}"/>
              </a:ext>
            </a:extLst>
          </p:cNvPr>
          <p:cNvPicPr>
            <a:picLocks noChangeAspect="1"/>
          </p:cNvPicPr>
          <p:nvPr/>
        </p:nvPicPr>
        <p:blipFill>
          <a:blip r:embed="rId2"/>
          <a:srcRect l="952" r="-1" b="-1"/>
          <a:stretch/>
        </p:blipFill>
        <p:spPr>
          <a:xfrm>
            <a:off x="6096000" y="488577"/>
            <a:ext cx="5606425" cy="5880845"/>
          </a:xfrm>
          <a:prstGeom prst="rect">
            <a:avLst/>
          </a:prstGeom>
        </p:spPr>
      </p:pic>
      <p:sp>
        <p:nvSpPr>
          <p:cNvPr id="7" name="Rectangle 2">
            <a:extLst>
              <a:ext uri="{FF2B5EF4-FFF2-40B4-BE49-F238E27FC236}">
                <a16:creationId xmlns:a16="http://schemas.microsoft.com/office/drawing/2014/main" id="{C21B462E-0EFD-B44D-1403-215F35BD58A6}"/>
              </a:ext>
            </a:extLst>
          </p:cNvPr>
          <p:cNvSpPr>
            <a:spLocks noGrp="1" noChangeArrowheads="1"/>
          </p:cNvSpPr>
          <p:nvPr>
            <p:ph idx="1"/>
          </p:nvPr>
        </p:nvSpPr>
        <p:spPr bwMode="auto">
          <a:xfrm>
            <a:off x="838198" y="2953102"/>
            <a:ext cx="458152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Displays </a:t>
            </a:r>
            <a:r>
              <a:rPr kumimoji="0" lang="tr-TR" altLang="tr-TR" sz="1800" b="0" i="0" u="none" strike="noStrike" cap="none" normalizeH="0" baseline="0" dirty="0" err="1">
                <a:ln>
                  <a:noFill/>
                </a:ln>
                <a:solidFill>
                  <a:schemeClr val="tx1"/>
                </a:solidFill>
                <a:effectLst/>
                <a:latin typeface="Arial" panose="020B0604020202020204" pitchFamily="34" charset="0"/>
              </a:rPr>
              <a:t>the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relationship</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between</a:t>
            </a:r>
            <a:r>
              <a:rPr kumimoji="0" lang="tr-TR" altLang="tr-TR" sz="1800" b="0" i="0" u="none" strike="noStrike" cap="none" normalizeH="0" baseline="0" dirty="0">
                <a:ln>
                  <a:noFill/>
                </a:ln>
                <a:solidFill>
                  <a:schemeClr val="tx1"/>
                </a:solidFill>
                <a:effectLst/>
                <a:latin typeface="Arial" panose="020B0604020202020204" pitchFamily="34" charset="0"/>
              </a:rPr>
              <a:t> total </a:t>
            </a:r>
            <a:r>
              <a:rPr kumimoji="0" lang="tr-TR" altLang="tr-TR" sz="1800" b="0" i="0" u="none" strike="noStrike" cap="none" normalizeH="0" baseline="0" dirty="0" err="1">
                <a:ln>
                  <a:noFill/>
                </a:ln>
                <a:solidFill>
                  <a:schemeClr val="tx1"/>
                </a:solidFill>
                <a:effectLst/>
                <a:latin typeface="Arial" panose="020B0604020202020204" pitchFamily="34" charset="0"/>
              </a:rPr>
              <a:t>screen</a:t>
            </a:r>
            <a:r>
              <a:rPr kumimoji="0" lang="tr-TR" altLang="tr-TR" sz="1800" b="0" i="0" u="none" strike="noStrike" cap="none" normalizeH="0" baseline="0" dirty="0">
                <a:ln>
                  <a:noFill/>
                </a:ln>
                <a:solidFill>
                  <a:schemeClr val="tx1"/>
                </a:solidFill>
                <a:effectLst/>
                <a:latin typeface="Arial" panose="020B0604020202020204" pitchFamily="34" charset="0"/>
              </a:rPr>
              <a:t> time </a:t>
            </a:r>
            <a:r>
              <a:rPr kumimoji="0" lang="tr-TR" altLang="tr-TR" sz="1800" b="0" i="0" u="none" strike="noStrike" cap="none" normalizeH="0" baseline="0" dirty="0" err="1">
                <a:ln>
                  <a:noFill/>
                </a:ln>
                <a:solidFill>
                  <a:schemeClr val="tx1"/>
                </a:solidFill>
                <a:effectLst/>
                <a:latin typeface="Arial" panose="020B0604020202020204" pitchFamily="34" charset="0"/>
              </a:rPr>
              <a:t>and</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focus</a:t>
            </a:r>
            <a:r>
              <a:rPr kumimoji="0" lang="tr-TR" altLang="tr-TR" sz="1800" b="0" i="0" u="none" strike="noStrike" cap="none" normalizeH="0" baseline="0" dirty="0">
                <a:ln>
                  <a:noFill/>
                </a:ln>
                <a:solidFill>
                  <a:schemeClr val="tx1"/>
                </a:solidFill>
                <a:effectLst/>
                <a:latin typeface="Arial" panose="020B0604020202020204" pitchFamily="34" charset="0"/>
              </a:rPr>
              <a:t>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chemeClr val="tx1"/>
                </a:solidFill>
                <a:effectLst/>
                <a:latin typeface="Arial" panose="020B0604020202020204" pitchFamily="34" charset="0"/>
              </a:rPr>
              <a:t>The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regression</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line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indicates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the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overall</a:t>
            </a:r>
            <a:r>
              <a:rPr kumimoji="0" lang="tr-TR" altLang="tr-TR" sz="1800" b="0" i="0" u="none" strike="noStrike" cap="none" normalizeH="0" baseline="0" dirty="0">
                <a:ln>
                  <a:noFill/>
                </a:ln>
                <a:solidFill>
                  <a:schemeClr val="tx1"/>
                </a:solidFill>
                <a:effectLst/>
                <a:latin typeface="Arial" panose="020B0604020202020204" pitchFamily="34" charset="0"/>
              </a:rPr>
              <a:t> trend.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chemeClr val="tx1"/>
                </a:solidFill>
                <a:effectLst/>
                <a:latin typeface="Arial" panose="020B0604020202020204" pitchFamily="34" charset="0"/>
              </a:rPr>
              <a:t>Observations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en-US" altLang="tr-TR" sz="1800" b="0" i="0" u="none" strike="noStrike" cap="none" normalizeH="0" baseline="0" dirty="0">
                <a:ln>
                  <a:noFill/>
                </a:ln>
                <a:solidFill>
                  <a:schemeClr val="tx1"/>
                </a:solidFill>
                <a:effectLst/>
                <a:latin typeface="Arial" panose="020B0604020202020204" pitchFamily="34" charset="0"/>
              </a:rPr>
              <a:t>Based on the visual representation, any correlation between screen time and focus time appears to be weak or negligible. Further statistical tests (e.g., Pearson's correlation) are necessary to confirm this observation.</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711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4CCEF23-4AEB-5C50-CC5B-E4E72E2F93E5}"/>
              </a:ext>
            </a:extLst>
          </p:cNvPr>
          <p:cNvSpPr>
            <a:spLocks noGrp="1"/>
          </p:cNvSpPr>
          <p:nvPr>
            <p:ph type="title"/>
          </p:nvPr>
        </p:nvSpPr>
        <p:spPr>
          <a:xfrm>
            <a:off x="838199" y="857251"/>
            <a:ext cx="4581525" cy="5115710"/>
          </a:xfrm>
        </p:spPr>
        <p:txBody>
          <a:bodyPr anchor="ctr">
            <a:normAutofit/>
          </a:bodyPr>
          <a:lstStyle/>
          <a:p>
            <a:r>
              <a:rPr lang="en-US" sz="4400" dirty="0">
                <a:solidFill>
                  <a:schemeClr val="tx1">
                    <a:lumMod val="95000"/>
                    <a:lumOff val="5000"/>
                  </a:schemeClr>
                </a:solidFill>
              </a:rPr>
              <a:t>Predicting Productivity Using Ridge Regression</a:t>
            </a:r>
            <a:endParaRPr lang="tr-TR" sz="4400" dirty="0">
              <a:solidFill>
                <a:schemeClr val="tx1">
                  <a:lumMod val="95000"/>
                  <a:lumOff val="5000"/>
                </a:schemeClr>
              </a:solidFill>
            </a:endParaRPr>
          </a:p>
        </p:txBody>
      </p:sp>
      <p:pic>
        <p:nvPicPr>
          <p:cNvPr id="5" name="İçerik Yer Tutucusu 4" descr="metin, çizgi, öykü gelişim çizgisi; kumpas; grafiğini çıkarma, diyagram içeren bir resim&#10;&#10;Açıklama otomatik olarak oluşturuldu">
            <a:extLst>
              <a:ext uri="{FF2B5EF4-FFF2-40B4-BE49-F238E27FC236}">
                <a16:creationId xmlns:a16="http://schemas.microsoft.com/office/drawing/2014/main" id="{B3AD294D-B131-95A2-449A-F071262EE376}"/>
              </a:ext>
            </a:extLst>
          </p:cNvPr>
          <p:cNvPicPr>
            <a:picLocks noChangeAspect="1"/>
          </p:cNvPicPr>
          <p:nvPr/>
        </p:nvPicPr>
        <p:blipFill>
          <a:blip r:embed="rId2">
            <a:alphaModFix amt="90000"/>
          </a:blip>
          <a:stretch>
            <a:fillRect/>
          </a:stretch>
        </p:blipFill>
        <p:spPr>
          <a:xfrm>
            <a:off x="4621161" y="2587929"/>
            <a:ext cx="6224413" cy="3687964"/>
          </a:xfrm>
          <a:prstGeom prst="rect">
            <a:avLst/>
          </a:prstGeom>
        </p:spPr>
      </p:pic>
      <p:sp>
        <p:nvSpPr>
          <p:cNvPr id="6" name="Rectangle 1">
            <a:extLst>
              <a:ext uri="{FF2B5EF4-FFF2-40B4-BE49-F238E27FC236}">
                <a16:creationId xmlns:a16="http://schemas.microsoft.com/office/drawing/2014/main" id="{C91CBC28-2CEB-6F04-DFDA-E2FF19F23EB6}"/>
              </a:ext>
            </a:extLst>
          </p:cNvPr>
          <p:cNvSpPr>
            <a:spLocks noGrp="1" noChangeArrowheads="1"/>
          </p:cNvSpPr>
          <p:nvPr>
            <p:ph idx="1"/>
          </p:nvPr>
        </p:nvSpPr>
        <p:spPr bwMode="auto">
          <a:xfrm>
            <a:off x="5562278" y="473145"/>
            <a:ext cx="514074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chemeClr val="tx1"/>
                </a:solidFill>
                <a:effectLst/>
                <a:latin typeface="Arial" panose="020B0604020202020204" pitchFamily="34" charset="0"/>
              </a:rPr>
              <a:t>While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the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regression</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provides</a:t>
            </a:r>
            <a:r>
              <a:rPr kumimoji="0" lang="tr-TR" altLang="tr-TR" sz="1800" b="0" i="0" u="none" strike="noStrike" cap="none" normalizeH="0" baseline="0" dirty="0">
                <a:ln>
                  <a:noFill/>
                </a:ln>
                <a:solidFill>
                  <a:schemeClr val="tx1"/>
                </a:solidFill>
                <a:effectLst/>
                <a:latin typeface="Arial" panose="020B0604020202020204" pitchFamily="34" charset="0"/>
              </a:rPr>
              <a:t> a </a:t>
            </a:r>
            <a:r>
              <a:rPr kumimoji="0" lang="tr-TR" altLang="tr-TR" sz="1800" b="0" i="0" u="none" strike="noStrike" cap="none" normalizeH="0" baseline="0" dirty="0" err="1">
                <a:ln>
                  <a:noFill/>
                </a:ln>
                <a:solidFill>
                  <a:schemeClr val="tx1"/>
                </a:solidFill>
                <a:effectLst/>
                <a:latin typeface="Arial" panose="020B0604020202020204" pitchFamily="34" charset="0"/>
              </a:rPr>
              <a:t>reasonable</a:t>
            </a:r>
            <a:r>
              <a:rPr kumimoji="0" lang="tr-TR" altLang="tr-TR" sz="1800" b="0" i="0" u="none" strike="noStrike" cap="none" normalizeH="0" baseline="0" dirty="0">
                <a:ln>
                  <a:noFill/>
                </a:ln>
                <a:solidFill>
                  <a:schemeClr val="tx1"/>
                </a:solidFill>
                <a:effectLst/>
                <a:latin typeface="Arial" panose="020B0604020202020204" pitchFamily="34" charset="0"/>
              </a:rPr>
              <a:t> fit </a:t>
            </a:r>
            <a:r>
              <a:rPr kumimoji="0" lang="tr-TR" altLang="tr-TR" sz="1800" b="0" i="0" u="none" strike="noStrike" cap="none" normalizeH="0" baseline="0" dirty="0" err="1">
                <a:ln>
                  <a:noFill/>
                </a:ln>
                <a:solidFill>
                  <a:schemeClr val="tx1"/>
                </a:solidFill>
                <a:effectLst/>
                <a:latin typeface="Arial" panose="020B0604020202020204" pitchFamily="34" charset="0"/>
              </a:rPr>
              <a:t>for</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some</a:t>
            </a:r>
            <a:r>
              <a:rPr kumimoji="0" lang="tr-TR" altLang="tr-TR" sz="1800" b="0" i="0" u="none" strike="noStrike" cap="none" normalizeH="0" baseline="0" dirty="0">
                <a:ln>
                  <a:noFill/>
                </a:ln>
                <a:solidFill>
                  <a:schemeClr val="tx1"/>
                </a:solidFill>
                <a:effectLst/>
                <a:latin typeface="Arial" panose="020B0604020202020204" pitchFamily="34" charset="0"/>
              </a:rPr>
              <a:t> data </a:t>
            </a:r>
            <a:r>
              <a:rPr kumimoji="0" lang="tr-TR" altLang="tr-TR" sz="1800" b="0" i="0" u="none" strike="noStrike" cap="none" normalizeH="0" baseline="0" dirty="0" err="1">
                <a:ln>
                  <a:noFill/>
                </a:ln>
                <a:solidFill>
                  <a:schemeClr val="tx1"/>
                </a:solidFill>
                <a:effectLst/>
                <a:latin typeface="Arial" panose="020B0604020202020204" pitchFamily="34" charset="0"/>
              </a:rPr>
              <a:t>points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the</a:t>
            </a:r>
            <a:r>
              <a:rPr kumimoji="0" lang="tr-TR" altLang="tr-TR" sz="1800" b="0" i="0" u="none" strike="noStrike" cap="none" normalizeH="0" baseline="0" dirty="0">
                <a:ln>
                  <a:noFill/>
                </a:ln>
                <a:solidFill>
                  <a:schemeClr val="tx1"/>
                </a:solidFill>
                <a:effectLst/>
                <a:latin typeface="Arial" panose="020B0604020202020204" pitchFamily="34" charset="0"/>
              </a:rPr>
              <a:t> R² </a:t>
            </a:r>
            <a:r>
              <a:rPr kumimoji="0" lang="tr-TR" altLang="tr-TR" sz="1800" b="0" i="0" u="none" strike="noStrike" cap="none" normalizeH="0" baseline="0" dirty="0" err="1">
                <a:ln>
                  <a:noFill/>
                </a:ln>
                <a:solidFill>
                  <a:schemeClr val="tx1"/>
                </a:solidFill>
                <a:effectLst/>
                <a:latin typeface="Arial" panose="020B0604020202020204" pitchFamily="34" charset="0"/>
              </a:rPr>
              <a:t>value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if</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low</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suggests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that</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screen</a:t>
            </a:r>
            <a:r>
              <a:rPr kumimoji="0" lang="tr-TR" altLang="tr-TR" sz="1800" b="0" i="0" u="none" strike="noStrike" cap="none" normalizeH="0" baseline="0" dirty="0">
                <a:ln>
                  <a:noFill/>
                </a:ln>
                <a:solidFill>
                  <a:schemeClr val="tx1"/>
                </a:solidFill>
                <a:effectLst/>
                <a:latin typeface="Arial" panose="020B0604020202020204" pitchFamily="34" charset="0"/>
              </a:rPr>
              <a:t> time </a:t>
            </a:r>
            <a:r>
              <a:rPr kumimoji="0" lang="tr-TR" altLang="tr-TR" sz="1800" b="0" i="0" u="none" strike="noStrike" cap="none" normalizeH="0" baseline="0" dirty="0" err="1">
                <a:ln>
                  <a:noFill/>
                </a:ln>
                <a:solidFill>
                  <a:schemeClr val="tx1"/>
                </a:solidFill>
                <a:effectLst/>
                <a:latin typeface="Arial" panose="020B0604020202020204" pitchFamily="34" charset="0"/>
              </a:rPr>
              <a:t>and</a:t>
            </a:r>
            <a:r>
              <a:rPr kumimoji="0" lang="tr-TR" altLang="tr-TR" sz="1800" b="0" i="0" u="none" strike="noStrike" cap="none" normalizeH="0" baseline="0" dirty="0">
                <a:ln>
                  <a:noFill/>
                </a:ln>
                <a:solidFill>
                  <a:schemeClr val="tx1"/>
                </a:solidFill>
                <a:effectLst/>
                <a:latin typeface="Arial" panose="020B0604020202020204" pitchFamily="34" charset="0"/>
              </a:rPr>
              <a:t> log </a:t>
            </a:r>
            <a:r>
              <a:rPr kumimoji="0" lang="tr-TR" altLang="tr-TR" sz="1800" b="0" i="0" u="none" strike="noStrike" cap="none" normalizeH="0" baseline="0" dirty="0" err="1">
                <a:ln>
                  <a:noFill/>
                </a:ln>
                <a:solidFill>
                  <a:schemeClr val="tx1"/>
                </a:solidFill>
                <a:effectLst/>
                <a:latin typeface="Arial" panose="020B0604020202020204" pitchFamily="34" charset="0"/>
              </a:rPr>
              <a:t>counts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alone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might</a:t>
            </a:r>
            <a:r>
              <a:rPr kumimoji="0" lang="tr-TR" altLang="tr-TR" sz="1800" b="0" i="0" u="none" strike="noStrike" cap="none" normalizeH="0" baseline="0" dirty="0">
                <a:ln>
                  <a:noFill/>
                </a:ln>
                <a:solidFill>
                  <a:schemeClr val="tx1"/>
                </a:solidFill>
                <a:effectLst/>
                <a:latin typeface="Arial" panose="020B0604020202020204" pitchFamily="34" charset="0"/>
              </a:rPr>
              <a:t> not be </a:t>
            </a:r>
            <a:r>
              <a:rPr kumimoji="0" lang="tr-TR" altLang="tr-TR" sz="1800" b="0" i="0" u="none" strike="noStrike" cap="none" normalizeH="0" baseline="0" dirty="0" err="1">
                <a:ln>
                  <a:noFill/>
                </a:ln>
                <a:solidFill>
                  <a:schemeClr val="tx1"/>
                </a:solidFill>
                <a:effectLst/>
                <a:latin typeface="Arial" panose="020B0604020202020204" pitchFamily="34" charset="0"/>
              </a:rPr>
              <a:t>sufficient</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predictors</a:t>
            </a:r>
            <a:r>
              <a:rPr kumimoji="0" lang="tr-TR" altLang="tr-TR" sz="1800" b="0" i="0" u="none" strike="noStrike" cap="none" normalizeH="0" baseline="0" dirty="0">
                <a:ln>
                  <a:noFill/>
                </a:ln>
                <a:solidFill>
                  <a:schemeClr val="tx1"/>
                </a:solidFill>
                <a:effectLst/>
                <a:latin typeface="Arial" panose="020B0604020202020204" pitchFamily="34" charset="0"/>
              </a:rPr>
              <a:t> of </a:t>
            </a:r>
            <a:r>
              <a:rPr kumimoji="0" lang="tr-TR" altLang="tr-TR" sz="1800" b="0" i="0" u="none" strike="noStrike" cap="none" normalizeH="0" baseline="0" dirty="0" err="1">
                <a:ln>
                  <a:noFill/>
                </a:ln>
                <a:solidFill>
                  <a:schemeClr val="tx1"/>
                </a:solidFill>
                <a:effectLst/>
                <a:latin typeface="Arial" panose="020B0604020202020204" pitchFamily="34" charset="0"/>
              </a:rPr>
              <a:t>focus</a:t>
            </a:r>
            <a:r>
              <a:rPr kumimoji="0" lang="tr-TR" altLang="tr-TR" sz="1800" b="0" i="0" u="none" strike="noStrike" cap="none" normalizeH="0" baseline="0" dirty="0">
                <a:ln>
                  <a:noFill/>
                </a:ln>
                <a:solidFill>
                  <a:schemeClr val="tx1"/>
                </a:solidFill>
                <a:effectLst/>
                <a:latin typeface="Arial" panose="020B0604020202020204" pitchFamily="34" charset="0"/>
              </a:rPr>
              <a:t> time. </a:t>
            </a:r>
            <a:r>
              <a:rPr kumimoji="0" lang="tr-TR" altLang="tr-TR" sz="1800" b="0" i="0" u="none" strike="noStrike" cap="none" normalizeH="0" baseline="0" dirty="0" err="1">
                <a:ln>
                  <a:noFill/>
                </a:ln>
                <a:solidFill>
                  <a:schemeClr val="tx1"/>
                </a:solidFill>
                <a:effectLst/>
                <a:latin typeface="Arial" panose="020B0604020202020204" pitchFamily="34" charset="0"/>
              </a:rPr>
              <a:t>Additional</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features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or</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non-linear</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models</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might</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improve</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performance</a:t>
            </a:r>
            <a:r>
              <a:rPr kumimoji="0" lang="tr-TR" altLang="tr-TR"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344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ame 23">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4239A7D-EDBC-A729-C249-11588DA53351}"/>
              </a:ext>
            </a:extLst>
          </p:cNvPr>
          <p:cNvSpPr>
            <a:spLocks noGrp="1"/>
          </p:cNvSpPr>
          <p:nvPr>
            <p:ph type="title"/>
          </p:nvPr>
        </p:nvSpPr>
        <p:spPr>
          <a:xfrm>
            <a:off x="838201" y="857251"/>
            <a:ext cx="5428375" cy="2076450"/>
          </a:xfrm>
        </p:spPr>
        <p:txBody>
          <a:bodyPr anchor="b">
            <a:normAutofit/>
          </a:bodyPr>
          <a:lstStyle/>
          <a:p>
            <a:r>
              <a:rPr lang="en-US" sz="4400">
                <a:solidFill>
                  <a:srgbClr val="FFFFFF"/>
                </a:solidFill>
              </a:rPr>
              <a:t>Classifying Days into High and Low Productivity</a:t>
            </a:r>
            <a:endParaRPr lang="tr-TR" sz="4400">
              <a:solidFill>
                <a:srgbClr val="FFFFFF"/>
              </a:solidFill>
            </a:endParaRPr>
          </a:p>
        </p:txBody>
      </p:sp>
      <p:sp>
        <p:nvSpPr>
          <p:cNvPr id="9" name="Content Placeholder 8">
            <a:extLst>
              <a:ext uri="{FF2B5EF4-FFF2-40B4-BE49-F238E27FC236}">
                <a16:creationId xmlns:a16="http://schemas.microsoft.com/office/drawing/2014/main" id="{5D9A9590-DB70-D6EC-085A-7651D98D5250}"/>
              </a:ext>
            </a:extLst>
          </p:cNvPr>
          <p:cNvSpPr>
            <a:spLocks noGrp="1"/>
          </p:cNvSpPr>
          <p:nvPr>
            <p:ph idx="1"/>
          </p:nvPr>
        </p:nvSpPr>
        <p:spPr>
          <a:xfrm>
            <a:off x="838200" y="3190875"/>
            <a:ext cx="5428375" cy="2986087"/>
          </a:xfrm>
        </p:spPr>
        <p:txBody>
          <a:bodyPr>
            <a:normAutofit fontScale="92500" lnSpcReduction="20000"/>
          </a:bodyPr>
          <a:lstStyle/>
          <a:p>
            <a:r>
              <a:rPr lang="en-US" sz="2000" dirty="0">
                <a:solidFill>
                  <a:srgbClr val="FFFFFF"/>
                </a:solidFill>
              </a:rPr>
              <a:t>This slide illustrates the results of classifying days into "High Productivity" and "Low Productivity" using a Random Forest Classifier. The confusion matrix highlights the model's performance, showing some misclassification errors, particularly in predicting high productivity days. While the model provides a basic level of accuracy, further refinement is needed to improve its predictive capabilities.</a:t>
            </a:r>
          </a:p>
        </p:txBody>
      </p:sp>
      <p:pic>
        <p:nvPicPr>
          <p:cNvPr id="5" name="İçerik Yer Tutucusu 4">
            <a:extLst>
              <a:ext uri="{FF2B5EF4-FFF2-40B4-BE49-F238E27FC236}">
                <a16:creationId xmlns:a16="http://schemas.microsoft.com/office/drawing/2014/main" id="{243E7E5F-7BA6-2128-D6CA-D722B41CAAF9}"/>
              </a:ext>
            </a:extLst>
          </p:cNvPr>
          <p:cNvPicPr>
            <a:picLocks noChangeAspect="1"/>
          </p:cNvPicPr>
          <p:nvPr/>
        </p:nvPicPr>
        <p:blipFill>
          <a:blip r:embed="rId2">
            <a:alphaModFix amt="80000"/>
          </a:blip>
          <a:stretch>
            <a:fillRect/>
          </a:stretch>
        </p:blipFill>
        <p:spPr>
          <a:xfrm>
            <a:off x="6695514" y="1676582"/>
            <a:ext cx="4628521" cy="3471390"/>
          </a:xfrm>
          <a:prstGeom prst="rect">
            <a:avLst/>
          </a:prstGeom>
        </p:spPr>
      </p:pic>
    </p:spTree>
    <p:extLst>
      <p:ext uri="{BB962C8B-B14F-4D97-AF65-F5344CB8AC3E}">
        <p14:creationId xmlns:p14="http://schemas.microsoft.com/office/powerpoint/2010/main" val="232380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C9C24B-A000-E918-C0F8-739E36646776}"/>
              </a:ext>
            </a:extLst>
          </p:cNvPr>
          <p:cNvSpPr>
            <a:spLocks noGrp="1"/>
          </p:cNvSpPr>
          <p:nvPr>
            <p:ph type="title"/>
          </p:nvPr>
        </p:nvSpPr>
        <p:spPr>
          <a:xfrm>
            <a:off x="838199" y="857251"/>
            <a:ext cx="4581526" cy="1423833"/>
          </a:xfrm>
        </p:spPr>
        <p:txBody>
          <a:bodyPr anchor="b">
            <a:normAutofit fontScale="90000"/>
          </a:bodyPr>
          <a:lstStyle/>
          <a:p>
            <a:r>
              <a:rPr lang="en-US" sz="4100" dirty="0">
                <a:solidFill>
                  <a:schemeClr val="tx1">
                    <a:lumMod val="95000"/>
                    <a:lumOff val="5000"/>
                  </a:schemeClr>
                </a:solidFill>
              </a:rPr>
              <a:t>Hypothesis Testing: Screen Time vs Focus Time</a:t>
            </a:r>
            <a:endParaRPr lang="tr-TR" sz="4100" dirty="0">
              <a:solidFill>
                <a:schemeClr val="tx1">
                  <a:lumMod val="95000"/>
                  <a:lumOff val="5000"/>
                </a:schemeClr>
              </a:solidFill>
            </a:endParaRPr>
          </a:p>
        </p:txBody>
      </p:sp>
      <p:sp>
        <p:nvSpPr>
          <p:cNvPr id="9" name="Content Placeholder 8">
            <a:extLst>
              <a:ext uri="{FF2B5EF4-FFF2-40B4-BE49-F238E27FC236}">
                <a16:creationId xmlns:a16="http://schemas.microsoft.com/office/drawing/2014/main" id="{6F8CEEFB-C712-50EA-8130-28EBF7E9B446}"/>
              </a:ext>
            </a:extLst>
          </p:cNvPr>
          <p:cNvSpPr>
            <a:spLocks noGrp="1"/>
          </p:cNvSpPr>
          <p:nvPr>
            <p:ph idx="1"/>
          </p:nvPr>
        </p:nvSpPr>
        <p:spPr>
          <a:xfrm>
            <a:off x="838199" y="2811036"/>
            <a:ext cx="4581526" cy="2986087"/>
          </a:xfrm>
        </p:spPr>
        <p:txBody>
          <a:bodyPr>
            <a:normAutofit fontScale="85000" lnSpcReduction="10000"/>
          </a:bodyPr>
          <a:lstStyle/>
          <a:p>
            <a:r>
              <a:rPr lang="en-US" sz="1800" dirty="0">
                <a:solidFill>
                  <a:schemeClr val="tx1">
                    <a:lumMod val="95000"/>
                    <a:lumOff val="5000"/>
                    <a:alpha val="60000"/>
                  </a:schemeClr>
                </a:solidFill>
                <a:latin typeface="Arial Black" panose="020B0A04020102020204" pitchFamily="34" charset="0"/>
              </a:rPr>
              <a:t>Interpretation</a:t>
            </a:r>
            <a:endParaRPr lang="tr-TR" sz="1800" dirty="0">
              <a:solidFill>
                <a:schemeClr val="tx1">
                  <a:lumMod val="95000"/>
                  <a:lumOff val="5000"/>
                  <a:alpha val="60000"/>
                </a:schemeClr>
              </a:solidFill>
              <a:latin typeface="Arial Black" panose="020B0A04020102020204" pitchFamily="34" charset="0"/>
            </a:endParaRPr>
          </a:p>
          <a:p>
            <a:r>
              <a:rPr lang="en-US" sz="1800" dirty="0">
                <a:solidFill>
                  <a:schemeClr val="tx1">
                    <a:lumMod val="95000"/>
                    <a:lumOff val="5000"/>
                    <a:alpha val="60000"/>
                  </a:schemeClr>
                </a:solidFill>
                <a:latin typeface="Arial Black" panose="020B0A04020102020204" pitchFamily="34" charset="0"/>
              </a:rPr>
              <a:t>Statistical Significance: </a:t>
            </a:r>
            <a:endParaRPr lang="tr-TR" sz="1800" dirty="0">
              <a:solidFill>
                <a:schemeClr val="tx1">
                  <a:lumMod val="95000"/>
                  <a:lumOff val="5000"/>
                  <a:alpha val="60000"/>
                </a:schemeClr>
              </a:solidFill>
              <a:latin typeface="Arial Black" panose="020B0A04020102020204" pitchFamily="34" charset="0"/>
            </a:endParaRPr>
          </a:p>
          <a:p>
            <a:r>
              <a:rPr lang="en-US" sz="1800" dirty="0">
                <a:solidFill>
                  <a:schemeClr val="tx1">
                    <a:lumMod val="95000"/>
                    <a:lumOff val="5000"/>
                    <a:alpha val="60000"/>
                  </a:schemeClr>
                </a:solidFill>
                <a:latin typeface="Arial Black" panose="020B0A04020102020204" pitchFamily="34" charset="0"/>
              </a:rPr>
              <a:t>The data does not support a statistically significant relationship between screen time and focus time.</a:t>
            </a:r>
            <a:endParaRPr lang="tr-TR" sz="1800" dirty="0">
              <a:solidFill>
                <a:schemeClr val="tx1">
                  <a:lumMod val="95000"/>
                  <a:lumOff val="5000"/>
                  <a:alpha val="60000"/>
                </a:schemeClr>
              </a:solidFill>
              <a:latin typeface="Arial Black" panose="020B0A04020102020204" pitchFamily="34" charset="0"/>
            </a:endParaRPr>
          </a:p>
          <a:p>
            <a:r>
              <a:rPr lang="en-US" sz="1800" dirty="0">
                <a:solidFill>
                  <a:schemeClr val="tx1">
                    <a:lumMod val="95000"/>
                    <a:lumOff val="5000"/>
                    <a:alpha val="60000"/>
                  </a:schemeClr>
                </a:solidFill>
                <a:latin typeface="Arial Black" panose="020B0A04020102020204" pitchFamily="34" charset="0"/>
              </a:rPr>
              <a:t>Hypothesis Outcome: </a:t>
            </a:r>
            <a:endParaRPr lang="tr-TR" sz="1800" dirty="0">
              <a:solidFill>
                <a:schemeClr val="tx1">
                  <a:lumMod val="95000"/>
                  <a:lumOff val="5000"/>
                  <a:alpha val="60000"/>
                </a:schemeClr>
              </a:solidFill>
              <a:latin typeface="Arial Black" panose="020B0A04020102020204" pitchFamily="34" charset="0"/>
            </a:endParaRPr>
          </a:p>
          <a:p>
            <a:r>
              <a:rPr lang="en-US" sz="1800" dirty="0">
                <a:solidFill>
                  <a:schemeClr val="tx1">
                    <a:lumMod val="95000"/>
                    <a:lumOff val="5000"/>
                    <a:alpha val="60000"/>
                  </a:schemeClr>
                </a:solidFill>
                <a:latin typeface="Arial Black" panose="020B0A04020102020204" pitchFamily="34" charset="0"/>
              </a:rPr>
              <a:t>The hypothesis is rejected. There is no evidence to suggest that increased screen time consistently reduces focus time.</a:t>
            </a:r>
          </a:p>
        </p:txBody>
      </p:sp>
      <p:pic>
        <p:nvPicPr>
          <p:cNvPr id="5" name="İçerik Yer Tutucusu 4" descr="metin, ekran görüntüsü, çizgi, diyagram içeren bir resim&#10;&#10;Açıklama otomatik olarak oluşturuldu">
            <a:extLst>
              <a:ext uri="{FF2B5EF4-FFF2-40B4-BE49-F238E27FC236}">
                <a16:creationId xmlns:a16="http://schemas.microsoft.com/office/drawing/2014/main" id="{9CDAECA6-17C4-1DC5-1E60-B8FFD8BD45D5}"/>
              </a:ext>
            </a:extLst>
          </p:cNvPr>
          <p:cNvPicPr>
            <a:picLocks noChangeAspect="1"/>
          </p:cNvPicPr>
          <p:nvPr/>
        </p:nvPicPr>
        <p:blipFill>
          <a:blip r:embed="rId2">
            <a:alphaModFix amt="90000"/>
          </a:blip>
          <a:stretch>
            <a:fillRect/>
          </a:stretch>
        </p:blipFill>
        <p:spPr>
          <a:xfrm>
            <a:off x="5419725" y="1387203"/>
            <a:ext cx="5934075" cy="3515939"/>
          </a:xfrm>
          <a:prstGeom prst="rect">
            <a:avLst/>
          </a:prstGeom>
        </p:spPr>
      </p:pic>
      <p:sp>
        <p:nvSpPr>
          <p:cNvPr id="6" name="Metin kutusu 5">
            <a:extLst>
              <a:ext uri="{FF2B5EF4-FFF2-40B4-BE49-F238E27FC236}">
                <a16:creationId xmlns:a16="http://schemas.microsoft.com/office/drawing/2014/main" id="{44FD6A4E-3667-4BEE-7A36-63D9227C4759}"/>
              </a:ext>
            </a:extLst>
          </p:cNvPr>
          <p:cNvSpPr txBox="1"/>
          <p:nvPr/>
        </p:nvSpPr>
        <p:spPr>
          <a:xfrm>
            <a:off x="5810865" y="4975123"/>
            <a:ext cx="5542935" cy="1169551"/>
          </a:xfrm>
          <a:prstGeom prst="rect">
            <a:avLst/>
          </a:prstGeom>
          <a:noFill/>
        </p:spPr>
        <p:txBody>
          <a:bodyPr wrap="square" rtlCol="0">
            <a:spAutoFit/>
          </a:bodyPr>
          <a:lstStyle/>
          <a:p>
            <a:r>
              <a:rPr lang="tr-TR" sz="1400" dirty="0" err="1"/>
              <a:t>Results</a:t>
            </a:r>
            <a:r>
              <a:rPr lang="tr-TR" sz="1400" dirty="0"/>
              <a:t>:</a:t>
            </a:r>
          </a:p>
          <a:p>
            <a:r>
              <a:rPr lang="en-US" sz="1400" dirty="0"/>
              <a:t>Pearson Correlation Coefficient: -0.03</a:t>
            </a:r>
          </a:p>
          <a:p>
            <a:r>
              <a:rPr lang="en-US" sz="1400" dirty="0"/>
              <a:t>P-Value: 0.7874</a:t>
            </a:r>
          </a:p>
          <a:p>
            <a:r>
              <a:rPr lang="en-US" sz="1400" dirty="0"/>
              <a:t>Statistical Significance: No significant relationship between screen time and focus time.</a:t>
            </a:r>
            <a:endParaRPr lang="tr-TR" sz="1400" dirty="0"/>
          </a:p>
        </p:txBody>
      </p:sp>
    </p:spTree>
    <p:extLst>
      <p:ext uri="{BB962C8B-B14F-4D97-AF65-F5344CB8AC3E}">
        <p14:creationId xmlns:p14="http://schemas.microsoft.com/office/powerpoint/2010/main" val="3880896902"/>
      </p:ext>
    </p:extLst>
  </p:cSld>
  <p:clrMapOvr>
    <a:masterClrMapping/>
  </p:clrMapOvr>
</p:sld>
</file>

<file path=ppt/theme/theme1.xml><?xml version="1.0" encoding="utf-8"?>
<a:theme xmlns:a="http://schemas.openxmlformats.org/drawingml/2006/main" name="LuminousVTI">
  <a:themeElements>
    <a:clrScheme name="AnalogousFromLightSeedLeftStep">
      <a:dk1>
        <a:srgbClr val="000000"/>
      </a:dk1>
      <a:lt1>
        <a:srgbClr val="FFFFFF"/>
      </a:lt1>
      <a:dk2>
        <a:srgbClr val="3C2441"/>
      </a:dk2>
      <a:lt2>
        <a:srgbClr val="E2E5E8"/>
      </a:lt2>
      <a:accent1>
        <a:srgbClr val="C49B6D"/>
      </a:accent1>
      <a:accent2>
        <a:srgbClr val="C67B72"/>
      </a:accent2>
      <a:accent3>
        <a:srgbClr val="D18CA1"/>
      </a:accent3>
      <a:accent4>
        <a:srgbClr val="C672B0"/>
      </a:accent4>
      <a:accent5>
        <a:srgbClr val="C78CD1"/>
      </a:accent5>
      <a:accent6>
        <a:srgbClr val="9772C6"/>
      </a:accent6>
      <a:hlink>
        <a:srgbClr val="6184AA"/>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82</TotalTime>
  <Words>365</Words>
  <Application>Microsoft Office PowerPoint</Application>
  <PresentationFormat>Geniş ekran</PresentationFormat>
  <Paragraphs>36</Paragraphs>
  <Slides>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vt:i4>
      </vt:variant>
    </vt:vector>
  </HeadingPairs>
  <TitlesOfParts>
    <vt:vector size="15" baseType="lpstr">
      <vt:lpstr>Arial</vt:lpstr>
      <vt:lpstr>Arial Black</vt:lpstr>
      <vt:lpstr>Avenir Next LT Pro</vt:lpstr>
      <vt:lpstr>Sabon Next LT</vt:lpstr>
      <vt:lpstr>Wingdings</vt:lpstr>
      <vt:lpstr>LuminousVTI</vt:lpstr>
      <vt:lpstr>Analyzing the Impact of Social Media Usage on Productivity</vt:lpstr>
      <vt:lpstr>Motivation, Hypothesis &amp; Data Sources</vt:lpstr>
      <vt:lpstr>Time Series Analysis</vt:lpstr>
      <vt:lpstr>Correlation Heatmap</vt:lpstr>
      <vt:lpstr>Weekly Correlation Between Screen Time and Focus Time </vt:lpstr>
      <vt:lpstr>Joint Distribution of Screen Time and Focus Time</vt:lpstr>
      <vt:lpstr>Predicting Productivity Using Ridge Regression</vt:lpstr>
      <vt:lpstr>Classifying Days into High and Low Productivity</vt:lpstr>
      <vt:lpstr>Hypothesis Testing: Screen Time vs Focus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Bilge Kağan Yılmaz</dc:creator>
  <cp:lastModifiedBy>Bilge Kağan Yılmaz</cp:lastModifiedBy>
  <cp:revision>1</cp:revision>
  <dcterms:created xsi:type="dcterms:W3CDTF">2025-01-10T16:29:39Z</dcterms:created>
  <dcterms:modified xsi:type="dcterms:W3CDTF">2025-01-10T17:52:05Z</dcterms:modified>
</cp:coreProperties>
</file>