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522" r:id="rId3"/>
    <p:sldId id="525" r:id="rId4"/>
    <p:sldId id="524" r:id="rId5"/>
    <p:sldId id="501" r:id="rId6"/>
    <p:sldId id="526" r:id="rId7"/>
    <p:sldId id="508" r:id="rId8"/>
    <p:sldId id="505" r:id="rId9"/>
    <p:sldId id="504" r:id="rId10"/>
    <p:sldId id="527" r:id="rId11"/>
    <p:sldId id="523" r:id="rId12"/>
    <p:sldId id="410" r:id="rId13"/>
    <p:sldId id="420" r:id="rId14"/>
    <p:sldId id="530" r:id="rId15"/>
    <p:sldId id="387" r:id="rId16"/>
    <p:sldId id="462" r:id="rId17"/>
    <p:sldId id="384" r:id="rId18"/>
    <p:sldId id="439" r:id="rId19"/>
    <p:sldId id="529" r:id="rId20"/>
    <p:sldId id="531" r:id="rId21"/>
    <p:sldId id="52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9817" autoAdjust="0"/>
  </p:normalViewPr>
  <p:slideViewPr>
    <p:cSldViewPr snapToGrid="0">
      <p:cViewPr varScale="1">
        <p:scale>
          <a:sx n="70" d="100"/>
          <a:sy n="70" d="100"/>
        </p:scale>
        <p:origin x="21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B663FE-0AE4-4E7B-A6CC-A474D36D5E98}"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nl-NL"/>
        </a:p>
      </dgm:t>
    </dgm:pt>
    <dgm:pt modelId="{BAEAC8C2-918F-41A6-A76D-C12AD8DF3F81}">
      <dgm:prSet phldrT="[Text]" custT="1"/>
      <dgm:spPr/>
      <dgm:t>
        <a:bodyPr/>
        <a:lstStyle/>
        <a:p>
          <a:pPr algn="ctr"/>
          <a:r>
            <a:rPr lang="nl-NL" sz="2400" b="1" dirty="0"/>
            <a:t>Kick-off</a:t>
          </a:r>
          <a:r>
            <a:rPr lang="nl-NL" sz="2800" dirty="0"/>
            <a:t/>
          </a:r>
          <a:br>
            <a:rPr lang="nl-NL" sz="2800" dirty="0"/>
          </a:br>
          <a:r>
            <a:rPr lang="nl-NL" sz="2400" i="1" dirty="0"/>
            <a:t>(+/- </a:t>
          </a:r>
          <a:r>
            <a:rPr lang="nl-NL" sz="2400" i="1" dirty="0" smtClean="0"/>
            <a:t>5 min)</a:t>
          </a:r>
          <a:endParaRPr lang="nl-NL" sz="2400" i="1" dirty="0"/>
        </a:p>
      </dgm:t>
    </dgm:pt>
    <dgm:pt modelId="{66BD7A9A-6829-4D47-A301-8665AC8688E9}" type="parTrans" cxnId="{8CA9DD80-4E80-4A7C-894D-9AA03EFC44C3}">
      <dgm:prSet/>
      <dgm:spPr/>
      <dgm:t>
        <a:bodyPr/>
        <a:lstStyle/>
        <a:p>
          <a:endParaRPr lang="nl-NL"/>
        </a:p>
      </dgm:t>
    </dgm:pt>
    <dgm:pt modelId="{284F58C9-B30E-47C6-B164-B4DA31C5A7E3}" type="sibTrans" cxnId="{8CA9DD80-4E80-4A7C-894D-9AA03EFC44C3}">
      <dgm:prSet/>
      <dgm:spPr/>
      <dgm:t>
        <a:bodyPr/>
        <a:lstStyle/>
        <a:p>
          <a:endParaRPr lang="nl-NL"/>
        </a:p>
      </dgm:t>
    </dgm:pt>
    <dgm:pt modelId="{E6600720-A2B2-48AC-A29E-571424C49530}">
      <dgm:prSet phldrT="[Text]" custT="1"/>
      <dgm:spPr/>
      <dgm:t>
        <a:bodyPr/>
        <a:lstStyle/>
        <a:p>
          <a:r>
            <a:rPr lang="nl-NL" sz="2200" dirty="0"/>
            <a:t>Webclip</a:t>
          </a:r>
          <a:r>
            <a:rPr lang="nl-NL" sz="2400" dirty="0"/>
            <a:t> 1</a:t>
          </a:r>
        </a:p>
      </dgm:t>
    </dgm:pt>
    <dgm:pt modelId="{7480516B-50DD-4E1A-881E-3E45C84E7558}" type="parTrans" cxnId="{61DD7BAF-92FD-42A3-8514-2502261C8F59}">
      <dgm:prSet/>
      <dgm:spPr/>
      <dgm:t>
        <a:bodyPr/>
        <a:lstStyle/>
        <a:p>
          <a:endParaRPr lang="nl-NL"/>
        </a:p>
      </dgm:t>
    </dgm:pt>
    <dgm:pt modelId="{739F3F4A-7304-4813-BD64-A05DC59789A4}" type="sibTrans" cxnId="{61DD7BAF-92FD-42A3-8514-2502261C8F59}">
      <dgm:prSet/>
      <dgm:spPr/>
      <dgm:t>
        <a:bodyPr/>
        <a:lstStyle/>
        <a:p>
          <a:endParaRPr lang="nl-NL"/>
        </a:p>
      </dgm:t>
    </dgm:pt>
    <dgm:pt modelId="{D8A7F4C3-8F56-40EC-87F2-DE2E71C637B4}">
      <dgm:prSet phldrT="[Text]" custT="1"/>
      <dgm:spPr/>
      <dgm:t>
        <a:bodyPr/>
        <a:lstStyle/>
        <a:p>
          <a:r>
            <a:rPr lang="nl-NL" sz="2200" dirty="0"/>
            <a:t>Webclip</a:t>
          </a:r>
          <a:r>
            <a:rPr lang="nl-NL" sz="3000" dirty="0"/>
            <a:t> </a:t>
          </a:r>
          <a:r>
            <a:rPr lang="nl-NL" sz="2400" dirty="0"/>
            <a:t>2</a:t>
          </a:r>
          <a:endParaRPr lang="nl-NL" sz="3000" dirty="0"/>
        </a:p>
      </dgm:t>
    </dgm:pt>
    <dgm:pt modelId="{E1BE9943-F054-42A8-AB88-6B36F77A2B8F}" type="parTrans" cxnId="{5467A0DA-BC74-4821-8050-BCAF4C2A8A9B}">
      <dgm:prSet/>
      <dgm:spPr/>
      <dgm:t>
        <a:bodyPr/>
        <a:lstStyle/>
        <a:p>
          <a:endParaRPr lang="nl-NL"/>
        </a:p>
      </dgm:t>
    </dgm:pt>
    <dgm:pt modelId="{644E12B3-F74B-49EB-855D-FA0F3EA29713}" type="sibTrans" cxnId="{5467A0DA-BC74-4821-8050-BCAF4C2A8A9B}">
      <dgm:prSet/>
      <dgm:spPr/>
      <dgm:t>
        <a:bodyPr/>
        <a:lstStyle/>
        <a:p>
          <a:endParaRPr lang="nl-NL"/>
        </a:p>
      </dgm:t>
    </dgm:pt>
    <dgm:pt modelId="{A72DF7D4-B198-4D0B-84DD-747749AB8FDC}">
      <dgm:prSet phldrT="[Text]" custT="1"/>
      <dgm:spPr/>
      <dgm:t>
        <a:bodyPr/>
        <a:lstStyle/>
        <a:p>
          <a:pPr algn="ctr"/>
          <a:r>
            <a:rPr lang="nl-NL" sz="2400" b="1" dirty="0" smtClean="0"/>
            <a:t>Q&amp;A</a:t>
          </a:r>
          <a:r>
            <a:rPr lang="nl-NL" sz="2800" dirty="0"/>
            <a:t/>
          </a:r>
          <a:br>
            <a:rPr lang="nl-NL" sz="2800" dirty="0"/>
          </a:br>
          <a:r>
            <a:rPr lang="nl-NL" sz="2400" i="1" dirty="0"/>
            <a:t>(+/- </a:t>
          </a:r>
          <a:r>
            <a:rPr lang="nl-NL" sz="2400" i="1" dirty="0" smtClean="0"/>
            <a:t>15/20 min)</a:t>
          </a:r>
          <a:endParaRPr lang="nl-NL" sz="2800" dirty="0"/>
        </a:p>
      </dgm:t>
    </dgm:pt>
    <dgm:pt modelId="{CEF32972-15EA-4645-96AD-E8D3AF59892A}" type="parTrans" cxnId="{886E2C07-8A9C-42DC-B714-A8F2F296D21C}">
      <dgm:prSet/>
      <dgm:spPr/>
      <dgm:t>
        <a:bodyPr/>
        <a:lstStyle/>
        <a:p>
          <a:endParaRPr lang="nl-NL"/>
        </a:p>
      </dgm:t>
    </dgm:pt>
    <dgm:pt modelId="{1F2E9546-8189-491B-AC33-350F26AF0BDE}" type="sibTrans" cxnId="{886E2C07-8A9C-42DC-B714-A8F2F296D21C}">
      <dgm:prSet/>
      <dgm:spPr/>
      <dgm:t>
        <a:bodyPr/>
        <a:lstStyle/>
        <a:p>
          <a:endParaRPr lang="nl-NL"/>
        </a:p>
      </dgm:t>
    </dgm:pt>
    <dgm:pt modelId="{693944B5-B0FF-45EB-A9C5-46AD15A01DCB}">
      <dgm:prSet phldrT="[Text]" custT="1"/>
      <dgm:spPr/>
      <dgm:t>
        <a:bodyPr/>
        <a:lstStyle/>
        <a:p>
          <a:r>
            <a:rPr lang="en-US" sz="2200" noProof="0" dirty="0" smtClean="0"/>
            <a:t>Study</a:t>
          </a:r>
          <a:endParaRPr lang="en-US" sz="2200" noProof="0" dirty="0"/>
        </a:p>
      </dgm:t>
    </dgm:pt>
    <dgm:pt modelId="{AC83D70F-BBA1-41B6-B423-48E2C663CB74}" type="parTrans" cxnId="{F868696B-B241-4397-9DD8-BB86AAF9FF49}">
      <dgm:prSet/>
      <dgm:spPr/>
      <dgm:t>
        <a:bodyPr/>
        <a:lstStyle/>
        <a:p>
          <a:endParaRPr lang="nl-NL"/>
        </a:p>
      </dgm:t>
    </dgm:pt>
    <dgm:pt modelId="{CEE537E6-22AD-4F6D-9E89-D3C8DB64AB56}" type="sibTrans" cxnId="{F868696B-B241-4397-9DD8-BB86AAF9FF49}">
      <dgm:prSet/>
      <dgm:spPr/>
      <dgm:t>
        <a:bodyPr/>
        <a:lstStyle/>
        <a:p>
          <a:endParaRPr lang="nl-NL"/>
        </a:p>
      </dgm:t>
    </dgm:pt>
    <dgm:pt modelId="{60EAEDDC-6F42-414C-9CF2-D4C58183C05C}">
      <dgm:prSet phldrT="[Text]" custT="1"/>
      <dgm:spPr/>
      <dgm:t>
        <a:bodyPr/>
        <a:lstStyle/>
        <a:p>
          <a:r>
            <a:rPr lang="en-US" sz="2200" noProof="0" dirty="0" smtClean="0"/>
            <a:t>Quiz </a:t>
          </a:r>
          <a:br>
            <a:rPr lang="en-US" sz="2200" noProof="0" dirty="0" smtClean="0"/>
          </a:br>
          <a:r>
            <a:rPr lang="en-US" sz="2200" noProof="0" dirty="0" smtClean="0"/>
            <a:t>(self-test)</a:t>
          </a:r>
          <a:endParaRPr lang="en-US" sz="2200" noProof="0" dirty="0"/>
        </a:p>
      </dgm:t>
    </dgm:pt>
    <dgm:pt modelId="{C69D4579-A91A-491E-9081-359AE4480FC5}" type="parTrans" cxnId="{98F97675-E99F-4432-8C16-11D179460678}">
      <dgm:prSet/>
      <dgm:spPr/>
      <dgm:t>
        <a:bodyPr/>
        <a:lstStyle/>
        <a:p>
          <a:endParaRPr lang="nl-NL"/>
        </a:p>
      </dgm:t>
    </dgm:pt>
    <dgm:pt modelId="{8A0DA676-C10E-48F6-A36F-F015B57B543A}" type="sibTrans" cxnId="{98F97675-E99F-4432-8C16-11D179460678}">
      <dgm:prSet/>
      <dgm:spPr/>
      <dgm:t>
        <a:bodyPr/>
        <a:lstStyle/>
        <a:p>
          <a:endParaRPr lang="nl-NL"/>
        </a:p>
      </dgm:t>
    </dgm:pt>
    <dgm:pt modelId="{7C66BA1D-0B7E-4A29-9C94-5C209895EB43}">
      <dgm:prSet custT="1"/>
      <dgm:spPr/>
      <dgm:t>
        <a:bodyPr/>
        <a:lstStyle/>
        <a:p>
          <a:r>
            <a:rPr lang="en-US" sz="2200" noProof="0" dirty="0" smtClean="0"/>
            <a:t>Send in questions</a:t>
          </a:r>
          <a:endParaRPr lang="en-US" sz="2200" noProof="0" dirty="0"/>
        </a:p>
      </dgm:t>
    </dgm:pt>
    <dgm:pt modelId="{AAFD877D-2AB2-45ED-9585-6E15BA9A665A}" type="parTrans" cxnId="{14907D28-E4D5-4DFD-BB8D-AC1AA0544812}">
      <dgm:prSet/>
      <dgm:spPr/>
      <dgm:t>
        <a:bodyPr/>
        <a:lstStyle/>
        <a:p>
          <a:endParaRPr lang="nl-NL"/>
        </a:p>
      </dgm:t>
    </dgm:pt>
    <dgm:pt modelId="{A1C7BAD4-399D-4321-96A7-5BA279E503F0}" type="sibTrans" cxnId="{14907D28-E4D5-4DFD-BB8D-AC1AA0544812}">
      <dgm:prSet/>
      <dgm:spPr/>
      <dgm:t>
        <a:bodyPr/>
        <a:lstStyle/>
        <a:p>
          <a:endParaRPr lang="nl-NL"/>
        </a:p>
      </dgm:t>
    </dgm:pt>
    <dgm:pt modelId="{26852648-A951-4CAC-B749-D063F6CF964F}" type="pres">
      <dgm:prSet presAssocID="{DEB663FE-0AE4-4E7B-A6CC-A474D36D5E98}" presName="Name0" presStyleCnt="0">
        <dgm:presLayoutVars>
          <dgm:dir/>
        </dgm:presLayoutVars>
      </dgm:prSet>
      <dgm:spPr/>
      <dgm:t>
        <a:bodyPr/>
        <a:lstStyle/>
        <a:p>
          <a:endParaRPr lang="en-US"/>
        </a:p>
      </dgm:t>
    </dgm:pt>
    <dgm:pt modelId="{F13D418F-F30D-4C97-894F-749727F682A5}" type="pres">
      <dgm:prSet presAssocID="{BAEAC8C2-918F-41A6-A76D-C12AD8DF3F81}" presName="parComposite" presStyleCnt="0"/>
      <dgm:spPr/>
    </dgm:pt>
    <dgm:pt modelId="{1FD71AA2-567D-4C8A-9EC6-440943635BED}" type="pres">
      <dgm:prSet presAssocID="{BAEAC8C2-918F-41A6-A76D-C12AD8DF3F81}" presName="parBigCircle" presStyleLbl="node0" presStyleIdx="0" presStyleCnt="2"/>
      <dgm:spPr>
        <a:solidFill>
          <a:srgbClr val="92D050"/>
        </a:solidFill>
      </dgm:spPr>
    </dgm:pt>
    <dgm:pt modelId="{272F7C7B-C61F-4BE8-A4A7-94C024DBEC6C}" type="pres">
      <dgm:prSet presAssocID="{BAEAC8C2-918F-41A6-A76D-C12AD8DF3F81}" presName="parTx" presStyleLbl="revTx" presStyleIdx="0" presStyleCnt="12" custAng="3900000" custLinFactNeighborX="-43305" custLinFactNeighborY="21309"/>
      <dgm:spPr/>
      <dgm:t>
        <a:bodyPr/>
        <a:lstStyle/>
        <a:p>
          <a:endParaRPr lang="en-US"/>
        </a:p>
      </dgm:t>
    </dgm:pt>
    <dgm:pt modelId="{F7C51109-54F1-4C27-8C74-40424C90AB48}" type="pres">
      <dgm:prSet presAssocID="{BAEAC8C2-918F-41A6-A76D-C12AD8DF3F81}" presName="bSpace" presStyleCnt="0"/>
      <dgm:spPr/>
    </dgm:pt>
    <dgm:pt modelId="{E6FD1766-AD74-42E9-9F42-0B6A9050A20D}" type="pres">
      <dgm:prSet presAssocID="{BAEAC8C2-918F-41A6-A76D-C12AD8DF3F81}" presName="parBackupNorm" presStyleCnt="0"/>
      <dgm:spPr/>
    </dgm:pt>
    <dgm:pt modelId="{7BCE55AB-9BC0-4B1D-8890-1E826BE2983F}" type="pres">
      <dgm:prSet presAssocID="{284F58C9-B30E-47C6-B164-B4DA31C5A7E3}" presName="parSpace" presStyleCnt="0"/>
      <dgm:spPr/>
    </dgm:pt>
    <dgm:pt modelId="{9665C8B3-DF58-4FEF-9B81-AD35DCCEA2F9}" type="pres">
      <dgm:prSet presAssocID="{E6600720-A2B2-48AC-A29E-571424C49530}" presName="desBackupLeftNorm" presStyleCnt="0"/>
      <dgm:spPr/>
    </dgm:pt>
    <dgm:pt modelId="{AB5E0BF8-152D-49A2-8530-03BBE7C76E94}" type="pres">
      <dgm:prSet presAssocID="{E6600720-A2B2-48AC-A29E-571424C49530}" presName="desComposite" presStyleCnt="0"/>
      <dgm:spPr/>
    </dgm:pt>
    <dgm:pt modelId="{0F9BC37B-353B-4A30-8DA0-71D7B5D647F3}" type="pres">
      <dgm:prSet presAssocID="{E6600720-A2B2-48AC-A29E-571424C49530}" presName="desCircle" presStyleLbl="node1" presStyleIdx="0" presStyleCnt="5"/>
      <dgm:spPr>
        <a:solidFill>
          <a:schemeClr val="accent6">
            <a:lumMod val="25000"/>
            <a:lumOff val="75000"/>
          </a:schemeClr>
        </a:solidFill>
      </dgm:spPr>
    </dgm:pt>
    <dgm:pt modelId="{E142EC29-9784-48CB-8C3E-FC82CE5F036D}" type="pres">
      <dgm:prSet presAssocID="{E6600720-A2B2-48AC-A29E-571424C49530}" presName="chTx" presStyleLbl="revTx" presStyleIdx="1" presStyleCnt="12" custLinFactNeighborX="2917" custLinFactNeighborY="-2913"/>
      <dgm:spPr/>
      <dgm:t>
        <a:bodyPr/>
        <a:lstStyle/>
        <a:p>
          <a:endParaRPr lang="en-US"/>
        </a:p>
      </dgm:t>
    </dgm:pt>
    <dgm:pt modelId="{D8F6DD55-ACE9-4DAD-A12B-23C1EBDBC69F}" type="pres">
      <dgm:prSet presAssocID="{E6600720-A2B2-48AC-A29E-571424C49530}" presName="desTx" presStyleLbl="revTx" presStyleIdx="2" presStyleCnt="12">
        <dgm:presLayoutVars>
          <dgm:bulletEnabled val="1"/>
        </dgm:presLayoutVars>
      </dgm:prSet>
      <dgm:spPr/>
    </dgm:pt>
    <dgm:pt modelId="{A16AD6A3-A364-40C1-9071-EA33C86FAFEB}" type="pres">
      <dgm:prSet presAssocID="{E6600720-A2B2-48AC-A29E-571424C49530}" presName="desBackupRightNorm" presStyleCnt="0"/>
      <dgm:spPr/>
    </dgm:pt>
    <dgm:pt modelId="{14884AF1-196E-47A6-B928-252ACE32B596}" type="pres">
      <dgm:prSet presAssocID="{739F3F4A-7304-4813-BD64-A05DC59789A4}" presName="desSpace" presStyleCnt="0"/>
      <dgm:spPr/>
    </dgm:pt>
    <dgm:pt modelId="{D79978CF-A370-4F7D-A151-6F0D56AD80E2}" type="pres">
      <dgm:prSet presAssocID="{D8A7F4C3-8F56-40EC-87F2-DE2E71C637B4}" presName="desBackupLeftNorm" presStyleCnt="0"/>
      <dgm:spPr/>
    </dgm:pt>
    <dgm:pt modelId="{F1431FC8-6E75-4D6D-9AB3-16F086CFA478}" type="pres">
      <dgm:prSet presAssocID="{D8A7F4C3-8F56-40EC-87F2-DE2E71C637B4}" presName="desComposite" presStyleCnt="0"/>
      <dgm:spPr/>
    </dgm:pt>
    <dgm:pt modelId="{1FDC073A-0BEB-42B0-B1CA-4EDFF9FF19AB}" type="pres">
      <dgm:prSet presAssocID="{D8A7F4C3-8F56-40EC-87F2-DE2E71C637B4}" presName="desCircle" presStyleLbl="node1" presStyleIdx="1" presStyleCnt="5" custLinFactNeighborX="92749" custLinFactNeighborY="-200"/>
      <dgm:spPr>
        <a:solidFill>
          <a:schemeClr val="accent6">
            <a:lumMod val="25000"/>
            <a:lumOff val="75000"/>
          </a:schemeClr>
        </a:solidFill>
      </dgm:spPr>
    </dgm:pt>
    <dgm:pt modelId="{24F48BF9-2AA2-4AC8-9A61-61E9FD4F395D}" type="pres">
      <dgm:prSet presAssocID="{D8A7F4C3-8F56-40EC-87F2-DE2E71C637B4}" presName="chTx" presStyleLbl="revTx" presStyleIdx="3" presStyleCnt="12" custLinFactNeighborX="60524" custLinFactNeighborY="-2214"/>
      <dgm:spPr/>
      <dgm:t>
        <a:bodyPr/>
        <a:lstStyle/>
        <a:p>
          <a:endParaRPr lang="en-US"/>
        </a:p>
      </dgm:t>
    </dgm:pt>
    <dgm:pt modelId="{14679610-B719-41D0-A77D-543C68E16A77}" type="pres">
      <dgm:prSet presAssocID="{D8A7F4C3-8F56-40EC-87F2-DE2E71C637B4}" presName="desTx" presStyleLbl="revTx" presStyleIdx="4" presStyleCnt="12">
        <dgm:presLayoutVars>
          <dgm:bulletEnabled val="1"/>
        </dgm:presLayoutVars>
      </dgm:prSet>
      <dgm:spPr/>
    </dgm:pt>
    <dgm:pt modelId="{219AAF82-8359-49F5-8838-556FCDE13E2E}" type="pres">
      <dgm:prSet presAssocID="{D8A7F4C3-8F56-40EC-87F2-DE2E71C637B4}" presName="desBackupRightNorm" presStyleCnt="0"/>
      <dgm:spPr/>
    </dgm:pt>
    <dgm:pt modelId="{69A6E973-4EF4-4CC8-AF89-93EEF480BB15}" type="pres">
      <dgm:prSet presAssocID="{644E12B3-F74B-49EB-855D-FA0F3EA29713}" presName="desSpace" presStyleCnt="0"/>
      <dgm:spPr/>
    </dgm:pt>
    <dgm:pt modelId="{7870A462-F61F-4F82-9844-AC0DCB0D22C8}" type="pres">
      <dgm:prSet presAssocID="{A72DF7D4-B198-4D0B-84DD-747749AB8FDC}" presName="parComposite" presStyleCnt="0"/>
      <dgm:spPr/>
    </dgm:pt>
    <dgm:pt modelId="{EDF2EA4E-B748-4CB1-AD92-EF903AC76ACD}" type="pres">
      <dgm:prSet presAssocID="{A72DF7D4-B198-4D0B-84DD-747749AB8FDC}" presName="parBigCircle" presStyleLbl="node0" presStyleIdx="1" presStyleCnt="2" custLinFactNeighborX="50202" custLinFactNeighborY="8507"/>
      <dgm:spPr>
        <a:solidFill>
          <a:schemeClr val="accent1"/>
        </a:solidFill>
      </dgm:spPr>
    </dgm:pt>
    <dgm:pt modelId="{7EED8E0E-35D9-4E48-829D-06614817A08A}" type="pres">
      <dgm:prSet presAssocID="{A72DF7D4-B198-4D0B-84DD-747749AB8FDC}" presName="parTx" presStyleLbl="revTx" presStyleIdx="5" presStyleCnt="12" custAng="3900000" custLinFactNeighborX="-2604" custLinFactNeighborY="20758"/>
      <dgm:spPr/>
      <dgm:t>
        <a:bodyPr/>
        <a:lstStyle/>
        <a:p>
          <a:endParaRPr lang="en-US"/>
        </a:p>
      </dgm:t>
    </dgm:pt>
    <dgm:pt modelId="{D3CD236B-7583-4A76-AB17-F3C5B0620ED1}" type="pres">
      <dgm:prSet presAssocID="{A72DF7D4-B198-4D0B-84DD-747749AB8FDC}" presName="bSpace" presStyleCnt="0"/>
      <dgm:spPr/>
    </dgm:pt>
    <dgm:pt modelId="{84AE4ED2-BAF8-4328-A1C3-EFA7DB7AA123}" type="pres">
      <dgm:prSet presAssocID="{A72DF7D4-B198-4D0B-84DD-747749AB8FDC}" presName="parBackupNorm" presStyleCnt="0"/>
      <dgm:spPr/>
    </dgm:pt>
    <dgm:pt modelId="{70F1BCAD-D4D8-4815-BC45-47343595CB07}" type="pres">
      <dgm:prSet presAssocID="{1F2E9546-8189-491B-AC33-350F26AF0BDE}" presName="parSpace" presStyleCnt="0"/>
      <dgm:spPr/>
    </dgm:pt>
    <dgm:pt modelId="{DC9CA3AB-D026-4057-982A-EF40E174C4BD}" type="pres">
      <dgm:prSet presAssocID="{693944B5-B0FF-45EB-A9C5-46AD15A01DCB}" presName="desBackupLeftNorm" presStyleCnt="0"/>
      <dgm:spPr/>
    </dgm:pt>
    <dgm:pt modelId="{73E3E3F1-06C4-491A-91B3-26B667731F34}" type="pres">
      <dgm:prSet presAssocID="{693944B5-B0FF-45EB-A9C5-46AD15A01DCB}" presName="desComposite" presStyleCnt="0"/>
      <dgm:spPr/>
    </dgm:pt>
    <dgm:pt modelId="{3A2A395B-427F-43F1-B4AE-B51CD968B5F7}" type="pres">
      <dgm:prSet presAssocID="{693944B5-B0FF-45EB-A9C5-46AD15A01DCB}" presName="desCircle" presStyleLbl="node1" presStyleIdx="2" presStyleCnt="5" custLinFactX="30358" custLinFactNeighborX="100000" custLinFactNeighborY="-200"/>
      <dgm:spPr>
        <a:solidFill>
          <a:schemeClr val="accent6">
            <a:lumMod val="25000"/>
            <a:lumOff val="75000"/>
          </a:schemeClr>
        </a:solidFill>
      </dgm:spPr>
    </dgm:pt>
    <dgm:pt modelId="{21B2D72E-D491-4855-855F-142734E2948B}" type="pres">
      <dgm:prSet presAssocID="{693944B5-B0FF-45EB-A9C5-46AD15A01DCB}" presName="chTx" presStyleLbl="revTx" presStyleIdx="6" presStyleCnt="12" custLinFactNeighborX="68712" custLinFactNeighborY="512"/>
      <dgm:spPr/>
      <dgm:t>
        <a:bodyPr/>
        <a:lstStyle/>
        <a:p>
          <a:endParaRPr lang="en-US"/>
        </a:p>
      </dgm:t>
    </dgm:pt>
    <dgm:pt modelId="{41FA22EC-7697-4F0D-A066-39D2A1AD0BE0}" type="pres">
      <dgm:prSet presAssocID="{693944B5-B0FF-45EB-A9C5-46AD15A01DCB}" presName="desTx" presStyleLbl="revTx" presStyleIdx="7" presStyleCnt="12">
        <dgm:presLayoutVars>
          <dgm:bulletEnabled val="1"/>
        </dgm:presLayoutVars>
      </dgm:prSet>
      <dgm:spPr/>
    </dgm:pt>
    <dgm:pt modelId="{A64FBE02-1A08-4512-9AD9-6717EA13A81F}" type="pres">
      <dgm:prSet presAssocID="{693944B5-B0FF-45EB-A9C5-46AD15A01DCB}" presName="desBackupRightNorm" presStyleCnt="0"/>
      <dgm:spPr/>
    </dgm:pt>
    <dgm:pt modelId="{17E4F5E4-BAEC-455C-9C44-40F642241242}" type="pres">
      <dgm:prSet presAssocID="{CEE537E6-22AD-4F6D-9E89-D3C8DB64AB56}" presName="desSpace" presStyleCnt="0"/>
      <dgm:spPr/>
    </dgm:pt>
    <dgm:pt modelId="{F6D4CD5B-806A-4FB1-AD32-408C420896CC}" type="pres">
      <dgm:prSet presAssocID="{60EAEDDC-6F42-414C-9CF2-D4C58183C05C}" presName="desBackupLeftNorm" presStyleCnt="0"/>
      <dgm:spPr/>
    </dgm:pt>
    <dgm:pt modelId="{F4CF5CB2-18C2-45A7-BAAA-06D4CAE95998}" type="pres">
      <dgm:prSet presAssocID="{60EAEDDC-6F42-414C-9CF2-D4C58183C05C}" presName="desComposite" presStyleCnt="0"/>
      <dgm:spPr/>
    </dgm:pt>
    <dgm:pt modelId="{369D8337-EF28-451B-98D7-6307BBFF3AFB}" type="pres">
      <dgm:prSet presAssocID="{60EAEDDC-6F42-414C-9CF2-D4C58183C05C}" presName="desCircle" presStyleLbl="node1" presStyleIdx="3" presStyleCnt="5" custFlipVert="1" custFlipHor="1" custScaleX="102440" custScaleY="100162" custLinFactX="50352" custLinFactNeighborX="100000" custLinFactNeighborY="-4642"/>
      <dgm:spPr>
        <a:prstGeom prst="ellipse">
          <a:avLst/>
        </a:prstGeom>
      </dgm:spPr>
    </dgm:pt>
    <dgm:pt modelId="{3418E430-6E71-4F5E-B704-BB8798A8D803}" type="pres">
      <dgm:prSet presAssocID="{60EAEDDC-6F42-414C-9CF2-D4C58183C05C}" presName="chTx" presStyleLbl="revTx" presStyleIdx="8" presStyleCnt="12" custLinFactNeighborX="89236" custLinFactNeighborY="1488"/>
      <dgm:spPr/>
      <dgm:t>
        <a:bodyPr/>
        <a:lstStyle/>
        <a:p>
          <a:endParaRPr lang="en-US"/>
        </a:p>
      </dgm:t>
    </dgm:pt>
    <dgm:pt modelId="{B0E99721-4F92-4685-BD39-6822BB948265}" type="pres">
      <dgm:prSet presAssocID="{60EAEDDC-6F42-414C-9CF2-D4C58183C05C}" presName="desTx" presStyleLbl="revTx" presStyleIdx="9" presStyleCnt="12">
        <dgm:presLayoutVars>
          <dgm:bulletEnabled val="1"/>
        </dgm:presLayoutVars>
      </dgm:prSet>
      <dgm:spPr/>
    </dgm:pt>
    <dgm:pt modelId="{3A2959AE-6696-41B2-803C-B3647E99F3B7}" type="pres">
      <dgm:prSet presAssocID="{60EAEDDC-6F42-414C-9CF2-D4C58183C05C}" presName="desBackupRightNorm" presStyleCnt="0"/>
      <dgm:spPr/>
    </dgm:pt>
    <dgm:pt modelId="{76CDAAE5-CEF0-4B4A-ABE3-36945601D8E0}" type="pres">
      <dgm:prSet presAssocID="{8A0DA676-C10E-48F6-A36F-F015B57B543A}" presName="desSpace" presStyleCnt="0"/>
      <dgm:spPr/>
    </dgm:pt>
    <dgm:pt modelId="{B86D2A3E-0965-4F20-97DE-D26C6A84BA4E}" type="pres">
      <dgm:prSet presAssocID="{7C66BA1D-0B7E-4A29-9C94-5C209895EB43}" presName="desBackupLeftNorm" presStyleCnt="0"/>
      <dgm:spPr/>
    </dgm:pt>
    <dgm:pt modelId="{8C961457-8AD2-4D01-8710-438432E965D6}" type="pres">
      <dgm:prSet presAssocID="{7C66BA1D-0B7E-4A29-9C94-5C209895EB43}" presName="desComposite" presStyleCnt="0"/>
      <dgm:spPr/>
    </dgm:pt>
    <dgm:pt modelId="{D9251BF6-5030-4BD0-B9AF-D6F2274F5B48}" type="pres">
      <dgm:prSet presAssocID="{7C66BA1D-0B7E-4A29-9C94-5C209895EB43}" presName="desCircle" presStyleLbl="node1" presStyleIdx="4" presStyleCnt="5" custLinFactX="-258692" custLinFactNeighborX="-300000" custLinFactNeighborY="-68408"/>
      <dgm:spPr>
        <a:solidFill>
          <a:schemeClr val="accent6">
            <a:lumMod val="25000"/>
            <a:lumOff val="75000"/>
          </a:schemeClr>
        </a:solidFill>
      </dgm:spPr>
    </dgm:pt>
    <dgm:pt modelId="{85F5429A-6A9F-48E9-8564-9DA18DD71E34}" type="pres">
      <dgm:prSet presAssocID="{7C66BA1D-0B7E-4A29-9C94-5C209895EB43}" presName="chTx" presStyleLbl="revTx" presStyleIdx="10" presStyleCnt="12" custLinFactX="-106043" custLinFactNeighborX="-200000" custLinFactNeighborY="-23975"/>
      <dgm:spPr/>
      <dgm:t>
        <a:bodyPr/>
        <a:lstStyle/>
        <a:p>
          <a:endParaRPr lang="en-US"/>
        </a:p>
      </dgm:t>
    </dgm:pt>
    <dgm:pt modelId="{0AAF320A-23F6-40B9-BA8D-0F8853859E4B}" type="pres">
      <dgm:prSet presAssocID="{7C66BA1D-0B7E-4A29-9C94-5C209895EB43}" presName="desTx" presStyleLbl="revTx" presStyleIdx="11" presStyleCnt="12">
        <dgm:presLayoutVars>
          <dgm:bulletEnabled val="1"/>
        </dgm:presLayoutVars>
      </dgm:prSet>
      <dgm:spPr/>
    </dgm:pt>
    <dgm:pt modelId="{20B27CDA-8884-48CA-9B8E-C3D8E44FA301}" type="pres">
      <dgm:prSet presAssocID="{7C66BA1D-0B7E-4A29-9C94-5C209895EB43}" presName="desBackupRightNorm" presStyleCnt="0"/>
      <dgm:spPr/>
    </dgm:pt>
    <dgm:pt modelId="{CDD54F69-C435-4E53-B9CB-63228A7F1C38}" type="pres">
      <dgm:prSet presAssocID="{A1C7BAD4-399D-4321-96A7-5BA279E503F0}" presName="desSpace" presStyleCnt="0"/>
      <dgm:spPr/>
    </dgm:pt>
  </dgm:ptLst>
  <dgm:cxnLst>
    <dgm:cxn modelId="{CC04DC6B-2A88-4BC2-A24F-E0E3A3B1B3F0}" type="presOf" srcId="{D8A7F4C3-8F56-40EC-87F2-DE2E71C637B4}" destId="{24F48BF9-2AA2-4AC8-9A61-61E9FD4F395D}" srcOrd="0" destOrd="0" presId="urn:microsoft.com/office/officeart/2008/layout/CircleAccentTimeline"/>
    <dgm:cxn modelId="{61DD7BAF-92FD-42A3-8514-2502261C8F59}" srcId="{BAEAC8C2-918F-41A6-A76D-C12AD8DF3F81}" destId="{E6600720-A2B2-48AC-A29E-571424C49530}" srcOrd="0" destOrd="0" parTransId="{7480516B-50DD-4E1A-881E-3E45C84E7558}" sibTransId="{739F3F4A-7304-4813-BD64-A05DC59789A4}"/>
    <dgm:cxn modelId="{CE2D5F96-760D-4E46-80F9-F6DF1CD26798}" type="presOf" srcId="{E6600720-A2B2-48AC-A29E-571424C49530}" destId="{E142EC29-9784-48CB-8C3E-FC82CE5F036D}" srcOrd="0" destOrd="0" presId="urn:microsoft.com/office/officeart/2008/layout/CircleAccentTimeline"/>
    <dgm:cxn modelId="{5467A0DA-BC74-4821-8050-BCAF4C2A8A9B}" srcId="{BAEAC8C2-918F-41A6-A76D-C12AD8DF3F81}" destId="{D8A7F4C3-8F56-40EC-87F2-DE2E71C637B4}" srcOrd="1" destOrd="0" parTransId="{E1BE9943-F054-42A8-AB88-6B36F77A2B8F}" sibTransId="{644E12B3-F74B-49EB-855D-FA0F3EA29713}"/>
    <dgm:cxn modelId="{2469A7DF-D335-4310-B74E-DD915C8DD35F}" type="presOf" srcId="{60EAEDDC-6F42-414C-9CF2-D4C58183C05C}" destId="{3418E430-6E71-4F5E-B704-BB8798A8D803}" srcOrd="0" destOrd="0" presId="urn:microsoft.com/office/officeart/2008/layout/CircleAccentTimeline"/>
    <dgm:cxn modelId="{76C0501F-6C02-4B3D-B944-8FCFC8F18D88}" type="presOf" srcId="{A72DF7D4-B198-4D0B-84DD-747749AB8FDC}" destId="{7EED8E0E-35D9-4E48-829D-06614817A08A}" srcOrd="0" destOrd="0" presId="urn:microsoft.com/office/officeart/2008/layout/CircleAccentTimeline"/>
    <dgm:cxn modelId="{8CA9DD80-4E80-4A7C-894D-9AA03EFC44C3}" srcId="{DEB663FE-0AE4-4E7B-A6CC-A474D36D5E98}" destId="{BAEAC8C2-918F-41A6-A76D-C12AD8DF3F81}" srcOrd="0" destOrd="0" parTransId="{66BD7A9A-6829-4D47-A301-8665AC8688E9}" sibTransId="{284F58C9-B30E-47C6-B164-B4DA31C5A7E3}"/>
    <dgm:cxn modelId="{14907D28-E4D5-4DFD-BB8D-AC1AA0544812}" srcId="{A72DF7D4-B198-4D0B-84DD-747749AB8FDC}" destId="{7C66BA1D-0B7E-4A29-9C94-5C209895EB43}" srcOrd="2" destOrd="0" parTransId="{AAFD877D-2AB2-45ED-9585-6E15BA9A665A}" sibTransId="{A1C7BAD4-399D-4321-96A7-5BA279E503F0}"/>
    <dgm:cxn modelId="{FB4A2BAA-037B-4A0D-AF1D-3F43285B189F}" type="presOf" srcId="{BAEAC8C2-918F-41A6-A76D-C12AD8DF3F81}" destId="{272F7C7B-C61F-4BE8-A4A7-94C024DBEC6C}" srcOrd="0" destOrd="0" presId="urn:microsoft.com/office/officeart/2008/layout/CircleAccentTimeline"/>
    <dgm:cxn modelId="{886E2C07-8A9C-42DC-B714-A8F2F296D21C}" srcId="{DEB663FE-0AE4-4E7B-A6CC-A474D36D5E98}" destId="{A72DF7D4-B198-4D0B-84DD-747749AB8FDC}" srcOrd="1" destOrd="0" parTransId="{CEF32972-15EA-4645-96AD-E8D3AF59892A}" sibTransId="{1F2E9546-8189-491B-AC33-350F26AF0BDE}"/>
    <dgm:cxn modelId="{F868696B-B241-4397-9DD8-BB86AAF9FF49}" srcId="{A72DF7D4-B198-4D0B-84DD-747749AB8FDC}" destId="{693944B5-B0FF-45EB-A9C5-46AD15A01DCB}" srcOrd="0" destOrd="0" parTransId="{AC83D70F-BBA1-41B6-B423-48E2C663CB74}" sibTransId="{CEE537E6-22AD-4F6D-9E89-D3C8DB64AB56}"/>
    <dgm:cxn modelId="{C34A88F0-A875-4F01-A458-38FDCFADEAF7}" type="presOf" srcId="{693944B5-B0FF-45EB-A9C5-46AD15A01DCB}" destId="{21B2D72E-D491-4855-855F-142734E2948B}" srcOrd="0" destOrd="0" presId="urn:microsoft.com/office/officeart/2008/layout/CircleAccentTimeline"/>
    <dgm:cxn modelId="{D34702BA-23D8-4B0F-AC75-448D67C5B314}" type="presOf" srcId="{7C66BA1D-0B7E-4A29-9C94-5C209895EB43}" destId="{85F5429A-6A9F-48E9-8564-9DA18DD71E34}" srcOrd="0" destOrd="0" presId="urn:microsoft.com/office/officeart/2008/layout/CircleAccentTimeline"/>
    <dgm:cxn modelId="{A153ED8A-F82E-4BB2-B490-B55AEB71D9C0}" type="presOf" srcId="{DEB663FE-0AE4-4E7B-A6CC-A474D36D5E98}" destId="{26852648-A951-4CAC-B749-D063F6CF964F}" srcOrd="0" destOrd="0" presId="urn:microsoft.com/office/officeart/2008/layout/CircleAccentTimeline"/>
    <dgm:cxn modelId="{98F97675-E99F-4432-8C16-11D179460678}" srcId="{A72DF7D4-B198-4D0B-84DD-747749AB8FDC}" destId="{60EAEDDC-6F42-414C-9CF2-D4C58183C05C}" srcOrd="1" destOrd="0" parTransId="{C69D4579-A91A-491E-9081-359AE4480FC5}" sibTransId="{8A0DA676-C10E-48F6-A36F-F015B57B543A}"/>
    <dgm:cxn modelId="{1370E590-87B6-4B19-8053-BA76BC0D29F1}" type="presParOf" srcId="{26852648-A951-4CAC-B749-D063F6CF964F}" destId="{F13D418F-F30D-4C97-894F-749727F682A5}" srcOrd="0" destOrd="0" presId="urn:microsoft.com/office/officeart/2008/layout/CircleAccentTimeline"/>
    <dgm:cxn modelId="{F23A902E-7047-4D72-9235-49003A18BCA8}" type="presParOf" srcId="{F13D418F-F30D-4C97-894F-749727F682A5}" destId="{1FD71AA2-567D-4C8A-9EC6-440943635BED}" srcOrd="0" destOrd="0" presId="urn:microsoft.com/office/officeart/2008/layout/CircleAccentTimeline"/>
    <dgm:cxn modelId="{76DF003D-6433-4071-BB29-2082C41AD47E}" type="presParOf" srcId="{F13D418F-F30D-4C97-894F-749727F682A5}" destId="{272F7C7B-C61F-4BE8-A4A7-94C024DBEC6C}" srcOrd="1" destOrd="0" presId="urn:microsoft.com/office/officeart/2008/layout/CircleAccentTimeline"/>
    <dgm:cxn modelId="{7B4DFEC9-77C0-4C9B-AF1F-B01F89B50CBE}" type="presParOf" srcId="{F13D418F-F30D-4C97-894F-749727F682A5}" destId="{F7C51109-54F1-4C27-8C74-40424C90AB48}" srcOrd="2" destOrd="0" presId="urn:microsoft.com/office/officeart/2008/layout/CircleAccentTimeline"/>
    <dgm:cxn modelId="{00572655-B747-4A85-812B-A811EED3BB64}" type="presParOf" srcId="{26852648-A951-4CAC-B749-D063F6CF964F}" destId="{E6FD1766-AD74-42E9-9F42-0B6A9050A20D}" srcOrd="1" destOrd="0" presId="urn:microsoft.com/office/officeart/2008/layout/CircleAccentTimeline"/>
    <dgm:cxn modelId="{B6083191-46A3-4BDB-B410-F9213863C2B4}" type="presParOf" srcId="{26852648-A951-4CAC-B749-D063F6CF964F}" destId="{7BCE55AB-9BC0-4B1D-8890-1E826BE2983F}" srcOrd="2" destOrd="0" presId="urn:microsoft.com/office/officeart/2008/layout/CircleAccentTimeline"/>
    <dgm:cxn modelId="{65531F07-1110-4375-A1C1-BEDAD17BDF8C}" type="presParOf" srcId="{26852648-A951-4CAC-B749-D063F6CF964F}" destId="{9665C8B3-DF58-4FEF-9B81-AD35DCCEA2F9}" srcOrd="3" destOrd="0" presId="urn:microsoft.com/office/officeart/2008/layout/CircleAccentTimeline"/>
    <dgm:cxn modelId="{7D58B891-CAC5-47CE-A936-14E8903065A5}" type="presParOf" srcId="{26852648-A951-4CAC-B749-D063F6CF964F}" destId="{AB5E0BF8-152D-49A2-8530-03BBE7C76E94}" srcOrd="4" destOrd="0" presId="urn:microsoft.com/office/officeart/2008/layout/CircleAccentTimeline"/>
    <dgm:cxn modelId="{66B2412F-FD86-47E2-8DC9-3E2031B0EE00}" type="presParOf" srcId="{AB5E0BF8-152D-49A2-8530-03BBE7C76E94}" destId="{0F9BC37B-353B-4A30-8DA0-71D7B5D647F3}" srcOrd="0" destOrd="0" presId="urn:microsoft.com/office/officeart/2008/layout/CircleAccentTimeline"/>
    <dgm:cxn modelId="{5A3B13E4-47D4-4022-9791-9E836B73595D}" type="presParOf" srcId="{AB5E0BF8-152D-49A2-8530-03BBE7C76E94}" destId="{E142EC29-9784-48CB-8C3E-FC82CE5F036D}" srcOrd="1" destOrd="0" presId="urn:microsoft.com/office/officeart/2008/layout/CircleAccentTimeline"/>
    <dgm:cxn modelId="{3498F778-C380-4C55-933E-17922811F93E}" type="presParOf" srcId="{AB5E0BF8-152D-49A2-8530-03BBE7C76E94}" destId="{D8F6DD55-ACE9-4DAD-A12B-23C1EBDBC69F}" srcOrd="2" destOrd="0" presId="urn:microsoft.com/office/officeart/2008/layout/CircleAccentTimeline"/>
    <dgm:cxn modelId="{C2B60FAD-18DD-4074-A328-966B786A244B}" type="presParOf" srcId="{26852648-A951-4CAC-B749-D063F6CF964F}" destId="{A16AD6A3-A364-40C1-9071-EA33C86FAFEB}" srcOrd="5" destOrd="0" presId="urn:microsoft.com/office/officeart/2008/layout/CircleAccentTimeline"/>
    <dgm:cxn modelId="{63E13C04-F490-432E-818F-C59ADEC58A96}" type="presParOf" srcId="{26852648-A951-4CAC-B749-D063F6CF964F}" destId="{14884AF1-196E-47A6-B928-252ACE32B596}" srcOrd="6" destOrd="0" presId="urn:microsoft.com/office/officeart/2008/layout/CircleAccentTimeline"/>
    <dgm:cxn modelId="{C759903D-85BE-4BB1-A686-430E42D22F14}" type="presParOf" srcId="{26852648-A951-4CAC-B749-D063F6CF964F}" destId="{D79978CF-A370-4F7D-A151-6F0D56AD80E2}" srcOrd="7" destOrd="0" presId="urn:microsoft.com/office/officeart/2008/layout/CircleAccentTimeline"/>
    <dgm:cxn modelId="{64AFF0A2-1092-43B8-883F-6230677990B1}" type="presParOf" srcId="{26852648-A951-4CAC-B749-D063F6CF964F}" destId="{F1431FC8-6E75-4D6D-9AB3-16F086CFA478}" srcOrd="8" destOrd="0" presId="urn:microsoft.com/office/officeart/2008/layout/CircleAccentTimeline"/>
    <dgm:cxn modelId="{DFE9D704-0D59-415D-82EE-9E6CF7AA099D}" type="presParOf" srcId="{F1431FC8-6E75-4D6D-9AB3-16F086CFA478}" destId="{1FDC073A-0BEB-42B0-B1CA-4EDFF9FF19AB}" srcOrd="0" destOrd="0" presId="urn:microsoft.com/office/officeart/2008/layout/CircleAccentTimeline"/>
    <dgm:cxn modelId="{91BCA976-4E5A-4630-A615-9260555ED0F7}" type="presParOf" srcId="{F1431FC8-6E75-4D6D-9AB3-16F086CFA478}" destId="{24F48BF9-2AA2-4AC8-9A61-61E9FD4F395D}" srcOrd="1" destOrd="0" presId="urn:microsoft.com/office/officeart/2008/layout/CircleAccentTimeline"/>
    <dgm:cxn modelId="{F443C5D5-FB9A-453D-A8AE-4AB8B00209D3}" type="presParOf" srcId="{F1431FC8-6E75-4D6D-9AB3-16F086CFA478}" destId="{14679610-B719-41D0-A77D-543C68E16A77}" srcOrd="2" destOrd="0" presId="urn:microsoft.com/office/officeart/2008/layout/CircleAccentTimeline"/>
    <dgm:cxn modelId="{5A69B0C1-7BE3-4186-BE57-B39726BE9411}" type="presParOf" srcId="{26852648-A951-4CAC-B749-D063F6CF964F}" destId="{219AAF82-8359-49F5-8838-556FCDE13E2E}" srcOrd="9" destOrd="0" presId="urn:microsoft.com/office/officeart/2008/layout/CircleAccentTimeline"/>
    <dgm:cxn modelId="{D720895D-9530-4D47-BE70-00E0919EB731}" type="presParOf" srcId="{26852648-A951-4CAC-B749-D063F6CF964F}" destId="{69A6E973-4EF4-4CC8-AF89-93EEF480BB15}" srcOrd="10" destOrd="0" presId="urn:microsoft.com/office/officeart/2008/layout/CircleAccentTimeline"/>
    <dgm:cxn modelId="{0E7CE8EC-E27C-45E3-81EC-DA6555612B0B}" type="presParOf" srcId="{26852648-A951-4CAC-B749-D063F6CF964F}" destId="{7870A462-F61F-4F82-9844-AC0DCB0D22C8}" srcOrd="11" destOrd="0" presId="urn:microsoft.com/office/officeart/2008/layout/CircleAccentTimeline"/>
    <dgm:cxn modelId="{C8468E55-996A-49E3-BEC0-E32C56ACD3A5}" type="presParOf" srcId="{7870A462-F61F-4F82-9844-AC0DCB0D22C8}" destId="{EDF2EA4E-B748-4CB1-AD92-EF903AC76ACD}" srcOrd="0" destOrd="0" presId="urn:microsoft.com/office/officeart/2008/layout/CircleAccentTimeline"/>
    <dgm:cxn modelId="{2FF298F7-0ED9-4189-9611-759F26F40B12}" type="presParOf" srcId="{7870A462-F61F-4F82-9844-AC0DCB0D22C8}" destId="{7EED8E0E-35D9-4E48-829D-06614817A08A}" srcOrd="1" destOrd="0" presId="urn:microsoft.com/office/officeart/2008/layout/CircleAccentTimeline"/>
    <dgm:cxn modelId="{9F26D12D-83B8-4737-8FF5-6DF75FCC6611}" type="presParOf" srcId="{7870A462-F61F-4F82-9844-AC0DCB0D22C8}" destId="{D3CD236B-7583-4A76-AB17-F3C5B0620ED1}" srcOrd="2" destOrd="0" presId="urn:microsoft.com/office/officeart/2008/layout/CircleAccentTimeline"/>
    <dgm:cxn modelId="{C5E2D240-6986-4FB8-9199-39B95EA30559}" type="presParOf" srcId="{26852648-A951-4CAC-B749-D063F6CF964F}" destId="{84AE4ED2-BAF8-4328-A1C3-EFA7DB7AA123}" srcOrd="12" destOrd="0" presId="urn:microsoft.com/office/officeart/2008/layout/CircleAccentTimeline"/>
    <dgm:cxn modelId="{81798B9A-EE18-4266-BC7C-0A99D4AEAF0D}" type="presParOf" srcId="{26852648-A951-4CAC-B749-D063F6CF964F}" destId="{70F1BCAD-D4D8-4815-BC45-47343595CB07}" srcOrd="13" destOrd="0" presId="urn:microsoft.com/office/officeart/2008/layout/CircleAccentTimeline"/>
    <dgm:cxn modelId="{E8E0EF80-8984-414E-BFCD-C2C7F6E92ACF}" type="presParOf" srcId="{26852648-A951-4CAC-B749-D063F6CF964F}" destId="{DC9CA3AB-D026-4057-982A-EF40E174C4BD}" srcOrd="14" destOrd="0" presId="urn:microsoft.com/office/officeart/2008/layout/CircleAccentTimeline"/>
    <dgm:cxn modelId="{D2DD8EB5-0A37-40DB-9A4A-8EB6F661E95F}" type="presParOf" srcId="{26852648-A951-4CAC-B749-D063F6CF964F}" destId="{73E3E3F1-06C4-491A-91B3-26B667731F34}" srcOrd="15" destOrd="0" presId="urn:microsoft.com/office/officeart/2008/layout/CircleAccentTimeline"/>
    <dgm:cxn modelId="{EFCDA02F-AD36-41BB-8C14-2374169B7C96}" type="presParOf" srcId="{73E3E3F1-06C4-491A-91B3-26B667731F34}" destId="{3A2A395B-427F-43F1-B4AE-B51CD968B5F7}" srcOrd="0" destOrd="0" presId="urn:microsoft.com/office/officeart/2008/layout/CircleAccentTimeline"/>
    <dgm:cxn modelId="{AAF6A60C-0C56-4E24-B6E3-6591FFA377CB}" type="presParOf" srcId="{73E3E3F1-06C4-491A-91B3-26B667731F34}" destId="{21B2D72E-D491-4855-855F-142734E2948B}" srcOrd="1" destOrd="0" presId="urn:microsoft.com/office/officeart/2008/layout/CircleAccentTimeline"/>
    <dgm:cxn modelId="{69A72B58-9F21-4EB8-AF12-D40F6C0DF750}" type="presParOf" srcId="{73E3E3F1-06C4-491A-91B3-26B667731F34}" destId="{41FA22EC-7697-4F0D-A066-39D2A1AD0BE0}" srcOrd="2" destOrd="0" presId="urn:microsoft.com/office/officeart/2008/layout/CircleAccentTimeline"/>
    <dgm:cxn modelId="{B1CEE0BC-706B-411E-B761-C0F7FD0ACB04}" type="presParOf" srcId="{26852648-A951-4CAC-B749-D063F6CF964F}" destId="{A64FBE02-1A08-4512-9AD9-6717EA13A81F}" srcOrd="16" destOrd="0" presId="urn:microsoft.com/office/officeart/2008/layout/CircleAccentTimeline"/>
    <dgm:cxn modelId="{0F0A31F5-4F33-4932-9CCE-4C056DF20AE6}" type="presParOf" srcId="{26852648-A951-4CAC-B749-D063F6CF964F}" destId="{17E4F5E4-BAEC-455C-9C44-40F642241242}" srcOrd="17" destOrd="0" presId="urn:microsoft.com/office/officeart/2008/layout/CircleAccentTimeline"/>
    <dgm:cxn modelId="{BA28B6C8-B2FC-45F4-8C95-D3108373FD4B}" type="presParOf" srcId="{26852648-A951-4CAC-B749-D063F6CF964F}" destId="{F6D4CD5B-806A-4FB1-AD32-408C420896CC}" srcOrd="18" destOrd="0" presId="urn:microsoft.com/office/officeart/2008/layout/CircleAccentTimeline"/>
    <dgm:cxn modelId="{FED838C2-E939-4B52-A5C4-42123EC6F091}" type="presParOf" srcId="{26852648-A951-4CAC-B749-D063F6CF964F}" destId="{F4CF5CB2-18C2-45A7-BAAA-06D4CAE95998}" srcOrd="19" destOrd="0" presId="urn:microsoft.com/office/officeart/2008/layout/CircleAccentTimeline"/>
    <dgm:cxn modelId="{B19C2E23-BEF6-42E0-A28D-BE0EF73AA6CE}" type="presParOf" srcId="{F4CF5CB2-18C2-45A7-BAAA-06D4CAE95998}" destId="{369D8337-EF28-451B-98D7-6307BBFF3AFB}" srcOrd="0" destOrd="0" presId="urn:microsoft.com/office/officeart/2008/layout/CircleAccentTimeline"/>
    <dgm:cxn modelId="{9BFC97C5-2551-4042-8DB5-C9584637F89A}" type="presParOf" srcId="{F4CF5CB2-18C2-45A7-BAAA-06D4CAE95998}" destId="{3418E430-6E71-4F5E-B704-BB8798A8D803}" srcOrd="1" destOrd="0" presId="urn:microsoft.com/office/officeart/2008/layout/CircleAccentTimeline"/>
    <dgm:cxn modelId="{8020C2BB-AD93-4AF3-B50E-F8682C37D873}" type="presParOf" srcId="{F4CF5CB2-18C2-45A7-BAAA-06D4CAE95998}" destId="{B0E99721-4F92-4685-BD39-6822BB948265}" srcOrd="2" destOrd="0" presId="urn:microsoft.com/office/officeart/2008/layout/CircleAccentTimeline"/>
    <dgm:cxn modelId="{0BF1AD53-FE69-4AD8-8CC5-D6BF8B4A4037}" type="presParOf" srcId="{26852648-A951-4CAC-B749-D063F6CF964F}" destId="{3A2959AE-6696-41B2-803C-B3647E99F3B7}" srcOrd="20" destOrd="0" presId="urn:microsoft.com/office/officeart/2008/layout/CircleAccentTimeline"/>
    <dgm:cxn modelId="{DC1C943D-E3A8-4406-8183-525582E34FE1}" type="presParOf" srcId="{26852648-A951-4CAC-B749-D063F6CF964F}" destId="{76CDAAE5-CEF0-4B4A-ABE3-36945601D8E0}" srcOrd="21" destOrd="0" presId="urn:microsoft.com/office/officeart/2008/layout/CircleAccentTimeline"/>
    <dgm:cxn modelId="{FA43AD46-7479-4DF0-86B2-B5CCE8B3935C}" type="presParOf" srcId="{26852648-A951-4CAC-B749-D063F6CF964F}" destId="{B86D2A3E-0965-4F20-97DE-D26C6A84BA4E}" srcOrd="22" destOrd="0" presId="urn:microsoft.com/office/officeart/2008/layout/CircleAccentTimeline"/>
    <dgm:cxn modelId="{BE82CC6D-8106-47F5-9F08-06E48EB9BB9F}" type="presParOf" srcId="{26852648-A951-4CAC-B749-D063F6CF964F}" destId="{8C961457-8AD2-4D01-8710-438432E965D6}" srcOrd="23" destOrd="0" presId="urn:microsoft.com/office/officeart/2008/layout/CircleAccentTimeline"/>
    <dgm:cxn modelId="{195A343A-26C0-4C7C-90E0-6DC1543DED34}" type="presParOf" srcId="{8C961457-8AD2-4D01-8710-438432E965D6}" destId="{D9251BF6-5030-4BD0-B9AF-D6F2274F5B48}" srcOrd="0" destOrd="0" presId="urn:microsoft.com/office/officeart/2008/layout/CircleAccentTimeline"/>
    <dgm:cxn modelId="{50DCE97E-7E47-46D1-8ABE-C71D3746B997}" type="presParOf" srcId="{8C961457-8AD2-4D01-8710-438432E965D6}" destId="{85F5429A-6A9F-48E9-8564-9DA18DD71E34}" srcOrd="1" destOrd="0" presId="urn:microsoft.com/office/officeart/2008/layout/CircleAccentTimeline"/>
    <dgm:cxn modelId="{274A0688-C654-4408-A5C4-11E704CAC480}" type="presParOf" srcId="{8C961457-8AD2-4D01-8710-438432E965D6}" destId="{0AAF320A-23F6-40B9-BA8D-0F8853859E4B}" srcOrd="2" destOrd="0" presId="urn:microsoft.com/office/officeart/2008/layout/CircleAccentTimeline"/>
    <dgm:cxn modelId="{0E2133BA-61D4-48B0-B5E5-E5E1F75F28A8}" type="presParOf" srcId="{26852648-A951-4CAC-B749-D063F6CF964F}" destId="{20B27CDA-8884-48CA-9B8E-C3D8E44FA301}" srcOrd="24" destOrd="0" presId="urn:microsoft.com/office/officeart/2008/layout/CircleAccentTimeline"/>
    <dgm:cxn modelId="{148F4840-D10D-4883-BB4D-C997C146BF49}" type="presParOf" srcId="{26852648-A951-4CAC-B749-D063F6CF964F}" destId="{CDD54F69-C435-4E53-B9CB-63228A7F1C38}" srcOrd="25" destOrd="0" presId="urn:microsoft.com/office/officeart/2008/layout/CircleAccentTimeline"/>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71AA2-567D-4C8A-9EC6-440943635BED}">
      <dsp:nvSpPr>
        <dsp:cNvPr id="0" name=""/>
        <dsp:cNvSpPr/>
      </dsp:nvSpPr>
      <dsp:spPr>
        <a:xfrm>
          <a:off x="581" y="1945798"/>
          <a:ext cx="1504797" cy="1504797"/>
        </a:xfrm>
        <a:prstGeom prst="donut">
          <a:avLst>
            <a:gd name="adj" fmla="val 2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F7C7B-C61F-4BE8-A4A7-94C024DBEC6C}">
      <dsp:nvSpPr>
        <dsp:cNvPr id="0" name=""/>
        <dsp:cNvSpPr/>
      </dsp:nvSpPr>
      <dsp:spPr>
        <a:xfrm>
          <a:off x="-165366" y="1161532"/>
          <a:ext cx="1870630" cy="90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lvl="0" algn="ctr" defTabSz="1066800">
            <a:lnSpc>
              <a:spcPct val="90000"/>
            </a:lnSpc>
            <a:spcBef>
              <a:spcPct val="0"/>
            </a:spcBef>
            <a:spcAft>
              <a:spcPct val="35000"/>
            </a:spcAft>
          </a:pPr>
          <a:r>
            <a:rPr lang="nl-NL" sz="2400" b="1" kern="1200" dirty="0"/>
            <a:t>Kick-off</a:t>
          </a:r>
          <a:r>
            <a:rPr lang="nl-NL" sz="2800" kern="1200" dirty="0"/>
            <a:t/>
          </a:r>
          <a:br>
            <a:rPr lang="nl-NL" sz="2800" kern="1200" dirty="0"/>
          </a:br>
          <a:r>
            <a:rPr lang="nl-NL" sz="2400" i="1" kern="1200" dirty="0"/>
            <a:t>(+/- </a:t>
          </a:r>
          <a:r>
            <a:rPr lang="nl-NL" sz="2400" i="1" kern="1200" dirty="0" smtClean="0"/>
            <a:t>5 min)</a:t>
          </a:r>
          <a:endParaRPr lang="nl-NL" sz="2400" i="1" kern="1200" dirty="0"/>
        </a:p>
      </dsp:txBody>
      <dsp:txXfrm>
        <a:off x="-165366" y="1161532"/>
        <a:ext cx="1870630" cy="901499"/>
      </dsp:txXfrm>
    </dsp:sp>
    <dsp:sp modelId="{0F9BC37B-353B-4A30-8DA0-71D7B5D647F3}">
      <dsp:nvSpPr>
        <dsp:cNvPr id="0" name=""/>
        <dsp:cNvSpPr/>
      </dsp:nvSpPr>
      <dsp:spPr>
        <a:xfrm>
          <a:off x="1618725" y="2307655"/>
          <a:ext cx="781085" cy="781085"/>
        </a:xfrm>
        <a:prstGeom prst="ellipse">
          <a:avLst/>
        </a:prstGeom>
        <a:solidFill>
          <a:schemeClr val="accent6">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2EC29-9784-48CB-8C3E-FC82CE5F036D}">
      <dsp:nvSpPr>
        <dsp:cNvPr id="0" name=""/>
        <dsp:cNvSpPr/>
      </dsp:nvSpPr>
      <dsp:spPr>
        <a:xfrm rot="17700000">
          <a:off x="734212" y="3342475"/>
          <a:ext cx="1618183" cy="78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880" bIns="0" numCol="1" spcCol="1270" anchor="ctr" anchorCtr="0">
          <a:noAutofit/>
        </a:bodyPr>
        <a:lstStyle/>
        <a:p>
          <a:pPr lvl="0" algn="r" defTabSz="977900">
            <a:lnSpc>
              <a:spcPct val="90000"/>
            </a:lnSpc>
            <a:spcBef>
              <a:spcPct val="0"/>
            </a:spcBef>
            <a:spcAft>
              <a:spcPct val="35000"/>
            </a:spcAft>
          </a:pPr>
          <a:r>
            <a:rPr lang="nl-NL" sz="2200" kern="1200" dirty="0"/>
            <a:t>Webclip</a:t>
          </a:r>
          <a:r>
            <a:rPr lang="nl-NL" sz="2400" kern="1200" dirty="0"/>
            <a:t> 1</a:t>
          </a:r>
        </a:p>
      </dsp:txBody>
      <dsp:txXfrm>
        <a:off x="734212" y="3342475"/>
        <a:ext cx="1618183" cy="780227"/>
      </dsp:txXfrm>
    </dsp:sp>
    <dsp:sp modelId="{D8F6DD55-ACE9-4DAD-A12B-23C1EBDBC69F}">
      <dsp:nvSpPr>
        <dsp:cNvPr id="0" name=""/>
        <dsp:cNvSpPr/>
      </dsp:nvSpPr>
      <dsp:spPr>
        <a:xfrm rot="17700000">
          <a:off x="1706715" y="1221365"/>
          <a:ext cx="1618183" cy="780227"/>
        </a:xfrm>
        <a:prstGeom prst="rect">
          <a:avLst/>
        </a:prstGeom>
        <a:noFill/>
        <a:ln>
          <a:noFill/>
        </a:ln>
        <a:effectLst/>
      </dsp:spPr>
      <dsp:style>
        <a:lnRef idx="0">
          <a:scrgbClr r="0" g="0" b="0"/>
        </a:lnRef>
        <a:fillRef idx="0">
          <a:scrgbClr r="0" g="0" b="0"/>
        </a:fillRef>
        <a:effectRef idx="0">
          <a:scrgbClr r="0" g="0" b="0"/>
        </a:effectRef>
        <a:fontRef idx="minor"/>
      </dsp:style>
    </dsp:sp>
    <dsp:sp modelId="{1FDC073A-0BEB-42B0-B1CA-4EDFF9FF19AB}">
      <dsp:nvSpPr>
        <dsp:cNvPr id="0" name=""/>
        <dsp:cNvSpPr/>
      </dsp:nvSpPr>
      <dsp:spPr>
        <a:xfrm>
          <a:off x="3237485" y="2306092"/>
          <a:ext cx="781085" cy="781085"/>
        </a:xfrm>
        <a:prstGeom prst="ellipse">
          <a:avLst/>
        </a:prstGeom>
        <a:solidFill>
          <a:schemeClr val="accent6">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F48BF9-2AA2-4AC8-9A61-61E9FD4F395D}">
      <dsp:nvSpPr>
        <dsp:cNvPr id="0" name=""/>
        <dsp:cNvSpPr/>
      </dsp:nvSpPr>
      <dsp:spPr>
        <a:xfrm rot="17700000">
          <a:off x="2429837" y="3355031"/>
          <a:ext cx="1618183" cy="78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880" bIns="0" numCol="1" spcCol="1270" anchor="ctr" anchorCtr="0">
          <a:noAutofit/>
        </a:bodyPr>
        <a:lstStyle/>
        <a:p>
          <a:pPr lvl="0" algn="r" defTabSz="977900">
            <a:lnSpc>
              <a:spcPct val="90000"/>
            </a:lnSpc>
            <a:spcBef>
              <a:spcPct val="0"/>
            </a:spcBef>
            <a:spcAft>
              <a:spcPct val="35000"/>
            </a:spcAft>
          </a:pPr>
          <a:r>
            <a:rPr lang="nl-NL" sz="2200" kern="1200" dirty="0"/>
            <a:t>Webclip</a:t>
          </a:r>
          <a:r>
            <a:rPr lang="nl-NL" sz="3000" kern="1200" dirty="0"/>
            <a:t> </a:t>
          </a:r>
          <a:r>
            <a:rPr lang="nl-NL" sz="2400" kern="1200" dirty="0"/>
            <a:t>2</a:t>
          </a:r>
          <a:endParaRPr lang="nl-NL" sz="3000" kern="1200" dirty="0"/>
        </a:p>
      </dsp:txBody>
      <dsp:txXfrm>
        <a:off x="2429837" y="3355031"/>
        <a:ext cx="1618183" cy="780227"/>
      </dsp:txXfrm>
    </dsp:sp>
    <dsp:sp modelId="{14679610-B719-41D0-A77D-543C68E16A77}">
      <dsp:nvSpPr>
        <dsp:cNvPr id="0" name=""/>
        <dsp:cNvSpPr/>
      </dsp:nvSpPr>
      <dsp:spPr>
        <a:xfrm rot="17700000">
          <a:off x="2601027" y="1221365"/>
          <a:ext cx="1618183" cy="780227"/>
        </a:xfrm>
        <a:prstGeom prst="rect">
          <a:avLst/>
        </a:prstGeom>
        <a:noFill/>
        <a:ln>
          <a:noFill/>
        </a:ln>
        <a:effectLst/>
      </dsp:spPr>
      <dsp:style>
        <a:lnRef idx="0">
          <a:scrgbClr r="0" g="0" b="0"/>
        </a:lnRef>
        <a:fillRef idx="0">
          <a:scrgbClr r="0" g="0" b="0"/>
        </a:fillRef>
        <a:effectRef idx="0">
          <a:scrgbClr r="0" g="0" b="0"/>
        </a:effectRef>
        <a:fontRef idx="minor"/>
      </dsp:style>
    </dsp:sp>
    <dsp:sp modelId="{EDF2EA4E-B748-4CB1-AD92-EF903AC76ACD}">
      <dsp:nvSpPr>
        <dsp:cNvPr id="0" name=""/>
        <dsp:cNvSpPr/>
      </dsp:nvSpPr>
      <dsp:spPr>
        <a:xfrm>
          <a:off x="4162907" y="2073811"/>
          <a:ext cx="1504797" cy="1504797"/>
        </a:xfrm>
        <a:prstGeom prst="donut">
          <a:avLst>
            <a:gd name="adj" fmla="val 2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D8E0E-35D9-4E48-829D-06614817A08A}">
      <dsp:nvSpPr>
        <dsp:cNvPr id="0" name=""/>
        <dsp:cNvSpPr/>
      </dsp:nvSpPr>
      <dsp:spPr>
        <a:xfrm>
          <a:off x="3895829" y="1150091"/>
          <a:ext cx="1870630" cy="901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0" bIns="0" numCol="1" spcCol="1270" anchor="ctr" anchorCtr="0">
          <a:noAutofit/>
        </a:bodyPr>
        <a:lstStyle/>
        <a:p>
          <a:pPr lvl="0" algn="ctr" defTabSz="1066800">
            <a:lnSpc>
              <a:spcPct val="90000"/>
            </a:lnSpc>
            <a:spcBef>
              <a:spcPct val="0"/>
            </a:spcBef>
            <a:spcAft>
              <a:spcPct val="35000"/>
            </a:spcAft>
          </a:pPr>
          <a:r>
            <a:rPr lang="nl-NL" sz="2400" b="1" kern="1200" dirty="0" smtClean="0"/>
            <a:t>Q&amp;A</a:t>
          </a:r>
          <a:r>
            <a:rPr lang="nl-NL" sz="2800" kern="1200" dirty="0"/>
            <a:t/>
          </a:r>
          <a:br>
            <a:rPr lang="nl-NL" sz="2800" kern="1200" dirty="0"/>
          </a:br>
          <a:r>
            <a:rPr lang="nl-NL" sz="2400" i="1" kern="1200" dirty="0"/>
            <a:t>(+/- </a:t>
          </a:r>
          <a:r>
            <a:rPr lang="nl-NL" sz="2400" i="1" kern="1200" dirty="0" smtClean="0"/>
            <a:t>15/20 min)</a:t>
          </a:r>
          <a:endParaRPr lang="nl-NL" sz="2800" kern="1200" dirty="0"/>
        </a:p>
      </dsp:txBody>
      <dsp:txXfrm>
        <a:off x="3895829" y="1150091"/>
        <a:ext cx="1870630" cy="901499"/>
      </dsp:txXfrm>
    </dsp:sp>
    <dsp:sp modelId="{3A2A395B-427F-43F1-B4AE-B51CD968B5F7}">
      <dsp:nvSpPr>
        <dsp:cNvPr id="0" name=""/>
        <dsp:cNvSpPr/>
      </dsp:nvSpPr>
      <dsp:spPr>
        <a:xfrm>
          <a:off x="6043820" y="2306092"/>
          <a:ext cx="781085" cy="781085"/>
        </a:xfrm>
        <a:prstGeom prst="ellipse">
          <a:avLst/>
        </a:prstGeom>
        <a:solidFill>
          <a:schemeClr val="accent6">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B2D72E-D491-4855-855F-142734E2948B}">
      <dsp:nvSpPr>
        <dsp:cNvPr id="0" name=""/>
        <dsp:cNvSpPr/>
      </dsp:nvSpPr>
      <dsp:spPr>
        <a:xfrm rot="17700000">
          <a:off x="5056308" y="3403999"/>
          <a:ext cx="1618183" cy="78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880" bIns="0" numCol="1" spcCol="1270" anchor="ctr" anchorCtr="0">
          <a:noAutofit/>
        </a:bodyPr>
        <a:lstStyle/>
        <a:p>
          <a:pPr lvl="0" algn="r" defTabSz="977900">
            <a:lnSpc>
              <a:spcPct val="90000"/>
            </a:lnSpc>
            <a:spcBef>
              <a:spcPct val="0"/>
            </a:spcBef>
            <a:spcAft>
              <a:spcPct val="35000"/>
            </a:spcAft>
          </a:pPr>
          <a:r>
            <a:rPr lang="en-US" sz="2200" kern="1200" noProof="0" dirty="0" smtClean="0"/>
            <a:t>Study</a:t>
          </a:r>
          <a:endParaRPr lang="en-US" sz="2200" kern="1200" noProof="0" dirty="0"/>
        </a:p>
      </dsp:txBody>
      <dsp:txXfrm>
        <a:off x="5056308" y="3403999"/>
        <a:ext cx="1618183" cy="780227"/>
      </dsp:txXfrm>
    </dsp:sp>
    <dsp:sp modelId="{41FA22EC-7697-4F0D-A066-39D2A1AD0BE0}">
      <dsp:nvSpPr>
        <dsp:cNvPr id="0" name=""/>
        <dsp:cNvSpPr/>
      </dsp:nvSpPr>
      <dsp:spPr>
        <a:xfrm rot="17700000">
          <a:off x="5113603" y="1221365"/>
          <a:ext cx="1618183" cy="780227"/>
        </a:xfrm>
        <a:prstGeom prst="rect">
          <a:avLst/>
        </a:prstGeom>
        <a:noFill/>
        <a:ln>
          <a:noFill/>
        </a:ln>
        <a:effectLst/>
      </dsp:spPr>
      <dsp:style>
        <a:lnRef idx="0">
          <a:scrgbClr r="0" g="0" b="0"/>
        </a:lnRef>
        <a:fillRef idx="0">
          <a:scrgbClr r="0" g="0" b="0"/>
        </a:fillRef>
        <a:effectRef idx="0">
          <a:scrgbClr r="0" g="0" b="0"/>
        </a:effectRef>
        <a:fontRef idx="minor"/>
      </dsp:style>
    </dsp:sp>
    <dsp:sp modelId="{369D8337-EF28-451B-98D7-6307BBFF3AFB}">
      <dsp:nvSpPr>
        <dsp:cNvPr id="0" name=""/>
        <dsp:cNvSpPr/>
      </dsp:nvSpPr>
      <dsp:spPr>
        <a:xfrm flipH="1" flipV="1">
          <a:off x="7084773" y="2270764"/>
          <a:ext cx="800143" cy="7823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8E430-6E71-4F5E-B704-BB8798A8D803}">
      <dsp:nvSpPr>
        <dsp:cNvPr id="0" name=""/>
        <dsp:cNvSpPr/>
      </dsp:nvSpPr>
      <dsp:spPr>
        <a:xfrm rot="17700000">
          <a:off x="6236109" y="3421531"/>
          <a:ext cx="1618183" cy="78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880" bIns="0" numCol="1" spcCol="1270" anchor="ctr" anchorCtr="0">
          <a:noAutofit/>
        </a:bodyPr>
        <a:lstStyle/>
        <a:p>
          <a:pPr lvl="0" algn="r" defTabSz="977900">
            <a:lnSpc>
              <a:spcPct val="90000"/>
            </a:lnSpc>
            <a:spcBef>
              <a:spcPct val="0"/>
            </a:spcBef>
            <a:spcAft>
              <a:spcPct val="35000"/>
            </a:spcAft>
          </a:pPr>
          <a:r>
            <a:rPr lang="en-US" sz="2200" kern="1200" noProof="0" dirty="0" smtClean="0"/>
            <a:t>Quiz </a:t>
          </a:r>
          <a:br>
            <a:rPr lang="en-US" sz="2200" kern="1200" noProof="0" dirty="0" smtClean="0"/>
          </a:br>
          <a:r>
            <a:rPr lang="en-US" sz="2200" kern="1200" noProof="0" dirty="0" smtClean="0"/>
            <a:t>(self-test)</a:t>
          </a:r>
          <a:endParaRPr lang="en-US" sz="2200" kern="1200" noProof="0" dirty="0"/>
        </a:p>
      </dsp:txBody>
      <dsp:txXfrm>
        <a:off x="6236109" y="3421531"/>
        <a:ext cx="1618183" cy="780227"/>
      </dsp:txXfrm>
    </dsp:sp>
    <dsp:sp modelId="{B0E99721-4F92-4685-BD39-6822BB948265}">
      <dsp:nvSpPr>
        <dsp:cNvPr id="0" name=""/>
        <dsp:cNvSpPr/>
      </dsp:nvSpPr>
      <dsp:spPr>
        <a:xfrm rot="17700000">
          <a:off x="6007915" y="1221365"/>
          <a:ext cx="1618183" cy="780227"/>
        </a:xfrm>
        <a:prstGeom prst="rect">
          <a:avLst/>
        </a:prstGeom>
        <a:noFill/>
        <a:ln>
          <a:noFill/>
        </a:ln>
        <a:effectLst/>
      </dsp:spPr>
      <dsp:style>
        <a:lnRef idx="0">
          <a:scrgbClr r="0" g="0" b="0"/>
        </a:lnRef>
        <a:fillRef idx="0">
          <a:scrgbClr r="0" g="0" b="0"/>
        </a:fillRef>
        <a:effectRef idx="0">
          <a:scrgbClr r="0" g="0" b="0"/>
        </a:effectRef>
        <a:fontRef idx="minor"/>
      </dsp:style>
    </dsp:sp>
    <dsp:sp modelId="{D9251BF6-5030-4BD0-B9AF-D6F2274F5B48}">
      <dsp:nvSpPr>
        <dsp:cNvPr id="0" name=""/>
        <dsp:cNvSpPr/>
      </dsp:nvSpPr>
      <dsp:spPr>
        <a:xfrm>
          <a:off x="2450375" y="1773330"/>
          <a:ext cx="781085" cy="781085"/>
        </a:xfrm>
        <a:prstGeom prst="ellipse">
          <a:avLst/>
        </a:prstGeom>
        <a:solidFill>
          <a:schemeClr val="accent6">
            <a:lumMod val="25000"/>
            <a:lumOff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5429A-6A9F-48E9-8564-9DA18DD71E34}">
      <dsp:nvSpPr>
        <dsp:cNvPr id="0" name=""/>
        <dsp:cNvSpPr/>
      </dsp:nvSpPr>
      <dsp:spPr>
        <a:xfrm rot="17700000">
          <a:off x="1632089" y="2964136"/>
          <a:ext cx="1618183" cy="780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880" bIns="0" numCol="1" spcCol="1270" anchor="ctr" anchorCtr="0">
          <a:noAutofit/>
        </a:bodyPr>
        <a:lstStyle/>
        <a:p>
          <a:pPr lvl="0" algn="r" defTabSz="977900">
            <a:lnSpc>
              <a:spcPct val="90000"/>
            </a:lnSpc>
            <a:spcBef>
              <a:spcPct val="0"/>
            </a:spcBef>
            <a:spcAft>
              <a:spcPct val="35000"/>
            </a:spcAft>
          </a:pPr>
          <a:r>
            <a:rPr lang="en-US" sz="2200" kern="1200" noProof="0" dirty="0" smtClean="0"/>
            <a:t>Send in questions</a:t>
          </a:r>
          <a:endParaRPr lang="en-US" sz="2200" kern="1200" noProof="0" dirty="0"/>
        </a:p>
      </dsp:txBody>
      <dsp:txXfrm>
        <a:off x="1632089" y="2964136"/>
        <a:ext cx="1618183" cy="780227"/>
      </dsp:txXfrm>
    </dsp:sp>
    <dsp:sp modelId="{0AAF320A-23F6-40B9-BA8D-0F8853859E4B}">
      <dsp:nvSpPr>
        <dsp:cNvPr id="0" name=""/>
        <dsp:cNvSpPr/>
      </dsp:nvSpPr>
      <dsp:spPr>
        <a:xfrm rot="17700000">
          <a:off x="6902227" y="1221365"/>
          <a:ext cx="1618183" cy="78022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B2BB4-AC27-4CFE-9AEA-A69D922D01DB}"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992A4E-FE64-4796-A81D-B1AE6B9103D3}" type="slidenum">
              <a:rPr lang="en-US" smtClean="0"/>
              <a:t>‹#›</a:t>
            </a:fld>
            <a:endParaRPr lang="en-US"/>
          </a:p>
        </p:txBody>
      </p:sp>
    </p:spTree>
    <p:extLst>
      <p:ext uri="{BB962C8B-B14F-4D97-AF65-F5344CB8AC3E}">
        <p14:creationId xmlns:p14="http://schemas.microsoft.com/office/powerpoint/2010/main" val="225652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George</a:t>
            </a:r>
            <a:r>
              <a:rPr lang="en-US" baseline="0" dirty="0" smtClean="0"/>
              <a:t> Knox not present due to personal reasons, I will cover the introduction </a:t>
            </a:r>
            <a:r>
              <a:rPr lang="en-US" baseline="0" dirty="0" err="1" smtClean="0"/>
              <a:t>lecuture</a:t>
            </a:r>
            <a:r>
              <a:rPr lang="en-US" baseline="0" dirty="0" smtClean="0"/>
              <a:t> today and my </a:t>
            </a:r>
            <a:r>
              <a:rPr lang="en-US" baseline="0" dirty="0" err="1" smtClean="0"/>
              <a:t>collegue</a:t>
            </a:r>
            <a:r>
              <a:rPr lang="en-US" baseline="0" dirty="0" smtClean="0"/>
              <a:t> Gijs will cover the computer lab session next Thursday </a:t>
            </a:r>
          </a:p>
          <a:p>
            <a:r>
              <a:rPr lang="en-US" baseline="0" dirty="0" smtClean="0"/>
              <a:t>From next week onwards, he will teach the lectures, computer lab sessions and Q&amp;A lectures</a:t>
            </a:r>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1</a:t>
            </a:fld>
            <a:endParaRPr lang="en-US"/>
          </a:p>
        </p:txBody>
      </p:sp>
    </p:spTree>
    <p:extLst>
      <p:ext uri="{BB962C8B-B14F-4D97-AF65-F5344CB8AC3E}">
        <p14:creationId xmlns:p14="http://schemas.microsoft.com/office/powerpoint/2010/main" val="3182185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992A4E-FE64-4796-A81D-B1AE6B9103D3}" type="slidenum">
              <a:rPr lang="en-US" smtClean="0"/>
              <a:t>14</a:t>
            </a:fld>
            <a:endParaRPr lang="en-US"/>
          </a:p>
        </p:txBody>
      </p:sp>
    </p:spTree>
    <p:extLst>
      <p:ext uri="{BB962C8B-B14F-4D97-AF65-F5344CB8AC3E}">
        <p14:creationId xmlns:p14="http://schemas.microsoft.com/office/powerpoint/2010/main" val="2019963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Individual</a:t>
            </a:r>
            <a:r>
              <a:rPr lang="en-US" baseline="0" dirty="0" smtClean="0"/>
              <a:t> assignments in Canvas </a:t>
            </a:r>
            <a:r>
              <a:rPr lang="en-US" baseline="0" dirty="0" smtClean="0">
                <a:sym typeface="Wingdings" panose="05000000000000000000" pitchFamily="2" charset="2"/>
              </a:rPr>
              <a:t> together 30% of your course grade  No Resit</a:t>
            </a:r>
          </a:p>
          <a:p>
            <a:r>
              <a:rPr lang="en-US" baseline="0" dirty="0" smtClean="0">
                <a:sym typeface="Wingdings" panose="05000000000000000000" pitchFamily="2" charset="2"/>
              </a:rPr>
              <a:t>Computer exam (likely on Campus on a Campus computer) in TestVision  70% of your Grade  Resit</a:t>
            </a:r>
            <a:endParaRPr lang="en-US" dirty="0"/>
          </a:p>
        </p:txBody>
      </p:sp>
      <p:sp>
        <p:nvSpPr>
          <p:cNvPr id="4" name="Slide Number Placeholder 3"/>
          <p:cNvSpPr>
            <a:spLocks noGrp="1"/>
          </p:cNvSpPr>
          <p:nvPr>
            <p:ph type="sldNum" sz="quarter" idx="10"/>
          </p:nvPr>
        </p:nvSpPr>
        <p:spPr/>
        <p:txBody>
          <a:bodyPr/>
          <a:lstStyle/>
          <a:p>
            <a:fld id="{70992A4E-FE64-4796-A81D-B1AE6B9103D3}" type="slidenum">
              <a:rPr lang="en-US" smtClean="0"/>
              <a:t>15</a:t>
            </a:fld>
            <a:endParaRPr lang="en-US"/>
          </a:p>
        </p:txBody>
      </p:sp>
    </p:spTree>
    <p:extLst>
      <p:ext uri="{BB962C8B-B14F-4D97-AF65-F5344CB8AC3E}">
        <p14:creationId xmlns:p14="http://schemas.microsoft.com/office/powerpoint/2010/main" val="2699763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lecture = Thursday September</a:t>
            </a:r>
            <a:r>
              <a:rPr lang="en-US" baseline="0" dirty="0" smtClean="0"/>
              <a:t> 4</a:t>
            </a:r>
            <a:endParaRPr lang="en-US" dirty="0" smtClean="0"/>
          </a:p>
          <a:p>
            <a:endParaRPr lang="en-US" dirty="0" smtClean="0"/>
          </a:p>
          <a:p>
            <a:r>
              <a:rPr lang="en-US" dirty="0" smtClean="0"/>
              <a:t>Assignment</a:t>
            </a:r>
            <a:r>
              <a:rPr lang="en-US" baseline="0" dirty="0" smtClean="0"/>
              <a:t> 1: Uncertainty </a:t>
            </a:r>
            <a:endParaRPr lang="en-US" dirty="0"/>
          </a:p>
        </p:txBody>
      </p:sp>
      <p:sp>
        <p:nvSpPr>
          <p:cNvPr id="4" name="Slide Number Placeholder 3"/>
          <p:cNvSpPr>
            <a:spLocks noGrp="1"/>
          </p:cNvSpPr>
          <p:nvPr>
            <p:ph type="sldNum" sz="quarter" idx="10"/>
          </p:nvPr>
        </p:nvSpPr>
        <p:spPr/>
        <p:txBody>
          <a:bodyPr/>
          <a:lstStyle/>
          <a:p>
            <a:fld id="{70992A4E-FE64-4796-A81D-B1AE6B9103D3}" type="slidenum">
              <a:rPr lang="en-US" smtClean="0"/>
              <a:t>16</a:t>
            </a:fld>
            <a:endParaRPr lang="en-US"/>
          </a:p>
        </p:txBody>
      </p:sp>
    </p:spTree>
    <p:extLst>
      <p:ext uri="{BB962C8B-B14F-4D97-AF65-F5344CB8AC3E}">
        <p14:creationId xmlns:p14="http://schemas.microsoft.com/office/powerpoint/2010/main" val="1295116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Canvas </a:t>
            </a:r>
            <a:r>
              <a:rPr lang="en-US" dirty="0" smtClean="0">
                <a:sym typeface="Wingdings" panose="05000000000000000000" pitchFamily="2" charset="2"/>
              </a:rPr>
              <a:t> Introduction to R and how to download</a:t>
            </a:r>
            <a:r>
              <a:rPr lang="en-US" baseline="0" dirty="0" smtClean="0">
                <a:sym typeface="Wingdings" panose="05000000000000000000" pitchFamily="2" charset="2"/>
              </a:rPr>
              <a:t> R </a:t>
            </a:r>
            <a:endParaRPr lang="en-US" dirty="0"/>
          </a:p>
          <a:p>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17</a:t>
            </a:fld>
            <a:endParaRPr lang="en-US"/>
          </a:p>
        </p:txBody>
      </p:sp>
    </p:spTree>
    <p:extLst>
      <p:ext uri="{BB962C8B-B14F-4D97-AF65-F5344CB8AC3E}">
        <p14:creationId xmlns:p14="http://schemas.microsoft.com/office/powerpoint/2010/main" val="1495626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2</a:t>
            </a:fld>
            <a:endParaRPr lang="en-US"/>
          </a:p>
        </p:txBody>
      </p:sp>
    </p:spTree>
    <p:extLst>
      <p:ext uri="{BB962C8B-B14F-4D97-AF65-F5344CB8AC3E}">
        <p14:creationId xmlns:p14="http://schemas.microsoft.com/office/powerpoint/2010/main" val="158094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questions to Anne</a:t>
            </a:r>
          </a:p>
        </p:txBody>
      </p:sp>
      <p:sp>
        <p:nvSpPr>
          <p:cNvPr id="4" name="Slide Number Placeholder 3"/>
          <p:cNvSpPr>
            <a:spLocks noGrp="1"/>
          </p:cNvSpPr>
          <p:nvPr>
            <p:ph type="sldNum" sz="quarter" idx="10"/>
          </p:nvPr>
        </p:nvSpPr>
        <p:spPr/>
        <p:txBody>
          <a:bodyPr/>
          <a:lstStyle/>
          <a:p>
            <a:fld id="{B23291A0-4D1F-4C03-8972-BA9F1C2DE101}" type="slidenum">
              <a:rPr lang="en-US" smtClean="0"/>
              <a:t>4</a:t>
            </a:fld>
            <a:endParaRPr lang="en-US"/>
          </a:p>
        </p:txBody>
      </p:sp>
    </p:spTree>
    <p:extLst>
      <p:ext uri="{BB962C8B-B14F-4D97-AF65-F5344CB8AC3E}">
        <p14:creationId xmlns:p14="http://schemas.microsoft.com/office/powerpoint/2010/main" val="344215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do you we teach</a:t>
            </a:r>
            <a:r>
              <a:rPr lang="en-US" baseline="0" dirty="0" smtClean="0"/>
              <a:t> you about customer analytics? Well, marketing used to be about selling more. Marketing used to be very product centered </a:t>
            </a:r>
            <a:r>
              <a:rPr lang="en-US" baseline="0" dirty="0" smtClean="0">
                <a:sym typeface="Wingdings" panose="05000000000000000000" pitchFamily="2" charset="2"/>
              </a:rPr>
              <a:t> How can we make more money out of the products that we have and should we raise the price or change the product in order to make more money or increase or profitability? In about 1990, or a little bit later, things started shifting  from earning more from a transaction to caring about your relationships with your customers (relationship focused). So instead of focusing on selling more, marketers started to focus on growing the relationships with their customers. So that he/she would not only buy something but would come back due to this good relationship with the company. </a:t>
            </a:r>
          </a:p>
          <a:p>
            <a:endParaRPr lang="en-US" baseline="0" dirty="0" smtClean="0">
              <a:sym typeface="Wingdings" panose="05000000000000000000" pitchFamily="2" charset="2"/>
            </a:endParaRPr>
          </a:p>
          <a:p>
            <a:r>
              <a:rPr lang="en-US" baseline="0" dirty="0" smtClean="0">
                <a:sym typeface="Wingdings" panose="05000000000000000000" pitchFamily="2" charset="2"/>
              </a:rPr>
              <a:t>The idea is that customers are a type of asset that generates profit over time. So instead of thinking short term (how do I make money out of this transaction), you need a mindset that is more focused on  how do I grow my profitability of the customers lifetime with the firm. </a:t>
            </a:r>
          </a:p>
          <a:p>
            <a:endParaRPr lang="en-US" baseline="0" dirty="0" smtClean="0">
              <a:sym typeface="Wingdings" panose="05000000000000000000" pitchFamily="2" charset="2"/>
            </a:endParaRPr>
          </a:p>
          <a:p>
            <a:r>
              <a:rPr lang="en-US" baseline="0" dirty="0" smtClean="0">
                <a:sym typeface="Wingdings" panose="05000000000000000000" pitchFamily="2" charset="2"/>
              </a:rPr>
              <a:t>That is essentially what changed and that has a lot of implications for what we do in terms of customer analytics. </a:t>
            </a:r>
          </a:p>
        </p:txBody>
      </p:sp>
      <p:sp>
        <p:nvSpPr>
          <p:cNvPr id="4" name="Slide Number Placeholder 3"/>
          <p:cNvSpPr>
            <a:spLocks noGrp="1"/>
          </p:cNvSpPr>
          <p:nvPr>
            <p:ph type="sldNum" sz="quarter" idx="10"/>
          </p:nvPr>
        </p:nvSpPr>
        <p:spPr/>
        <p:txBody>
          <a:bodyPr/>
          <a:lstStyle/>
          <a:p>
            <a:fld id="{B23291A0-4D1F-4C03-8972-BA9F1C2DE101}" type="slidenum">
              <a:rPr lang="en-US" smtClean="0"/>
              <a:t>7</a:t>
            </a:fld>
            <a:endParaRPr lang="en-US"/>
          </a:p>
        </p:txBody>
      </p:sp>
    </p:spTree>
    <p:extLst>
      <p:ext uri="{BB962C8B-B14F-4D97-AF65-F5344CB8AC3E}">
        <p14:creationId xmlns:p14="http://schemas.microsoft.com/office/powerpoint/2010/main" val="371606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thing about that relationship is that it goes through different stages. You probably all know about the product lifecycle, however, in this course we talk about the customer lifecycle. When you think about a customer lifecycle you can think about these 3 very different stages. The first being acquisition. In this stage the customer is “born”, he/she makes his/her first contact with the firm. Then after that first period there is a phase that we call development. In this phase a customer may start buying different products from the company or may start buying more products from the company after that initial first contact. Finally, we have retention (customer death essentially). </a:t>
            </a:r>
          </a:p>
          <a:p>
            <a:endParaRPr lang="en-US" baseline="0" dirty="0" smtClean="0"/>
          </a:p>
          <a:p>
            <a:r>
              <a:rPr lang="en-US" baseline="0" dirty="0" smtClean="0"/>
              <a:t>So how do we prevent customers from leaving, from hitting this final stage or how can we extend the second period? That is what we will focus on in Customer Analytics. And from the perspective of the customer lifecycle, you can think of marketing as the process of acquiring, developing and retaining customers. </a:t>
            </a:r>
          </a:p>
          <a:p>
            <a:endParaRPr lang="en-US" baseline="0" dirty="0" smtClean="0"/>
          </a:p>
          <a:p>
            <a:r>
              <a:rPr lang="en-US" baseline="0" dirty="0" smtClean="0"/>
              <a:t>Product lifecycle </a:t>
            </a:r>
            <a:r>
              <a:rPr lang="en-US" baseline="0" dirty="0" smtClean="0">
                <a:sym typeface="Wingdings" panose="05000000000000000000" pitchFamily="2" charset="2"/>
              </a:rPr>
              <a:t> Introduction, Growth, Maturity, Decline</a:t>
            </a:r>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8</a:t>
            </a:fld>
            <a:endParaRPr lang="en-US"/>
          </a:p>
        </p:txBody>
      </p:sp>
    </p:spTree>
    <p:extLst>
      <p:ext uri="{BB962C8B-B14F-4D97-AF65-F5344CB8AC3E}">
        <p14:creationId xmlns:p14="http://schemas.microsoft.com/office/powerpoint/2010/main" val="132091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make it a bit more concrete.</a:t>
            </a:r>
            <a:r>
              <a:rPr lang="en-US" baseline="0" dirty="0" smtClean="0"/>
              <a:t> </a:t>
            </a:r>
            <a:r>
              <a:rPr lang="en-US" dirty="0" smtClean="0"/>
              <a:t>What</a:t>
            </a:r>
            <a:r>
              <a:rPr lang="en-US" baseline="0" dirty="0" smtClean="0"/>
              <a:t> is customer analytics </a:t>
            </a:r>
            <a:r>
              <a:rPr lang="en-US" baseline="0" dirty="0" smtClean="0">
                <a:sym typeface="Wingdings" panose="05000000000000000000" pitchFamily="2" charset="2"/>
              </a:rPr>
              <a:t> it is using customer data, in statistical models, to make business decisions. That is still a very broad definition, so let’s make it a bit more specific by going over the different components of customer analytics that we will cover in this course). </a:t>
            </a:r>
          </a:p>
          <a:p>
            <a:endParaRPr lang="en-US" baseline="0" dirty="0" smtClean="0">
              <a:sym typeface="Wingdings" panose="05000000000000000000" pitchFamily="2" charset="2"/>
            </a:endParaRPr>
          </a:p>
          <a:p>
            <a:r>
              <a:rPr lang="en-US" baseline="0" dirty="0" smtClean="0">
                <a:sym typeface="Wingdings" panose="05000000000000000000" pitchFamily="2" charset="2"/>
              </a:rPr>
              <a:t>First, a lot of marketing decisions are about who to target, for example for a marketing campaign or for a churn prevention program (for example, you as KPN are worried that your customers might leave after their current subscription period is over so you might provide these customers a discount on their next phone. This is an example of a churn prevention program, so who should we target for that?). Similarly, who should we target to cross sell? Etc. So there are statistical models that we can fit to these stuff so that we can make better predictions about these kind of questions.</a:t>
            </a:r>
          </a:p>
          <a:p>
            <a:endParaRPr lang="en-US" baseline="0" dirty="0" smtClean="0">
              <a:sym typeface="Wingdings" panose="05000000000000000000" pitchFamily="2" charset="2"/>
            </a:endParaRPr>
          </a:p>
          <a:p>
            <a:r>
              <a:rPr lang="en-US" dirty="0" smtClean="0"/>
              <a:t>In</a:t>
            </a:r>
            <a:r>
              <a:rPr lang="en-US" baseline="0" dirty="0" smtClean="0"/>
              <a:t> the second part of this lecture you will watch web clips about testing (which is the second component of customer analytics). Here we will focus on testing, for example a marketing campaign, in order to check whether this campaign should be rolled out. To check whether it will be a success. </a:t>
            </a:r>
          </a:p>
          <a:p>
            <a:endParaRPr lang="en-US" baseline="0" dirty="0" smtClean="0"/>
          </a:p>
          <a:p>
            <a:r>
              <a:rPr lang="en-US" baseline="0" dirty="0" smtClean="0"/>
              <a:t>Third, we will talk about the number of subscriptions/transactions over time and how we can predict these based on data. So for a bunch or cohort of customers, who have already purchased a certain amount of times, how much can we expect over their lifetime.</a:t>
            </a:r>
          </a:p>
          <a:p>
            <a:endParaRPr lang="en-US" baseline="0" dirty="0" smtClean="0"/>
          </a:p>
          <a:p>
            <a:r>
              <a:rPr lang="en-US" baseline="0" dirty="0" smtClean="0"/>
              <a:t>And lastly, we will talk about lifetime value. So how valuable is a customer over his/her lifecycle and how different is that (do all your customers have roughly the same lifetime value or is this very different; do you have vary valuable customers and customers who aren’t that valuable, or who are not valuable at all?). </a:t>
            </a:r>
            <a:endParaRPr lang="en-US" dirty="0"/>
          </a:p>
        </p:txBody>
      </p:sp>
      <p:sp>
        <p:nvSpPr>
          <p:cNvPr id="4" name="Slide Number Placeholder 3"/>
          <p:cNvSpPr>
            <a:spLocks noGrp="1"/>
          </p:cNvSpPr>
          <p:nvPr>
            <p:ph type="sldNum" sz="quarter" idx="10"/>
          </p:nvPr>
        </p:nvSpPr>
        <p:spPr/>
        <p:txBody>
          <a:bodyPr/>
          <a:lstStyle/>
          <a:p>
            <a:fld id="{B23291A0-4D1F-4C03-8972-BA9F1C2DE101}" type="slidenum">
              <a:rPr lang="en-US" smtClean="0"/>
              <a:t>9</a:t>
            </a:fld>
            <a:endParaRPr lang="en-US"/>
          </a:p>
        </p:txBody>
      </p:sp>
    </p:spTree>
    <p:extLst>
      <p:ext uri="{BB962C8B-B14F-4D97-AF65-F5344CB8AC3E}">
        <p14:creationId xmlns:p14="http://schemas.microsoft.com/office/powerpoint/2010/main" val="3903369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Anne Q&amp;Q</a:t>
            </a:r>
          </a:p>
        </p:txBody>
      </p:sp>
      <p:sp>
        <p:nvSpPr>
          <p:cNvPr id="4" name="Slide Number Placeholder 3"/>
          <p:cNvSpPr>
            <a:spLocks noGrp="1"/>
          </p:cNvSpPr>
          <p:nvPr>
            <p:ph type="sldNum" sz="quarter" idx="10"/>
          </p:nvPr>
        </p:nvSpPr>
        <p:spPr/>
        <p:txBody>
          <a:bodyPr/>
          <a:lstStyle/>
          <a:p>
            <a:fld id="{B23291A0-4D1F-4C03-8972-BA9F1C2DE101}" type="slidenum">
              <a:rPr lang="en-US" smtClean="0"/>
              <a:t>11</a:t>
            </a:fld>
            <a:endParaRPr lang="en-US"/>
          </a:p>
        </p:txBody>
      </p:sp>
    </p:spTree>
    <p:extLst>
      <p:ext uri="{BB962C8B-B14F-4D97-AF65-F5344CB8AC3E}">
        <p14:creationId xmlns:p14="http://schemas.microsoft.com/office/powerpoint/2010/main" val="475147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Broadly</a:t>
            </a:r>
            <a:r>
              <a:rPr lang="en-US" baseline="0" dirty="0" smtClean="0"/>
              <a:t> speaking, we can divide this course up into two sections. </a:t>
            </a:r>
          </a:p>
          <a:p>
            <a:endParaRPr lang="en-US" baseline="0" dirty="0" smtClean="0"/>
          </a:p>
          <a:p>
            <a:r>
              <a:rPr lang="en-US" baseline="0" dirty="0" smtClean="0"/>
              <a:t>The first part is about short term analytics, so what happens next. We will fit a model to check whether a customer will respond or not/engages in some sort of behavior. And based on that next period model, we make our decision of whether to target or not. </a:t>
            </a:r>
          </a:p>
          <a:p>
            <a:endParaRPr lang="en-US" baseline="0" dirty="0" smtClean="0"/>
          </a:p>
          <a:p>
            <a:r>
              <a:rPr lang="en-US" baseline="0" dirty="0" smtClean="0"/>
              <a:t>So, broadly speaking, you can see these topics of acquisition, retention, direct mailing, as short term analytics (predicting what customers will do and as a result of something in order to make good targeting decisions). </a:t>
            </a:r>
            <a:endParaRPr lang="en-US" dirty="0"/>
          </a:p>
        </p:txBody>
      </p:sp>
      <p:sp>
        <p:nvSpPr>
          <p:cNvPr id="4" name="Slide Number Placeholder 3"/>
          <p:cNvSpPr>
            <a:spLocks noGrp="1"/>
          </p:cNvSpPr>
          <p:nvPr>
            <p:ph type="sldNum" sz="quarter" idx="10"/>
          </p:nvPr>
        </p:nvSpPr>
        <p:spPr/>
        <p:txBody>
          <a:bodyPr/>
          <a:lstStyle/>
          <a:p>
            <a:fld id="{70992A4E-FE64-4796-A81D-B1AE6B9103D3}" type="slidenum">
              <a:rPr lang="en-US" smtClean="0"/>
              <a:t>12</a:t>
            </a:fld>
            <a:endParaRPr lang="en-US"/>
          </a:p>
        </p:txBody>
      </p:sp>
    </p:spTree>
    <p:extLst>
      <p:ext uri="{BB962C8B-B14F-4D97-AF65-F5344CB8AC3E}">
        <p14:creationId xmlns:p14="http://schemas.microsoft.com/office/powerpoint/2010/main" val="144217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part of</a:t>
            </a:r>
            <a:r>
              <a:rPr lang="en-US" baseline="0" dirty="0" smtClean="0"/>
              <a:t> the course, we will focus on long term analytics. </a:t>
            </a:r>
          </a:p>
          <a:p>
            <a:endParaRPr lang="en-US" baseline="0" dirty="0" smtClean="0"/>
          </a:p>
          <a:p>
            <a:r>
              <a:rPr lang="en-US" baseline="0" dirty="0" smtClean="0"/>
              <a:t>So we just talked about these relationships firms have with their customers over a longer period of time. So how do we model that? Not just that happens in the next period, but over the lifetime of the customer. And the major thing we will look at is customer lifetime value. </a:t>
            </a:r>
            <a:endParaRPr lang="en-US" dirty="0"/>
          </a:p>
        </p:txBody>
      </p:sp>
      <p:sp>
        <p:nvSpPr>
          <p:cNvPr id="4" name="Slide Number Placeholder 3"/>
          <p:cNvSpPr>
            <a:spLocks noGrp="1"/>
          </p:cNvSpPr>
          <p:nvPr>
            <p:ph type="sldNum" sz="quarter" idx="10"/>
          </p:nvPr>
        </p:nvSpPr>
        <p:spPr/>
        <p:txBody>
          <a:bodyPr/>
          <a:lstStyle/>
          <a:p>
            <a:fld id="{70992A4E-FE64-4796-A81D-B1AE6B9103D3}" type="slidenum">
              <a:rPr lang="en-US" smtClean="0"/>
              <a:t>13</a:t>
            </a:fld>
            <a:endParaRPr lang="en-US"/>
          </a:p>
        </p:txBody>
      </p:sp>
    </p:spTree>
    <p:extLst>
      <p:ext uri="{BB962C8B-B14F-4D97-AF65-F5344CB8AC3E}">
        <p14:creationId xmlns:p14="http://schemas.microsoft.com/office/powerpoint/2010/main" val="180224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29F0-DADE-4E57-AD88-54147D06C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03397F-FF09-4699-A1C3-B1BFD51EB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A45A5-E179-47E1-B4CA-11AFE22CC845}"/>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5" name="Footer Placeholder 4">
            <a:extLst>
              <a:ext uri="{FF2B5EF4-FFF2-40B4-BE49-F238E27FC236}">
                <a16:creationId xmlns:a16="http://schemas.microsoft.com/office/drawing/2014/main" id="{02B48D05-C27F-45E3-B798-4EC8FEA1E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D8D6E-808A-45B1-89B6-E8ECCDE4259D}"/>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376279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9A07-3257-46B8-A10C-CDA2A289C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A8878A-5720-46E0-8A2A-2010315BB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F82E7-AAEC-467D-AEEC-1726DD8415B9}"/>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5" name="Footer Placeholder 4">
            <a:extLst>
              <a:ext uri="{FF2B5EF4-FFF2-40B4-BE49-F238E27FC236}">
                <a16:creationId xmlns:a16="http://schemas.microsoft.com/office/drawing/2014/main" id="{1075E0F9-4187-4E3F-9210-FC2CF69D6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1485A-2884-4610-9FC8-E31F1455B2B0}"/>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380824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1A8960-2C18-4639-B137-C01E4F9C2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B7576-FF94-4FDC-B39A-F3DCDD36E1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C2D58-B7F2-4815-9C98-0016B307BFFB}"/>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5" name="Footer Placeholder 4">
            <a:extLst>
              <a:ext uri="{FF2B5EF4-FFF2-40B4-BE49-F238E27FC236}">
                <a16:creationId xmlns:a16="http://schemas.microsoft.com/office/drawing/2014/main" id="{E2742CAD-B0FE-4AE5-8945-F65A4A646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EB2FB-FC81-4D55-806F-FDAD63A5269C}"/>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421938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6BF4-D070-4476-8B8E-6E24A1CD18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4E9D9-C2DE-4C66-A4CD-0F25D1A82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CE037-D45A-46C0-8316-F10807C07570}"/>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5" name="Footer Placeholder 4">
            <a:extLst>
              <a:ext uri="{FF2B5EF4-FFF2-40B4-BE49-F238E27FC236}">
                <a16:creationId xmlns:a16="http://schemas.microsoft.com/office/drawing/2014/main" id="{2E4F7971-66AE-423D-A7A3-0FDB5A9CA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C1CFD-1C7D-4C70-9050-DDEE8C0932B8}"/>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99477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8459-845B-476D-B5F9-87223C018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2BC59F-3480-4839-8FBC-361285E17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7FEEFF-42AE-45BC-8FAD-EEBB46E19188}"/>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5" name="Footer Placeholder 4">
            <a:extLst>
              <a:ext uri="{FF2B5EF4-FFF2-40B4-BE49-F238E27FC236}">
                <a16:creationId xmlns:a16="http://schemas.microsoft.com/office/drawing/2014/main" id="{E1FF5A8A-BB65-4BF8-9A17-1372537F8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DFA0-500E-4BF0-B563-D4795B6ED62F}"/>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258099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9A4E-8626-4582-A195-1434E2B44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8A5E7-882E-49AA-9831-4CBDDABA4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630D1B-2ED6-4352-8C07-28AD35412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C5B75-D81F-4A87-A1FD-8421C2FA83A1}"/>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6" name="Footer Placeholder 5">
            <a:extLst>
              <a:ext uri="{FF2B5EF4-FFF2-40B4-BE49-F238E27FC236}">
                <a16:creationId xmlns:a16="http://schemas.microsoft.com/office/drawing/2014/main" id="{4ECFD1C2-17E3-4B92-BA2A-B51CC5790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8EF89-D258-4391-8354-F970271CC531}"/>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341127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0AE0-148E-4BF0-A3D1-EDF1B0838C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A0C57-1DC2-4DF9-8158-B37A81DAE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1CA9C-CE87-48E7-8872-B2DF824A6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DA755-0C57-404D-B2F6-31E197C29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CC8A52-284F-4B5B-988D-C3D267190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1991D-EDB1-4F0A-8E94-8634F4B0DA98}"/>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8" name="Footer Placeholder 7">
            <a:extLst>
              <a:ext uri="{FF2B5EF4-FFF2-40B4-BE49-F238E27FC236}">
                <a16:creationId xmlns:a16="http://schemas.microsoft.com/office/drawing/2014/main" id="{6620DA42-0389-451B-9323-1DC743DA1B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85517-1CD7-4B00-965A-8D1531CBD896}"/>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52973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C786-328F-444A-BEAF-133FB30F49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F72E41-AA68-4E22-A0DC-687BE8C4EDB3}"/>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4" name="Footer Placeholder 3">
            <a:extLst>
              <a:ext uri="{FF2B5EF4-FFF2-40B4-BE49-F238E27FC236}">
                <a16:creationId xmlns:a16="http://schemas.microsoft.com/office/drawing/2014/main" id="{D213AC2F-E26F-4839-ADB5-FF5A5BED0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478E7F-F5C0-4C5B-B7B0-D232704351C1}"/>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37392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668A8-3731-4238-8B22-A53D9B4D91A5}"/>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3" name="Footer Placeholder 2">
            <a:extLst>
              <a:ext uri="{FF2B5EF4-FFF2-40B4-BE49-F238E27FC236}">
                <a16:creationId xmlns:a16="http://schemas.microsoft.com/office/drawing/2014/main" id="{46955128-F007-4056-A14A-5D71EC1689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EC304A-B864-46E3-B983-54DE63D7B5F8}"/>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398094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BFB4-896A-4BFA-B512-ED96AFAFB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96C112-E402-4CF7-8B32-90CA40448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9980D3-5134-4D77-99C9-A5533D559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62F95-773E-46F3-A17E-53B09E49AFCD}"/>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6" name="Footer Placeholder 5">
            <a:extLst>
              <a:ext uri="{FF2B5EF4-FFF2-40B4-BE49-F238E27FC236}">
                <a16:creationId xmlns:a16="http://schemas.microsoft.com/office/drawing/2014/main" id="{C9BA432E-550C-43B8-8BB1-0FFA31CD1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DAC7F-472D-453C-B266-079B10D96EB3}"/>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213684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F4F3-FFCD-47E5-BC9F-5E1FC1EE5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7C6A5-4F0B-4456-B761-134A016E0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2A6D35-62FB-4788-8671-92EE33D8C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078DD-AAFC-4281-A07B-9A2EEC25574F}"/>
              </a:ext>
            </a:extLst>
          </p:cNvPr>
          <p:cNvSpPr>
            <a:spLocks noGrp="1"/>
          </p:cNvSpPr>
          <p:nvPr>
            <p:ph type="dt" sz="half" idx="10"/>
          </p:nvPr>
        </p:nvSpPr>
        <p:spPr/>
        <p:txBody>
          <a:bodyPr/>
          <a:lstStyle/>
          <a:p>
            <a:fld id="{CA6403F8-729C-4920-A6D3-D8BF9BA98739}" type="datetimeFigureOut">
              <a:rPr lang="en-US" smtClean="0"/>
              <a:t>10/25/2021</a:t>
            </a:fld>
            <a:endParaRPr lang="en-US"/>
          </a:p>
        </p:txBody>
      </p:sp>
      <p:sp>
        <p:nvSpPr>
          <p:cNvPr id="6" name="Footer Placeholder 5">
            <a:extLst>
              <a:ext uri="{FF2B5EF4-FFF2-40B4-BE49-F238E27FC236}">
                <a16:creationId xmlns:a16="http://schemas.microsoft.com/office/drawing/2014/main" id="{14E27F9A-825E-4A85-84CF-6C03AD64B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4D440-ECF7-48FD-95BE-4636E022C44D}"/>
              </a:ext>
            </a:extLst>
          </p:cNvPr>
          <p:cNvSpPr>
            <a:spLocks noGrp="1"/>
          </p:cNvSpPr>
          <p:nvPr>
            <p:ph type="sldNum" sz="quarter" idx="12"/>
          </p:nvPr>
        </p:nvSpPr>
        <p:spPr/>
        <p:txBody>
          <a:bodyPr/>
          <a:lstStyle/>
          <a:p>
            <a:fld id="{EBC34E00-0E2D-4838-9EA7-0AF20189838D}" type="slidenum">
              <a:rPr lang="en-US" smtClean="0"/>
              <a:t>‹#›</a:t>
            </a:fld>
            <a:endParaRPr lang="en-US"/>
          </a:p>
        </p:txBody>
      </p:sp>
    </p:spTree>
    <p:extLst>
      <p:ext uri="{BB962C8B-B14F-4D97-AF65-F5344CB8AC3E}">
        <p14:creationId xmlns:p14="http://schemas.microsoft.com/office/powerpoint/2010/main" val="298536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8D9D0-5D82-4E34-9194-CB158CF35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BB434E-A2B7-4167-ADE2-4F78F9CAF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6B1C6-FC32-4B30-B246-4954AEFFD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403F8-729C-4920-A6D3-D8BF9BA98739}" type="datetimeFigureOut">
              <a:rPr lang="en-US" smtClean="0"/>
              <a:t>10/25/2021</a:t>
            </a:fld>
            <a:endParaRPr lang="en-US"/>
          </a:p>
        </p:txBody>
      </p:sp>
      <p:sp>
        <p:nvSpPr>
          <p:cNvPr id="5" name="Footer Placeholder 4">
            <a:extLst>
              <a:ext uri="{FF2B5EF4-FFF2-40B4-BE49-F238E27FC236}">
                <a16:creationId xmlns:a16="http://schemas.microsoft.com/office/drawing/2014/main" id="{8A48888A-2C1B-4753-B845-2069DA96C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F26FC8-9EDB-4F28-9742-743B4809D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34E00-0E2D-4838-9EA7-0AF20189838D}" type="slidenum">
              <a:rPr lang="en-US" smtClean="0"/>
              <a:t>‹#›</a:t>
            </a:fld>
            <a:endParaRPr lang="en-US"/>
          </a:p>
        </p:txBody>
      </p:sp>
    </p:spTree>
    <p:extLst>
      <p:ext uri="{BB962C8B-B14F-4D97-AF65-F5344CB8AC3E}">
        <p14:creationId xmlns:p14="http://schemas.microsoft.com/office/powerpoint/2010/main" val="385300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ink.springer.com/book/10.1007/978-0-387-72579-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customeranalytics@tilburguniversity.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Customer Analytics</a:t>
            </a:r>
            <a:br>
              <a:rPr lang="en-US" dirty="0"/>
            </a:br>
            <a:endParaRPr lang="en-US" dirty="0"/>
          </a:p>
        </p:txBody>
      </p:sp>
      <p:sp>
        <p:nvSpPr>
          <p:cNvPr id="3" name="Subtitle 2"/>
          <p:cNvSpPr>
            <a:spLocks noGrp="1"/>
          </p:cNvSpPr>
          <p:nvPr>
            <p:ph type="subTitle" idx="1"/>
          </p:nvPr>
        </p:nvSpPr>
        <p:spPr/>
        <p:txBody>
          <a:bodyPr>
            <a:normAutofit/>
          </a:bodyPr>
          <a:lstStyle/>
          <a:p>
            <a:endParaRPr lang="en-US" dirty="0"/>
          </a:p>
          <a:p>
            <a:r>
              <a:rPr lang="en-US" dirty="0" smtClean="0"/>
              <a:t>Introduction Lecture</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5386277" y="5877416"/>
            <a:ext cx="1624123" cy="882676"/>
          </a:xfrm>
          <a:prstGeom prst="rect">
            <a:avLst/>
          </a:prstGeom>
        </p:spPr>
      </p:pic>
    </p:spTree>
    <p:extLst>
      <p:ext uri="{BB962C8B-B14F-4D97-AF65-F5344CB8AC3E}">
        <p14:creationId xmlns:p14="http://schemas.microsoft.com/office/powerpoint/2010/main" val="1039153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6309"/>
            <a:ext cx="9144000" cy="2387600"/>
          </a:xfrm>
        </p:spPr>
        <p:txBody>
          <a:bodyPr>
            <a:normAutofit/>
          </a:bodyPr>
          <a:lstStyle/>
          <a:p>
            <a:r>
              <a:rPr lang="en-US" dirty="0" smtClean="0"/>
              <a:t>3. </a:t>
            </a:r>
            <a:r>
              <a:rPr lang="en-US" dirty="0"/>
              <a:t>General course information</a:t>
            </a:r>
          </a:p>
        </p:txBody>
      </p:sp>
      <p:pic>
        <p:nvPicPr>
          <p:cNvPr id="3" name="Picture 2"/>
          <p:cNvPicPr>
            <a:picLocks noChangeAspect="1"/>
          </p:cNvPicPr>
          <p:nvPr/>
        </p:nvPicPr>
        <p:blipFill>
          <a:blip r:embed="rId2"/>
          <a:stretch>
            <a:fillRect/>
          </a:stretch>
        </p:blipFill>
        <p:spPr>
          <a:xfrm>
            <a:off x="5386277" y="5877416"/>
            <a:ext cx="1624123" cy="882676"/>
          </a:xfrm>
          <a:prstGeom prst="rect">
            <a:avLst/>
          </a:prstGeom>
        </p:spPr>
      </p:pic>
    </p:spTree>
    <p:extLst>
      <p:ext uri="{BB962C8B-B14F-4D97-AF65-F5344CB8AC3E}">
        <p14:creationId xmlns:p14="http://schemas.microsoft.com/office/powerpoint/2010/main" val="1740835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components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Q&amp;A session		In the next week</a:t>
            </a:r>
          </a:p>
          <a:p>
            <a:pPr marL="514350" indent="-514350">
              <a:buFont typeface="+mj-lt"/>
              <a:buAutoNum type="arabicPeriod"/>
            </a:pPr>
            <a:r>
              <a:rPr lang="en-US" dirty="0" smtClean="0"/>
              <a:t>Lecture</a:t>
            </a:r>
          </a:p>
          <a:p>
            <a:pPr marL="514350" indent="-514350">
              <a:buFont typeface="+mj-lt"/>
              <a:buAutoNum type="arabicPeriod"/>
            </a:pPr>
            <a:r>
              <a:rPr lang="en-US" dirty="0" smtClean="0"/>
              <a:t>Computer lab</a:t>
            </a:r>
          </a:p>
          <a:p>
            <a:endParaRPr lang="en-US" dirty="0"/>
          </a:p>
          <a:p>
            <a:pPr marL="0" indent="0" algn="ctr">
              <a:buNone/>
            </a:pPr>
            <a:endParaRPr lang="en-US" b="1" dirty="0" smtClean="0"/>
          </a:p>
          <a:p>
            <a:pPr marL="0" indent="0" algn="ctr">
              <a:buNone/>
            </a:pPr>
            <a:r>
              <a:rPr lang="en-US" b="1" dirty="0" smtClean="0"/>
              <a:t>Everything </a:t>
            </a:r>
            <a:r>
              <a:rPr lang="en-US" b="1" dirty="0"/>
              <a:t>will be given online; no in-person/offline sessions</a:t>
            </a:r>
          </a:p>
          <a:p>
            <a:pPr marL="0" indent="0" algn="ctr">
              <a:buNone/>
            </a:pPr>
            <a:r>
              <a:rPr lang="en-US" b="1" dirty="0" smtClean="0"/>
              <a:t>Everything </a:t>
            </a:r>
            <a:r>
              <a:rPr lang="en-US" b="1" dirty="0"/>
              <a:t>will be given </a:t>
            </a:r>
            <a:r>
              <a:rPr lang="en-US" b="1" u="sng" dirty="0"/>
              <a:t>live and recorded</a:t>
            </a:r>
          </a:p>
          <a:p>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11</a:t>
            </a:fld>
            <a:endParaRPr lang="en-US"/>
          </a:p>
        </p:txBody>
      </p:sp>
      <p:sp>
        <p:nvSpPr>
          <p:cNvPr id="5" name="Right Arrow 4"/>
          <p:cNvSpPr/>
          <p:nvPr/>
        </p:nvSpPr>
        <p:spPr>
          <a:xfrm rot="10800000">
            <a:off x="3988111" y="1977244"/>
            <a:ext cx="482009" cy="1205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922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Lectures 1-5: Short-term analytics</a:t>
            </a:r>
          </a:p>
        </p:txBody>
      </p:sp>
      <p:sp>
        <p:nvSpPr>
          <p:cNvPr id="3" name="Content Placeholder 2"/>
          <p:cNvSpPr>
            <a:spLocks noGrp="1"/>
          </p:cNvSpPr>
          <p:nvPr>
            <p:ph idx="1"/>
          </p:nvPr>
        </p:nvSpPr>
        <p:spPr/>
        <p:txBody>
          <a:bodyPr>
            <a:normAutofit/>
          </a:bodyPr>
          <a:lstStyle/>
          <a:p>
            <a:pPr lvl="0"/>
            <a:r>
              <a:rPr lang="en-US" b="1" dirty="0"/>
              <a:t>Testing and Uncertainty</a:t>
            </a:r>
            <a:r>
              <a:rPr lang="en-US" dirty="0"/>
              <a:t>: Why test?  Quantifying uncertainty; how large should the test be? </a:t>
            </a:r>
          </a:p>
          <a:p>
            <a:pPr lvl="0"/>
            <a:endParaRPr lang="en-US" dirty="0"/>
          </a:p>
          <a:p>
            <a:pPr lvl="0"/>
            <a:r>
              <a:rPr lang="en-US" b="1" dirty="0"/>
              <a:t>Models for selecting customer to target</a:t>
            </a:r>
            <a:r>
              <a:rPr lang="en-US" dirty="0"/>
              <a:t>: which customers should be selected for e.g., acquisition, retention, direct mailing? </a:t>
            </a:r>
          </a:p>
          <a:p>
            <a:pPr marL="0" lvl="0" indent="0">
              <a:buNone/>
            </a:pPr>
            <a:endParaRPr lang="en-US" dirty="0"/>
          </a:p>
          <a:p>
            <a:r>
              <a:rPr lang="en-US" b="1" dirty="0"/>
              <a:t>Models for customer development</a:t>
            </a:r>
            <a:r>
              <a:rPr lang="en-US" dirty="0"/>
              <a:t>: collaborative filtering, cross-selling</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12</a:t>
            </a:fld>
            <a:endParaRPr lang="en-US"/>
          </a:p>
        </p:txBody>
      </p:sp>
    </p:spTree>
    <p:extLst>
      <p:ext uri="{BB962C8B-B14F-4D97-AF65-F5344CB8AC3E}">
        <p14:creationId xmlns:p14="http://schemas.microsoft.com/office/powerpoint/2010/main" val="875506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Lectures </a:t>
            </a:r>
            <a:r>
              <a:rPr lang="en-US" dirty="0" smtClean="0"/>
              <a:t>6-7: </a:t>
            </a:r>
            <a:r>
              <a:rPr lang="en-US" dirty="0"/>
              <a:t>Long term analytics</a:t>
            </a:r>
          </a:p>
        </p:txBody>
      </p:sp>
      <p:sp>
        <p:nvSpPr>
          <p:cNvPr id="3" name="Content Placeholder 2"/>
          <p:cNvSpPr>
            <a:spLocks noGrp="1"/>
          </p:cNvSpPr>
          <p:nvPr>
            <p:ph idx="1"/>
          </p:nvPr>
        </p:nvSpPr>
        <p:spPr/>
        <p:txBody>
          <a:bodyPr>
            <a:normAutofit/>
          </a:bodyPr>
          <a:lstStyle/>
          <a:p>
            <a:r>
              <a:rPr lang="en-US" b="1" dirty="0"/>
              <a:t>How does the customer base change over time </a:t>
            </a:r>
            <a:r>
              <a:rPr lang="en-US" dirty="0"/>
              <a:t>as customers drop out?  Why does retention increase over time?</a:t>
            </a:r>
          </a:p>
          <a:p>
            <a:pPr lvl="0"/>
            <a:endParaRPr lang="en-US" b="1" dirty="0"/>
          </a:p>
          <a:p>
            <a:pPr lvl="0"/>
            <a:r>
              <a:rPr lang="en-US" b="1" dirty="0"/>
              <a:t>Customer lifetime value (CLV)</a:t>
            </a:r>
            <a:r>
              <a:rPr lang="en-US" dirty="0"/>
              <a:t>: who are the most valuable customers: how do you calculate the value to the firm of the customer over his or her lifecycle?  </a:t>
            </a:r>
          </a:p>
        </p:txBody>
      </p:sp>
      <p:sp>
        <p:nvSpPr>
          <p:cNvPr id="4" name="Slide Number Placeholder 3"/>
          <p:cNvSpPr>
            <a:spLocks noGrp="1"/>
          </p:cNvSpPr>
          <p:nvPr>
            <p:ph type="sldNum" sz="quarter" idx="12"/>
          </p:nvPr>
        </p:nvSpPr>
        <p:spPr/>
        <p:txBody>
          <a:bodyPr/>
          <a:lstStyle/>
          <a:p>
            <a:fld id="{6CBFAC83-0F86-4FD9-AADF-48CF955CAD4D}" type="slidenum">
              <a:rPr lang="en-US" smtClean="0"/>
              <a:t>13</a:t>
            </a:fld>
            <a:endParaRPr lang="en-US"/>
          </a:p>
        </p:txBody>
      </p:sp>
    </p:spTree>
    <p:extLst>
      <p:ext uri="{BB962C8B-B14F-4D97-AF65-F5344CB8AC3E}">
        <p14:creationId xmlns:p14="http://schemas.microsoft.com/office/powerpoint/2010/main" val="1141479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lectures and lab sessions</a:t>
            </a:r>
            <a:endParaRPr lang="en-US" dirty="0"/>
          </a:p>
        </p:txBody>
      </p:sp>
      <p:sp>
        <p:nvSpPr>
          <p:cNvPr id="4" name="Slide Number Placeholder 3">
            <a:extLst>
              <a:ext uri="{FF2B5EF4-FFF2-40B4-BE49-F238E27FC236}">
                <a16:creationId xmlns:a16="http://schemas.microsoft.com/office/drawing/2014/main" id="{9D918626-9A95-4B4A-A3C2-1E495D9CCA9E}"/>
              </a:ext>
            </a:extLst>
          </p:cNvPr>
          <p:cNvSpPr>
            <a:spLocks noGrp="1"/>
          </p:cNvSpPr>
          <p:nvPr>
            <p:ph type="sldNum" sz="quarter" idx="12"/>
          </p:nvPr>
        </p:nvSpPr>
        <p:spPr>
          <a:xfrm>
            <a:off x="9023379" y="6200416"/>
            <a:ext cx="22288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B6B9C2-AD06-4FAA-B0B2-746CF9CCF1D7}" type="slidenum">
              <a:rPr lang="en-US" smtClean="0"/>
              <a:pPr/>
              <a:t>14</a:t>
            </a:fld>
            <a:endParaRPr lang="en-US"/>
          </a:p>
        </p:txBody>
      </p:sp>
      <p:graphicFrame>
        <p:nvGraphicFramePr>
          <p:cNvPr id="5" name="Diagram 4">
            <a:extLst>
              <a:ext uri="{FF2B5EF4-FFF2-40B4-BE49-F238E27FC236}">
                <a16:creationId xmlns:a16="http://schemas.microsoft.com/office/drawing/2014/main" id="{EAFE95C6-51C4-4732-BA40-E608C34BE67D}"/>
              </a:ext>
            </a:extLst>
          </p:cNvPr>
          <p:cNvGraphicFramePr/>
          <p:nvPr>
            <p:extLst>
              <p:ext uri="{D42A27DB-BD31-4B8C-83A1-F6EECF244321}">
                <p14:modId xmlns:p14="http://schemas.microsoft.com/office/powerpoint/2010/main" val="3630419616"/>
              </p:ext>
            </p:extLst>
          </p:nvPr>
        </p:nvGraphicFramePr>
        <p:xfrm>
          <a:off x="2146786" y="1455794"/>
          <a:ext cx="8407400" cy="4814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F543ADDB-0A1F-4425-B2BF-99A0FF2D08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58366" y="3813955"/>
            <a:ext cx="640555" cy="640555"/>
          </a:xfrm>
          <a:prstGeom prst="rect">
            <a:avLst/>
          </a:prstGeom>
        </p:spPr>
      </p:pic>
      <p:pic>
        <p:nvPicPr>
          <p:cNvPr id="7" name="Picture 6">
            <a:extLst>
              <a:ext uri="{FF2B5EF4-FFF2-40B4-BE49-F238E27FC236}">
                <a16:creationId xmlns:a16="http://schemas.microsoft.com/office/drawing/2014/main" id="{A903E115-48BF-4F46-A7E6-0589D20BA0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56003" y="3804403"/>
            <a:ext cx="640555" cy="640555"/>
          </a:xfrm>
          <a:prstGeom prst="rect">
            <a:avLst/>
          </a:prstGeom>
        </p:spPr>
      </p:pic>
      <p:pic>
        <p:nvPicPr>
          <p:cNvPr id="8" name="Picture 7">
            <a:extLst>
              <a:ext uri="{FF2B5EF4-FFF2-40B4-BE49-F238E27FC236}">
                <a16:creationId xmlns:a16="http://schemas.microsoft.com/office/drawing/2014/main" id="{3C30B506-2E0D-478A-AA70-FE8F71F5BD0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76588" y="3660769"/>
            <a:ext cx="1080540" cy="915927"/>
          </a:xfrm>
          <a:prstGeom prst="rect">
            <a:avLst/>
          </a:prstGeom>
        </p:spPr>
      </p:pic>
      <p:pic>
        <p:nvPicPr>
          <p:cNvPr id="9" name="Picture 8">
            <a:extLst>
              <a:ext uri="{FF2B5EF4-FFF2-40B4-BE49-F238E27FC236}">
                <a16:creationId xmlns:a16="http://schemas.microsoft.com/office/drawing/2014/main" id="{2B761F72-FE92-4E96-919F-DA4818EA5D2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15956" y="3813955"/>
            <a:ext cx="1080540" cy="915927"/>
          </a:xfrm>
          <a:prstGeom prst="rect">
            <a:avLst/>
          </a:prstGeom>
        </p:spPr>
      </p:pic>
      <p:pic>
        <p:nvPicPr>
          <p:cNvPr id="10" name="Picture 9">
            <a:extLst>
              <a:ext uri="{FF2B5EF4-FFF2-40B4-BE49-F238E27FC236}">
                <a16:creationId xmlns:a16="http://schemas.microsoft.com/office/drawing/2014/main" id="{FC9CF837-E61F-43F5-AE5A-8554EC478C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244678" y="3702790"/>
            <a:ext cx="782816" cy="782816"/>
          </a:xfrm>
          <a:prstGeom prst="rect">
            <a:avLst/>
          </a:prstGeom>
        </p:spPr>
      </p:pic>
      <p:pic>
        <p:nvPicPr>
          <p:cNvPr id="11" name="Picture 10">
            <a:extLst>
              <a:ext uri="{FF2B5EF4-FFF2-40B4-BE49-F238E27FC236}">
                <a16:creationId xmlns:a16="http://schemas.microsoft.com/office/drawing/2014/main" id="{E651AD7B-C043-4B3D-A1EB-EE764D26E92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75372" y="3742431"/>
            <a:ext cx="782816" cy="803215"/>
          </a:xfrm>
          <a:prstGeom prst="rect">
            <a:avLst/>
          </a:prstGeom>
        </p:spPr>
      </p:pic>
      <p:sp>
        <p:nvSpPr>
          <p:cNvPr id="12" name="Left Bracket 11">
            <a:extLst>
              <a:ext uri="{FF2B5EF4-FFF2-40B4-BE49-F238E27FC236}">
                <a16:creationId xmlns:a16="http://schemas.microsoft.com/office/drawing/2014/main" id="{8AB2EB84-0B09-41F7-B296-4A5FAA2630D8}"/>
              </a:ext>
            </a:extLst>
          </p:cNvPr>
          <p:cNvSpPr/>
          <p:nvPr/>
        </p:nvSpPr>
        <p:spPr>
          <a:xfrm rot="5400000">
            <a:off x="4495140" y="108224"/>
            <a:ext cx="965090" cy="5951279"/>
          </a:xfrm>
          <a:prstGeom prst="leftBracket">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nl-NL"/>
          </a:p>
        </p:txBody>
      </p:sp>
      <p:grpSp>
        <p:nvGrpSpPr>
          <p:cNvPr id="13" name="Group 12">
            <a:extLst>
              <a:ext uri="{FF2B5EF4-FFF2-40B4-BE49-F238E27FC236}">
                <a16:creationId xmlns:a16="http://schemas.microsoft.com/office/drawing/2014/main" id="{E611204C-1982-4568-91DB-294206435982}"/>
              </a:ext>
            </a:extLst>
          </p:cNvPr>
          <p:cNvGrpSpPr/>
          <p:nvPr/>
        </p:nvGrpSpPr>
        <p:grpSpPr>
          <a:xfrm>
            <a:off x="3681119" y="1719266"/>
            <a:ext cx="2359605" cy="934172"/>
            <a:chOff x="-116669" y="1299374"/>
            <a:chExt cx="2359605" cy="934172"/>
          </a:xfrm>
        </p:grpSpPr>
        <p:sp>
          <p:nvSpPr>
            <p:cNvPr id="14" name="Rectangle 13">
              <a:extLst>
                <a:ext uri="{FF2B5EF4-FFF2-40B4-BE49-F238E27FC236}">
                  <a16:creationId xmlns:a16="http://schemas.microsoft.com/office/drawing/2014/main" id="{09D87CC3-0D77-4508-A1D9-DA1D2F9DC589}"/>
                </a:ext>
              </a:extLst>
            </p:cNvPr>
            <p:cNvSpPr/>
            <p:nvPr/>
          </p:nvSpPr>
          <p:spPr>
            <a:xfrm>
              <a:off x="-116669" y="1312490"/>
              <a:ext cx="1911212" cy="9210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TextBox 14">
              <a:extLst>
                <a:ext uri="{FF2B5EF4-FFF2-40B4-BE49-F238E27FC236}">
                  <a16:creationId xmlns:a16="http://schemas.microsoft.com/office/drawing/2014/main" id="{49F3149B-12E2-4442-8CCE-B179832F6353}"/>
                </a:ext>
              </a:extLst>
            </p:cNvPr>
            <p:cNvSpPr txBox="1"/>
            <p:nvPr/>
          </p:nvSpPr>
          <p:spPr>
            <a:xfrm>
              <a:off x="-116669" y="1299374"/>
              <a:ext cx="2359605" cy="9210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0" rIns="0" bIns="0" numCol="1" spcCol="1270" anchor="ctr" anchorCtr="0">
              <a:noAutofit/>
            </a:bodyPr>
            <a:lstStyle/>
            <a:p>
              <a:pPr marL="0" lvl="0" indent="0" algn="ctr" defTabSz="1333500">
                <a:lnSpc>
                  <a:spcPct val="90000"/>
                </a:lnSpc>
                <a:spcBef>
                  <a:spcPct val="0"/>
                </a:spcBef>
                <a:spcAft>
                  <a:spcPct val="35000"/>
                </a:spcAft>
                <a:buNone/>
              </a:pPr>
              <a:r>
                <a:rPr lang="en-US" sz="3000" dirty="0" smtClean="0"/>
                <a:t>Lecture</a:t>
              </a:r>
              <a:endParaRPr lang="en-US" sz="3000" kern="1200" dirty="0"/>
            </a:p>
          </p:txBody>
        </p:sp>
      </p:grpSp>
      <p:pic>
        <p:nvPicPr>
          <p:cNvPr id="16" name="Picture 15">
            <a:extLst>
              <a:ext uri="{FF2B5EF4-FFF2-40B4-BE49-F238E27FC236}">
                <a16:creationId xmlns:a16="http://schemas.microsoft.com/office/drawing/2014/main" id="{25BB7781-64C7-4262-B584-8EB65A3DB2C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84246" y="3305259"/>
            <a:ext cx="620576" cy="620576"/>
          </a:xfrm>
          <a:prstGeom prst="rect">
            <a:avLst/>
          </a:prstGeom>
        </p:spPr>
      </p:pic>
      <p:sp>
        <p:nvSpPr>
          <p:cNvPr id="17" name="Left Bracket 16">
            <a:extLst>
              <a:ext uri="{FF2B5EF4-FFF2-40B4-BE49-F238E27FC236}">
                <a16:creationId xmlns:a16="http://schemas.microsoft.com/office/drawing/2014/main" id="{0DA147EB-EB34-4558-8F92-2C197BB7A1B2}"/>
              </a:ext>
            </a:extLst>
          </p:cNvPr>
          <p:cNvSpPr/>
          <p:nvPr/>
        </p:nvSpPr>
        <p:spPr>
          <a:xfrm rot="5400000">
            <a:off x="8650584" y="1948657"/>
            <a:ext cx="965089" cy="2228849"/>
          </a:xfrm>
          <a:prstGeom prst="leftBracket">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nl-NL"/>
          </a:p>
        </p:txBody>
      </p:sp>
      <p:sp>
        <p:nvSpPr>
          <p:cNvPr id="18" name="TextBox 17">
            <a:extLst>
              <a:ext uri="{FF2B5EF4-FFF2-40B4-BE49-F238E27FC236}">
                <a16:creationId xmlns:a16="http://schemas.microsoft.com/office/drawing/2014/main" id="{895E06E5-D68F-4F09-AE2F-D21921F0FD6E}"/>
              </a:ext>
            </a:extLst>
          </p:cNvPr>
          <p:cNvSpPr txBox="1"/>
          <p:nvPr/>
        </p:nvSpPr>
        <p:spPr>
          <a:xfrm>
            <a:off x="7648353" y="1722454"/>
            <a:ext cx="2842437" cy="9210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0" rIns="0" bIns="0" numCol="1" spcCol="1270" anchor="ctr" anchorCtr="0">
            <a:noAutofit/>
          </a:bodyPr>
          <a:lstStyle/>
          <a:p>
            <a:pPr marL="0" lvl="0" indent="0" algn="ctr" defTabSz="1333500">
              <a:lnSpc>
                <a:spcPct val="90000"/>
              </a:lnSpc>
              <a:spcBef>
                <a:spcPct val="0"/>
              </a:spcBef>
              <a:spcAft>
                <a:spcPct val="35000"/>
              </a:spcAft>
              <a:buNone/>
            </a:pPr>
            <a:r>
              <a:rPr lang="en-US" sz="3000" dirty="0" smtClean="0"/>
              <a:t>After the lecture </a:t>
            </a:r>
            <a:r>
              <a:rPr lang="en-US" dirty="0" smtClean="0"/>
              <a:t>(own time)</a:t>
            </a:r>
            <a:endParaRPr lang="en-US" kern="1200" dirty="0"/>
          </a:p>
        </p:txBody>
      </p:sp>
      <p:grpSp>
        <p:nvGrpSpPr>
          <p:cNvPr id="19" name="Group 18">
            <a:extLst>
              <a:ext uri="{FF2B5EF4-FFF2-40B4-BE49-F238E27FC236}">
                <a16:creationId xmlns:a16="http://schemas.microsoft.com/office/drawing/2014/main" id="{EF64E7A1-8F44-4982-A245-D5A997C501D9}"/>
              </a:ext>
            </a:extLst>
          </p:cNvPr>
          <p:cNvGrpSpPr/>
          <p:nvPr/>
        </p:nvGrpSpPr>
        <p:grpSpPr>
          <a:xfrm>
            <a:off x="2472019" y="5575738"/>
            <a:ext cx="4569891" cy="1003659"/>
            <a:chOff x="-1574822" y="1182296"/>
            <a:chExt cx="4569891" cy="1003659"/>
          </a:xfrm>
        </p:grpSpPr>
        <p:sp>
          <p:nvSpPr>
            <p:cNvPr id="20" name="Rectangle 19">
              <a:extLst>
                <a:ext uri="{FF2B5EF4-FFF2-40B4-BE49-F238E27FC236}">
                  <a16:creationId xmlns:a16="http://schemas.microsoft.com/office/drawing/2014/main" id="{C84921A0-F57C-4AA0-AF6F-AA89C02E4FFB}"/>
                </a:ext>
              </a:extLst>
            </p:cNvPr>
            <p:cNvSpPr/>
            <p:nvPr/>
          </p:nvSpPr>
          <p:spPr>
            <a:xfrm>
              <a:off x="36097" y="1182296"/>
              <a:ext cx="1870630" cy="90149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a:extLst>
                <a:ext uri="{FF2B5EF4-FFF2-40B4-BE49-F238E27FC236}">
                  <a16:creationId xmlns:a16="http://schemas.microsoft.com/office/drawing/2014/main" id="{F5D16575-2AC8-469C-A61F-06E918A7078D}"/>
                </a:ext>
              </a:extLst>
            </p:cNvPr>
            <p:cNvSpPr txBox="1"/>
            <p:nvPr/>
          </p:nvSpPr>
          <p:spPr>
            <a:xfrm>
              <a:off x="-1574822" y="1284456"/>
              <a:ext cx="4569891" cy="9014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1120" tIns="0" rIns="0" bIns="0" numCol="1" spcCol="1270" anchor="ctr" anchorCtr="0">
              <a:noAutofit/>
            </a:bodyPr>
            <a:lstStyle/>
            <a:p>
              <a:pPr marL="0" lvl="0" indent="0" algn="ctr" defTabSz="1244600">
                <a:lnSpc>
                  <a:spcPct val="90000"/>
                </a:lnSpc>
                <a:spcBef>
                  <a:spcPct val="0"/>
                </a:spcBef>
                <a:spcAft>
                  <a:spcPct val="35000"/>
                </a:spcAft>
                <a:buNone/>
              </a:pPr>
              <a:r>
                <a:rPr lang="en-US" sz="2000" b="1" kern="1200" dirty="0" smtClean="0"/>
                <a:t>Individual: watc</a:t>
              </a:r>
              <a:r>
                <a:rPr lang="en-US" sz="2000" b="1" dirty="0" smtClean="0"/>
                <a:t>h the webclips and send in questions via email</a:t>
              </a:r>
              <a:r>
                <a:rPr lang="en-US" kern="1200" dirty="0" smtClean="0"/>
                <a:t/>
              </a:r>
              <a:br>
                <a:rPr lang="en-US" kern="1200" dirty="0" smtClean="0"/>
              </a:br>
              <a:r>
                <a:rPr lang="en-US" sz="2000" i="1" kern="1200" dirty="0" smtClean="0"/>
                <a:t>(+/- </a:t>
              </a:r>
              <a:r>
                <a:rPr lang="en-US" sz="2000" i="1" dirty="0" smtClean="0"/>
                <a:t>60/70</a:t>
              </a:r>
              <a:r>
                <a:rPr lang="en-US" sz="2000" i="1" kern="1200" dirty="0" smtClean="0"/>
                <a:t> min)</a:t>
              </a:r>
              <a:endParaRPr lang="en-US" sz="2000" i="1" kern="1200" dirty="0"/>
            </a:p>
          </p:txBody>
        </p:sp>
      </p:grpSp>
      <p:pic>
        <p:nvPicPr>
          <p:cNvPr id="22" name="Picture 21">
            <a:extLst>
              <a:ext uri="{FF2B5EF4-FFF2-40B4-BE49-F238E27FC236}">
                <a16:creationId xmlns:a16="http://schemas.microsoft.com/office/drawing/2014/main" id="{482AB585-1B18-4876-86F3-9B8689397541}"/>
              </a:ext>
            </a:extLst>
          </p:cNvPr>
          <p:cNvPicPr>
            <a:picLocks noChangeAspect="1"/>
          </p:cNvPicPr>
          <p:nvPr/>
        </p:nvPicPr>
        <p:blipFill>
          <a:blip r:embed="rId13"/>
          <a:stretch>
            <a:fillRect/>
          </a:stretch>
        </p:blipFill>
        <p:spPr>
          <a:xfrm>
            <a:off x="4423572" y="2502672"/>
            <a:ext cx="881250" cy="199775"/>
          </a:xfrm>
          <a:prstGeom prst="rect">
            <a:avLst/>
          </a:prstGeom>
        </p:spPr>
      </p:pic>
    </p:spTree>
    <p:extLst>
      <p:ext uri="{BB962C8B-B14F-4D97-AF65-F5344CB8AC3E}">
        <p14:creationId xmlns:p14="http://schemas.microsoft.com/office/powerpoint/2010/main" val="3105870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normAutofit/>
          </a:bodyPr>
          <a:lstStyle/>
          <a:p>
            <a:pPr marL="0" indent="0">
              <a:buNone/>
            </a:pPr>
            <a:endParaRPr lang="en-US" dirty="0"/>
          </a:p>
          <a:p>
            <a:pPr marL="514350" lvl="0" indent="-514350">
              <a:buFont typeface="+mj-lt"/>
              <a:buAutoNum type="arabicPeriod"/>
            </a:pPr>
            <a:r>
              <a:rPr lang="en-US" dirty="0"/>
              <a:t>Individual assignments: 					</a:t>
            </a:r>
            <a:r>
              <a:rPr lang="en-US" dirty="0" smtClean="0"/>
              <a:t>30%</a:t>
            </a:r>
            <a:endParaRPr lang="en-US" dirty="0"/>
          </a:p>
          <a:p>
            <a:pPr marL="514350" indent="-514350">
              <a:buFont typeface="+mj-lt"/>
              <a:buAutoNum type="arabicPeriod"/>
            </a:pPr>
            <a:r>
              <a:rPr lang="en-US" dirty="0"/>
              <a:t>Computer exam (individual):				</a:t>
            </a:r>
            <a:r>
              <a:rPr lang="en-US" dirty="0" smtClean="0"/>
              <a:t>70%</a:t>
            </a:r>
          </a:p>
          <a:p>
            <a:pPr marL="514350" indent="-514350">
              <a:buFont typeface="+mj-lt"/>
              <a:buAutoNum type="arabicPeriod"/>
            </a:pPr>
            <a:endParaRPr lang="en-US" dirty="0"/>
          </a:p>
          <a:p>
            <a:pPr marL="0" indent="0">
              <a:buNone/>
            </a:pPr>
            <a:r>
              <a:rPr lang="en-US" sz="2400" b="1" dirty="0"/>
              <a:t>To pass the course you need</a:t>
            </a:r>
            <a:r>
              <a:rPr lang="en-US" sz="2400" b="1" dirty="0" smtClean="0"/>
              <a:t>:</a:t>
            </a:r>
            <a:endParaRPr lang="en-US" sz="2400" dirty="0"/>
          </a:p>
          <a:p>
            <a:pPr marL="0" indent="0">
              <a:buNone/>
            </a:pPr>
            <a:r>
              <a:rPr lang="en-US" sz="2400" dirty="0"/>
              <a:t>final grade ≥ 6</a:t>
            </a:r>
          </a:p>
          <a:p>
            <a:pPr marL="0" indent="0">
              <a:buNone/>
            </a:pPr>
            <a:r>
              <a:rPr lang="en-US" sz="2400" dirty="0" smtClean="0"/>
              <a:t>exam </a:t>
            </a:r>
            <a:r>
              <a:rPr lang="en-US" sz="2400" dirty="0"/>
              <a:t>grade ≥ 5</a:t>
            </a:r>
          </a:p>
          <a:p>
            <a:pPr marL="0" indent="0">
              <a:buNone/>
            </a:pPr>
            <a:endParaRPr lang="en-US" sz="2400" dirty="0"/>
          </a:p>
          <a:p>
            <a:pPr marL="0" indent="0">
              <a:buNone/>
            </a:pPr>
            <a:r>
              <a:rPr lang="en-US" sz="2400" dirty="0"/>
              <a:t>The assignment grade still counts if you take the </a:t>
            </a:r>
            <a:r>
              <a:rPr lang="en-US" sz="2400" dirty="0" err="1" smtClean="0"/>
              <a:t>resit</a:t>
            </a:r>
            <a:endParaRPr lang="en-US" sz="2400" dirty="0"/>
          </a:p>
          <a:p>
            <a:pPr marL="514350" indent="-514350">
              <a:buFont typeface="+mj-lt"/>
              <a:buAutoNum type="arabicPeriod"/>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15</a:t>
            </a:fld>
            <a:endParaRPr lang="en-US"/>
          </a:p>
        </p:txBody>
      </p:sp>
    </p:spTree>
    <p:extLst>
      <p:ext uri="{BB962C8B-B14F-4D97-AF65-F5344CB8AC3E}">
        <p14:creationId xmlns:p14="http://schemas.microsoft.com/office/powerpoint/2010/main" val="3876565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normAutofit lnSpcReduction="10000"/>
          </a:bodyPr>
          <a:lstStyle/>
          <a:p>
            <a:r>
              <a:rPr lang="en-US" dirty="0"/>
              <a:t>Each </a:t>
            </a:r>
            <a:r>
              <a:rPr lang="en-US" dirty="0" smtClean="0"/>
              <a:t>module </a:t>
            </a:r>
            <a:r>
              <a:rPr lang="en-US" dirty="0"/>
              <a:t>has an assignment</a:t>
            </a:r>
          </a:p>
          <a:p>
            <a:endParaRPr lang="en-US" dirty="0"/>
          </a:p>
          <a:p>
            <a:r>
              <a:rPr lang="en-US" dirty="0" smtClean="0"/>
              <a:t>Opens up after the lecture of that week, deadline before the next lecture</a:t>
            </a:r>
            <a:endParaRPr lang="en-US" dirty="0"/>
          </a:p>
          <a:p>
            <a:pPr lvl="1"/>
            <a:r>
              <a:rPr lang="en-US" b="1" dirty="0"/>
              <a:t>Late assignments not accepted</a:t>
            </a:r>
          </a:p>
          <a:p>
            <a:endParaRPr lang="en-US" dirty="0"/>
          </a:p>
          <a:p>
            <a:r>
              <a:rPr lang="en-US" dirty="0"/>
              <a:t>It’s OK if you discuss with others, but all assignments are to be done individually. </a:t>
            </a:r>
          </a:p>
          <a:p>
            <a:endParaRPr lang="en-US" dirty="0"/>
          </a:p>
          <a:p>
            <a:r>
              <a:rPr lang="en-US" dirty="0" smtClean="0"/>
              <a:t>Canvas Assignment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16</a:t>
            </a:fld>
            <a:endParaRPr lang="en-US"/>
          </a:p>
        </p:txBody>
      </p:sp>
    </p:spTree>
    <p:extLst>
      <p:ext uri="{BB962C8B-B14F-4D97-AF65-F5344CB8AC3E}">
        <p14:creationId xmlns:p14="http://schemas.microsoft.com/office/powerpoint/2010/main" val="980281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sets &amp; software</a:t>
            </a:r>
          </a:p>
        </p:txBody>
      </p:sp>
      <p:sp>
        <p:nvSpPr>
          <p:cNvPr id="3" name="Content Placeholder 2"/>
          <p:cNvSpPr>
            <a:spLocks noGrp="1"/>
          </p:cNvSpPr>
          <p:nvPr>
            <p:ph idx="1"/>
          </p:nvPr>
        </p:nvSpPr>
        <p:spPr/>
        <p:txBody>
          <a:bodyPr>
            <a:normAutofit lnSpcReduction="10000"/>
          </a:bodyPr>
          <a:lstStyle/>
          <a:p>
            <a:r>
              <a:rPr lang="en-US" dirty="0"/>
              <a:t>The course is organized around </a:t>
            </a:r>
            <a:r>
              <a:rPr lang="en-US" u="sng" dirty="0"/>
              <a:t>several data sets</a:t>
            </a:r>
            <a:r>
              <a:rPr lang="en-US" dirty="0"/>
              <a:t> that illustrate an important concept. </a:t>
            </a:r>
          </a:p>
          <a:p>
            <a:pPr lvl="1"/>
            <a:r>
              <a:rPr lang="en-US" dirty="0"/>
              <a:t>All these examples will be “</a:t>
            </a:r>
            <a:r>
              <a:rPr lang="en-US" u="sng" dirty="0"/>
              <a:t>hands-on</a:t>
            </a:r>
            <a:r>
              <a:rPr lang="en-US" dirty="0"/>
              <a:t>” and have an emphasis on real-time problem solving. </a:t>
            </a:r>
          </a:p>
          <a:p>
            <a:endParaRPr lang="en-US" dirty="0"/>
          </a:p>
          <a:p>
            <a:r>
              <a:rPr lang="en-US" dirty="0"/>
              <a:t>We’re using </a:t>
            </a:r>
            <a:r>
              <a:rPr lang="en-US" b="1" dirty="0"/>
              <a:t>R</a:t>
            </a:r>
            <a:r>
              <a:rPr lang="en-US" dirty="0"/>
              <a:t> </a:t>
            </a:r>
            <a:r>
              <a:rPr lang="en-US" dirty="0" smtClean="0"/>
              <a:t>(</a:t>
            </a:r>
            <a:r>
              <a:rPr lang="en-US" dirty="0" smtClean="0">
                <a:solidFill>
                  <a:srgbClr val="FF0000"/>
                </a:solidFill>
              </a:rPr>
              <a:t>4.1.1. “Kick Things”</a:t>
            </a:r>
            <a:r>
              <a:rPr lang="en-US" dirty="0" smtClean="0"/>
              <a:t>)</a:t>
            </a:r>
          </a:p>
          <a:p>
            <a:pPr lvl="1"/>
            <a:r>
              <a:rPr lang="en-US" dirty="0" smtClean="0"/>
              <a:t>Advantages</a:t>
            </a:r>
            <a:r>
              <a:rPr lang="en-US" dirty="0"/>
              <a:t>: widely used &amp; lots of contributed software, free</a:t>
            </a:r>
          </a:p>
          <a:p>
            <a:pPr lvl="1"/>
            <a:r>
              <a:rPr lang="en-US" dirty="0"/>
              <a:t>Disadvantages: programming language, unpredictability of packages, updates</a:t>
            </a:r>
          </a:p>
          <a:p>
            <a:endParaRPr lang="en-US" dirty="0"/>
          </a:p>
          <a:p>
            <a:r>
              <a:rPr lang="en-US" dirty="0"/>
              <a:t>R notebooks in the computer lab</a:t>
            </a:r>
          </a:p>
          <a:p>
            <a:endParaRPr lang="en-US" dirty="0"/>
          </a:p>
          <a:p>
            <a:endParaRPr lang="en-US" dirty="0"/>
          </a:p>
          <a:p>
            <a:endParaRPr lang="en-US" dirty="0"/>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17</a:t>
            </a:fld>
            <a:endParaRPr lang="en-US"/>
          </a:p>
        </p:txBody>
      </p:sp>
    </p:spTree>
    <p:extLst>
      <p:ext uri="{BB962C8B-B14F-4D97-AF65-F5344CB8AC3E}">
        <p14:creationId xmlns:p14="http://schemas.microsoft.com/office/powerpoint/2010/main" val="685912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Readings</a:t>
            </a:r>
          </a:p>
        </p:txBody>
      </p:sp>
      <p:sp>
        <p:nvSpPr>
          <p:cNvPr id="3" name="Content Placeholder 2"/>
          <p:cNvSpPr>
            <a:spLocks noGrp="1"/>
          </p:cNvSpPr>
          <p:nvPr>
            <p:ph idx="1"/>
          </p:nvPr>
        </p:nvSpPr>
        <p:spPr/>
        <p:txBody>
          <a:bodyPr/>
          <a:lstStyle/>
          <a:p>
            <a:r>
              <a:rPr lang="en-GB" dirty="0"/>
              <a:t>Book: </a:t>
            </a:r>
            <a:r>
              <a:rPr lang="en-GB" dirty="0" err="1"/>
              <a:t>Blattberg</a:t>
            </a:r>
            <a:r>
              <a:rPr lang="en-GB" dirty="0"/>
              <a:t>, Robert C., </a:t>
            </a:r>
            <a:r>
              <a:rPr lang="en-GB" dirty="0" err="1"/>
              <a:t>Byung</a:t>
            </a:r>
            <a:r>
              <a:rPr lang="en-GB" dirty="0"/>
              <a:t>-Do Kim, and Scott A. </a:t>
            </a:r>
            <a:r>
              <a:rPr lang="en-GB" dirty="0" err="1"/>
              <a:t>Neslin</a:t>
            </a:r>
            <a:r>
              <a:rPr lang="en-GB" dirty="0"/>
              <a:t>. </a:t>
            </a:r>
            <a:r>
              <a:rPr lang="en-GB" i="1" u="sng" dirty="0">
                <a:hlinkClick r:id="rId2"/>
              </a:rPr>
              <a:t>Why Database Marketing</a:t>
            </a:r>
            <a:r>
              <a:rPr lang="en-GB" i="1" dirty="0"/>
              <a:t>?</a:t>
            </a:r>
            <a:r>
              <a:rPr lang="en-GB" dirty="0"/>
              <a:t> Springer New York, 2008. </a:t>
            </a:r>
            <a:r>
              <a:rPr lang="en-GB" b="1" dirty="0"/>
              <a:t>[BKN]</a:t>
            </a:r>
            <a:r>
              <a:rPr lang="en-GB" dirty="0"/>
              <a:t> </a:t>
            </a:r>
            <a:endParaRPr lang="en-US" dirty="0"/>
          </a:p>
          <a:p>
            <a:pPr marL="0" indent="0">
              <a:buNone/>
            </a:pPr>
            <a:endParaRPr lang="en-US" dirty="0"/>
          </a:p>
          <a:p>
            <a:r>
              <a:rPr lang="en-US" dirty="0"/>
              <a:t>Articles: Other articles and material you can find on canvas under modules.</a:t>
            </a:r>
            <a:endParaRPr lang="en-US" b="1" dirty="0"/>
          </a:p>
          <a:p>
            <a:endParaRPr lang="en-US" b="1" dirty="0"/>
          </a:p>
          <a:p>
            <a:endParaRPr lang="en-US" b="1" dirty="0"/>
          </a:p>
        </p:txBody>
      </p:sp>
      <p:sp>
        <p:nvSpPr>
          <p:cNvPr id="4" name="Slide Number Placeholder 3"/>
          <p:cNvSpPr>
            <a:spLocks noGrp="1"/>
          </p:cNvSpPr>
          <p:nvPr>
            <p:ph type="sldNum" sz="quarter" idx="12"/>
          </p:nvPr>
        </p:nvSpPr>
        <p:spPr/>
        <p:txBody>
          <a:bodyPr/>
          <a:lstStyle/>
          <a:p>
            <a:fld id="{6CBFAC83-0F86-4FD9-AADF-48CF955CAD4D}" type="slidenum">
              <a:rPr lang="en-US" smtClean="0"/>
              <a:t>18</a:t>
            </a:fld>
            <a:endParaRPr lang="en-US"/>
          </a:p>
        </p:txBody>
      </p:sp>
    </p:spTree>
    <p:extLst>
      <p:ext uri="{BB962C8B-B14F-4D97-AF65-F5344CB8AC3E}">
        <p14:creationId xmlns:p14="http://schemas.microsoft.com/office/powerpoint/2010/main" val="140437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Consult the </a:t>
            </a:r>
            <a:r>
              <a:rPr lang="en-US" b="1" dirty="0"/>
              <a:t>FAQ page </a:t>
            </a:r>
            <a:r>
              <a:rPr lang="en-US" dirty="0"/>
              <a:t>on </a:t>
            </a:r>
            <a:r>
              <a:rPr lang="en-US" dirty="0" smtClean="0"/>
              <a:t>Canvas;</a:t>
            </a:r>
          </a:p>
          <a:p>
            <a:pPr marL="514350" indent="-514350">
              <a:buFont typeface="+mj-lt"/>
              <a:buAutoNum type="arabicPeriod"/>
            </a:pPr>
            <a:r>
              <a:rPr lang="en-US" dirty="0" smtClean="0"/>
              <a:t>Check </a:t>
            </a:r>
            <a:r>
              <a:rPr lang="en-US" dirty="0"/>
              <a:t>the </a:t>
            </a:r>
            <a:r>
              <a:rPr lang="en-US" b="1" dirty="0"/>
              <a:t>Announcements</a:t>
            </a:r>
            <a:r>
              <a:rPr lang="en-US" dirty="0"/>
              <a:t> on Canvas;</a:t>
            </a:r>
          </a:p>
          <a:p>
            <a:r>
              <a:rPr lang="en-US" dirty="0"/>
              <a:t>If you send us an e-mail (after following steps 1-2 above), please always send it to </a:t>
            </a:r>
            <a:r>
              <a:rPr lang="en-US" dirty="0" smtClean="0">
                <a:hlinkClick r:id="rId2"/>
              </a:rPr>
              <a:t>customeranalytics@tilburguniversity.edu</a:t>
            </a:r>
            <a:r>
              <a:rPr lang="en-US" dirty="0"/>
              <a:t>.</a:t>
            </a:r>
            <a:r>
              <a:rPr lang="en-US" dirty="0" smtClean="0"/>
              <a:t> </a:t>
            </a:r>
          </a:p>
          <a:p>
            <a:endParaRPr lang="en-US" dirty="0"/>
          </a:p>
          <a:p>
            <a:pPr marL="0" indent="0" algn="ctr">
              <a:buNone/>
            </a:pPr>
            <a:endParaRPr lang="en-US" dirty="0" smtClean="0"/>
          </a:p>
          <a:p>
            <a:pPr marL="0" indent="0" algn="ctr">
              <a:buNone/>
            </a:pPr>
            <a:r>
              <a:rPr lang="en-US" dirty="0" smtClean="0"/>
              <a:t>Do </a:t>
            </a:r>
            <a:r>
              <a:rPr lang="en-US" dirty="0"/>
              <a:t>not send e-mails to the instructors’ personal Tilburg University e-mail addresses (these e-mails will not be answered).</a:t>
            </a:r>
          </a:p>
        </p:txBody>
      </p:sp>
    </p:spTree>
    <p:extLst>
      <p:ext uri="{BB962C8B-B14F-4D97-AF65-F5344CB8AC3E}">
        <p14:creationId xmlns:p14="http://schemas.microsoft.com/office/powerpoint/2010/main" val="2446449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House rules &amp; Introduction of the team</a:t>
            </a:r>
          </a:p>
          <a:p>
            <a:pPr marL="514350" indent="-514350">
              <a:buFont typeface="+mj-lt"/>
              <a:buAutoNum type="arabicPeriod"/>
            </a:pPr>
            <a:r>
              <a:rPr lang="en-US" dirty="0" smtClean="0"/>
              <a:t>Introduction Customer Analytics</a:t>
            </a:r>
            <a:endParaRPr lang="en-US" dirty="0"/>
          </a:p>
          <a:p>
            <a:pPr marL="514350" indent="-514350">
              <a:buFont typeface="+mj-lt"/>
              <a:buAutoNum type="arabicPeriod"/>
            </a:pPr>
            <a:r>
              <a:rPr lang="en-US" dirty="0" smtClean="0"/>
              <a:t>General Course Information</a:t>
            </a:r>
            <a:endParaRPr lang="en-US" dirty="0"/>
          </a:p>
          <a:p>
            <a:pPr marL="514350" indent="-514350">
              <a:buFont typeface="+mj-lt"/>
              <a:buAutoNum type="arabicPeriod"/>
            </a:pPr>
            <a:r>
              <a:rPr lang="en-US" dirty="0" smtClean="0"/>
              <a:t>Web clips Module 1 </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2</a:t>
            </a:fld>
            <a:endParaRPr lang="en-US"/>
          </a:p>
        </p:txBody>
      </p:sp>
    </p:spTree>
    <p:extLst>
      <p:ext uri="{BB962C8B-B14F-4D97-AF65-F5344CB8AC3E}">
        <p14:creationId xmlns:p14="http://schemas.microsoft.com/office/powerpoint/2010/main" val="893757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106473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33418"/>
            <a:ext cx="9144000" cy="2387600"/>
          </a:xfrm>
        </p:spPr>
        <p:txBody>
          <a:bodyPr>
            <a:normAutofit/>
          </a:bodyPr>
          <a:lstStyle/>
          <a:p>
            <a:r>
              <a:rPr lang="en-US" dirty="0" smtClean="0"/>
              <a:t>4. </a:t>
            </a:r>
            <a:r>
              <a:rPr lang="en-US" dirty="0"/>
              <a:t>Web clips Module 1 </a:t>
            </a:r>
          </a:p>
        </p:txBody>
      </p:sp>
      <p:pic>
        <p:nvPicPr>
          <p:cNvPr id="3" name="Picture 2"/>
          <p:cNvPicPr>
            <a:picLocks noChangeAspect="1"/>
          </p:cNvPicPr>
          <p:nvPr/>
        </p:nvPicPr>
        <p:blipFill>
          <a:blip r:embed="rId2"/>
          <a:stretch>
            <a:fillRect/>
          </a:stretch>
        </p:blipFill>
        <p:spPr>
          <a:xfrm>
            <a:off x="5386277" y="5877416"/>
            <a:ext cx="1624123" cy="882676"/>
          </a:xfrm>
          <a:prstGeom prst="rect">
            <a:avLst/>
          </a:prstGeom>
        </p:spPr>
      </p:pic>
    </p:spTree>
    <p:extLst>
      <p:ext uri="{BB962C8B-B14F-4D97-AF65-F5344CB8AC3E}">
        <p14:creationId xmlns:p14="http://schemas.microsoft.com/office/powerpoint/2010/main" val="2753922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26792"/>
            <a:ext cx="9144000" cy="2387600"/>
          </a:xfrm>
        </p:spPr>
        <p:txBody>
          <a:bodyPr>
            <a:normAutofit/>
          </a:bodyPr>
          <a:lstStyle/>
          <a:p>
            <a:r>
              <a:rPr lang="en-US" dirty="0" smtClean="0"/>
              <a:t>1. House </a:t>
            </a:r>
            <a:r>
              <a:rPr lang="en-US" dirty="0"/>
              <a:t>rules &amp; Introduction of the </a:t>
            </a:r>
            <a:r>
              <a:rPr lang="en-US" dirty="0" smtClean="0"/>
              <a:t>team</a:t>
            </a:r>
            <a:endParaRPr lang="en-US" dirty="0"/>
          </a:p>
        </p:txBody>
      </p:sp>
      <p:pic>
        <p:nvPicPr>
          <p:cNvPr id="4" name="Picture 3"/>
          <p:cNvPicPr>
            <a:picLocks noChangeAspect="1"/>
          </p:cNvPicPr>
          <p:nvPr/>
        </p:nvPicPr>
        <p:blipFill>
          <a:blip r:embed="rId2"/>
          <a:stretch>
            <a:fillRect/>
          </a:stretch>
        </p:blipFill>
        <p:spPr>
          <a:xfrm>
            <a:off x="5386277" y="5877416"/>
            <a:ext cx="1624123" cy="882676"/>
          </a:xfrm>
          <a:prstGeom prst="rect">
            <a:avLst/>
          </a:prstGeom>
        </p:spPr>
      </p:pic>
    </p:spTree>
    <p:extLst>
      <p:ext uri="{BB962C8B-B14F-4D97-AF65-F5344CB8AC3E}">
        <p14:creationId xmlns:p14="http://schemas.microsoft.com/office/powerpoint/2010/main" val="4152285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 Rules</a:t>
            </a:r>
            <a:r>
              <a:rPr lang="en-US" dirty="0"/>
              <a:t>	</a:t>
            </a:r>
          </a:p>
        </p:txBody>
      </p:sp>
      <p:sp>
        <p:nvSpPr>
          <p:cNvPr id="3" name="Content Placeholder 2"/>
          <p:cNvSpPr>
            <a:spLocks noGrp="1"/>
          </p:cNvSpPr>
          <p:nvPr>
            <p:ph idx="1"/>
          </p:nvPr>
        </p:nvSpPr>
        <p:spPr/>
        <p:txBody>
          <a:bodyPr/>
          <a:lstStyle/>
          <a:p>
            <a:r>
              <a:rPr lang="en-US" dirty="0"/>
              <a:t>Keep your microphone muted when you don’t speak</a:t>
            </a:r>
          </a:p>
          <a:p>
            <a:r>
              <a:rPr lang="en-US" dirty="0"/>
              <a:t>Keep your camera on for </a:t>
            </a:r>
            <a:r>
              <a:rPr lang="en-US" dirty="0" smtClean="0"/>
              <a:t>the lectures</a:t>
            </a:r>
            <a:endParaRPr lang="en-US" dirty="0"/>
          </a:p>
          <a:p>
            <a:r>
              <a:rPr lang="en-US" dirty="0"/>
              <a:t>If you would like to speak, raise your hand with the Raise Hand function and wait to be called </a:t>
            </a:r>
            <a:r>
              <a:rPr lang="en-US" dirty="0" smtClean="0"/>
              <a:t>on </a:t>
            </a:r>
          </a:p>
          <a:p>
            <a:pPr marL="457200" lvl="1" indent="0">
              <a:buNone/>
            </a:pPr>
            <a:r>
              <a:rPr lang="en-US" dirty="0" smtClean="0"/>
              <a:t>Or</a:t>
            </a:r>
            <a:endParaRPr lang="en-US" dirty="0"/>
          </a:p>
          <a:p>
            <a:r>
              <a:rPr lang="en-US" dirty="0" smtClean="0"/>
              <a:t>Use </a:t>
            </a:r>
            <a:r>
              <a:rPr lang="en-US" dirty="0"/>
              <a:t>the chat to ask questions throughout the </a:t>
            </a:r>
            <a:r>
              <a:rPr lang="en-US" dirty="0" smtClean="0"/>
              <a:t>class</a:t>
            </a:r>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4</a:t>
            </a:fld>
            <a:endParaRPr lang="en-US"/>
          </a:p>
        </p:txBody>
      </p:sp>
      <p:pic>
        <p:nvPicPr>
          <p:cNvPr id="5" name="Picture 6" descr="Zoom Beginner Tips: How to Raise Hand on Z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510" y="4700179"/>
            <a:ext cx="4902979" cy="157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21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 team</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CBFAC83-0F86-4FD9-AADF-48CF955CAD4D}" type="slidenum">
              <a:rPr lang="en-US" smtClean="0"/>
              <a:t>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800010440"/>
              </p:ext>
            </p:extLst>
          </p:nvPr>
        </p:nvGraphicFramePr>
        <p:xfrm>
          <a:off x="1076695" y="2749968"/>
          <a:ext cx="9836587" cy="2225040"/>
        </p:xfrm>
        <a:graphic>
          <a:graphicData uri="http://schemas.openxmlformats.org/drawingml/2006/table">
            <a:tbl>
              <a:tblPr/>
              <a:tblGrid>
                <a:gridCol w="3285929">
                  <a:extLst>
                    <a:ext uri="{9D8B030D-6E8A-4147-A177-3AD203B41FA5}">
                      <a16:colId xmlns:a16="http://schemas.microsoft.com/office/drawing/2014/main" val="20000"/>
                    </a:ext>
                  </a:extLst>
                </a:gridCol>
                <a:gridCol w="3275329">
                  <a:extLst>
                    <a:ext uri="{9D8B030D-6E8A-4147-A177-3AD203B41FA5}">
                      <a16:colId xmlns:a16="http://schemas.microsoft.com/office/drawing/2014/main" val="20001"/>
                    </a:ext>
                  </a:extLst>
                </a:gridCol>
                <a:gridCol w="3275329">
                  <a:extLst>
                    <a:ext uri="{9D8B030D-6E8A-4147-A177-3AD203B41FA5}">
                      <a16:colId xmlns:a16="http://schemas.microsoft.com/office/drawing/2014/main" val="2097973414"/>
                    </a:ext>
                  </a:extLst>
                </a:gridCol>
              </a:tblGrid>
              <a:tr h="1638300">
                <a:tc>
                  <a:txBody>
                    <a:bodyPr/>
                    <a:lstStyle/>
                    <a:p>
                      <a:pPr algn="ctr"/>
                      <a:endParaRPr lang="en-US" dirty="0">
                        <a:effectLst/>
                      </a:endParaRPr>
                    </a:p>
                  </a:txBody>
                  <a:tcPr marL="19050" marR="19050" marT="19050" marB="19050" anchor="ctr">
                    <a:lnL>
                      <a:noFill/>
                    </a:lnL>
                    <a:lnR>
                      <a:noFill/>
                    </a:lnR>
                    <a:lnT>
                      <a:noFill/>
                    </a:lnT>
                    <a:lnB>
                      <a:noFill/>
                    </a:lnB>
                    <a:solidFill>
                      <a:srgbClr val="FFFFFF"/>
                    </a:solidFill>
                  </a:tcPr>
                </a:tc>
                <a:tc>
                  <a:txBody>
                    <a:bodyPr/>
                    <a:lstStyle/>
                    <a:p>
                      <a:endParaRPr lang="en-US">
                        <a:effectLst/>
                      </a:endParaRPr>
                    </a:p>
                  </a:txBody>
                  <a:tcPr marL="19050" marR="19050" marT="19050" marB="19050" anchor="ctr">
                    <a:lnL>
                      <a:noFill/>
                    </a:lnL>
                    <a:lnR>
                      <a:noFill/>
                    </a:lnR>
                    <a:lnT>
                      <a:noFill/>
                    </a:lnT>
                    <a:lnB>
                      <a:noFill/>
                    </a:lnB>
                    <a:solidFill>
                      <a:srgbClr val="FFFFFF"/>
                    </a:solidFill>
                  </a:tcPr>
                </a:tc>
                <a:tc>
                  <a:txBody>
                    <a:bodyPr/>
                    <a:lstStyle/>
                    <a:p>
                      <a:endParaRPr lang="en-US"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10000"/>
                  </a:ext>
                </a:extLst>
              </a:tr>
              <a:tr h="95250">
                <a:tc>
                  <a:txBody>
                    <a:bodyPr/>
                    <a:lstStyle/>
                    <a:p>
                      <a:pPr algn="ctr"/>
                      <a:r>
                        <a:rPr lang="en-US" dirty="0">
                          <a:effectLst/>
                        </a:rPr>
                        <a:t>Instructor</a:t>
                      </a:r>
                    </a:p>
                    <a:p>
                      <a:pPr algn="ctr"/>
                      <a:r>
                        <a:rPr lang="en-US" dirty="0">
                          <a:effectLst/>
                        </a:rPr>
                        <a:t>George </a:t>
                      </a:r>
                      <a:r>
                        <a:rPr lang="en-US" dirty="0" smtClean="0">
                          <a:effectLst/>
                        </a:rPr>
                        <a:t>Knox</a:t>
                      </a:r>
                      <a:endParaRPr lang="en-US" dirty="0">
                        <a:effectLst/>
                      </a:endParaRPr>
                    </a:p>
                  </a:txBody>
                  <a:tcPr marL="19050" marR="19050" marT="19050" marB="19050" anchor="ctr">
                    <a:lnL>
                      <a:noFill/>
                    </a:lnL>
                    <a:lnR>
                      <a:noFill/>
                    </a:lnR>
                    <a:lnT>
                      <a:noFill/>
                    </a:lnT>
                    <a:lnB>
                      <a:noFill/>
                    </a:lnB>
                    <a:solidFill>
                      <a:srgbClr val="FFFFFF"/>
                    </a:solidFill>
                  </a:tcPr>
                </a:tc>
                <a:tc>
                  <a:txBody>
                    <a:bodyPr/>
                    <a:lstStyle/>
                    <a:p>
                      <a:pPr algn="ctr"/>
                      <a:r>
                        <a:rPr lang="nb-NO" dirty="0" smtClean="0">
                          <a:effectLst/>
                        </a:rPr>
                        <a:t>Assistant</a:t>
                      </a:r>
                    </a:p>
                    <a:p>
                      <a:pPr algn="ctr"/>
                      <a:r>
                        <a:rPr lang="nb-NO" dirty="0" smtClean="0">
                          <a:effectLst/>
                        </a:rPr>
                        <a:t>Anne van der Vliet</a:t>
                      </a:r>
                      <a:endParaRPr lang="nb-NO" dirty="0">
                        <a:effectLst/>
                      </a:endParaRPr>
                    </a:p>
                  </a:txBody>
                  <a:tcPr marL="19050" marR="19050" marT="19050" marB="19050" anchor="ctr">
                    <a:lnL>
                      <a:noFill/>
                    </a:lnL>
                    <a:lnR>
                      <a:noFill/>
                    </a:lnR>
                    <a:lnT>
                      <a:noFill/>
                    </a:lnT>
                    <a:lnB>
                      <a:noFill/>
                    </a:lnB>
                    <a:solidFill>
                      <a:srgbClr val="FFFFFF"/>
                    </a:solidFill>
                  </a:tcPr>
                </a:tc>
                <a:tc>
                  <a:txBody>
                    <a:bodyPr/>
                    <a:lstStyle/>
                    <a:p>
                      <a:pPr algn="ctr"/>
                      <a:r>
                        <a:rPr lang="nb-NO" dirty="0" smtClean="0">
                          <a:effectLst/>
                        </a:rPr>
                        <a:t>Assistant</a:t>
                      </a:r>
                    </a:p>
                    <a:p>
                      <a:pPr algn="ctr"/>
                      <a:r>
                        <a:rPr lang="nb-NO" dirty="0" smtClean="0">
                          <a:effectLst/>
                        </a:rPr>
                        <a:t>Gijs van</a:t>
                      </a:r>
                      <a:r>
                        <a:rPr lang="nb-NO" baseline="0" dirty="0" smtClean="0">
                          <a:effectLst/>
                        </a:rPr>
                        <a:t> Bussel</a:t>
                      </a:r>
                      <a:endParaRPr lang="nb-NO"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
        <p:nvSpPr>
          <p:cNvPr id="10" name="AutoShape 3" descr="https://tilburguniversity.instructure.com/courses/1799/files/173887/preview"/>
          <p:cNvSpPr>
            <a:spLocks noChangeAspect="1" noChangeArrowheads="1"/>
          </p:cNvSpPr>
          <p:nvPr/>
        </p:nvSpPr>
        <p:spPr bwMode="auto">
          <a:xfrm>
            <a:off x="1076697" y="274949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https://tilburguniversity.instructure.com/courses/1799/files/173894/preview"/>
          <p:cNvSpPr>
            <a:spLocks noChangeAspect="1" noChangeArrowheads="1"/>
          </p:cNvSpPr>
          <p:nvPr/>
        </p:nvSpPr>
        <p:spPr bwMode="auto">
          <a:xfrm>
            <a:off x="1076697" y="2749492"/>
            <a:ext cx="1314450" cy="1638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2"/>
          <a:stretch>
            <a:fillRect/>
          </a:stretch>
        </p:blipFill>
        <p:spPr>
          <a:xfrm>
            <a:off x="1898513" y="2352472"/>
            <a:ext cx="1728728" cy="1728728"/>
          </a:xfrm>
          <a:prstGeom prst="rect">
            <a:avLst/>
          </a:prstGeom>
        </p:spPr>
      </p:pic>
      <p:pic>
        <p:nvPicPr>
          <p:cNvPr id="6" name="Picture 5"/>
          <p:cNvPicPr>
            <a:picLocks noChangeAspect="1"/>
          </p:cNvPicPr>
          <p:nvPr/>
        </p:nvPicPr>
        <p:blipFill>
          <a:blip r:embed="rId3"/>
          <a:stretch>
            <a:fillRect/>
          </a:stretch>
        </p:blipFill>
        <p:spPr>
          <a:xfrm>
            <a:off x="5193357" y="2368221"/>
            <a:ext cx="1485627" cy="1865324"/>
          </a:xfrm>
          <a:prstGeom prst="rect">
            <a:avLst/>
          </a:prstGeom>
        </p:spPr>
      </p:pic>
      <p:pic>
        <p:nvPicPr>
          <p:cNvPr id="5" name="Picture 4"/>
          <p:cNvPicPr>
            <a:picLocks noChangeAspect="1"/>
          </p:cNvPicPr>
          <p:nvPr/>
        </p:nvPicPr>
        <p:blipFill>
          <a:blip r:embed="rId4"/>
          <a:stretch>
            <a:fillRect/>
          </a:stretch>
        </p:blipFill>
        <p:spPr>
          <a:xfrm>
            <a:off x="8489997" y="2352472"/>
            <a:ext cx="1434690" cy="1855333"/>
          </a:xfrm>
          <a:prstGeom prst="rect">
            <a:avLst/>
          </a:prstGeom>
        </p:spPr>
      </p:pic>
    </p:spTree>
    <p:extLst>
      <p:ext uri="{BB962C8B-B14F-4D97-AF65-F5344CB8AC3E}">
        <p14:creationId xmlns:p14="http://schemas.microsoft.com/office/powerpoint/2010/main" val="1847952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6309"/>
            <a:ext cx="9144000" cy="2387600"/>
          </a:xfrm>
        </p:spPr>
        <p:txBody>
          <a:bodyPr>
            <a:normAutofit/>
          </a:bodyPr>
          <a:lstStyle/>
          <a:p>
            <a:r>
              <a:rPr lang="en-US" dirty="0" smtClean="0"/>
              <a:t>2. </a:t>
            </a:r>
            <a:r>
              <a:rPr lang="en-US" dirty="0"/>
              <a:t>Introduction Customer Analytics</a:t>
            </a:r>
          </a:p>
        </p:txBody>
      </p:sp>
      <p:pic>
        <p:nvPicPr>
          <p:cNvPr id="3" name="Picture 2"/>
          <p:cNvPicPr>
            <a:picLocks noChangeAspect="1"/>
          </p:cNvPicPr>
          <p:nvPr/>
        </p:nvPicPr>
        <p:blipFill>
          <a:blip r:embed="rId2"/>
          <a:stretch>
            <a:fillRect/>
          </a:stretch>
        </p:blipFill>
        <p:spPr>
          <a:xfrm>
            <a:off x="5386277" y="5877416"/>
            <a:ext cx="1624123" cy="882676"/>
          </a:xfrm>
          <a:prstGeom prst="rect">
            <a:avLst/>
          </a:prstGeom>
        </p:spPr>
      </p:pic>
    </p:spTree>
    <p:extLst>
      <p:ext uri="{BB962C8B-B14F-4D97-AF65-F5344CB8AC3E}">
        <p14:creationId xmlns:p14="http://schemas.microsoft.com/office/powerpoint/2010/main" val="2160436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entury Gothic" panose="020B0502020202020204" pitchFamily="34" charset="0"/>
              </a:rPr>
              <a:t>Marketing: then and now</a:t>
            </a:r>
          </a:p>
        </p:txBody>
      </p:sp>
      <p:sp>
        <p:nvSpPr>
          <p:cNvPr id="4" name="Slide Number Placeholder 3"/>
          <p:cNvSpPr>
            <a:spLocks noGrp="1"/>
          </p:cNvSpPr>
          <p:nvPr>
            <p:ph type="sldNum" sz="quarter" idx="12"/>
          </p:nvPr>
        </p:nvSpPr>
        <p:spPr/>
        <p:txBody>
          <a:bodyPr/>
          <a:lstStyle/>
          <a:p>
            <a:fld id="{6CBFAC83-0F86-4FD9-AADF-48CF955CAD4D}" type="slidenum">
              <a:rPr lang="en-US" smtClean="0"/>
              <a:t>7</a:t>
            </a:fld>
            <a:endParaRPr lang="en-US"/>
          </a:p>
        </p:txBody>
      </p:sp>
      <p:sp>
        <p:nvSpPr>
          <p:cNvPr id="5" name="TextBox 4"/>
          <p:cNvSpPr txBox="1"/>
          <p:nvPr/>
        </p:nvSpPr>
        <p:spPr>
          <a:xfrm>
            <a:off x="956733" y="2709333"/>
            <a:ext cx="2988734"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Century Gothic" panose="020B0502020202020204" pitchFamily="34" charset="0"/>
              </a:rPr>
              <a:t>Product-centric</a:t>
            </a:r>
          </a:p>
          <a:p>
            <a:endParaRPr lang="en-US" dirty="0">
              <a:latin typeface="Century Gothic" panose="020B0502020202020204" pitchFamily="34" charset="0"/>
            </a:endParaRPr>
          </a:p>
          <a:p>
            <a:r>
              <a:rPr lang="en-US" dirty="0">
                <a:latin typeface="Century Gothic" panose="020B0502020202020204" pitchFamily="34" charset="0"/>
              </a:rPr>
              <a:t>Transaction-focused</a:t>
            </a:r>
          </a:p>
        </p:txBody>
      </p:sp>
      <p:sp>
        <p:nvSpPr>
          <p:cNvPr id="6" name="TextBox 5"/>
          <p:cNvSpPr txBox="1"/>
          <p:nvPr/>
        </p:nvSpPr>
        <p:spPr>
          <a:xfrm>
            <a:off x="6993466" y="2709333"/>
            <a:ext cx="2988734"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latin typeface="Century Gothic" panose="020B0502020202020204" pitchFamily="34" charset="0"/>
              </a:rPr>
              <a:t>Customer-centric</a:t>
            </a:r>
          </a:p>
          <a:p>
            <a:endParaRPr lang="en-US" dirty="0">
              <a:latin typeface="Century Gothic" panose="020B0502020202020204" pitchFamily="34" charset="0"/>
            </a:endParaRPr>
          </a:p>
          <a:p>
            <a:r>
              <a:rPr lang="en-US" dirty="0">
                <a:latin typeface="Century Gothic" panose="020B0502020202020204" pitchFamily="34" charset="0"/>
              </a:rPr>
              <a:t>Relationship-focused</a:t>
            </a:r>
          </a:p>
        </p:txBody>
      </p:sp>
      <p:sp>
        <p:nvSpPr>
          <p:cNvPr id="8" name="Right Arrow 7"/>
          <p:cNvSpPr/>
          <p:nvPr/>
        </p:nvSpPr>
        <p:spPr>
          <a:xfrm>
            <a:off x="4563533" y="3014133"/>
            <a:ext cx="1888067" cy="364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33494" y="5041176"/>
            <a:ext cx="6011521" cy="369332"/>
          </a:xfrm>
          <a:prstGeom prst="rect">
            <a:avLst/>
          </a:prstGeom>
          <a:noFill/>
        </p:spPr>
        <p:txBody>
          <a:bodyPr wrap="square" rtlCol="0">
            <a:spAutoFit/>
          </a:bodyPr>
          <a:lstStyle/>
          <a:p>
            <a:r>
              <a:rPr lang="en-US" dirty="0">
                <a:latin typeface="Century Gothic" panose="020B0502020202020204" pitchFamily="34" charset="0"/>
              </a:rPr>
              <a:t>Customers are assets that generate profits over time</a:t>
            </a:r>
          </a:p>
        </p:txBody>
      </p:sp>
    </p:spTree>
    <p:extLst>
      <p:ext uri="{BB962C8B-B14F-4D97-AF65-F5344CB8AC3E}">
        <p14:creationId xmlns:p14="http://schemas.microsoft.com/office/powerpoint/2010/main" val="110154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lifecycle</a:t>
            </a:r>
          </a:p>
        </p:txBody>
      </p:sp>
      <p:sp>
        <p:nvSpPr>
          <p:cNvPr id="3" name="Content Placeholder 2"/>
          <p:cNvSpPr>
            <a:spLocks noGrp="1"/>
          </p:cNvSpPr>
          <p:nvPr>
            <p:ph idx="1"/>
          </p:nvPr>
        </p:nvSpPr>
        <p:spPr>
          <a:xfrm>
            <a:off x="172082" y="3774075"/>
            <a:ext cx="4343357" cy="1750031"/>
          </a:xfrm>
        </p:spPr>
        <p:txBody>
          <a:bodyPr>
            <a:normAutofit/>
          </a:bodyPr>
          <a:lstStyle/>
          <a:p>
            <a:pPr marL="0" indent="0">
              <a:spcBef>
                <a:spcPts val="0"/>
              </a:spcBef>
              <a:buNone/>
            </a:pPr>
            <a:r>
              <a:rPr lang="en-US" sz="2000" dirty="0"/>
              <a:t>Customer </a:t>
            </a:r>
            <a:r>
              <a:rPr lang="en-US" sz="2000" b="1" dirty="0"/>
              <a:t>acquisition</a:t>
            </a:r>
            <a:r>
              <a:rPr lang="en-US" sz="2000" dirty="0"/>
              <a:t>: </a:t>
            </a:r>
          </a:p>
          <a:p>
            <a:pPr marL="0" indent="0">
              <a:spcBef>
                <a:spcPts val="0"/>
              </a:spcBef>
              <a:buNone/>
            </a:pPr>
            <a:r>
              <a:rPr lang="en-US" sz="2000" dirty="0"/>
              <a:t>how customers are “born” or first contact with the firm.</a:t>
            </a:r>
          </a:p>
        </p:txBody>
      </p:sp>
      <p:sp>
        <p:nvSpPr>
          <p:cNvPr id="4" name="Slide Number Placeholder 3"/>
          <p:cNvSpPr>
            <a:spLocks noGrp="1"/>
          </p:cNvSpPr>
          <p:nvPr>
            <p:ph type="sldNum" sz="quarter" idx="12"/>
          </p:nvPr>
        </p:nvSpPr>
        <p:spPr/>
        <p:txBody>
          <a:bodyPr/>
          <a:lstStyle/>
          <a:p>
            <a:fld id="{6CBFAC83-0F86-4FD9-AADF-48CF955CAD4D}" type="slidenum">
              <a:rPr lang="en-US" smtClean="0"/>
              <a:t>8</a:t>
            </a:fld>
            <a:endParaRPr lang="en-US"/>
          </a:p>
        </p:txBody>
      </p:sp>
      <p:cxnSp>
        <p:nvCxnSpPr>
          <p:cNvPr id="6" name="Straight Arrow Connector 5"/>
          <p:cNvCxnSpPr/>
          <p:nvPr/>
        </p:nvCxnSpPr>
        <p:spPr>
          <a:xfrm>
            <a:off x="1043233" y="3412067"/>
            <a:ext cx="10105534" cy="0"/>
          </a:xfrm>
          <a:prstGeom prst="straightConnector1">
            <a:avLst/>
          </a:prstGeom>
          <a:ln w="57150">
            <a:headEnd type="oval"/>
            <a:tailEnd type="triangle" w="lg" len="lg"/>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3901170" y="1690688"/>
            <a:ext cx="4709430" cy="2214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dirty="0"/>
              <a:t>Customer </a:t>
            </a:r>
            <a:r>
              <a:rPr lang="en-US" sz="2000" b="1" dirty="0"/>
              <a:t>development</a:t>
            </a:r>
            <a:r>
              <a:rPr lang="en-US" sz="2000" dirty="0"/>
              <a:t>: change in behavior over time: buying more (up-selling) or different things (cross-selling)</a:t>
            </a:r>
          </a:p>
        </p:txBody>
      </p:sp>
      <p:sp>
        <p:nvSpPr>
          <p:cNvPr id="11" name="Content Placeholder 2"/>
          <p:cNvSpPr txBox="1">
            <a:spLocks/>
          </p:cNvSpPr>
          <p:nvPr/>
        </p:nvSpPr>
        <p:spPr>
          <a:xfrm>
            <a:off x="7578409" y="3774076"/>
            <a:ext cx="4162676" cy="2214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dirty="0"/>
              <a:t>Customer </a:t>
            </a:r>
            <a:r>
              <a:rPr lang="en-US" sz="2000" b="1" dirty="0"/>
              <a:t>retention</a:t>
            </a:r>
            <a:r>
              <a:rPr lang="en-US" sz="2000" dirty="0"/>
              <a:t>: preventing customer “death” or churn.  </a:t>
            </a:r>
          </a:p>
        </p:txBody>
      </p:sp>
      <p:sp>
        <p:nvSpPr>
          <p:cNvPr id="10" name="Content Placeholder 2"/>
          <p:cNvSpPr txBox="1">
            <a:spLocks/>
          </p:cNvSpPr>
          <p:nvPr/>
        </p:nvSpPr>
        <p:spPr>
          <a:xfrm>
            <a:off x="2053087" y="5576595"/>
            <a:ext cx="9385540" cy="778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a:t>Marketing is about acquiring, developing and retaining customers</a:t>
            </a:r>
          </a:p>
        </p:txBody>
      </p:sp>
    </p:spTree>
    <p:extLst>
      <p:ext uri="{BB962C8B-B14F-4D97-AF65-F5344CB8AC3E}">
        <p14:creationId xmlns:p14="http://schemas.microsoft.com/office/powerpoint/2010/main" val="2651126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analytics</a:t>
            </a:r>
          </a:p>
        </p:txBody>
      </p:sp>
      <p:sp>
        <p:nvSpPr>
          <p:cNvPr id="3" name="Content Placeholder 2"/>
          <p:cNvSpPr>
            <a:spLocks noGrp="1"/>
          </p:cNvSpPr>
          <p:nvPr>
            <p:ph idx="1"/>
          </p:nvPr>
        </p:nvSpPr>
        <p:spPr/>
        <p:txBody>
          <a:bodyPr>
            <a:normAutofit/>
          </a:bodyPr>
          <a:lstStyle/>
          <a:p>
            <a:pPr marL="0" indent="0">
              <a:buNone/>
            </a:pPr>
            <a:endParaRPr lang="en-US" sz="1400" dirty="0"/>
          </a:p>
          <a:p>
            <a:pPr marL="0" indent="0">
              <a:buNone/>
            </a:pPr>
            <a:r>
              <a:rPr lang="en-US" dirty="0"/>
              <a:t>Using </a:t>
            </a:r>
            <a:r>
              <a:rPr lang="en-US" dirty="0">
                <a:solidFill>
                  <a:srgbClr val="FF0000"/>
                </a:solidFill>
              </a:rPr>
              <a:t>customer</a:t>
            </a:r>
            <a:r>
              <a:rPr lang="en-US" dirty="0"/>
              <a:t> data and statistical models to make business decisions:</a:t>
            </a:r>
          </a:p>
          <a:p>
            <a:pPr marL="0" indent="0">
              <a:buNone/>
            </a:pPr>
            <a:endParaRPr lang="en-US" sz="1200" dirty="0"/>
          </a:p>
          <a:p>
            <a:pPr lvl="1"/>
            <a:r>
              <a:rPr lang="en-US" dirty="0"/>
              <a:t>Who should be targeted for … a marketing campaign, churn prevention, cross-selling, acquisition?</a:t>
            </a:r>
          </a:p>
          <a:p>
            <a:pPr lvl="1"/>
            <a:r>
              <a:rPr lang="en-US" dirty="0"/>
              <a:t>Should we do a test before we roll it out? How big?</a:t>
            </a:r>
          </a:p>
          <a:p>
            <a:pPr lvl="1"/>
            <a:r>
              <a:rPr lang="en-US" dirty="0"/>
              <a:t>How many subscriptions/transactions can we predict over time for a cohort of customers?</a:t>
            </a:r>
          </a:p>
          <a:p>
            <a:pPr lvl="1"/>
            <a:r>
              <a:rPr lang="en-US" dirty="0"/>
              <a:t>How valuable is a customer to the firm over his or her lifecycle? How does it differ across customers? </a:t>
            </a:r>
          </a:p>
        </p:txBody>
      </p:sp>
      <p:sp>
        <p:nvSpPr>
          <p:cNvPr id="4" name="Slide Number Placeholder 3"/>
          <p:cNvSpPr>
            <a:spLocks noGrp="1"/>
          </p:cNvSpPr>
          <p:nvPr>
            <p:ph type="sldNum" sz="quarter" idx="12"/>
          </p:nvPr>
        </p:nvSpPr>
        <p:spPr/>
        <p:txBody>
          <a:bodyPr/>
          <a:lstStyle/>
          <a:p>
            <a:fld id="{6CBFAC83-0F86-4FD9-AADF-48CF955CAD4D}" type="slidenum">
              <a:rPr lang="en-US" smtClean="0"/>
              <a:t>9</a:t>
            </a:fld>
            <a:endParaRPr lang="en-US"/>
          </a:p>
        </p:txBody>
      </p:sp>
    </p:spTree>
    <p:extLst>
      <p:ext uri="{BB962C8B-B14F-4D97-AF65-F5344CB8AC3E}">
        <p14:creationId xmlns:p14="http://schemas.microsoft.com/office/powerpoint/2010/main" val="3692797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1797</Words>
  <Application>Microsoft Office PowerPoint</Application>
  <PresentationFormat>Widescreen</PresentationFormat>
  <Paragraphs>185</Paragraphs>
  <Slides>21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Century Gothic</vt:lpstr>
      <vt:lpstr>Wingdings</vt:lpstr>
      <vt:lpstr>Office Theme</vt:lpstr>
      <vt:lpstr>Customer Analytics </vt:lpstr>
      <vt:lpstr>Agenda </vt:lpstr>
      <vt:lpstr>1. House rules &amp; Introduction of the team</vt:lpstr>
      <vt:lpstr>House Rules </vt:lpstr>
      <vt:lpstr>Teacher team</vt:lpstr>
      <vt:lpstr>2. Introduction Customer Analytics</vt:lpstr>
      <vt:lpstr>Marketing: then and now</vt:lpstr>
      <vt:lpstr>Customer lifecycle</vt:lpstr>
      <vt:lpstr>Customer analytics</vt:lpstr>
      <vt:lpstr>3. General course information</vt:lpstr>
      <vt:lpstr>Course components</vt:lpstr>
      <vt:lpstr>Lectures 1-5: Short-term analytics</vt:lpstr>
      <vt:lpstr>Lectures 6-7: Long term analytics</vt:lpstr>
      <vt:lpstr>Structure lectures and lab sessions</vt:lpstr>
      <vt:lpstr>Grading</vt:lpstr>
      <vt:lpstr>Assignments</vt:lpstr>
      <vt:lpstr>Data sets &amp; software</vt:lpstr>
      <vt:lpstr>Readings</vt:lpstr>
      <vt:lpstr>Contact</vt:lpstr>
      <vt:lpstr>Questions?</vt:lpstr>
      <vt:lpstr>4. Web clips Module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Analytics</dc:title>
  <dc:creator>George Knox</dc:creator>
  <cp:lastModifiedBy>Anne van der Vliet</cp:lastModifiedBy>
  <cp:revision>52</cp:revision>
  <dcterms:created xsi:type="dcterms:W3CDTF">2021-10-14T09:47:04Z</dcterms:created>
  <dcterms:modified xsi:type="dcterms:W3CDTF">2021-10-25T09:44:51Z</dcterms:modified>
</cp:coreProperties>
</file>