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7"/>
  </p:notesMasterIdLst>
  <p:sldIdLst>
    <p:sldId id="256" r:id="rId5"/>
    <p:sldId id="426" r:id="rId6"/>
    <p:sldId id="424" r:id="rId7"/>
    <p:sldId id="436" r:id="rId8"/>
    <p:sldId id="489" r:id="rId9"/>
    <p:sldId id="482" r:id="rId10"/>
    <p:sldId id="510" r:id="rId11"/>
    <p:sldId id="445" r:id="rId12"/>
    <p:sldId id="460" r:id="rId13"/>
    <p:sldId id="461" r:id="rId14"/>
    <p:sldId id="512" r:id="rId15"/>
    <p:sldId id="529" r:id="rId16"/>
    <p:sldId id="527" r:id="rId17"/>
    <p:sldId id="528" r:id="rId18"/>
    <p:sldId id="530" r:id="rId19"/>
    <p:sldId id="531" r:id="rId20"/>
    <p:sldId id="532" r:id="rId21"/>
    <p:sldId id="533" r:id="rId22"/>
    <p:sldId id="538" r:id="rId23"/>
    <p:sldId id="543" r:id="rId24"/>
    <p:sldId id="539" r:id="rId25"/>
    <p:sldId id="537" r:id="rId26"/>
    <p:sldId id="534" r:id="rId27"/>
    <p:sldId id="535" r:id="rId28"/>
    <p:sldId id="536" r:id="rId29"/>
    <p:sldId id="546" r:id="rId30"/>
    <p:sldId id="540" r:id="rId31"/>
    <p:sldId id="446" r:id="rId32"/>
    <p:sldId id="545" r:id="rId33"/>
    <p:sldId id="541" r:id="rId34"/>
    <p:sldId id="542" r:id="rId35"/>
    <p:sldId id="544" r:id="rId3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0D6B0F-D7EA-4A57-92B7-D50D94D041D2}">
          <p14:sldIdLst>
            <p14:sldId id="256"/>
            <p14:sldId id="426"/>
            <p14:sldId id="424"/>
            <p14:sldId id="436"/>
            <p14:sldId id="489"/>
            <p14:sldId id="482"/>
            <p14:sldId id="510"/>
            <p14:sldId id="445"/>
            <p14:sldId id="460"/>
            <p14:sldId id="461"/>
            <p14:sldId id="512"/>
            <p14:sldId id="529"/>
            <p14:sldId id="527"/>
            <p14:sldId id="528"/>
            <p14:sldId id="530"/>
            <p14:sldId id="531"/>
            <p14:sldId id="532"/>
            <p14:sldId id="533"/>
            <p14:sldId id="538"/>
            <p14:sldId id="543"/>
            <p14:sldId id="539"/>
            <p14:sldId id="537"/>
            <p14:sldId id="534"/>
            <p14:sldId id="535"/>
            <p14:sldId id="536"/>
            <p14:sldId id="546"/>
            <p14:sldId id="540"/>
            <p14:sldId id="446"/>
            <p14:sldId id="545"/>
            <p14:sldId id="541"/>
            <p14:sldId id="542"/>
            <p14:sldId id="5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884" autoAdjust="0"/>
  </p:normalViewPr>
  <p:slideViewPr>
    <p:cSldViewPr snapToGrid="0">
      <p:cViewPr varScale="1">
        <p:scale>
          <a:sx n="99" d="100"/>
          <a:sy n="99" d="100"/>
        </p:scale>
        <p:origin x="9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0DDC138-54E4-4A74-94CF-63FF6FF77E2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23291A0-4D1F-4C03-8972-BA9F1C2DE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28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85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going to use this normal-normal model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53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s/sigma is noise/(potential signal): s is variability in response; sigma is the a priori range of effect sizes.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38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Tactical marketing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01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example, what’s the threshold?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90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89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Describing how likely the response rates are.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18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Beta is the prior; binomial is the likelihood.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95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Describing how likely the response rates are.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54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17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06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8B1D-9D52-4600-8833-A93FB591FBC6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9CD8-5666-406C-8B03-D35E2A2EF0BD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0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384-3A77-461D-8B1E-3F2C88CB678E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1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7CBC-C8C9-4890-A140-9F8229C14826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3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0B50-2A31-4AAD-B88C-35EB7181C9B1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7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C585-74F5-4175-962F-3723A9E129A4}" type="datetime1">
              <a:rPr lang="en-US" noProof="0" smtClean="0"/>
              <a:t>11/2/2021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9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7670-2B7F-415B-8558-D2A19DD3DC18}" type="datetime1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8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F126-C460-44C0-A688-33CC2871DB89}" type="datetime1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3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E3A9-1A6E-49E0-8A24-A90B0EDDAB87}" type="datetime1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4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7D38-CAE5-47E7-B3BA-F3B05E29FFF8}" type="datetime1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0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8596-0409-47ED-94BB-ABD872B4986E}" type="datetime1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6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EAA8-5650-42D7-9ED1-BADAB62176B9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3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80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Customer Analytics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Lecture 1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53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big is the option value?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4541047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A1 </a:t>
                </a:r>
                <a:r>
                  <a:rPr lang="en-US" sz="2400" dirty="0"/>
                  <a:t>Assume the test provides perfect information.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A2 </a:t>
                </a:r>
                <a:r>
                  <a:rPr lang="en-US" sz="2400" dirty="0"/>
                  <a:t>Test predicts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Success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=.05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=1.00</m:t>
                    </m:r>
                  </m:oMath>
                </a14:m>
                <a:endParaRPr lang="en-US" sz="2000" b="0" dirty="0"/>
              </a:p>
              <a:p>
                <a:pPr marL="914400" lvl="1" indent="-457200">
                  <a:buFont typeface="+mj-lt"/>
                  <a:buAutoNum type="arabicPeriod" startAt="2"/>
                </a:pPr>
                <a:r>
                  <a:rPr lang="en-US" sz="2000" dirty="0"/>
                  <a:t>Failure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=.0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=−1.00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A3 </a:t>
                </a:r>
                <a:r>
                  <a:rPr lang="en-US" sz="2400" dirty="0"/>
                  <a:t>Success occurs 30% of the time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4541047" cy="4351338"/>
              </a:xfrm>
              <a:blipFill>
                <a:blip r:embed="rId3"/>
                <a:stretch>
                  <a:fillRect l="-2151" t="-1961" r="-3495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63732" y="2202339"/>
            <a:ext cx="1032933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882467" y="1228673"/>
            <a:ext cx="1126066" cy="702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endCxn id="7" idx="1"/>
          </p:cNvCxnSpPr>
          <p:nvPr/>
        </p:nvCxnSpPr>
        <p:spPr>
          <a:xfrm flipV="1">
            <a:off x="7230533" y="1580040"/>
            <a:ext cx="651934" cy="867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82359" y="1633778"/>
            <a:ext cx="862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139709" y="1398561"/>
                <a:ext cx="12159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0 (why?)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709" y="1398561"/>
                <a:ext cx="1215910" cy="369332"/>
              </a:xfrm>
              <a:prstGeom prst="rect">
                <a:avLst/>
              </a:prstGeom>
              <a:blipFill>
                <a:blip r:embed="rId4"/>
                <a:stretch>
                  <a:fillRect t="-8197" r="-4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8079668" y="3399844"/>
            <a:ext cx="928865" cy="842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  <a:p>
            <a:pPr algn="ctr"/>
            <a:r>
              <a:rPr lang="en-US" dirty="0"/>
              <a:t>says</a:t>
            </a:r>
          </a:p>
        </p:txBody>
      </p:sp>
      <p:cxnSp>
        <p:nvCxnSpPr>
          <p:cNvPr id="14" name="Straight Arrow Connector 13"/>
          <p:cNvCxnSpPr>
            <a:stCxn id="6" idx="3"/>
            <a:endCxn id="12" idx="2"/>
          </p:cNvCxnSpPr>
          <p:nvPr/>
        </p:nvCxnSpPr>
        <p:spPr>
          <a:xfrm>
            <a:off x="7196665" y="2570639"/>
            <a:ext cx="883003" cy="1250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00018" y="3273062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50399" y="2570639"/>
            <a:ext cx="1032933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550399" y="4255504"/>
            <a:ext cx="1032933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mail</a:t>
            </a:r>
          </a:p>
        </p:txBody>
      </p:sp>
      <p:cxnSp>
        <p:nvCxnSpPr>
          <p:cNvPr id="23" name="Straight Arrow Connector 22"/>
          <p:cNvCxnSpPr>
            <a:stCxn id="12" idx="6"/>
            <a:endCxn id="20" idx="1"/>
          </p:cNvCxnSpPr>
          <p:nvPr/>
        </p:nvCxnSpPr>
        <p:spPr>
          <a:xfrm flipV="1">
            <a:off x="9008533" y="2938939"/>
            <a:ext cx="541866" cy="882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6"/>
            <a:endCxn id="21" idx="1"/>
          </p:cNvCxnSpPr>
          <p:nvPr/>
        </p:nvCxnSpPr>
        <p:spPr>
          <a:xfrm>
            <a:off x="9008533" y="3821325"/>
            <a:ext cx="541866" cy="802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588902" y="288055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Success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47588" y="4396596"/>
            <a:ext cx="81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Failure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706857" y="4485272"/>
                <a:ext cx="1100429" cy="2770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=−5000</m:t>
                      </m:r>
                    </m:oMath>
                  </m:oMathPara>
                </a14:m>
                <a:br>
                  <a:rPr lang="en-US" b="0" dirty="0"/>
                </a:br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857" y="4485272"/>
                <a:ext cx="1100429" cy="277064"/>
              </a:xfrm>
              <a:prstGeom prst="rect">
                <a:avLst/>
              </a:prstGeom>
              <a:blipFill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0859528" y="2788222"/>
                <a:ext cx="9826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50000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9528" y="2788222"/>
                <a:ext cx="982640" cy="276999"/>
              </a:xfrm>
              <a:prstGeom prst="rect">
                <a:avLst/>
              </a:prstGeom>
              <a:blipFill>
                <a:blip r:embed="rId6"/>
                <a:stretch>
                  <a:fillRect l="-1852" r="-555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690392" y="6007351"/>
                <a:ext cx="518129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1541463" indent="-1541463" algn="r">
                  <a:tabLst>
                    <a:tab pos="222726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50000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+0.7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−5000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1541463" indent="-1541463" algn="r">
                  <a:tabLst>
                    <a:tab pos="222726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𝟏𝟏𝟓𝟎𝟎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392" y="6007351"/>
                <a:ext cx="5181291" cy="553998"/>
              </a:xfrm>
              <a:prstGeom prst="rect">
                <a:avLst/>
              </a:prstGeom>
              <a:blipFill>
                <a:blip r:embed="rId7"/>
                <a:stretch>
                  <a:fillRect b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10914689" y="4829916"/>
            <a:ext cx="113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(only test)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829798" y="319598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798" y="3195982"/>
                <a:ext cx="357470" cy="276999"/>
              </a:xfrm>
              <a:prstGeom prst="rect">
                <a:avLst/>
              </a:prstGeom>
              <a:blipFill>
                <a:blip r:embed="rId8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861572" y="4723004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572" y="4723004"/>
                <a:ext cx="357470" cy="276999"/>
              </a:xfrm>
              <a:prstGeom prst="rect">
                <a:avLst/>
              </a:prstGeom>
              <a:blipFill>
                <a:blip r:embed="rId9"/>
                <a:stretch>
                  <a:fillRect l="-15517" r="-1724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10719145" y="3088396"/>
            <a:ext cx="152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(test + rollout)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518408" y="5591755"/>
                <a:ext cx="6335837" cy="2770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1541463" indent="-1541463" algn="r">
                  <a:tabLst>
                    <a:tab pos="222726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Value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test</m:t>
                      </m:r>
                      <m:r>
                        <m:rPr>
                          <m:aln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profit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test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i="0">
                          <a:latin typeface="Cambria Math" panose="02040503050406030204" pitchFamily="18" charset="0"/>
                        </a:rPr>
                        <m:t>profit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latin typeface="Cambria Math" panose="02040503050406030204" pitchFamily="18" charset="0"/>
                        </a:rPr>
                        <m:t>test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408" y="5591755"/>
                <a:ext cx="6335837" cy="277064"/>
              </a:xfrm>
              <a:prstGeom prst="rect">
                <a:avLst/>
              </a:prstGeom>
              <a:blipFill>
                <a:blip r:embed="rId10"/>
                <a:stretch>
                  <a:fillRect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D9BE96F0-58FD-4650-A9CC-F5E2AA8EAB26}"/>
              </a:ext>
            </a:extLst>
          </p:cNvPr>
          <p:cNvSpPr txBox="1"/>
          <p:nvPr/>
        </p:nvSpPr>
        <p:spPr>
          <a:xfrm>
            <a:off x="10106526" y="1911711"/>
            <a:ext cx="213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Profit comes from both test and rollout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D21418-1A11-457F-891D-254D1FEE7E62}"/>
              </a:ext>
            </a:extLst>
          </p:cNvPr>
          <p:cNvSpPr txBox="1"/>
          <p:nvPr/>
        </p:nvSpPr>
        <p:spPr>
          <a:xfrm>
            <a:off x="0" y="648866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BKN 9.2</a:t>
            </a:r>
          </a:p>
        </p:txBody>
      </p:sp>
    </p:spTree>
    <p:extLst>
      <p:ext uri="{BB962C8B-B14F-4D97-AF65-F5344CB8AC3E}">
        <p14:creationId xmlns:p14="http://schemas.microsoft.com/office/powerpoint/2010/main" val="3023923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true unobserved population response rate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What we observe: sample mean estimate,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 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Its standard error,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/>
                  <a:t>   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Central limit theorem. For large enough sample, distribution of sample mean is approximately normal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se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d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 rotWithShape="0">
                <a:blip r:embed="rId2"/>
                <a:stretch>
                  <a:fillRect l="-1128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5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What’s the probability we make a mistake?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8" y="1801342"/>
            <a:ext cx="9458325" cy="3857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688479" y="5703174"/>
                <a:ext cx="21768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&lt;0.03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=.027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479" y="5703174"/>
                <a:ext cx="2176878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015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Sample with replacement </a:t>
                </a:r>
                <a:r>
                  <a:rPr lang="en-US" sz="2400" dirty="0"/>
                  <a:t>from the original sample, using the same sample size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For b = 1 … B bootstrap samples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971550" lvl="1" indent="-514350">
                  <a:buAutoNum type="arabicPeriod"/>
                </a:pPr>
                <a:r>
                  <a:rPr lang="en-US" sz="2000" dirty="0"/>
                  <a:t>Resample with replacement,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…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marL="971550" lvl="1" indent="-514350">
                  <a:buAutoNum type="arabicPeriod"/>
                </a:pPr>
                <a:r>
                  <a:rPr lang="en-US" sz="2000" dirty="0"/>
                  <a:t>Calculate estimate using this resample set,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e>
                    </m:nary>
                  </m:oMath>
                </a14:m>
                <a:endParaRPr lang="en-US" sz="2000" dirty="0"/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dirty="0"/>
                  <a:t>You now have 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sz="2400" dirty="0"/>
                  <a:t>.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03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2072481"/>
            <a:ext cx="9458325" cy="3857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637940" y="5745440"/>
                <a:ext cx="2684646" cy="6286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&lt;.03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0.0226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940" y="5745440"/>
                <a:ext cx="2684646" cy="6286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152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1D0F3-700E-456F-BE76-35DA8DE8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3B5D03-753B-4408-AA34-31726ED0AD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These are frequentist or classical approaches to quantifying uncertainty.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Before seeing the data, we may have some idea of what the response rate is:</a:t>
                </a:r>
              </a:p>
              <a:p>
                <a:pPr lvl="1"/>
                <a:r>
                  <a:rPr lang="en-US" sz="1800" b="1" dirty="0"/>
                  <a:t>Previous experience</a:t>
                </a:r>
                <a:r>
                  <a:rPr lang="en-US" sz="1800" dirty="0"/>
                  <a:t>: past campaigns’ response rates range from about 0-10%, on average slightly below 3%</a:t>
                </a:r>
              </a:p>
              <a:p>
                <a:pPr lvl="1"/>
                <a:r>
                  <a:rPr lang="en-US" sz="1800" b="1" dirty="0"/>
                  <a:t>Or truly no idea: </a:t>
                </a:r>
                <a:r>
                  <a:rPr lang="en-US" sz="1800" dirty="0"/>
                  <a:t>every value is equally likely (</a:t>
                </a:r>
                <a:r>
                  <a:rPr lang="en-US" sz="1800" b="1" dirty="0"/>
                  <a:t>flat </a:t>
                </a:r>
                <a:r>
                  <a:rPr lang="en-US" sz="1800" dirty="0"/>
                  <a:t>or </a:t>
                </a:r>
                <a:r>
                  <a:rPr lang="en-US" sz="1800" b="1" dirty="0"/>
                  <a:t>diffuse</a:t>
                </a:r>
                <a:r>
                  <a:rPr lang="en-US" sz="1800" dirty="0"/>
                  <a:t> prior)</a:t>
                </a:r>
              </a:p>
              <a:p>
                <a:pPr lvl="1"/>
                <a:endParaRPr lang="en-US" sz="1800" b="1" dirty="0"/>
              </a:p>
              <a:p>
                <a:pPr marL="0" indent="0">
                  <a:buNone/>
                </a:pPr>
                <a:r>
                  <a:rPr lang="en-US" sz="2000" dirty="0"/>
                  <a:t>We summarize these ideas in a distribution called the </a:t>
                </a:r>
                <a:r>
                  <a:rPr lang="en-US" sz="2000" b="1" dirty="0"/>
                  <a:t>prior distribution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beta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br>
                  <a:rPr lang="en-US" sz="20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3B5D03-753B-4408-AA34-31726ED0AD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5AB91-F63B-45C1-83E2-EC79B579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42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463A823-B6D2-4C45-8892-1F5FB180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Placeholder 16">
                <a:extLst>
                  <a:ext uri="{FF2B5EF4-FFF2-40B4-BE49-F238E27FC236}">
                    <a16:creationId xmlns:a16="http://schemas.microsoft.com/office/drawing/2014/main" id="{88E88D8F-A37A-4957-A516-AC65DF9C009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=36)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17" name="Text Placeholder 16">
                <a:extLst>
                  <a:ext uri="{FF2B5EF4-FFF2-40B4-BE49-F238E27FC236}">
                    <a16:creationId xmlns:a16="http://schemas.microsoft.com/office/drawing/2014/main" id="{88E88D8F-A37A-4957-A516-AC65DF9C00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44080C26-9AC5-499D-8C41-CF7F396E92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/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18">
                <a:extLst>
                  <a:ext uri="{FF2B5EF4-FFF2-40B4-BE49-F238E27FC236}">
                    <a16:creationId xmlns:a16="http://schemas.microsoft.com/office/drawing/2014/main" id="{7C1C7C80-05F9-4460-ADD1-D8EF8AFEFBAD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19" name="Text Placeholder 18">
                <a:extLst>
                  <a:ext uri="{FF2B5EF4-FFF2-40B4-BE49-F238E27FC236}">
                    <a16:creationId xmlns:a16="http://schemas.microsoft.com/office/drawing/2014/main" id="{7C1C7C80-05F9-4460-ADD1-D8EF8AFEFB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5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8938EDAF-96FD-4C7C-8E06-19B861CA2C7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6"/>
          <a:stretch>
            <a:fillRect/>
          </a:stretch>
        </p:blipFill>
        <p:spPr>
          <a:xfrm>
            <a:off x="6203782" y="2505075"/>
            <a:ext cx="5120023" cy="368458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38D3E-D4B9-43F9-9269-30059902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9C9460-85BB-4DAD-A6E8-540B6D9C7AA8}"/>
              </a:ext>
            </a:extLst>
          </p:cNvPr>
          <p:cNvSpPr txBox="1"/>
          <p:nvPr/>
        </p:nvSpPr>
        <p:spPr>
          <a:xfrm>
            <a:off x="2423160" y="1728549"/>
            <a:ext cx="2129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Previous experience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8DF351-91CC-4B42-B30E-8006CB10CBAE}"/>
              </a:ext>
            </a:extLst>
          </p:cNvPr>
          <p:cNvSpPr txBox="1"/>
          <p:nvPr/>
        </p:nvSpPr>
        <p:spPr>
          <a:xfrm>
            <a:off x="7698998" y="1707908"/>
            <a:ext cx="2129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Flat or diffuse prior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21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72895B2-E62A-490F-83C1-16EAAABE8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Posterior distribution for the response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20A9519-79BB-4D34-83B6-EBE45B100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After we observe the response rate in the test, we can update our distribution. This is done via Bayes’ rule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we observe s responses in n observations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2916238" indent="-2859088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posterior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likelihood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∙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prior</m:t>
                      </m:r>
                    </m:oMath>
                  </m:oMathPara>
                </a14:m>
                <a:br>
                  <a:rPr lang="en-US" sz="2000" b="0" dirty="0">
                    <a:ea typeface="Cambria Math" panose="02040503050406030204" pitchFamily="18" charset="0"/>
                  </a:rPr>
                </a:br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830638" indent="-3830638" algn="ctr">
                  <a:buNone/>
                  <a:tabLst>
                    <a:tab pos="38306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beta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We can use these distributions to calculate e.g., the probability that we make a mistake, e.g.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&lt;.03)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20A9519-79BB-4D34-83B6-EBE45B100C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210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E24AC-C973-4D0E-B488-98FCADA8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E1EA86-71D2-4831-AC83-D1792A17B7EA}"/>
              </a:ext>
            </a:extLst>
          </p:cNvPr>
          <p:cNvSpPr txBox="1"/>
          <p:nvPr/>
        </p:nvSpPr>
        <p:spPr>
          <a:xfrm>
            <a:off x="269507" y="6439301"/>
            <a:ext cx="393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This is called the Beta-Binomial model. </a:t>
            </a:r>
          </a:p>
        </p:txBody>
      </p:sp>
    </p:spTree>
    <p:extLst>
      <p:ext uri="{BB962C8B-B14F-4D97-AF65-F5344CB8AC3E}">
        <p14:creationId xmlns:p14="http://schemas.microsoft.com/office/powerpoint/2010/main" val="1836543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463A823-B6D2-4C45-8892-1F5FB180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Placeholder 16">
                <a:extLst>
                  <a:ext uri="{FF2B5EF4-FFF2-40B4-BE49-F238E27FC236}">
                    <a16:creationId xmlns:a16="http://schemas.microsoft.com/office/drawing/2014/main" id="{88E88D8F-A37A-4957-A516-AC65DF9C009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=1+175,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=36+5000−175)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17" name="Text Placeholder 16">
                <a:extLst>
                  <a:ext uri="{FF2B5EF4-FFF2-40B4-BE49-F238E27FC236}">
                    <a16:creationId xmlns:a16="http://schemas.microsoft.com/office/drawing/2014/main" id="{88E88D8F-A37A-4957-A516-AC65DF9C00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18">
                <a:extLst>
                  <a:ext uri="{FF2B5EF4-FFF2-40B4-BE49-F238E27FC236}">
                    <a16:creationId xmlns:a16="http://schemas.microsoft.com/office/drawing/2014/main" id="{7C1C7C80-05F9-4460-ADD1-D8EF8AFEFBAD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=1+175,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=1+5000−175)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19" name="Text Placeholder 18">
                <a:extLst>
                  <a:ext uri="{FF2B5EF4-FFF2-40B4-BE49-F238E27FC236}">
                    <a16:creationId xmlns:a16="http://schemas.microsoft.com/office/drawing/2014/main" id="{7C1C7C80-05F9-4460-ADD1-D8EF8AFEFB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38D3E-D4B9-43F9-9269-30059902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18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BF4150-E551-4C49-824B-A9CDE2B0255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6203782" y="2505075"/>
            <a:ext cx="5120023" cy="368458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AE9CA23-BA90-4BED-B5A0-5A812F4E19F4}"/>
                  </a:ext>
                </a:extLst>
              </p:cNvPr>
              <p:cNvSpPr txBox="1"/>
              <p:nvPr/>
            </p:nvSpPr>
            <p:spPr>
              <a:xfrm>
                <a:off x="3145625" y="1506022"/>
                <a:ext cx="60976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beta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AE9CA23-BA90-4BED-B5A0-5A812F4E1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625" y="1506022"/>
                <a:ext cx="6097604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A586BE7-6568-4B9E-9D7F-4EE96C180A40}"/>
              </a:ext>
            </a:extLst>
          </p:cNvPr>
          <p:cNvSpPr txBox="1"/>
          <p:nvPr/>
        </p:nvSpPr>
        <p:spPr>
          <a:xfrm>
            <a:off x="269507" y="6439301"/>
            <a:ext cx="501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more data you have, the less the prior matters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14F33F89-ABA2-4ABD-9EAB-11000FFD67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858670" y="2505075"/>
            <a:ext cx="5120023" cy="3684588"/>
          </a:xfrm>
        </p:spPr>
      </p:pic>
    </p:spTree>
    <p:extLst>
      <p:ext uri="{BB962C8B-B14F-4D97-AF65-F5344CB8AC3E}">
        <p14:creationId xmlns:p14="http://schemas.microsoft.com/office/powerpoint/2010/main" val="2194336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1B848B2-CF9D-406E-B0B0-4FD4E973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You can use this to compare two versions</a:t>
            </a:r>
          </a:p>
        </p:txBody>
      </p:sp>
      <p:pic>
        <p:nvPicPr>
          <p:cNvPr id="13" name="Content Placeholder 12" descr="Chart, waterfall chart&#10;&#10;Description automatically generated">
            <a:extLst>
              <a:ext uri="{FF2B5EF4-FFF2-40B4-BE49-F238E27FC236}">
                <a16:creationId xmlns:a16="http://schemas.microsoft.com/office/drawing/2014/main" id="{1C4D0375-0B81-4D06-9A9E-3F44697D4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733" y="1825625"/>
            <a:ext cx="6494534" cy="4351338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0156E-AEE9-471B-A84B-2F8E000D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&amp; Roll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87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004C-544C-496B-9D05-F74D09EF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Holdout tests</a:t>
            </a:r>
          </a:p>
        </p:txBody>
      </p:sp>
      <p:pic>
        <p:nvPicPr>
          <p:cNvPr id="6" name="Content Placeholder 5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D4DC8167-B59D-49F7-8E1B-53966D8AB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2096294"/>
            <a:ext cx="6667500" cy="3810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4B899-CDD1-459E-B7FB-D59FB0E7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16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7445E-08F7-4605-A87D-391443CB2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403" y="2126620"/>
            <a:ext cx="9380952" cy="383809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2306E-1337-4241-A4DA-639DC89E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Placeholder 16">
                <a:extLst>
                  <a:ext uri="{FF2B5EF4-FFF2-40B4-BE49-F238E27FC236}">
                    <a16:creationId xmlns:a16="http://schemas.microsoft.com/office/drawing/2014/main" id="{B051B9FD-79E3-4730-858C-3CF0D73EEB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9098" y="1715824"/>
                <a:ext cx="5157787" cy="8239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beta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=1+21,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=1+100−21)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2" name="Text Placeholder 16">
                <a:extLst>
                  <a:ext uri="{FF2B5EF4-FFF2-40B4-BE49-F238E27FC236}">
                    <a16:creationId xmlns:a16="http://schemas.microsoft.com/office/drawing/2014/main" id="{B051B9FD-79E3-4730-858C-3CF0D73EE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98" y="1715824"/>
                <a:ext cx="5157787" cy="823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Placeholder 16">
                <a:extLst>
                  <a:ext uri="{FF2B5EF4-FFF2-40B4-BE49-F238E27FC236}">
                    <a16:creationId xmlns:a16="http://schemas.microsoft.com/office/drawing/2014/main" id="{48C3A8BA-1A37-4E85-83BF-A5A0F3E9C1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88802" y="1621077"/>
                <a:ext cx="5157787" cy="8239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beta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=1+38,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=1+100−38)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6" name="Text Placeholder 16">
                <a:extLst>
                  <a:ext uri="{FF2B5EF4-FFF2-40B4-BE49-F238E27FC236}">
                    <a16:creationId xmlns:a16="http://schemas.microsoft.com/office/drawing/2014/main" id="{48C3A8BA-1A37-4E85-83BF-A5A0F3E9C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802" y="1621077"/>
                <a:ext cx="5157787" cy="8239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9550CC-C7EF-420D-9A03-5A8FE57347CB}"/>
                  </a:ext>
                </a:extLst>
              </p:cNvPr>
              <p:cNvSpPr txBox="1"/>
              <p:nvPr/>
            </p:nvSpPr>
            <p:spPr>
              <a:xfrm>
                <a:off x="2683613" y="893285"/>
                <a:ext cx="60976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beta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9550CC-C7EF-420D-9A03-5A8FE5734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613" y="893285"/>
                <a:ext cx="609760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EBFDD1D-ACF5-4A11-A15B-7BECD6FC953B}"/>
              </a:ext>
            </a:extLst>
          </p:cNvPr>
          <p:cNvSpPr txBox="1"/>
          <p:nvPr/>
        </p:nvSpPr>
        <p:spPr>
          <a:xfrm>
            <a:off x="104275" y="5699781"/>
            <a:ext cx="60976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dirty="0" err="1">
                <a:solidFill>
                  <a:srgbClr val="2D3B45"/>
                </a:solidFill>
                <a:effectLst/>
                <a:latin typeface="LatoWeb"/>
              </a:rPr>
              <a:t>set.seed</a:t>
            </a:r>
            <a:r>
              <a:rPr lang="en-US" sz="1400" b="0" i="0" dirty="0">
                <a:solidFill>
                  <a:srgbClr val="2D3B45"/>
                </a:solidFill>
                <a:effectLst/>
                <a:latin typeface="LatoWeb"/>
              </a:rPr>
              <a:t>(19312)</a:t>
            </a:r>
            <a:br>
              <a:rPr lang="en-US" sz="1400" b="0" i="0" dirty="0">
                <a:solidFill>
                  <a:srgbClr val="2D3B45"/>
                </a:solidFill>
                <a:effectLst/>
                <a:latin typeface="LatoWeb"/>
              </a:rPr>
            </a:br>
            <a:r>
              <a:rPr lang="en-US" sz="1400" b="0" i="0" dirty="0" err="1">
                <a:solidFill>
                  <a:srgbClr val="2D3B45"/>
                </a:solidFill>
                <a:effectLst/>
                <a:latin typeface="LatoWeb"/>
              </a:rPr>
              <a:t>p_A</a:t>
            </a:r>
            <a:r>
              <a:rPr lang="en-US" sz="1400" b="0" i="0" dirty="0">
                <a:solidFill>
                  <a:srgbClr val="2D3B45"/>
                </a:solidFill>
                <a:effectLst/>
                <a:latin typeface="LatoWeb"/>
              </a:rPr>
              <a:t> &lt;-</a:t>
            </a:r>
            <a:r>
              <a:rPr lang="en-US" sz="1400" b="0" i="0" dirty="0" err="1">
                <a:solidFill>
                  <a:srgbClr val="2D3B45"/>
                </a:solidFill>
                <a:effectLst/>
                <a:latin typeface="LatoWeb"/>
              </a:rPr>
              <a:t>rbeta</a:t>
            </a:r>
            <a:r>
              <a:rPr lang="en-US" sz="1400" b="0" i="0" dirty="0">
                <a:solidFill>
                  <a:srgbClr val="2D3B45"/>
                </a:solidFill>
                <a:effectLst/>
                <a:latin typeface="LatoWeb"/>
              </a:rPr>
              <a:t>(n = 10000, shape1 = 1+21, shape2 = 1+100−21)</a:t>
            </a:r>
            <a:br>
              <a:rPr lang="en-US" sz="1400" b="0" i="0" dirty="0">
                <a:solidFill>
                  <a:srgbClr val="2D3B45"/>
                </a:solidFill>
                <a:effectLst/>
                <a:latin typeface="LatoWeb"/>
              </a:rPr>
            </a:br>
            <a:r>
              <a:rPr lang="en-US" sz="1400" b="0" i="0" dirty="0" err="1">
                <a:solidFill>
                  <a:srgbClr val="2D3B45"/>
                </a:solidFill>
                <a:effectLst/>
                <a:latin typeface="LatoWeb"/>
              </a:rPr>
              <a:t>p_B</a:t>
            </a:r>
            <a:r>
              <a:rPr lang="en-US" sz="1400" b="0" i="0" dirty="0">
                <a:solidFill>
                  <a:srgbClr val="2D3B45"/>
                </a:solidFill>
                <a:effectLst/>
                <a:latin typeface="LatoWeb"/>
              </a:rPr>
              <a:t> &lt;-</a:t>
            </a:r>
            <a:r>
              <a:rPr lang="en-US" sz="1400" b="0" i="0" dirty="0" err="1">
                <a:solidFill>
                  <a:srgbClr val="2D3B45"/>
                </a:solidFill>
                <a:effectLst/>
                <a:latin typeface="LatoWeb"/>
              </a:rPr>
              <a:t>rbeta</a:t>
            </a:r>
            <a:r>
              <a:rPr lang="en-US" sz="1400" b="0" i="0" dirty="0">
                <a:solidFill>
                  <a:srgbClr val="2D3B45"/>
                </a:solidFill>
                <a:effectLst/>
                <a:latin typeface="LatoWeb"/>
              </a:rPr>
              <a:t>(n = 10000, shape1 = 1+38, shape2 = 1+100-38)</a:t>
            </a:r>
          </a:p>
          <a:p>
            <a:pPr algn="l"/>
            <a:r>
              <a:rPr lang="en-US" sz="1400" b="0" i="0" dirty="0">
                <a:solidFill>
                  <a:srgbClr val="2D3B45"/>
                </a:solidFill>
                <a:effectLst/>
                <a:latin typeface="LatoWeb"/>
              </a:rPr>
              <a:t>sum(</a:t>
            </a:r>
            <a:r>
              <a:rPr lang="en-US" sz="1400" b="0" i="0" dirty="0" err="1">
                <a:solidFill>
                  <a:srgbClr val="2D3B45"/>
                </a:solidFill>
                <a:effectLst/>
                <a:latin typeface="LatoWeb"/>
              </a:rPr>
              <a:t>p_A</a:t>
            </a:r>
            <a:r>
              <a:rPr lang="en-US" sz="1400" b="0" i="0" dirty="0">
                <a:solidFill>
                  <a:srgbClr val="2D3B45"/>
                </a:solidFill>
                <a:effectLst/>
                <a:latin typeface="LatoWeb"/>
              </a:rPr>
              <a:t>&lt;</a:t>
            </a:r>
            <a:r>
              <a:rPr lang="en-US" sz="1400" b="0" i="0" dirty="0" err="1">
                <a:solidFill>
                  <a:srgbClr val="2D3B45"/>
                </a:solidFill>
                <a:effectLst/>
                <a:latin typeface="LatoWeb"/>
              </a:rPr>
              <a:t>p_B</a:t>
            </a:r>
            <a:r>
              <a:rPr lang="en-US" sz="1400" b="0" i="0" dirty="0">
                <a:solidFill>
                  <a:srgbClr val="2D3B45"/>
                </a:solidFill>
                <a:effectLst/>
                <a:latin typeface="LatoWeb"/>
              </a:rPr>
              <a:t>)/10000</a:t>
            </a:r>
          </a:p>
        </p:txBody>
      </p:sp>
    </p:spTree>
    <p:extLst>
      <p:ext uri="{BB962C8B-B14F-4D97-AF65-F5344CB8AC3E}">
        <p14:creationId xmlns:p14="http://schemas.microsoft.com/office/powerpoint/2010/main" val="1975802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4739A-3EE2-4221-9ABF-A7822C00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66305-37E0-4C8B-9E3E-5875A5C42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You collect data from an A/B test comparing the time users spend on your website for two versions of the homepage. A summary of the data looks like this: </a:t>
            </a:r>
          </a:p>
          <a:p>
            <a:pPr marL="0" indent="0">
              <a:buNone/>
            </a:pPr>
            <a:endParaRPr lang="en-US" sz="2000" dirty="0"/>
          </a:p>
          <a:p>
            <a:pPr marL="1655763" indent="0">
              <a:buNone/>
            </a:pPr>
            <a:r>
              <a:rPr lang="en-US" sz="2000" dirty="0"/>
              <a:t>Ver. 	Viewers 	Avg. Time		St. Dev.</a:t>
            </a:r>
          </a:p>
          <a:p>
            <a:pPr marL="1655763" indent="0">
              <a:buNone/>
            </a:pPr>
            <a:r>
              <a:rPr lang="en-US" sz="2000" dirty="0"/>
              <a:t>A 	500 		5.40 			1.97</a:t>
            </a:r>
          </a:p>
          <a:p>
            <a:pPr marL="1655763" indent="0">
              <a:buNone/>
            </a:pPr>
            <a:r>
              <a:rPr lang="en-US" sz="2000" dirty="0"/>
              <a:t>B 	500 		5.44 			2.11</a:t>
            </a:r>
          </a:p>
          <a:p>
            <a:pPr marL="1655763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It looks like B keeps users on the site longer, but how sure are we that B produces longer visits on average?  We’ve only seen 500 visitors in each group.</a:t>
            </a:r>
          </a:p>
          <a:p>
            <a:pPr marL="1655763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B3E13-0867-4704-B8F1-70F955EF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59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41AC2-29C4-4844-B775-1761E870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0CFB111-0FC2-487A-89D3-5848EAB442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Suppose the data are continuous, like minutes or profits, instead of binary {0,1} data like responses or clicks.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Likelihood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is known)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N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Prior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N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Posterior (*)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N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0CFB111-0FC2-487A-89D3-5848EAB442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27CEA-129C-401B-AEEE-830CF997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F9CCCB0A-281C-4521-9C48-8485976678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0426669"/>
                  </p:ext>
                </p:extLst>
              </p:nvPr>
            </p:nvGraphicFramePr>
            <p:xfrm>
              <a:off x="2032000" y="5098324"/>
              <a:ext cx="8128000" cy="90189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4158022354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5399238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sSubSup>
                                                  <m:sSubSup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bSup>
                                              </m:den>
                                            </m:f>
                                            <m:r>
                                              <a:rPr lang="en-US" b="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n</m:t>
                                                </m:r>
                                              </m:num>
                                              <m:den>
                                                <m:sSup>
                                                  <m:sSup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s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μ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σ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97084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F9CCCB0A-281C-4521-9C48-8485976678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0426669"/>
                  </p:ext>
                </p:extLst>
              </p:nvPr>
            </p:nvGraphicFramePr>
            <p:xfrm>
              <a:off x="2032000" y="5098324"/>
              <a:ext cx="8128000" cy="90189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4158022354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539923889"/>
                        </a:ext>
                      </a:extLst>
                    </a:gridCol>
                  </a:tblGrid>
                  <a:tr h="9018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7084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E6196E3-B00A-44E5-87E2-AC4AFEF1DD32}"/>
              </a:ext>
            </a:extLst>
          </p:cNvPr>
          <p:cNvSpPr txBox="1"/>
          <p:nvPr/>
        </p:nvSpPr>
        <p:spPr>
          <a:xfrm>
            <a:off x="269507" y="6439301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Normal-Normal model</a:t>
            </a:r>
          </a:p>
        </p:txBody>
      </p:sp>
    </p:spTree>
    <p:extLst>
      <p:ext uri="{BB962C8B-B14F-4D97-AF65-F5344CB8AC3E}">
        <p14:creationId xmlns:p14="http://schemas.microsoft.com/office/powerpoint/2010/main" val="2450699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DBCBBF5-F45C-4F63-ACDB-9887B8B8B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144" y="2145947"/>
            <a:ext cx="9380952" cy="38380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9BFBB4-01B8-4E0C-92BD-3CB9082A0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2BC89-F6DF-43DF-ABB6-C92F1CF3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9398CA-ED44-43A4-A357-BDBABF1926B5}"/>
                  </a:ext>
                </a:extLst>
              </p:cNvPr>
              <p:cNvSpPr txBox="1"/>
              <p:nvPr/>
            </p:nvSpPr>
            <p:spPr>
              <a:xfrm>
                <a:off x="2825818" y="2027685"/>
                <a:ext cx="6097604" cy="374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N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sSubSup>
                            <m:sSub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9398CA-ED44-43A4-A357-BDBABF192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818" y="2027685"/>
                <a:ext cx="6097604" cy="374783"/>
              </a:xfrm>
              <a:prstGeom prst="rect">
                <a:avLst/>
              </a:prstGeom>
              <a:blipFill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50A323F-FE97-4B1B-9C3E-2D93C49F56BB}"/>
                  </a:ext>
                </a:extLst>
              </p:cNvPr>
              <p:cNvSpPr txBox="1"/>
              <p:nvPr/>
            </p:nvSpPr>
            <p:spPr>
              <a:xfrm>
                <a:off x="818569" y="1506022"/>
                <a:ext cx="6219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Both groups have the same diffuse prior, mean time on site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50A323F-FE97-4B1B-9C3E-2D93C49F5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69" y="1506022"/>
                <a:ext cx="6219716" cy="369332"/>
              </a:xfrm>
              <a:prstGeom prst="rect">
                <a:avLst/>
              </a:prstGeom>
              <a:blipFill>
                <a:blip r:embed="rId4"/>
                <a:stretch>
                  <a:fillRect l="-784" t="-8197" r="-9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555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016C-47A7-40FE-9CA0-57CFBABF9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593B-28E9-476E-87DE-76867FED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DFA218-27C0-42AC-9B33-7457914F8A2C}"/>
                  </a:ext>
                </a:extLst>
              </p:cNvPr>
              <p:cNvSpPr txBox="1"/>
              <p:nvPr/>
            </p:nvSpPr>
            <p:spPr>
              <a:xfrm>
                <a:off x="2405915" y="1027906"/>
                <a:ext cx="6097604" cy="720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N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DFA218-27C0-42AC-9B33-7457914F8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915" y="1027906"/>
                <a:ext cx="6097604" cy="720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E205D0E-B4B0-43B6-BCCC-260620391BEE}"/>
              </a:ext>
            </a:extLst>
          </p:cNvPr>
          <p:cNvSpPr txBox="1"/>
          <p:nvPr/>
        </p:nvSpPr>
        <p:spPr>
          <a:xfrm>
            <a:off x="0" y="6488668"/>
            <a:ext cx="6038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posterior is the likelihood because the prior is so diffuse.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0E2662-E66F-448A-96EE-2EA8B207A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915" y="943393"/>
            <a:ext cx="68580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70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8F7E6-CA60-4D80-9165-1996169B6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dirty="0"/>
              <a:t>Posterior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52442F-5155-4D36-9BD8-FB938EF1A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073" y="661916"/>
            <a:ext cx="5557909" cy="555790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576DD-B660-4091-822B-E9681AFE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CBFAC83-0F86-4FD9-AADF-48CF955CAD4D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823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E5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E6B5D-364E-4B5D-9A1C-2C49F601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Typical A/B email test setup screen</a:t>
            </a:r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6BD49D9-7C44-4C6D-AD08-3523EE348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311" y="961812"/>
            <a:ext cx="6754777" cy="49309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4B043-E3E2-45BC-A3BF-B843F389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CBFAC83-0F86-4FD9-AADF-48CF955CAD4D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996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big should the test be?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 goal is to maximize expected profit from </a:t>
                </a:r>
                <a:r>
                  <a:rPr lang="en-US" sz="2400" b="1" dirty="0"/>
                  <a:t>both test and rollout stages. </a:t>
                </a:r>
                <a:r>
                  <a:rPr lang="en-US" sz="2400" dirty="0"/>
                  <a:t>(like our option value calculation earlier) </a:t>
                </a:r>
                <a:endParaRPr lang="en-US" sz="2400" b="1" dirty="0"/>
              </a:p>
              <a:p>
                <a:endParaRPr lang="en-US" sz="2400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Profit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test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Profit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rollout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400" dirty="0"/>
                  <a:t>Large test means you have a low rollout error (low risk)</a:t>
                </a:r>
              </a:p>
              <a:p>
                <a:pPr marL="0" indent="0">
                  <a:buNone/>
                </a:pPr>
                <a:r>
                  <a:rPr lang="en-US" sz="2400" dirty="0"/>
                  <a:t>Large test means people will get worse treatment (opportunity cost) 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28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06422" y="3780752"/>
            <a:ext cx="3979550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Rollout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71222" y="3780753"/>
            <a:ext cx="1117600" cy="5757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819056-A01F-47E0-8146-C3AE72FE98BF}"/>
              </a:ext>
            </a:extLst>
          </p:cNvPr>
          <p:cNvSpPr/>
          <p:nvPr/>
        </p:nvSpPr>
        <p:spPr>
          <a:xfrm>
            <a:off x="4188822" y="3780753"/>
            <a:ext cx="1117600" cy="5757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  <a:p>
            <a:pPr algn="ctr"/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56B237-8A49-4F70-9092-71EAFF88E5E1}"/>
                  </a:ext>
                </a:extLst>
              </p:cNvPr>
              <p:cNvSpPr txBox="1"/>
              <p:nvPr/>
            </p:nvSpPr>
            <p:spPr>
              <a:xfrm>
                <a:off x="3362829" y="4494593"/>
                <a:ext cx="493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56B237-8A49-4F70-9092-71EAFF88E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829" y="4494593"/>
                <a:ext cx="493790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631740-EF06-41B9-9AAE-34AD240F2CB3}"/>
                  </a:ext>
                </a:extLst>
              </p:cNvPr>
              <p:cNvSpPr txBox="1"/>
              <p:nvPr/>
            </p:nvSpPr>
            <p:spPr>
              <a:xfrm>
                <a:off x="6152648" y="4547675"/>
                <a:ext cx="2380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631740-EF06-41B9-9AAE-34AD240F2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48" y="4547675"/>
                <a:ext cx="2380717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01BCD6-AFAA-466A-A742-D48C6F0841FC}"/>
                  </a:ext>
                </a:extLst>
              </p:cNvPr>
              <p:cNvSpPr txBox="1"/>
              <p:nvPr/>
            </p:nvSpPr>
            <p:spPr>
              <a:xfrm>
                <a:off x="4500727" y="4494593"/>
                <a:ext cx="509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01BCD6-AFAA-466A-A742-D48C6F084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727" y="4494593"/>
                <a:ext cx="509690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18616ED-A80A-48B4-9500-5D9237307E38}"/>
              </a:ext>
            </a:extLst>
          </p:cNvPr>
          <p:cNvSpPr txBox="1"/>
          <p:nvPr/>
        </p:nvSpPr>
        <p:spPr>
          <a:xfrm>
            <a:off x="0" y="6488668"/>
            <a:ext cx="242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Feit and Berman (2019)</a:t>
            </a:r>
          </a:p>
        </p:txBody>
      </p:sp>
    </p:spTree>
    <p:extLst>
      <p:ext uri="{BB962C8B-B14F-4D97-AF65-F5344CB8AC3E}">
        <p14:creationId xmlns:p14="http://schemas.microsoft.com/office/powerpoint/2010/main" val="3531577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775BA-7603-422B-AD4D-C3EB7E0F2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B2D3AA-EEED-4A0A-B81E-8D6EF5BD45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profit maximizing decision rule is to choose the treatment with the </a:t>
                </a:r>
                <a:r>
                  <a:rPr lang="en-US" u="sng" dirty="0"/>
                  <a:t>higher posterior mean</a:t>
                </a:r>
                <a:r>
                  <a:rPr lang="en-US" dirty="0"/>
                  <a:t> after observing the test</a:t>
                </a:r>
              </a:p>
              <a:p>
                <a:pPr marL="0" indent="0">
                  <a:buNone/>
                </a:pPr>
                <a:endParaRPr lang="en-US" u="sng" dirty="0"/>
              </a:p>
              <a:p>
                <a:pPr marL="0" indent="0">
                  <a:buNone/>
                </a:pPr>
                <a:endParaRPr lang="en-US" u="sng" dirty="0"/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choose A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, otherwise B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B2D3AA-EEED-4A0A-B81E-8D6EF5BD45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E484F-8FBD-4E27-8021-5A674712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D76502-B6FA-41E6-BFA1-2A4400F7BD7D}"/>
              </a:ext>
            </a:extLst>
          </p:cNvPr>
          <p:cNvSpPr/>
          <p:nvPr/>
        </p:nvSpPr>
        <p:spPr>
          <a:xfrm>
            <a:off x="2820965" y="3357242"/>
            <a:ext cx="1117600" cy="5757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67251A-44A1-445F-B798-219802B1E91A}"/>
              </a:ext>
            </a:extLst>
          </p:cNvPr>
          <p:cNvSpPr/>
          <p:nvPr/>
        </p:nvSpPr>
        <p:spPr>
          <a:xfrm>
            <a:off x="3938565" y="3357242"/>
            <a:ext cx="1117600" cy="5757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  <a:p>
            <a:pPr algn="ctr"/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06ADAD-77DD-4D05-BFBF-3CCCE206B181}"/>
                  </a:ext>
                </a:extLst>
              </p:cNvPr>
              <p:cNvSpPr txBox="1"/>
              <p:nvPr/>
            </p:nvSpPr>
            <p:spPr>
              <a:xfrm>
                <a:off x="3112572" y="4071082"/>
                <a:ext cx="493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06ADAD-77DD-4D05-BFBF-3CCCE206B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572" y="4071082"/>
                <a:ext cx="493790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3A4665-1248-493F-A6B5-A21D1264C327}"/>
                  </a:ext>
                </a:extLst>
              </p:cNvPr>
              <p:cNvSpPr txBox="1"/>
              <p:nvPr/>
            </p:nvSpPr>
            <p:spPr>
              <a:xfrm>
                <a:off x="4250470" y="4071082"/>
                <a:ext cx="509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3A4665-1248-493F-A6B5-A21D1264C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470" y="4071082"/>
                <a:ext cx="509690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EC8CD216-C5AF-492A-A983-B180C2F0E7E9}"/>
              </a:ext>
            </a:extLst>
          </p:cNvPr>
          <p:cNvSpPr/>
          <p:nvPr/>
        </p:nvSpPr>
        <p:spPr>
          <a:xfrm>
            <a:off x="5825077" y="3468919"/>
            <a:ext cx="1001027" cy="3523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DCA436-E010-4459-9EEB-FB12A6975658}"/>
                  </a:ext>
                </a:extLst>
              </p:cNvPr>
              <p:cNvSpPr txBox="1"/>
              <p:nvPr/>
            </p:nvSpPr>
            <p:spPr>
              <a:xfrm>
                <a:off x="7537948" y="3414274"/>
                <a:ext cx="123863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DCA436-E010-4459-9EEB-FB12A6975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948" y="3414274"/>
                <a:ext cx="1238638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B1A2521-DAD0-4676-930E-FAE3FDF8E334}"/>
              </a:ext>
            </a:extLst>
          </p:cNvPr>
          <p:cNvSpPr txBox="1"/>
          <p:nvPr/>
        </p:nvSpPr>
        <p:spPr>
          <a:xfrm>
            <a:off x="7043286" y="2920602"/>
            <a:ext cx="4227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Calculate posterior 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740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E-Beer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1700" dirty="0"/>
              <a:t>E-Beer sells beer over the Internet and currently has about 50,000 customers</a:t>
            </a:r>
          </a:p>
          <a:p>
            <a:endParaRPr lang="en-US" sz="1700" dirty="0"/>
          </a:p>
          <a:p>
            <a:r>
              <a:rPr lang="en-US" sz="1700" dirty="0"/>
              <a:t>A customer selects the favorite brand, pays, and within 1 hour the ordered amount of beer is delivered at the specified address</a:t>
            </a:r>
          </a:p>
          <a:p>
            <a:endParaRPr lang="en-US" sz="1700" dirty="0"/>
          </a:p>
          <a:p>
            <a:r>
              <a:rPr lang="en-US" sz="1700" dirty="0"/>
              <a:t>To boost sales, E-Beer developed a </a:t>
            </a:r>
            <a:r>
              <a:rPr lang="en-US" sz="1700" u="sng" dirty="0"/>
              <a:t>catalog</a:t>
            </a:r>
            <a:r>
              <a:rPr lang="en-US" sz="1700" dirty="0"/>
              <a:t> to send to their customers. </a:t>
            </a:r>
          </a:p>
          <a:p>
            <a:endParaRPr lang="en-US" sz="1700" dirty="0"/>
          </a:p>
          <a:p>
            <a:r>
              <a:rPr lang="en-US" sz="1700" dirty="0"/>
              <a:t>Each </a:t>
            </a:r>
            <a:r>
              <a:rPr lang="en-US" sz="1700" u="sng" dirty="0"/>
              <a:t>catalog</a:t>
            </a:r>
            <a:r>
              <a:rPr lang="en-US" sz="1700" dirty="0"/>
              <a:t> contains a flyer to remind customers of the offered service and a key ring with the name and web address of the company</a:t>
            </a:r>
            <a:endParaRPr lang="nl-NL" sz="17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9131" r="11413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CBFAC83-0F86-4FD9-AADF-48CF955CAD4D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01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sample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Assumption</a:t>
                </a:r>
                <a:r>
                  <a:rPr lang="en-US" sz="2400" dirty="0"/>
                  <a:t>: Normal-normal model for A &amp; B, and they have identical priors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where</a:t>
                </a:r>
              </a:p>
              <a:p>
                <a:pPr marL="0" indent="0">
                  <a:buNone/>
                </a:pPr>
                <a:endParaRPr lang="en-US" sz="24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 the total size of the customer base (+)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is the standard deviation of the response (+)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/>
                  <a:t> is the standard deviation on the prior on the mean response for both groups in the normal-normal model: a prior range of effect sizes (-)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280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5F87B3-D7BD-4E08-8575-94A2C1F52239}"/>
              </a:ext>
            </a:extLst>
          </p:cNvPr>
          <p:cNvSpPr txBox="1"/>
          <p:nvPr/>
        </p:nvSpPr>
        <p:spPr>
          <a:xfrm>
            <a:off x="0" y="6488668"/>
            <a:ext cx="242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Feit and Berman (2019)</a:t>
            </a:r>
          </a:p>
        </p:txBody>
      </p:sp>
    </p:spTree>
    <p:extLst>
      <p:ext uri="{BB962C8B-B14F-4D97-AF65-F5344CB8AC3E}">
        <p14:creationId xmlns:p14="http://schemas.microsoft.com/office/powerpoint/2010/main" val="1978173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Imagine your customer base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=100000.</m:t>
                    </m:r>
                  </m:oMath>
                </a14:m>
                <a:r>
                  <a:rPr lang="en-US" sz="2400" dirty="0"/>
                  <a:t>  In previous website tests, the mean conversion rate was distributed normally with mean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=0.68</m:t>
                    </m:r>
                  </m:oMath>
                </a14:m>
                <a:r>
                  <a:rPr lang="en-US" sz="2400" dirty="0"/>
                  <a:t> and standard deviation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=0.03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We can approximate the response standard deviation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rad>
                  </m:oMath>
                </a14:m>
                <a:r>
                  <a:rPr lang="en-US" sz="2400" dirty="0"/>
                  <a:t>.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2284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Your test size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=4568</m:t>
                    </m:r>
                  </m:oMath>
                </a14:m>
                <a:r>
                  <a:rPr lang="en-US" sz="2400" dirty="0"/>
                  <a:t>. At the end of your test you roll out whichever version has a greater posterior mean conversion rate. If both have the same prior, then it’s just the estimated conversion rate.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2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5C8F3-6811-4267-B63F-FABC947DB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dirty="0"/>
              <a:t>Extensions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5E2738-D0AC-416E-84C0-D3FFAB590C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660904"/>
                <a:ext cx="4818888" cy="3547872"/>
              </a:xfrm>
            </p:spPr>
            <p:txBody>
              <a:bodyPr anchor="t"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The two treatments come from different priors (e.g., holdout test)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200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(9,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(30,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No closed-form solution, but can numerically solve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642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2284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5E2738-D0AC-416E-84C0-D3FFAB590C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660904"/>
                <a:ext cx="4818888" cy="3547872"/>
              </a:xfrm>
              <a:blipFill>
                <a:blip r:embed="rId2"/>
                <a:stretch>
                  <a:fillRect l="-1646" t="-3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C0681A8-1A0D-4416-8C52-D577FBD40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EC401-8A84-4A0D-965B-DAC3DF23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CBFAC83-0F86-4FD9-AADF-48CF955CAD4D}" type="slidenum">
              <a:rPr lang="en-US"/>
              <a:pPr>
                <a:spcAft>
                  <a:spcPts val="600"/>
                </a:spcAft>
              </a:pPr>
              <a:t>32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CEA196-4C75-4DA2-B009-E59C64D5475A}"/>
              </a:ext>
            </a:extLst>
          </p:cNvPr>
          <p:cNvSpPr txBox="1"/>
          <p:nvPr/>
        </p:nvSpPr>
        <p:spPr>
          <a:xfrm>
            <a:off x="0" y="6488668"/>
            <a:ext cx="616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 expect Treatment 2 to be better, so we allocate more tests.</a:t>
            </a:r>
          </a:p>
        </p:txBody>
      </p:sp>
    </p:spTree>
    <p:extLst>
      <p:ext uri="{BB962C8B-B14F-4D97-AF65-F5344CB8AC3E}">
        <p14:creationId xmlns:p14="http://schemas.microsoft.com/office/powerpoint/2010/main" val="240099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Campaign costs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r>
                  <a:rPr lang="en-US" dirty="0"/>
                  <a:t>Each mailing costs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€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1.50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Sending it to all customers would mean total costs of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€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1.50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50000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€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75000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3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it worth it?  Do benefits &gt; costs?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The problem is that the </a:t>
            </a:r>
            <a:r>
              <a:rPr lang="en-US" b="1" dirty="0"/>
              <a:t>benefit</a:t>
            </a:r>
            <a:r>
              <a:rPr lang="en-US" dirty="0"/>
              <a:t> is uncertain!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24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&amp; Roll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Get some information on how effective your marketing is (the test) before you send it to everyone (the rollout)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20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Randomly select some subset of customers; call this test sample (size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Send them mailing, collect &amp; analyze responses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Use results to decide whether to send to the rest of the population (size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, rollout sample).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38600" y="4844791"/>
            <a:ext cx="5672666" cy="57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Rollout Sample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21000" y="4844791"/>
            <a:ext cx="1117600" cy="5757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  <a:p>
            <a:pPr algn="ctr"/>
            <a:r>
              <a:rPr lang="en-US" dirty="0"/>
              <a:t>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26553" y="5487742"/>
                <a:ext cx="385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553" y="5487742"/>
                <a:ext cx="3858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23715" y="5487742"/>
                <a:ext cx="925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715" y="5487742"/>
                <a:ext cx="9259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532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Assume the test sample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=5000</m:t>
                    </m:r>
                  </m:oMath>
                </a14:m>
                <a:r>
                  <a:rPr lang="en-US" sz="2400" dirty="0"/>
                  <a:t>.  So, we randomly select 5000 customers and send them the mailing.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Results of test mailing</a:t>
                </a:r>
              </a:p>
              <a:p>
                <a:pPr marL="457200" lvl="1" indent="0">
                  <a:buNone/>
                </a:pPr>
                <a:r>
                  <a:rPr lang="en-US" sz="1800" dirty="0"/>
                  <a:t>175 out of 5000 respond. So the estimated response rate: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175/5000</m:t>
                    </m:r>
                  </m:oMath>
                </a14:m>
                <a:endParaRPr lang="en-US" sz="1800" dirty="0"/>
              </a:p>
              <a:p>
                <a:pPr marL="457200" lvl="1" indent="0">
                  <a:buNone/>
                </a:pPr>
                <a:r>
                  <a:rPr lang="en-US" sz="1800" dirty="0"/>
                  <a:t>We assume the margin or profit per response is €50: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endParaRPr lang="en-US" sz="18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So should we do the rollout? How much would we expect to make if we send to the rest (rollout sample)?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17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rollout profits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Assuming they are like the test sample, (which they are if randomly sampled): </a:t>
                </a:r>
              </a:p>
              <a:p>
                <a:endParaRPr lang="en-US" dirty="0"/>
              </a:p>
              <a:p>
                <a:pPr marL="2227263" lvl="1" indent="-1770063">
                  <a:lnSpc>
                    <a:spcPts val="35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rollout</m:t>
                          </m:r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profit</m:t>
                          </m:r>
                        </m:e>
                      </m:d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aln/>
                        </m:rP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45000</m:t>
                          </m:r>
                        </m:e>
                      </m:d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  <m: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0.035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.50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𝟏𝟏𝟐𝟓𝟎</m:t>
                      </m:r>
                    </m:oMath>
                  </m:oMathPara>
                </a14:m>
                <a:endParaRPr lang="en-US" sz="22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227263" lvl="1" indent="346075">
                  <a:lnSpc>
                    <a:spcPts val="3500"/>
                  </a:lnSpc>
                  <a:buNone/>
                </a:pPr>
                <a:r>
                  <a:rPr lang="en-US" sz="2200" dirty="0"/>
                  <a:t>where</a:t>
                </a:r>
                <a:endParaRPr lang="en-US" sz="2600" i="1" dirty="0">
                  <a:latin typeface="Cambria Math" panose="02040503050406030204" pitchFamily="18" charset="0"/>
                </a:endParaRPr>
              </a:p>
              <a:p>
                <a:pPr marL="2227263" lvl="1" indent="1430338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margin (profit) per response (in euros)</a:t>
                </a:r>
              </a:p>
              <a:p>
                <a:pPr marL="2227263" lvl="1" indent="1430338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is the estimate of the response rate</a:t>
                </a:r>
              </a:p>
              <a:p>
                <a:pPr marL="2227263" lvl="1" indent="1430338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the cost of marketing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40018" y="2347056"/>
            <a:ext cx="1553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profit per customer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80945" y="2347057"/>
            <a:ext cx="1553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# rollout</a:t>
            </a:r>
          </a:p>
          <a:p>
            <a:r>
              <a:rPr lang="en-US" b="1" dirty="0">
                <a:latin typeface="Century Gothic" panose="020B0502020202020204" pitchFamily="34" charset="0"/>
              </a:rPr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4056463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Therefore, because our expected rollout profit is positive, we roll it out to the rest of the sample.</a:t>
                </a:r>
              </a:p>
              <a:p>
                <a:endParaRPr lang="en-US" dirty="0"/>
              </a:p>
              <a:p>
                <a:r>
                  <a:rPr lang="en-US" dirty="0"/>
                  <a:t>The test gives us the option – not the obligation – to rollout. We only roll out when: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rollout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profit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br>
                  <a:rPr lang="en-US" b="0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B0C77BC549494BA73C1A962FE3F3E6" ma:contentTypeVersion="2" ma:contentTypeDescription="Een nieuw document maken." ma:contentTypeScope="" ma:versionID="28aa49522cc7b8bff7b4f2171f3dd0a7">
  <xsd:schema xmlns:xsd="http://www.w3.org/2001/XMLSchema" xmlns:xs="http://www.w3.org/2001/XMLSchema" xmlns:p="http://schemas.microsoft.com/office/2006/metadata/properties" xmlns:ns3="58cfa4a0-f21a-4809-a87a-9c10c97ac5ad" targetNamespace="http://schemas.microsoft.com/office/2006/metadata/properties" ma:root="true" ma:fieldsID="0d9cae53c48a26920fbf3b1b1bb5dcbe" ns3:_="">
    <xsd:import namespace="58cfa4a0-f21a-4809-a87a-9c10c97ac5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fa4a0-f21a-4809-a87a-9c10c97ac5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51B95C-FD05-4D58-90D3-582D0B82A5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cfa4a0-f21a-4809-a87a-9c10c97ac5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496DAA-86DC-4561-A8E1-65F817970C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A7459C-4B3B-4A6B-8618-CDD728DB40A3}">
  <ds:schemaRefs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58cfa4a0-f21a-4809-a87a-9c10c97ac5a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46180</TotalTime>
  <Words>1690</Words>
  <Application>Microsoft Office PowerPoint</Application>
  <PresentationFormat>Widescreen</PresentationFormat>
  <Paragraphs>303</Paragraphs>
  <Slides>32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Century Gothic</vt:lpstr>
      <vt:lpstr>LatoWeb</vt:lpstr>
      <vt:lpstr>Office Theme</vt:lpstr>
      <vt:lpstr>Customer Analytics </vt:lpstr>
      <vt:lpstr>Test &amp; Roll</vt:lpstr>
      <vt:lpstr>E-Beer</vt:lpstr>
      <vt:lpstr>Campaign costs</vt:lpstr>
      <vt:lpstr>PowerPoint Presentation</vt:lpstr>
      <vt:lpstr>Test &amp; Roll experiments</vt:lpstr>
      <vt:lpstr>Results of test</vt:lpstr>
      <vt:lpstr>Expected rollout profits</vt:lpstr>
      <vt:lpstr>Option value</vt:lpstr>
      <vt:lpstr>How big is the option value? </vt:lpstr>
      <vt:lpstr>Uncertainty</vt:lpstr>
      <vt:lpstr>What’s the probability we make a mistake?</vt:lpstr>
      <vt:lpstr>Bootstrap</vt:lpstr>
      <vt:lpstr>PowerPoint Presentation</vt:lpstr>
      <vt:lpstr>Bayesian approach</vt:lpstr>
      <vt:lpstr>Prior density</vt:lpstr>
      <vt:lpstr>Posterior distribution for the response rate</vt:lpstr>
      <vt:lpstr>Posterior density</vt:lpstr>
      <vt:lpstr>You can use this to compare two versions</vt:lpstr>
      <vt:lpstr>Holdout tests</vt:lpstr>
      <vt:lpstr>PowerPoint Presentation</vt:lpstr>
      <vt:lpstr>Example</vt:lpstr>
      <vt:lpstr>Continuous data</vt:lpstr>
      <vt:lpstr>Prior </vt:lpstr>
      <vt:lpstr>Posteriors </vt:lpstr>
      <vt:lpstr>Posterior</vt:lpstr>
      <vt:lpstr>Typical A/B email test setup screen</vt:lpstr>
      <vt:lpstr>How big should the test be?</vt:lpstr>
      <vt:lpstr>Decision rule</vt:lpstr>
      <vt:lpstr>Optimal sample size</vt:lpstr>
      <vt:lpstr>Example</vt:lpstr>
      <vt:lpstr>Extensions</vt:lpstr>
    </vt:vector>
  </TitlesOfParts>
  <Company>Tilburg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Attrition Models</dc:title>
  <dc:creator>G. Knox</dc:creator>
  <cp:lastModifiedBy>George Knox</cp:lastModifiedBy>
  <cp:revision>430</cp:revision>
  <cp:lastPrinted>2017-04-10T13:58:31Z</cp:lastPrinted>
  <dcterms:created xsi:type="dcterms:W3CDTF">2016-02-20T12:06:45Z</dcterms:created>
  <dcterms:modified xsi:type="dcterms:W3CDTF">2021-11-02T13:32:27Z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0x01010073B0C77BC549494BA73C1A962FE3F3E6</vt:lpwstr>
  </property>
</Properties>
</file>