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522" r:id="rId3"/>
    <p:sldId id="501" r:id="rId4"/>
    <p:sldId id="508" r:id="rId5"/>
    <p:sldId id="505" r:id="rId6"/>
    <p:sldId id="504" r:id="rId7"/>
    <p:sldId id="410" r:id="rId8"/>
    <p:sldId id="420" r:id="rId9"/>
    <p:sldId id="387" r:id="rId10"/>
    <p:sldId id="459" r:id="rId11"/>
    <p:sldId id="462" r:id="rId12"/>
    <p:sldId id="384" r:id="rId13"/>
    <p:sldId id="439" r:id="rId14"/>
    <p:sldId id="523" r:id="rId15"/>
    <p:sldId id="426" r:id="rId16"/>
    <p:sldId id="424" r:id="rId17"/>
    <p:sldId id="436" r:id="rId18"/>
    <p:sldId id="489" r:id="rId19"/>
    <p:sldId id="482" r:id="rId20"/>
    <p:sldId id="510" r:id="rId21"/>
    <p:sldId id="445" r:id="rId22"/>
    <p:sldId id="460" r:id="rId23"/>
    <p:sldId id="461" r:id="rId24"/>
    <p:sldId id="512" r:id="rId25"/>
    <p:sldId id="529" r:id="rId26"/>
    <p:sldId id="527" r:id="rId27"/>
    <p:sldId id="528" r:id="rId28"/>
    <p:sldId id="513" r:id="rId29"/>
    <p:sldId id="516" r:id="rId30"/>
    <p:sldId id="446" r:id="rId31"/>
    <p:sldId id="466" r:id="rId32"/>
    <p:sldId id="448" r:id="rId33"/>
    <p:sldId id="483" r:id="rId34"/>
    <p:sldId id="468" r:id="rId35"/>
    <p:sldId id="467" r:id="rId36"/>
    <p:sldId id="469" r:id="rId37"/>
    <p:sldId id="472" r:id="rId38"/>
    <p:sldId id="470" r:id="rId3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884" autoAdjust="0"/>
  </p:normalViewPr>
  <p:slideViewPr>
    <p:cSldViewPr snapToGrid="0">
      <p:cViewPr varScale="1">
        <p:scale>
          <a:sx n="48" d="100"/>
          <a:sy n="48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vT_comp\Customer%20Analytics\spreadsheets\confidence%20interval%20response%20r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'targeting data'!$D$4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'targeting data'!$B$5:$B$14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'targeting data'!$D$5:$D$14</c:f>
              <c:numCache>
                <c:formatCode>0.0000</c:formatCode>
                <c:ptCount val="10"/>
                <c:pt idx="0">
                  <c:v>0.03</c:v>
                </c:pt>
                <c:pt idx="1">
                  <c:v>0.02</c:v>
                </c:pt>
                <c:pt idx="2">
                  <c:v>1.4E-2</c:v>
                </c:pt>
                <c:pt idx="3">
                  <c:v>1.15E-2</c:v>
                </c:pt>
                <c:pt idx="4">
                  <c:v>0.01</c:v>
                </c:pt>
                <c:pt idx="5">
                  <c:v>6.0000000000000001E-3</c:v>
                </c:pt>
                <c:pt idx="6">
                  <c:v>4.0000000000000001E-3</c:v>
                </c:pt>
                <c:pt idx="7">
                  <c:v>3.0000000000000001E-3</c:v>
                </c:pt>
                <c:pt idx="8">
                  <c:v>1E-3</c:v>
                </c:pt>
                <c:pt idx="9">
                  <c:v>5.0000000000000001E-4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46-494F-B83C-916DB24D2D2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86209432"/>
        <c:axId val="286203944"/>
      </c:barChart>
      <c:catAx>
        <c:axId val="286209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400">
                    <a:latin typeface="Century Gothic" panose="020B0502020202020204" pitchFamily="34" charset="0"/>
                  </a:rPr>
                  <a:t>Decile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86203944"/>
        <c:crosses val="autoZero"/>
        <c:auto val="1"/>
        <c:lblAlgn val="ctr"/>
        <c:lblOffset val="100"/>
        <c:noMultiLvlLbl val="0"/>
      </c:catAx>
      <c:valAx>
        <c:axId val="28620394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400">
                    <a:latin typeface="Century Gothic" panose="020B0502020202020204" pitchFamily="34" charset="0"/>
                  </a:rPr>
                  <a:t>Probability of response (p)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crossAx val="286209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0DDC138-54E4-4A74-94CF-63FF6FF77E2B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3291A0-4D1F-4C03-8972-BA9F1C2DE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2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questions to Anne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47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products can we make; focus on selling more; short term oriented on</a:t>
            </a:r>
            <a:r>
              <a:rPr lang="en-US" baseline="0" dirty="0" smtClean="0"/>
              <a:t> transaction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does the customer want; To growing relationships</a:t>
            </a:r>
            <a:r>
              <a:rPr lang="en-US" baseline="0" dirty="0" smtClean="0"/>
              <a:t> with customers;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2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Customers</a:t>
            </a:r>
            <a:r>
              <a:rPr lang="en-US" baseline="0" dirty="0" smtClean="0"/>
              <a:t> go through stages in their relationship with the firm.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14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about programming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26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Anne Q&amp;Q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47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0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8B1D-9D52-4600-8833-A93FB591FBC6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7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9CD8-5666-406C-8B03-D35E2A2EF0BD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0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384-3A77-461D-8B1E-3F2C88CB678E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1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7CBC-C8C9-4890-A140-9F8229C14826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3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0B50-2A31-4AAD-B88C-35EB7181C9B1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C585-74F5-4175-962F-3723A9E129A4}" type="datetime1">
              <a:rPr lang="en-US" noProof="0" smtClean="0"/>
              <a:t>10/27/2020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5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7670-2B7F-415B-8558-D2A19DD3DC18}" type="datetime1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83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F126-C460-44C0-A688-33CC2871DB89}" type="datetime1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3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3A9-1A6E-49E0-8A24-A90B0EDDAB87}" type="datetime1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4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7D38-CAE5-47E7-B3BA-F3B05E29FFF8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09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8596-0409-47ED-94BB-ABD872B4986E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67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EAA8-5650-42D7-9ED1-BADAB62176B9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ink.springer.com/book/10.1007/978-0-387-72579-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50.png"/><Relationship Id="rId7" Type="http://schemas.openxmlformats.org/officeDocument/2006/relationships/image" Target="../media/image3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270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hyperlink" Target="http://www.gpower.hhu.de/e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.vdrVliet@tilburguniversity.edu" TargetMode="External"/><Relationship Id="rId2" Type="http://schemas.openxmlformats.org/officeDocument/2006/relationships/hyperlink" Target="mailto:G.Knox@tilburguniversity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Analytics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Lecture </a:t>
            </a:r>
            <a:r>
              <a:rPr lang="en-US" dirty="0" smtClean="0"/>
              <a:t>1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91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pass the course you need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final grade ≥ 6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exam </a:t>
            </a:r>
            <a:r>
              <a:rPr lang="en-US" dirty="0"/>
              <a:t>grade ≥ </a:t>
            </a:r>
            <a:r>
              <a:rPr lang="en-US" dirty="0" smtClean="0"/>
              <a:t>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assignment grade still counts if you take the </a:t>
            </a:r>
            <a:r>
              <a:rPr lang="en-US" dirty="0" err="1" smtClean="0"/>
              <a:t>resit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2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lecture has an assignment</a:t>
            </a:r>
          </a:p>
          <a:p>
            <a:endParaRPr lang="en-US" dirty="0"/>
          </a:p>
          <a:p>
            <a:r>
              <a:rPr lang="en-US" dirty="0" smtClean="0"/>
              <a:t>Due a week after following Sunday</a:t>
            </a:r>
          </a:p>
          <a:p>
            <a:pPr lvl="1"/>
            <a:r>
              <a:rPr lang="en-US" dirty="0" smtClean="0"/>
              <a:t>Late assignments not accepted</a:t>
            </a:r>
          </a:p>
          <a:p>
            <a:endParaRPr lang="en-US" dirty="0"/>
          </a:p>
          <a:p>
            <a:r>
              <a:rPr lang="en-US" dirty="0"/>
              <a:t>It’s OK if you discuss with others, but all assignments are to be done individually. </a:t>
            </a:r>
          </a:p>
          <a:p>
            <a:endParaRPr lang="en-US" dirty="0" smtClean="0"/>
          </a:p>
          <a:p>
            <a:r>
              <a:rPr lang="en-US" dirty="0" err="1" smtClean="0"/>
              <a:t>Testvision</a:t>
            </a:r>
            <a:r>
              <a:rPr lang="en-US" dirty="0" smtClean="0"/>
              <a:t> software (If you have problems with part, be sure to email Anne)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 &amp;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course is organized around </a:t>
            </a:r>
            <a:r>
              <a:rPr lang="en-US" u="sng" dirty="0"/>
              <a:t>several </a:t>
            </a:r>
            <a:r>
              <a:rPr lang="en-US" u="sng" dirty="0" smtClean="0"/>
              <a:t>data sets</a:t>
            </a:r>
            <a:r>
              <a:rPr lang="en-US" dirty="0" smtClean="0"/>
              <a:t> that </a:t>
            </a:r>
            <a:r>
              <a:rPr lang="en-US" dirty="0"/>
              <a:t>illustrate an important </a:t>
            </a:r>
            <a:r>
              <a:rPr lang="en-US" dirty="0" smtClean="0"/>
              <a:t>concept. 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these examples will be “</a:t>
            </a:r>
            <a:r>
              <a:rPr lang="en-US" u="sng" dirty="0"/>
              <a:t>hands-on</a:t>
            </a:r>
            <a:r>
              <a:rPr lang="en-US" dirty="0"/>
              <a:t>” and have an emphasis on real-time problem solving.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We’re using R this year (not SPSS as past years)</a:t>
            </a:r>
            <a:endParaRPr lang="en-US" dirty="0"/>
          </a:p>
          <a:p>
            <a:pPr lvl="1"/>
            <a:r>
              <a:rPr lang="en-US" dirty="0" smtClean="0"/>
              <a:t>Advantages: widely used &amp; lots of contributed software, free</a:t>
            </a:r>
          </a:p>
          <a:p>
            <a:pPr lvl="1"/>
            <a:r>
              <a:rPr lang="en-US" dirty="0" smtClean="0"/>
              <a:t>Disadvantages: programming language, unpredictability of packages, updates</a:t>
            </a:r>
          </a:p>
          <a:p>
            <a:endParaRPr lang="en-US" dirty="0" smtClean="0"/>
          </a:p>
          <a:p>
            <a:r>
              <a:rPr lang="en-US" dirty="0" smtClean="0"/>
              <a:t>R notebooks in the computer lab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Book: </a:t>
            </a:r>
            <a:r>
              <a:rPr lang="en-GB" dirty="0" err="1" smtClean="0"/>
              <a:t>Blattberg</a:t>
            </a:r>
            <a:r>
              <a:rPr lang="en-GB" dirty="0"/>
              <a:t>, Robert C., </a:t>
            </a:r>
            <a:r>
              <a:rPr lang="en-GB" dirty="0" err="1"/>
              <a:t>Byung</a:t>
            </a:r>
            <a:r>
              <a:rPr lang="en-GB" dirty="0"/>
              <a:t>-Do Kim, and Scott A. </a:t>
            </a:r>
            <a:r>
              <a:rPr lang="en-GB" dirty="0" err="1"/>
              <a:t>Neslin</a:t>
            </a:r>
            <a:r>
              <a:rPr lang="en-GB" dirty="0"/>
              <a:t>. </a:t>
            </a:r>
            <a:r>
              <a:rPr lang="en-GB" i="1" u="sng" dirty="0">
                <a:hlinkClick r:id="rId2"/>
              </a:rPr>
              <a:t>Why Database Marketing</a:t>
            </a:r>
            <a:r>
              <a:rPr lang="en-GB" i="1" dirty="0"/>
              <a:t>?</a:t>
            </a:r>
            <a:r>
              <a:rPr lang="en-GB" dirty="0"/>
              <a:t> Springer New York, 2008</a:t>
            </a:r>
            <a:r>
              <a:rPr lang="en-GB" dirty="0" smtClean="0"/>
              <a:t>. </a:t>
            </a:r>
            <a:r>
              <a:rPr lang="en-GB" b="1" dirty="0" smtClean="0"/>
              <a:t>[BKN]</a:t>
            </a:r>
            <a:r>
              <a:rPr lang="en-GB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Articles: Other articles and material you can find on canvas under modules.</a:t>
            </a:r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Lecture</a:t>
            </a:r>
          </a:p>
          <a:p>
            <a:endParaRPr lang="en-US" dirty="0" smtClean="0"/>
          </a:p>
          <a:p>
            <a:r>
              <a:rPr lang="en-US" dirty="0" smtClean="0"/>
              <a:t>Computer lab</a:t>
            </a:r>
          </a:p>
          <a:p>
            <a:endParaRPr lang="en-US" dirty="0" smtClean="0"/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Everything will be given online; no in-person/offline sessions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Everything will be given live and recorded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2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and Uncertainty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8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E-Beer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E-Beer sells beer over the Internet and currently has about </a:t>
            </a:r>
            <a:r>
              <a:rPr lang="en-US" dirty="0" smtClean="0"/>
              <a:t>50,000 customers</a:t>
            </a:r>
          </a:p>
          <a:p>
            <a:endParaRPr lang="en-US" dirty="0"/>
          </a:p>
          <a:p>
            <a:r>
              <a:rPr lang="en-US" dirty="0"/>
              <a:t>A customer selects the favorite brand, pays, and within 1 hour the ordered amount of beer is delivered at the specified address</a:t>
            </a:r>
          </a:p>
          <a:p>
            <a:endParaRPr lang="en-US" dirty="0"/>
          </a:p>
          <a:p>
            <a:r>
              <a:rPr lang="en-US" dirty="0"/>
              <a:t>To boost sales, E-Beer </a:t>
            </a:r>
            <a:r>
              <a:rPr lang="en-US" dirty="0" smtClean="0"/>
              <a:t>developed a </a:t>
            </a:r>
            <a:r>
              <a:rPr lang="en-US" u="sng" dirty="0" smtClean="0"/>
              <a:t>mailing</a:t>
            </a:r>
            <a:r>
              <a:rPr lang="en-US" dirty="0" smtClean="0"/>
              <a:t> to send to their </a:t>
            </a:r>
            <a:r>
              <a:rPr lang="en-US" dirty="0"/>
              <a:t>customers.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Each mailing contains a flyer to remind customers of the offered service and a key ring with the name and web address of the </a:t>
            </a:r>
            <a:r>
              <a:rPr lang="en-US" dirty="0" smtClean="0"/>
              <a:t>company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54900">
            <a:off x="8878485" y="98606"/>
            <a:ext cx="2003930" cy="1655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57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costs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Each mailing </a:t>
                </a:r>
                <a:r>
                  <a:rPr lang="en-US" dirty="0"/>
                  <a:t>costs € 1.50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Sending it to all customers would mean total costs of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€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50000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€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75000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3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it worth it?  D</a:t>
            </a:r>
            <a:r>
              <a:rPr lang="en-US" dirty="0" smtClean="0"/>
              <a:t>o </a:t>
            </a:r>
            <a:r>
              <a:rPr lang="en-US" dirty="0"/>
              <a:t>benefits &gt; costs?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The problem is that the </a:t>
            </a:r>
            <a:r>
              <a:rPr lang="en-US" b="1" dirty="0"/>
              <a:t>benefit</a:t>
            </a:r>
            <a:r>
              <a:rPr lang="en-US" dirty="0"/>
              <a:t> is uncertain!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2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objective of testing is to obtain more </a:t>
                </a:r>
                <a:r>
                  <a:rPr lang="en-US" dirty="0" smtClean="0"/>
                  <a:t>information before </a:t>
                </a:r>
                <a:r>
                  <a:rPr lang="en-US" dirty="0"/>
                  <a:t>committing a large amount of resources and, hence, reduce the risk </a:t>
                </a:r>
                <a:r>
                  <a:rPr lang="en-US" dirty="0" smtClean="0"/>
                  <a:t>of possible </a:t>
                </a:r>
                <a:r>
                  <a:rPr lang="en-US" dirty="0"/>
                  <a:t>failure</a:t>
                </a:r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4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/>
                  <a:t>Randomly select some customers; call this test sample (size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/>
                  <a:t>Send them mailing, collect &amp; analyze responses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dirty="0" smtClean="0"/>
                  <a:t>Use results to decide whether to send to the rest of the population 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, rollout sample).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38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8600" y="5403057"/>
            <a:ext cx="5672666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Rollout Sample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1000" y="5403057"/>
            <a:ext cx="1117600" cy="5757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</a:p>
          <a:p>
            <a:pPr algn="ctr"/>
            <a:r>
              <a:rPr lang="en-US" dirty="0" smtClean="0"/>
              <a:t>Sample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26553" y="6046008"/>
                <a:ext cx="385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553" y="6046008"/>
                <a:ext cx="38581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23715" y="6046008"/>
                <a:ext cx="925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715" y="6046008"/>
                <a:ext cx="92595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5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administration</a:t>
            </a:r>
          </a:p>
          <a:p>
            <a:endParaRPr lang="en-US" dirty="0"/>
          </a:p>
          <a:p>
            <a:r>
              <a:rPr lang="en-US" dirty="0" smtClean="0"/>
              <a:t>What is testing and why is it useful?</a:t>
            </a:r>
          </a:p>
          <a:p>
            <a:endParaRPr lang="en-US" dirty="0"/>
          </a:p>
          <a:p>
            <a:r>
              <a:rPr lang="en-US" dirty="0" smtClean="0"/>
              <a:t>Uncertainty and probability of making a mistake; how big should the test be?</a:t>
            </a:r>
          </a:p>
          <a:p>
            <a:endParaRPr lang="en-US" dirty="0"/>
          </a:p>
          <a:p>
            <a:r>
              <a:rPr lang="en-US" dirty="0" smtClean="0"/>
              <a:t>Making smarter use of the test with targeting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5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Assume we choose a test sample of size 5000.  So, we randomly select 5000 customers and send them the mailing.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Results of test mailing</a:t>
                </a:r>
              </a:p>
              <a:p>
                <a:pPr lvl="1"/>
                <a:r>
                  <a:rPr lang="en-US" sz="1800" dirty="0" smtClean="0"/>
                  <a:t>175 out </a:t>
                </a:r>
                <a:r>
                  <a:rPr lang="en-US" sz="1800" dirty="0"/>
                  <a:t>of 5000 </a:t>
                </a:r>
                <a:r>
                  <a:rPr lang="en-US" sz="1800" dirty="0" smtClean="0"/>
                  <a:t>respond. So the estimated response rate: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175/5000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 smtClean="0"/>
                  <a:t>We assume the margin or profit per response is €50: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en-US" sz="18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So should we do the rollout? How </a:t>
                </a:r>
                <a:r>
                  <a:rPr lang="en-US" sz="2400" dirty="0"/>
                  <a:t>much would we expect to make if we send to the rest (rollout sample)?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rollout profits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Assuming they are like the test sample, (which they are if randomly sampled): </a:t>
                </a:r>
              </a:p>
              <a:p>
                <a:endParaRPr lang="en-US" dirty="0" smtClean="0"/>
              </a:p>
              <a:p>
                <a:pPr marL="2227263" lvl="1" indent="-1770063">
                  <a:lnSpc>
                    <a:spcPts val="35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rollout</m:t>
                          </m:r>
                          <m: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profit</m:t>
                          </m:r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aln/>
                        </m:rP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45000</m:t>
                          </m:r>
                        </m:e>
                      </m:d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0.035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.50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𝟏𝟏𝟐𝟓𝟎</m:t>
                      </m:r>
                    </m:oMath>
                  </m:oMathPara>
                </a14:m>
                <a:endParaRPr lang="en-US" sz="22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227263" lvl="1" indent="346075">
                  <a:lnSpc>
                    <a:spcPts val="3500"/>
                  </a:lnSpc>
                  <a:buNone/>
                </a:pPr>
                <a:r>
                  <a:rPr lang="en-US" sz="2200" dirty="0" smtClean="0"/>
                  <a:t>where</a:t>
                </a:r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 marL="2227263" lvl="1" indent="1430338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the margin (profit) per response (in euros)</a:t>
                </a:r>
              </a:p>
              <a:p>
                <a:pPr marL="2227263" lvl="1" indent="1430338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 smtClean="0"/>
                  <a:t> is the estimate of the response rate</a:t>
                </a:r>
              </a:p>
              <a:p>
                <a:pPr marL="2227263" lvl="1" indent="1430338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the cost of marketing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3570" y="2357437"/>
            <a:ext cx="155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Profit per customer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2437" y="2495936"/>
            <a:ext cx="15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# customers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Therefore, because our expected rollout profit is positive, we roll it out to the rest of the sample.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test gives us the option – not the obligation – to rollout. We only roll out when: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rollout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profit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22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53493" y="5398851"/>
            <a:ext cx="3727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 the example, what’s the threshold?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is the option value?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A1 </a:t>
                </a:r>
                <a:r>
                  <a:rPr lang="en-US" dirty="0" smtClean="0"/>
                  <a:t>Assume the test provides perfect information.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A2 </a:t>
                </a:r>
                <a:r>
                  <a:rPr lang="en-US" dirty="0" smtClean="0"/>
                  <a:t>Test predicts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smtClean="0"/>
                  <a:t>Success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=.05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=1.00</m:t>
                    </m:r>
                  </m:oMath>
                </a14:m>
                <a:endParaRPr lang="en-US" b="0" dirty="0" smtClean="0"/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en-US" dirty="0" smtClean="0"/>
                  <a:t>Failure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=.0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=−1.00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A3 </a:t>
                </a:r>
                <a:r>
                  <a:rPr lang="en-US" dirty="0" smtClean="0"/>
                  <a:t>Success occurs 30% of the time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63732" y="2664354"/>
            <a:ext cx="1032933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82467" y="1690688"/>
            <a:ext cx="1126066" cy="702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 flipV="1">
            <a:off x="7230533" y="2042055"/>
            <a:ext cx="651934" cy="867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82359" y="2095793"/>
            <a:ext cx="86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139709" y="1860576"/>
                <a:ext cx="1215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0 (why?)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709" y="1860576"/>
                <a:ext cx="121591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4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8079668" y="3861859"/>
            <a:ext cx="928865" cy="842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</a:p>
          <a:p>
            <a:pPr algn="ctr"/>
            <a:r>
              <a:rPr lang="en-US" dirty="0" smtClean="0"/>
              <a:t>says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3"/>
            <a:endCxn id="12" idx="2"/>
          </p:cNvCxnSpPr>
          <p:nvPr/>
        </p:nvCxnSpPr>
        <p:spPr>
          <a:xfrm>
            <a:off x="7196665" y="3032654"/>
            <a:ext cx="883003" cy="125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00018" y="3735077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550399" y="3032654"/>
            <a:ext cx="1032933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550399" y="4717519"/>
            <a:ext cx="1032933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mail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2" idx="6"/>
            <a:endCxn id="20" idx="1"/>
          </p:cNvCxnSpPr>
          <p:nvPr/>
        </p:nvCxnSpPr>
        <p:spPr>
          <a:xfrm flipV="1">
            <a:off x="9008533" y="3400954"/>
            <a:ext cx="541866" cy="88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6"/>
            <a:endCxn id="21" idx="1"/>
          </p:cNvCxnSpPr>
          <p:nvPr/>
        </p:nvCxnSpPr>
        <p:spPr>
          <a:xfrm>
            <a:off x="9008533" y="4283340"/>
            <a:ext cx="541866" cy="80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88902" y="33425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647588" y="4858611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706857" y="4947287"/>
                <a:ext cx="1100429" cy="277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=−5000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857" y="4947287"/>
                <a:ext cx="1100429" cy="277064"/>
              </a:xfrm>
              <a:prstGeom prst="rect">
                <a:avLst/>
              </a:prstGeom>
              <a:blipFill rotWithShape="0"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859528" y="3250237"/>
                <a:ext cx="9826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50000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528" y="3250237"/>
                <a:ext cx="9826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852" r="-55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633542" y="5745000"/>
                <a:ext cx="64636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1541463" indent="-1541463" algn="r">
                  <a:tabLst>
                    <a:tab pos="22272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test</m:t>
                      </m:r>
                      <m:r>
                        <m:rPr>
                          <m:aln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+0.7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−5000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𝟏𝟏𝟓𝟎𝟎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542" y="5745000"/>
                <a:ext cx="6463693" cy="553998"/>
              </a:xfrm>
              <a:prstGeom prst="rect">
                <a:avLst/>
              </a:prstGeom>
              <a:blipFill rotWithShape="0">
                <a:blip r:embed="rId6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0992255" y="5245115"/>
            <a:ext cx="11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(only test)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829798" y="365799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798" y="3657997"/>
                <a:ext cx="3574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3559" r="-169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861572" y="518501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572" y="5185019"/>
                <a:ext cx="35747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5517" r="-172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10796143" y="3550411"/>
            <a:ext cx="152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(test + rollout)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true unobserved population response rate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lvl="1"/>
                <a:r>
                  <a:rPr lang="en-US" dirty="0" smtClean="0"/>
                  <a:t>What we observe: sample mean estimate,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 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Its standard error,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 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Central limit theorem. For large enough sample, distribution of sample mean is approximately normal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 rotWithShape="0">
                <a:blip r:embed="rId2"/>
                <a:stretch>
                  <a:fillRect l="-1128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What’s the probability we make a mistake?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8" y="1801342"/>
            <a:ext cx="9458325" cy="3857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688479" y="5703174"/>
                <a:ext cx="21768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&lt;0.03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=.027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479" y="5703174"/>
                <a:ext cx="2176878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0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Sample </a:t>
                </a:r>
                <a:r>
                  <a:rPr lang="en-US" i="1" dirty="0" smtClean="0"/>
                  <a:t>with replacement</a:t>
                </a:r>
                <a:r>
                  <a:rPr lang="en-US" dirty="0" smtClean="0"/>
                  <a:t> from the original sample, using the same sample size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For b = 1 … B bootstrap samples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971550" lvl="1" indent="-514350">
                  <a:buAutoNum type="arabicPeriod"/>
                </a:pPr>
                <a:r>
                  <a:rPr lang="en-US" dirty="0" smtClean="0"/>
                  <a:t>Resample with replacement,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971550" lvl="1" indent="-514350">
                  <a:buAutoNum type="arabicPeriod"/>
                </a:pPr>
                <a:r>
                  <a:rPr lang="en-US" dirty="0" smtClean="0"/>
                  <a:t>Calculate estimate using this resample 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You now have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2072481"/>
            <a:ext cx="9458325" cy="3857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37940" y="5745440"/>
                <a:ext cx="2684646" cy="628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&lt;.03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0.0226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40" y="5745440"/>
                <a:ext cx="2684646" cy="6286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1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should the test be?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want to test whether our estimated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471" t="-2381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noProof="0" smtClean="0"/>
              <a:t>28</a:t>
            </a:fld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609630"/>
                  </p:ext>
                </p:extLst>
              </p:nvPr>
            </p:nvGraphicFramePr>
            <p:xfrm>
              <a:off x="7011901" y="2980853"/>
              <a:ext cx="3616860" cy="218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8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8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092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9220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609630"/>
                  </p:ext>
                </p:extLst>
              </p:nvPr>
            </p:nvGraphicFramePr>
            <p:xfrm>
              <a:off x="7011901" y="2980853"/>
              <a:ext cx="3616860" cy="218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8430"/>
                    <a:gridCol w="1808430"/>
                  </a:tblGrid>
                  <a:tr h="1092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37" t="-556" r="-100673" b="-10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337" t="-556" r="-673" b="-101111"/>
                          </a:stretch>
                        </a:blipFill>
                      </a:tcPr>
                    </a:tc>
                  </a:tr>
                  <a:tr h="1092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37" t="-100556" r="-100673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337" t="-100556" r="-673" b="-11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8375338" y="1914053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entury Gothic" panose="020B0502020202020204" pitchFamily="34" charset="0"/>
              </a:rPr>
              <a:t>Reality</a:t>
            </a:r>
            <a:endParaRPr lang="en-US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502" y="3819053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entury Gothic" panose="020B0502020202020204" pitchFamily="34" charset="0"/>
              </a:rPr>
              <a:t>Decision</a:t>
            </a:r>
            <a:endParaRPr lang="en-US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34083" y="2429579"/>
                <a:ext cx="11351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083" y="2429579"/>
                <a:ext cx="1135183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45474" y="2447453"/>
                <a:ext cx="11351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2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4" y="2447453"/>
                <a:ext cx="113518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000965" y="450868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rollout</a:t>
            </a:r>
            <a:endParaRPr lang="en-US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3668" y="3260756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No rollout</a:t>
            </a:r>
            <a:endParaRPr lang="en-US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6768" y="6019801"/>
            <a:ext cx="15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type </a:t>
            </a:r>
            <a:r>
              <a:rPr lang="en-US" b="1" dirty="0">
                <a:latin typeface="Century Gothic" panose="020B0502020202020204" pitchFamily="34" charset="0"/>
              </a:rPr>
              <a:t>1 error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V="1">
            <a:off x="7620000" y="4878016"/>
            <a:ext cx="228600" cy="10354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77621" y="1623024"/>
            <a:ext cx="15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type </a:t>
            </a:r>
            <a:r>
              <a:rPr lang="en-US" b="1" dirty="0">
                <a:latin typeface="Century Gothic" panose="020B0502020202020204" pitchFamily="34" charset="0"/>
              </a:rPr>
              <a:t>2 error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V="1">
            <a:off x="9451405" y="4878016"/>
            <a:ext cx="228600" cy="10354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86477" y="6019801"/>
            <a:ext cx="98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power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9699500" y="2097526"/>
            <a:ext cx="194290" cy="11632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should you determine the sample size?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891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Use excellent (free) software package </a:t>
                </a:r>
                <a:r>
                  <a:rPr lang="en-US" sz="2400" dirty="0" err="1" smtClean="0"/>
                  <a:t>GPower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hlinkClick r:id="rId2"/>
                  </a:rPr>
                  <a:t>http</a:t>
                </a:r>
                <a:r>
                  <a:rPr lang="en-US" sz="2400" dirty="0">
                    <a:hlinkClick r:id="rId2"/>
                  </a:rPr>
                  <a:t>://</a:t>
                </a:r>
                <a:r>
                  <a:rPr lang="en-US" sz="2400" dirty="0" smtClean="0">
                    <a:hlinkClick r:id="rId2"/>
                  </a:rPr>
                  <a:t>www.gpower.hhu.de/en.html</a:t>
                </a:r>
                <a:endParaRPr lang="en-US" sz="2400" dirty="0" smtClean="0"/>
              </a:p>
              <a:p>
                <a:pPr lvl="1"/>
                <a:endParaRPr lang="en-US" sz="2000" dirty="0" smtClean="0"/>
              </a:p>
              <a:p>
                <a:pPr lvl="1"/>
                <a:r>
                  <a:rPr lang="en-US" sz="2000" dirty="0" smtClean="0"/>
                  <a:t>Go to Test family = “Exact”</a:t>
                </a:r>
              </a:p>
              <a:p>
                <a:pPr lvl="1"/>
                <a:r>
                  <a:rPr lang="en-US" sz="2000" dirty="0" smtClean="0"/>
                  <a:t>Statistical test = “Proportion: Difference from a constant”</a:t>
                </a:r>
              </a:p>
              <a:p>
                <a:pPr lvl="1"/>
                <a:r>
                  <a:rPr lang="en-US" sz="2000" dirty="0" smtClean="0"/>
                  <a:t>Set power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 smtClean="0"/>
                  <a:t>Set constant proportion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Set effect size equal to how much over the breakeven your best guess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=0.035−0.030=0.005</m:t>
                    </m:r>
                  </m:oMath>
                </a14:m>
                <a:endParaRPr lang="en-US" sz="2000" dirty="0" smtClean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89133" cy="4351338"/>
              </a:xfrm>
              <a:blipFill rotWithShape="0">
                <a:blip r:embed="rId3"/>
                <a:stretch>
                  <a:fillRect l="-1379" t="-1961" r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G*Power 3.1.9.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88" y="1511830"/>
            <a:ext cx="3887611" cy="46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60450"/>
              </p:ext>
            </p:extLst>
          </p:nvPr>
        </p:nvGraphicFramePr>
        <p:xfrm>
          <a:off x="3008312" y="2329344"/>
          <a:ext cx="6506624" cy="3596640"/>
        </p:xfrm>
        <a:graphic>
          <a:graphicData uri="http://schemas.openxmlformats.org/drawingml/2006/table">
            <a:tbl>
              <a:tblPr/>
              <a:tblGrid>
                <a:gridCol w="3258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8300"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Instructor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George Knox</a:t>
                      </a:r>
                    </a:p>
                    <a:p>
                      <a:pPr algn="ctr"/>
                      <a:r>
                        <a:rPr lang="en-US" u="sng" dirty="0" smtClean="0">
                          <a:effectLst/>
                          <a:hlinkClick r:id="rId2"/>
                        </a:rPr>
                        <a:t>G.Knox@tilburguniversity.edu</a:t>
                      </a:r>
                      <a:endParaRPr lang="en-US" u="sng" dirty="0" smtClean="0">
                        <a:effectLst/>
                      </a:endParaRPr>
                    </a:p>
                    <a:p>
                      <a:pPr algn="ctr"/>
                      <a:endParaRPr lang="en-US" u="sng" dirty="0" smtClean="0">
                        <a:effectLst/>
                      </a:endParaRPr>
                    </a:p>
                    <a:p>
                      <a:pPr algn="ctr"/>
                      <a:endParaRPr lang="en-US" u="none" dirty="0" smtClean="0">
                        <a:effectLst/>
                      </a:endParaRPr>
                    </a:p>
                    <a:p>
                      <a:pPr algn="ctr"/>
                      <a:r>
                        <a:rPr lang="en-US" u="none" dirty="0" smtClean="0">
                          <a:effectLst/>
                        </a:rPr>
                        <a:t>email about: </a:t>
                      </a:r>
                    </a:p>
                    <a:p>
                      <a:pPr algn="ctr"/>
                      <a:r>
                        <a:rPr lang="en-US" u="none" dirty="0" smtClean="0">
                          <a:effectLst/>
                        </a:rPr>
                        <a:t>Lectures, content</a:t>
                      </a:r>
                      <a:endParaRPr lang="en-US" u="none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effectLst/>
                        </a:rPr>
                        <a:t>Assistant</a:t>
                      </a:r>
                    </a:p>
                    <a:p>
                      <a:pPr algn="ctr"/>
                      <a:r>
                        <a:rPr lang="nb-NO" dirty="0" smtClean="0">
                          <a:effectLst/>
                        </a:rPr>
                        <a:t>Anne van der </a:t>
                      </a:r>
                      <a:r>
                        <a:rPr lang="nb-NO" dirty="0" err="1" smtClean="0">
                          <a:effectLst/>
                        </a:rPr>
                        <a:t>Vliet</a:t>
                      </a:r>
                      <a:endParaRPr lang="nb-NO" dirty="0" smtClean="0">
                        <a:effectLst/>
                      </a:endParaRPr>
                    </a:p>
                    <a:p>
                      <a:pPr algn="ctr"/>
                      <a:r>
                        <a:rPr lang="nb-NO" u="sng" dirty="0" smtClean="0">
                          <a:effectLst/>
                          <a:hlinkClick r:id="rId3"/>
                        </a:rPr>
                        <a:t>A.vdrVliet@tilburguniversity.edu</a:t>
                      </a:r>
                      <a:endParaRPr lang="nb-NO" u="sng" dirty="0" smtClean="0">
                        <a:effectLst/>
                      </a:endParaRPr>
                    </a:p>
                    <a:p>
                      <a:pPr algn="ctr"/>
                      <a:endParaRPr lang="nb-NO" u="sng" dirty="0" smtClean="0">
                        <a:effectLst/>
                      </a:endParaRPr>
                    </a:p>
                    <a:p>
                      <a:pPr algn="ctr"/>
                      <a:endParaRPr lang="nb-NO" u="none" dirty="0" smtClean="0">
                        <a:effectLst/>
                      </a:endParaRPr>
                    </a:p>
                    <a:p>
                      <a:pPr algn="ctr"/>
                      <a:r>
                        <a:rPr lang="nb-NO" u="none" dirty="0" smtClean="0">
                          <a:effectLst/>
                        </a:rPr>
                        <a:t>email </a:t>
                      </a:r>
                      <a:r>
                        <a:rPr lang="nb-NO" u="none" dirty="0" err="1" smtClean="0">
                          <a:effectLst/>
                        </a:rPr>
                        <a:t>about</a:t>
                      </a:r>
                      <a:r>
                        <a:rPr lang="nb-NO" u="none" dirty="0" smtClean="0">
                          <a:effectLst/>
                        </a:rPr>
                        <a:t>: </a:t>
                      </a:r>
                    </a:p>
                    <a:p>
                      <a:pPr algn="ctr"/>
                      <a:r>
                        <a:rPr lang="nb-NO" u="none" dirty="0" err="1" smtClean="0">
                          <a:effectLst/>
                        </a:rPr>
                        <a:t>Assignments</a:t>
                      </a:r>
                      <a:r>
                        <a:rPr lang="nb-NO" u="none" dirty="0" smtClean="0">
                          <a:effectLst/>
                        </a:rPr>
                        <a:t>, </a:t>
                      </a:r>
                      <a:r>
                        <a:rPr lang="nb-NO" u="none" dirty="0" err="1" smtClean="0">
                          <a:effectLst/>
                        </a:rPr>
                        <a:t>administration</a:t>
                      </a:r>
                      <a:endParaRPr lang="nb-NO" u="none" dirty="0">
                        <a:effectLst/>
                      </a:endParaRP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AutoShape 3" descr="https://tilburguniversity.instructure.com/courses/1799/files/173887/preview"/>
          <p:cNvSpPr>
            <a:spLocks noChangeAspect="1" noChangeArrowheads="1"/>
          </p:cNvSpPr>
          <p:nvPr/>
        </p:nvSpPr>
        <p:spPr bwMode="auto">
          <a:xfrm>
            <a:off x="3008313" y="23288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https://tilburguniversity.instructure.com/courses/1799/files/173894/preview"/>
          <p:cNvSpPr>
            <a:spLocks noChangeAspect="1" noChangeArrowheads="1"/>
          </p:cNvSpPr>
          <p:nvPr/>
        </p:nvSpPr>
        <p:spPr bwMode="auto">
          <a:xfrm>
            <a:off x="3008313" y="2328868"/>
            <a:ext cx="13144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129" y="1931848"/>
            <a:ext cx="1728728" cy="1728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973" y="1947597"/>
            <a:ext cx="1485627" cy="18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smarter use of the 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far, we’ve considered an “all or nothing” approach</a:t>
            </a:r>
          </a:p>
          <a:p>
            <a:endParaRPr lang="en-US" dirty="0" smtClean="0"/>
          </a:p>
          <a:p>
            <a:r>
              <a:rPr lang="en-US" dirty="0" smtClean="0"/>
              <a:t>What if we used the test to identify profitable groups, and target mailing to them?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0222" y="4823212"/>
            <a:ext cx="2545080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Targeted Rollout </a:t>
            </a:r>
          </a:p>
          <a:p>
            <a:pPr algn="ctr"/>
            <a:r>
              <a:rPr lang="en-US" dirty="0" smtClean="0"/>
              <a:t>Sample (sent)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42622" y="4823212"/>
            <a:ext cx="1117600" cy="5757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</a:p>
          <a:p>
            <a:pPr algn="ctr"/>
            <a:r>
              <a:rPr lang="en-US" dirty="0" smtClean="0"/>
              <a:t>Sample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05302" y="4823212"/>
            <a:ext cx="2545080" cy="5757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Untargeted Rollout</a:t>
            </a:r>
          </a:p>
          <a:p>
            <a:pPr algn="ctr"/>
            <a:r>
              <a:rPr lang="en-US" dirty="0" smtClean="0"/>
              <a:t>Sample (not sent)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7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the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 course we can build a model to select customers on the basis of many variables! Better predictions.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Demographics</a:t>
            </a:r>
            <a:r>
              <a:rPr lang="en-US" dirty="0"/>
              <a:t>: gender, ethnicity, age, income, family size, occupation, marital status, education, homeowner or renter, length of residence (typically available for prospects)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Transaction </a:t>
            </a:r>
            <a:r>
              <a:rPr lang="en-US" b="1" dirty="0"/>
              <a:t>data</a:t>
            </a:r>
            <a:r>
              <a:rPr lang="en-US" dirty="0"/>
              <a:t>: past purchases, amounts, dates, discounts, …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Marketing</a:t>
            </a:r>
            <a:r>
              <a:rPr lang="en-US" b="1" dirty="0"/>
              <a:t>: </a:t>
            </a:r>
            <a:r>
              <a:rPr lang="en-US" dirty="0"/>
              <a:t>past mailings, content mailings, date, </a:t>
            </a:r>
            <a:r>
              <a:rPr lang="en-US" dirty="0" smtClean="0"/>
              <a:t>costs</a:t>
            </a:r>
          </a:p>
          <a:p>
            <a:pPr lvl="1"/>
            <a:endParaRPr lang="en-US" dirty="0"/>
          </a:p>
          <a:p>
            <a:pPr lvl="1"/>
            <a:r>
              <a:rPr lang="en-US" b="1" dirty="0" smtClean="0"/>
              <a:t>(Survey data, e.g. Psychographics)</a:t>
            </a:r>
            <a:r>
              <a:rPr lang="en-US" dirty="0" smtClean="0"/>
              <a:t>: attitudes, interests, activities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32799" y="6081991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See BKN chapter 8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9545" y="4480468"/>
            <a:ext cx="3434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Best but unavailable for prospects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9545" y="2615982"/>
            <a:ext cx="1572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Most common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better targeting with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say we use our test data to build a model that predicts response probability</a:t>
            </a:r>
          </a:p>
          <a:p>
            <a:endParaRPr lang="en-US" dirty="0" smtClean="0"/>
          </a:p>
          <a:p>
            <a:r>
              <a:rPr lang="en-US" dirty="0" smtClean="0"/>
              <a:t>Profit contribution per response (m) = 80.00</a:t>
            </a:r>
          </a:p>
          <a:p>
            <a:endParaRPr lang="en-US" dirty="0"/>
          </a:p>
          <a:p>
            <a:r>
              <a:rPr lang="en-US" dirty="0" smtClean="0"/>
              <a:t>Each mailing costs 0.70</a:t>
            </a:r>
          </a:p>
          <a:p>
            <a:endParaRPr lang="en-US" dirty="0"/>
          </a:p>
          <a:p>
            <a:r>
              <a:rPr lang="en-US" dirty="0" smtClean="0"/>
              <a:t>Rollout sample size = 1000000</a:t>
            </a:r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32799" y="6081991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See BKN chapter 8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35847"/>
              </p:ext>
            </p:extLst>
          </p:nvPr>
        </p:nvGraphicFramePr>
        <p:xfrm>
          <a:off x="1317881" y="175478"/>
          <a:ext cx="9302238" cy="6083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3961056" y="416468"/>
            <a:ext cx="6234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We sort them into deciles from most likely to least likely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820312" y="1094842"/>
                <a:ext cx="228857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=0.00875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12" y="1094842"/>
                <a:ext cx="2288575" cy="612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1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Targeting: select customers based on deciles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42616"/>
              </p:ext>
            </p:extLst>
          </p:nvPr>
        </p:nvGraphicFramePr>
        <p:xfrm>
          <a:off x="1763185" y="1413932"/>
          <a:ext cx="8041215" cy="4436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6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0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332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Decile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(pm - c)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profit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cum profit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0.0300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1.70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170000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170000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0.0200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0.90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90000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260000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0.0140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0.42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42000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302000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0.0115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0.22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22000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324000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0.0100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0.10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10000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effectLst/>
                          <a:latin typeface="Century Gothic" panose="020B0502020202020204" pitchFamily="34" charset="0"/>
                        </a:rPr>
                        <a:t>334000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0.0060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-0.22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-22000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312000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0.0040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-0.38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-38000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274000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0.0030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-0.46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-46000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228000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0.0010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-0.62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-62000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166000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32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0.0005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-0.66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Century Gothic" panose="020B0502020202020204" pitchFamily="34" charset="0"/>
                        </a:rPr>
                        <a:t>-66000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Century Gothic" panose="020B0502020202020204" pitchFamily="34" charset="0"/>
                        </a:rPr>
                        <a:t>100000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965200" y="3482705"/>
            <a:ext cx="457200" cy="287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857194" y="1413689"/>
                <a:ext cx="2334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.03∗80−.70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194" y="1413689"/>
                <a:ext cx="2334806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182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7051249" y="1611984"/>
            <a:ext cx="2753151" cy="51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4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case: no targeting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Rollout to everyone or not at all.</a:t>
                </a:r>
              </a:p>
              <a:p>
                <a:endParaRPr lang="en-US" dirty="0"/>
              </a:p>
              <a:p>
                <a:r>
                  <a:rPr lang="en-US" dirty="0" smtClean="0"/>
                  <a:t>Response rate to entire list is 0.01</a:t>
                </a:r>
              </a:p>
              <a:p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rollout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profit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1000000 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80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−0.70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targeting: mail everyone, profits = 100000</a:t>
            </a:r>
          </a:p>
          <a:p>
            <a:endParaRPr lang="en-US" dirty="0"/>
          </a:p>
          <a:p>
            <a:r>
              <a:rPr lang="en-US" dirty="0" smtClean="0"/>
              <a:t>Targeting: mail top 5 deciles, profits = 334000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Cost is 500000 x 0.70 = 350000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ROI = profits/cost </a:t>
            </a:r>
          </a:p>
          <a:p>
            <a:pPr lvl="2"/>
            <a:r>
              <a:rPr lang="en-US" dirty="0" smtClean="0"/>
              <a:t>Mail Top 5 ROI = 334000/350000 = 95%</a:t>
            </a:r>
          </a:p>
          <a:p>
            <a:pPr lvl="2"/>
            <a:r>
              <a:rPr lang="en-US" dirty="0" smtClean="0"/>
              <a:t>Mail everyone ROI = 100000/700000 = 14%</a:t>
            </a:r>
          </a:p>
          <a:p>
            <a:pPr marL="914400" lvl="2" indent="0">
              <a:buNone/>
            </a:pPr>
            <a:r>
              <a:rPr lang="en-US" dirty="0" smtClean="0"/>
              <a:t>For half the cost, three times the profit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04733" y="6075144"/>
            <a:ext cx="668866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Even if the untargeted mailing campaign would be profitable, selecting customers usually is </a:t>
            </a:r>
            <a:r>
              <a:rPr lang="en-US" i="1" dirty="0">
                <a:latin typeface="Century Gothic" panose="020B0502020202020204" pitchFamily="34" charset="0"/>
              </a:rPr>
              <a:t>more</a:t>
            </a:r>
            <a:r>
              <a:rPr lang="en-US" dirty="0">
                <a:latin typeface="Century Gothic" panose="020B0502020202020204" pitchFamily="34" charset="0"/>
              </a:rPr>
              <a:t> profitable</a:t>
            </a:r>
          </a:p>
        </p:txBody>
      </p:sp>
    </p:spTree>
    <p:extLst>
      <p:ext uri="{BB962C8B-B14F-4D97-AF65-F5344CB8AC3E}">
        <p14:creationId xmlns:p14="http://schemas.microsoft.com/office/powerpoint/2010/main" val="203806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Even better predictions?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37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185333" y="3194838"/>
            <a:ext cx="457200" cy="287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63254" y="5318916"/>
            <a:ext cx="3778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smtClean="0">
                <a:latin typeface="Century Gothic" panose="020B0502020202020204" pitchFamily="34" charset="0"/>
              </a:rPr>
              <a:t>ROI = 376000/280000 </a:t>
            </a:r>
            <a:r>
              <a:rPr lang="en-US" dirty="0">
                <a:latin typeface="Century Gothic" panose="020B0502020202020204" pitchFamily="34" charset="0"/>
              </a:rPr>
              <a:t>= </a:t>
            </a:r>
            <a:r>
              <a:rPr lang="en-US" dirty="0" smtClean="0">
                <a:latin typeface="Century Gothic" panose="020B0502020202020204" pitchFamily="34" charset="0"/>
              </a:rPr>
              <a:t>134%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63254" y="5802351"/>
            <a:ext cx="5412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smtClean="0">
                <a:latin typeface="Century Gothic" panose="020B0502020202020204" pitchFamily="34" charset="0"/>
              </a:rPr>
              <a:t>Small improvements in predictions matters!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30" y="1925733"/>
            <a:ext cx="5097608" cy="3336131"/>
          </a:xfrm>
          <a:prstGeom prst="rect">
            <a:avLst/>
          </a:prstGeom>
        </p:spPr>
      </p:pic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9866808"/>
              </p:ext>
            </p:extLst>
          </p:nvPr>
        </p:nvGraphicFramePr>
        <p:xfrm>
          <a:off x="5850468" y="2076013"/>
          <a:ext cx="5819503" cy="27870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52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6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70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Decile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size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(pm - c)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cum profit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0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0.0350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210000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210000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00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0.0220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0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0.0150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366000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00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376000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00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0.0080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370000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00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0.0045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-34000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336000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00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0.0028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-47600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288400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00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0.0018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-55600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232800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00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0.0007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-64400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168400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00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0.0003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-67600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100800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3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resolves (some, usually not all) uncertainty about the benefit of marketing.</a:t>
            </a:r>
          </a:p>
          <a:p>
            <a:endParaRPr lang="en-US" dirty="0"/>
          </a:p>
          <a:p>
            <a:r>
              <a:rPr lang="en-US" dirty="0" smtClean="0"/>
              <a:t>Testing gives the </a:t>
            </a:r>
            <a:r>
              <a:rPr lang="en-US" u="sng" dirty="0" smtClean="0"/>
              <a:t>option to rollout</a:t>
            </a:r>
            <a:r>
              <a:rPr lang="en-US" dirty="0" smtClean="0"/>
              <a:t> if test results are positive</a:t>
            </a:r>
          </a:p>
          <a:p>
            <a:endParaRPr lang="en-US" dirty="0" smtClean="0"/>
          </a:p>
          <a:p>
            <a:r>
              <a:rPr lang="en-US" dirty="0" smtClean="0"/>
              <a:t>Even more value when you use it to better target</a:t>
            </a:r>
          </a:p>
          <a:p>
            <a:endParaRPr lang="en-US" dirty="0"/>
          </a:p>
          <a:p>
            <a:r>
              <a:rPr lang="en-US" dirty="0" smtClean="0"/>
              <a:t>Next class: </a:t>
            </a:r>
            <a:r>
              <a:rPr lang="en-US" dirty="0" err="1" smtClean="0"/>
              <a:t>Recency</a:t>
            </a:r>
            <a:r>
              <a:rPr lang="en-US" dirty="0" smtClean="0"/>
              <a:t>-Frequency-Monetary (RFM) analysis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Marketing: then and now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6733" y="2709333"/>
            <a:ext cx="298873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Product-centric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Transaction-focused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3466" y="2709333"/>
            <a:ext cx="298873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Customer-centric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Relationship-focused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563533" y="3014133"/>
            <a:ext cx="1888067" cy="364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33494" y="5041176"/>
            <a:ext cx="601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Customers are assets that generate profits over time</a:t>
            </a:r>
          </a:p>
        </p:txBody>
      </p:sp>
    </p:spTree>
    <p:extLst>
      <p:ext uri="{BB962C8B-B14F-4D97-AF65-F5344CB8AC3E}">
        <p14:creationId xmlns:p14="http://schemas.microsoft.com/office/powerpoint/2010/main" val="11015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82" y="3774075"/>
            <a:ext cx="4343357" cy="175003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Customer </a:t>
            </a:r>
            <a:r>
              <a:rPr lang="en-US" sz="2000" b="1" dirty="0" smtClean="0"/>
              <a:t>acquisition</a:t>
            </a:r>
            <a:r>
              <a:rPr lang="en-US" sz="2000" dirty="0" smtClean="0"/>
              <a:t>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how customers are “born” or first contact with the firm.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43233" y="3412067"/>
            <a:ext cx="10105534" cy="0"/>
          </a:xfrm>
          <a:prstGeom prst="straightConnector1">
            <a:avLst/>
          </a:prstGeom>
          <a:ln w="57150"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3901170" y="1690688"/>
            <a:ext cx="4709430" cy="221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Customer </a:t>
            </a:r>
            <a:r>
              <a:rPr lang="en-US" sz="2000" b="1" dirty="0" smtClean="0"/>
              <a:t>development</a:t>
            </a:r>
            <a:r>
              <a:rPr lang="en-US" sz="2000" dirty="0" smtClean="0"/>
              <a:t>: change in behavior over time: buying more (up-selling) or different things (cross-selling)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578409" y="3774076"/>
            <a:ext cx="4162676" cy="221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smtClean="0"/>
              <a:t>Customer </a:t>
            </a:r>
            <a:r>
              <a:rPr lang="en-US" sz="2000" b="1" dirty="0" smtClean="0"/>
              <a:t>retention</a:t>
            </a:r>
            <a:r>
              <a:rPr lang="en-US" sz="2000" dirty="0" smtClean="0"/>
              <a:t>: preventing customer “death” or churn. 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3087" y="5576595"/>
            <a:ext cx="9385540" cy="778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/>
              <a:t>Marketing is about acquiring, developing and retaining customers</a:t>
            </a:r>
          </a:p>
        </p:txBody>
      </p:sp>
    </p:spTree>
    <p:extLst>
      <p:ext uri="{BB962C8B-B14F-4D97-AF65-F5344CB8AC3E}">
        <p14:creationId xmlns:p14="http://schemas.microsoft.com/office/powerpoint/2010/main" val="26511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rgbClr val="FF0000"/>
                </a:solidFill>
              </a:rPr>
              <a:t>customer</a:t>
            </a:r>
            <a:r>
              <a:rPr lang="en-US" dirty="0" smtClean="0"/>
              <a:t> data and statistical models to make business decisions:</a:t>
            </a:r>
          </a:p>
          <a:p>
            <a:pPr marL="0" indent="0">
              <a:buNone/>
            </a:pPr>
            <a:endParaRPr lang="en-US" sz="1200" dirty="0"/>
          </a:p>
          <a:p>
            <a:pPr lvl="1"/>
            <a:r>
              <a:rPr lang="en-US" dirty="0" smtClean="0"/>
              <a:t>Who should be targeted for … a marketing campaign, churn prevention, cross-selling, acquisition?</a:t>
            </a:r>
          </a:p>
          <a:p>
            <a:pPr lvl="1"/>
            <a:r>
              <a:rPr lang="en-US" dirty="0" smtClean="0"/>
              <a:t>Should we do a test before we roll it out? How big?</a:t>
            </a:r>
          </a:p>
          <a:p>
            <a:pPr lvl="1"/>
            <a:r>
              <a:rPr lang="en-US" dirty="0" smtClean="0"/>
              <a:t>How many subscriptions/transactions can we predict over time for a cohort of customers?</a:t>
            </a:r>
          </a:p>
          <a:p>
            <a:pPr lvl="1"/>
            <a:r>
              <a:rPr lang="en-US" dirty="0" smtClean="0"/>
              <a:t>How valuable is a customer to the firm over his or her lifecycle? How does it differ across customers?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9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Lectures 1-5: Short-term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smtClean="0"/>
              <a:t>Testing and Uncertainty</a:t>
            </a:r>
            <a:r>
              <a:rPr lang="en-US" dirty="0" smtClean="0"/>
              <a:t>: Why test?  Quantifying uncertainty; how </a:t>
            </a:r>
            <a:r>
              <a:rPr lang="en-US" dirty="0"/>
              <a:t>large should the test be</a:t>
            </a:r>
            <a:r>
              <a:rPr lang="en-US" dirty="0" smtClean="0"/>
              <a:t>? </a:t>
            </a:r>
          </a:p>
          <a:p>
            <a:pPr lvl="0"/>
            <a:endParaRPr lang="en-US" dirty="0"/>
          </a:p>
          <a:p>
            <a:pPr lvl="0"/>
            <a:r>
              <a:rPr lang="en-US" b="1" dirty="0" smtClean="0"/>
              <a:t>Models for selecting customer to target</a:t>
            </a:r>
            <a:r>
              <a:rPr lang="en-US" dirty="0" smtClean="0"/>
              <a:t>: </a:t>
            </a:r>
            <a:r>
              <a:rPr lang="en-US" dirty="0"/>
              <a:t>which customers should be selected for e.g., acquisition, </a:t>
            </a:r>
            <a:r>
              <a:rPr lang="en-US" dirty="0" smtClean="0"/>
              <a:t>retention, direct </a:t>
            </a:r>
            <a:r>
              <a:rPr lang="en-US" dirty="0"/>
              <a:t>mailing? 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r>
              <a:rPr lang="en-US" b="1" dirty="0" smtClean="0"/>
              <a:t>Models for customer development</a:t>
            </a:r>
            <a:r>
              <a:rPr lang="en-US" dirty="0" smtClean="0"/>
              <a:t>: collaborative filtering, cross-selling</a:t>
            </a:r>
          </a:p>
          <a:p>
            <a:pPr lvl="1"/>
            <a:r>
              <a:rPr lang="en-US" dirty="0" smtClean="0"/>
              <a:t>Guest lecture: Barrie Kersbergen (</a:t>
            </a:r>
            <a:r>
              <a:rPr lang="en-US" dirty="0" err="1" smtClean="0"/>
              <a:t>Bol</a:t>
            </a:r>
            <a:r>
              <a:rPr lang="en-US" dirty="0" smtClean="0"/>
              <a:t>) on </a:t>
            </a:r>
            <a:r>
              <a:rPr lang="en-US" dirty="0" err="1" smtClean="0"/>
              <a:t>Recomender</a:t>
            </a:r>
            <a:r>
              <a:rPr lang="en-US" dirty="0" smtClean="0"/>
              <a:t> systems in practice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Lectures 6-9: Long term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smtClean="0"/>
              <a:t>does the customer base change </a:t>
            </a:r>
            <a:r>
              <a:rPr lang="en-US" dirty="0"/>
              <a:t>over time as customers drop out?  Why does retention increase over time?</a:t>
            </a:r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Customer </a:t>
            </a:r>
            <a:r>
              <a:rPr lang="en-US" b="1" dirty="0"/>
              <a:t>lifetime value (CLV)</a:t>
            </a:r>
            <a:r>
              <a:rPr lang="en-US" dirty="0"/>
              <a:t>: </a:t>
            </a:r>
            <a:r>
              <a:rPr lang="en-US" dirty="0" smtClean="0"/>
              <a:t>who are the most valuable customers: how </a:t>
            </a:r>
            <a:r>
              <a:rPr lang="en-US" dirty="0"/>
              <a:t>do you calculate the value to the firm of the customer over his or her lifecycle?  </a:t>
            </a:r>
            <a:endParaRPr lang="en-US" dirty="0" smtClean="0"/>
          </a:p>
          <a:p>
            <a:pPr lvl="1"/>
            <a:r>
              <a:rPr lang="en-US" dirty="0" smtClean="0"/>
              <a:t>Guest lecture: </a:t>
            </a:r>
            <a:r>
              <a:rPr lang="en-US" dirty="0" err="1" smtClean="0"/>
              <a:t>Coolblue</a:t>
            </a:r>
            <a:r>
              <a:rPr lang="en-US" dirty="0" smtClean="0"/>
              <a:t>, Implementing CLV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Individual assignments: 					</a:t>
            </a:r>
            <a:r>
              <a:rPr lang="en-US" dirty="0"/>
              <a:t>	</a:t>
            </a:r>
            <a:r>
              <a:rPr lang="en-US" dirty="0" smtClean="0"/>
              <a:t>30%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Computer exam (individual):					70%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37651</TotalTime>
  <Words>2270</Words>
  <Application>Microsoft Office PowerPoint</Application>
  <PresentationFormat>Widescreen</PresentationFormat>
  <Paragraphs>514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Century Gothic</vt:lpstr>
      <vt:lpstr>Office Theme</vt:lpstr>
      <vt:lpstr>Customer Analytics </vt:lpstr>
      <vt:lpstr>Agenda </vt:lpstr>
      <vt:lpstr>Teachers</vt:lpstr>
      <vt:lpstr>Marketing: then and now</vt:lpstr>
      <vt:lpstr>Customer lifecycle</vt:lpstr>
      <vt:lpstr>Customer analytics</vt:lpstr>
      <vt:lpstr>Lectures 1-5: Short-term analytics</vt:lpstr>
      <vt:lpstr>Lectures 6-9: Long term analytics</vt:lpstr>
      <vt:lpstr>Grading</vt:lpstr>
      <vt:lpstr>Grading (2)</vt:lpstr>
      <vt:lpstr>Assignments</vt:lpstr>
      <vt:lpstr>Data sets &amp; software</vt:lpstr>
      <vt:lpstr>Readings</vt:lpstr>
      <vt:lpstr>Weekly schedule</vt:lpstr>
      <vt:lpstr>Testing and Uncertainty</vt:lpstr>
      <vt:lpstr>E-Beer</vt:lpstr>
      <vt:lpstr>Campaign costs</vt:lpstr>
      <vt:lpstr>PowerPoint Presentation</vt:lpstr>
      <vt:lpstr>Testing</vt:lpstr>
      <vt:lpstr>Results of test</vt:lpstr>
      <vt:lpstr>Expected rollout profits</vt:lpstr>
      <vt:lpstr>Option value</vt:lpstr>
      <vt:lpstr>How big is the option value? </vt:lpstr>
      <vt:lpstr>Uncertainty</vt:lpstr>
      <vt:lpstr>What’s the probability we make a mistake?</vt:lpstr>
      <vt:lpstr>Bootstrap</vt:lpstr>
      <vt:lpstr>PowerPoint Presentation</vt:lpstr>
      <vt:lpstr>How big should the test be? </vt:lpstr>
      <vt:lpstr>How should you determine the sample size?</vt:lpstr>
      <vt:lpstr>Making smarter use of the test results</vt:lpstr>
      <vt:lpstr>Data for the groups</vt:lpstr>
      <vt:lpstr>Example: better targeting with model</vt:lpstr>
      <vt:lpstr>PowerPoint Presentation</vt:lpstr>
      <vt:lpstr>Targeting: select customers based on deciles</vt:lpstr>
      <vt:lpstr>Base case: no targeting</vt:lpstr>
      <vt:lpstr>Summary</vt:lpstr>
      <vt:lpstr>Even better predictions?</vt:lpstr>
      <vt:lpstr>Conclusion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Attrition Models</dc:title>
  <dc:creator>G. Knox</dc:creator>
  <cp:lastModifiedBy>George Knox</cp:lastModifiedBy>
  <cp:revision>394</cp:revision>
  <cp:lastPrinted>2017-04-10T13:58:31Z</cp:lastPrinted>
  <dcterms:created xsi:type="dcterms:W3CDTF">2016-02-20T12:06:45Z</dcterms:created>
  <dcterms:modified xsi:type="dcterms:W3CDTF">2020-10-27T16:40:04Z</dcterms:modified>
</cp:coreProperties>
</file>