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538" r:id="rId3"/>
    <p:sldId id="477" r:id="rId4"/>
    <p:sldId id="546" r:id="rId5"/>
    <p:sldId id="570" r:id="rId6"/>
    <p:sldId id="520" r:id="rId7"/>
    <p:sldId id="524" r:id="rId8"/>
    <p:sldId id="508" r:id="rId9"/>
    <p:sldId id="488" r:id="rId10"/>
    <p:sldId id="560" r:id="rId11"/>
    <p:sldId id="559" r:id="rId12"/>
    <p:sldId id="542" r:id="rId13"/>
    <p:sldId id="543" r:id="rId14"/>
    <p:sldId id="530" r:id="rId15"/>
    <p:sldId id="529" r:id="rId16"/>
    <p:sldId id="562" r:id="rId17"/>
    <p:sldId id="573" r:id="rId18"/>
    <p:sldId id="505" r:id="rId19"/>
    <p:sldId id="466" r:id="rId20"/>
    <p:sldId id="510" r:id="rId21"/>
    <p:sldId id="552" r:id="rId22"/>
    <p:sldId id="557" r:id="rId23"/>
    <p:sldId id="572" r:id="rId24"/>
    <p:sldId id="571" r:id="rId25"/>
    <p:sldId id="556" r:id="rId26"/>
    <p:sldId id="566" r:id="rId27"/>
    <p:sldId id="564" r:id="rId28"/>
    <p:sldId id="558" r:id="rId29"/>
    <p:sldId id="565" r:id="rId30"/>
    <p:sldId id="567" r:id="rId31"/>
    <p:sldId id="568" r:id="rId32"/>
    <p:sldId id="569" r:id="rId33"/>
    <p:sldId id="517" r:id="rId34"/>
    <p:sldId id="512" r:id="rId3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 Knox" initials="GK" lastIdx="1" clrIdx="0">
    <p:extLst>
      <p:ext uri="{19B8F6BF-5375-455C-9EA6-DF929625EA0E}">
        <p15:presenceInfo xmlns:p15="http://schemas.microsoft.com/office/powerpoint/2012/main" userId="S-1-5-21-3009188405-4059014094-2327816963-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>
      <p:cViewPr varScale="1">
        <p:scale>
          <a:sx n="99" d="100"/>
          <a:sy n="99" d="100"/>
        </p:scale>
        <p:origin x="9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is in months, M is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20% most recent 4 months ago on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 course not for prospects!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44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guessed these numbers;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marketing.com/articles/Art149.htm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lburguniversity.instructure.com/courses/4967/modules/items/156656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Analytics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RFM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Lecture 2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BD63DEF-4597-4510-B025-F70D2758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7222B2-86D5-4BF8-A7DC-8982B5AC2E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446"/>
          <a:stretch/>
        </p:blipFill>
        <p:spPr>
          <a:xfrm>
            <a:off x="1163621" y="3812969"/>
            <a:ext cx="9476190" cy="2159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F256D1-DC8B-4690-899E-BFC76C3317F7}"/>
              </a:ext>
            </a:extLst>
          </p:cNvPr>
          <p:cNvSpPr txBox="1"/>
          <p:nvPr/>
        </p:nvSpPr>
        <p:spPr>
          <a:xfrm>
            <a:off x="886327" y="734701"/>
            <a:ext cx="60976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First let’s look (separately) at 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rank customers individually on R by creating groups:</a:t>
            </a:r>
          </a:p>
          <a:p>
            <a:pPr lvl="1"/>
            <a:r>
              <a:rPr lang="en-US" sz="2000" dirty="0"/>
              <a:t>Group 1: top 20% most recent customers </a:t>
            </a:r>
          </a:p>
          <a:p>
            <a:pPr lvl="1"/>
            <a:r>
              <a:rPr lang="en-US" sz="2000" dirty="0"/>
              <a:t>Group 2: 2</a:t>
            </a:r>
            <a:r>
              <a:rPr lang="en-US" sz="2000" baseline="30000" dirty="0"/>
              <a:t>nd</a:t>
            </a:r>
            <a:r>
              <a:rPr lang="en-US" sz="2000" dirty="0"/>
              <a:t> most 20% recent customers</a:t>
            </a:r>
          </a:p>
          <a:p>
            <a:pPr lvl="1"/>
            <a:r>
              <a:rPr lang="en-US" sz="2000" dirty="0"/>
              <a:t>..</a:t>
            </a:r>
          </a:p>
          <a:p>
            <a:pPr lvl="1"/>
            <a:r>
              <a:rPr lang="en-US" sz="2000" dirty="0"/>
              <a:t>Group 5: bottom 20% recent customers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5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does the response probability change across segments?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DED7F4-02A4-49EA-BA62-315CA918B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9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RFM segmentation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172200" y="1816000"/>
            <a:ext cx="5181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Sort by R, create 5 groups (we just did this!)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each R group (5), sort by F &amp; create 5 groups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For each RF group (25), sort by M &amp; create 5 groups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://www.dbmarketing.com/articles/images/Art149.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30" y="2180882"/>
            <a:ext cx="38100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88668"/>
            <a:ext cx="3133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Quick Profits with RFM Analysis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3BF93-3DE3-4B21-99AE-7A9448BE1ED4}"/>
              </a:ext>
            </a:extLst>
          </p:cNvPr>
          <p:cNvSpPr txBox="1"/>
          <p:nvPr/>
        </p:nvSpPr>
        <p:spPr>
          <a:xfrm>
            <a:off x="1029549" y="5902629"/>
            <a:ext cx="1013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also do this with different numbers of groups per var (e.g., 3) or independently rather than nested.</a:t>
            </a:r>
          </a:p>
        </p:txBody>
      </p:sp>
    </p:spTree>
    <p:extLst>
      <p:ext uri="{BB962C8B-B14F-4D97-AF65-F5344CB8AC3E}">
        <p14:creationId xmlns:p14="http://schemas.microsoft.com/office/powerpoint/2010/main" val="238738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348613" y="1044990"/>
            <a:ext cx="54950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125 total possible combinations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this specific case (</a:t>
            </a:r>
            <a:r>
              <a:rPr lang="en-US" sz="1800" dirty="0" err="1"/>
              <a:t>ebeer</a:t>
            </a:r>
            <a:r>
              <a:rPr lang="en-US" sz="1800" dirty="0"/>
              <a:t>) only 90 segments, because of </a:t>
            </a:r>
            <a:r>
              <a:rPr lang="en-US" sz="1800" b="1" dirty="0"/>
              <a:t>bunching</a:t>
            </a:r>
            <a:r>
              <a:rPr lang="en-US" sz="1800" dirty="0"/>
              <a:t>.  Some groups may have only 4 possible values of frequency, so it makes no sense to create 5 groups.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Also unequal numbers in groups due to bunching.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But</a:t>
            </a:r>
            <a:r>
              <a:rPr lang="en-US" sz="1800" dirty="0"/>
              <a:t> discrete distribution means unequal cells.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9EC6DF-50D9-4DAC-8CFD-2E4A53EA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8" y="185536"/>
            <a:ext cx="63341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9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each RFM segment, estimate response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# of segment z tested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# of responses to test in segment 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members of segment s have the same (unknown) response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; this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is a binomial random variable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C8ABF-1DEC-4DE0-8E4B-27C8A77CCB73}"/>
                  </a:ext>
                </a:extLst>
              </p:cNvPr>
              <p:cNvSpPr txBox="1"/>
              <p:nvPr/>
            </p:nvSpPr>
            <p:spPr>
              <a:xfrm>
                <a:off x="5801626" y="5083990"/>
                <a:ext cx="6097604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0C8ABF-1DEC-4DE0-8E4B-27C8A77C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626" y="5083990"/>
                <a:ext cx="6097604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69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results: next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Apply estimated segment response rates to rollout customers</a:t>
                </a:r>
              </a:p>
              <a:p>
                <a:pPr lvl="1"/>
                <a:r>
                  <a:rPr lang="en-US" sz="1800" dirty="0"/>
                  <a:t>(The point is to predict response for rollout customers, not the test customers who have already responded!)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Roll out marketing to customers in RFM segments with response rates above the threshold.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Calculate expected profits of segments you roll out to, costs and return on investment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ROI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expected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profits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costs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2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89" y="0"/>
            <a:ext cx="8516357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414362" y="4322898"/>
                <a:ext cx="4437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BE</m:t>
                        </m:r>
                      </m:sub>
                    </m:sSub>
                  </m:oMath>
                </a14:m>
                <a:r>
                  <a:rPr lang="en-US" dirty="0"/>
                  <a:t>, target all customers in segment z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62" y="4322898"/>
                <a:ext cx="4437369" cy="369332"/>
              </a:xfrm>
              <a:prstGeom prst="rect">
                <a:avLst/>
              </a:prstGeom>
              <a:blipFill>
                <a:blip r:embed="rId5"/>
                <a:stretch>
                  <a:fillRect l="-1099" t="-8197" r="-5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A64CC-EE5D-4BDF-88EC-EF7603A7B646}"/>
                  </a:ext>
                </a:extLst>
              </p:cNvPr>
              <p:cNvSpPr txBox="1"/>
              <p:nvPr/>
            </p:nvSpPr>
            <p:spPr>
              <a:xfrm>
                <a:off x="7649510" y="5303960"/>
                <a:ext cx="6096000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4A64CC-EE5D-4BDF-88EC-EF7603A7B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510" y="5303960"/>
                <a:ext cx="6096000" cy="6183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1243980-5AB4-409F-9BC9-374474CA8D06}"/>
              </a:ext>
            </a:extLst>
          </p:cNvPr>
          <p:cNvSpPr/>
          <p:nvPr/>
        </p:nvSpPr>
        <p:spPr>
          <a:xfrm>
            <a:off x="7114375" y="935666"/>
            <a:ext cx="3606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60 out of 90 RFM segments targeted</a:t>
            </a:r>
          </a:p>
        </p:txBody>
      </p:sp>
    </p:spTree>
    <p:extLst>
      <p:ext uri="{BB962C8B-B14F-4D97-AF65-F5344CB8AC3E}">
        <p14:creationId xmlns:p14="http://schemas.microsoft.com/office/powerpoint/2010/main" val="257400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2115D1-320E-4724-83E9-F533A462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profits and ROI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8ACD73-B3B4-42EB-90E5-A55D7CC243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Expected profit per customer in segment z</a:t>
                </a:r>
              </a:p>
              <a:p>
                <a:pPr marL="0" indent="0"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Expected profit in rollout sample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Total rollout profit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Total rollout profit = 26109 in our sample.  We target 3222 customers, so total cost = 1.50 * 3222 = 4833.  </a:t>
                </a:r>
              </a:p>
              <a:p>
                <a:pPr marL="0" indent="0">
                  <a:buNone/>
                </a:pPr>
                <a:r>
                  <a:rPr lang="en-US" dirty="0"/>
                  <a:t>ROI is then 26109/4833 = 5.4, or 540%.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targeted all customer, ROI is 23691/7518 = 3.15 or 315%.  10% higher profit for 60% cost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8ACD73-B3B4-42EB-90E5-A55D7CC243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DD3BED-91B5-4B29-BA6F-BEFBF84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RFM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Easy to understand, easy to compute and easy to give managerial recommendations</a:t>
            </a:r>
          </a:p>
          <a:p>
            <a:pPr lvl="1"/>
            <a:r>
              <a:rPr lang="en-US" dirty="0"/>
              <a:t>Target RFM segments in rollout sample above breakeven response probabilities</a:t>
            </a:r>
          </a:p>
          <a:p>
            <a:pPr lvl="1"/>
            <a:endParaRPr lang="en-US" dirty="0"/>
          </a:p>
          <a:p>
            <a:r>
              <a:rPr lang="en-US" dirty="0"/>
              <a:t>One of the oldest customer metrics still popular today (and for a reason!)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Common types of data used in marketing models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Transaction data</a:t>
            </a:r>
            <a:r>
              <a:rPr lang="en-US" dirty="0"/>
              <a:t>: past purchases, amounts, dates, discounts, …</a:t>
            </a:r>
          </a:p>
          <a:p>
            <a:endParaRPr lang="en-US" b="1" dirty="0"/>
          </a:p>
          <a:p>
            <a:pPr lvl="1"/>
            <a:r>
              <a:rPr lang="en-US" b="1" dirty="0"/>
              <a:t>Demographics</a:t>
            </a:r>
            <a:r>
              <a:rPr lang="en-US" dirty="0"/>
              <a:t>: gender, ethnicity, age, income, family size, occupation, marital status, education, homeowner or renter, length of residence (typically available for prospects)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Marketing: </a:t>
            </a:r>
            <a:r>
              <a:rPr lang="en-US" dirty="0"/>
              <a:t>past mailings, content mailings, date, costs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(Survey data, e.g. Psychographics)</a:t>
            </a:r>
            <a:r>
              <a:rPr lang="en-US" dirty="0"/>
              <a:t>: attitudes, interests, activities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32799" y="6081991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See BKN chapter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48B4B3-AEB5-4B53-82F6-66555CB613ED}"/>
              </a:ext>
            </a:extLst>
          </p:cNvPr>
          <p:cNvSpPr/>
          <p:nvPr/>
        </p:nvSpPr>
        <p:spPr>
          <a:xfrm>
            <a:off x="210295" y="2314784"/>
            <a:ext cx="1788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Readily available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9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RFM scores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RFM segments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rollout decisions based on RFM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RFM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No other variables apart from RFM.</a:t>
                </a:r>
              </a:p>
              <a:p>
                <a:pPr lvl="1"/>
                <a:r>
                  <a:rPr lang="en-US" sz="2000" dirty="0"/>
                  <a:t>Not so problematic, can always add control variables.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RFM test segments, on which we base decisions, may be too small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for RFM segment 431:  </a:t>
                </a:r>
              </a:p>
              <a:p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431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=0.0278&lt;0.0300</m:t>
                      </m:r>
                    </m:oMath>
                  </m:oMathPara>
                </a14:m>
                <a:endParaRPr lang="en-US" sz="20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D681F-AB76-4912-B59E-ECAD6FB1AA63}"/>
              </a:ext>
            </a:extLst>
          </p:cNvPr>
          <p:cNvSpPr txBox="1"/>
          <p:nvPr/>
        </p:nvSpPr>
        <p:spPr>
          <a:xfrm>
            <a:off x="6844938" y="35347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RFMgroup</a:t>
            </a:r>
            <a:r>
              <a:rPr lang="en-US" dirty="0"/>
              <a:t> </a:t>
            </a:r>
            <a:r>
              <a:rPr lang="en-US" dirty="0" err="1"/>
              <a:t>n_resp</a:t>
            </a:r>
            <a:r>
              <a:rPr lang="en-US" dirty="0"/>
              <a:t> </a:t>
            </a:r>
            <a:r>
              <a:rPr lang="en-US" dirty="0" err="1"/>
              <a:t>n_nonresp</a:t>
            </a:r>
            <a:r>
              <a:rPr lang="en-US" dirty="0"/>
              <a:t> </a:t>
            </a:r>
            <a:r>
              <a:rPr lang="en-US" dirty="0" err="1"/>
              <a:t>n_mail</a:t>
            </a:r>
            <a:r>
              <a:rPr lang="en-US" dirty="0"/>
              <a:t> 	</a:t>
            </a:r>
            <a:r>
              <a:rPr lang="en-US" dirty="0" err="1"/>
              <a:t>resp_rate</a:t>
            </a:r>
            <a:endParaRPr lang="en-US" dirty="0"/>
          </a:p>
          <a:p>
            <a:r>
              <a:rPr lang="en-US" dirty="0"/>
              <a:t>431      	  1      	35     	36    	0.0278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CAD00-9334-4CFA-8C41-F5BD5A826167}"/>
                  </a:ext>
                </a:extLst>
              </p:cNvPr>
              <p:cNvSpPr txBox="1"/>
              <p:nvPr/>
            </p:nvSpPr>
            <p:spPr>
              <a:xfrm>
                <a:off x="1693475" y="5556058"/>
                <a:ext cx="62396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431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=0.0274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4CAD00-9334-4CFA-8C41-F5BD5A826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75" y="5556058"/>
                <a:ext cx="6239690" cy="369332"/>
              </a:xfrm>
              <a:prstGeom prst="rect">
                <a:avLst/>
              </a:prstGeom>
              <a:blipFill>
                <a:blip r:embed="rId3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994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repeat analysis with fewer RFM categories than 5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 x 2 x 2 RFM or 3 x 3 x 3 RFM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Lower variance, higher bias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Extension 1: Bayesian 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Right now, we assume that these segments response rates are entirely independent of each other.</a:t>
                </a:r>
              </a:p>
              <a:p>
                <a:pPr lvl="1"/>
                <a:r>
                  <a:rPr lang="en-US" dirty="0"/>
                  <a:t>Knowing what the response is overall tells us nothing about segment 431.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need a model that relates the segment response rates to each other</a:t>
                </a:r>
              </a:p>
              <a:p>
                <a:pPr lvl="1"/>
                <a:r>
                  <a:rPr lang="en-US" dirty="0"/>
                  <a:t>That way we can borrow information from other segments to help understand our segment	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assume that the segment response rates come from the same prior.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2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53CE-07C4-4F83-9150-4438B48A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C810F-7769-4A65-AABD-573FF95A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lecture 1, we talked about the prior as something that you think about before seeing the data.</a:t>
            </a:r>
          </a:p>
          <a:p>
            <a:pPr lvl="1"/>
            <a:r>
              <a:rPr lang="en-US" sz="1800" b="1" dirty="0"/>
              <a:t>Previous experience</a:t>
            </a:r>
            <a:r>
              <a:rPr lang="en-US" sz="1800" dirty="0"/>
              <a:t>: past campaigns’ response rates range from about 0-10%, on average slightly below 3%</a:t>
            </a:r>
          </a:p>
          <a:p>
            <a:pPr lvl="1"/>
            <a:r>
              <a:rPr lang="en-US" sz="1800" b="1" dirty="0"/>
              <a:t>Or truly no idea: </a:t>
            </a:r>
            <a:r>
              <a:rPr lang="en-US" sz="1800" dirty="0"/>
              <a:t>every value is equally likely (</a:t>
            </a:r>
            <a:r>
              <a:rPr lang="en-US" sz="1800" b="1" dirty="0"/>
              <a:t>flat </a:t>
            </a:r>
            <a:r>
              <a:rPr lang="en-US" sz="1800" dirty="0"/>
              <a:t>or </a:t>
            </a:r>
            <a:r>
              <a:rPr lang="en-US" sz="1800" b="1" dirty="0"/>
              <a:t>diffuse</a:t>
            </a:r>
            <a:r>
              <a:rPr lang="en-US" sz="1800" dirty="0"/>
              <a:t> prior)</a:t>
            </a:r>
          </a:p>
          <a:p>
            <a:pPr lvl="1"/>
            <a:endParaRPr lang="en-US" sz="1800" b="1" dirty="0"/>
          </a:p>
          <a:p>
            <a:pPr marL="0" indent="0">
              <a:buNone/>
            </a:pPr>
            <a:r>
              <a:rPr lang="en-US" sz="2000" dirty="0"/>
              <a:t>But in this case, we have many parallel potentially similar groups (segments).  We can use them to see what the prior distribution looks like (in order to pick parameters a and b).  We can choose the prior distribution to look most like the actual distribution, across segments.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Using data to estimate the prior distribution (rather than in L1, just assuming some form) is called </a:t>
            </a:r>
            <a:r>
              <a:rPr lang="en-US" sz="2000" b="1" dirty="0"/>
              <a:t>Empirical Bayes.  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AFC6A-069F-4938-AD3F-CA4B4A9E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BEA81-4CB1-4E61-8CE1-39E098FE912D}"/>
              </a:ext>
            </a:extLst>
          </p:cNvPr>
          <p:cNvSpPr/>
          <p:nvPr/>
        </p:nvSpPr>
        <p:spPr>
          <a:xfrm>
            <a:off x="8610600" y="3244334"/>
            <a:ext cx="2887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happens a lot with Big Data!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039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ED47-24D8-4270-920C-555E02FF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segment specific response rates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6B132-A036-4EEC-9398-37D14B50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C5BE1-36E0-483B-8687-A867213C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16">
                <a:extLst>
                  <a:ext uri="{FF2B5EF4-FFF2-40B4-BE49-F238E27FC236}">
                    <a16:creationId xmlns:a16="http://schemas.microsoft.com/office/drawing/2014/main" id="{F65728A7-F49E-4278-9E52-41F9DD820C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9643" y="4783638"/>
                <a:ext cx="2490430" cy="3585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beta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=0.3,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=3.0)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 Placeholder 16">
                <a:extLst>
                  <a:ext uri="{FF2B5EF4-FFF2-40B4-BE49-F238E27FC236}">
                    <a16:creationId xmlns:a16="http://schemas.microsoft.com/office/drawing/2014/main" id="{F65728A7-F49E-4278-9E52-41F9DD820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643" y="4783638"/>
                <a:ext cx="2490430" cy="358539"/>
              </a:xfrm>
              <a:prstGeom prst="rect">
                <a:avLst/>
              </a:prstGeom>
              <a:blipFill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024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828" y="320675"/>
            <a:ext cx="10515600" cy="1325563"/>
          </a:xfrm>
        </p:spPr>
        <p:txBody>
          <a:bodyPr/>
          <a:lstStyle/>
          <a:p>
            <a:r>
              <a:rPr lang="en-US" dirty="0"/>
              <a:t>Extension 1: Beta-binomial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comes from a common Beta distribution with two parameters a &amp; b: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beta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It follows that the aggregate distribution of responses to a mailing of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is given by: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4119563" indent="1887538">
                  <a:buNone/>
                  <a:tabLst>
                    <a:tab pos="377348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308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73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Estimate the model: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that maximize log-likelihood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8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16">
                <a:extLst>
                  <a:ext uri="{FF2B5EF4-FFF2-40B4-BE49-F238E27FC236}">
                    <a16:creationId xmlns:a16="http://schemas.microsoft.com/office/drawing/2014/main" id="{4E7143C5-8B7B-4F53-A479-572AC0B77C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0966" y="3428999"/>
                <a:ext cx="4805691" cy="838831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kern="120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m:t>beta</m:t>
                      </m:r>
                      <m:r>
                        <a:rPr lang="en-US" sz="2000" i="1" kern="12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b="0" i="1" kern="12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2000" b="0" i="1" kern="12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</m:acc>
                      <m:r>
                        <a:rPr lang="en-US" sz="2000" i="1" kern="12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</m:t>
                      </m:r>
                      <m:r>
                        <a:rPr lang="en-US" sz="2000" b="0" i="1" kern="12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493</m:t>
                      </m:r>
                      <m:r>
                        <a:rPr lang="en-US" sz="2000" i="1" kern="12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000" b="0" i="1" kern="120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000" i="1" kern="12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</m:t>
                      </m:r>
                      <m:r>
                        <a:rPr lang="en-US" sz="2000" b="0" i="1" kern="120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113</m:t>
                      </m:r>
                      <m:r>
                        <a:rPr lang="en-US" sz="2000" i="1" kern="12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en-US" sz="20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Text Placeholder 16">
                <a:extLst>
                  <a:ext uri="{FF2B5EF4-FFF2-40B4-BE49-F238E27FC236}">
                    <a16:creationId xmlns:a16="http://schemas.microsoft.com/office/drawing/2014/main" id="{4E7143C5-8B7B-4F53-A479-572AC0B7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66" y="3428999"/>
                <a:ext cx="4805691" cy="838831"/>
              </a:xfrm>
              <a:prstGeom prst="rect">
                <a:avLst/>
              </a:prstGeom>
              <a:blipFill>
                <a:blip r:embed="rId2"/>
                <a:stretch>
                  <a:fillRect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88223FE-2B47-454F-AAF6-4FF08F85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5" y="153618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If we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800" dirty="0"/>
                  <a:t> “successes” ou</a:t>
                </a:r>
                <a:r>
                  <a:rPr lang="en-US" dirty="0"/>
                  <a:t>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800" dirty="0"/>
                  <a:t> trials in segment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: what is the posterior for the segment-specific response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2916238" indent="-2859088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posterior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likelihood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prior</m:t>
                      </m:r>
                    </m:oMath>
                  </m:oMathPara>
                </a14:m>
                <a:br>
                  <a:rPr lang="en-US" sz="2800" b="0" dirty="0">
                    <a:ea typeface="Cambria Math" panose="02040503050406030204" pitchFamily="18" charset="0"/>
                  </a:rPr>
                </a:br>
                <a:endParaRPr lang="en-US" sz="2800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800" b="0" dirty="0"/>
                  <a:t>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830638" indent="-3830638" algn="ctr">
                  <a:buNone/>
                  <a:tabLst>
                    <a:tab pos="3830638" algn="l"/>
                  </a:tabLst>
                </a:pPr>
                <a:r>
                  <a:rPr lang="en-US" sz="2800" b="0" dirty="0"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beta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1087438" indent="-801688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mean segment response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beta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Applying this to our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beta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220758" y="5217523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12.8 in BKN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0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RFM?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Recency</a:t>
            </a:r>
          </a:p>
          <a:p>
            <a:pPr marL="457200" lvl="1" indent="0">
              <a:buNone/>
            </a:pPr>
            <a:r>
              <a:rPr lang="en-US" sz="2000" dirty="0"/>
              <a:t>When was the last time (relative to some date) that a customer purchased?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Frequency</a:t>
            </a:r>
          </a:p>
          <a:p>
            <a:pPr marL="457200" lvl="1" indent="0">
              <a:buNone/>
            </a:pPr>
            <a:r>
              <a:rPr lang="en-US" sz="2000" dirty="0"/>
              <a:t>How often did the customer purchase?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Monetary value</a:t>
            </a:r>
          </a:p>
          <a:p>
            <a:pPr marL="457200" lvl="1" indent="0">
              <a:buNone/>
            </a:pPr>
            <a:r>
              <a:rPr lang="en-US" sz="2000" dirty="0"/>
              <a:t>Total cumulative amount spent since first purchase</a:t>
            </a:r>
          </a:p>
          <a:p>
            <a:pPr marL="457200" lvl="1" indent="0">
              <a:buNone/>
            </a:pPr>
            <a:r>
              <a:rPr lang="en-US" sz="2000" dirty="0"/>
              <a:t>			or</a:t>
            </a:r>
          </a:p>
          <a:p>
            <a:pPr marL="457200" lvl="1" indent="0">
              <a:buNone/>
            </a:pPr>
            <a:r>
              <a:rPr lang="en-US" sz="2000" dirty="0"/>
              <a:t>Average amount spent per order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20052" y="5807631"/>
            <a:ext cx="57518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RFM is a 3-number summary of customer behavior</a:t>
            </a:r>
          </a:p>
        </p:txBody>
      </p:sp>
    </p:spTree>
    <p:extLst>
      <p:ext uri="{BB962C8B-B14F-4D97-AF65-F5344CB8AC3E}">
        <p14:creationId xmlns:p14="http://schemas.microsoft.com/office/powerpoint/2010/main" val="3715289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as compromise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can re-write the last expression to reveal that the posterior mean is a weighted average: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In general, the direction of shrinking to the mean of the distribution,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400" dirty="0"/>
                  <a:t>.  The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400" dirty="0"/>
                  <a:t>, the less shrinking.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“The more data, the more separate.”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763D2-61E8-459C-B2B6-D60052A9844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53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0EA3-B29C-4AA1-B2B8-85E912EE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Shrinking estimates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segment 431,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0278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a segment that would be targeted using the beta-Binomial model, but not using the simple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20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5E268-2EF0-4053-978C-4A93D8982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94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  <a:r>
              <a:rPr lang="en-US" altLang="zh-CN" dirty="0"/>
              <a:t>2: </a:t>
            </a:r>
            <a:r>
              <a:rPr lang="en-US" altLang="zh-CN" dirty="0" err="1"/>
              <a:t>Clumpiness</a:t>
            </a:r>
            <a:endParaRPr lang="zh-CN" altLang="en-US" dirty="0"/>
          </a:p>
        </p:txBody>
      </p:sp>
      <p:pic>
        <p:nvPicPr>
          <p:cNvPr id="4" name="内容占位符 3" descr="twoperson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52596" y="1643050"/>
            <a:ext cx="8286808" cy="1808904"/>
          </a:xfrm>
        </p:spPr>
      </p:pic>
      <p:sp>
        <p:nvSpPr>
          <p:cNvPr id="5" name="TextBox 4"/>
          <p:cNvSpPr txBox="1"/>
          <p:nvPr/>
        </p:nvSpPr>
        <p:spPr>
          <a:xfrm>
            <a:off x="1049867" y="3214686"/>
            <a:ext cx="97959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</a:rPr>
              <a:t>Both of these customers have the same values of R and 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</a:rPr>
              <a:t>From data perspective, the user is called clumpy when more or larger                  clumps of visits are observed.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entury Gothic" panose="020B0502020202020204" pitchFamily="34" charset="0"/>
              </a:rPr>
              <a:t>Clumps of visits indicate non-constant visiting rate, specially temporary elevations of propensity --- i.e., periods during which the user is more likely to visit/purchase than his/her average level.</a:t>
            </a:r>
            <a:endParaRPr lang="zh-CN" altLang="en-US" sz="20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400355"/>
            <a:ext cx="530260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hlinkClick r:id="rId3" tooltip="Are Your Customers Clumpy? What Binge-Buying Means for Marketers"/>
              </a:rPr>
              <a:t>Are Your Customers Clumpy? What Binge-Buying Means for Marketers</a:t>
            </a:r>
            <a:endParaRPr lang="en-US" sz="1400" dirty="0"/>
          </a:p>
          <a:p>
            <a:br>
              <a:rPr lang="en-US" sz="1400" dirty="0"/>
            </a:br>
            <a:endParaRPr lang="en-US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671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RFM perhaps oldest example of customer analytics </a:t>
            </a:r>
          </a:p>
          <a:p>
            <a:endParaRPr lang="en-US" dirty="0"/>
          </a:p>
          <a:p>
            <a:r>
              <a:rPr lang="en-US" dirty="0"/>
              <a:t>Still used, because easy-to-compute, understand, and guide targeting decisions</a:t>
            </a:r>
          </a:p>
          <a:p>
            <a:endParaRPr lang="en-US" dirty="0"/>
          </a:p>
          <a:p>
            <a:r>
              <a:rPr lang="en-US" dirty="0"/>
              <a:t>Drawbacks: small sample size, no other variables included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RFM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Targeting all customers in database is too costly</a:t>
            </a:r>
          </a:p>
          <a:p>
            <a:pPr lvl="1"/>
            <a:r>
              <a:rPr lang="en-US" dirty="0"/>
              <a:t>Some customers will </a:t>
            </a:r>
            <a:r>
              <a:rPr lang="en-US" u="sng" dirty="0"/>
              <a:t>never</a:t>
            </a:r>
            <a:r>
              <a:rPr lang="en-US" dirty="0"/>
              <a:t> respond or purchase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a model to select good customers who will respond/buy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predict the response or purchase probability of each customer</a:t>
            </a:r>
          </a:p>
          <a:p>
            <a:pPr lvl="1"/>
            <a:r>
              <a:rPr lang="en-US" dirty="0"/>
              <a:t>Use these predictions to target only, for example 20%, of customers rather than 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5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1:</a:t>
            </a:r>
            <a:br>
              <a:rPr lang="en-US" sz="3200" dirty="0"/>
            </a:br>
            <a:r>
              <a:rPr lang="en-US" sz="3200" dirty="0"/>
              <a:t>Transaction-level dataset (</a:t>
            </a:r>
            <a:r>
              <a:rPr lang="en-US" sz="3200" dirty="0" err="1"/>
              <a:t>CDNow</a:t>
            </a:r>
            <a:r>
              <a:rPr lang="en-US" sz="32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2253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row represents a transaction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Dates: 19970101 – 19980630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 time is 19980701 (July 1, 1998)</a:t>
            </a:r>
          </a:p>
          <a:p>
            <a:pPr lvl="1"/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3065837"/>
              </p:ext>
            </p:extLst>
          </p:nvPr>
        </p:nvGraphicFramePr>
        <p:xfrm>
          <a:off x="7967134" y="571786"/>
          <a:ext cx="3725332" cy="57845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2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Customer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Date (</a:t>
                      </a:r>
                      <a:r>
                        <a:rPr lang="en-US" sz="1400" b="1" u="none" strike="noStrike" dirty="0" err="1">
                          <a:effectLst/>
                        </a:rPr>
                        <a:t>yyyymmdd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Amount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19970802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134.98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47.08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19970726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19971025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19971206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83.47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19980620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1:</a:t>
            </a:r>
            <a:br>
              <a:rPr lang="en-US" sz="3200" dirty="0"/>
            </a:br>
            <a:r>
              <a:rPr lang="en-US" sz="3200" dirty="0"/>
              <a:t>Transaction-level dataset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768910"/>
              </p:ext>
            </p:extLst>
          </p:nvPr>
        </p:nvGraphicFramePr>
        <p:xfrm>
          <a:off x="7967134" y="571786"/>
          <a:ext cx="3725332" cy="112827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2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Customer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Date (</a:t>
                      </a:r>
                      <a:r>
                        <a:rPr lang="en-US" sz="1400" b="1" u="none" strike="noStrike" dirty="0" err="1">
                          <a:effectLst/>
                        </a:rPr>
                        <a:t>yyyymmdd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Amount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19970802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26.48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824321" y="3635729"/>
            <a:ext cx="7179035" cy="0"/>
          </a:xfrm>
          <a:prstGeom prst="straightConnector1">
            <a:avLst/>
          </a:prstGeom>
          <a:ln w="127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24321" y="3541897"/>
            <a:ext cx="0" cy="18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9233" y="343220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347" y="342617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72308" y="34415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2879" y="342931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39854" y="4110913"/>
            <a:ext cx="33320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time between last transaction</a:t>
            </a:r>
          </a:p>
          <a:p>
            <a:r>
              <a:rPr lang="en-US" dirty="0"/>
              <a:t>      and end of database</a:t>
            </a:r>
          </a:p>
          <a:p>
            <a:r>
              <a:rPr lang="en-US" dirty="0"/>
              <a:t>   = 201 days</a:t>
            </a:r>
          </a:p>
          <a:p>
            <a:r>
              <a:rPr lang="en-US" dirty="0"/>
              <a:t>   = 28.7 weeks</a:t>
            </a:r>
          </a:p>
          <a:p>
            <a:r>
              <a:rPr lang="en-US" dirty="0"/>
              <a:t>   = 7.2 months </a:t>
            </a:r>
          </a:p>
          <a:p>
            <a:endParaRPr lang="en-US" dirty="0"/>
          </a:p>
          <a:p>
            <a:r>
              <a:rPr lang="en-US" dirty="0"/>
              <a:t>The units are not that important</a:t>
            </a:r>
          </a:p>
        </p:txBody>
      </p:sp>
      <p:sp>
        <p:nvSpPr>
          <p:cNvPr id="15" name="Right Brace 14"/>
          <p:cNvSpPr/>
          <p:nvPr/>
        </p:nvSpPr>
        <p:spPr>
          <a:xfrm rot="5400000">
            <a:off x="5636510" y="2508502"/>
            <a:ext cx="206659" cy="278068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53357" y="4334681"/>
            <a:ext cx="240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# of transactions =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3357" y="5237154"/>
            <a:ext cx="4327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total amount / # of transactions = 25.13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M = total amount = 100.50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69770" y="30105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19980701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269" y="30159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19970101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84495" y="30067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19971212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D05E8-9190-4E61-9929-8419CABBDC66}"/>
              </a:ext>
            </a:extLst>
          </p:cNvPr>
          <p:cNvSpPr txBox="1"/>
          <p:nvPr/>
        </p:nvSpPr>
        <p:spPr>
          <a:xfrm>
            <a:off x="864140" y="2054590"/>
            <a:ext cx="241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Timeline for customer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9F9B98-8889-45D9-967C-B567E0F84387}"/>
              </a:ext>
            </a:extLst>
          </p:cNvPr>
          <p:cNvCxnSpPr/>
          <p:nvPr/>
        </p:nvCxnSpPr>
        <p:spPr>
          <a:xfrm>
            <a:off x="7130180" y="3541897"/>
            <a:ext cx="0" cy="1876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FB119D-48E5-440A-9665-8C05C06BBB3F}"/>
              </a:ext>
            </a:extLst>
          </p:cNvPr>
          <p:cNvSpPr txBox="1"/>
          <p:nvPr/>
        </p:nvSpPr>
        <p:spPr>
          <a:xfrm>
            <a:off x="8091696" y="345358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1891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14607911"/>
              </p:ext>
            </p:extLst>
          </p:nvPr>
        </p:nvGraphicFramePr>
        <p:xfrm>
          <a:off x="988506" y="571786"/>
          <a:ext cx="3725332" cy="578456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29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13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Customer 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Date (</a:t>
                      </a:r>
                      <a:r>
                        <a:rPr lang="en-US" sz="1400" b="1" u="none" strike="noStrike" dirty="0" err="1">
                          <a:effectLst/>
                        </a:rPr>
                        <a:t>yyyymmdd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Amount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29.33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29.73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19970802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14.96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19971212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19970101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63.34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19970113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11.77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19970111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19970315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77.96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19970416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59.3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19970424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134.98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19970623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91.92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19970722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47.08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19970726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71.96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19971025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78.47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19971206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83.47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19980118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84.46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123.96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32.98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19980226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23.06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19980510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72.99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8052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19980620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55.47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48273"/>
              </p:ext>
            </p:extLst>
          </p:nvPr>
        </p:nvGraphicFramePr>
        <p:xfrm>
          <a:off x="6908801" y="2503857"/>
          <a:ext cx="4563620" cy="156019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9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ID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R (days)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M (average)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37.56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13.97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545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23.94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69.19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5410201" y="2997200"/>
            <a:ext cx="863600" cy="39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861121" y="4222500"/>
            <a:ext cx="3189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row represents a customer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72494" y="1745536"/>
            <a:ext cx="2332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Customer-level dataset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16658" y="180622"/>
            <a:ext cx="251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Transaction-level dataset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119" y="6400325"/>
            <a:ext cx="33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Each row represents a transaction</a:t>
            </a:r>
          </a:p>
        </p:txBody>
      </p:sp>
    </p:spTree>
    <p:extLst>
      <p:ext uri="{BB962C8B-B14F-4D97-AF65-F5344CB8AC3E}">
        <p14:creationId xmlns:p14="http://schemas.microsoft.com/office/powerpoint/2010/main" val="84704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2: customer-level data set (ebeer)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65A84F-01E5-44A9-94AA-4DFE777664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86"/>
          <a:stretch/>
        </p:blipFill>
        <p:spPr>
          <a:xfrm>
            <a:off x="643467" y="1677682"/>
            <a:ext cx="10710333" cy="43892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BFAC83-0F86-4FD9-AADF-48CF955CAD4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RFM for segment-level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Rather than use the raw customer-level RFM scores, marketers typically </a:t>
            </a:r>
            <a:r>
              <a:rPr lang="en-US" sz="2400" b="1" dirty="0"/>
              <a:t>group them into segments </a:t>
            </a:r>
            <a:r>
              <a:rPr lang="en-US" sz="2400" dirty="0"/>
              <a:t>based on </a:t>
            </a:r>
            <a:r>
              <a:rPr lang="en-US" sz="2400" b="1" dirty="0"/>
              <a:t>ranking</a:t>
            </a:r>
            <a:r>
              <a:rPr lang="en-US" sz="2400" dirty="0"/>
              <a:t> and </a:t>
            </a:r>
            <a:r>
              <a:rPr lang="en-US" sz="2400" b="1" dirty="0"/>
              <a:t>sorting</a:t>
            </a:r>
            <a:r>
              <a:rPr lang="en-US" sz="2400" dirty="0"/>
              <a:t> them.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First we’ll do this to one variable, recency.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we’ll do the full analysis.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25207</TotalTime>
  <Words>1834</Words>
  <Application>Microsoft Office PowerPoint</Application>
  <PresentationFormat>Widescreen</PresentationFormat>
  <Paragraphs>501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Century Gothic</vt:lpstr>
      <vt:lpstr>Office Theme</vt:lpstr>
      <vt:lpstr>Customer Analytics  RFM</vt:lpstr>
      <vt:lpstr>Agenda</vt:lpstr>
      <vt:lpstr>What is RFM?</vt:lpstr>
      <vt:lpstr>Why RFM</vt:lpstr>
      <vt:lpstr>Example 1: Transaction-level dataset (CDNow)</vt:lpstr>
      <vt:lpstr>Example 1: Transaction-level dataset</vt:lpstr>
      <vt:lpstr>PowerPoint Presentation</vt:lpstr>
      <vt:lpstr>Example 2: customer-level data set (ebeer)</vt:lpstr>
      <vt:lpstr>RFM for segment-level prediction</vt:lpstr>
      <vt:lpstr>PowerPoint Presentation</vt:lpstr>
      <vt:lpstr>How does the response probability change across segments?</vt:lpstr>
      <vt:lpstr>Full RFM segmentation</vt:lpstr>
      <vt:lpstr>PowerPoint Presentation</vt:lpstr>
      <vt:lpstr>For each RFM segment, estimate response rate</vt:lpstr>
      <vt:lpstr>Using the results: next steps</vt:lpstr>
      <vt:lpstr>PowerPoint Presentation</vt:lpstr>
      <vt:lpstr>Expected profits and ROI</vt:lpstr>
      <vt:lpstr>Advantages of RFM</vt:lpstr>
      <vt:lpstr>Advantages of RFM</vt:lpstr>
      <vt:lpstr>Problems with RFM</vt:lpstr>
      <vt:lpstr>PowerPoint Presentation</vt:lpstr>
      <vt:lpstr>Extension 1: Bayesian approach</vt:lpstr>
      <vt:lpstr>Empirical Bayes</vt:lpstr>
      <vt:lpstr>Distribution of segment specific response rates</vt:lpstr>
      <vt:lpstr>Extension 1: Beta-binomial model</vt:lpstr>
      <vt:lpstr>Estimation</vt:lpstr>
      <vt:lpstr>PowerPoint Presentation</vt:lpstr>
      <vt:lpstr>Bayes rule</vt:lpstr>
      <vt:lpstr>Posterior mean segment response rate</vt:lpstr>
      <vt:lpstr>Bayes as compromise</vt:lpstr>
      <vt:lpstr>Shrinking estimates</vt:lpstr>
      <vt:lpstr>PowerPoint Presentation</vt:lpstr>
      <vt:lpstr>Extension 2: Clumpiness</vt:lpstr>
      <vt:lpstr>Conclusion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394</cp:revision>
  <cp:lastPrinted>2020-10-27T11:47:12Z</cp:lastPrinted>
  <dcterms:created xsi:type="dcterms:W3CDTF">2016-02-20T12:06:45Z</dcterms:created>
  <dcterms:modified xsi:type="dcterms:W3CDTF">2021-11-03T17:08:27Z</dcterms:modified>
</cp:coreProperties>
</file>