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9" r:id="rId4"/>
    <p:sldId id="267" r:id="rId5"/>
    <p:sldId id="266" r:id="rId6"/>
    <p:sldId id="331" r:id="rId7"/>
    <p:sldId id="332" r:id="rId8"/>
    <p:sldId id="334" r:id="rId9"/>
    <p:sldId id="335" r:id="rId10"/>
    <p:sldId id="333" r:id="rId11"/>
    <p:sldId id="353" r:id="rId12"/>
    <p:sldId id="354" r:id="rId13"/>
    <p:sldId id="330" r:id="rId14"/>
    <p:sldId id="258" r:id="rId15"/>
    <p:sldId id="265" r:id="rId16"/>
    <p:sldId id="269" r:id="rId17"/>
    <p:sldId id="270" r:id="rId18"/>
    <p:sldId id="271" r:id="rId19"/>
    <p:sldId id="272" r:id="rId20"/>
    <p:sldId id="274" r:id="rId21"/>
    <p:sldId id="356" r:id="rId22"/>
    <p:sldId id="352" r:id="rId23"/>
    <p:sldId id="278" r:id="rId24"/>
    <p:sldId id="348" r:id="rId25"/>
    <p:sldId id="349" r:id="rId26"/>
    <p:sldId id="350" r:id="rId27"/>
    <p:sldId id="351" r:id="rId28"/>
    <p:sldId id="326" r:id="rId29"/>
    <p:sldId id="327" r:id="rId30"/>
    <p:sldId id="321" r:id="rId31"/>
    <p:sldId id="347" r:id="rId32"/>
    <p:sldId id="319" r:id="rId33"/>
    <p:sldId id="320" r:id="rId34"/>
    <p:sldId id="340" r:id="rId35"/>
    <p:sldId id="357" r:id="rId36"/>
    <p:sldId id="295" r:id="rId37"/>
    <p:sldId id="296" r:id="rId38"/>
    <p:sldId id="297" r:id="rId39"/>
    <p:sldId id="298" r:id="rId40"/>
    <p:sldId id="314" r:id="rId41"/>
    <p:sldId id="315" r:id="rId42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6" y="30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M:\Clumpiness\20130728\forpp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Gender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Sheet1!$B$23:$D$23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Unspecified</c:v>
                </c:pt>
              </c:strCache>
            </c:strRef>
          </c:cat>
          <c:val>
            <c:numRef>
              <c:f>Sheet1!$B$24:$D$24</c:f>
              <c:numCache>
                <c:formatCode>0%</c:formatCode>
                <c:ptCount val="3"/>
                <c:pt idx="0">
                  <c:v>0.71</c:v>
                </c:pt>
                <c:pt idx="1">
                  <c:v>0.68</c:v>
                </c:pt>
                <c:pt idx="2">
                  <c:v>0.74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181776"/>
        <c:axId val="781181384"/>
      </c:barChart>
      <c:catAx>
        <c:axId val="78118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81384"/>
        <c:crosses val="autoZero"/>
        <c:auto val="1"/>
        <c:lblAlgn val="ctr"/>
        <c:lblOffset val="100"/>
        <c:noMultiLvlLbl val="0"/>
      </c:catAx>
      <c:valAx>
        <c:axId val="781181384"/>
        <c:scaling>
          <c:orientation val="minMax"/>
          <c:max val="0.9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8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Loyalty program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Sheet1!$P$2:$Q$2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Sheet1!$P$3:$Q$3</c:f>
              <c:numCache>
                <c:formatCode>0%</c:formatCode>
                <c:ptCount val="2"/>
                <c:pt idx="0">
                  <c:v>0.69</c:v>
                </c:pt>
                <c:pt idx="1">
                  <c:v>0.73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184912"/>
        <c:axId val="781188832"/>
      </c:barChart>
      <c:catAx>
        <c:axId val="78118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88832"/>
        <c:crosses val="autoZero"/>
        <c:auto val="1"/>
        <c:lblAlgn val="ctr"/>
        <c:lblOffset val="100"/>
        <c:noMultiLvlLbl val="0"/>
      </c:catAx>
      <c:valAx>
        <c:axId val="781188832"/>
        <c:scaling>
          <c:orientation val="minMax"/>
          <c:max val="0.9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8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WishList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cat>
            <c:strRef>
              <c:f>Sheet1!$B$2:$C$2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0.64</c:v>
                </c:pt>
                <c:pt idx="1">
                  <c:v>0.86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187656"/>
        <c:axId val="725892048"/>
      </c:barChart>
      <c:catAx>
        <c:axId val="78118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892048"/>
        <c:crosses val="autoZero"/>
        <c:auto val="1"/>
        <c:lblAlgn val="ctr"/>
        <c:lblOffset val="100"/>
        <c:noMultiLvlLbl val="0"/>
      </c:catAx>
      <c:valAx>
        <c:axId val="725892048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18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</c:dPt>
          <c:cat>
            <c:strRef>
              <c:f>Sheet1!$P$23:$R$23</c:f>
              <c:strCache>
                <c:ptCount val="3"/>
                <c:pt idx="0">
                  <c:v>&lt;29</c:v>
                </c:pt>
                <c:pt idx="1">
                  <c:v>30--45</c:v>
                </c:pt>
                <c:pt idx="2">
                  <c:v>&gt;45</c:v>
                </c:pt>
              </c:strCache>
            </c:strRef>
          </c:cat>
          <c:val>
            <c:numRef>
              <c:f>Sheet1!$P$24:$R$24</c:f>
              <c:numCache>
                <c:formatCode>0%</c:formatCode>
                <c:ptCount val="3"/>
                <c:pt idx="0">
                  <c:v>0.78</c:v>
                </c:pt>
                <c:pt idx="1">
                  <c:v>0.69</c:v>
                </c:pt>
                <c:pt idx="2">
                  <c:v>0.64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5891264"/>
        <c:axId val="725890872"/>
      </c:barChart>
      <c:catAx>
        <c:axId val="72589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890872"/>
        <c:crosses val="autoZero"/>
        <c:auto val="1"/>
        <c:lblAlgn val="ctr"/>
        <c:lblOffset val="100"/>
        <c:noMultiLvlLbl val="0"/>
      </c:catAx>
      <c:valAx>
        <c:axId val="725890872"/>
        <c:scaling>
          <c:orientation val="minMax"/>
          <c:max val="0.9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89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2003-97B0-4D8E-8F83-D40AA20D74CF}" type="datetimeFigureOut">
              <a:rPr lang="zh-CN" altLang="en-US" smtClean="0"/>
              <a:pPr/>
              <a:t>2017/4/5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25266-59A6-43C6-9E81-35B58F4A2B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7504" y="116632"/>
            <a:ext cx="8856984" cy="6624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8029604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New Clumpiness Measures and Their Application in Customer Valuation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068960"/>
            <a:ext cx="7643866" cy="1008112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Eric T. Bradlow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Yao Zhang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Dylan Small</a:t>
            </a:r>
          </a:p>
          <a:p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Wharton School</a:t>
            </a:r>
            <a:endParaRPr lang="zh-CN" alt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://finance.wharton.upenn.edu/~wessels/pictures/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021288"/>
            <a:ext cx="2121108" cy="5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Is RFM enough?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543164" cy="4525963"/>
          </a:xfrm>
        </p:spPr>
        <p:txBody>
          <a:bodyPr>
            <a:normAutofit fontScale="77500" lnSpcReduction="20000"/>
          </a:bodyPr>
          <a:lstStyle/>
          <a:p>
            <a:pPr marL="0">
              <a:buNone/>
            </a:pP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Comparison of out-of-sample frequency, broken down by either in-sample F or R:</a:t>
            </a:r>
          </a:p>
          <a:p>
            <a:pPr marL="0">
              <a:buNone/>
            </a:pPr>
            <a:endParaRPr lang="en-US" altLang="zh-CN" dirty="0" smtClean="0"/>
          </a:p>
          <a:p>
            <a:pPr marL="0">
              <a:buNone/>
            </a:pP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Non-clumpy group and clumpy group differ significantly.</a:t>
            </a:r>
            <a:endParaRPr lang="zh-CN" altLang="en-US" dirty="0"/>
          </a:p>
        </p:txBody>
      </p:sp>
      <p:pic>
        <p:nvPicPr>
          <p:cNvPr id="4" name="图片 3" descr="huluaveby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3306" y="1428736"/>
            <a:ext cx="4835599" cy="2571768"/>
          </a:xfrm>
          <a:prstGeom prst="rect">
            <a:avLst/>
          </a:prstGeom>
        </p:spPr>
      </p:pic>
      <p:pic>
        <p:nvPicPr>
          <p:cNvPr id="5" name="图片 4" descr="hulusdby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3306" y="4214818"/>
            <a:ext cx="4857784" cy="242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if using “buy ‘till you die” model?</a:t>
            </a:r>
            <a:endParaRPr lang="zh-CN" altLang="en-US" dirty="0"/>
          </a:p>
        </p:txBody>
      </p:sp>
      <p:pic>
        <p:nvPicPr>
          <p:cNvPr id="4" name="内容占位符 3" descr="table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1785926"/>
            <a:ext cx="8229600" cy="3477692"/>
          </a:xfrm>
        </p:spPr>
      </p:pic>
      <p:sp>
        <p:nvSpPr>
          <p:cNvPr id="5" name="TextBox 4"/>
          <p:cNvSpPr txBox="1"/>
          <p:nvPr/>
        </p:nvSpPr>
        <p:spPr>
          <a:xfrm>
            <a:off x="500034" y="5786454"/>
            <a:ext cx="80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BG/BB provides accurate predictions overall, but NOT at the individual level.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4051927"/>
            <a:ext cx="734481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Posterior Predictive Check (In-sample)</a:t>
            </a:r>
            <a:endParaRPr lang="zh-CN" altLang="en-US" dirty="0"/>
          </a:p>
        </p:txBody>
      </p:sp>
      <p:pic>
        <p:nvPicPr>
          <p:cNvPr id="4" name="内容占位符 3" descr="figure_页面_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1643050"/>
            <a:ext cx="7715304" cy="4752069"/>
          </a:xfrm>
        </p:spPr>
      </p:pic>
    </p:spTree>
    <p:extLst>
      <p:ext uri="{BB962C8B-B14F-4D97-AF65-F5344CB8AC3E}">
        <p14:creationId xmlns:p14="http://schemas.microsoft.com/office/powerpoint/2010/main" val="6754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From RFM to RFMC</a:t>
            </a:r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Propose a new class of clumpiness measures.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Explore its application in customer evaluation.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Show some results for Hulu.com, URBN and other retailers.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New Clumpiness Measures</a:t>
            </a:r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xtrem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3071810"/>
            <a:ext cx="6400000" cy="12858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Desired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758138" cy="147160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800" b="1" dirty="0" smtClean="0"/>
              <a:t>Minimum</a:t>
            </a:r>
            <a:r>
              <a:rPr lang="en-US" altLang="zh-CN" sz="2800" dirty="0" smtClean="0"/>
              <a:t>: </a:t>
            </a:r>
            <a:r>
              <a:rPr lang="en-US" altLang="zh-CN" sz="2800" dirty="0"/>
              <a:t>The measure should be the minimum if </a:t>
            </a:r>
            <a:r>
              <a:rPr lang="en-US" altLang="zh-CN" sz="2800" dirty="0" smtClean="0"/>
              <a:t>the events </a:t>
            </a:r>
            <a:r>
              <a:rPr lang="en-US" altLang="zh-CN" sz="2800" dirty="0"/>
              <a:t>are equally spaced. (A)</a:t>
            </a:r>
          </a:p>
          <a:p>
            <a:r>
              <a:rPr lang="en-US" altLang="zh-CN" sz="2800" b="1" dirty="0" smtClean="0"/>
              <a:t>Maximum</a:t>
            </a:r>
            <a:r>
              <a:rPr lang="en-US" altLang="zh-CN" sz="2800" dirty="0" smtClean="0"/>
              <a:t>: </a:t>
            </a:r>
            <a:r>
              <a:rPr lang="en-US" altLang="zh-CN" sz="2800" dirty="0"/>
              <a:t>The measure should be the maximum if all </a:t>
            </a:r>
            <a:r>
              <a:rPr lang="en-US" altLang="zh-CN" sz="2800" dirty="0" smtClean="0"/>
              <a:t>the events </a:t>
            </a:r>
            <a:r>
              <a:rPr lang="en-US" altLang="zh-CN" sz="2800" dirty="0"/>
              <a:t>are gathered together. (B)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conve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5613154"/>
            <a:ext cx="5572164" cy="1244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596" y="3786190"/>
            <a:ext cx="871540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000">
              <a:buFont typeface="Arial" pitchFamily="34" charset="0"/>
              <a:buChar char="•"/>
            </a:pPr>
            <a:r>
              <a:rPr lang="en-US" altLang="zh-CN" sz="2400" b="1" dirty="0" smtClean="0"/>
              <a:t>Continuity</a:t>
            </a:r>
            <a:r>
              <a:rPr lang="en-US" altLang="zh-CN" sz="2400" dirty="0" smtClean="0"/>
              <a:t> : Shifting event times by a very small amount       should only change the measure by a small amount.</a:t>
            </a:r>
          </a:p>
          <a:p>
            <a:pPr marL="342000" indent="-342000">
              <a:buFont typeface="Arial" pitchFamily="34" charset="0"/>
              <a:buChar char="•"/>
            </a:pPr>
            <a:r>
              <a:rPr lang="en-US" altLang="zh-CN" sz="2400" b="1" dirty="0" smtClean="0"/>
              <a:t>Convergence</a:t>
            </a:r>
            <a:r>
              <a:rPr lang="en-US" altLang="zh-CN" sz="2400" dirty="0" smtClean="0"/>
              <a:t> : As events move closer (further apart), the    measure should increase (decrease). (C)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Desired Properties</a:t>
            </a:r>
            <a:endParaRPr lang="zh-CN" altLang="en-US" dirty="0"/>
          </a:p>
        </p:txBody>
      </p:sp>
      <p:pic>
        <p:nvPicPr>
          <p:cNvPr id="4" name="内容占位符 3" descr="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0100" y="2000240"/>
            <a:ext cx="7286676" cy="349251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Development of new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None/>
            </a:pPr>
            <a:endParaRPr lang="en-US" altLang="zh-CN" sz="3600" dirty="0" smtClean="0"/>
          </a:p>
          <a:p>
            <a:pPr>
              <a:buNone/>
            </a:pPr>
            <a:r>
              <a:rPr lang="en-US" altLang="zh-CN" sz="3600" dirty="0" smtClean="0"/>
              <a:t>Theorem</a:t>
            </a:r>
          </a:p>
          <a:p>
            <a:pPr marL="0">
              <a:buNone/>
            </a:pPr>
            <a:r>
              <a:rPr lang="en-US" altLang="zh-CN" sz="2800" dirty="0" smtClean="0"/>
              <a:t>Any </a:t>
            </a:r>
            <a:r>
              <a:rPr lang="en-US" altLang="zh-CN" sz="2800" dirty="0"/>
              <a:t>convex and symmetric function of </a:t>
            </a:r>
            <a:r>
              <a:rPr lang="en-US" altLang="zh-CN" sz="2800" dirty="0" smtClean="0"/>
              <a:t>inter-visit (purchase) times satisfies </a:t>
            </a:r>
            <a:r>
              <a:rPr lang="en-US" altLang="zh-CN" sz="2800" dirty="0"/>
              <a:t>all the desired properties</a:t>
            </a:r>
            <a:r>
              <a:rPr lang="en-US" altLang="zh-CN" sz="2800" dirty="0" smtClean="0"/>
              <a:t>.</a:t>
            </a:r>
          </a:p>
          <a:p>
            <a:pPr marL="0">
              <a:buNone/>
            </a:pPr>
            <a:endParaRPr lang="en-US" altLang="zh-CN" sz="2800" dirty="0"/>
          </a:p>
          <a:p>
            <a:pPr marL="0">
              <a:buNone/>
            </a:pPr>
            <a:r>
              <a:rPr lang="en-US" altLang="zh-CN" sz="2800" dirty="0" smtClean="0"/>
              <a:t>The theorem is practically important because it tells us to use the IVTs/IPTs to create new measures.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New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sz="3600" dirty="0"/>
              <a:t>Denote </a:t>
            </a:r>
            <a:r>
              <a:rPr lang="en-US" altLang="zh-CN" sz="3600" dirty="0" smtClean="0"/>
              <a:t>inter-visit (purchase)  </a:t>
            </a:r>
            <a:r>
              <a:rPr lang="en-US" altLang="zh-CN" sz="3600" dirty="0"/>
              <a:t>times by </a:t>
            </a:r>
            <a:r>
              <a:rPr lang="en-US" altLang="zh-CN" sz="3600" dirty="0" smtClean="0"/>
              <a:t>    </a:t>
            </a:r>
            <a:r>
              <a:rPr lang="en-US" altLang="zh-CN" dirty="0" smtClean="0"/>
              <a:t>,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Second moment: </a:t>
            </a:r>
          </a:p>
          <a:p>
            <a:endParaRPr lang="en-US" altLang="zh-CN" dirty="0"/>
          </a:p>
          <a:p>
            <a:r>
              <a:rPr lang="en-US" altLang="zh-CN" dirty="0" smtClean="0"/>
              <a:t>Entropy:</a:t>
            </a:r>
          </a:p>
          <a:p>
            <a:endParaRPr lang="en-US" altLang="zh-CN" dirty="0"/>
          </a:p>
          <a:p>
            <a:r>
              <a:rPr lang="en-US" altLang="zh-CN" dirty="0" smtClean="0"/>
              <a:t>Log utility:</a:t>
            </a:r>
          </a:p>
          <a:p>
            <a:endParaRPr lang="en-US" altLang="zh-CN" dirty="0"/>
          </a:p>
          <a:p>
            <a:r>
              <a:rPr lang="en-US" altLang="zh-CN" dirty="0" smtClean="0"/>
              <a:t>Sum </a:t>
            </a:r>
            <a:r>
              <a:rPr lang="en-US" altLang="zh-CN" dirty="0"/>
              <a:t>of 3 largest </a:t>
            </a:r>
            <a:r>
              <a:rPr lang="en-US" altLang="zh-CN" dirty="0" smtClean="0"/>
              <a:t>components: 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sz="2300" dirty="0" smtClean="0"/>
              <a:t>Note </a:t>
            </a:r>
            <a:r>
              <a:rPr lang="en-US" altLang="zh-CN" sz="2300" dirty="0"/>
              <a:t>since their ranges vary </a:t>
            </a:r>
            <a:r>
              <a:rPr lang="en-US" altLang="zh-CN" sz="2300" dirty="0" smtClean="0"/>
              <a:t>significantly</a:t>
            </a:r>
            <a:r>
              <a:rPr lang="en-US" altLang="zh-CN" sz="2300" dirty="0"/>
              <a:t>, standardization </a:t>
            </a:r>
            <a:r>
              <a:rPr lang="en-US" altLang="zh-CN" sz="2300" dirty="0" smtClean="0"/>
              <a:t>is needed </a:t>
            </a:r>
            <a:r>
              <a:rPr lang="en-US" altLang="zh-CN" sz="2300" dirty="0"/>
              <a:t>before using them.</a:t>
            </a:r>
            <a:endParaRPr lang="zh-CN" altLang="en-US" sz="2300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65363"/>
              </p:ext>
            </p:extLst>
          </p:nvPr>
        </p:nvGraphicFramePr>
        <p:xfrm>
          <a:off x="6003809" y="1484784"/>
          <a:ext cx="480254" cy="658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809" y="1484784"/>
                        <a:ext cx="480254" cy="658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357554" y="2143116"/>
          <a:ext cx="1357322" cy="87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Equation" r:id="rId5" imgW="672808" imgH="431613" progId="Equation.DSMT4">
                  <p:embed/>
                </p:oleObj>
              </mc:Choice>
              <mc:Fallback>
                <p:oleObj name="Equation" r:id="rId5" imgW="672808" imgH="431613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54" y="2143116"/>
                        <a:ext cx="1357322" cy="870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2285984" y="2928934"/>
          <a:ext cx="2294421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Equation" r:id="rId7" imgW="1155700" imgH="431800" progId="Equation.DSMT4">
                  <p:embed/>
                </p:oleObj>
              </mc:Choice>
              <mc:Fallback>
                <p:oleObj name="Equation" r:id="rId7" imgW="1155700" imgH="431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2928934"/>
                        <a:ext cx="2294421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2571736" y="3714752"/>
          <a:ext cx="1895208" cy="7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Equation" r:id="rId9" imgW="1040948" imgH="431613" progId="Equation.DSMT4">
                  <p:embed/>
                </p:oleObj>
              </mc:Choice>
              <mc:Fallback>
                <p:oleObj name="Equation" r:id="rId9" imgW="1040948" imgH="431613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714752"/>
                        <a:ext cx="1895208" cy="7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5000628" y="4429132"/>
          <a:ext cx="1588445" cy="85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Equation" r:id="rId11" imgW="799753" imgH="431613" progId="Equation.DSMT4">
                  <p:embed/>
                </p:oleObj>
              </mc:Choice>
              <mc:Fallback>
                <p:oleObj name="Equation" r:id="rId11" imgW="799753" imgH="431613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429132"/>
                        <a:ext cx="1588445" cy="857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51520" y="2924944"/>
            <a:ext cx="626469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Customer Lifetime Value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01014" cy="900105"/>
          </a:xfrm>
        </p:spPr>
        <p:txBody>
          <a:bodyPr>
            <a:normAutofit fontScale="70000" lnSpcReduction="20000"/>
          </a:bodyPr>
          <a:lstStyle/>
          <a:p>
            <a:pPr marL="0">
              <a:buNone/>
            </a:pPr>
            <a:r>
              <a:rPr lang="en-US" altLang="zh-CN" dirty="0" smtClean="0"/>
              <a:t>It is defined as the net present value of the cash flows attributed to the relationship with a customer </a:t>
            </a:r>
            <a:r>
              <a:rPr lang="en-US" altLang="zh-CN" i="1" dirty="0" smtClean="0"/>
              <a:t>(Gupta et al., 2004).</a:t>
            </a:r>
            <a:endParaRPr lang="zh-CN" altLang="en-US" i="1" dirty="0"/>
          </a:p>
        </p:txBody>
      </p:sp>
      <p:pic>
        <p:nvPicPr>
          <p:cNvPr id="4" name="图片 3" descr="clv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2643182"/>
            <a:ext cx="8423757" cy="34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Evolution of Clumpiness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092" y="1600200"/>
            <a:ext cx="84576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Clumpiness</a:t>
            </a:r>
            <a:r>
              <a:rPr lang="en-US" altLang="zh-CN" dirty="0" smtClean="0"/>
              <a:t> and HMMs</a:t>
            </a:r>
            <a:endParaRPr lang="zh-CN" altLang="en-US" dirty="0"/>
          </a:p>
        </p:txBody>
      </p:sp>
      <p:pic>
        <p:nvPicPr>
          <p:cNvPr id="6" name="内容占位符 5" descr="fourmode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2143116"/>
            <a:ext cx="8175825" cy="3660740"/>
          </a:xfrm>
        </p:spPr>
      </p:pic>
    </p:spTree>
    <p:extLst>
      <p:ext uri="{BB962C8B-B14F-4D97-AF65-F5344CB8AC3E}">
        <p14:creationId xmlns:p14="http://schemas.microsoft.com/office/powerpoint/2010/main" val="170635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Clumpiness within HMM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043230" cy="4525963"/>
          </a:xfrm>
        </p:spPr>
        <p:txBody>
          <a:bodyPr>
            <a:normAutofit fontScale="77500" lnSpcReduction="20000"/>
          </a:bodyPr>
          <a:lstStyle/>
          <a:p>
            <a:pPr marL="0">
              <a:buNone/>
            </a:pPr>
            <a:r>
              <a:rPr lang="en-US" altLang="zh-CN" dirty="0"/>
              <a:t>HMM is </a:t>
            </a:r>
            <a:r>
              <a:rPr lang="en-US" altLang="zh-CN" dirty="0" smtClean="0"/>
              <a:t>generally considered </a:t>
            </a:r>
            <a:r>
              <a:rPr lang="en-US" altLang="zh-CN" dirty="0"/>
              <a:t>as a </a:t>
            </a:r>
            <a:r>
              <a:rPr lang="en-US" altLang="zh-CN" dirty="0" smtClean="0"/>
              <a:t>nice model </a:t>
            </a:r>
            <a:r>
              <a:rPr lang="en-US" altLang="zh-CN" dirty="0"/>
              <a:t>for clumpiness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Base model:</a:t>
            </a:r>
          </a:p>
          <a:p>
            <a:pPr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n-US" altLang="zh-CN" dirty="0" smtClean="0"/>
              <a:t>0.5;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0.1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el-GR" altLang="zh-CN" dirty="0" smtClean="0"/>
              <a:t>θ</a:t>
            </a:r>
            <a:r>
              <a:rPr lang="en-US" altLang="zh-CN" baseline="-25000" dirty="0" smtClean="0"/>
              <a:t>12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0.1</a:t>
            </a:r>
            <a:r>
              <a:rPr lang="en-US" altLang="zh-CN" dirty="0"/>
              <a:t>; </a:t>
            </a:r>
            <a:r>
              <a:rPr lang="el-GR" altLang="zh-CN" dirty="0" smtClean="0"/>
              <a:t>θ</a:t>
            </a:r>
            <a:r>
              <a:rPr lang="en-US" altLang="zh-CN" baseline="-25000" dirty="0" smtClean="0"/>
              <a:t>21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0.1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en-US" altLang="zh-CN" dirty="0"/>
              <a:t>N = 90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/>
          </a:p>
          <a:p>
            <a:pPr marL="0">
              <a:buNone/>
            </a:pPr>
            <a:r>
              <a:rPr lang="en-US" altLang="zh-CN" dirty="0"/>
              <a:t>Vary </a:t>
            </a:r>
            <a:r>
              <a:rPr lang="en-US" altLang="zh-CN" dirty="0" smtClean="0"/>
              <a:t>parameters one </a:t>
            </a:r>
            <a:r>
              <a:rPr lang="en-US" altLang="zh-CN" dirty="0"/>
              <a:t>at a time.</a:t>
            </a:r>
            <a:endParaRPr lang="zh-CN" altLang="en-US" dirty="0"/>
          </a:p>
        </p:txBody>
      </p:sp>
      <p:pic>
        <p:nvPicPr>
          <p:cNvPr id="4" name="图片 3" descr="hm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7620" y="1571612"/>
            <a:ext cx="4485884" cy="44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Simulation Results</a:t>
            </a:r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Binomial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471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/>
              <a:t>Use 10,000 iterations, and Type I error are presented:</a:t>
            </a:r>
            <a:endParaRPr lang="zh-CN" altLang="en-US" sz="2400" dirty="0"/>
          </a:p>
        </p:txBody>
      </p:sp>
      <p:pic>
        <p:nvPicPr>
          <p:cNvPr id="4" name="图片 3" descr="tabl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2000240"/>
            <a:ext cx="7309151" cy="45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Non-</a:t>
            </a:r>
            <a:r>
              <a:rPr lang="en-US" altLang="zh-CN" dirty="0" err="1" smtClean="0"/>
              <a:t>stationarity</a:t>
            </a:r>
            <a:r>
              <a:rPr lang="en-US" altLang="zh-CN" dirty="0" smtClean="0"/>
              <a:t> </a:t>
            </a:r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4400" b="1" dirty="0"/>
              <a:t>One </a:t>
            </a:r>
            <a:r>
              <a:rPr lang="en-US" altLang="zh-CN" sz="4400" b="1" dirty="0" smtClean="0"/>
              <a:t>“Hot” </a:t>
            </a:r>
            <a:r>
              <a:rPr lang="en-US" altLang="zh-CN" sz="4400" b="1" dirty="0"/>
              <a:t>spell </a:t>
            </a:r>
            <a:r>
              <a:rPr lang="en-US" altLang="zh-CN" sz="4400" i="1" dirty="0"/>
              <a:t>(</a:t>
            </a:r>
            <a:r>
              <a:rPr lang="en-US" altLang="zh-CN" sz="4400" i="1" dirty="0" err="1"/>
              <a:t>Wardrop</a:t>
            </a:r>
            <a:r>
              <a:rPr lang="en-US" altLang="zh-CN" sz="4400" i="1" dirty="0"/>
              <a:t> 1999)</a:t>
            </a:r>
          </a:p>
          <a:p>
            <a:pPr>
              <a:buNone/>
            </a:pPr>
            <a:r>
              <a:rPr lang="en-US" altLang="zh-CN" dirty="0" smtClean="0"/>
              <a:t>	At </a:t>
            </a:r>
            <a:r>
              <a:rPr lang="en-US" altLang="zh-CN" dirty="0"/>
              <a:t>a random point, the probability of success increase to p</a:t>
            </a:r>
            <a:r>
              <a:rPr lang="en-US" altLang="zh-CN" baseline="-25000" dirty="0"/>
              <a:t>H</a:t>
            </a:r>
            <a:r>
              <a:rPr lang="en-US" altLang="zh-CN" dirty="0"/>
              <a:t> = </a:t>
            </a:r>
            <a:r>
              <a:rPr lang="en-US" altLang="zh-CN" dirty="0" smtClean="0"/>
              <a:t>.5 </a:t>
            </a:r>
            <a:r>
              <a:rPr lang="en-US" altLang="zh-CN" dirty="0"/>
              <a:t>for 10 </a:t>
            </a:r>
            <a:r>
              <a:rPr lang="en-US" altLang="zh-CN" dirty="0" smtClean="0"/>
              <a:t>more trials</a:t>
            </a:r>
            <a:r>
              <a:rPr lang="en-US" altLang="zh-CN" dirty="0"/>
              <a:t>, and then returns to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</a:t>
            </a:r>
            <a:r>
              <a:rPr lang="en-US" altLang="zh-CN" dirty="0" smtClean="0"/>
              <a:t>0.05 </a:t>
            </a:r>
            <a:r>
              <a:rPr lang="en-US" altLang="zh-CN" dirty="0"/>
              <a:t>for the rest of time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sz="4400" b="1" dirty="0"/>
              <a:t>Alternative </a:t>
            </a:r>
            <a:r>
              <a:rPr lang="en-US" altLang="zh-CN" sz="4400" b="1" dirty="0" smtClean="0"/>
              <a:t>“Hot/Cold” </a:t>
            </a:r>
            <a:r>
              <a:rPr lang="en-US" altLang="zh-CN" sz="4400" b="1" dirty="0"/>
              <a:t>spells </a:t>
            </a:r>
            <a:r>
              <a:rPr lang="en-US" altLang="zh-CN" sz="4400" i="1" dirty="0"/>
              <a:t>(Dorsey-</a:t>
            </a:r>
            <a:r>
              <a:rPr lang="en-US" altLang="zh-CN" sz="4400" i="1" dirty="0" err="1"/>
              <a:t>Palmateer</a:t>
            </a:r>
            <a:r>
              <a:rPr lang="en-US" altLang="zh-CN" sz="4400" i="1" dirty="0"/>
              <a:t> 2004)</a:t>
            </a:r>
          </a:p>
          <a:p>
            <a:pPr>
              <a:buNone/>
            </a:pPr>
            <a:r>
              <a:rPr lang="en-US" altLang="zh-CN" dirty="0" smtClean="0"/>
              <a:t>	Alternative “Hot/Cold” </a:t>
            </a:r>
            <a:r>
              <a:rPr lang="en-US" altLang="zh-CN" dirty="0"/>
              <a:t>spells with the size of </a:t>
            </a:r>
            <a:r>
              <a:rPr lang="en-US" altLang="zh-CN" dirty="0" smtClean="0"/>
              <a:t>10. “Hot” </a:t>
            </a:r>
            <a:r>
              <a:rPr lang="en-US" altLang="zh-CN" dirty="0"/>
              <a:t>and </a:t>
            </a:r>
            <a:r>
              <a:rPr lang="en-US" altLang="zh-CN" dirty="0" smtClean="0"/>
              <a:t>“Cold” periods have </a:t>
            </a:r>
            <a:r>
              <a:rPr lang="en-US" altLang="zh-CN" dirty="0"/>
              <a:t>respective probability of success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sz="4400" b="1" dirty="0"/>
              <a:t>Regime-shifting</a:t>
            </a:r>
            <a:r>
              <a:rPr lang="en-US" altLang="zh-CN" sz="4400" dirty="0"/>
              <a:t> </a:t>
            </a:r>
            <a:r>
              <a:rPr lang="en-US" altLang="zh-CN" sz="4400" i="1" dirty="0"/>
              <a:t>(Frame et al. 2003)</a:t>
            </a:r>
          </a:p>
          <a:p>
            <a:pPr>
              <a:buNone/>
            </a:pPr>
            <a:r>
              <a:rPr lang="en-US" altLang="zh-CN" dirty="0" smtClean="0"/>
              <a:t>	The </a:t>
            </a:r>
            <a:r>
              <a:rPr lang="en-US" altLang="zh-CN" dirty="0"/>
              <a:t>probability of success has a </a:t>
            </a:r>
            <a:r>
              <a:rPr lang="en-US" altLang="zh-CN" dirty="0" smtClean="0"/>
              <a:t>fixed </a:t>
            </a:r>
            <a:r>
              <a:rPr lang="en-US" altLang="zh-CN" dirty="0"/>
              <a:t>probability(0.1) of switching back </a:t>
            </a:r>
            <a:r>
              <a:rPr lang="en-US" altLang="zh-CN" dirty="0" smtClean="0"/>
              <a:t>and forth </a:t>
            </a:r>
            <a:r>
              <a:rPr lang="en-US" altLang="zh-CN" dirty="0"/>
              <a:t>between </a:t>
            </a:r>
            <a:r>
              <a:rPr lang="en-US" altLang="zh-CN" dirty="0" smtClean="0"/>
              <a:t>“Hot” </a:t>
            </a:r>
            <a:r>
              <a:rPr lang="en-US" altLang="zh-CN" dirty="0"/>
              <a:t>and </a:t>
            </a:r>
            <a:r>
              <a:rPr lang="en-US" altLang="zh-CN" dirty="0" smtClean="0"/>
              <a:t>“Cold” </a:t>
            </a:r>
            <a:r>
              <a:rPr lang="en-US" altLang="zh-CN" dirty="0"/>
              <a:t>regimes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endParaRPr lang="en-US" altLang="zh-CN" dirty="0"/>
          </a:p>
          <a:p>
            <a:r>
              <a:rPr lang="en-US" altLang="zh-CN" sz="4400" b="1" dirty="0"/>
              <a:t>Regime-shifting with changing switching </a:t>
            </a:r>
            <a:r>
              <a:rPr lang="en-US" altLang="zh-CN" sz="4400" i="1" dirty="0"/>
              <a:t>(Sun 2004)</a:t>
            </a:r>
          </a:p>
          <a:p>
            <a:pPr>
              <a:buNone/>
            </a:pPr>
            <a:r>
              <a:rPr lang="en-US" altLang="zh-CN" dirty="0" smtClean="0"/>
              <a:t>	A </a:t>
            </a:r>
            <a:r>
              <a:rPr lang="en-US" altLang="zh-CN" dirty="0"/>
              <a:t>similar regime-shifting model but with a changing switching probability </a:t>
            </a:r>
            <a:r>
              <a:rPr lang="en-US" altLang="zh-CN" dirty="0" smtClean="0"/>
              <a:t>which is </a:t>
            </a:r>
            <a:r>
              <a:rPr lang="en-US" altLang="zh-CN" dirty="0"/>
              <a:t>randomly selected from 0.95 and 0.05 with equal chance for every 10 trials.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79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Non-</a:t>
            </a:r>
            <a:r>
              <a:rPr lang="en-US" altLang="zh-CN" dirty="0" err="1" smtClean="0"/>
              <a:t>stationarity</a:t>
            </a:r>
            <a:r>
              <a:rPr lang="en-US" altLang="zh-CN" dirty="0" smtClean="0"/>
              <a:t> </a:t>
            </a:r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内容占位符 3" descr="tabl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23127"/>
            <a:ext cx="8229600" cy="3480108"/>
          </a:xfrm>
        </p:spPr>
      </p:pic>
    </p:spTree>
    <p:extLst>
      <p:ext uri="{BB962C8B-B14F-4D97-AF65-F5344CB8AC3E}">
        <p14:creationId xmlns:p14="http://schemas.microsoft.com/office/powerpoint/2010/main" val="27811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Autocorrelation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/>
              <a:t>Sequential dependence:</a:t>
            </a:r>
          </a:p>
          <a:p>
            <a:pPr>
              <a:buNone/>
            </a:pP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The </a:t>
            </a:r>
            <a:r>
              <a:rPr lang="en-US" altLang="zh-CN" dirty="0"/>
              <a:t>current probability </a:t>
            </a:r>
            <a:r>
              <a:rPr lang="en-US" altLang="zh-CN" dirty="0" smtClean="0"/>
              <a:t>of success depends </a:t>
            </a:r>
            <a:r>
              <a:rPr lang="en-US" altLang="zh-CN" dirty="0"/>
              <a:t>on the </a:t>
            </a:r>
            <a:r>
              <a:rPr lang="en-US" altLang="zh-CN" dirty="0" smtClean="0"/>
              <a:t>previous outcome</a:t>
            </a:r>
            <a:r>
              <a:rPr lang="en-US" altLang="zh-CN" dirty="0"/>
              <a:t>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Using </a:t>
            </a:r>
            <a:r>
              <a:rPr lang="en-US" altLang="zh-CN" dirty="0"/>
              <a:t>models </a:t>
            </a:r>
            <a:r>
              <a:rPr lang="en-US" altLang="zh-CN" i="1" dirty="0"/>
              <a:t>(</a:t>
            </a:r>
            <a:r>
              <a:rPr lang="en-US" altLang="zh-CN" i="1" dirty="0" err="1"/>
              <a:t>Wardrop</a:t>
            </a:r>
            <a:r>
              <a:rPr lang="en-US" altLang="zh-CN" i="1" dirty="0"/>
              <a:t> 1999):</a:t>
            </a:r>
          </a:p>
          <a:p>
            <a:pPr>
              <a:buNone/>
            </a:pPr>
            <a:endParaRPr lang="en-US" altLang="zh-CN" dirty="0" smtClean="0"/>
          </a:p>
          <a:p>
            <a:pPr marL="0">
              <a:buNone/>
            </a:pPr>
            <a:r>
              <a:rPr lang="en-US" altLang="zh-CN" dirty="0" smtClean="0"/>
              <a:t>After </a:t>
            </a:r>
            <a:r>
              <a:rPr lang="en-US" altLang="zh-CN" dirty="0"/>
              <a:t>L or more </a:t>
            </a:r>
            <a:r>
              <a:rPr lang="en-US" altLang="zh-CN" dirty="0" smtClean="0"/>
              <a:t>consecutive successes (failures</a:t>
            </a:r>
            <a:r>
              <a:rPr lang="en-US" altLang="zh-CN" dirty="0"/>
              <a:t>), </a:t>
            </a:r>
            <a:r>
              <a:rPr lang="en-US" altLang="zh-CN" dirty="0" smtClean="0"/>
              <a:t>the probability </a:t>
            </a:r>
            <a:r>
              <a:rPr lang="en-US" altLang="zh-CN" dirty="0"/>
              <a:t>of </a:t>
            </a:r>
            <a:r>
              <a:rPr lang="en-US" altLang="zh-CN" dirty="0" smtClean="0"/>
              <a:t>success increases (decreases</a:t>
            </a:r>
            <a:r>
              <a:rPr lang="en-US" altLang="zh-CN" dirty="0"/>
              <a:t>) to 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H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C</a:t>
            </a:r>
            <a:r>
              <a:rPr lang="en-US" altLang="zh-CN" dirty="0" smtClean="0"/>
              <a:t>).</a:t>
            </a:r>
            <a:endParaRPr lang="zh-CN" altLang="en-US" dirty="0"/>
          </a:p>
        </p:txBody>
      </p:sp>
      <p:pic>
        <p:nvPicPr>
          <p:cNvPr id="4" name="图片 3" descr="tabl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1785926"/>
            <a:ext cx="4056275" cy="33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Urban Outfitters</a:t>
            </a:r>
            <a:r>
              <a:rPr lang="zh-CN" alt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6947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Urban Outfitter Data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42,000 customers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Loyalty program</a:t>
            </a:r>
          </a:p>
          <a:p>
            <a:pPr lvl="1"/>
            <a:r>
              <a:rPr lang="en-US" dirty="0" err="1" smtClean="0"/>
              <a:t>Wishlist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730 daily data points (2 years)</a:t>
            </a:r>
          </a:p>
          <a:p>
            <a:pPr lvl="1"/>
            <a:r>
              <a:rPr lang="en-US" dirty="0" smtClean="0"/>
              <a:t>Click stream (visitation of website)</a:t>
            </a:r>
          </a:p>
          <a:p>
            <a:pPr lvl="1"/>
            <a:r>
              <a:rPr lang="en-US" dirty="0" smtClean="0"/>
              <a:t>Marketing </a:t>
            </a:r>
          </a:p>
          <a:p>
            <a:pPr lvl="2"/>
            <a:r>
              <a:rPr lang="en-US" dirty="0" smtClean="0"/>
              <a:t>Total</a:t>
            </a:r>
          </a:p>
          <a:p>
            <a:pPr lvl="2"/>
            <a:r>
              <a:rPr lang="en-US" dirty="0" smtClean="0"/>
              <a:t>Direct mail</a:t>
            </a:r>
          </a:p>
          <a:p>
            <a:pPr lvl="2"/>
            <a:r>
              <a:rPr lang="en-US" dirty="0" smtClean="0"/>
              <a:t>Catalog</a:t>
            </a:r>
          </a:p>
          <a:p>
            <a:pPr lvl="2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Purchase ( 7 subcategories)</a:t>
            </a:r>
          </a:p>
        </p:txBody>
      </p:sp>
    </p:spTree>
    <p:extLst>
      <p:ext uri="{BB962C8B-B14F-4D97-AF65-F5344CB8AC3E}">
        <p14:creationId xmlns:p14="http://schemas.microsoft.com/office/powerpoint/2010/main" val="5624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Segmentation: RFM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3174" y="2000240"/>
            <a:ext cx="6257940" cy="140017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Recency</a:t>
            </a:r>
            <a:r>
              <a:rPr lang="en-US" altLang="zh-CN" dirty="0" smtClean="0"/>
              <a:t>(R): the last time the customer purchased.</a:t>
            </a:r>
          </a:p>
          <a:p>
            <a:r>
              <a:rPr lang="en-US" altLang="zh-CN" dirty="0" smtClean="0"/>
              <a:t>Frequency(F): number of purchase occasions.</a:t>
            </a:r>
          </a:p>
          <a:p>
            <a:r>
              <a:rPr lang="en-US" altLang="zh-CN" dirty="0" smtClean="0"/>
              <a:t>Monetary Value(M): average dollar value spent.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928802"/>
            <a:ext cx="1143008" cy="985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3714752"/>
            <a:ext cx="2643206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14678" y="4786322"/>
            <a:ext cx="235745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Pareto/NBD</a:t>
            </a:r>
          </a:p>
          <a:p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Schmittlein et al. (1987)</a:t>
            </a:r>
            <a:endParaRPr lang="en-US" altLang="zh-CN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15140" y="4786322"/>
            <a:ext cx="1928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BG/NBD</a:t>
            </a:r>
          </a:p>
          <a:p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Fader et al. (2005)</a:t>
            </a:r>
            <a:endParaRPr lang="en-US" altLang="zh-CN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3643314"/>
            <a:ext cx="1571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BG/BB</a:t>
            </a:r>
          </a:p>
          <a:p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Fader et al. (2004)</a:t>
            </a:r>
            <a:endParaRPr lang="en-US" altLang="zh-CN" sz="14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1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Clumpy individuals have bimodal P(alive</a:t>
            </a:r>
            <a:r>
              <a:rPr lang="en-US" sz="3300" dirty="0" smtClean="0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646" y="1600200"/>
            <a:ext cx="45327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P(alive) is higher for click-clumpy </a:t>
            </a:r>
            <a:r>
              <a:rPr lang="en-US" sz="3000" dirty="0" smtClean="0"/>
              <a:t>people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646" y="1600200"/>
            <a:ext cx="453270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99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Relate clumpiness to person-level characteristics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435436"/>
              </p:ext>
            </p:extLst>
          </p:nvPr>
        </p:nvGraphicFramePr>
        <p:xfrm>
          <a:off x="323528" y="1268760"/>
          <a:ext cx="4114800" cy="2692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03884"/>
              </p:ext>
            </p:extLst>
          </p:nvPr>
        </p:nvGraphicFramePr>
        <p:xfrm>
          <a:off x="4283968" y="1340768"/>
          <a:ext cx="4032448" cy="2664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273364"/>
              </p:ext>
            </p:extLst>
          </p:nvPr>
        </p:nvGraphicFramePr>
        <p:xfrm>
          <a:off x="4283968" y="4005064"/>
          <a:ext cx="4032448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514821"/>
              </p:ext>
            </p:extLst>
          </p:nvPr>
        </p:nvGraphicFramePr>
        <p:xfrm>
          <a:off x="323528" y="4077072"/>
          <a:ext cx="3888432" cy="2455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831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Purchase clumpiness is less common than </a:t>
            </a:r>
            <a:r>
              <a:rPr lang="en-US" sz="2600" dirty="0" smtClean="0"/>
              <a:t>visit </a:t>
            </a:r>
            <a:r>
              <a:rPr lang="en-US" sz="2600" dirty="0"/>
              <a:t>clumpiness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58816"/>
              </p:ext>
            </p:extLst>
          </p:nvPr>
        </p:nvGraphicFramePr>
        <p:xfrm>
          <a:off x="457200" y="1772816"/>
          <a:ext cx="82296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Visit \ Purchase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Non-clumpy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Non-clumpy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7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429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Purchase-Clumpiness </a:t>
            </a:r>
            <a:r>
              <a:rPr lang="en-US" sz="2000" dirty="0" smtClean="0"/>
              <a:t>varies </a:t>
            </a:r>
            <a:r>
              <a:rPr lang="en-US" sz="2000" dirty="0"/>
              <a:t>by product category with an almost 2-1 ratio with the highest being women’s </a:t>
            </a:r>
            <a:r>
              <a:rPr lang="en-US" sz="2000" dirty="0" smtClean="0"/>
              <a:t>clothing and home goods </a:t>
            </a:r>
            <a:r>
              <a:rPr lang="en-US" sz="2000" dirty="0"/>
              <a:t>(15%) and the lowest being kids (7</a:t>
            </a:r>
            <a:r>
              <a:rPr lang="en-US" sz="2000" dirty="0" smtClean="0"/>
              <a:t>%).   For 5/7 categories, Purchase-C is predictive of Purchase-$$$ out-of-sample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67589"/>
              </p:ext>
            </p:extLst>
          </p:nvPr>
        </p:nvGraphicFramePr>
        <p:xfrm>
          <a:off x="323528" y="2060848"/>
          <a:ext cx="8208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02"/>
                <a:gridCol w="1172702"/>
                <a:gridCol w="1172702"/>
                <a:gridCol w="1172702"/>
                <a:gridCol w="1172702"/>
                <a:gridCol w="1172702"/>
                <a:gridCol w="11727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Intimate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Kids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Men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Women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Wom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Purchase clumpiness by category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4696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Regression Results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242284"/>
              </p:ext>
            </p:extLst>
          </p:nvPr>
        </p:nvGraphicFramePr>
        <p:xfrm>
          <a:off x="457200" y="1600200"/>
          <a:ext cx="8229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Purchase-F(IS)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$$$ (OOS)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Visit-C(IS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Purchase-C(IS)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(OOS)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Purchase-F(OOS)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Purchase-F(OOS)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Visit-R(IS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Visit-R(IS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Visit-R(IS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Purchase-R(IS)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Visit-R(IS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Visit-R(IS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Purchase-R(IS)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Visit-F(IS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Visit-F(IS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Visit-F(IS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Purchase-F(IS)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Visit-F(IS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Visit-F(IS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Purchase-F(IS)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Visit-M(IS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Visit-M(IS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Visit-M(IS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Purchase-M(IS)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Visit-M(IS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Visit-M(IS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Purchase-M(IS)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Visit-C(IS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Visit-C(IS)/</a:t>
                      </a:r>
                      <a:r>
                        <a:rPr lang="en-US" sz="105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Purchase-C (IS)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Visit-C(IS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Visit-C(IS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Purchase-C(IS)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Mktg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(IS)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3068960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9672" y="3079790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3808" y="3431429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00192" y="3084660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24328" y="3087089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4293096"/>
            <a:ext cx="4541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Clumpiness</a:t>
            </a:r>
            <a:r>
              <a:rPr lang="en-US" dirty="0" smtClean="0"/>
              <a:t> Predicts Frequency and $$$</a:t>
            </a:r>
          </a:p>
          <a:p>
            <a:r>
              <a:rPr lang="en-US" dirty="0" smtClean="0"/>
              <a:t>Purchase-C predicts $$$ &gt; Visit-C predicts $$$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7875" y="5517232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Marketing Predicts </a:t>
            </a:r>
            <a:r>
              <a:rPr lang="en-US" dirty="0" err="1" smtClean="0"/>
              <a:t>Clumpiness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Other Data Analyses</a:t>
            </a:r>
            <a:endParaRPr lang="zh-CN" altLang="en-US" dirty="0"/>
          </a:p>
        </p:txBody>
      </p:sp>
      <p:pic>
        <p:nvPicPr>
          <p:cNvPr id="4" name="内容占位符 3" descr="sixcompan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74055"/>
            <a:ext cx="8229600" cy="29782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Percentage of “Clumpy” Customers</a:t>
            </a:r>
            <a:endParaRPr lang="zh-CN" altLang="en-US" dirty="0"/>
          </a:p>
        </p:txBody>
      </p:sp>
      <p:pic>
        <p:nvPicPr>
          <p:cNvPr id="4" name="内容占位符 3" descr="6p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14480" y="1643050"/>
            <a:ext cx="5929354" cy="46297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Out-of-sample Frequency</a:t>
            </a:r>
            <a:endParaRPr lang="zh-CN" altLang="en-US" dirty="0"/>
          </a:p>
        </p:txBody>
      </p:sp>
      <p:pic>
        <p:nvPicPr>
          <p:cNvPr id="4" name="内容占位符 3" descr="6ms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00166" y="1357298"/>
            <a:ext cx="6072230" cy="49677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Developed a new class of clumpiness measures which have higher statistical power that existing “hot hand” measure.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Beyond RFM, clumpiness is also an important driver of profiling customers and estimating CLV.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Demonstrated the deficiency in RFM and extended the framework to include clumpiness.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“clumpiness phenomena” is widely prevalent in the digital consumption and on the internet.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Hot Hand </a:t>
            </a:r>
            <a:r>
              <a:rPr lang="en-US" altLang="zh-CN" dirty="0" smtClean="0"/>
              <a:t>Measures: </a:t>
            </a:r>
            <a:br>
              <a:rPr lang="en-US" altLang="zh-CN" dirty="0" smtClean="0"/>
            </a:br>
            <a:r>
              <a:rPr lang="en-US" altLang="zh-CN" dirty="0" smtClean="0"/>
              <a:t>Do Customers Get the “Hot Hand”?</a:t>
            </a:r>
            <a:endParaRPr lang="zh-CN" altLang="en-US" dirty="0"/>
          </a:p>
        </p:txBody>
      </p:sp>
      <p:pic>
        <p:nvPicPr>
          <p:cNvPr id="4" name="内容占位符 3" descr="Kob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57818" y="1857364"/>
            <a:ext cx="2802567" cy="1928826"/>
          </a:xfrm>
        </p:spPr>
      </p:pic>
      <p:sp>
        <p:nvSpPr>
          <p:cNvPr id="5" name="TextBox 4"/>
          <p:cNvSpPr txBox="1"/>
          <p:nvPr/>
        </p:nvSpPr>
        <p:spPr>
          <a:xfrm>
            <a:off x="642910" y="2071678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“hot hand” effect </a:t>
            </a:r>
            <a:r>
              <a:rPr lang="en-US" altLang="zh-CN" dirty="0"/>
              <a:t>in </a:t>
            </a:r>
            <a:r>
              <a:rPr lang="en-US" altLang="zh-CN" dirty="0" smtClean="0"/>
              <a:t>sports is </a:t>
            </a:r>
            <a:r>
              <a:rPr lang="en-US" altLang="zh-CN" dirty="0"/>
              <a:t>a widespread belief </a:t>
            </a:r>
            <a:r>
              <a:rPr lang="en-US" altLang="zh-CN" dirty="0" smtClean="0"/>
              <a:t>that success </a:t>
            </a:r>
            <a:r>
              <a:rPr lang="en-US" altLang="zh-CN" dirty="0"/>
              <a:t>breeds success and </a:t>
            </a:r>
            <a:r>
              <a:rPr lang="en-US" altLang="zh-CN" dirty="0" smtClean="0"/>
              <a:t>failure breeds </a:t>
            </a:r>
            <a:r>
              <a:rPr lang="en-US" altLang="zh-CN" dirty="0"/>
              <a:t>failure.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143380"/>
            <a:ext cx="3857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performance of a </a:t>
            </a:r>
            <a:r>
              <a:rPr lang="en-US" altLang="zh-CN" dirty="0" smtClean="0"/>
              <a:t>player during </a:t>
            </a:r>
            <a:r>
              <a:rPr lang="en-US" altLang="zh-CN" dirty="0"/>
              <a:t>a particular period </a:t>
            </a:r>
            <a:r>
              <a:rPr lang="en-US" altLang="zh-CN" dirty="0" smtClean="0"/>
              <a:t>is significantly </a:t>
            </a:r>
            <a:r>
              <a:rPr lang="en-US" altLang="zh-CN" dirty="0"/>
              <a:t>better than could </a:t>
            </a:r>
            <a:r>
              <a:rPr lang="en-US" altLang="zh-CN" dirty="0" smtClean="0"/>
              <a:t>be expected </a:t>
            </a:r>
            <a:r>
              <a:rPr lang="en-US" altLang="zh-CN" dirty="0"/>
              <a:t>on the basis of </a:t>
            </a:r>
            <a:r>
              <a:rPr lang="en-US" altLang="zh-CN" dirty="0" smtClean="0"/>
              <a:t>the player’s </a:t>
            </a:r>
            <a:r>
              <a:rPr lang="en-US" altLang="zh-CN" dirty="0"/>
              <a:t>overall </a:t>
            </a:r>
            <a:r>
              <a:rPr lang="en-US" altLang="zh-CN" dirty="0" smtClean="0"/>
              <a:t>record </a:t>
            </a:r>
            <a:r>
              <a:rPr lang="en-US" altLang="zh-CN" i="1" dirty="0" smtClean="0"/>
              <a:t>(</a:t>
            </a:r>
            <a:r>
              <a:rPr lang="en-US" altLang="zh-CN" i="1" dirty="0" err="1"/>
              <a:t>Gilovich</a:t>
            </a:r>
            <a:r>
              <a:rPr lang="en-US" altLang="zh-CN" i="1" dirty="0"/>
              <a:t>,</a:t>
            </a:r>
          </a:p>
          <a:p>
            <a:r>
              <a:rPr lang="en-US" altLang="zh-CN" i="1" dirty="0" err="1"/>
              <a:t>Vallone</a:t>
            </a:r>
            <a:r>
              <a:rPr lang="en-US" altLang="zh-CN" i="1" dirty="0"/>
              <a:t>, &amp;</a:t>
            </a:r>
            <a:r>
              <a:rPr lang="en-US" altLang="zh-CN" i="1" dirty="0" err="1"/>
              <a:t>Tversky</a:t>
            </a:r>
            <a:r>
              <a:rPr lang="en-US" altLang="zh-CN" i="1" dirty="0"/>
              <a:t> 1985).</a:t>
            </a:r>
            <a:endParaRPr lang="zh-CN" alt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286380" y="4572008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But most existing measures</a:t>
            </a:r>
          </a:p>
          <a:p>
            <a:r>
              <a:rPr lang="en-US" altLang="zh-CN" b="1" dirty="0"/>
              <a:t>are criticized for their low</a:t>
            </a:r>
          </a:p>
          <a:p>
            <a:r>
              <a:rPr lang="en-US" altLang="zh-CN" b="1" dirty="0"/>
              <a:t>power thus not capable of</a:t>
            </a:r>
          </a:p>
          <a:p>
            <a:r>
              <a:rPr lang="en-US" altLang="zh-CN" b="1" dirty="0"/>
              <a:t>detecting </a:t>
            </a:r>
            <a:r>
              <a:rPr lang="en-US" altLang="zh-CN" b="1" dirty="0" smtClean="0"/>
              <a:t>“hot hand” effect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Times New Roman" pitchFamily="18" charset="0"/>
              </a:rPr>
              <a:t>Working Papers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571612"/>
            <a:ext cx="8686800" cy="4525963"/>
          </a:xfrm>
        </p:spPr>
        <p:txBody>
          <a:bodyPr/>
          <a:lstStyle/>
          <a:p>
            <a:r>
              <a:rPr lang="en-US" altLang="zh-CN" dirty="0"/>
              <a:t>New Measures of Clumpiness for Incidence </a:t>
            </a:r>
            <a:r>
              <a:rPr lang="en-US" altLang="zh-CN" dirty="0" smtClean="0"/>
              <a:t>Data </a:t>
            </a:r>
            <a:r>
              <a:rPr lang="en-US" altLang="zh-CN" sz="2400" i="1" dirty="0" smtClean="0"/>
              <a:t>(Applied Statistics, to appear)</a:t>
            </a:r>
          </a:p>
          <a:p>
            <a:pPr>
              <a:buNone/>
            </a:pPr>
            <a:r>
              <a:rPr lang="en-US" altLang="zh-CN" sz="2400" dirty="0" smtClean="0"/>
              <a:t>	Yao </a:t>
            </a:r>
            <a:r>
              <a:rPr lang="en-US" altLang="zh-CN" sz="2400" dirty="0"/>
              <a:t>Zhang, Eric T. Bradlow and Dylan S. </a:t>
            </a:r>
            <a:r>
              <a:rPr lang="en-US" altLang="zh-CN" sz="2400" dirty="0" smtClean="0"/>
              <a:t>Small</a:t>
            </a:r>
          </a:p>
          <a:p>
            <a:pPr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r>
              <a:rPr lang="en-US" altLang="zh-CN" dirty="0"/>
              <a:t>Capturing Clumpiness when Valuing Customers:</a:t>
            </a:r>
          </a:p>
          <a:p>
            <a:pPr>
              <a:buNone/>
            </a:pPr>
            <a:r>
              <a:rPr lang="en-US" altLang="zh-CN" dirty="0" smtClean="0"/>
              <a:t>	From RFM </a:t>
            </a:r>
            <a:r>
              <a:rPr lang="en-US" altLang="zh-CN" dirty="0"/>
              <a:t>to </a:t>
            </a:r>
            <a:r>
              <a:rPr lang="en-US" altLang="zh-CN" dirty="0" smtClean="0"/>
              <a:t>RFMC </a:t>
            </a:r>
          </a:p>
          <a:p>
            <a:pPr>
              <a:buNone/>
            </a:pPr>
            <a:r>
              <a:rPr lang="en-US" altLang="zh-CN" sz="2400" i="1" dirty="0"/>
              <a:t>	</a:t>
            </a:r>
            <a:r>
              <a:rPr lang="en-US" altLang="zh-CN" sz="2400" i="1" dirty="0" smtClean="0"/>
              <a:t>(3</a:t>
            </a:r>
            <a:r>
              <a:rPr lang="en-US" altLang="zh-CN" sz="2400" i="1" baseline="30000" dirty="0" smtClean="0"/>
              <a:t>rd</a:t>
            </a:r>
            <a:r>
              <a:rPr lang="en-US" altLang="zh-CN" sz="2400" i="1" dirty="0" smtClean="0"/>
              <a:t> round at Marketing Science)</a:t>
            </a:r>
          </a:p>
          <a:p>
            <a:pPr>
              <a:buNone/>
            </a:pPr>
            <a:r>
              <a:rPr lang="en-US" altLang="zh-CN" sz="2400" dirty="0" smtClean="0"/>
              <a:t>	Yao Zhang, Eric T. Bradlow and Dylan S. Small</a:t>
            </a:r>
          </a:p>
          <a:p>
            <a:pPr>
              <a:buNone/>
            </a:pPr>
            <a:endParaRPr lang="en-US" altLang="zh-CN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What is Clumpiness?</a:t>
            </a:r>
            <a:endParaRPr lang="zh-CN" altLang="en-US" dirty="0"/>
          </a:p>
        </p:txBody>
      </p:sp>
      <p:pic>
        <p:nvPicPr>
          <p:cNvPr id="4" name="内容占位符 3" descr="twopers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1643050"/>
            <a:ext cx="8286808" cy="1808904"/>
          </a:xfrm>
        </p:spPr>
      </p:pic>
      <p:sp>
        <p:nvSpPr>
          <p:cNvPr id="5" name="TextBox 4"/>
          <p:cNvSpPr txBox="1"/>
          <p:nvPr/>
        </p:nvSpPr>
        <p:spPr>
          <a:xfrm>
            <a:off x="785786" y="3214686"/>
            <a:ext cx="757242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en-US" altLang="zh-CN" sz="2000" dirty="0" smtClean="0"/>
              <a:t>Both of these customers have the same values of R and F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From </a:t>
            </a:r>
            <a:r>
              <a:rPr lang="en-US" altLang="zh-CN" sz="2000" dirty="0"/>
              <a:t>data perspective, the user is called clumpy when more </a:t>
            </a:r>
            <a:r>
              <a:rPr lang="en-US" altLang="zh-CN" sz="2000" dirty="0" smtClean="0"/>
              <a:t>or larger                  clumps </a:t>
            </a:r>
            <a:r>
              <a:rPr lang="en-US" altLang="zh-CN" sz="2000" dirty="0"/>
              <a:t>of visits are observed</a:t>
            </a:r>
            <a:r>
              <a:rPr lang="en-US" altLang="zh-CN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  Clumps </a:t>
            </a:r>
            <a:r>
              <a:rPr lang="en-US" altLang="zh-CN" sz="2000" dirty="0"/>
              <a:t>of visits indicate non-constant visiting rate, </a:t>
            </a:r>
            <a:r>
              <a:rPr lang="en-US" altLang="zh-CN" sz="2000" dirty="0" smtClean="0"/>
              <a:t>specially temporary </a:t>
            </a:r>
            <a:r>
              <a:rPr lang="en-US" altLang="zh-CN" sz="2000" dirty="0"/>
              <a:t>elevations of </a:t>
            </a:r>
            <a:r>
              <a:rPr lang="en-US" altLang="zh-CN" sz="2000" dirty="0" smtClean="0"/>
              <a:t>propensity --- i.e</a:t>
            </a:r>
            <a:r>
              <a:rPr lang="en-US" altLang="zh-CN" sz="2000" dirty="0"/>
              <a:t>., periods during </a:t>
            </a:r>
            <a:r>
              <a:rPr lang="en-US" altLang="zh-CN" sz="2000" dirty="0" smtClean="0"/>
              <a:t>which the </a:t>
            </a:r>
            <a:r>
              <a:rPr lang="en-US" altLang="zh-CN" sz="2000" dirty="0"/>
              <a:t>user is more likely to </a:t>
            </a:r>
            <a:r>
              <a:rPr lang="en-US" altLang="zh-CN" sz="2000" dirty="0" smtClean="0"/>
              <a:t>visit/purchase </a:t>
            </a:r>
            <a:r>
              <a:rPr lang="en-US" altLang="zh-CN" sz="2000" dirty="0"/>
              <a:t>than his/her average level.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pPr algn="ctr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Motivation: </a:t>
            </a:r>
          </a:p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Why We Started Working </a:t>
            </a:r>
          </a:p>
          <a:p>
            <a:pPr algn="ctr">
              <a:buNone/>
            </a:pPr>
            <a:r>
              <a:rPr lang="en-US" altLang="zh-CN" sz="5400" dirty="0" smtClean="0">
                <a:latin typeface="Times New Roman" pitchFamily="18" charset="0"/>
                <a:cs typeface="Times New Roman" pitchFamily="18" charset="0"/>
              </a:rPr>
              <a:t>On This?</a:t>
            </a:r>
            <a:endParaRPr lang="zh-CN" alt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4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Hulu.com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71543"/>
          </a:xfrm>
        </p:spPr>
        <p:txBody>
          <a:bodyPr>
            <a:normAutofit fontScale="85000" lnSpcReduction="10000"/>
          </a:bodyPr>
          <a:lstStyle/>
          <a:p>
            <a:pPr marL="0">
              <a:buNone/>
            </a:pPr>
            <a:r>
              <a:rPr lang="en-US" altLang="zh-CN" dirty="0" smtClean="0"/>
              <a:t>A cohort of 563 randomly selected users who registered for </a:t>
            </a:r>
            <a:r>
              <a:rPr lang="en-US" altLang="zh-CN" dirty="0" err="1" smtClean="0"/>
              <a:t>Hulu</a:t>
            </a:r>
            <a:r>
              <a:rPr lang="en-US" altLang="zh-CN" dirty="0" smtClean="0"/>
              <a:t> during the last two weeks of February 2009.</a:t>
            </a:r>
            <a:endParaRPr lang="zh-CN" altLang="en-US" dirty="0"/>
          </a:p>
        </p:txBody>
      </p:sp>
      <p:pic>
        <p:nvPicPr>
          <p:cNvPr id="17" name="图片 16" descr="3by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2500306"/>
            <a:ext cx="4000528" cy="38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if using “buy ‘till you die” model?</a:t>
            </a:r>
            <a:endParaRPr lang="zh-CN" altLang="en-US" dirty="0"/>
          </a:p>
        </p:txBody>
      </p:sp>
      <p:pic>
        <p:nvPicPr>
          <p:cNvPr id="4" name="内容占位符 3" descr="huluincrement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7485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Compare Prediction Errors</a:t>
            </a:r>
            <a:endParaRPr lang="zh-CN" altLang="en-US" dirty="0"/>
          </a:p>
        </p:txBody>
      </p:sp>
      <p:pic>
        <p:nvPicPr>
          <p:cNvPr id="4" name="内容占位符 3" descr="huluerrorcomparis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2342" y="1600200"/>
            <a:ext cx="5119316" cy="4525963"/>
          </a:xfrm>
        </p:spPr>
      </p:pic>
    </p:spTree>
    <p:extLst>
      <p:ext uri="{BB962C8B-B14F-4D97-AF65-F5344CB8AC3E}">
        <p14:creationId xmlns:p14="http://schemas.microsoft.com/office/powerpoint/2010/main" val="515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YFHJRJPFUVWYY577" val="444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1040</Words>
  <Application>Microsoft Office PowerPoint</Application>
  <PresentationFormat>On-screen Show (4:3)</PresentationFormat>
  <Paragraphs>252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宋体</vt:lpstr>
      <vt:lpstr>Arial</vt:lpstr>
      <vt:lpstr>Calibri</vt:lpstr>
      <vt:lpstr>Times New Roman</vt:lpstr>
      <vt:lpstr>Office 主题</vt:lpstr>
      <vt:lpstr>Equation</vt:lpstr>
      <vt:lpstr>New Clumpiness Measures and Their Application in Customer Valuation</vt:lpstr>
      <vt:lpstr>Customer Lifetime Value</vt:lpstr>
      <vt:lpstr>Segmentation: RFM Analysis</vt:lpstr>
      <vt:lpstr>Hot Hand Measures:  Do Customers Get the “Hot Hand”?</vt:lpstr>
      <vt:lpstr>What is Clumpiness?</vt:lpstr>
      <vt:lpstr>PowerPoint Presentation</vt:lpstr>
      <vt:lpstr>Hulu.com data</vt:lpstr>
      <vt:lpstr>What if using “buy ‘till you die” model?</vt:lpstr>
      <vt:lpstr>Compare Prediction Errors</vt:lpstr>
      <vt:lpstr>Is RFM enough?</vt:lpstr>
      <vt:lpstr>What if using “buy ‘till you die” model?</vt:lpstr>
      <vt:lpstr>Posterior Predictive Check (In-sample)</vt:lpstr>
      <vt:lpstr>PowerPoint Presentation</vt:lpstr>
      <vt:lpstr>Outline</vt:lpstr>
      <vt:lpstr>PowerPoint Presentation</vt:lpstr>
      <vt:lpstr>Desired Properties</vt:lpstr>
      <vt:lpstr>Desired Properties</vt:lpstr>
      <vt:lpstr>Development of new measures</vt:lpstr>
      <vt:lpstr>New measures</vt:lpstr>
      <vt:lpstr>Evolution of Clumpiness</vt:lpstr>
      <vt:lpstr>Clumpiness and HMMs</vt:lpstr>
      <vt:lpstr>Clumpiness within HMM</vt:lpstr>
      <vt:lpstr>PowerPoint Presentation</vt:lpstr>
      <vt:lpstr>Binomial Model</vt:lpstr>
      <vt:lpstr>Non-stationarity Models</vt:lpstr>
      <vt:lpstr>Non-stationarity Results</vt:lpstr>
      <vt:lpstr>Autocorrelation</vt:lpstr>
      <vt:lpstr>PowerPoint Presentation</vt:lpstr>
      <vt:lpstr>Urban Outfitter Data Description </vt:lpstr>
      <vt:lpstr>Clumpy individuals have bimodal P(alive)</vt:lpstr>
      <vt:lpstr>P(alive) is higher for click-clumpy people</vt:lpstr>
      <vt:lpstr>Relate clumpiness to person-level characteristics</vt:lpstr>
      <vt:lpstr>Purchase clumpiness is less common than visit clumpiness</vt:lpstr>
      <vt:lpstr>Purchase-Clumpiness varies by product category with an almost 2-1 ratio with the highest being women’s clothing and home goods (15%) and the lowest being kids (7%).   For 5/7 categories, Purchase-C is predictive of Purchase-$$$ out-of-sample</vt:lpstr>
      <vt:lpstr>Regression Results</vt:lpstr>
      <vt:lpstr>Other Data Analyses</vt:lpstr>
      <vt:lpstr>Percentage of “Clumpy” Customers</vt:lpstr>
      <vt:lpstr>Out-of-sample Frequency</vt:lpstr>
      <vt:lpstr>Conclusion</vt:lpstr>
      <vt:lpstr>Working Papers</vt:lpstr>
      <vt:lpstr>Thank You!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G. Knox</cp:lastModifiedBy>
  <cp:revision>118</cp:revision>
  <dcterms:created xsi:type="dcterms:W3CDTF">2012-04-29T12:23:09Z</dcterms:created>
  <dcterms:modified xsi:type="dcterms:W3CDTF">2017-04-05T10:44:35Z</dcterms:modified>
</cp:coreProperties>
</file>