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3" autoAdjust="0"/>
    <p:restoredTop sz="94711" autoAdjust="0"/>
  </p:normalViewPr>
  <p:slideViewPr>
    <p:cSldViewPr snapToGrid="0" snapToObjects="1">
      <p:cViewPr varScale="1">
        <p:scale>
          <a:sx n="105" d="100"/>
          <a:sy n="105" d="100"/>
        </p:scale>
        <p:origin x="171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11/2/2020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11/2/2020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11/2/2020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marL="0" lvl="0" indent="0">
              <a:buNone/>
            </a:pPr>
            <a:r>
              <a:rPr/>
              <a:t>Logistic Regression</a:t>
            </a:r>
          </a:p>
        </p:txBody>
      </p:sp>
      <p:sp>
        <p:nvSpPr>
          <p:cNvPr id="3" name="Subtitle 2"/>
          <p:cNvSpPr>
            <a:spLocks noGrp="1"/>
          </p:cNvSpPr>
          <p:nvPr>
            <p:ph type="subTitle" idx="1"/>
          </p:nvPr>
        </p:nvSpPr>
        <p:spPr>
          <a:xfrm>
            <a:off x="1371600" y="3886200"/>
            <a:ext cx="6400800" cy="1752600"/>
          </a:xfrm>
        </p:spPr>
        <p:txBody>
          <a:bodyPr/>
          <a:lstStyle/>
          <a:p>
            <a:pPr marL="0" lvl="0" indent="0">
              <a:buNone/>
            </a:pPr>
            <a:r>
              <a:t/>
            </a:r>
            <a:br/>
            <a:r>
              <a:t/>
            </a:r>
            <a:b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endParaRPr/>
          </a:p>
          <a:p>
            <a:pPr marL="0" lvl="0" indent="0">
              <a:buNone/>
            </a:pPr>
            <a:r>
              <a:rPr/>
              <a:t>The figure shows a clear negative relationship: the longer the customer has been a customer, the lower the probability of churn (churn rate).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Contract Type</a:t>
            </a:r>
          </a:p>
        </p:txBody>
      </p:sp>
      <p:sp>
        <p:nvSpPr>
          <p:cNvPr id="3" name="Content Placeholder 2"/>
          <p:cNvSpPr>
            <a:spLocks noGrp="1"/>
          </p:cNvSpPr>
          <p:nvPr>
            <p:ph idx="1"/>
          </p:nvPr>
        </p:nvSpPr>
        <p:spPr/>
        <p:txBody>
          <a:bodyPr>
            <a:normAutofit fontScale="70000" lnSpcReduction="20000"/>
          </a:bodyPr>
          <a:lstStyle/>
          <a:p>
            <a:pPr marL="0" lvl="0" indent="0">
              <a:buNone/>
            </a:pPr>
            <a:r>
              <a:rPr/>
              <a:t>Another variable likely to be important is the type of contract the customer is on. There are three types, with this distribution of occurring in the data:</a:t>
            </a:r>
          </a:p>
          <a:p>
            <a:pPr lvl="0" indent="0">
              <a:buNone/>
            </a:pPr>
            <a:r>
              <a:rPr>
                <a:solidFill>
                  <a:srgbClr val="06287E"/>
                </a:solidFill>
                <a:latin typeface="Courier"/>
              </a:rPr>
              <a:t>table</a:t>
            </a:r>
            <a:r>
              <a:rPr>
                <a:latin typeface="Courier"/>
              </a:rPr>
              <a:t>(telco</a:t>
            </a:r>
            <a:r>
              <a:rPr>
                <a:solidFill>
                  <a:srgbClr val="4070A0"/>
                </a:solidFill>
                <a:latin typeface="Courier"/>
              </a:rPr>
              <a:t>$</a:t>
            </a:r>
            <a:r>
              <a:rPr>
                <a:latin typeface="Courier"/>
              </a:rPr>
              <a:t>Contract)</a:t>
            </a:r>
          </a:p>
          <a:p>
            <a:pPr lvl="0" indent="0">
              <a:buNone/>
            </a:pPr>
            <a:r>
              <a:rPr>
                <a:latin typeface="Courier"/>
              </a:rPr>
              <a:t>## 
## Month-to-month       One year       Two year 
##           3875           1472           1685</a:t>
            </a:r>
          </a:p>
          <a:p>
            <a:pPr lvl="0" indent="0">
              <a:buNone/>
            </a:pPr>
            <a:r>
              <a:rPr>
                <a:latin typeface="Courier"/>
              </a:rPr>
              <a:t>churn_contract</a:t>
            </a:r>
            <a:r>
              <a:rPr>
                <a:solidFill>
                  <a:srgbClr val="007020"/>
                </a:solidFill>
                <a:latin typeface="Courier"/>
              </a:rPr>
              <a:t>&lt;-</a:t>
            </a:r>
            <a:r>
              <a:rPr>
                <a:solidFill>
                  <a:srgbClr val="06287E"/>
                </a:solidFill>
                <a:latin typeface="Courier"/>
              </a:rPr>
              <a:t>aggregate</a:t>
            </a:r>
            <a:r>
              <a:rPr>
                <a:latin typeface="Courier"/>
              </a:rPr>
              <a:t>(Churn.num, </a:t>
            </a:r>
            <a:r>
              <a:rPr>
                <a:solidFill>
                  <a:srgbClr val="06287E"/>
                </a:solidFill>
                <a:latin typeface="Courier"/>
              </a:rPr>
              <a:t>list</a:t>
            </a:r>
            <a:r>
              <a:rPr>
                <a:latin typeface="Courier"/>
              </a:rPr>
              <a:t>(telco</a:t>
            </a:r>
            <a:r>
              <a:rPr>
                <a:solidFill>
                  <a:srgbClr val="4070A0"/>
                </a:solidFill>
                <a:latin typeface="Courier"/>
              </a:rPr>
              <a:t>$</a:t>
            </a:r>
            <a:r>
              <a:rPr>
                <a:latin typeface="Courier"/>
              </a:rPr>
              <a:t>Contract), mean)</a:t>
            </a:r>
            <a:r>
              <a:t/>
            </a:r>
            <a:br/>
            <a:r>
              <a:rPr>
                <a:solidFill>
                  <a:srgbClr val="06287E"/>
                </a:solidFill>
                <a:latin typeface="Courier"/>
              </a:rPr>
              <a:t>barplot</a:t>
            </a:r>
            <a:r>
              <a:rPr>
                <a:latin typeface="Courier"/>
              </a:rPr>
              <a:t>(churn_contract[,</a:t>
            </a:r>
            <a:r>
              <a:rPr>
                <a:solidFill>
                  <a:srgbClr val="40A070"/>
                </a:solidFill>
                <a:latin typeface="Courier"/>
              </a:rPr>
              <a:t>2</a:t>
            </a:r>
            <a:r>
              <a:rPr>
                <a:latin typeface="Courier"/>
              </a:rPr>
              <a:t>]</a:t>
            </a:r>
            <a:r>
              <a:rPr>
                <a:solidFill>
                  <a:srgbClr val="4070A0"/>
                </a:solidFill>
                <a:latin typeface="Courier"/>
              </a:rPr>
              <a:t>~</a:t>
            </a:r>
            <a:r>
              <a:rPr>
                <a:latin typeface="Courier"/>
              </a:rPr>
              <a:t>churn_contract[,</a:t>
            </a:r>
            <a:r>
              <a:rPr>
                <a:solidFill>
                  <a:srgbClr val="40A070"/>
                </a:solidFill>
                <a:latin typeface="Courier"/>
              </a:rPr>
              <a:t>1</a:t>
            </a:r>
            <a:r>
              <a:rPr>
                <a:latin typeface="Courier"/>
              </a:rPr>
              <a:t>], </a:t>
            </a:r>
            <a:r>
              <a:rPr>
                <a:solidFill>
                  <a:srgbClr val="7D9029"/>
                </a:solidFill>
                <a:latin typeface="Courier"/>
              </a:rPr>
              <a:t>main=</a:t>
            </a:r>
            <a:r>
              <a:rPr>
                <a:solidFill>
                  <a:srgbClr val="4070A0"/>
                </a:solidFill>
                <a:latin typeface="Courier"/>
              </a:rPr>
              <a:t>""</a:t>
            </a:r>
            <a:r>
              <a:rPr>
                <a:latin typeface="Courier"/>
              </a:rPr>
              <a:t>, </a:t>
            </a:r>
            <a:r>
              <a:rPr>
                <a:solidFill>
                  <a:srgbClr val="7D9029"/>
                </a:solidFill>
                <a:latin typeface="Courier"/>
              </a:rPr>
              <a:t>xlab=</a:t>
            </a:r>
            <a:r>
              <a:rPr>
                <a:solidFill>
                  <a:srgbClr val="4070A0"/>
                </a:solidFill>
                <a:latin typeface="Courier"/>
              </a:rPr>
              <a:t>"Type of contract"</a:t>
            </a:r>
            <a:r>
              <a:rPr>
                <a:latin typeface="Courier"/>
              </a:rPr>
              <a:t>, </a:t>
            </a:r>
            <a:r>
              <a:rPr>
                <a:solidFill>
                  <a:srgbClr val="7D9029"/>
                </a:solidFill>
                <a:latin typeface="Courier"/>
              </a:rPr>
              <a:t>ylab=</a:t>
            </a:r>
            <a:r>
              <a:rPr>
                <a:solidFill>
                  <a:srgbClr val="4070A0"/>
                </a:solidFill>
                <a:latin typeface="Courier"/>
              </a:rPr>
              <a:t>"P(Churn | contract type)"</a:t>
            </a:r>
            <a:r>
              <a:rPr>
                <a:latin typeface="Courier"/>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istic_regression_files/figure-pptx/unnamed-chunk-7-1.png"/>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endParaRPr/>
          </a:p>
          <a:p>
            <a:pPr marL="0" lvl="0" indent="0">
              <a:buNone/>
            </a:pPr>
            <a:r>
              <a:rPr/>
              <a:t>Clearly, month-to-month contract customers are more likely to churn than customers locked into one or two year contracts.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Estimating the logistic regression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25000" lnSpcReduction="20000"/>
              </a:bodyPr>
              <a:lstStyle/>
              <a:p>
                <a:pPr marL="0" lvl="0" indent="0">
                  <a:buNone/>
                </a:pPr>
                <a:r>
                  <a:rPr/>
                  <a:t>So far this analysis has only looked at the effect of </a:t>
                </a:r>
                <a:r>
                  <a:rPr i="1"/>
                  <a:t>one variable at a time</a:t>
                </a:r>
                <a:r>
                  <a:rPr/>
                  <a:t> on churn. To investigate how many variables together affect churn, we need to use a model.</a:t>
                </a:r>
              </a:p>
              <a:p>
                <a:pPr marL="0" lvl="0" indent="0">
                  <a:buNone/>
                </a:pPr>
                <a:r>
                  <a:rPr/>
                  <a:t>For each customer </a:t>
                </a:r>
                <a14:m>
                  <m:oMath xmlns:m="http://schemas.openxmlformats.org/officeDocument/2006/math">
                    <m:r>
                      <a:rPr>
                        <a:latin typeface="Cambria Math" panose="02040503050406030204" pitchFamily="18" charset="0"/>
                      </a:rPr>
                      <m:t>𝑖</m:t>
                    </m:r>
                    <m:r>
                      <a:rPr>
                        <a:latin typeface="Cambria Math" panose="02040503050406030204" pitchFamily="18" charset="0"/>
                      </a:rPr>
                      <m:t>=1,2,…</m:t>
                    </m:r>
                    <m:r>
                      <a:rPr>
                        <a:latin typeface="Cambria Math" panose="02040503050406030204" pitchFamily="18" charset="0"/>
                      </a:rPr>
                      <m:t>𝐼</m:t>
                    </m:r>
                  </m:oMath>
                </a14:m>
                <a:r>
                  <a:rPr/>
                  <a:t>, the probability of churn is a function of the variables </a:t>
                </a:r>
                <a14:m>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𝑖</m:t>
                        </m:r>
                      </m:sub>
                    </m:sSub>
                  </m:oMath>
                </a14:m>
                <a:r>
                  <a:rPr/>
                  <a:t> for that customer and the coefficients </a:t>
                </a:r>
                <a14:m>
                  <m:oMath xmlns:m="http://schemas.openxmlformats.org/officeDocument/2006/math">
                    <m:r>
                      <a:rPr>
                        <a:latin typeface="Cambria Math" panose="02040503050406030204" pitchFamily="18" charset="0"/>
                      </a:rPr>
                      <m:t>𝛽</m:t>
                    </m:r>
                  </m:oMath>
                </a14:m>
                <a:r>
                  <a:rPr/>
                  <a:t> to be estimated.</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𝑃</m:t>
                      </m:r>
                      <m:r>
                        <a:rPr>
                          <a:latin typeface="Cambria Math" panose="02040503050406030204" pitchFamily="18" charset="0"/>
                        </a:rPr>
                        <m:t>(</m:t>
                      </m:r>
                      <m:sSub>
                        <m:sSubPr>
                          <m:ctrlPr>
                            <a:rPr i="1">
                              <a:latin typeface="Cambria Math" panose="02040503050406030204" pitchFamily="18" charset="0"/>
                            </a:rPr>
                          </m:ctrlPr>
                        </m:sSubPr>
                        <m:e>
                          <m:r>
                            <m:rPr>
                              <m:nor/>
                            </m:rPr>
                            <a:rPr/>
                            <m:t>Churn</m:t>
                          </m:r>
                        </m:e>
                        <m:sub>
                          <m:r>
                            <a:rPr>
                              <a:latin typeface="Cambria Math" panose="02040503050406030204" pitchFamily="18" charset="0"/>
                            </a:rPr>
                            <m:t>𝑖</m:t>
                          </m:r>
                        </m:sub>
                      </m:sSub>
                      <m:r>
                        <a:rPr>
                          <a:latin typeface="Cambria Math" panose="02040503050406030204" pitchFamily="18" charset="0"/>
                        </a:rPr>
                        <m:t>=1)=</m:t>
                      </m:r>
                      <m:f>
                        <m:fPr>
                          <m:ctrlPr>
                            <a:rPr i="1">
                              <a:latin typeface="Cambria Math" panose="02040503050406030204" pitchFamily="18" charset="0"/>
                            </a:rPr>
                          </m:ctrlPr>
                        </m:fPr>
                        <m:num>
                          <m:sSup>
                            <m:sSupPr>
                              <m:ctrlPr>
                                <a:rPr i="1">
                                  <a:latin typeface="Cambria Math" panose="02040503050406030204" pitchFamily="18" charset="0"/>
                                </a:rPr>
                              </m:ctrlPr>
                            </m:sSupPr>
                            <m:e>
                              <m:r>
                                <a:rPr>
                                  <a:latin typeface="Cambria Math" panose="02040503050406030204" pitchFamily="18" charset="0"/>
                                </a:rPr>
                                <m:t>𝑒</m:t>
                              </m:r>
                            </m:e>
                            <m:sup>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𝑖</m:t>
                                  </m:r>
                                </m:sub>
                              </m:sSub>
                              <m:r>
                                <a:rPr>
                                  <a:latin typeface="Cambria Math" panose="02040503050406030204" pitchFamily="18" charset="0"/>
                                </a:rPr>
                                <m:t>′</m:t>
                              </m:r>
                              <m:r>
                                <a:rPr>
                                  <a:latin typeface="Cambria Math" panose="02040503050406030204" pitchFamily="18" charset="0"/>
                                </a:rPr>
                                <m:t>𝛽</m:t>
                              </m:r>
                            </m:sup>
                          </m:sSup>
                        </m:num>
                        <m:den>
                          <m:r>
                            <a:rPr>
                              <a:latin typeface="Cambria Math" panose="02040503050406030204" pitchFamily="18" charset="0"/>
                            </a:rPr>
                            <m:t>1+</m:t>
                          </m:r>
                          <m:sSup>
                            <m:sSupPr>
                              <m:ctrlPr>
                                <a:rPr i="1">
                                  <a:latin typeface="Cambria Math" panose="02040503050406030204" pitchFamily="18" charset="0"/>
                                </a:rPr>
                              </m:ctrlPr>
                            </m:sSupPr>
                            <m:e>
                              <m:r>
                                <a:rPr>
                                  <a:latin typeface="Cambria Math" panose="02040503050406030204" pitchFamily="18" charset="0"/>
                                </a:rPr>
                                <m:t>𝑒</m:t>
                              </m:r>
                            </m:e>
                            <m:sup>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𝑖</m:t>
                                  </m:r>
                                </m:sub>
                              </m:sSub>
                              <m:r>
                                <a:rPr>
                                  <a:latin typeface="Cambria Math" panose="02040503050406030204" pitchFamily="18" charset="0"/>
                                </a:rPr>
                                <m:t>′</m:t>
                              </m:r>
                              <m:r>
                                <a:rPr>
                                  <a:latin typeface="Cambria Math" panose="02040503050406030204" pitchFamily="18" charset="0"/>
                                </a:rPr>
                                <m:t>𝛽</m:t>
                              </m:r>
                            </m:sup>
                          </m:sSup>
                        </m:den>
                      </m:f>
                    </m:oMath>
                  </m:oMathPara>
                </a14:m>
                <a:endParaRPr/>
              </a:p>
              <a:p>
                <a:pPr marL="0" lvl="0" indent="0">
                  <a:buNone/>
                </a:pPr>
                <a:r>
                  <a:rPr/>
                  <a:t>where </a:t>
                </a:r>
                <a14:m>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𝑖</m:t>
                        </m:r>
                      </m:sub>
                    </m:sSub>
                    <m:r>
                      <a:rPr>
                        <a:latin typeface="Cambria Math" panose="02040503050406030204" pitchFamily="18" charset="0"/>
                      </a:rPr>
                      <m:t>′</m:t>
                    </m:r>
                    <m:r>
                      <a:rPr>
                        <a:latin typeface="Cambria Math" panose="02040503050406030204" pitchFamily="18" charset="0"/>
                      </a:rPr>
                      <m:t>𝛽</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1</m:t>
                        </m:r>
                      </m:sub>
                    </m:sSub>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1</m:t>
                        </m:r>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2</m:t>
                        </m:r>
                      </m:sub>
                    </m:sSub>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2</m:t>
                        </m:r>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𝑃</m:t>
                        </m:r>
                      </m:sub>
                    </m:sSub>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𝑃𝑖</m:t>
                        </m:r>
                      </m:sub>
                    </m:sSub>
                  </m:oMath>
                </a14:m>
                <a:r>
                  <a:rPr/>
                  <a:t> is the sum of the product of the variables (including the intercept) and the coefficients. The models differ in what is included as in </a:t>
                </a:r>
                <a14:m>
                  <m:oMath xmlns:m="http://schemas.openxmlformats.org/officeDocument/2006/math">
                    <m:r>
                      <a:rPr>
                        <a:latin typeface="Cambria Math" panose="02040503050406030204" pitchFamily="18" charset="0"/>
                      </a:rPr>
                      <m:t>𝑋</m:t>
                    </m:r>
                  </m:oMath>
                </a14:m>
                <a:r>
                  <a:rPr/>
                  <a:t>. They vary in terms of how many variables are included.</a:t>
                </a:r>
              </a:p>
              <a:p>
                <a:pPr lvl="1"/>
                <a:r>
                  <a:rPr b="1"/>
                  <a:t>Model 1</a:t>
                </a:r>
                <a:r>
                  <a:rPr/>
                  <a:t> is the simplest: every variable is included; tenure is treated as a continuous variable</a:t>
                </a:r>
              </a:p>
              <a:p>
                <a:pPr lvl="1"/>
                <a14:m>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𝑖</m:t>
                        </m:r>
                      </m:sub>
                    </m:sSub>
                    <m:r>
                      <a:rPr>
                        <a:latin typeface="Cambria Math" panose="02040503050406030204" pitchFamily="18" charset="0"/>
                      </a:rPr>
                      <m:t>′</m:t>
                    </m:r>
                    <m:r>
                      <a:rPr>
                        <a:latin typeface="Cambria Math" panose="02040503050406030204" pitchFamily="18" charset="0"/>
                      </a:rPr>
                      <m:t>𝛽</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2</m:t>
                        </m:r>
                      </m:sub>
                    </m:sSub>
                    <m:r>
                      <a:rPr>
                        <a:latin typeface="Cambria Math" panose="02040503050406030204" pitchFamily="18" charset="0"/>
                      </a:rPr>
                      <m:t>1{</m:t>
                    </m:r>
                    <m:sSub>
                      <m:sSubPr>
                        <m:ctrlPr>
                          <a:rPr i="1">
                            <a:latin typeface="Cambria Math" panose="02040503050406030204" pitchFamily="18" charset="0"/>
                          </a:rPr>
                        </m:ctrlPr>
                      </m:sSubPr>
                      <m:e>
                        <m:r>
                          <m:rPr>
                            <m:nor/>
                          </m:rPr>
                          <a:rPr/>
                          <m:t>gender</m:t>
                        </m:r>
                      </m:e>
                      <m:sub>
                        <m:r>
                          <a:rPr>
                            <a:latin typeface="Cambria Math" panose="02040503050406030204" pitchFamily="18" charset="0"/>
                          </a:rPr>
                          <m:t>𝑖</m:t>
                        </m:r>
                      </m:sub>
                    </m:sSub>
                    <m:r>
                      <a:rPr>
                        <a:latin typeface="Cambria Math" panose="02040503050406030204" pitchFamily="18" charset="0"/>
                      </a:rPr>
                      <m:t>=</m:t>
                    </m:r>
                    <m:r>
                      <m:rPr>
                        <m:nor/>
                      </m:rPr>
                      <a:rPr/>
                      <m:t>male</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2</m:t>
                        </m:r>
                      </m:sub>
                    </m:sSub>
                    <m:r>
                      <a:rPr>
                        <a:latin typeface="Cambria Math" panose="02040503050406030204" pitchFamily="18" charset="0"/>
                      </a:rPr>
                      <m:t>1{</m:t>
                    </m:r>
                    <m:sSub>
                      <m:sSubPr>
                        <m:ctrlPr>
                          <a:rPr i="1">
                            <a:latin typeface="Cambria Math" panose="02040503050406030204" pitchFamily="18" charset="0"/>
                          </a:rPr>
                        </m:ctrlPr>
                      </m:sSubPr>
                      <m:e>
                        <m:r>
                          <m:rPr>
                            <m:nor/>
                          </m:rPr>
                          <a:rPr/>
                          <m:t>SeniorCitizen</m:t>
                        </m:r>
                      </m:e>
                      <m:sub>
                        <m:r>
                          <a:rPr>
                            <a:latin typeface="Cambria Math" panose="02040503050406030204" pitchFamily="18" charset="0"/>
                          </a:rPr>
                          <m:t>𝑖</m:t>
                        </m:r>
                      </m:sub>
                    </m:sSub>
                    <m:r>
                      <a:rPr>
                        <a:latin typeface="Cambria Math" panose="02040503050406030204" pitchFamily="18" charset="0"/>
                      </a:rPr>
                      <m:t>=1}+…+</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24</m:t>
                        </m:r>
                      </m:sub>
                    </m:sSub>
                    <m:sSub>
                      <m:sSubPr>
                        <m:ctrlPr>
                          <a:rPr i="1">
                            <a:latin typeface="Cambria Math" panose="02040503050406030204" pitchFamily="18" charset="0"/>
                          </a:rPr>
                        </m:ctrlPr>
                      </m:sSubPr>
                      <m:e>
                        <m:r>
                          <m:rPr>
                            <m:nor/>
                          </m:rPr>
                          <a:rPr/>
                          <m:t>tenure</m:t>
                        </m:r>
                      </m:e>
                      <m:sub>
                        <m:r>
                          <a:rPr>
                            <a:latin typeface="Cambria Math" panose="02040503050406030204" pitchFamily="18" charset="0"/>
                          </a:rPr>
                          <m:t>𝑖</m:t>
                        </m:r>
                      </m:sub>
                    </m:sSub>
                  </m:oMath>
                </a14:m>
                <a:endParaRPr/>
              </a:p>
              <a:p>
                <a:pPr lvl="0" indent="0">
                  <a:buNone/>
                </a:pPr>
                <a:r>
                  <a:rPr>
                    <a:solidFill>
                      <a:srgbClr val="06287E"/>
                    </a:solidFill>
                    <a:latin typeface="Courier"/>
                  </a:rPr>
                  <a:t>options</a:t>
                </a:r>
                <a:r>
                  <a:rPr>
                    <a:latin typeface="Courier"/>
                  </a:rPr>
                  <a:t>(</a:t>
                </a:r>
                <a:r>
                  <a:rPr>
                    <a:solidFill>
                      <a:srgbClr val="7D9029"/>
                    </a:solidFill>
                    <a:latin typeface="Courier"/>
                  </a:rPr>
                  <a:t>width =</a:t>
                </a:r>
                <a:r>
                  <a:rPr>
                    <a:latin typeface="Courier"/>
                  </a:rPr>
                  <a:t> </a:t>
                </a:r>
                <a:r>
                  <a:rPr>
                    <a:solidFill>
                      <a:srgbClr val="40A070"/>
                    </a:solidFill>
                    <a:latin typeface="Courier"/>
                  </a:rPr>
                  <a:t>200</a:t>
                </a:r>
                <a:r>
                  <a:rPr>
                    <a:latin typeface="Courier"/>
                  </a:rPr>
                  <a:t>)</a:t>
                </a:r>
                <a:r>
                  <a:t/>
                </a:r>
                <a:br/>
                <a:r>
                  <a:rPr>
                    <a:latin typeface="Courier"/>
                  </a:rPr>
                  <a:t>model_1 </a:t>
                </a:r>
                <a:r>
                  <a:rPr>
                    <a:solidFill>
                      <a:srgbClr val="007020"/>
                    </a:solidFill>
                    <a:latin typeface="Courier"/>
                  </a:rPr>
                  <a:t>&lt;-</a:t>
                </a:r>
                <a:r>
                  <a:rPr>
                    <a:latin typeface="Courier"/>
                  </a:rPr>
                  <a:t> </a:t>
                </a:r>
                <a:r>
                  <a:rPr>
                    <a:solidFill>
                      <a:srgbClr val="06287E"/>
                    </a:solidFill>
                    <a:latin typeface="Courier"/>
                  </a:rPr>
                  <a:t>glm</a:t>
                </a:r>
                <a:r>
                  <a:rPr>
                    <a:latin typeface="Courier"/>
                  </a:rPr>
                  <a:t>(Churn </a:t>
                </a:r>
                <a:r>
                  <a:rPr>
                    <a:solidFill>
                      <a:srgbClr val="4070A0"/>
                    </a:solidFill>
                    <a:latin typeface="Courier"/>
                  </a:rPr>
                  <a:t>~</a:t>
                </a:r>
                <a:r>
                  <a:rPr>
                    <a:latin typeface="Courier"/>
                  </a:rPr>
                  <a:t> gender</a:t>
                </a:r>
                <a:r>
                  <a:rPr>
                    <a:solidFill>
                      <a:srgbClr val="4070A0"/>
                    </a:solidFill>
                    <a:latin typeface="Courier"/>
                  </a:rPr>
                  <a:t>+</a:t>
                </a:r>
                <a:r>
                  <a:rPr>
                    <a:latin typeface="Courier"/>
                  </a:rPr>
                  <a:t>SeniorCitizen</a:t>
                </a:r>
                <a:r>
                  <a:rPr>
                    <a:solidFill>
                      <a:srgbClr val="4070A0"/>
                    </a:solidFill>
                    <a:latin typeface="Courier"/>
                  </a:rPr>
                  <a:t>+</a:t>
                </a:r>
                <a:r>
                  <a:rPr>
                    <a:latin typeface="Courier"/>
                  </a:rPr>
                  <a:t>Partner</a:t>
                </a:r>
                <a:r>
                  <a:rPr>
                    <a:solidFill>
                      <a:srgbClr val="4070A0"/>
                    </a:solidFill>
                    <a:latin typeface="Courier"/>
                  </a:rPr>
                  <a:t>+</a:t>
                </a:r>
                <a:r>
                  <a:rPr>
                    <a:latin typeface="Courier"/>
                  </a:rPr>
                  <a:t>Dependents</a:t>
                </a:r>
                <a:r>
                  <a:rPr>
                    <a:solidFill>
                      <a:srgbClr val="4070A0"/>
                    </a:solidFill>
                    <a:latin typeface="Courier"/>
                  </a:rPr>
                  <a:t>+</a:t>
                </a:r>
                <a:r>
                  <a:rPr>
                    <a:latin typeface="Courier"/>
                  </a:rPr>
                  <a:t>PhoneService</a:t>
                </a:r>
                <a:r>
                  <a:t/>
                </a:r>
                <a:br/>
                <a:r>
                  <a:rPr>
                    <a:latin typeface="Courier"/>
                  </a:rPr>
                  <a:t>             </a:t>
                </a:r>
                <a:r>
                  <a:rPr>
                    <a:solidFill>
                      <a:srgbClr val="4070A0"/>
                    </a:solidFill>
                    <a:latin typeface="Courier"/>
                  </a:rPr>
                  <a:t>+</a:t>
                </a:r>
                <a:r>
                  <a:rPr>
                    <a:latin typeface="Courier"/>
                  </a:rPr>
                  <a:t>MultipleLines</a:t>
                </a:r>
                <a:r>
                  <a:rPr>
                    <a:solidFill>
                      <a:srgbClr val="4070A0"/>
                    </a:solidFill>
                    <a:latin typeface="Courier"/>
                  </a:rPr>
                  <a:t>+</a:t>
                </a:r>
                <a:r>
                  <a:rPr>
                    <a:latin typeface="Courier"/>
                  </a:rPr>
                  <a:t>InternetService</a:t>
                </a:r>
                <a:r>
                  <a:rPr>
                    <a:solidFill>
                      <a:srgbClr val="4070A0"/>
                    </a:solidFill>
                    <a:latin typeface="Courier"/>
                  </a:rPr>
                  <a:t>+</a:t>
                </a:r>
                <a:r>
                  <a:rPr>
                    <a:latin typeface="Courier"/>
                  </a:rPr>
                  <a:t>OnlineSecurity</a:t>
                </a:r>
                <a:r>
                  <a:rPr>
                    <a:solidFill>
                      <a:srgbClr val="4070A0"/>
                    </a:solidFill>
                    <a:latin typeface="Courier"/>
                  </a:rPr>
                  <a:t>+</a:t>
                </a:r>
                <a:r>
                  <a:rPr>
                    <a:latin typeface="Courier"/>
                  </a:rPr>
                  <a:t>OnlineBackup</a:t>
                </a:r>
                <a:r>
                  <a:rPr>
                    <a:solidFill>
                      <a:srgbClr val="4070A0"/>
                    </a:solidFill>
                    <a:latin typeface="Courier"/>
                  </a:rPr>
                  <a:t>+</a:t>
                </a:r>
                <a:r>
                  <a:t/>
                </a:r>
                <a:br/>
                <a:r>
                  <a:rPr>
                    <a:latin typeface="Courier"/>
                  </a:rPr>
                  <a:t>               DeviceProtection</a:t>
                </a:r>
                <a:r>
                  <a:rPr>
                    <a:solidFill>
                      <a:srgbClr val="4070A0"/>
                    </a:solidFill>
                    <a:latin typeface="Courier"/>
                  </a:rPr>
                  <a:t>+</a:t>
                </a:r>
                <a:r>
                  <a:rPr>
                    <a:latin typeface="Courier"/>
                  </a:rPr>
                  <a:t>TechSupport</a:t>
                </a:r>
                <a:r>
                  <a:rPr>
                    <a:solidFill>
                      <a:srgbClr val="4070A0"/>
                    </a:solidFill>
                    <a:latin typeface="Courier"/>
                  </a:rPr>
                  <a:t>+</a:t>
                </a:r>
                <a:r>
                  <a:rPr>
                    <a:latin typeface="Courier"/>
                  </a:rPr>
                  <a:t>StreamingTV</a:t>
                </a:r>
                <a:r>
                  <a:rPr>
                    <a:solidFill>
                      <a:srgbClr val="4070A0"/>
                    </a:solidFill>
                    <a:latin typeface="Courier"/>
                  </a:rPr>
                  <a:t>+</a:t>
                </a:r>
                <a:r>
                  <a:rPr>
                    <a:latin typeface="Courier"/>
                  </a:rPr>
                  <a:t>StreamingMovies</a:t>
                </a:r>
                <a:r>
                  <a:rPr>
                    <a:solidFill>
                      <a:srgbClr val="4070A0"/>
                    </a:solidFill>
                    <a:latin typeface="Courier"/>
                  </a:rPr>
                  <a:t>+</a:t>
                </a:r>
                <a:r>
                  <a:rPr>
                    <a:latin typeface="Courier"/>
                  </a:rPr>
                  <a:t>Contract</a:t>
                </a:r>
                <a:r>
                  <a:rPr>
                    <a:solidFill>
                      <a:srgbClr val="4070A0"/>
                    </a:solidFill>
                    <a:latin typeface="Courier"/>
                  </a:rPr>
                  <a:t>+</a:t>
                </a:r>
                <a:r>
                  <a:t/>
                </a:r>
                <a:br/>
                <a:r>
                  <a:rPr>
                    <a:latin typeface="Courier"/>
                  </a:rPr>
                  <a:t>               PaperlessBilling</a:t>
                </a:r>
                <a:r>
                  <a:rPr>
                    <a:solidFill>
                      <a:srgbClr val="4070A0"/>
                    </a:solidFill>
                    <a:latin typeface="Courier"/>
                  </a:rPr>
                  <a:t>+</a:t>
                </a:r>
                <a:r>
                  <a:rPr>
                    <a:latin typeface="Courier"/>
                  </a:rPr>
                  <a:t>PaymentMethod</a:t>
                </a:r>
                <a:r>
                  <a:rPr>
                    <a:solidFill>
                      <a:srgbClr val="4070A0"/>
                    </a:solidFill>
                    <a:latin typeface="Courier"/>
                  </a:rPr>
                  <a:t>+</a:t>
                </a:r>
                <a:r>
                  <a:rPr>
                    <a:latin typeface="Courier"/>
                  </a:rPr>
                  <a:t>MonthlyCharges</a:t>
                </a:r>
                <a:r>
                  <a:rPr>
                    <a:solidFill>
                      <a:srgbClr val="4070A0"/>
                    </a:solidFill>
                    <a:latin typeface="Courier"/>
                  </a:rPr>
                  <a:t>+</a:t>
                </a:r>
                <a:r>
                  <a:t/>
                </a:r>
                <a:br/>
                <a:r>
                  <a:rPr>
                    <a:latin typeface="Courier"/>
                  </a:rPr>
                  <a:t>               TotalCharges</a:t>
                </a:r>
                <a:r>
                  <a:rPr>
                    <a:solidFill>
                      <a:srgbClr val="4070A0"/>
                    </a:solidFill>
                    <a:latin typeface="Courier"/>
                  </a:rPr>
                  <a:t>+</a:t>
                </a:r>
                <a:r>
                  <a:rPr>
                    <a:latin typeface="Courier"/>
                  </a:rPr>
                  <a:t>tenure</a:t>
                </a:r>
                <a:r>
                  <a:t/>
                </a:r>
                <a:br/>
                <a:r>
                  <a:rPr>
                    <a:latin typeface="Courier"/>
                  </a:rPr>
                  <a:t>             ,</a:t>
                </a:r>
                <a:r>
                  <a:rPr>
                    <a:solidFill>
                      <a:srgbClr val="7D9029"/>
                    </a:solidFill>
                    <a:latin typeface="Courier"/>
                  </a:rPr>
                  <a:t>data=</a:t>
                </a:r>
                <a:r>
                  <a:rPr>
                    <a:latin typeface="Courier"/>
                  </a:rPr>
                  <a:t>telco,</a:t>
                </a:r>
                <a:r>
                  <a:rPr>
                    <a:solidFill>
                      <a:srgbClr val="7D9029"/>
                    </a:solidFill>
                    <a:latin typeface="Courier"/>
                  </a:rPr>
                  <a:t>family=</a:t>
                </a:r>
                <a:r>
                  <a:rPr>
                    <a:solidFill>
                      <a:srgbClr val="4070A0"/>
                    </a:solidFill>
                    <a:latin typeface="Courier"/>
                  </a:rPr>
                  <a:t>"binomial"</a:t>
                </a:r>
                <a:r>
                  <a:rPr>
                    <a:latin typeface="Courier"/>
                  </a:rPr>
                  <a:t>)</a:t>
                </a:r>
                <a:r>
                  <a:t/>
                </a:r>
                <a:br/>
                <a:r>
                  <a:t/>
                </a:r>
                <a:br/>
                <a:r>
                  <a:rPr i="1">
                    <a:solidFill>
                      <a:srgbClr val="60A0B0"/>
                    </a:solidFill>
                    <a:latin typeface="Courier"/>
                  </a:rPr>
                  <a:t># another way of writing this is "~ ." which means regress Churn on everything else in the data set.</a:t>
                </a:r>
                <a:r>
                  <a:t/>
                </a:r>
                <a:br/>
                <a:r>
                  <a:t/>
                </a:r>
                <a:br/>
                <a:r>
                  <a:rPr>
                    <a:latin typeface="Courier"/>
                  </a:rPr>
                  <a:t>model_1 </a:t>
                </a:r>
                <a:r>
                  <a:rPr>
                    <a:solidFill>
                      <a:srgbClr val="007020"/>
                    </a:solidFill>
                    <a:latin typeface="Courier"/>
                  </a:rPr>
                  <a:t>&lt;-</a:t>
                </a:r>
                <a:r>
                  <a:rPr>
                    <a:latin typeface="Courier"/>
                  </a:rPr>
                  <a:t> </a:t>
                </a:r>
                <a:r>
                  <a:rPr>
                    <a:solidFill>
                      <a:srgbClr val="06287E"/>
                    </a:solidFill>
                    <a:latin typeface="Courier"/>
                  </a:rPr>
                  <a:t>glm</a:t>
                </a:r>
                <a:r>
                  <a:rPr>
                    <a:latin typeface="Courier"/>
                  </a:rPr>
                  <a:t>(Churn </a:t>
                </a:r>
                <a:r>
                  <a:rPr>
                    <a:solidFill>
                      <a:srgbClr val="4070A0"/>
                    </a:solidFill>
                    <a:latin typeface="Courier"/>
                  </a:rPr>
                  <a:t>~</a:t>
                </a:r>
                <a:r>
                  <a:rPr>
                    <a:latin typeface="Courier"/>
                  </a:rPr>
                  <a:t> . , </a:t>
                </a:r>
                <a:r>
                  <a:rPr>
                    <a:solidFill>
                      <a:srgbClr val="7D9029"/>
                    </a:solidFill>
                    <a:latin typeface="Courier"/>
                  </a:rPr>
                  <a:t>data=</a:t>
                </a:r>
                <a:r>
                  <a:rPr>
                    <a:latin typeface="Courier"/>
                  </a:rPr>
                  <a:t>telco, </a:t>
                </a:r>
                <a:r>
                  <a:rPr>
                    <a:solidFill>
                      <a:srgbClr val="7D9029"/>
                    </a:solidFill>
                    <a:latin typeface="Courier"/>
                  </a:rPr>
                  <a:t>family=</a:t>
                </a:r>
                <a:r>
                  <a:rPr>
                    <a:solidFill>
                      <a:srgbClr val="4070A0"/>
                    </a:solidFill>
                    <a:latin typeface="Courier"/>
                  </a:rPr>
                  <a:t>"binomial"</a:t>
                </a:r>
                <a:r>
                  <a:rPr>
                    <a:latin typeface="Courier"/>
                  </a:rPr>
                  <a:t>)</a:t>
                </a:r>
                <a:r>
                  <a:t/>
                </a:r>
                <a:br/>
                <a:r>
                  <a:rPr>
                    <a:solidFill>
                      <a:srgbClr val="06287E"/>
                    </a:solidFill>
                    <a:latin typeface="Courier"/>
                  </a:rPr>
                  <a:t>summary</a:t>
                </a:r>
                <a:r>
                  <a:rPr>
                    <a:latin typeface="Courier"/>
                  </a:rPr>
                  <a:t>(model_1)</a:t>
                </a:r>
              </a:p>
              <a:p>
                <a:pPr lvl="0" indent="0">
                  <a:buNone/>
                </a:pPr>
                <a:r>
                  <a:rPr>
                    <a:latin typeface="Courier"/>
                  </a:rPr>
                  <a:t>## 
## Call:
## glm(formula = Churn ~ ., family = "binomial", data = telco)
## 
## Deviance Residuals: 
##    Min      1Q  Median      3Q     Max  
## -1.918  -0.679  -0.286   0.728   3.430  
## 
## Coefficients:
##                                       Estimate Std. Error z value             Pr(&gt;|z|)    
## (Intercept)                           1.165287   0.815135    1.43               0.1528    
## genderMale                           -0.021833   0.064804   -0.34               0.7362    
## SeniorCitizen1                        0.216775   0.084530    2.56               0.0103 *  
## PartnerYes                           -0.000384   0.077830    0.00               0.9961    
## DependentsYes                        -0.148488   0.089731   -1.65               0.0980 .  
## tenure                               -0.060588   0.006236   -9.72 &lt; 0.0000000000000002 ***
## PhoneServiceYes                       0.171468   0.648692    0.26               0.7915    
## MultipleLinesYes                      0.448395   0.177256    2.53               0.0114 *  
## InternetServiceFiber optic            1.747475   0.798080    2.19               0.0286 *  
## InternetServiceNo                    -1.786295   0.807268   -2.21               0.0269 *  
## OnlineSecurityYes                    -0.205420   0.178688   -1.15               0.2503    
## OnlineBackupYes                       0.026042   0.175401    0.15               0.8820    
## DeviceProtectionYes                   0.147375   0.176374    0.84               0.4034    
## TechSupportYes                       -0.180497   0.180602   -1.00               0.3176    
## StreamingTVYes                        0.590507   0.326309    1.81               0.0703 .  
## StreamingMoviesYes                    0.599296   0.326684    1.83               0.0666 .  
## ContractOne year                     -0.660795   0.107585   -6.14    0.000000000814591 ***
## ContractTwo year                     -1.357106   0.176445   -7.69    0.000000000000015 ***
## PaperlessBillingYes                   0.342354   0.074495    4.60    0.000004314313182 ***
## PaymentMethodCredit card (automatic) -0.087792   0.114079   -0.77               0.4416    
## PaymentMethodElectronic check         0.304467   0.094497    3.22               0.0013 ** 
## PaymentMethodMailed check            -0.057587   0.114911   -0.50               0.6163    
## MonthlyCharges                       -0.040344   0.031755   -1.27               0.2039    
## TotalCharges                          0.328940   0.070628    4.66    0.000003202625160 ***
## ---
## Signif. codes:  0 '***' 0.001 '**' 0.01 '*' 0.05 '.' 0.1 ' ' 1
## 
## (Dispersion parameter for binomial family taken to be 1)
## 
##     Null deviance: 8143.4  on 7031  degrees of freedom
## Residual deviance: 5826.3  on 7008  degrees of freedom
## AIC: 5874
## 
## Number of Fisher Scoring iterations: 6</a:t>
                </a:r>
              </a:p>
              <a:p>
                <a:pPr lvl="1"/>
                <a:r>
                  <a:rPr/>
                  <a:t>Model 1 has 24 coefficients.</a:t>
                </a:r>
              </a:p>
              <a:p>
                <a:pPr lvl="1"/>
                <a:r>
                  <a:rPr b="1"/>
                  <a:t>Model 2</a:t>
                </a:r>
                <a:r>
                  <a:rPr/>
                  <a:t> is more complex: like Model 1, except that tenure is treated a categorical variable. In other words there is a dummy variable for every level of tenure but one. </a:t>
                </a:r>
                <a14:m>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1</m:t>
                        </m:r>
                      </m:sub>
                    </m:sSub>
                    <m:r>
                      <a:rPr>
                        <a:latin typeface="Cambria Math" panose="02040503050406030204" pitchFamily="18" charset="0"/>
                      </a:rPr>
                      <m:t>1{</m:t>
                    </m:r>
                    <m:sSub>
                      <m:sSubPr>
                        <m:ctrlPr>
                          <a:rPr i="1">
                            <a:latin typeface="Cambria Math" panose="02040503050406030204" pitchFamily="18" charset="0"/>
                          </a:rPr>
                        </m:ctrlPr>
                      </m:sSubPr>
                      <m:e>
                        <m:r>
                          <m:rPr>
                            <m:nor/>
                          </m:rPr>
                          <a:rPr/>
                          <m:t>tenure</m:t>
                        </m:r>
                      </m:e>
                      <m:sub>
                        <m:r>
                          <a:rPr>
                            <a:latin typeface="Cambria Math" panose="02040503050406030204" pitchFamily="18" charset="0"/>
                          </a:rPr>
                          <m:t>𝑖</m:t>
                        </m:r>
                      </m:sub>
                    </m:sSub>
                    <m:r>
                      <a:rPr>
                        <a:latin typeface="Cambria Math" panose="02040503050406030204" pitchFamily="18" charset="0"/>
                      </a:rPr>
                      <m:t>=1}+</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2</m:t>
                        </m:r>
                      </m:sub>
                    </m:sSub>
                    <m:r>
                      <a:rPr>
                        <a:latin typeface="Cambria Math" panose="02040503050406030204" pitchFamily="18" charset="0"/>
                      </a:rPr>
                      <m:t>1{</m:t>
                    </m:r>
                    <m:sSub>
                      <m:sSubPr>
                        <m:ctrlPr>
                          <a:rPr i="1">
                            <a:latin typeface="Cambria Math" panose="02040503050406030204" pitchFamily="18" charset="0"/>
                          </a:rPr>
                        </m:ctrlPr>
                      </m:sSubPr>
                      <m:e>
                        <m:r>
                          <m:rPr>
                            <m:nor/>
                          </m:rPr>
                          <a:rPr/>
                          <m:t>tenure</m:t>
                        </m:r>
                      </m:e>
                      <m:sub>
                        <m:r>
                          <a:rPr>
                            <a:latin typeface="Cambria Math" panose="02040503050406030204" pitchFamily="18" charset="0"/>
                          </a:rPr>
                          <m:t>𝑖</m:t>
                        </m:r>
                      </m:sub>
                    </m:sSub>
                    <m:r>
                      <a:rPr>
                        <a:latin typeface="Cambria Math" panose="02040503050406030204" pitchFamily="18" charset="0"/>
                      </a:rPr>
                      <m:t>=2}+…</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71</m:t>
                        </m:r>
                      </m:sub>
                    </m:sSub>
                    <m:r>
                      <a:rPr>
                        <a:latin typeface="Cambria Math" panose="02040503050406030204" pitchFamily="18" charset="0"/>
                      </a:rPr>
                      <m:t>1{</m:t>
                    </m:r>
                    <m:sSub>
                      <m:sSubPr>
                        <m:ctrlPr>
                          <a:rPr i="1">
                            <a:latin typeface="Cambria Math" panose="02040503050406030204" pitchFamily="18" charset="0"/>
                          </a:rPr>
                        </m:ctrlPr>
                      </m:sSubPr>
                      <m:e>
                        <m:r>
                          <m:rPr>
                            <m:nor/>
                          </m:rPr>
                          <a:rPr/>
                          <m:t>tenure</m:t>
                        </m:r>
                      </m:e>
                      <m:sub>
                        <m:r>
                          <a:rPr>
                            <a:latin typeface="Cambria Math" panose="02040503050406030204" pitchFamily="18" charset="0"/>
                          </a:rPr>
                          <m:t>𝑖</m:t>
                        </m:r>
                      </m:sub>
                    </m:sSub>
                    <m:r>
                      <a:rPr>
                        <a:latin typeface="Cambria Math" panose="02040503050406030204" pitchFamily="18" charset="0"/>
                      </a:rPr>
                      <m:t>=71}</m:t>
                    </m:r>
                  </m:oMath>
                </a14:m>
                <a:r>
                  <a:rPr/>
                  <a:t>. This way, we can flexibly capture a pattern between tenure and churn. In R, all you have to do is write </a:t>
                </a:r>
                <a:r>
                  <a:rPr b="1"/>
                  <a:t>as.factor(tenure)</a:t>
                </a:r>
                <a:r>
                  <a:rPr/>
                  <a:t> instead of </a:t>
                </a:r>
                <a:r>
                  <a:rPr b="1"/>
                  <a:t>tenure</a:t>
                </a:r>
                <a:r>
                  <a:rPr/>
                  <a:t>.</a:t>
                </a:r>
              </a:p>
              <a:p>
                <a:pPr lvl="0" indent="0">
                  <a:buNone/>
                </a:pPr>
                <a:r>
                  <a:rPr>
                    <a:latin typeface="Courier"/>
                  </a:rPr>
                  <a:t>model_2 </a:t>
                </a:r>
                <a:r>
                  <a:rPr>
                    <a:solidFill>
                      <a:srgbClr val="007020"/>
                    </a:solidFill>
                    <a:latin typeface="Courier"/>
                  </a:rPr>
                  <a:t>&lt;-</a:t>
                </a:r>
                <a:r>
                  <a:rPr>
                    <a:latin typeface="Courier"/>
                  </a:rPr>
                  <a:t> </a:t>
                </a:r>
                <a:r>
                  <a:rPr>
                    <a:solidFill>
                      <a:srgbClr val="06287E"/>
                    </a:solidFill>
                    <a:latin typeface="Courier"/>
                  </a:rPr>
                  <a:t>glm</a:t>
                </a:r>
                <a:r>
                  <a:rPr>
                    <a:latin typeface="Courier"/>
                  </a:rPr>
                  <a:t>(Churn </a:t>
                </a:r>
                <a:r>
                  <a:rPr>
                    <a:solidFill>
                      <a:srgbClr val="4070A0"/>
                    </a:solidFill>
                    <a:latin typeface="Courier"/>
                  </a:rPr>
                  <a:t>~</a:t>
                </a:r>
                <a:r>
                  <a:rPr>
                    <a:latin typeface="Courier"/>
                  </a:rPr>
                  <a:t> gender</a:t>
                </a:r>
                <a:r>
                  <a:rPr>
                    <a:solidFill>
                      <a:srgbClr val="4070A0"/>
                    </a:solidFill>
                    <a:latin typeface="Courier"/>
                  </a:rPr>
                  <a:t>+</a:t>
                </a:r>
                <a:r>
                  <a:rPr>
                    <a:latin typeface="Courier"/>
                  </a:rPr>
                  <a:t>SeniorCitizen</a:t>
                </a:r>
                <a:r>
                  <a:rPr>
                    <a:solidFill>
                      <a:srgbClr val="4070A0"/>
                    </a:solidFill>
                    <a:latin typeface="Courier"/>
                  </a:rPr>
                  <a:t>+</a:t>
                </a:r>
                <a:r>
                  <a:rPr>
                    <a:latin typeface="Courier"/>
                  </a:rPr>
                  <a:t>Partner</a:t>
                </a:r>
                <a:r>
                  <a:rPr>
                    <a:solidFill>
                      <a:srgbClr val="4070A0"/>
                    </a:solidFill>
                    <a:latin typeface="Courier"/>
                  </a:rPr>
                  <a:t>+</a:t>
                </a:r>
                <a:r>
                  <a:rPr>
                    <a:latin typeface="Courier"/>
                  </a:rPr>
                  <a:t>Dependents</a:t>
                </a:r>
                <a:r>
                  <a:rPr>
                    <a:solidFill>
                      <a:srgbClr val="4070A0"/>
                    </a:solidFill>
                    <a:latin typeface="Courier"/>
                  </a:rPr>
                  <a:t>+</a:t>
                </a:r>
                <a:r>
                  <a:rPr>
                    <a:latin typeface="Courier"/>
                  </a:rPr>
                  <a:t>PhoneService</a:t>
                </a:r>
                <a:r>
                  <a:t/>
                </a:r>
                <a:br/>
                <a:r>
                  <a:rPr>
                    <a:latin typeface="Courier"/>
                  </a:rPr>
                  <a:t>             </a:t>
                </a:r>
                <a:r>
                  <a:rPr>
                    <a:solidFill>
                      <a:srgbClr val="4070A0"/>
                    </a:solidFill>
                    <a:latin typeface="Courier"/>
                  </a:rPr>
                  <a:t>+</a:t>
                </a:r>
                <a:r>
                  <a:rPr>
                    <a:latin typeface="Courier"/>
                  </a:rPr>
                  <a:t>MultipleLines</a:t>
                </a:r>
                <a:r>
                  <a:rPr>
                    <a:solidFill>
                      <a:srgbClr val="4070A0"/>
                    </a:solidFill>
                    <a:latin typeface="Courier"/>
                  </a:rPr>
                  <a:t>+</a:t>
                </a:r>
                <a:r>
                  <a:rPr>
                    <a:latin typeface="Courier"/>
                  </a:rPr>
                  <a:t>InternetService</a:t>
                </a:r>
                <a:r>
                  <a:rPr>
                    <a:solidFill>
                      <a:srgbClr val="4070A0"/>
                    </a:solidFill>
                    <a:latin typeface="Courier"/>
                  </a:rPr>
                  <a:t>+</a:t>
                </a:r>
                <a:r>
                  <a:rPr>
                    <a:latin typeface="Courier"/>
                  </a:rPr>
                  <a:t>OnlineSecurity</a:t>
                </a:r>
                <a:r>
                  <a:rPr>
                    <a:solidFill>
                      <a:srgbClr val="4070A0"/>
                    </a:solidFill>
                    <a:latin typeface="Courier"/>
                  </a:rPr>
                  <a:t>+</a:t>
                </a:r>
                <a:r>
                  <a:rPr>
                    <a:latin typeface="Courier"/>
                  </a:rPr>
                  <a:t>OnlineBackup</a:t>
                </a:r>
                <a:r>
                  <a:rPr>
                    <a:solidFill>
                      <a:srgbClr val="4070A0"/>
                    </a:solidFill>
                    <a:latin typeface="Courier"/>
                  </a:rPr>
                  <a:t>+</a:t>
                </a:r>
                <a:r>
                  <a:t/>
                </a:r>
                <a:br/>
                <a:r>
                  <a:rPr>
                    <a:latin typeface="Courier"/>
                  </a:rPr>
                  <a:t>              DeviceProtection</a:t>
                </a:r>
                <a:r>
                  <a:rPr>
                    <a:solidFill>
                      <a:srgbClr val="4070A0"/>
                    </a:solidFill>
                    <a:latin typeface="Courier"/>
                  </a:rPr>
                  <a:t>+</a:t>
                </a:r>
                <a:r>
                  <a:rPr>
                    <a:latin typeface="Courier"/>
                  </a:rPr>
                  <a:t>TechSupport</a:t>
                </a:r>
                <a:r>
                  <a:rPr>
                    <a:solidFill>
                      <a:srgbClr val="4070A0"/>
                    </a:solidFill>
                    <a:latin typeface="Courier"/>
                  </a:rPr>
                  <a:t>+</a:t>
                </a:r>
                <a:r>
                  <a:rPr>
                    <a:latin typeface="Courier"/>
                  </a:rPr>
                  <a:t>StreamingTV</a:t>
                </a:r>
                <a:r>
                  <a:rPr>
                    <a:solidFill>
                      <a:srgbClr val="4070A0"/>
                    </a:solidFill>
                    <a:latin typeface="Courier"/>
                  </a:rPr>
                  <a:t>+</a:t>
                </a:r>
                <a:r>
                  <a:rPr>
                    <a:latin typeface="Courier"/>
                  </a:rPr>
                  <a:t>StreamingMovies</a:t>
                </a:r>
                <a:r>
                  <a:rPr>
                    <a:solidFill>
                      <a:srgbClr val="4070A0"/>
                    </a:solidFill>
                    <a:latin typeface="Courier"/>
                  </a:rPr>
                  <a:t>+</a:t>
                </a:r>
                <a:r>
                  <a:rPr>
                    <a:latin typeface="Courier"/>
                  </a:rPr>
                  <a:t>Contract</a:t>
                </a:r>
                <a:r>
                  <a:rPr>
                    <a:solidFill>
                      <a:srgbClr val="4070A0"/>
                    </a:solidFill>
                    <a:latin typeface="Courier"/>
                  </a:rPr>
                  <a:t>+</a:t>
                </a:r>
                <a:r>
                  <a:t/>
                </a:r>
                <a:br/>
                <a:r>
                  <a:rPr>
                    <a:latin typeface="Courier"/>
                  </a:rPr>
                  <a:t>              PaperlessBilling</a:t>
                </a:r>
                <a:r>
                  <a:rPr>
                    <a:solidFill>
                      <a:srgbClr val="4070A0"/>
                    </a:solidFill>
                    <a:latin typeface="Courier"/>
                  </a:rPr>
                  <a:t>+</a:t>
                </a:r>
                <a:r>
                  <a:rPr>
                    <a:latin typeface="Courier"/>
                  </a:rPr>
                  <a:t>PaymentMethod</a:t>
                </a:r>
                <a:r>
                  <a:rPr>
                    <a:solidFill>
                      <a:srgbClr val="4070A0"/>
                    </a:solidFill>
                    <a:latin typeface="Courier"/>
                  </a:rPr>
                  <a:t>+</a:t>
                </a:r>
                <a:r>
                  <a:rPr>
                    <a:latin typeface="Courier"/>
                  </a:rPr>
                  <a:t>MonthlyCharges</a:t>
                </a:r>
                <a:r>
                  <a:rPr>
                    <a:solidFill>
                      <a:srgbClr val="4070A0"/>
                    </a:solidFill>
                    <a:latin typeface="Courier"/>
                  </a:rPr>
                  <a:t>+</a:t>
                </a:r>
                <a:r>
                  <a:t/>
                </a:r>
                <a:br/>
                <a:r>
                  <a:rPr>
                    <a:latin typeface="Courier"/>
                  </a:rPr>
                  <a:t>             TotalCharges</a:t>
                </a:r>
                <a:r>
                  <a:rPr>
                    <a:solidFill>
                      <a:srgbClr val="4070A0"/>
                    </a:solidFill>
                    <a:latin typeface="Courier"/>
                  </a:rPr>
                  <a:t>+</a:t>
                </a:r>
                <a:r>
                  <a:rPr>
                    <a:solidFill>
                      <a:srgbClr val="06287E"/>
                    </a:solidFill>
                    <a:latin typeface="Courier"/>
                  </a:rPr>
                  <a:t>as.factor</a:t>
                </a:r>
                <a:r>
                  <a:rPr>
                    <a:latin typeface="Courier"/>
                  </a:rPr>
                  <a:t>(tenure)</a:t>
                </a:r>
                <a:r>
                  <a:t/>
                </a:r>
                <a:br/>
                <a:r>
                  <a:rPr>
                    <a:latin typeface="Courier"/>
                  </a:rPr>
                  <a:t>             ,</a:t>
                </a:r>
                <a:r>
                  <a:rPr>
                    <a:solidFill>
                      <a:srgbClr val="7D9029"/>
                    </a:solidFill>
                    <a:latin typeface="Courier"/>
                  </a:rPr>
                  <a:t>data=</a:t>
                </a:r>
                <a:r>
                  <a:rPr>
                    <a:latin typeface="Courier"/>
                  </a:rPr>
                  <a:t>telco,</a:t>
                </a:r>
                <a:r>
                  <a:rPr>
                    <a:solidFill>
                      <a:srgbClr val="7D9029"/>
                    </a:solidFill>
                    <a:latin typeface="Courier"/>
                  </a:rPr>
                  <a:t>family=</a:t>
                </a:r>
                <a:r>
                  <a:rPr>
                    <a:solidFill>
                      <a:srgbClr val="4070A0"/>
                    </a:solidFill>
                    <a:latin typeface="Courier"/>
                  </a:rPr>
                  <a:t>"binomial"</a:t>
                </a:r>
                <a:r>
                  <a:rPr>
                    <a:latin typeface="Courier"/>
                  </a:rPr>
                  <a:t>)</a:t>
                </a:r>
                <a:r>
                  <a:t/>
                </a:r>
                <a:br/>
                <a:r>
                  <a:t/>
                </a:r>
                <a:br/>
                <a:r>
                  <a:rPr i="1">
                    <a:solidFill>
                      <a:srgbClr val="60A0B0"/>
                    </a:solidFill>
                    <a:latin typeface="Courier"/>
                  </a:rPr>
                  <a:t># another way to subtract tenure from everything else and add as.factor(tenure) back: except var1 . - var1</a:t>
                </a:r>
                <a:r>
                  <a:t/>
                </a:r>
                <a:br/>
                <a:r>
                  <a:t/>
                </a:r>
                <a:br/>
                <a:r>
                  <a:rPr>
                    <a:latin typeface="Courier"/>
                  </a:rPr>
                  <a:t>model_2 </a:t>
                </a:r>
                <a:r>
                  <a:rPr>
                    <a:solidFill>
                      <a:srgbClr val="007020"/>
                    </a:solidFill>
                    <a:latin typeface="Courier"/>
                  </a:rPr>
                  <a:t>&lt;-</a:t>
                </a:r>
                <a:r>
                  <a:rPr>
                    <a:latin typeface="Courier"/>
                  </a:rPr>
                  <a:t> </a:t>
                </a:r>
                <a:r>
                  <a:rPr>
                    <a:solidFill>
                      <a:srgbClr val="06287E"/>
                    </a:solidFill>
                    <a:latin typeface="Courier"/>
                  </a:rPr>
                  <a:t>glm</a:t>
                </a:r>
                <a:r>
                  <a:rPr>
                    <a:latin typeface="Courier"/>
                  </a:rPr>
                  <a:t>(Churn </a:t>
                </a:r>
                <a:r>
                  <a:rPr>
                    <a:solidFill>
                      <a:srgbClr val="4070A0"/>
                    </a:solidFill>
                    <a:latin typeface="Courier"/>
                  </a:rPr>
                  <a:t>~</a:t>
                </a:r>
                <a:r>
                  <a:rPr>
                    <a:latin typeface="Courier"/>
                  </a:rPr>
                  <a:t> . </a:t>
                </a:r>
                <a:r>
                  <a:rPr>
                    <a:solidFill>
                      <a:srgbClr val="4070A0"/>
                    </a:solidFill>
                    <a:latin typeface="Courier"/>
                  </a:rPr>
                  <a:t>+</a:t>
                </a:r>
                <a:r>
                  <a:rPr>
                    <a:solidFill>
                      <a:srgbClr val="06287E"/>
                    </a:solidFill>
                    <a:latin typeface="Courier"/>
                  </a:rPr>
                  <a:t>as.factor</a:t>
                </a:r>
                <a:r>
                  <a:rPr>
                    <a:latin typeface="Courier"/>
                  </a:rPr>
                  <a:t>(tenure) </a:t>
                </a:r>
                <a:r>
                  <a:rPr>
                    <a:solidFill>
                      <a:srgbClr val="4070A0"/>
                    </a:solidFill>
                    <a:latin typeface="Courier"/>
                  </a:rPr>
                  <a:t>-</a:t>
                </a:r>
                <a:r>
                  <a:rPr>
                    <a:latin typeface="Courier"/>
                  </a:rPr>
                  <a:t>tenure , </a:t>
                </a:r>
                <a:r>
                  <a:rPr>
                    <a:solidFill>
                      <a:srgbClr val="7D9029"/>
                    </a:solidFill>
                    <a:latin typeface="Courier"/>
                  </a:rPr>
                  <a:t>data=</a:t>
                </a:r>
                <a:r>
                  <a:rPr>
                    <a:latin typeface="Courier"/>
                  </a:rPr>
                  <a:t>telco, </a:t>
                </a:r>
                <a:r>
                  <a:rPr>
                    <a:solidFill>
                      <a:srgbClr val="7D9029"/>
                    </a:solidFill>
                    <a:latin typeface="Courier"/>
                  </a:rPr>
                  <a:t>family=</a:t>
                </a:r>
                <a:r>
                  <a:rPr>
                    <a:solidFill>
                      <a:srgbClr val="4070A0"/>
                    </a:solidFill>
                    <a:latin typeface="Courier"/>
                  </a:rPr>
                  <a:t>"binomial"</a:t>
                </a:r>
                <a:r>
                  <a:rPr>
                    <a:latin typeface="Courier"/>
                  </a:rPr>
                  <a:t>)</a:t>
                </a:r>
                <a:r>
                  <a:t/>
                </a:r>
                <a:br/>
                <a:r>
                  <a:rPr>
                    <a:solidFill>
                      <a:srgbClr val="06287E"/>
                    </a:solidFill>
                    <a:latin typeface="Courier"/>
                  </a:rPr>
                  <a:t>summary</a:t>
                </a:r>
                <a:r>
                  <a:rPr>
                    <a:latin typeface="Courier"/>
                  </a:rPr>
                  <a:t>(model_2, </a:t>
                </a:r>
                <a:r>
                  <a:rPr>
                    <a:solidFill>
                      <a:srgbClr val="7D9029"/>
                    </a:solidFill>
                    <a:latin typeface="Courier"/>
                  </a:rPr>
                  <a:t>digits=</a:t>
                </a:r>
                <a:r>
                  <a:rPr>
                    <a:solidFill>
                      <a:srgbClr val="40A070"/>
                    </a:solidFill>
                    <a:latin typeface="Courier"/>
                  </a:rPr>
                  <a:t>3</a:t>
                </a:r>
                <a:r>
                  <a:rPr>
                    <a:latin typeface="Courier"/>
                  </a:rPr>
                  <a:t>)</a:t>
                </a:r>
              </a:p>
              <a:p>
                <a:pPr lvl="0" indent="0">
                  <a:buNone/>
                </a:pPr>
                <a:r>
                  <a:rPr>
                    <a:latin typeface="Courier"/>
                  </a:rPr>
                  <a:t>## 
## Call:
## glm(formula = Churn ~ . + as.factor(tenure) - tenure, family = "binomial", 
##     data = telco)
## 
## Deviance Residuals: 
##    Min      1Q  Median      3Q     Max  
## -2.217  -0.655  -0.272   0.558   3.216  
## 
## Coefficients:
##                                      Estimate Std. Error z value          Pr(&gt;|z|)    
## (Intercept)                            1.6388     0.8355    1.96            0.0498 *  
## genderMale                            -0.0244     0.0666   -0.37            0.7141    
## SeniorCitizen1                         0.2350     0.0866    2.71            0.0067 ** 
## PartnerYes                             0.0497     0.0800    0.62            0.5346    
## DependentsYes                         -0.1471     0.0919   -1.60            0.1093    
## PhoneServiceYes                        0.2247     0.6647    0.34            0.7353    
## MultipleLinesYes                       0.5745     0.1817    3.16            0.0016 ** 
## InternetServiceFiber optic             1.9229     0.8174    2.35            0.0187 *  
## InternetServiceNo                     -1.8302     0.8268   -2.21            0.0269 *  
## OnlineSecurityYes                     -0.1080     0.1830   -0.59            0.5550    
## OnlineBackupYes                        0.0702     0.1795    0.39            0.6957    
## DeviceProtectionYes                    0.2369     0.1806    1.31            0.1897    
## TechSupportYes                        -0.0900     0.1846   -0.49            0.6260    
## StreamingTVYes                         0.6942     0.3345    2.08            0.0380 *  
## StreamingMoviesYes                     0.7028     0.3347    2.10            0.0358 *  
## ContractOne year                      -0.7271     0.1117   -6.51 0.000000000074393 ***
## ContractTwo year                      -1.4664     0.1902   -7.71 0.000000000000013 ***
## PaperlessBillingYes                    0.3562     0.0766    4.65 0.000003335036306 ***
## PaymentMethodCredit card (automatic)  -0.0815     0.1152   -0.71            0.4795    
## PaymentMethodElectronic check          0.2544     0.0963    2.64            0.0082 ** 
## PaymentMethodMailed check             -0.1403     0.1189   -1.18            0.2379    
## MonthlyCharges                        -0.0394     0.0325   -1.21            0.2258    
## TotalCharges                           0.0277     0.0751    0.37            0.7124    
## as.factor(tenure)2                    -0.7352     0.1765   -4.17 0.000031124180590 ***
## as.factor(tenure)3                    -1.0091     0.1881   -5.36 0.000000081287368 ***
## as.factor(tenure)4                    -0.9588     0.1994   -4.81 0.000001513810483 ***
## as.factor(tenure)5                    -0.9939     0.2214   -4.49 0.000007156793174 ***
## as.factor(tenure)6                    -1.3251     0.2539   -5.22 0.000000179799299 ***
## as.factor(tenure)7                    -1.4113     0.2302   -6.13 0.000000000880326 ***
## as.factor(tenure)8                    -1.5254     0.2448   -6.23 0.000000000465392 ***
## as.factor(tenure)9                    -1.5255     0.2378   -6.42 0.000000000140578 ***
## as.factor(tenure)10                   -1.3231     0.2450   -5.40 0.000000066317489 ***
## as.factor(tenure)11                   -1.7727     0.2685   -6.60 0.000000000040238 ***
## as.factor(tenure)12                   -1.4780     0.2544   -5.81 0.000000006258183 ***
## as.factor(tenure)13                   -1.5829     0.2557   -6.19 0.000000000600270 ***
## as.factor(tenure)14                   -1.8000     0.3091   -5.82 0.000000005736160 ***
## as.factor(tenure)15                   -1.3807     0.2658   -5.20 0.000000204404920 ***
## as.factor(tenure)16                   -1.6945     0.2940   -5.76 0.000000008264391 ***
## as.factor(tenure)17                   -1.7572     0.2962   -5.93 0.000000002992295 ***
## as.factor(tenure)18                   -2.1689     0.2872   -7.55 0.000000000000043 ***
## as.factor(tenure)19                   -1.9437     0.3249   -5.98 0.000000002187964 ***
## as.factor(tenure)20                   -2.1497     0.3329   -6.46 0.000000000106186 ***
## as.factor(tenure)21                   -2.1402     0.3500   -6.12 0.000000000964811 ***
## as.factor(tenure)22                   -1.7739     0.2937   -6.04 0.000000001544091 ***
## as.factor(tenure)23                   -2.6887     0.3605   -7.46 0.000000000000088 ***
## as.factor(tenure)24                   -2.1166     0.3151   -6.72 0.000000000018498 ***
## as.factor(tenure)25                   -1.6653     0.3229   -5.16 0.000000250072718 ***
## as.factor(tenure)26                   -2.5680     0.3501   -7.34 0.000000000000220 ***
## as.factor(tenure)27                   -2.4287     0.3759   -6.46 0.000000000103590 ***
## as.factor(tenure)28                   -2.3651     0.3931   -6.02 0.000000001773794 ***
## as.factor(tenure)29                   -2.5180     0.3622   -6.95 0.000000000003618 ***
## as.factor(tenure)30                   -2.3562     0.3610   -6.53 0.000000000066816 ***
## as.factor(tenure)31                   -2.2398     0.3649   -6.14 0.000000000830961 ***
## as.factor(tenure)32                   -2.3101     0.3531   -6.54 0.000000000060531 ***
## as.factor(tenure)33                   -2.3114     0.3897   -5.93 0.000000002995830 ***
## as.factor(tenure)34                   -2.6993     0.3992   -6.76 0.000000000013695 ***
## as.factor(tenure)35                   -2.5406     0.3722   -6.83 0.000000000008723 ***
## as.factor(tenure)36                   -2.4317     0.4601   -5.28 0.000000125895366 ***
## as.factor(tenure)37                   -2.2778     0.3975   -5.73 0.000000010042973 ***
## as.factor(tenure)38                   -2.1140     0.4199   -5.03 0.000000479658217 ***
## as.factor(tenure)39                   -1.7778     0.4162   -4.27 0.000019429979158 ***
## as.factor(tenure)40                   -2.4015     0.4069   -5.90 0.000000003598711 ***
## as.factor(tenure)41                   -2.4165     0.4097   -5.90 0.000000003675833 ***
## as.factor(tenure)42                   -2.3063     0.4181   -5.52 0.000000034552739 ***
## as.factor(tenure)43                   -2.2446     0.4088   -5.49 0.000000040064936 ***
## as.factor(tenure)44                   -2.9658     0.5253   -5.65 0.000000016379046 ***
## as.factor(tenure)45                   -3.1976     0.5294   -6.04 0.000000001546512 ***
## as.factor(tenure)46                   -2.4975     0.4361   -5.73 0.000000010256246 ***
## as.factor(tenure)47                   -2.2912     0.4410   -5.20 0.000000204023164 ***
## as.factor(tenure)48                   -2.4682     0.4826   -5.11 0.000000314938257 ***
## as.factor(tenure)49                   -2.3079     0.4322   -5.34 0.000000092771385 ***
## as.factor(tenure)50                   -2.7737     0.4787   -5.79 0.000000006873175 ***
## as.factor(tenure)51                   -2.9823     0.4956   -6.02 0.000000001776042 ***
## as.factor(tenure)52                   -3.0954     0.5020   -6.17 0.000000000698577 ***
## as.factor(tenure)53                   -2.0305     0.4512   -4.50 0.000006779126113 ***
## as.factor(tenure)54                   -2.2325     0.4669   -4.78 0.000001742750134 ***
## as.factor(tenure)55                   -2.8680     0.5020   -5.71 0.000000011081931 ***
## as.factor(tenure)56                   -2.9949     0.4945   -6.06 0.000000001390622 ***
## as.factor(tenure)57                   -2.9176     0.5236   -5.57 0.000000025128165 ***
## as.factor(tenure)58                   -2.4452     0.5054   -4.84 0.000001309735991 ***
## as.factor(tenure)59                   -2.8350     0.5360   -5.29 0.000000123249271 ***
## as.factor(tenure)60                   -3.6007     0.5785   -6.22 0.000000000485314 ***
## as.factor(tenure)61                   -2.9964     0.5521   -5.43 0.000000057091357 ***
## as.factor(tenure)62                   -3.3698     0.6247   -5.39 0.000000068722412 ***
## as.factor(tenure)63                   -3.6922     0.6763   -5.46 0.000000047720828 ***
## as.factor(tenure)64                   -3.6451     0.6636   -5.49 0.000000039543302 ***
## as.factor(tenure)65                   -3.0777     0.5696   -5.40 0.000000065367544 ***
## as.factor(tenure)66                   -2.5193     0.5305   -4.75 0.000002039927540 ***
## as.factor(tenure)67                   -2.6295     0.5504   -4.78 0.000001776611489 ***
## as.factor(tenure)68                   -2.7361     0.5619   -4.87 0.000001116862181 ***
## as.factor(tenure)69                   -2.7538     0.5877   -4.69 0.000002791627233 ***
## as.factor(tenure)70                   -2.6063     0.5638   -4.62 0.000003781310221 ***
## as.factor(tenure)71                   -3.5618     0.6292   -5.66 0.000000015035655 ***
## as.factor(tenure)72                   -4.2233     0.6508   -6.49 0.000000000086117 ***
## ---
## Signif. codes:  0 '***' 0.001 '**' 0.01 '*' 0.05 '.' 0.1 ' ' 1
## 
## (Dispersion parameter for binomial family taken to be 1)
## 
##     Null deviance: 8143.4  on 7031  degrees of freedom
## Residual deviance: 5650.5  on 6938  degrees of freedom
## AIC: 5839
## 
## Number of Fisher Scoring iterations: 6</a:t>
                </a:r>
              </a:p>
              <a:p>
                <a:pPr lvl="1"/>
                <a:r>
                  <a:rPr/>
                  <a:t>Model 2 has 94 coefficients.</a:t>
                </a:r>
              </a:p>
              <a:p>
                <a:pPr lvl="1"/>
                <a:r>
                  <a:rPr b="1"/>
                  <a:t>Model 3</a:t>
                </a:r>
                <a:r>
                  <a:rPr/>
                  <a:t> is the most complex: like Model 2, except that there is an interaction between payment type and tenure. Note in general and interaction is the coefficient on the product of two variables.</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1</m:t>
                          </m:r>
                        </m:sub>
                      </m:sSub>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2</m:t>
                          </m:r>
                        </m:sub>
                      </m:sSub>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2</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3</m:t>
                          </m:r>
                        </m:sub>
                      </m:sSub>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2</m:t>
                          </m:r>
                        </m:sub>
                      </m:sSub>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1</m:t>
                          </m:r>
                        </m:sub>
                      </m:sSub>
                      <m:r>
                        <a:rPr>
                          <a:latin typeface="Cambria Math" panose="02040503050406030204" pitchFamily="18" charset="0"/>
                        </a:rPr>
                        <m:t>+…</m:t>
                      </m:r>
                    </m:oMath>
                  </m:oMathPara>
                </a14:m>
                <a:endParaRPr/>
              </a:p>
              <a:p>
                <a:pPr marL="0" lvl="0" indent="0">
                  <a:buNone/>
                </a:pPr>
                <a:r>
                  <a:rPr/>
                  <a:t>Here we have an interaction between all tenure levels (except one) and all payment levels (except one). For example, here is one type:</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1</m:t>
                          </m:r>
                        </m:sub>
                      </m:sSub>
                      <m:r>
                        <a:rPr>
                          <a:latin typeface="Cambria Math" panose="02040503050406030204" pitchFamily="18" charset="0"/>
                        </a:rPr>
                        <m:t>1{</m:t>
                      </m:r>
                      <m:sSub>
                        <m:sSubPr>
                          <m:ctrlPr>
                            <a:rPr i="1">
                              <a:latin typeface="Cambria Math" panose="02040503050406030204" pitchFamily="18" charset="0"/>
                            </a:rPr>
                          </m:ctrlPr>
                        </m:sSubPr>
                        <m:e>
                          <m:r>
                            <m:rPr>
                              <m:nor/>
                            </m:rPr>
                            <a:rPr/>
                            <m:t>tenure</m:t>
                          </m:r>
                        </m:e>
                        <m:sub>
                          <m:r>
                            <a:rPr>
                              <a:latin typeface="Cambria Math" panose="02040503050406030204" pitchFamily="18" charset="0"/>
                            </a:rPr>
                            <m:t>𝑖</m:t>
                          </m:r>
                        </m:sub>
                      </m:sSub>
                      <m:r>
                        <a:rPr>
                          <a:latin typeface="Cambria Math" panose="02040503050406030204" pitchFamily="18" charset="0"/>
                        </a:rPr>
                        <m:t>=1}+</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2</m:t>
                          </m:r>
                        </m:sub>
                      </m:sSub>
                      <m:r>
                        <a:rPr>
                          <a:latin typeface="Cambria Math" panose="02040503050406030204" pitchFamily="18" charset="0"/>
                        </a:rPr>
                        <m:t>1{</m:t>
                      </m:r>
                      <m:sSub>
                        <m:sSubPr>
                          <m:ctrlPr>
                            <a:rPr i="1">
                              <a:latin typeface="Cambria Math" panose="02040503050406030204" pitchFamily="18" charset="0"/>
                            </a:rPr>
                          </m:ctrlPr>
                        </m:sSubPr>
                        <m:e>
                          <m:r>
                            <m:rPr>
                              <m:nor/>
                            </m:rPr>
                            <a:rPr/>
                            <m:t>payment</m:t>
                          </m:r>
                          <m:r>
                            <m:rPr>
                              <m:nor/>
                            </m:rPr>
                            <a:rPr/>
                            <m:t>_</m:t>
                          </m:r>
                          <m:r>
                            <m:rPr>
                              <m:nor/>
                            </m:rPr>
                            <a:rPr/>
                            <m:t>type</m:t>
                          </m:r>
                        </m:e>
                        <m:sub>
                          <m:r>
                            <a:rPr>
                              <a:latin typeface="Cambria Math" panose="02040503050406030204" pitchFamily="18" charset="0"/>
                            </a:rPr>
                            <m:t>𝑖</m:t>
                          </m:r>
                        </m:sub>
                      </m:sSub>
                      <m:r>
                        <a:rPr>
                          <a:latin typeface="Cambria Math" panose="02040503050406030204" pitchFamily="18" charset="0"/>
                        </a:rPr>
                        <m:t>=</m:t>
                      </m:r>
                      <m:r>
                        <m:rPr>
                          <m:nor/>
                        </m:rPr>
                        <a:rPr/>
                        <m:t>credit</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3</m:t>
                          </m:r>
                        </m:sub>
                      </m:sSub>
                      <m:r>
                        <a:rPr>
                          <a:latin typeface="Cambria Math" panose="02040503050406030204" pitchFamily="18" charset="0"/>
                        </a:rPr>
                        <m:t>1{</m:t>
                      </m:r>
                      <m:sSub>
                        <m:sSubPr>
                          <m:ctrlPr>
                            <a:rPr i="1">
                              <a:latin typeface="Cambria Math" panose="02040503050406030204" pitchFamily="18" charset="0"/>
                            </a:rPr>
                          </m:ctrlPr>
                        </m:sSubPr>
                        <m:e>
                          <m:r>
                            <m:rPr>
                              <m:nor/>
                            </m:rPr>
                            <a:rPr/>
                            <m:t>payment</m:t>
                          </m:r>
                          <m:r>
                            <m:rPr>
                              <m:nor/>
                            </m:rPr>
                            <a:rPr/>
                            <m:t>_</m:t>
                          </m:r>
                          <m:r>
                            <m:rPr>
                              <m:nor/>
                            </m:rPr>
                            <a:rPr/>
                            <m:t>type</m:t>
                          </m:r>
                        </m:e>
                        <m:sub>
                          <m:r>
                            <a:rPr>
                              <a:latin typeface="Cambria Math" panose="02040503050406030204" pitchFamily="18" charset="0"/>
                            </a:rPr>
                            <m:t>𝑖</m:t>
                          </m:r>
                        </m:sub>
                      </m:sSub>
                      <m:r>
                        <a:rPr>
                          <a:latin typeface="Cambria Math" panose="02040503050406030204" pitchFamily="18" charset="0"/>
                        </a:rPr>
                        <m:t>=</m:t>
                      </m:r>
                      <m:r>
                        <m:rPr>
                          <m:nor/>
                        </m:rPr>
                        <a:rPr/>
                        <m:t>credit</m:t>
                      </m:r>
                      <m:r>
                        <a:rPr>
                          <a:latin typeface="Cambria Math" panose="02040503050406030204" pitchFamily="18" charset="0"/>
                        </a:rPr>
                        <m:t>}1{</m:t>
                      </m:r>
                      <m:sSub>
                        <m:sSubPr>
                          <m:ctrlPr>
                            <a:rPr i="1">
                              <a:latin typeface="Cambria Math" panose="02040503050406030204" pitchFamily="18" charset="0"/>
                            </a:rPr>
                          </m:ctrlPr>
                        </m:sSubPr>
                        <m:e>
                          <m:r>
                            <m:rPr>
                              <m:nor/>
                            </m:rPr>
                            <a:rPr/>
                            <m:t>tenure</m:t>
                          </m:r>
                        </m:e>
                        <m:sub>
                          <m:r>
                            <a:rPr>
                              <a:latin typeface="Cambria Math" panose="02040503050406030204" pitchFamily="18" charset="0"/>
                            </a:rPr>
                            <m:t>𝑖</m:t>
                          </m:r>
                        </m:sub>
                      </m:sSub>
                      <m:r>
                        <a:rPr>
                          <a:latin typeface="Cambria Math" panose="02040503050406030204" pitchFamily="18" charset="0"/>
                        </a:rPr>
                        <m:t>=1}+….</m:t>
                      </m:r>
                    </m:oMath>
                  </m:oMathPara>
                </a14:m>
                <a:endParaRPr/>
              </a:p>
              <a:p>
                <a:pPr lvl="0" indent="0">
                  <a:buNone/>
                </a:pPr>
                <a:r>
                  <a:rPr i="1">
                    <a:solidFill>
                      <a:srgbClr val="60A0B0"/>
                    </a:solidFill>
                    <a:latin typeface="Courier"/>
                  </a:rPr>
                  <a:t># model 3 is too tedious to write out the long way. the short way is to understand that var1*var2 = var1 + var2 + var1 var2. So we remove tenure and payment method and add them with the star in betwen. </a:t>
                </a:r>
                <a:r>
                  <a:t/>
                </a:r>
                <a:br/>
                <a:r>
                  <a:rPr>
                    <a:latin typeface="Courier"/>
                  </a:rPr>
                  <a:t>model_3 </a:t>
                </a:r>
                <a:r>
                  <a:rPr>
                    <a:solidFill>
                      <a:srgbClr val="007020"/>
                    </a:solidFill>
                    <a:latin typeface="Courier"/>
                  </a:rPr>
                  <a:t>&lt;-</a:t>
                </a:r>
                <a:r>
                  <a:rPr>
                    <a:latin typeface="Courier"/>
                  </a:rPr>
                  <a:t> </a:t>
                </a:r>
                <a:r>
                  <a:rPr>
                    <a:solidFill>
                      <a:srgbClr val="06287E"/>
                    </a:solidFill>
                    <a:latin typeface="Courier"/>
                  </a:rPr>
                  <a:t>glm</a:t>
                </a:r>
                <a:r>
                  <a:rPr>
                    <a:latin typeface="Courier"/>
                  </a:rPr>
                  <a:t>(Churn </a:t>
                </a:r>
                <a:r>
                  <a:rPr>
                    <a:solidFill>
                      <a:srgbClr val="4070A0"/>
                    </a:solidFill>
                    <a:latin typeface="Courier"/>
                  </a:rPr>
                  <a:t>~</a:t>
                </a:r>
                <a:r>
                  <a:rPr>
                    <a:latin typeface="Courier"/>
                  </a:rPr>
                  <a:t> . </a:t>
                </a:r>
                <a:r>
                  <a:rPr>
                    <a:solidFill>
                      <a:srgbClr val="4070A0"/>
                    </a:solidFill>
                    <a:latin typeface="Courier"/>
                  </a:rPr>
                  <a:t>+</a:t>
                </a:r>
                <a:r>
                  <a:rPr>
                    <a:solidFill>
                      <a:srgbClr val="06287E"/>
                    </a:solidFill>
                    <a:latin typeface="Courier"/>
                  </a:rPr>
                  <a:t>as.factor</a:t>
                </a:r>
                <a:r>
                  <a:rPr>
                    <a:latin typeface="Courier"/>
                  </a:rPr>
                  <a:t>(tenure)</a:t>
                </a:r>
                <a:r>
                  <a:rPr>
                    <a:solidFill>
                      <a:srgbClr val="4070A0"/>
                    </a:solidFill>
                    <a:latin typeface="Courier"/>
                  </a:rPr>
                  <a:t>*</a:t>
                </a:r>
                <a:r>
                  <a:rPr>
                    <a:solidFill>
                      <a:srgbClr val="06287E"/>
                    </a:solidFill>
                    <a:latin typeface="Courier"/>
                  </a:rPr>
                  <a:t>as.factor</a:t>
                </a:r>
                <a:r>
                  <a:rPr>
                    <a:latin typeface="Courier"/>
                  </a:rPr>
                  <a:t>(PaymentMethod) </a:t>
                </a:r>
                <a:r>
                  <a:rPr>
                    <a:solidFill>
                      <a:srgbClr val="4070A0"/>
                    </a:solidFill>
                    <a:latin typeface="Courier"/>
                  </a:rPr>
                  <a:t>-</a:t>
                </a:r>
                <a:r>
                  <a:rPr>
                    <a:latin typeface="Courier"/>
                  </a:rPr>
                  <a:t>tenure </a:t>
                </a:r>
                <a:r>
                  <a:rPr>
                    <a:solidFill>
                      <a:srgbClr val="4070A0"/>
                    </a:solidFill>
                    <a:latin typeface="Courier"/>
                  </a:rPr>
                  <a:t>-</a:t>
                </a:r>
                <a:r>
                  <a:rPr>
                    <a:latin typeface="Courier"/>
                  </a:rPr>
                  <a:t>PaymentMethod, </a:t>
                </a:r>
                <a:r>
                  <a:rPr>
                    <a:solidFill>
                      <a:srgbClr val="7D9029"/>
                    </a:solidFill>
                    <a:latin typeface="Courier"/>
                  </a:rPr>
                  <a:t>data=</a:t>
                </a:r>
                <a:r>
                  <a:rPr>
                    <a:latin typeface="Courier"/>
                  </a:rPr>
                  <a:t>telco, </a:t>
                </a:r>
                <a:r>
                  <a:rPr>
                    <a:solidFill>
                      <a:srgbClr val="7D9029"/>
                    </a:solidFill>
                    <a:latin typeface="Courier"/>
                  </a:rPr>
                  <a:t>family=</a:t>
                </a:r>
                <a:r>
                  <a:rPr>
                    <a:solidFill>
                      <a:srgbClr val="4070A0"/>
                    </a:solidFill>
                    <a:latin typeface="Courier"/>
                  </a:rPr>
                  <a:t>"binomial"</a:t>
                </a:r>
                <a:r>
                  <a:rPr>
                    <a:latin typeface="Courier"/>
                  </a:rPr>
                  <a:t>)</a:t>
                </a:r>
                <a:r>
                  <a:t/>
                </a:r>
                <a:br/>
                <a:r>
                  <a:rPr>
                    <a:solidFill>
                      <a:srgbClr val="06287E"/>
                    </a:solidFill>
                    <a:latin typeface="Courier"/>
                  </a:rPr>
                  <a:t>summary</a:t>
                </a:r>
                <a:r>
                  <a:rPr>
                    <a:latin typeface="Courier"/>
                  </a:rPr>
                  <a:t>(model_3, </a:t>
                </a:r>
                <a:r>
                  <a:rPr>
                    <a:solidFill>
                      <a:srgbClr val="7D9029"/>
                    </a:solidFill>
                    <a:latin typeface="Courier"/>
                  </a:rPr>
                  <a:t>digits=</a:t>
                </a:r>
                <a:r>
                  <a:rPr>
                    <a:solidFill>
                      <a:srgbClr val="40A070"/>
                    </a:solidFill>
                    <a:latin typeface="Courier"/>
                  </a:rPr>
                  <a:t>3</a:t>
                </a:r>
                <a:r>
                  <a:rPr>
                    <a:latin typeface="Courier"/>
                  </a:rPr>
                  <a:t>)</a:t>
                </a:r>
              </a:p>
              <a:p>
                <a:pPr lvl="0" indent="0">
                  <a:buNone/>
                </a:pPr>
                <a:r>
                  <a:rPr>
                    <a:latin typeface="Courier"/>
                  </a:rPr>
                  <a:t>## 
## Call:
## glm(formula = Churn ~ . + as.factor(tenure) * as.factor(PaymentMethod) - 
##     tenure - PaymentMethod, family = "binomial", data = telco)
## 
## Deviance Residuals: 
##    Min      1Q  Median      3Q     Max  
## -2.211  -0.633  -0.226   0.547   3.451  
## 
## Coefficients:
##                                                                      Estimate Std. Error z value         Pr(&gt;|z|)    
## (Intercept)                                                            1.2915     0.9270    1.39          0.16353    
## genderMale                                                            -0.0258     0.0690   -0.37          0.70788    
## SeniorCitizen1                                                         0.2504     0.0905    2.77          0.00568 ** 
## PartnerYes                                                             0.0556     0.0829    0.67          0.50193    
## DependentsYes                                                         -0.1341     0.0952   -1.41          0.15902    
## PhoneServiceYes                                                       -0.0336     0.6955   -0.05          0.96143    
## MultipleLinesYes                                                       0.5405     0.1892    2.86          0.00428 ** 
## InternetServiceFiber optic                                             1.6991     0.8550    1.99          0.04688 *  
## InternetServiceNo                                                     -1.5815     0.8641   -1.83          0.06720 .  
## OnlineSecurityYes                                                     -0.1353     0.1918   -0.71          0.48051    
## OnlineBackupYes                                                       -0.0120     0.1877   -0.06          0.94897    
## DeviceProtectionYes                                                    0.2058     0.1879    1.10          0.27345    
## TechSupportYes                                                        -0.1782     0.1928   -0.92          0.35532    
## StreamingTVYes                                                         0.6164     0.3503    1.76          0.07847 .  
## StreamingMoviesYes                                                     0.5669     0.3496    1.62          0.10489    
## ContractOne year                                                      -0.7292     0.1178   -6.19 0.00000000061017 ***
## ContractTwo year                                                      -1.4845     0.2005   -7.40 0.00000000000013 ***
## PaperlessBillingYes                                                    0.3604     0.0791    4.56 0.00000513844482 ***
## MonthlyCharges                                                        -0.0282     0.0340   -0.83          0.40703    
## TotalCharges                                                           0.0243     0.0796    0.31          0.75975    
## as.factor(tenure)2                                                    -0.1842     0.5924   -0.31          0.75584    
## as.factor(tenure)3                                                    -1.0256     0.7461   -1.37          0.16925    
## as.factor(tenure)4                                                     0.5575     0.7395    0.75          0.45088    
## as.factor(tenure)5                                                    -0.5222     0.7457   -0.70          0.48370    
## as.factor(tenure)6                                                    -0.1893     0.7099   -0.27          0.78971    
## as.factor(tenure)7                                                    -1.5410     0.6267   -2.46          0.01394 *  
## as.factor(tenure)8                                                    -1.8422     0.6777   -2.72          0.00656 ** 
## as.factor(tenure)9                                                    -0.4836     0.6997   -0.69          0.48944    
## as.factor(tenure)10                                                   -1.3546     0.7773   -1.74          0.08138 .  
## as.factor(tenure)11                                                   -1.7300     0.6709   -2.58          0.00992 ** 
## as.factor(tenure)12                                                   -0.7883     0.5895   -1.34          0.18115    
## as.factor(tenure)13                                                   -1.9803     0.9180   -2.16          0.03098 *  
## as.factor(tenure)14                                                   -1.9455     0.9692   -2.01          0.04471 *  
## as.factor(tenure)15                                                   -1.1749     0.6695   -1.75          0.07927 .  
## as.factor(tenure)16                                                   -2.4837     0.7739   -3.21          0.00133 ** 
## as.factor(tenure)17                                                   -2.1054     0.7141   -2.95          0.00319 ** 
## as.factor(tenure)18                                                   -2.1814     0.8260   -2.64          0.00827 ** 
## as.factor(tenure)19                                                   -2.2162     0.9026   -2.46          0.01407 *  
## as.factor(tenure)20                                                   -3.7413     1.1258   -3.32          0.00089 ***
## as.factor(tenure)21                                                   -1.9887     0.7596   -2.62          0.00884 ** 
## as.factor(tenure)22                                                   -1.8078     0.6662   -2.71          0.00665 ** 
## as.factor(tenure)23                                                   -2.7345     0.8681   -3.15          0.00163 ** 
## as.factor(tenure)24                                                   -1.6986     0.8097   -2.10          0.03593 *  
## as.factor(tenure)25                                                   -1.1320     0.6886   -1.64          0.10018    
## as.factor(tenure)26                                                   -3.0967     0.8971   -3.45          0.00056 ***
## as.factor(tenure)27                                                   -2.7822     0.7771   -3.58          0.00034 ***
## as.factor(tenure)28                                                   -2.3299     0.8719   -2.67          0.00754 ** 
## as.factor(tenure)29                                                   -2.0414     0.8636   -2.36          0.01809 *  
## as.factor(tenure)30                                                   -2.1812     0.7811   -2.79          0.00523 ** 
## as.factor(tenure)31                                                   -2.8295     1.1760   -2.41          0.01613 *  
## as.factor(tenure)32                                                   -1.7110     0.7032   -2.43          0.01497 *  
## as.factor(tenure)33                                                   -4.0308     1.1379   -3.54          0.00040 ***
## as.factor(tenure)34                                                  -19.1337  1729.9670   -0.01          0.99118    
## as.factor(tenure)35                                                   -2.8247     0.9072   -3.11          0.00185 ** 
## as.factor(tenure)36                                                   -3.3179     1.1950   -2.78          0.00550 ** 
## as.factor(tenure)37                                                   -1.4538     0.8016   -1.81          0.06974 .  
## as.factor(tenure)38                                                   -1.7193     0.8638   -1.99          0.04654 *  
## as.factor(tenure)39                                                   -2.6455     1.2608   -2.10          0.03588 *  
## as.factor(tenure)40                                                   -2.7179     0.9397   -2.89          0.00382 ** 
## as.factor(tenure)41                                                   -2.3237     0.6810   -3.41          0.00064 ***
## as.factor(tenure)42                                                   -2.4120     0.8485   -2.84          0.00448 ** 
## as.factor(tenure)43                                                   -2.7343     0.9407   -2.91          0.00365 ** 
## as.factor(tenure)44                                                   -2.9708     1.1821   -2.51          0.01197 *  
## as.factor(tenure)45                                                  -19.6184  1237.2570   -0.02          0.98735    
## as.factor(tenure)46                                                   -1.8280     0.7380   -2.48          0.01325 *  
## as.factor(tenure)47                                                   -1.5036     0.8065   -1.86          0.06226 .  
## as.factor(tenure)48                                                   -2.7193     0.9198   -2.96          0.00311 ** 
## as.factor(tenure)49                                                   -2.0287     0.7274   -2.79          0.00529 ** 
## as.factor(tenure)50                                                   -3.0630     0.9105   -3.36          0.00077 ***
## as.factor(tenure)51                                                   -3.7842     1.1507   -3.29          0.00101 ** 
## as.factor(tenure)52                                                   -3.0600     0.9022   -3.39          0.00070 ***
## as.factor(tenure)53                                                   -1.2662     0.7125   -1.78          0.07555 .  
## as.factor(tenure)54                                                   -2.1096     0.7593   -2.78          0.00546 ** 
## as.factor(tenure)55                                                   -2.2868     0.9428   -2.43          0.01528 *  
## as.factor(tenure)56                                                   -2.7983     0.8337   -3.36          0.00079 ***
## as.factor(tenure)57                                                   -2.1579     0.8493   -2.54          0.01106 *  
## as.factor(tenure)58                                                   -2.5237     0.8427   -2.99          0.00275 ** 
## as.factor(tenure)59                                                   -1.7242     0.9474   -1.82          0.06876 .  
## as.factor(tenure)60                                                  -19.2443  1193.1169   -0.02          0.98713    
## as.factor(tenure)61                                                  -18.8127  1232.4254   -0.02          0.98782    
## as.factor(tenure)62                                                  -18.7013  1133.5512   -0.02          0.98684    
## as.factor(tenure)63                                                   -3.6597     1.2014   -3.05          0.00232 ** 
## as.factor(tenure)64                                                  -19.1313  1286.1308   -0.01          0.98813    
## as.factor(tenure)65                                                   -2.6322     0.8145   -3.23          0.00123 ** 
## as.factor(tenure)66                                                   -3.9754     1.1627   -3.42          0.00063 ***
## as.factor(tenure)67                                                   -3.7860     1.1722   -3.23          0.00124 ** 
## as.factor(tenure)68                                                   -2.3982     0.8385   -2.86          0.00424 ** 
## as.factor(tenure)69                                                   -2.3523     0.8037   -2.93          0.00343 ** 
## as.factor(tenure)70                                                   -2.1289     0.7808   -2.73          0.00640 ** 
## as.factor(tenure)71                                                   -3.5110     0.9403   -3.73          0.00019 ***
## as.factor(tenure)72                                                   -4.2621     0.9476   -4.50 0.00000686552005 ***
## as.factor(PaymentMethod)Credit card (automatic)                       -0.7327     0.5531   -1.32          0.18527    
## as.factor(PaymentMethod)Electronic check                               0.2638     0.3918    0.67          0.50071    
## as.factor(PaymentMethod)Mailed check                                   0.1007     0.3848    0.26          0.79352    
## as.factor(tenure)2:as.factor(PaymentMethod)Credit card (automatic)     0.4718     0.8490    0.56          0.57844    
## as.factor(tenure)3:as.factor(PaymentMethod)Credit card (automatic)     1.2976     0.9773    1.33          0.18429    
## as.factor(tenure)4:as.factor(PaymentMethod)Credit card (automatic)    -0.7740     1.0211   -0.76          0.44843    
## as.factor(tenure)5:as.factor(PaymentMethod)Credit card (automatic)     0.1275     1.0237    0.12          0.90084    
## as.factor(tenure)6:as.factor(PaymentMethod)Credit card (automatic)    -0.2988     1.0161   -0.29          0.76873    
## as.factor(tenure)7:as.factor(PaymentMethod)Credit card (automatic)     1.4661     1.0587    1.38          0.16611    
## as.factor(tenure)8:as.factor(PaymentMethod)Credit card (automatic)     0.6513     0.9945    0.65          0.51252    
## as.factor(tenure)9:as.factor(PaymentMethod)Credit card (automatic)    -0.8808     1.0107   -0.87          0.38348    
## as.factor(tenure)10:as.factor(PaymentMethod)Credit card (automatic)    0.7582     1.0427    0.73          0.46715    
## as.factor(tenure)11:as.factor(PaymentMethod)Credit card (automatic)    1.3809     1.0324    1.34          0.18101    
## as.factor(tenure)12:as.factor(PaymentMethod)Credit card (automatic)   -0.9639     1.0882   -0.89          0.37571    
## as.factor(tenure)13:as.factor(PaymentMethod)Credit card (automatic)    0.4865     1.2326    0.39          0.69305    
## as.factor(tenure)14:as.factor(PaymentMethod)Credit card (automatic)    0.9382     1.2637    0.74          0.45784    
## as.factor(tenure)15:as.factor(PaymentMethod)Credit card (automatic)    1.0523     1.0118    1.04          0.29830    
## as.factor(tenure)16:as.factor(PaymentMethod)Credit card (automatic)    1.6032     1.0267    1.56          0.11841    
## as.factor(tenure)17:as.factor(PaymentMethod)Credit card (automatic)    0.1836     1.1729    0.16          0.87561    
## as.factor(tenure)18:as.factor(PaymentMethod)Credit card (automatic)    0.4382     1.0980    0.40          0.68983    
## as.factor(tenure)19:as.factor(PaymentMethod)Credit card (automatic)    1.5261     1.1843    1.29          0.19755    
## as.factor(tenure)20:as.factor(PaymentMethod)Credit card (automatic)    1.9973     1.4569    1.37          0.17039    
## as.factor(tenure)21:as.factor(PaymentMethod)Credit card (automatic)  -16.2982  2457.2623   -0.01          0.99471    
## as.factor(tenure)22:as.factor(PaymentMethod)Credit card (automatic)    0.8918     1.0375    0.86          0.39004    
## as.factor(tenure)23:as.factor(PaymentMethod)Credit card (automatic)    0.1266     1.4450    0.09          0.93018    
## as.factor(tenure)24:as.factor(PaymentMethod)Credit card (automatic)    0.7352     1.0682    0.69          0.49129    
## as.factor(tenure)25:as.factor(PaymentMethod)Credit card (automatic)   -0.1033     1.1445   -0.09          0.92806    
## as.factor(tenure)26:as.factor(PaymentMethod)Credit card (automatic)  -15.2489  1206.6002   -0.01          0.98992    
## as.factor(tenure)27:as.factor(PaymentMethod)Credit card (automatic)    1.2344     1.2100    1.02          0.30764    
## as.factor(tenure)28:as.factor(PaymentMethod)Credit card (automatic)    0.7835     1.2928    0.61          0.54449    
## as.factor(tenure)29:as.factor(PaymentMethod)Credit card (automatic)    0.3493     1.1781    0.30          0.76682    
## as.factor(tenure)30:as.factor(PaymentMethod)Credit card (automatic)    0.7128     1.0683    0.67          0.50463    
## as.factor(tenure)31:as.factor(PaymentMethod)Credit card (automatic)    1.3040     1.4173    0.92          0.35754    
## as.factor(tenure)32:as.factor(PaymentMethod)Credit card (automatic)    0.3727     1.0146    0.37          0.71339    
## as.factor(tenure)33:as.factor(PaymentMethod)Credit card (automatic)    2.3455     1.4582    1.61          0.10772    
## as.factor(tenure)34:as.factor(PaymentMethod)Credit card (automatic)   17.3506  1729.9673    0.01          0.99200    
## as.factor(tenure)35:as.factor(PaymentMethod)Credit card (automatic)    1.8678     1.2213    1.53          0.12617    
## as.factor(tenure)36:as.factor(PaymentMethod)Credit card (automatic)    0.4612     1.6639    0.28          0.78165    
## as.factor(tenure)37:as.factor(PaymentMethod)Credit card (automatic)   -0.3188     1.2112   -0.26          0.79241    
## as.factor(tenure)38:as.factor(PaymentMethod)Credit card (automatic)    1.2761     1.1253    1.13          0.25679    
## as.factor(tenure)39:as.factor(PaymentMethod)Credit card (automatic)    2.0396     1.4760    1.38          0.16703    
## as.factor(tenure)40:as.factor(PaymentMethod)Credit card (automatic)    1.0359     1.1775    0.88          0.37900    
## as.factor(tenure)41:as.factor(PaymentMethod)Credit card (automatic)    0.7594     1.3414    0.57          0.57131    
## as.factor(tenure)42:as.factor(PaymentMethod)Credit card (automatic)    1.2171     1.1448    1.06          0.28769    
## as.factor(tenure)43:as.factor(PaymentMethod)Credit card (automatic)    0.7903     1.2711    0.62          0.53415    
## as.factor(tenure)44:as.factor(PaymentMethod)Credit card (automatic)  -15.6072  1875.2538   -0.01          0.99336    
## as.factor(tenure)45:as.factor(PaymentMethod)Credit card (automatic)   18.5829  1237.2573    0.02          0.98802    
## as.factor(tenure)46:as.factor(PaymentMethod)Credit card (automatic)    0.1080     1.1448    0.09          0.92481    
## as.factor(tenure)47:as.factor(PaymentMethod)Credit card (automatic)   -0.9421     1.4071   -0.67          0.50314    
## as.factor(tenure)48:as.factor(PaymentMethod)Credit card (automatic)    0.8920     1.1899    0.75          0.45346    
## as.factor(tenure)49:as.factor(PaymentMethod)Credit card (automatic)    0.5469     1.0038    0.54          0.58584    
## as.factor(tenure)50:as.factor(PaymentMethod)Credit card (automatic)    0.5957     1.4390    0.41          0.67887    
## as.factor(tenure)51:as.factor(PaymentMethod)Credit card (automatic)    1.2202     1.5866    0.77          0.44185    
## as.factor(tenure)52:as.factor(PaymentMethod)Credit card (automatic)    0.0786     1.4270    0.06          0.95607    
## as.factor(tenure)53:as.factor(PaymentMethod)Credit card (automatic)   -0.4025     1.1587   -0.35          0.72834    
## as.factor(tenure)54:as.factor(PaymentMethod)Credit card (automatic)    1.1853     1.0548    1.12          0.26115    
## as.factor(tenure)55:as.factor(PaymentMethod)Credit card (automatic)  -16.2694  1396.5085   -0.01          0.99070    
## as.factor(tenure)56:as.factor(PaymentMethod)Credit card (automatic)    0.7804     1.1810    0.66          0.50871    
## as.factor(tenure)57:as.factor(PaymentMethod)Credit card (automatic)   -0.6429     1.4119   -0.46          0.64886    
## as.factor(tenure)58:as.factor(PaymentMethod)Credit card (automatic)    0.9582     1.1044    0.87          0.38559    
## as.factor(tenure)59:as.factor(PaymentMethod)Credit card (automatic)  -16.5330  1473.0482   -0.01          0.99104    
## as.factor(tenure)60:as.factor(PaymentMethod)Credit card (automatic)    0.9903  1912.0504    0.00          0.99959    
## as.factor(tenure)61:as.factor(PaymentMethod)Credit card (automatic)   17.3606  1232.4257    0.01          0.98876    
## as.factor(tenure)62:as.factor(PaymentMethod)Credit card (automatic)    0.5999  1687.1829    0.00          0.99972    
## as.factor(tenure)63:as.factor(PaymentMethod)Credit card (automatic)  -14.4610  1116.1976   -0.01          0.98966    
## as.factor(tenure)64:as.factor(PaymentMethod)Credit card (automatic)   17.3825  1286.1310    0.01          0.98922    
## as.factor(tenure)65:as.factor(PaymentMethod)Credit card (automatic)   -0.2507     1.3502   -0.19          0.85269    
## as.factor(tenure)66:as.factor(PaymentMethod)Credit card (automatic)    3.2398     1.2635    2.56          0.01034 *  
## as.factor(tenure)67:as.factor(PaymentMethod)Credit card (automatic)    2.2747     1.2975    1.75          0.07958 .  
## as.factor(tenure)68:as.factor(PaymentMethod)Credit card (automatic)   -0.6215     1.3410   -0.46          0.64302    
## as.factor(tenure)69:as.factor(PaymentMethod)Credit card (automatic)   -0.0817     1.0989   -0.07          0.94077    
## as.factor(tenure)70:as.factor(PaymentMethod)Credit card (automatic)    0.6835     0.9540    0.72          0.47370    
## as.factor(tenure)71:as.factor(PaymentMethod)Credit card (automatic)    0.6826     1.1905    0.57          0.56641    
## as.factor(tenure)72:as.factor(PaymentMethod)Credit card (automatic)   -0.0567     1.3554   -0.04          0.96660    
## as.factor(tenure)2:as.factor(PaymentMethod)Electronic check           -0.6324     0.6441   -0.98          0.32614    
## as.factor(tenure)3:as.factor(PaymentMethod)Electronic check           -0.0357     0.7920   -0.05          0.96404    
## as.factor(tenure)4:as.factor(PaymentMethod)Electronic check           -1.6750     0.7906   -2.12          0.03411 *  
## as.factor(tenure)5:as.factor(PaymentMethod)Electronic check           -0.5194     0.8100   -0.64          0.52134    
## as.factor(tenure)6:as.factor(PaymentMethod)Electronic check           -1.1059     0.8003   -1.38          0.16698    
## as.factor(tenure)7:as.factor(PaymentMethod)Electronic check           -0.0167     0.7079   -0.02          0.98121    
## as.factor(tenure)8:as.factor(PaymentMethod)Electronic check            0.5880     0.7595    0.77          0.43881    
## as.factor(tenure)9:as.factor(PaymentMethod)Electronic check           -1.3577     0.7733   -1.76          0.07915 .  
## as.factor(tenure)10:as.factor(PaymentMethod)Electronic check           0.3756     0.8577    0.44          0.66141    
## as.factor(tenure)11:as.factor(PaymentMethod)Electronic check          -0.1003     0.7610   -0.13          0.89510    
## as.factor(tenure)12:as.factor(PaymentMethod)Electronic check          -1.1759     0.6985   -1.68          0.09231 .  
## as.factor(tenure)13:as.factor(PaymentMethod)Electronic check           0.6625     0.9767    0.68          0.49755    
## as.factor(tenure)14:as.factor(PaymentMethod)Electronic check           0.1887     1.0476    0.18          0.85708    
## as.factor(tenure)15:as.factor(PaymentMethod)Electronic check          -0.3118     0.7664   -0.41          0.68415    
## as.factor(tenure)16:as.factor(PaymentMethod)Electronic check           0.8859     0.8847    1.00          0.31665    
## as.factor(tenure)17:as.factor(PaymentMethod)Electronic check           0.6123     0.8325    0.74          0.46202    
## as.factor(tenure)18:as.factor(PaymentMethod)Electronic check           0.2638     0.9118    0.29          0.77237    
## as.factor(tenure)19:as.factor(PaymentMethod)Electronic check           0.5300     1.0134    0.52          0.60099    
## as.factor(tenure)20:as.factor(PaymentMethod)Electronic check           2.2623     1.2186    1.86          0.06338 .  
## as.factor(tenure)21:as.factor(PaymentMethod)Electronic check           0.1123     0.8822    0.13          0.89872    
## as.factor(tenure)22:as.factor(PaymentMethod)Electronic check           0.2264     0.7892    0.29          0.77426    
## as.factor(tenure)23:as.factor(PaymentMethod)Electronic check           0.3844     0.9845    0.39          0.69620    
## as.factor(tenure)24:as.factor(PaymentMethod)Electronic check          -0.5179     0.9075   -0.57          0.56824    
## as.factor(tenure)25:as.factor(PaymentMethod)Electronic check          -0.7907     0.8182   -0.97          0.33387    
## as.factor(tenure)26:as.factor(PaymentMethod)Electronic check           1.4139     0.9981    1.42          0.15661    
## as.factor(tenure)27:as.factor(PaymentMethod)Electronic check           0.7097     0.9370    0.76          0.44881    
## as.factor(tenure)28:as.factor(PaymentMethod)Electronic check           0.0102     1.0121    0.01          0.99196    
## as.factor(tenure)29:as.factor(PaymentMethod)Electronic check          -0.4343     0.9731   -0.45          0.65542    
## as.factor(tenure)30:as.factor(PaymentMethod)Electronic check          -0.3136     0.9162   -0.34          0.73211    
## as.factor(tenure)31:as.factor(PaymentMethod)Electronic check           0.4729     1.2487    0.38          0.70490    
## as.factor(tenure)32:as.factor(PaymentMethod)Electronic check          -0.7050     0.8396   -0.84          0.40109    
## as.factor(tenure)33:as.factor(PaymentMethod)Electronic check           1.9071     1.2385    1.54          0.12359    
## as.factor(tenure)34:as.factor(PaymentMethod)Electronic check          16.3466  1729.9671    0.01          0.99246    
## as.factor(tenure)35:as.factor(PaymentMethod)Electronic check           0.1282     0.9955    0.13          0.89752    
## as.factor(tenure)36:as.factor(PaymentMethod)Electronic check           1.5212     1.3437    1.13          0.25759    
## as.factor(tenure)37:as.factor(PaymentMethod)Electronic check          -0.8867     0.9306   -0.95          0.34068    
## as.factor(tenure)38:as.factor(PaymentMethod)Electronic check          -1.2323     1.0564   -1.17          0.24343    
## as.factor(tenure)39:as.factor(PaymentMethod)Electronic check           0.9424     1.3647    0.69          0.48982    
## as.factor(tenure)40:as.factor(PaymentMethod)Electronic check           0.5259     1.0728    0.49          0.62401    
## as.factor(tenure)41:as.factor(PaymentMethod)Electronic check          -0.0757     0.8210   -0.09          0.92652    
## as.factor(tenure)42:as.factor(PaymentMethod)Electronic check          -0.1730     0.9670   -0.18          0.85800    
## as.factor(tenure)43:as.factor(PaymentMethod)Electronic check           0.7113     1.0422    0.68          0.49496    
## as.factor(tenure)44:as.factor(PaymentMethod)Electronic check          -0.0333     1.3552   -0.02          0.98041    
## as.factor(tenure)45:as.factor(PaymentMethod)Electronic check          16.6610  1237.2573    0.01          0.98926    
## as.factor(tenure)46:as.factor(PaymentMethod)Electronic check          -0.9339     0.8892   -1.05          0.29358    
## as.factor(tenure)47:as.factor(PaymentMethod)Electronic check          -0.9689     0.9186   -1.05          0.29150    
## as.factor(tenure)48:as.factor(PaymentMethod)Electronic check          -1.0961     1.4036   -0.78          0.43488    
## as.factor(tenure)49:as.factor(PaymentMethod)Electronic check          -0.6198     0.9055   -0.68          0.49367    
## as.factor(tenure)50:as.factor(PaymentMethod)Electronic check           0.7350     1.0211    0.72          0.47163    
## as.factor(tenure)51:as.factor(PaymentMethod)Electronic check           1.3400     1.2438    1.08          0.28132    
## as.factor(tenure)52:as.factor(PaymentMethod)Electronic check           0.3298     1.0345    0.32          0.74988    
## as.factor(tenure)53:as.factor(PaymentMethod)Electronic check          -0.8442     0.8517   -0.99          0.32158    
## as.factor(tenure)54:as.factor(PaymentMethod)Electronic check          -0.3005     0.9136   -0.33          0.74219    
## as.factor(tenure)55:as.factor(PaymentMethod)Electronic check          -0.2344     1.0388   -0.23          0.82150    
## as.factor(tenure)56:as.factor(PaymentMethod)Electronic check          -0.1396     0.9469   -0.15          0.88279    
## as.factor(tenure)57:as.factor(PaymentMethod)Electronic check          -0.8958     0.9973   -0.90          0.36905    
## as.factor(tenure)58:as.factor(PaymentMethod)Electronic check           0.1470     0.9840    0.15          0.88127    
## as.factor(tenure)59:as.factor(PaymentMethod)Electronic check          -1.3297     1.0759   -1.24          0.21649    
## as.factor(tenure)60:as.factor(PaymentMethod)Electronic check          16.2901  1193.1170    0.01          0.98911    
## as.factor(tenure)61:as.factor(PaymentMethod)Electronic check          15.9267  1232.4255    0.01          0.98969    
## as.factor(tenure)62:as.factor(PaymentMethod)Electronic check          16.1987  1133.5512    0.01          0.98860    
## as.factor(tenure)63:as.factor(PaymentMethod)Electronic check           0.6102     1.3537    0.45          0.65218    
## as.factor(tenure)64:as.factor(PaymentMethod)Electronic check          15.0381  1286.1312    0.01          0.99067    
## as.factor(tenure)65:as.factor(PaymentMethod)Electronic check          -0.5720     0.9326   -0.61          0.53967    
## as.factor(tenure)66:as.factor(PaymentMethod)Electronic check           0.9906     1.2991    0.76          0.44574    
## as.factor(tenure)67:as.factor(PaymentMethod)Electronic check           1.6567     1.2587    1.32          0.18810    
## as.factor(tenure)68:as.factor(PaymentMethod)Electronic check           0.0619     0.9507    0.07          0.94805    
## as.factor(tenure)69:as.factor(PaymentMethod)Electronic check          -0.1383     1.1319   -0.12          0.90272    
## as.factor(tenure)70:as.factor(PaymentMethod)Electronic check          -1.2220     0.9483   -1.29          0.19751    
## as.factor(tenure)71:as.factor(PaymentMethod)Electronic check           0.0522     1.1317    0.05          0.96319    
## as.factor(tenure)72:as.factor(PaymentMethod)Electronic check           0.8327     1.0247    0.81          0.41645    
## as.factor(tenure)2:as.factor(PaymentMethod)Mailed check               -0.7762     0.6672   -1.16          0.24469    
## as.factor(tenure)3:as.factor(PaymentMethod)Mailed check               -0.2037     0.8086   -0.25          0.80113    
## as.factor(tenure)4:as.factor(PaymentMethod)Mailed check               -1.7771     0.8209   -2.16          0.03040 *  
## as.factor(tenure)5:as.factor(PaymentMethod)Mailed check               -0.5711     0.8402   -0.68          0.49670    
## as.factor(tenure)6:as.factor(PaymentMethod)Mailed check               -2.0842     0.9246   -2.25          0.02418 *  
## as.factor(tenure)7:as.factor(PaymentMethod)Mailed check                0.1882     0.7435    0.25          0.80016    
## as.factor(tenure)8:as.factor(PaymentMethod)Mailed check                0.0781     0.8982    0.09          0.93067    
## as.factor(tenure)9:as.factor(PaymentMethod)Mailed check               -0.6907     0.8232   -0.84          0.40146    
## as.factor(tenure)10:as.factor(PaymentMethod)Mailed check              -0.7450     0.9417   -0.79          0.42889    
## as.factor(tenure)11:as.factor(PaymentMethod)Mailed check              -0.6034     1.0478   -0.58          0.56469    
## as.factor(tenure)12:as.factor(PaymentMethod)Mailed check              -0.0245     0.7506   -0.03          0.97391    
## as.factor(tenure)13:as.factor(PaymentMethod)Mailed check               0.0704     1.0793    0.07          0.94798    
## as.factor(tenure)14:as.factor(PaymentMethod)Mailed check              -0.0516     1.2734   -0.04          0.96770    
## as.factor(tenure)15:as.factor(PaymentMethod)Mailed check              -0.5897     0.9055   -0.65          0.51487    
## as.factor(tenure)16:as.factor(PaymentMethod)Mailed check               1.4471     1.0695    1.35          0.17603    
## as.factor(tenure)17:as.factor(PaymentMethod)Mailed check               0.5455     0.9262    0.59          0.55584    
## as.factor(tenure)18:as.factor(PaymentMethod)Mailed check              -0.5474     1.1310   -0.48          0.62842    
## as.factor(tenure)19:as.factor(PaymentMethod)Mailed check              -1.1702     1.3934   -0.84          0.40099    
## as.factor(tenure)20:as.factor(PaymentMethod)Mailed check               1.2381     1.4004    0.88          0.37664    
## as.factor(tenure)21:as.factor(PaymentMethod)Mailed check              -1.1126     1.3144   -0.85          0.39731    
## as.factor(tenure)22:as.factor(PaymentMethod)Mailed check              -0.5445     0.9428   -0.58          0.56360    
## as.factor(tenure)23:as.factor(PaymentMethod)Mailed check              -0.8177     1.3903   -0.59          0.55643    
## as.factor(tenure)24:as.factor(PaymentMethod)Mailed check              -1.5872     1.3539   -1.17          0.24107    
## as.factor(tenure)25:as.factor(PaymentMethod)Mailed check              -0.3492     0.9702   -0.36          0.71889    
## as.factor(tenure)26:as.factor(PaymentMethod)Mailed check             -15.6191  1827.9599   -0.01          0.99318    
## as.factor(tenure)27:as.factor(PaymentMethod)Mailed check              -0.3638     1.3479   -0.27          0.78721    
## as.factor(tenure)28:as.factor(PaymentMethod)Mailed check              -0.4218     1.4000   -0.30          0.76320    
## as.factor(tenure)29:as.factor(PaymentMethod)Mailed check             -16.2231  1347.4666   -0.01          0.99039    
## as.factor(tenure)30:as.factor(PaymentMethod)Mailed check              -0.4508     1.3702   -0.33          0.74215    
## as.factor(tenure)31:as.factor(PaymentMethod)Mailed check               1.8515     1.4375    1.29          0.19774    
## as.factor(tenure)32:as.factor(PaymentMethod)Mailed check             -17.4485  1540.4417   -0.01          0.99096    
## as.factor(tenure)33:as.factor(PaymentMethod)Mailed check               3.5089     1.3577    2.58          0.00976 ** 
## as.factor(tenure)34:as.factor(PaymentMethod)Mailed check              17.1872  1729.9672    0.01          0.99207    
## as.factor(tenure)35:as.factor(PaymentMethod)Mailed check               0.2369     1.3903    0.17          0.86468    
## as.factor(tenure)36:as.factor(PaymentMethod)Mailed check               1.7511     1.5999    1.09          0.27374    
## as.factor(tenure)37:as.factor(PaymentMethod)Mailed check             -16.9931  1819.2084   -0.01          0.99255    
## as.factor(tenure)38:as.factor(PaymentMethod)Mailed check              -0.9046     1.4130   -0.64          0.52204    
## as.factor(tenure)39:as.factor(PaymentMethod)Mailed check               0.3052     1.6792    0.18          0.85577    
## as.factor(tenure)40:as.factor(PaymentMethod)Mailed check              -0.0768     1.4640   -0.05          0.95818    
## as.factor(tenure)41:as.factor(PaymentMethod)Mailed check             -15.1521  1973.4190   -0.01          0.99387    
## as.factor(tenure)42:as.factor(PaymentMethod)Mailed check               1.4736     1.3752    1.07          0.28391    
## as.factor(tenure)43:as.factor(PaymentMethod)Mailed check               1.0018     1.3302    0.75          0.45139    
## as.factor(tenure)44:as.factor(PaymentMethod)Mailed check               1.0622     1.4573    0.73          0.46607    
## as.factor(tenure)45:as.factor(PaymentMethod)Mailed check               1.1882  2219.5560    0.00          0.99957    
## as.factor(tenure)46:as.factor(PaymentMethod)Mailed check             -15.8970  1619.3062   -0.01          0.99217    
## as.factor(tenure)47:as.factor(PaymentMethod)Mailed check              -0.5390     1.3751   -0.39          0.69510    
## as.factor(tenure)48:as.factor(PaymentMethod)Mailed check               2.5775     1.2016    2.15          0.03194 *  
## as.factor(tenure)49:as.factor(PaymentMethod)Mailed check              -0.2850     1.4176   -0.20          0.84066    
## as.factor(tenure)50:as.factor(PaymentMethod)Mailed check             -15.6161  1912.4286   -0.01          0.99348    
## as.factor(tenure)51:as.factor(PaymentMethod)Mailed check             -14.4716  1873.0336   -0.01          0.99384    
## as.factor(tenure)52:as.factor(PaymentMethod)Mailed check             -14.7294  1441.1096   -0.01          0.99185    
## as.factor(tenure)53:as.factor(PaymentMethod)Mailed check             -17.2665  1715.4310   -0.01          0.99197    
## as.factor(tenure)54:as.factor(PaymentMethod)Mailed check             -16.4630  2090.4439   -0.01          0.99372    
## as.factor(tenure)55:as.factor(PaymentMethod)Mailed check             -15.9082  2064.8496   -0.01          0.99385    
## as.factor(tenure)56:as.factor(PaymentMethod)Mailed check             -16.3135  1682.8511   -0.01          0.99227    
## as.factor(tenure)57:as.factor(PaymentMethod)Mailed check             -14.9930  2106.7807   -0.01          0.99432    
## as.factor(tenure)58:as.factor(PaymentMethod)Mailed check             -15.0481  2364.0357   -0.01          0.99492    
## as.factor(tenure)59:as.factor(PaymentMethod)Mailed check               0.0702     1.4107    0.05          0.96034    
## as.factor(tenure)60:as.factor(PaymentMethod)Mailed check               2.0547  2470.0565    0.00          0.99934    
## as.factor(tenure)61:as.factor(PaymentMethod)Mailed check              16.1284  1232.4259    0.01          0.98956    
## as.factor(tenure)62:as.factor(PaymentMethod)Mailed check               0.8262  3026.6180    0.00          0.99978    
## as.factor(tenure)63:as.factor(PaymentMethod)Mailed check             -13.1050  1840.8258   -0.01          0.99432    
## as.factor(tenure)64:as.factor(PaymentMethod)Mailed check               0.8426  1926.5746    0.00          0.99965    
## as.factor(tenure)65:as.factor(PaymentMethod)Mailed check             -15.0619  2338.4167   -0.01          0.99486    
## as.factor(tenure)66:as.factor(PaymentMethod)Mailed check             -13.3618  2206.6407   -0.01          0.99517    
## as.factor(tenure)67:as.factor(PaymentMethod)Mailed check             -14.4581  1580.3880   -0.01          0.99270    
## as.factor(tenure)68:as.factor(PaymentMethod)Mailed check             -15.5941  2356.7432   -0.01          0.99472    
## as.factor(tenure)69:as.factor(PaymentMethod)Mailed check             -15.9371  1857.9100   -0.01          0.99316    
## as.factor(tenure)70:as.factor(PaymentMethod)Mailed check             -15.5778  2010.9786   -0.01          0.99382    
## as.factor(tenure)71:as.factor(PaymentMethod)Mailed check             -14.1929  1605.7907   -0.01          0.99295    
## as.factor(tenure)72:as.factor(PaymentMethod)Mailed check             -13.5269  1446.2505   -0.01          0.99254    
## ---
## Signif. codes:  0 '***' 0.001 '**' 0.01 '*' 0.05 '.' 0.1 ' ' 1
## 
## (Dispersion parameter for binomial family taken to be 1)
## 
##     Null deviance: 8143.4  on 7031  degrees of freedom
## Residual deviance: 5415.2  on 6725  degrees of freedom
## AIC: 6029
## 
## Number of Fisher Scoring iterations: 17</a:t>
                </a:r>
              </a:p>
              <a:p>
                <a:pPr lvl="1"/>
                <a:r>
                  <a:rPr/>
                  <a:t>Model 3 has 307 coefficients.</a:t>
                </a:r>
              </a:p>
              <a:p>
                <a:pPr lvl="1"/>
                <a:r>
                  <a:rPr/>
                  <a:t>So, we’ve estimated 3 models each one increasing in the number of coefficients. Let’s see how well they predict.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135" b="-1319407"/>
                </a:stretch>
              </a:blipFill>
            </p:spPr>
            <p:txBody>
              <a:bodyPr/>
              <a:lstStyle/>
              <a:p>
                <a:r>
                  <a:rPr lang="en-US">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rPr/>
              <a:t>Deviance and proportion of deviance explained (R2)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32500" lnSpcReduction="20000"/>
              </a:bodyPr>
              <a:lstStyle/>
              <a:p>
                <a:pPr marL="0" lvl="0" indent="0">
                  <a:buNone/>
                </a:pPr>
                <a:r>
                  <a:rPr/>
                  <a:t>Deviance is an error measure, </a:t>
                </a:r>
                <a14:m>
                  <m:oMath xmlns:m="http://schemas.openxmlformats.org/officeDocument/2006/math">
                    <m:r>
                      <a:rPr>
                        <a:latin typeface="Cambria Math" panose="02040503050406030204" pitchFamily="18" charset="0"/>
                      </a:rPr>
                      <m:t>−2</m:t>
                    </m:r>
                    <m:r>
                      <m:rPr>
                        <m:nor/>
                      </m:rPr>
                      <a:rPr/>
                      <m:t>ln</m:t>
                    </m:r>
                    <m:r>
                      <a:rPr>
                        <a:latin typeface="Cambria Math" panose="02040503050406030204" pitchFamily="18" charset="0"/>
                      </a:rPr>
                      <m:t>(</m:t>
                    </m:r>
                    <m:r>
                      <m:rPr>
                        <m:nor/>
                      </m:rPr>
                      <a:rPr/>
                      <m:t>likelihood</m:t>
                    </m:r>
                    <m:r>
                      <a:rPr>
                        <a:latin typeface="Cambria Math" panose="02040503050406030204" pitchFamily="18" charset="0"/>
                      </a:rPr>
                      <m:t>)</m:t>
                    </m:r>
                  </m:oMath>
                </a14:m>
                <a:r>
                  <a:rPr/>
                  <a:t>. We want it to be as small as possible. If we had a model where there were as many parameters as observations, a fully saturated model, it would be zero.</a:t>
                </a:r>
              </a:p>
              <a:p>
                <a:pPr marL="0" lvl="0" indent="0">
                  <a:buNone/>
                </a:pPr>
                <a:r>
                  <a:rPr/>
                  <a:t>The residual deviance is the deviance associated with the full model. The null deviance is the deviance for a model where there is only an intercept, which is the same as saying that every customer has the same probability of churning, equal to 0.266. The difference between the residual and the null deviance then gives us some sense of how well our model fits overall, taken together. You can also look at the proportion of deviance explained by the variables in the model.</a:t>
                </a:r>
              </a:p>
              <a:p>
                <a:pPr marL="0" lvl="0" indent="0">
                  <a:buNone/>
                </a:pPr>
                <a14:m>
                  <m:oMathPara xmlns:m="http://schemas.openxmlformats.org/officeDocument/2006/math">
                    <m:oMathParaPr>
                      <m:jc m:val="center"/>
                    </m:oMathParaPr>
                    <m:oMath xmlns:m="http://schemas.openxmlformats.org/officeDocument/2006/math">
                      <m:sSup>
                        <m:sSupPr>
                          <m:ctrlPr>
                            <a:rPr>
                              <a:latin typeface="Cambria Math" panose="02040503050406030204" pitchFamily="18" charset="0"/>
                            </a:rPr>
                          </m:ctrlPr>
                        </m:sSupPr>
                        <m:e>
                          <m:r>
                            <a:rPr>
                              <a:latin typeface="Cambria Math" panose="02040503050406030204" pitchFamily="18" charset="0"/>
                            </a:rPr>
                            <m:t>𝑅</m:t>
                          </m:r>
                        </m:e>
                        <m:sup>
                          <m:r>
                            <a:rPr>
                              <a:latin typeface="Cambria Math" panose="02040503050406030204" pitchFamily="18" charset="0"/>
                            </a:rPr>
                            <m:t>2</m:t>
                          </m:r>
                        </m:sup>
                      </m:sSup>
                      <m:r>
                        <a:rPr>
                          <a:latin typeface="Cambria Math" panose="02040503050406030204" pitchFamily="18" charset="0"/>
                        </a:rPr>
                        <m:t>=</m:t>
                      </m:r>
                      <m:f>
                        <m:fPr>
                          <m:ctrlPr>
                            <a:rPr i="1">
                              <a:latin typeface="Cambria Math" panose="02040503050406030204" pitchFamily="18" charset="0"/>
                            </a:rPr>
                          </m:ctrlPr>
                        </m:fPr>
                        <m:num>
                          <m:sSub>
                            <m:sSubPr>
                              <m:ctrlPr>
                                <a:rPr i="1">
                                  <a:latin typeface="Cambria Math" panose="02040503050406030204" pitchFamily="18" charset="0"/>
                                </a:rPr>
                              </m:ctrlPr>
                            </m:sSubPr>
                            <m:e>
                              <m:r>
                                <a:rPr>
                                  <a:latin typeface="Cambria Math" panose="02040503050406030204" pitchFamily="18" charset="0"/>
                                </a:rPr>
                                <m:t>𝐷</m:t>
                              </m:r>
                            </m:e>
                            <m:sub>
                              <m:r>
                                <a:rPr>
                                  <a:latin typeface="Cambria Math" panose="02040503050406030204" pitchFamily="18" charset="0"/>
                                </a:rPr>
                                <m:t>0</m:t>
                              </m:r>
                            </m:sub>
                          </m:sSub>
                          <m:r>
                            <a:rPr>
                              <a:latin typeface="Cambria Math" panose="02040503050406030204" pitchFamily="18" charset="0"/>
                            </a:rPr>
                            <m:t>−</m:t>
                          </m:r>
                          <m:r>
                            <a:rPr>
                              <a:latin typeface="Cambria Math" panose="02040503050406030204" pitchFamily="18" charset="0"/>
                            </a:rPr>
                            <m:t>𝐷</m:t>
                          </m:r>
                        </m:num>
                        <m:den>
                          <m:sSub>
                            <m:sSubPr>
                              <m:ctrlPr>
                                <a:rPr i="1">
                                  <a:latin typeface="Cambria Math" panose="02040503050406030204" pitchFamily="18" charset="0"/>
                                </a:rPr>
                              </m:ctrlPr>
                            </m:sSubPr>
                            <m:e>
                              <m:r>
                                <a:rPr>
                                  <a:latin typeface="Cambria Math" panose="02040503050406030204" pitchFamily="18" charset="0"/>
                                </a:rPr>
                                <m:t>𝐷</m:t>
                              </m:r>
                            </m:e>
                            <m:sub>
                              <m:r>
                                <a:rPr>
                                  <a:latin typeface="Cambria Math" panose="02040503050406030204" pitchFamily="18" charset="0"/>
                                </a:rPr>
                                <m:t>0</m:t>
                              </m:r>
                            </m:sub>
                          </m:sSub>
                        </m:den>
                      </m:f>
                      <m:r>
                        <a:rPr>
                          <a:latin typeface="Cambria Math" panose="02040503050406030204" pitchFamily="18" charset="0"/>
                        </a:rPr>
                        <m:t>=1−</m:t>
                      </m:r>
                      <m:f>
                        <m:fPr>
                          <m:ctrlPr>
                            <a:rPr i="1">
                              <a:latin typeface="Cambria Math" panose="02040503050406030204" pitchFamily="18" charset="0"/>
                            </a:rPr>
                          </m:ctrlPr>
                        </m:fPr>
                        <m:num>
                          <m:r>
                            <a:rPr>
                              <a:latin typeface="Cambria Math" panose="02040503050406030204" pitchFamily="18" charset="0"/>
                            </a:rPr>
                            <m:t>𝐷</m:t>
                          </m:r>
                        </m:num>
                        <m:den>
                          <m:sSub>
                            <m:sSubPr>
                              <m:ctrlPr>
                                <a:rPr i="1">
                                  <a:latin typeface="Cambria Math" panose="02040503050406030204" pitchFamily="18" charset="0"/>
                                </a:rPr>
                              </m:ctrlPr>
                            </m:sSubPr>
                            <m:e>
                              <m:r>
                                <a:rPr>
                                  <a:latin typeface="Cambria Math" panose="02040503050406030204" pitchFamily="18" charset="0"/>
                                </a:rPr>
                                <m:t>𝐷</m:t>
                              </m:r>
                            </m:e>
                            <m:sub>
                              <m:r>
                                <a:rPr>
                                  <a:latin typeface="Cambria Math" panose="02040503050406030204" pitchFamily="18" charset="0"/>
                                </a:rPr>
                                <m:t>0</m:t>
                              </m:r>
                            </m:sub>
                          </m:sSub>
                        </m:den>
                      </m:f>
                    </m:oMath>
                  </m:oMathPara>
                </a14:m>
                <a:endParaRPr/>
              </a:p>
              <a:p>
                <a:pPr lvl="0" indent="0">
                  <a:buNone/>
                </a:pPr>
                <a:r>
                  <a:rPr>
                    <a:latin typeface="Courier"/>
                  </a:rPr>
                  <a:t>D</a:t>
                </a:r>
                <a:r>
                  <a:rPr>
                    <a:solidFill>
                      <a:srgbClr val="007020"/>
                    </a:solidFill>
                    <a:latin typeface="Courier"/>
                  </a:rPr>
                  <a:t>&lt;-</a:t>
                </a:r>
                <a:r>
                  <a:rPr>
                    <a:latin typeface="Courier"/>
                  </a:rPr>
                  <a:t>model_1</a:t>
                </a:r>
                <a:r>
                  <a:rPr>
                    <a:solidFill>
                      <a:srgbClr val="4070A0"/>
                    </a:solidFill>
                    <a:latin typeface="Courier"/>
                  </a:rPr>
                  <a:t>$</a:t>
                </a:r>
                <a:r>
                  <a:rPr>
                    <a:latin typeface="Courier"/>
                  </a:rPr>
                  <a:t>deviance</a:t>
                </a:r>
                <a:r>
                  <a:t/>
                </a:r>
                <a:br/>
                <a:r>
                  <a:rPr>
                    <a:latin typeface="Courier"/>
                  </a:rPr>
                  <a:t>D0</a:t>
                </a:r>
                <a:r>
                  <a:rPr>
                    <a:solidFill>
                      <a:srgbClr val="007020"/>
                    </a:solidFill>
                    <a:latin typeface="Courier"/>
                  </a:rPr>
                  <a:t>&lt;-</a:t>
                </a:r>
                <a:r>
                  <a:rPr>
                    <a:latin typeface="Courier"/>
                  </a:rPr>
                  <a:t>model_1</a:t>
                </a:r>
                <a:r>
                  <a:rPr>
                    <a:solidFill>
                      <a:srgbClr val="4070A0"/>
                    </a:solidFill>
                    <a:latin typeface="Courier"/>
                  </a:rPr>
                  <a:t>$</a:t>
                </a:r>
                <a:r>
                  <a:rPr>
                    <a:latin typeface="Courier"/>
                  </a:rPr>
                  <a:t>null.deviance</a:t>
                </a:r>
                <a:r>
                  <a:t/>
                </a:r>
                <a:br/>
                <a:r>
                  <a:t/>
                </a:r>
                <a:br/>
                <a:r>
                  <a:rPr>
                    <a:latin typeface="Courier"/>
                  </a:rPr>
                  <a:t>R21</a:t>
                </a:r>
                <a:r>
                  <a:rPr>
                    <a:solidFill>
                      <a:srgbClr val="007020"/>
                    </a:solidFill>
                    <a:latin typeface="Courier"/>
                  </a:rPr>
                  <a:t>&lt;-</a:t>
                </a:r>
                <a:r>
                  <a:rPr>
                    <a:solidFill>
                      <a:srgbClr val="40A070"/>
                    </a:solidFill>
                    <a:latin typeface="Courier"/>
                  </a:rPr>
                  <a:t>1</a:t>
                </a:r>
                <a:r>
                  <a:rPr>
                    <a:solidFill>
                      <a:srgbClr val="4070A0"/>
                    </a:solidFill>
                    <a:latin typeface="Courier"/>
                  </a:rPr>
                  <a:t>-</a:t>
                </a:r>
                <a:r>
                  <a:rPr>
                    <a:latin typeface="Courier"/>
                  </a:rPr>
                  <a:t>D</a:t>
                </a:r>
                <a:r>
                  <a:rPr>
                    <a:solidFill>
                      <a:srgbClr val="4070A0"/>
                    </a:solidFill>
                    <a:latin typeface="Courier"/>
                  </a:rPr>
                  <a:t>/</a:t>
                </a:r>
                <a:r>
                  <a:rPr>
                    <a:latin typeface="Courier"/>
                  </a:rPr>
                  <a:t>D0</a:t>
                </a:r>
                <a:r>
                  <a:t/>
                </a:r>
                <a:br/>
                <a:r>
                  <a:t/>
                </a:r>
                <a:br/>
                <a:r>
                  <a:rPr>
                    <a:latin typeface="Courier"/>
                  </a:rPr>
                  <a:t>D</a:t>
                </a:r>
                <a:r>
                  <a:rPr>
                    <a:solidFill>
                      <a:srgbClr val="007020"/>
                    </a:solidFill>
                    <a:latin typeface="Courier"/>
                  </a:rPr>
                  <a:t>&lt;-</a:t>
                </a:r>
                <a:r>
                  <a:rPr>
                    <a:latin typeface="Courier"/>
                  </a:rPr>
                  <a:t>model_2</a:t>
                </a:r>
                <a:r>
                  <a:rPr>
                    <a:solidFill>
                      <a:srgbClr val="4070A0"/>
                    </a:solidFill>
                    <a:latin typeface="Courier"/>
                  </a:rPr>
                  <a:t>$</a:t>
                </a:r>
                <a:r>
                  <a:rPr>
                    <a:latin typeface="Courier"/>
                  </a:rPr>
                  <a:t>deviance</a:t>
                </a:r>
                <a:r>
                  <a:t/>
                </a:r>
                <a:br/>
                <a:r>
                  <a:rPr>
                    <a:latin typeface="Courier"/>
                  </a:rPr>
                  <a:t>D0</a:t>
                </a:r>
                <a:r>
                  <a:rPr>
                    <a:solidFill>
                      <a:srgbClr val="007020"/>
                    </a:solidFill>
                    <a:latin typeface="Courier"/>
                  </a:rPr>
                  <a:t>&lt;-</a:t>
                </a:r>
                <a:r>
                  <a:rPr>
                    <a:latin typeface="Courier"/>
                  </a:rPr>
                  <a:t>model_2</a:t>
                </a:r>
                <a:r>
                  <a:rPr>
                    <a:solidFill>
                      <a:srgbClr val="4070A0"/>
                    </a:solidFill>
                    <a:latin typeface="Courier"/>
                  </a:rPr>
                  <a:t>$</a:t>
                </a:r>
                <a:r>
                  <a:rPr>
                    <a:latin typeface="Courier"/>
                  </a:rPr>
                  <a:t>null.deviance</a:t>
                </a:r>
                <a:r>
                  <a:t/>
                </a:r>
                <a:br/>
                <a:r>
                  <a:t/>
                </a:r>
                <a:br/>
                <a:r>
                  <a:rPr>
                    <a:latin typeface="Courier"/>
                  </a:rPr>
                  <a:t>R22</a:t>
                </a:r>
                <a:r>
                  <a:rPr>
                    <a:solidFill>
                      <a:srgbClr val="007020"/>
                    </a:solidFill>
                    <a:latin typeface="Courier"/>
                  </a:rPr>
                  <a:t>&lt;-</a:t>
                </a:r>
                <a:r>
                  <a:rPr>
                    <a:solidFill>
                      <a:srgbClr val="40A070"/>
                    </a:solidFill>
                    <a:latin typeface="Courier"/>
                  </a:rPr>
                  <a:t>1</a:t>
                </a:r>
                <a:r>
                  <a:rPr>
                    <a:solidFill>
                      <a:srgbClr val="4070A0"/>
                    </a:solidFill>
                    <a:latin typeface="Courier"/>
                  </a:rPr>
                  <a:t>-</a:t>
                </a:r>
                <a:r>
                  <a:rPr>
                    <a:latin typeface="Courier"/>
                  </a:rPr>
                  <a:t>D</a:t>
                </a:r>
                <a:r>
                  <a:rPr>
                    <a:solidFill>
                      <a:srgbClr val="4070A0"/>
                    </a:solidFill>
                    <a:latin typeface="Courier"/>
                  </a:rPr>
                  <a:t>/</a:t>
                </a:r>
                <a:r>
                  <a:rPr>
                    <a:latin typeface="Courier"/>
                  </a:rPr>
                  <a:t>D0</a:t>
                </a:r>
                <a:r>
                  <a:t/>
                </a:r>
                <a:br/>
                <a:r>
                  <a:t/>
                </a:r>
                <a:br/>
                <a:r>
                  <a:rPr>
                    <a:latin typeface="Courier"/>
                  </a:rPr>
                  <a:t>D</a:t>
                </a:r>
                <a:r>
                  <a:rPr>
                    <a:solidFill>
                      <a:srgbClr val="007020"/>
                    </a:solidFill>
                    <a:latin typeface="Courier"/>
                  </a:rPr>
                  <a:t>&lt;-</a:t>
                </a:r>
                <a:r>
                  <a:rPr>
                    <a:latin typeface="Courier"/>
                  </a:rPr>
                  <a:t>model_3</a:t>
                </a:r>
                <a:r>
                  <a:rPr>
                    <a:solidFill>
                      <a:srgbClr val="4070A0"/>
                    </a:solidFill>
                    <a:latin typeface="Courier"/>
                  </a:rPr>
                  <a:t>$</a:t>
                </a:r>
                <a:r>
                  <a:rPr>
                    <a:latin typeface="Courier"/>
                  </a:rPr>
                  <a:t>deviance</a:t>
                </a:r>
                <a:r>
                  <a:t/>
                </a:r>
                <a:br/>
                <a:r>
                  <a:rPr>
                    <a:latin typeface="Courier"/>
                  </a:rPr>
                  <a:t>D0</a:t>
                </a:r>
                <a:r>
                  <a:rPr>
                    <a:solidFill>
                      <a:srgbClr val="007020"/>
                    </a:solidFill>
                    <a:latin typeface="Courier"/>
                  </a:rPr>
                  <a:t>&lt;-</a:t>
                </a:r>
                <a:r>
                  <a:rPr>
                    <a:latin typeface="Courier"/>
                  </a:rPr>
                  <a:t>model_3</a:t>
                </a:r>
                <a:r>
                  <a:rPr>
                    <a:solidFill>
                      <a:srgbClr val="4070A0"/>
                    </a:solidFill>
                    <a:latin typeface="Courier"/>
                  </a:rPr>
                  <a:t>$</a:t>
                </a:r>
                <a:r>
                  <a:rPr>
                    <a:latin typeface="Courier"/>
                  </a:rPr>
                  <a:t>null.deviance</a:t>
                </a:r>
                <a:r>
                  <a:t/>
                </a:r>
                <a:br/>
                <a:r>
                  <a:t/>
                </a:r>
                <a:br/>
                <a:r>
                  <a:rPr>
                    <a:latin typeface="Courier"/>
                  </a:rPr>
                  <a:t>R23</a:t>
                </a:r>
                <a:r>
                  <a:rPr>
                    <a:solidFill>
                      <a:srgbClr val="007020"/>
                    </a:solidFill>
                    <a:latin typeface="Courier"/>
                  </a:rPr>
                  <a:t>&lt;-</a:t>
                </a:r>
                <a:r>
                  <a:rPr>
                    <a:solidFill>
                      <a:srgbClr val="40A070"/>
                    </a:solidFill>
                    <a:latin typeface="Courier"/>
                  </a:rPr>
                  <a:t>1</a:t>
                </a:r>
                <a:r>
                  <a:rPr>
                    <a:solidFill>
                      <a:srgbClr val="4070A0"/>
                    </a:solidFill>
                    <a:latin typeface="Courier"/>
                  </a:rPr>
                  <a:t>-</a:t>
                </a:r>
                <a:r>
                  <a:rPr>
                    <a:latin typeface="Courier"/>
                  </a:rPr>
                  <a:t>D</a:t>
                </a:r>
                <a:r>
                  <a:rPr>
                    <a:solidFill>
                      <a:srgbClr val="4070A0"/>
                    </a:solidFill>
                    <a:latin typeface="Courier"/>
                  </a:rPr>
                  <a:t>/</a:t>
                </a:r>
                <a:r>
                  <a:rPr>
                    <a:latin typeface="Courier"/>
                  </a:rPr>
                  <a:t>D0</a:t>
                </a:r>
                <a:r>
                  <a:t/>
                </a:r>
                <a:br/>
                <a:r>
                  <a:t/>
                </a:r>
                <a:br/>
                <a:r>
                  <a:rPr>
                    <a:latin typeface="Courier"/>
                  </a:rPr>
                  <a:t>IS</a:t>
                </a:r>
                <a:r>
                  <a:rPr>
                    <a:solidFill>
                      <a:srgbClr val="007020"/>
                    </a:solidFill>
                    <a:latin typeface="Courier"/>
                  </a:rPr>
                  <a:t>=</a:t>
                </a:r>
                <a:r>
                  <a:rPr>
                    <a:solidFill>
                      <a:srgbClr val="06287E"/>
                    </a:solidFill>
                    <a:latin typeface="Courier"/>
                  </a:rPr>
                  <a:t>c</a:t>
                </a:r>
                <a:r>
                  <a:rPr>
                    <a:latin typeface="Courier"/>
                  </a:rPr>
                  <a:t>(R21,R22,R23)</a:t>
                </a:r>
                <a:r>
                  <a:t/>
                </a:r>
                <a:br/>
                <a:r>
                  <a:t/>
                </a:r>
                <a:br/>
                <a:r>
                  <a:rPr>
                    <a:solidFill>
                      <a:srgbClr val="06287E"/>
                    </a:solidFill>
                    <a:latin typeface="Courier"/>
                  </a:rPr>
                  <a:t>barplot</a:t>
                </a:r>
                <a:r>
                  <a:rPr>
                    <a:latin typeface="Courier"/>
                  </a:rPr>
                  <a:t>(IS, </a:t>
                </a:r>
                <a:r>
                  <a:rPr>
                    <a:solidFill>
                      <a:srgbClr val="7D9029"/>
                    </a:solidFill>
                    <a:latin typeface="Courier"/>
                  </a:rPr>
                  <a:t>names.arg =</a:t>
                </a:r>
                <a:r>
                  <a:rPr>
                    <a:latin typeface="Courier"/>
                  </a:rPr>
                  <a:t> </a:t>
                </a:r>
                <a:r>
                  <a:rPr>
                    <a:solidFill>
                      <a:srgbClr val="06287E"/>
                    </a:solidFill>
                    <a:latin typeface="Courier"/>
                  </a:rPr>
                  <a:t>c</a:t>
                </a:r>
                <a:r>
                  <a:rPr>
                    <a:latin typeface="Courier"/>
                  </a:rPr>
                  <a:t>(</a:t>
                </a:r>
                <a:r>
                  <a:rPr>
                    <a:solidFill>
                      <a:srgbClr val="4070A0"/>
                    </a:solidFill>
                    <a:latin typeface="Courier"/>
                  </a:rPr>
                  <a:t>"model 1"</a:t>
                </a:r>
                <a:r>
                  <a:rPr>
                    <a:latin typeface="Courier"/>
                  </a:rPr>
                  <a:t>, </a:t>
                </a:r>
                <a:r>
                  <a:rPr>
                    <a:solidFill>
                      <a:srgbClr val="4070A0"/>
                    </a:solidFill>
                    <a:latin typeface="Courier"/>
                  </a:rPr>
                  <a:t>"model 2"</a:t>
                </a:r>
                <a:r>
                  <a:rPr>
                    <a:latin typeface="Courier"/>
                  </a:rPr>
                  <a:t>, </a:t>
                </a:r>
                <a:r>
                  <a:rPr>
                    <a:solidFill>
                      <a:srgbClr val="4070A0"/>
                    </a:solidFill>
                    <a:latin typeface="Courier"/>
                  </a:rPr>
                  <a:t>"model 3"</a:t>
                </a:r>
                <a:r>
                  <a:rPr>
                    <a:latin typeface="Courier"/>
                  </a:rPr>
                  <a:t>), </a:t>
                </a:r>
                <a:r>
                  <a:rPr>
                    <a:solidFill>
                      <a:srgbClr val="7D9029"/>
                    </a:solidFill>
                    <a:latin typeface="Courier"/>
                  </a:rPr>
                  <a:t>main=</a:t>
                </a:r>
                <a:r>
                  <a:rPr>
                    <a:solidFill>
                      <a:srgbClr val="06287E"/>
                    </a:solidFill>
                    <a:latin typeface="Courier"/>
                  </a:rPr>
                  <a:t>expression</a:t>
                </a:r>
                <a:r>
                  <a:rPr>
                    <a:latin typeface="Courier"/>
                  </a:rPr>
                  <a:t>(</a:t>
                </a:r>
                <a:r>
                  <a:rPr>
                    <a:solidFill>
                      <a:srgbClr val="06287E"/>
                    </a:solidFill>
                    <a:latin typeface="Courier"/>
                  </a:rPr>
                  <a:t>paste</a:t>
                </a:r>
                <a:r>
                  <a:rPr>
                    <a:latin typeface="Courier"/>
                  </a:rPr>
                  <a:t>(</a:t>
                </a:r>
                <a:r>
                  <a:rPr>
                    <a:solidFill>
                      <a:srgbClr val="4070A0"/>
                    </a:solidFill>
                    <a:latin typeface="Courier"/>
                  </a:rPr>
                  <a:t>"In-Sample R"^"2"</a:t>
                </a:r>
                <a:r>
                  <a:rPr>
                    <a:latin typeface="Courier"/>
                  </a:rPr>
                  <a:t>)), </a:t>
                </a:r>
                <a:r>
                  <a:rPr>
                    <a:solidFill>
                      <a:srgbClr val="7D9029"/>
                    </a:solidFill>
                    <a:latin typeface="Courier"/>
                  </a:rPr>
                  <a:t>xlab=</a:t>
                </a:r>
                <a:r>
                  <a:rPr>
                    <a:solidFill>
                      <a:srgbClr val="4070A0"/>
                    </a:solidFill>
                    <a:latin typeface="Courier"/>
                  </a:rPr>
                  <a:t>"Model"</a:t>
                </a:r>
                <a:r>
                  <a:rPr>
                    <a:latin typeface="Courier"/>
                  </a:rPr>
                  <a:t>, </a:t>
                </a:r>
                <a:r>
                  <a:rPr>
                    <a:solidFill>
                      <a:srgbClr val="7D9029"/>
                    </a:solidFill>
                    <a:latin typeface="Courier"/>
                  </a:rPr>
                  <a:t>ylab=</a:t>
                </a:r>
                <a:r>
                  <a:rPr>
                    <a:solidFill>
                      <a:srgbClr val="06287E"/>
                    </a:solidFill>
                    <a:latin typeface="Courier"/>
                  </a:rPr>
                  <a:t>expression</a:t>
                </a:r>
                <a:r>
                  <a:rPr>
                    <a:latin typeface="Courier"/>
                  </a:rPr>
                  <a:t>(</a:t>
                </a:r>
                <a:r>
                  <a:rPr>
                    <a:solidFill>
                      <a:srgbClr val="06287E"/>
                    </a:solidFill>
                    <a:latin typeface="Courier"/>
                  </a:rPr>
                  <a:t>paste</a:t>
                </a:r>
                <a:r>
                  <a:rPr>
                    <a:latin typeface="Courier"/>
                  </a:rPr>
                  <a:t>(</a:t>
                </a:r>
                <a:r>
                  <a:rPr>
                    <a:solidFill>
                      <a:srgbClr val="4070A0"/>
                    </a:solidFill>
                    <a:latin typeface="Courier"/>
                  </a:rPr>
                  <a:t>"R"^"2"</a:t>
                </a:r>
                <a:r>
                  <a:rPr>
                    <a:latin typeface="Courier"/>
                  </a:rPr>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539"/>
                </a:stretch>
              </a:blipFill>
            </p:spPr>
            <p:txBody>
              <a:bodyPr/>
              <a:lstStyle/>
              <a:p>
                <a:r>
                  <a:rPr lang="en-US">
                    <a:noFill/>
                  </a:rPr>
                  <a:t> </a:t>
                </a:r>
              </a:p>
            </p:txBody>
          </p:sp>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istic_regression_files/figure-pptx/unnamed-chunk-11-1.png"/>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endParaRPr/>
          </a:p>
          <a:p>
            <a:pPr marL="0" lvl="0" indent="0">
              <a:buNone/>
            </a:pPr>
            <a:r>
              <a:rPr/>
              <a:t>Models 1, 2 and 3 are explaining 28%, 31% and 34%, respectively, of the deviance in customer churn.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Overfitting, K-fold out of sample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25000" lnSpcReduction="20000"/>
              </a:bodyPr>
              <a:lstStyle/>
              <a:p>
                <a:pPr marL="0" lvl="0" indent="0">
                  <a:buNone/>
                </a:pPr>
                <a:r>
                  <a:rPr b="1"/>
                  <a:t>But, is the better performance of model a result of overfitting?</a:t>
                </a:r>
              </a:p>
              <a:p>
                <a:pPr marL="0" lvl="0" indent="0">
                  <a:buNone/>
                </a:pPr>
                <a:r>
                  <a:rPr/>
                  <a:t>What we really care about is being able to predict </a:t>
                </a:r>
                <a:r>
                  <a:rPr b="1"/>
                  <a:t>new</a:t>
                </a:r>
                <a:r>
                  <a:rPr/>
                  <a:t> data. The R2 and deviance measures are all about in-sample, not out-of-sample fit. So it doesn’t tell us how well our model performs on other data.</a:t>
                </a:r>
              </a:p>
              <a:p>
                <a:pPr marL="0" lvl="0" indent="0">
                  <a:buNone/>
                </a:pPr>
                <a:r>
                  <a:rPr/>
                  <a:t>We can mimic the presence of new data by holding out part of the data.</a:t>
                </a:r>
              </a:p>
              <a:p>
                <a:pPr marL="0" lvl="0" indent="0">
                  <a:buNone/>
                </a:pPr>
                <a:r>
                  <a:rPr/>
                  <a:t>We use K-fold out of sample validation. Given a dataset of </a:t>
                </a:r>
                <a14:m>
                  <m:oMath xmlns:m="http://schemas.openxmlformats.org/officeDocument/2006/math">
                    <m:r>
                      <a:rPr>
                        <a:latin typeface="Cambria Math" panose="02040503050406030204" pitchFamily="18" charset="0"/>
                      </a:rPr>
                      <m:t>𝑛</m:t>
                    </m:r>
                  </m:oMath>
                </a14:m>
                <a:r>
                  <a:rPr/>
                  <a:t> observations, </a:t>
                </a:r>
                <a14:m>
                  <m:oMath xmlns:m="http://schemas.openxmlformats.org/officeDocument/2006/math">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𝑌</m:t>
                        </m:r>
                      </m:e>
                      <m:sub>
                        <m:r>
                          <a:rPr>
                            <a:latin typeface="Cambria Math" panose="02040503050406030204" pitchFamily="18" charset="0"/>
                          </a:rPr>
                          <m:t>𝑖</m:t>
                        </m:r>
                      </m:sub>
                    </m:sSub>
                    <m:sSubSup>
                      <m:sSubSupPr>
                        <m:ctrlPr>
                          <a:rPr i="1">
                            <a:latin typeface="Cambria Math" panose="02040503050406030204" pitchFamily="18" charset="0"/>
                          </a:rPr>
                        </m:ctrlPr>
                      </m:sSubSupPr>
                      <m:e>
                        <m:r>
                          <a:rPr>
                            <a:latin typeface="Cambria Math" panose="02040503050406030204" pitchFamily="18" charset="0"/>
                          </a:rPr>
                          <m:t>}</m:t>
                        </m:r>
                      </m:e>
                      <m:sub>
                        <m:r>
                          <a:rPr>
                            <a:latin typeface="Cambria Math" panose="02040503050406030204" pitchFamily="18" charset="0"/>
                          </a:rPr>
                          <m:t>𝑖</m:t>
                        </m:r>
                        <m:r>
                          <a:rPr>
                            <a:latin typeface="Cambria Math" panose="02040503050406030204" pitchFamily="18" charset="0"/>
                          </a:rPr>
                          <m:t>=1</m:t>
                        </m:r>
                      </m:sub>
                      <m:sup>
                        <m:r>
                          <a:rPr>
                            <a:latin typeface="Cambria Math" panose="02040503050406030204" pitchFamily="18" charset="0"/>
                          </a:rPr>
                          <m:t>𝑛</m:t>
                        </m:r>
                      </m:sup>
                    </m:sSubSup>
                  </m:oMath>
                </a14:m>
                <a:endParaRPr/>
              </a:p>
              <a:p>
                <a:pPr lvl="1"/>
                <a:r>
                  <a:rPr/>
                  <a:t>Split the data into </a:t>
                </a:r>
                <a14:m>
                  <m:oMath xmlns:m="http://schemas.openxmlformats.org/officeDocument/2006/math">
                    <m:r>
                      <a:rPr>
                        <a:latin typeface="Cambria Math" panose="02040503050406030204" pitchFamily="18" charset="0"/>
                      </a:rPr>
                      <m:t>𝐾</m:t>
                    </m:r>
                  </m:oMath>
                </a14:m>
                <a:r>
                  <a:rPr/>
                  <a:t> evenly sized random subsets (folds).</a:t>
                </a:r>
              </a:p>
              <a:p>
                <a:pPr lvl="1"/>
                <a:r>
                  <a:rPr/>
                  <a:t>For </a:t>
                </a:r>
                <a14:m>
                  <m:oMath xmlns:m="http://schemas.openxmlformats.org/officeDocument/2006/math">
                    <m:r>
                      <a:rPr>
                        <a:latin typeface="Cambria Math" panose="02040503050406030204" pitchFamily="18" charset="0"/>
                      </a:rPr>
                      <m:t>𝑘</m:t>
                    </m:r>
                    <m:r>
                      <a:rPr>
                        <a:latin typeface="Cambria Math" panose="02040503050406030204" pitchFamily="18" charset="0"/>
                      </a:rPr>
                      <m:t>=1…</m:t>
                    </m:r>
                    <m:r>
                      <a:rPr>
                        <a:latin typeface="Cambria Math" panose="02040503050406030204" pitchFamily="18" charset="0"/>
                      </a:rPr>
                      <m:t>𝐾</m:t>
                    </m:r>
                  </m:oMath>
                </a14:m>
                <a:endParaRPr/>
              </a:p>
              <a:p>
                <a:pPr lvl="2"/>
                <a:r>
                  <a:rPr/>
                  <a:t>Fit the coefficients, </a:t>
                </a:r>
                <a14:m>
                  <m:oMath xmlns:m="http://schemas.openxmlformats.org/officeDocument/2006/math">
                    <m:acc>
                      <m:accPr>
                        <m:chr m:val="̂"/>
                        <m:ctrlPr>
                          <a:rPr>
                            <a:latin typeface="Cambria Math" panose="02040503050406030204" pitchFamily="18" charset="0"/>
                          </a:rPr>
                        </m:ctrlPr>
                      </m:accPr>
                      <m:e>
                        <m:r>
                          <a:rPr>
                            <a:latin typeface="Cambria Math" panose="02040503050406030204" pitchFamily="18" charset="0"/>
                          </a:rPr>
                          <m:t>𝛽</m:t>
                        </m:r>
                      </m:e>
                    </m:acc>
                  </m:oMath>
                </a14:m>
                <a:r>
                  <a:rPr/>
                  <a:t>, using all except the </a:t>
                </a:r>
                <a14:m>
                  <m:oMath xmlns:m="http://schemas.openxmlformats.org/officeDocument/2006/math">
                    <m:sSup>
                      <m:sSupPr>
                        <m:ctrlPr>
                          <a:rPr>
                            <a:latin typeface="Cambria Math" panose="02040503050406030204" pitchFamily="18" charset="0"/>
                          </a:rPr>
                        </m:ctrlPr>
                      </m:sSupPr>
                      <m:e>
                        <m:r>
                          <a:rPr>
                            <a:latin typeface="Cambria Math" panose="02040503050406030204" pitchFamily="18" charset="0"/>
                          </a:rPr>
                          <m:t>𝑘</m:t>
                        </m:r>
                      </m:e>
                      <m:sup>
                        <m:r>
                          <m:rPr>
                            <m:nor/>
                          </m:rPr>
                          <a:rPr/>
                          <m:t>th</m:t>
                        </m:r>
                      </m:sup>
                    </m:sSup>
                  </m:oMath>
                </a14:m>
                <a:r>
                  <a:rPr/>
                  <a:t> fold of the data.</a:t>
                </a:r>
              </a:p>
              <a:p>
                <a:pPr lvl="2"/>
                <a:r>
                  <a:rPr/>
                  <a:t>Record the </a:t>
                </a:r>
                <a14:m>
                  <m:oMath xmlns:m="http://schemas.openxmlformats.org/officeDocument/2006/math">
                    <m:sSup>
                      <m:sSupPr>
                        <m:ctrlPr>
                          <a:rPr>
                            <a:latin typeface="Cambria Math" panose="02040503050406030204" pitchFamily="18" charset="0"/>
                          </a:rPr>
                        </m:ctrlPr>
                      </m:sSupPr>
                      <m:e>
                        <m:r>
                          <a:rPr>
                            <a:latin typeface="Cambria Math" panose="02040503050406030204" pitchFamily="18" charset="0"/>
                          </a:rPr>
                          <m:t>𝑅</m:t>
                        </m:r>
                      </m:e>
                      <m:sup>
                        <m:r>
                          <a:rPr>
                            <a:latin typeface="Cambria Math" panose="02040503050406030204" pitchFamily="18" charset="0"/>
                          </a:rPr>
                          <m:t>2</m:t>
                        </m:r>
                      </m:sup>
                    </m:sSup>
                  </m:oMath>
                </a14:m>
                <a:r>
                  <a:rPr/>
                  <a:t> on the fold held out. Then we have </a:t>
                </a:r>
                <a14:m>
                  <m:oMath xmlns:m="http://schemas.openxmlformats.org/officeDocument/2006/math">
                    <m:r>
                      <a:rPr>
                        <a:latin typeface="Cambria Math" panose="02040503050406030204" pitchFamily="18" charset="0"/>
                      </a:rPr>
                      <m:t>𝐾</m:t>
                    </m:r>
                  </m:oMath>
                </a14:m>
                <a:r>
                  <a:rPr/>
                  <a:t> out-of-sample </a:t>
                </a:r>
                <a14:m>
                  <m:oMath xmlns:m="http://schemas.openxmlformats.org/officeDocument/2006/math">
                    <m:sSup>
                      <m:sSupPr>
                        <m:ctrlPr>
                          <a:rPr>
                            <a:latin typeface="Cambria Math" panose="02040503050406030204" pitchFamily="18" charset="0"/>
                          </a:rPr>
                        </m:ctrlPr>
                      </m:sSupPr>
                      <m:e>
                        <m:r>
                          <a:rPr>
                            <a:latin typeface="Cambria Math" panose="02040503050406030204" pitchFamily="18" charset="0"/>
                          </a:rPr>
                          <m:t>𝑅</m:t>
                        </m:r>
                      </m:e>
                      <m:sup>
                        <m:r>
                          <a:rPr>
                            <a:latin typeface="Cambria Math" panose="02040503050406030204" pitchFamily="18" charset="0"/>
                          </a:rPr>
                          <m:t>2</m:t>
                        </m:r>
                      </m:sup>
                    </m:sSup>
                  </m:oMath>
                </a14:m>
                <a:r>
                  <a:rPr/>
                  <a:t> measures. These are an estimate of the distribution of the model’s predictive performance.</a:t>
                </a:r>
              </a:p>
              <a:p>
                <a:pPr lvl="0" indent="0">
                  <a:buNone/>
                </a:pPr>
                <a:r>
                  <a:rPr>
                    <a:solidFill>
                      <a:srgbClr val="06287E"/>
                    </a:solidFill>
                    <a:latin typeface="Courier"/>
                  </a:rPr>
                  <a:t>set.seed</a:t>
                </a:r>
                <a:r>
                  <a:rPr>
                    <a:latin typeface="Courier"/>
                  </a:rPr>
                  <a:t>(</a:t>
                </a:r>
                <a:r>
                  <a:rPr>
                    <a:solidFill>
                      <a:srgbClr val="40A070"/>
                    </a:solidFill>
                    <a:latin typeface="Courier"/>
                  </a:rPr>
                  <a:t>19103</a:t>
                </a:r>
                <a:r>
                  <a:rPr>
                    <a:latin typeface="Courier"/>
                  </a:rPr>
                  <a:t>)</a:t>
                </a:r>
                <a:r>
                  <a:t/>
                </a:r>
                <a:br/>
                <a:r>
                  <a:rPr>
                    <a:latin typeface="Courier"/>
                  </a:rPr>
                  <a:t>n </a:t>
                </a:r>
                <a:r>
                  <a:rPr>
                    <a:solidFill>
                      <a:srgbClr val="007020"/>
                    </a:solidFill>
                    <a:latin typeface="Courier"/>
                  </a:rPr>
                  <a:t>=</a:t>
                </a:r>
                <a:r>
                  <a:rPr>
                    <a:latin typeface="Courier"/>
                  </a:rPr>
                  <a:t> </a:t>
                </a:r>
                <a:r>
                  <a:rPr>
                    <a:solidFill>
                      <a:srgbClr val="06287E"/>
                    </a:solidFill>
                    <a:latin typeface="Courier"/>
                  </a:rPr>
                  <a:t>nrow</a:t>
                </a:r>
                <a:r>
                  <a:rPr>
                    <a:latin typeface="Courier"/>
                  </a:rPr>
                  <a:t>(telco)</a:t>
                </a:r>
                <a:r>
                  <a:t/>
                </a:r>
                <a:br/>
                <a:r>
                  <a:rPr>
                    <a:latin typeface="Courier"/>
                  </a:rPr>
                  <a:t>K </a:t>
                </a:r>
                <a:r>
                  <a:rPr>
                    <a:solidFill>
                      <a:srgbClr val="007020"/>
                    </a:solidFill>
                    <a:latin typeface="Courier"/>
                  </a:rPr>
                  <a:t>=</a:t>
                </a:r>
                <a:r>
                  <a:rPr>
                    <a:latin typeface="Courier"/>
                  </a:rPr>
                  <a:t> </a:t>
                </a:r>
                <a:r>
                  <a:rPr>
                    <a:solidFill>
                      <a:srgbClr val="40A070"/>
                    </a:solidFill>
                    <a:latin typeface="Courier"/>
                  </a:rPr>
                  <a:t>10</a:t>
                </a:r>
                <a:r>
                  <a:t/>
                </a:r>
                <a:br/>
                <a:r>
                  <a:rPr>
                    <a:latin typeface="Courier"/>
                  </a:rPr>
                  <a:t>foldid </a:t>
                </a:r>
                <a:r>
                  <a:rPr>
                    <a:solidFill>
                      <a:srgbClr val="007020"/>
                    </a:solidFill>
                    <a:latin typeface="Courier"/>
                  </a:rPr>
                  <a:t>=</a:t>
                </a:r>
                <a:r>
                  <a:rPr>
                    <a:latin typeface="Courier"/>
                  </a:rPr>
                  <a:t> </a:t>
                </a:r>
                <a:r>
                  <a:rPr>
                    <a:solidFill>
                      <a:srgbClr val="06287E"/>
                    </a:solidFill>
                    <a:latin typeface="Courier"/>
                  </a:rPr>
                  <a:t>rep</a:t>
                </a:r>
                <a:r>
                  <a:rPr>
                    <a:latin typeface="Courier"/>
                  </a:rPr>
                  <a:t>(</a:t>
                </a:r>
                <a:r>
                  <a:rPr>
                    <a:solidFill>
                      <a:srgbClr val="40A070"/>
                    </a:solidFill>
                    <a:latin typeface="Courier"/>
                  </a:rPr>
                  <a:t>1</a:t>
                </a:r>
                <a:r>
                  <a:rPr>
                    <a:solidFill>
                      <a:srgbClr val="4070A0"/>
                    </a:solidFill>
                    <a:latin typeface="Courier"/>
                  </a:rPr>
                  <a:t>:</a:t>
                </a:r>
                <a:r>
                  <a:rPr>
                    <a:latin typeface="Courier"/>
                  </a:rPr>
                  <a:t>K, </a:t>
                </a:r>
                <a:r>
                  <a:rPr>
                    <a:solidFill>
                      <a:srgbClr val="7D9029"/>
                    </a:solidFill>
                    <a:latin typeface="Courier"/>
                  </a:rPr>
                  <a:t>each=</a:t>
                </a:r>
                <a:r>
                  <a:rPr>
                    <a:solidFill>
                      <a:srgbClr val="06287E"/>
                    </a:solidFill>
                    <a:latin typeface="Courier"/>
                  </a:rPr>
                  <a:t>ceiling</a:t>
                </a:r>
                <a:r>
                  <a:rPr>
                    <a:latin typeface="Courier"/>
                  </a:rPr>
                  <a:t>(n</a:t>
                </a:r>
                <a:r>
                  <a:rPr>
                    <a:solidFill>
                      <a:srgbClr val="4070A0"/>
                    </a:solidFill>
                    <a:latin typeface="Courier"/>
                  </a:rPr>
                  <a:t>/</a:t>
                </a:r>
                <a:r>
                  <a:rPr>
                    <a:latin typeface="Courier"/>
                  </a:rPr>
                  <a:t>K))[</a:t>
                </a:r>
                <a:r>
                  <a:rPr>
                    <a:solidFill>
                      <a:srgbClr val="06287E"/>
                    </a:solidFill>
                    <a:latin typeface="Courier"/>
                  </a:rPr>
                  <a:t>sample</a:t>
                </a:r>
                <a:r>
                  <a:rPr>
                    <a:latin typeface="Courier"/>
                  </a:rPr>
                  <a:t>(</a:t>
                </a:r>
                <a:r>
                  <a:rPr>
                    <a:solidFill>
                      <a:srgbClr val="40A070"/>
                    </a:solidFill>
                    <a:latin typeface="Courier"/>
                  </a:rPr>
                  <a:t>1</a:t>
                </a:r>
                <a:r>
                  <a:rPr>
                    <a:solidFill>
                      <a:srgbClr val="4070A0"/>
                    </a:solidFill>
                    <a:latin typeface="Courier"/>
                  </a:rPr>
                  <a:t>:</a:t>
                </a:r>
                <a:r>
                  <a:rPr>
                    <a:latin typeface="Courier"/>
                  </a:rPr>
                  <a:t>n)]</a:t>
                </a:r>
                <a:r>
                  <a:t/>
                </a:r>
                <a:br/>
                <a:r>
                  <a:rPr i="1">
                    <a:solidFill>
                      <a:srgbClr val="60A0B0"/>
                    </a:solidFill>
                    <a:latin typeface="Courier"/>
                  </a:rPr>
                  <a:t># foldid[1:10]</a:t>
                </a:r>
                <a:r>
                  <a:t/>
                </a:r>
                <a:br/>
                <a:r>
                  <a:rPr>
                    <a:latin typeface="Courier"/>
                  </a:rPr>
                  <a:t>OOS </a:t>
                </a:r>
                <a:r>
                  <a:rPr>
                    <a:solidFill>
                      <a:srgbClr val="007020"/>
                    </a:solidFill>
                    <a:latin typeface="Courier"/>
                  </a:rPr>
                  <a:t>&lt;-</a:t>
                </a:r>
                <a:r>
                  <a:rPr>
                    <a:latin typeface="Courier"/>
                  </a:rPr>
                  <a:t> </a:t>
                </a:r>
                <a:r>
                  <a:rPr>
                    <a:solidFill>
                      <a:srgbClr val="06287E"/>
                    </a:solidFill>
                    <a:latin typeface="Courier"/>
                  </a:rPr>
                  <a:t>data.frame</a:t>
                </a:r>
                <a:r>
                  <a:rPr>
                    <a:latin typeface="Courier"/>
                  </a:rPr>
                  <a:t>(</a:t>
                </a:r>
                <a:r>
                  <a:rPr>
                    <a:solidFill>
                      <a:srgbClr val="7D9029"/>
                    </a:solidFill>
                    <a:latin typeface="Courier"/>
                  </a:rPr>
                  <a:t>model1=</a:t>
                </a:r>
                <a:r>
                  <a:rPr>
                    <a:solidFill>
                      <a:srgbClr val="06287E"/>
                    </a:solidFill>
                    <a:latin typeface="Courier"/>
                  </a:rPr>
                  <a:t>rep</a:t>
                </a:r>
                <a:r>
                  <a:rPr>
                    <a:latin typeface="Courier"/>
                  </a:rPr>
                  <a:t>(</a:t>
                </a:r>
                <a:r>
                  <a:rPr>
                    <a:solidFill>
                      <a:srgbClr val="880000"/>
                    </a:solidFill>
                    <a:latin typeface="Courier"/>
                  </a:rPr>
                  <a:t>NA</a:t>
                </a:r>
                <a:r>
                  <a:rPr>
                    <a:latin typeface="Courier"/>
                  </a:rPr>
                  <a:t>,K), </a:t>
                </a:r>
                <a:r>
                  <a:rPr>
                    <a:solidFill>
                      <a:srgbClr val="7D9029"/>
                    </a:solidFill>
                    <a:latin typeface="Courier"/>
                  </a:rPr>
                  <a:t>model2=</a:t>
                </a:r>
                <a:r>
                  <a:rPr>
                    <a:solidFill>
                      <a:srgbClr val="06287E"/>
                    </a:solidFill>
                    <a:latin typeface="Courier"/>
                  </a:rPr>
                  <a:t>rep</a:t>
                </a:r>
                <a:r>
                  <a:rPr>
                    <a:latin typeface="Courier"/>
                  </a:rPr>
                  <a:t>(</a:t>
                </a:r>
                <a:r>
                  <a:rPr>
                    <a:solidFill>
                      <a:srgbClr val="880000"/>
                    </a:solidFill>
                    <a:latin typeface="Courier"/>
                  </a:rPr>
                  <a:t>NA</a:t>
                </a:r>
                <a:r>
                  <a:rPr>
                    <a:latin typeface="Courier"/>
                  </a:rPr>
                  <a:t>,K), </a:t>
                </a:r>
                <a:r>
                  <a:rPr>
                    <a:solidFill>
                      <a:srgbClr val="7D9029"/>
                    </a:solidFill>
                    <a:latin typeface="Courier"/>
                  </a:rPr>
                  <a:t>model3=</a:t>
                </a:r>
                <a:r>
                  <a:rPr>
                    <a:solidFill>
                      <a:srgbClr val="06287E"/>
                    </a:solidFill>
                    <a:latin typeface="Courier"/>
                  </a:rPr>
                  <a:t>rep</a:t>
                </a:r>
                <a:r>
                  <a:rPr>
                    <a:latin typeface="Courier"/>
                  </a:rPr>
                  <a:t>(</a:t>
                </a:r>
                <a:r>
                  <a:rPr>
                    <a:solidFill>
                      <a:srgbClr val="880000"/>
                    </a:solidFill>
                    <a:latin typeface="Courier"/>
                  </a:rPr>
                  <a:t>NA</a:t>
                </a:r>
                <a:r>
                  <a:rPr>
                    <a:latin typeface="Courier"/>
                  </a:rPr>
                  <a:t>,K))</a:t>
                </a:r>
                <a:r>
                  <a:t/>
                </a:r>
                <a:br/>
                <a:r>
                  <a:t/>
                </a:r>
                <a:br/>
                <a:r>
                  <a:t/>
                </a:r>
                <a:br/>
                <a:r>
                  <a:rPr i="1">
                    <a:solidFill>
                      <a:srgbClr val="BA2121"/>
                    </a:solidFill>
                    <a:latin typeface="Courier"/>
                  </a:rPr>
                  <a:t>## pred must be probabilities (0&lt;pred&lt;1) for binomial</a:t>
                </a:r>
                <a:r>
                  <a:t/>
                </a:r>
                <a:br/>
                <a:r>
                  <a:rPr>
                    <a:latin typeface="Courier"/>
                  </a:rPr>
                  <a:t>  deviance </a:t>
                </a:r>
                <a:r>
                  <a:rPr>
                    <a:solidFill>
                      <a:srgbClr val="007020"/>
                    </a:solidFill>
                    <a:latin typeface="Courier"/>
                  </a:rPr>
                  <a:t>&lt;-</a:t>
                </a:r>
                <a:r>
                  <a:rPr>
                    <a:latin typeface="Courier"/>
                  </a:rPr>
                  <a:t> </a:t>
                </a:r>
                <a:r>
                  <a:rPr b="1">
                    <a:solidFill>
                      <a:srgbClr val="007020"/>
                    </a:solidFill>
                    <a:latin typeface="Courier"/>
                  </a:rPr>
                  <a:t>function</a:t>
                </a:r>
                <a:r>
                  <a:rPr>
                    <a:latin typeface="Courier"/>
                  </a:rPr>
                  <a:t>(y, pred, </a:t>
                </a:r>
                <a:r>
                  <a:rPr>
                    <a:solidFill>
                      <a:srgbClr val="7D9029"/>
                    </a:solidFill>
                    <a:latin typeface="Courier"/>
                  </a:rPr>
                  <a:t>family=</a:t>
                </a:r>
                <a:r>
                  <a:rPr>
                    <a:solidFill>
                      <a:srgbClr val="06287E"/>
                    </a:solidFill>
                    <a:latin typeface="Courier"/>
                  </a:rPr>
                  <a:t>c</a:t>
                </a:r>
                <a:r>
                  <a:rPr>
                    <a:latin typeface="Courier"/>
                  </a:rPr>
                  <a:t>(</a:t>
                </a:r>
                <a:r>
                  <a:rPr>
                    <a:solidFill>
                      <a:srgbClr val="4070A0"/>
                    </a:solidFill>
                    <a:latin typeface="Courier"/>
                  </a:rPr>
                  <a:t>"gaussian"</a:t>
                </a:r>
                <a:r>
                  <a:rPr>
                    <a:latin typeface="Courier"/>
                  </a:rPr>
                  <a:t>,</a:t>
                </a:r>
                <a:r>
                  <a:rPr>
                    <a:solidFill>
                      <a:srgbClr val="4070A0"/>
                    </a:solidFill>
                    <a:latin typeface="Courier"/>
                  </a:rPr>
                  <a:t>"binomial"</a:t>
                </a:r>
                <a:r>
                  <a:rPr>
                    <a:latin typeface="Courier"/>
                  </a:rPr>
                  <a:t>)){</a:t>
                </a:r>
                <a:r>
                  <a:t/>
                </a:r>
                <a:br/>
                <a:r>
                  <a:rPr>
                    <a:latin typeface="Courier"/>
                  </a:rPr>
                  <a:t>    family </a:t>
                </a:r>
                <a:r>
                  <a:rPr>
                    <a:solidFill>
                      <a:srgbClr val="007020"/>
                    </a:solidFill>
                    <a:latin typeface="Courier"/>
                  </a:rPr>
                  <a:t>&lt;-</a:t>
                </a:r>
                <a:r>
                  <a:rPr>
                    <a:latin typeface="Courier"/>
                  </a:rPr>
                  <a:t> </a:t>
                </a:r>
                <a:r>
                  <a:rPr>
                    <a:solidFill>
                      <a:srgbClr val="06287E"/>
                    </a:solidFill>
                    <a:latin typeface="Courier"/>
                  </a:rPr>
                  <a:t>match.arg</a:t>
                </a:r>
                <a:r>
                  <a:rPr>
                    <a:latin typeface="Courier"/>
                  </a:rPr>
                  <a:t>(family)</a:t>
                </a:r>
                <a:r>
                  <a:t/>
                </a:r>
                <a:br/>
                <a:r>
                  <a:rPr>
                    <a:latin typeface="Courier"/>
                  </a:rPr>
                  <a:t>    </a:t>
                </a:r>
                <a:r>
                  <a:rPr b="1">
                    <a:solidFill>
                      <a:srgbClr val="007020"/>
                    </a:solidFill>
                    <a:latin typeface="Courier"/>
                  </a:rPr>
                  <a:t>if</a:t>
                </a:r>
                <a:r>
                  <a:rPr>
                    <a:latin typeface="Courier"/>
                  </a:rPr>
                  <a:t>(family</a:t>
                </a:r>
                <a:r>
                  <a:rPr>
                    <a:solidFill>
                      <a:srgbClr val="4070A0"/>
                    </a:solidFill>
                    <a:latin typeface="Courier"/>
                  </a:rPr>
                  <a:t>=="gaussian"</a:t>
                </a:r>
                <a:r>
                  <a:rPr>
                    <a:latin typeface="Courier"/>
                  </a:rPr>
                  <a:t>){</a:t>
                </a:r>
                <a:r>
                  <a:t/>
                </a:r>
                <a:br/>
                <a:r>
                  <a:rPr>
                    <a:latin typeface="Courier"/>
                  </a:rPr>
                  <a:t>      </a:t>
                </a:r>
                <a:r>
                  <a:rPr>
                    <a:solidFill>
                      <a:srgbClr val="06287E"/>
                    </a:solidFill>
                    <a:latin typeface="Courier"/>
                  </a:rPr>
                  <a:t>return</a:t>
                </a:r>
                <a:r>
                  <a:rPr>
                    <a:latin typeface="Courier"/>
                  </a:rPr>
                  <a:t>( </a:t>
                </a:r>
                <a:r>
                  <a:rPr>
                    <a:solidFill>
                      <a:srgbClr val="06287E"/>
                    </a:solidFill>
                    <a:latin typeface="Courier"/>
                  </a:rPr>
                  <a:t>sum</a:t>
                </a:r>
                <a:r>
                  <a:rPr>
                    <a:latin typeface="Courier"/>
                  </a:rPr>
                  <a:t>( (y</a:t>
                </a:r>
                <a:r>
                  <a:rPr>
                    <a:solidFill>
                      <a:srgbClr val="4070A0"/>
                    </a:solidFill>
                    <a:latin typeface="Courier"/>
                  </a:rPr>
                  <a:t>-</a:t>
                </a:r>
                <a:r>
                  <a:rPr>
                    <a:latin typeface="Courier"/>
                  </a:rPr>
                  <a:t>pred)</a:t>
                </a:r>
                <a:r>
                  <a:rPr>
                    <a:solidFill>
                      <a:srgbClr val="4070A0"/>
                    </a:solidFill>
                    <a:latin typeface="Courier"/>
                  </a:rPr>
                  <a:t>^</a:t>
                </a:r>
                <a:r>
                  <a:rPr>
                    <a:solidFill>
                      <a:srgbClr val="40A070"/>
                    </a:solidFill>
                    <a:latin typeface="Courier"/>
                  </a:rPr>
                  <a:t>2</a:t>
                </a:r>
                <a:r>
                  <a:rPr>
                    <a:latin typeface="Courier"/>
                  </a:rPr>
                  <a:t> ) )</a:t>
                </a:r>
                <a:r>
                  <a:t/>
                </a:r>
                <a:br/>
                <a:r>
                  <a:rPr>
                    <a:latin typeface="Courier"/>
                  </a:rPr>
                  <a:t>    }</a:t>
                </a:r>
                <a:r>
                  <a:rPr b="1">
                    <a:solidFill>
                      <a:srgbClr val="007020"/>
                    </a:solidFill>
                    <a:latin typeface="Courier"/>
                  </a:rPr>
                  <a:t>else</a:t>
                </a:r>
                <a:r>
                  <a:rPr>
                    <a:latin typeface="Courier"/>
                  </a:rPr>
                  <a:t>{</a:t>
                </a:r>
                <a:r>
                  <a:t/>
                </a:r>
                <a:br/>
                <a:r>
                  <a:rPr>
                    <a:latin typeface="Courier"/>
                  </a:rPr>
                  <a:t>      </a:t>
                </a:r>
                <a:r>
                  <a:rPr b="1">
                    <a:solidFill>
                      <a:srgbClr val="007020"/>
                    </a:solidFill>
                    <a:latin typeface="Courier"/>
                  </a:rPr>
                  <a:t>if</a:t>
                </a:r>
                <a:r>
                  <a:rPr>
                    <a:latin typeface="Courier"/>
                  </a:rPr>
                  <a:t>(</a:t>
                </a:r>
                <a:r>
                  <a:rPr>
                    <a:solidFill>
                      <a:srgbClr val="06287E"/>
                    </a:solidFill>
                    <a:latin typeface="Courier"/>
                  </a:rPr>
                  <a:t>is.factor</a:t>
                </a:r>
                <a:r>
                  <a:rPr>
                    <a:latin typeface="Courier"/>
                  </a:rPr>
                  <a:t>(y)) y </a:t>
                </a:r>
                <a:r>
                  <a:rPr>
                    <a:solidFill>
                      <a:srgbClr val="007020"/>
                    </a:solidFill>
                    <a:latin typeface="Courier"/>
                  </a:rPr>
                  <a:t>&lt;-</a:t>
                </a:r>
                <a:r>
                  <a:rPr>
                    <a:latin typeface="Courier"/>
                  </a:rPr>
                  <a:t> </a:t>
                </a:r>
                <a:r>
                  <a:rPr>
                    <a:solidFill>
                      <a:srgbClr val="06287E"/>
                    </a:solidFill>
                    <a:latin typeface="Courier"/>
                  </a:rPr>
                  <a:t>as.numeric</a:t>
                </a:r>
                <a:r>
                  <a:rPr>
                    <a:latin typeface="Courier"/>
                  </a:rPr>
                  <a:t>(y)</a:t>
                </a:r>
                <a:r>
                  <a:rPr>
                    <a:solidFill>
                      <a:srgbClr val="4070A0"/>
                    </a:solidFill>
                    <a:latin typeface="Courier"/>
                  </a:rPr>
                  <a:t>&gt;</a:t>
                </a:r>
                <a:r>
                  <a:rPr>
                    <a:solidFill>
                      <a:srgbClr val="40A070"/>
                    </a:solidFill>
                    <a:latin typeface="Courier"/>
                  </a:rPr>
                  <a:t>1</a:t>
                </a:r>
                <a:r>
                  <a:t/>
                </a:r>
                <a:br/>
                <a:r>
                  <a:rPr>
                    <a:latin typeface="Courier"/>
                  </a:rPr>
                  <a:t>      </a:t>
                </a:r>
                <a:r>
                  <a:rPr>
                    <a:solidFill>
                      <a:srgbClr val="06287E"/>
                    </a:solidFill>
                    <a:latin typeface="Courier"/>
                  </a:rPr>
                  <a:t>return</a:t>
                </a:r>
                <a:r>
                  <a:rPr>
                    <a:latin typeface="Courier"/>
                  </a:rPr>
                  <a:t>( </a:t>
                </a:r>
                <a:r>
                  <a:rPr>
                    <a:solidFill>
                      <a:srgbClr val="4070A0"/>
                    </a:solidFill>
                    <a:latin typeface="Courier"/>
                  </a:rPr>
                  <a:t>-</a:t>
                </a:r>
                <a:r>
                  <a:rPr>
                    <a:solidFill>
                      <a:srgbClr val="40A070"/>
                    </a:solidFill>
                    <a:latin typeface="Courier"/>
                  </a:rPr>
                  <a:t>2</a:t>
                </a:r>
                <a:r>
                  <a:rPr>
                    <a:solidFill>
                      <a:srgbClr val="4070A0"/>
                    </a:solidFill>
                    <a:latin typeface="Courier"/>
                  </a:rPr>
                  <a:t>*</a:t>
                </a:r>
                <a:r>
                  <a:rPr>
                    <a:solidFill>
                      <a:srgbClr val="06287E"/>
                    </a:solidFill>
                    <a:latin typeface="Courier"/>
                  </a:rPr>
                  <a:t>sum</a:t>
                </a:r>
                <a:r>
                  <a:rPr>
                    <a:latin typeface="Courier"/>
                  </a:rPr>
                  <a:t>( y</a:t>
                </a:r>
                <a:r>
                  <a:rPr>
                    <a:solidFill>
                      <a:srgbClr val="4070A0"/>
                    </a:solidFill>
                    <a:latin typeface="Courier"/>
                  </a:rPr>
                  <a:t>*</a:t>
                </a:r>
                <a:r>
                  <a:rPr>
                    <a:solidFill>
                      <a:srgbClr val="06287E"/>
                    </a:solidFill>
                    <a:latin typeface="Courier"/>
                  </a:rPr>
                  <a:t>log</a:t>
                </a:r>
                <a:r>
                  <a:rPr>
                    <a:latin typeface="Courier"/>
                  </a:rPr>
                  <a:t>(pred) </a:t>
                </a:r>
                <a:r>
                  <a:rPr>
                    <a:solidFill>
                      <a:srgbClr val="4070A0"/>
                    </a:solidFill>
                    <a:latin typeface="Courier"/>
                  </a:rPr>
                  <a:t>+</a:t>
                </a:r>
                <a:r>
                  <a:rPr>
                    <a:latin typeface="Courier"/>
                  </a:rPr>
                  <a:t> (</a:t>
                </a:r>
                <a:r>
                  <a:rPr>
                    <a:solidFill>
                      <a:srgbClr val="40A070"/>
                    </a:solidFill>
                    <a:latin typeface="Courier"/>
                  </a:rPr>
                  <a:t>1</a:t>
                </a:r>
                <a:r>
                  <a:rPr>
                    <a:solidFill>
                      <a:srgbClr val="4070A0"/>
                    </a:solidFill>
                    <a:latin typeface="Courier"/>
                  </a:rPr>
                  <a:t>-</a:t>
                </a:r>
                <a:r>
                  <a:rPr>
                    <a:latin typeface="Courier"/>
                  </a:rPr>
                  <a:t>y)</a:t>
                </a:r>
                <a:r>
                  <a:rPr>
                    <a:solidFill>
                      <a:srgbClr val="4070A0"/>
                    </a:solidFill>
                    <a:latin typeface="Courier"/>
                  </a:rPr>
                  <a:t>*</a:t>
                </a:r>
                <a:r>
                  <a:rPr>
                    <a:solidFill>
                      <a:srgbClr val="06287E"/>
                    </a:solidFill>
                    <a:latin typeface="Courier"/>
                  </a:rPr>
                  <a:t>log</a:t>
                </a:r>
                <a:r>
                  <a:rPr>
                    <a:latin typeface="Courier"/>
                  </a:rPr>
                  <a:t>(</a:t>
                </a:r>
                <a:r>
                  <a:rPr>
                    <a:solidFill>
                      <a:srgbClr val="40A070"/>
                    </a:solidFill>
                    <a:latin typeface="Courier"/>
                  </a:rPr>
                  <a:t>1</a:t>
                </a:r>
                <a:r>
                  <a:rPr>
                    <a:solidFill>
                      <a:srgbClr val="4070A0"/>
                    </a:solidFill>
                    <a:latin typeface="Courier"/>
                  </a:rPr>
                  <a:t>-</a:t>
                </a:r>
                <a:r>
                  <a:rPr>
                    <a:latin typeface="Courier"/>
                  </a:rPr>
                  <a:t>pred) ) )</a:t>
                </a:r>
                <a:r>
                  <a:t/>
                </a:r>
                <a:br/>
                <a:r>
                  <a:rPr>
                    <a:latin typeface="Courier"/>
                  </a:rPr>
                  <a:t>    }</a:t>
                </a:r>
                <a:r>
                  <a:t/>
                </a:r>
                <a:br/>
                <a:r>
                  <a:rPr>
                    <a:latin typeface="Courier"/>
                  </a:rPr>
                  <a:t>  }</a:t>
                </a:r>
                <a:r>
                  <a:t/>
                </a:r>
                <a:br/>
                <a:r>
                  <a:t/>
                </a:r>
                <a:br/>
                <a:r>
                  <a:rPr i="1">
                    <a:solidFill>
                      <a:srgbClr val="BA2121"/>
                    </a:solidFill>
                    <a:latin typeface="Courier"/>
                  </a:rPr>
                  <a:t>## get null devaince too, and return R2</a:t>
                </a:r>
                <a:r>
                  <a:t/>
                </a:r>
                <a:br/>
                <a:r>
                  <a:t/>
                </a:r>
                <a:br/>
                <a:r>
                  <a:rPr>
                    <a:latin typeface="Courier"/>
                  </a:rPr>
                  <a:t>  </a:t>
                </a:r>
                <a:r>
                  <a:t/>
                </a:r>
                <a:br/>
                <a:r>
                  <a:rPr>
                    <a:latin typeface="Courier"/>
                  </a:rPr>
                  <a:t>  R2 </a:t>
                </a:r>
                <a:r>
                  <a:rPr>
                    <a:solidFill>
                      <a:srgbClr val="007020"/>
                    </a:solidFill>
                    <a:latin typeface="Courier"/>
                  </a:rPr>
                  <a:t>&lt;-</a:t>
                </a:r>
                <a:r>
                  <a:rPr>
                    <a:latin typeface="Courier"/>
                  </a:rPr>
                  <a:t> </a:t>
                </a:r>
                <a:r>
                  <a:rPr b="1">
                    <a:solidFill>
                      <a:srgbClr val="007020"/>
                    </a:solidFill>
                    <a:latin typeface="Courier"/>
                  </a:rPr>
                  <a:t>function</a:t>
                </a:r>
                <a:r>
                  <a:rPr>
                    <a:latin typeface="Courier"/>
                  </a:rPr>
                  <a:t>(y, pred, </a:t>
                </a:r>
                <a:r>
                  <a:rPr>
                    <a:solidFill>
                      <a:srgbClr val="7D9029"/>
                    </a:solidFill>
                    <a:latin typeface="Courier"/>
                  </a:rPr>
                  <a:t>family=</a:t>
                </a:r>
                <a:r>
                  <a:rPr>
                    <a:solidFill>
                      <a:srgbClr val="06287E"/>
                    </a:solidFill>
                    <a:latin typeface="Courier"/>
                  </a:rPr>
                  <a:t>c</a:t>
                </a:r>
                <a:r>
                  <a:rPr>
                    <a:latin typeface="Courier"/>
                  </a:rPr>
                  <a:t>(</a:t>
                </a:r>
                <a:r>
                  <a:rPr>
                    <a:solidFill>
                      <a:srgbClr val="4070A0"/>
                    </a:solidFill>
                    <a:latin typeface="Courier"/>
                  </a:rPr>
                  <a:t>"gaussian"</a:t>
                </a:r>
                <a:r>
                  <a:rPr>
                    <a:latin typeface="Courier"/>
                  </a:rPr>
                  <a:t>,</a:t>
                </a:r>
                <a:r>
                  <a:rPr>
                    <a:solidFill>
                      <a:srgbClr val="4070A0"/>
                    </a:solidFill>
                    <a:latin typeface="Courier"/>
                  </a:rPr>
                  <a:t>"binomial"</a:t>
                </a:r>
                <a:r>
                  <a:rPr>
                    <a:latin typeface="Courier"/>
                  </a:rPr>
                  <a:t>)){</a:t>
                </a:r>
                <a:r>
                  <a:t/>
                </a:r>
                <a:br/>
                <a:r>
                  <a:rPr>
                    <a:latin typeface="Courier"/>
                  </a:rPr>
                  <a:t>  fam </a:t>
                </a:r>
                <a:r>
                  <a:rPr>
                    <a:solidFill>
                      <a:srgbClr val="007020"/>
                    </a:solidFill>
                    <a:latin typeface="Courier"/>
                  </a:rPr>
                  <a:t>&lt;-</a:t>
                </a:r>
                <a:r>
                  <a:rPr>
                    <a:latin typeface="Courier"/>
                  </a:rPr>
                  <a:t> </a:t>
                </a:r>
                <a:r>
                  <a:rPr>
                    <a:solidFill>
                      <a:srgbClr val="06287E"/>
                    </a:solidFill>
                    <a:latin typeface="Courier"/>
                  </a:rPr>
                  <a:t>match.arg</a:t>
                </a:r>
                <a:r>
                  <a:rPr>
                    <a:latin typeface="Courier"/>
                  </a:rPr>
                  <a:t>(family)</a:t>
                </a:r>
                <a:r>
                  <a:t/>
                </a:r>
                <a:br/>
                <a:r>
                  <a:rPr>
                    <a:latin typeface="Courier"/>
                  </a:rPr>
                  <a:t>  </a:t>
                </a:r>
                <a:r>
                  <a:rPr b="1">
                    <a:solidFill>
                      <a:srgbClr val="007020"/>
                    </a:solidFill>
                    <a:latin typeface="Courier"/>
                  </a:rPr>
                  <a:t>if</a:t>
                </a:r>
                <a:r>
                  <a:rPr>
                    <a:latin typeface="Courier"/>
                  </a:rPr>
                  <a:t>(fam</a:t>
                </a:r>
                <a:r>
                  <a:rPr>
                    <a:solidFill>
                      <a:srgbClr val="4070A0"/>
                    </a:solidFill>
                    <a:latin typeface="Courier"/>
                  </a:rPr>
                  <a:t>=="binomial"</a:t>
                </a:r>
                <a:r>
                  <a:rPr>
                    <a:latin typeface="Courier"/>
                  </a:rPr>
                  <a:t>){</a:t>
                </a:r>
                <a:r>
                  <a:t/>
                </a:r>
                <a:br/>
                <a:r>
                  <a:rPr>
                    <a:latin typeface="Courier"/>
                  </a:rPr>
                  <a:t>    </a:t>
                </a:r>
                <a:r>
                  <a:rPr b="1">
                    <a:solidFill>
                      <a:srgbClr val="007020"/>
                    </a:solidFill>
                    <a:latin typeface="Courier"/>
                  </a:rPr>
                  <a:t>if</a:t>
                </a:r>
                <a:r>
                  <a:rPr>
                    <a:latin typeface="Courier"/>
                  </a:rPr>
                  <a:t>(</a:t>
                </a:r>
                <a:r>
                  <a:rPr>
                    <a:solidFill>
                      <a:srgbClr val="06287E"/>
                    </a:solidFill>
                    <a:latin typeface="Courier"/>
                  </a:rPr>
                  <a:t>is.factor</a:t>
                </a:r>
                <a:r>
                  <a:rPr>
                    <a:latin typeface="Courier"/>
                  </a:rPr>
                  <a:t>(y)){ y </a:t>
                </a:r>
                <a:r>
                  <a:rPr>
                    <a:solidFill>
                      <a:srgbClr val="007020"/>
                    </a:solidFill>
                    <a:latin typeface="Courier"/>
                  </a:rPr>
                  <a:t>&lt;-</a:t>
                </a:r>
                <a:r>
                  <a:rPr>
                    <a:latin typeface="Courier"/>
                  </a:rPr>
                  <a:t> </a:t>
                </a:r>
                <a:r>
                  <a:rPr>
                    <a:solidFill>
                      <a:srgbClr val="06287E"/>
                    </a:solidFill>
                    <a:latin typeface="Courier"/>
                  </a:rPr>
                  <a:t>as.numeric</a:t>
                </a:r>
                <a:r>
                  <a:rPr>
                    <a:latin typeface="Courier"/>
                  </a:rPr>
                  <a:t>(y)</a:t>
                </a:r>
                <a:r>
                  <a:rPr>
                    <a:solidFill>
                      <a:srgbClr val="4070A0"/>
                    </a:solidFill>
                    <a:latin typeface="Courier"/>
                  </a:rPr>
                  <a:t>&gt;</a:t>
                </a:r>
                <a:r>
                  <a:rPr>
                    <a:solidFill>
                      <a:srgbClr val="40A070"/>
                    </a:solidFill>
                    <a:latin typeface="Courier"/>
                  </a:rPr>
                  <a:t>1</a:t>
                </a:r>
                <a:r>
                  <a:rPr>
                    <a:latin typeface="Courier"/>
                  </a:rPr>
                  <a:t> }</a:t>
                </a:r>
                <a:r>
                  <a:t/>
                </a:r>
                <a:br/>
                <a:r>
                  <a:rPr>
                    <a:latin typeface="Courier"/>
                  </a:rPr>
                  <a:t>  }</a:t>
                </a:r>
                <a:r>
                  <a:t/>
                </a:r>
                <a:br/>
                <a:r>
                  <a:rPr>
                    <a:latin typeface="Courier"/>
                  </a:rPr>
                  <a:t>  dev </a:t>
                </a:r>
                <a:r>
                  <a:rPr>
                    <a:solidFill>
                      <a:srgbClr val="007020"/>
                    </a:solidFill>
                    <a:latin typeface="Courier"/>
                  </a:rPr>
                  <a:t>&lt;-</a:t>
                </a:r>
                <a:r>
                  <a:rPr>
                    <a:latin typeface="Courier"/>
                  </a:rPr>
                  <a:t> </a:t>
                </a:r>
                <a:r>
                  <a:rPr>
                    <a:solidFill>
                      <a:srgbClr val="06287E"/>
                    </a:solidFill>
                    <a:latin typeface="Courier"/>
                  </a:rPr>
                  <a:t>deviance</a:t>
                </a:r>
                <a:r>
                  <a:rPr>
                    <a:latin typeface="Courier"/>
                  </a:rPr>
                  <a:t>(y, pred, </a:t>
                </a:r>
                <a:r>
                  <a:rPr>
                    <a:solidFill>
                      <a:srgbClr val="7D9029"/>
                    </a:solidFill>
                    <a:latin typeface="Courier"/>
                  </a:rPr>
                  <a:t>family=</a:t>
                </a:r>
                <a:r>
                  <a:rPr>
                    <a:latin typeface="Courier"/>
                  </a:rPr>
                  <a:t>fam)</a:t>
                </a:r>
                <a:r>
                  <a:t/>
                </a:r>
                <a:br/>
                <a:r>
                  <a:rPr>
                    <a:latin typeface="Courier"/>
                  </a:rPr>
                  <a:t>  dev0 </a:t>
                </a:r>
                <a:r>
                  <a:rPr>
                    <a:solidFill>
                      <a:srgbClr val="007020"/>
                    </a:solidFill>
                    <a:latin typeface="Courier"/>
                  </a:rPr>
                  <a:t>&lt;-</a:t>
                </a:r>
                <a:r>
                  <a:rPr>
                    <a:latin typeface="Courier"/>
                  </a:rPr>
                  <a:t> </a:t>
                </a:r>
                <a:r>
                  <a:rPr>
                    <a:solidFill>
                      <a:srgbClr val="06287E"/>
                    </a:solidFill>
                    <a:latin typeface="Courier"/>
                  </a:rPr>
                  <a:t>deviance</a:t>
                </a:r>
                <a:r>
                  <a:rPr>
                    <a:latin typeface="Courier"/>
                  </a:rPr>
                  <a:t>(y, </a:t>
                </a:r>
                <a:r>
                  <a:rPr>
                    <a:solidFill>
                      <a:srgbClr val="06287E"/>
                    </a:solidFill>
                    <a:latin typeface="Courier"/>
                  </a:rPr>
                  <a:t>mean</a:t>
                </a:r>
                <a:r>
                  <a:rPr>
                    <a:latin typeface="Courier"/>
                  </a:rPr>
                  <a:t>(y), </a:t>
                </a:r>
                <a:r>
                  <a:rPr>
                    <a:solidFill>
                      <a:srgbClr val="7D9029"/>
                    </a:solidFill>
                    <a:latin typeface="Courier"/>
                  </a:rPr>
                  <a:t>family=</a:t>
                </a:r>
                <a:r>
                  <a:rPr>
                    <a:latin typeface="Courier"/>
                  </a:rPr>
                  <a:t>fam)</a:t>
                </a:r>
                <a:r>
                  <a:t/>
                </a:r>
                <a:br/>
                <a:r>
                  <a:rPr>
                    <a:latin typeface="Courier"/>
                  </a:rPr>
                  <a:t>  </a:t>
                </a:r>
                <a:r>
                  <a:rPr>
                    <a:solidFill>
                      <a:srgbClr val="06287E"/>
                    </a:solidFill>
                    <a:latin typeface="Courier"/>
                  </a:rPr>
                  <a:t>return</a:t>
                </a:r>
                <a:r>
                  <a:rPr>
                    <a:latin typeface="Courier"/>
                  </a:rPr>
                  <a:t>(</a:t>
                </a:r>
                <a:r>
                  <a:rPr>
                    <a:solidFill>
                      <a:srgbClr val="40A070"/>
                    </a:solidFill>
                    <a:latin typeface="Courier"/>
                  </a:rPr>
                  <a:t>1</a:t>
                </a:r>
                <a:r>
                  <a:rPr>
                    <a:solidFill>
                      <a:srgbClr val="4070A0"/>
                    </a:solidFill>
                    <a:latin typeface="Courier"/>
                  </a:rPr>
                  <a:t>-</a:t>
                </a:r>
                <a:r>
                  <a:rPr>
                    <a:latin typeface="Courier"/>
                  </a:rPr>
                  <a:t>dev</a:t>
                </a:r>
                <a:r>
                  <a:rPr>
                    <a:solidFill>
                      <a:srgbClr val="4070A0"/>
                    </a:solidFill>
                    <a:latin typeface="Courier"/>
                  </a:rPr>
                  <a:t>/</a:t>
                </a:r>
                <a:r>
                  <a:rPr>
                    <a:latin typeface="Courier"/>
                  </a:rPr>
                  <a:t>dev0)</a:t>
                </a:r>
                <a:r>
                  <a:t/>
                </a:r>
                <a:br/>
                <a:r>
                  <a:rPr>
                    <a:latin typeface="Courier"/>
                  </a:rPr>
                  <a:t>}  </a:t>
                </a:r>
                <a:r>
                  <a:t/>
                </a:r>
                <a:br/>
                <a:r>
                  <a:t/>
                </a:r>
                <a:br/>
                <a:r>
                  <a:rPr b="1">
                    <a:solidFill>
                      <a:srgbClr val="007020"/>
                    </a:solidFill>
                    <a:latin typeface="Courier"/>
                  </a:rPr>
                  <a:t>for</a:t>
                </a:r>
                <a:r>
                  <a:rPr>
                    <a:latin typeface="Courier"/>
                  </a:rPr>
                  <a:t>(k </a:t>
                </a:r>
                <a:r>
                  <a:rPr b="1">
                    <a:solidFill>
                      <a:srgbClr val="007020"/>
                    </a:solidFill>
                    <a:latin typeface="Courier"/>
                  </a:rPr>
                  <a:t>in</a:t>
                </a:r>
                <a:r>
                  <a:rPr>
                    <a:latin typeface="Courier"/>
                  </a:rPr>
                  <a:t> </a:t>
                </a:r>
                <a:r>
                  <a:rPr>
                    <a:solidFill>
                      <a:srgbClr val="40A070"/>
                    </a:solidFill>
                    <a:latin typeface="Courier"/>
                  </a:rPr>
                  <a:t>1</a:t>
                </a:r>
                <a:r>
                  <a:rPr>
                    <a:solidFill>
                      <a:srgbClr val="4070A0"/>
                    </a:solidFill>
                    <a:latin typeface="Courier"/>
                  </a:rPr>
                  <a:t>:</a:t>
                </a:r>
                <a:r>
                  <a:rPr>
                    <a:latin typeface="Courier"/>
                  </a:rPr>
                  <a:t>K){</a:t>
                </a:r>
                <a:r>
                  <a:t/>
                </a:r>
                <a:br/>
                <a:r>
                  <a:rPr>
                    <a:latin typeface="Courier"/>
                  </a:rPr>
                  <a:t>  train </a:t>
                </a:r>
                <a:r>
                  <a:rPr>
                    <a:solidFill>
                      <a:srgbClr val="007020"/>
                    </a:solidFill>
                    <a:latin typeface="Courier"/>
                  </a:rPr>
                  <a:t>=</a:t>
                </a:r>
                <a:r>
                  <a:rPr>
                    <a:latin typeface="Courier"/>
                  </a:rPr>
                  <a:t> </a:t>
                </a:r>
                <a:r>
                  <a:rPr>
                    <a:solidFill>
                      <a:srgbClr val="06287E"/>
                    </a:solidFill>
                    <a:latin typeface="Courier"/>
                  </a:rPr>
                  <a:t>which</a:t>
                </a:r>
                <a:r>
                  <a:rPr>
                    <a:latin typeface="Courier"/>
                  </a:rPr>
                  <a:t>(foldid</a:t>
                </a:r>
                <a:r>
                  <a:rPr>
                    <a:solidFill>
                      <a:srgbClr val="4070A0"/>
                    </a:solidFill>
                    <a:latin typeface="Courier"/>
                  </a:rPr>
                  <a:t>!=</a:t>
                </a:r>
                <a:r>
                  <a:rPr>
                    <a:latin typeface="Courier"/>
                  </a:rPr>
                  <a:t>k) </a:t>
                </a:r>
                <a:r>
                  <a:rPr i="1">
                    <a:solidFill>
                      <a:srgbClr val="60A0B0"/>
                    </a:solidFill>
                    <a:latin typeface="Courier"/>
                  </a:rPr>
                  <a:t># data used to train</a:t>
                </a:r>
                <a:r>
                  <a:t/>
                </a:r>
                <a:br/>
                <a:r>
                  <a:rPr>
                    <a:latin typeface="Courier"/>
                  </a:rPr>
                  <a:t>  </a:t>
                </a:r>
                <a:r>
                  <a:t/>
                </a:r>
                <a:br/>
                <a:r>
                  <a:rPr>
                    <a:latin typeface="Courier"/>
                  </a:rPr>
                  <a:t>  </a:t>
                </a:r>
                <a:r>
                  <a:rPr i="1">
                    <a:solidFill>
                      <a:srgbClr val="60A0B0"/>
                    </a:solidFill>
                    <a:latin typeface="Courier"/>
                  </a:rPr>
                  <a:t># fit regressions</a:t>
                </a:r>
                <a:r>
                  <a:t/>
                </a:r>
                <a:br/>
                <a:r>
                  <a:rPr>
                    <a:latin typeface="Courier"/>
                  </a:rPr>
                  <a:t>  model_1 </a:t>
                </a:r>
                <a:r>
                  <a:rPr>
                    <a:solidFill>
                      <a:srgbClr val="007020"/>
                    </a:solidFill>
                    <a:latin typeface="Courier"/>
                  </a:rPr>
                  <a:t>&lt;-</a:t>
                </a:r>
                <a:r>
                  <a:rPr>
                    <a:latin typeface="Courier"/>
                  </a:rPr>
                  <a:t> </a:t>
                </a:r>
                <a:r>
                  <a:rPr>
                    <a:solidFill>
                      <a:srgbClr val="06287E"/>
                    </a:solidFill>
                    <a:latin typeface="Courier"/>
                  </a:rPr>
                  <a:t>glm</a:t>
                </a:r>
                <a:r>
                  <a:rPr>
                    <a:latin typeface="Courier"/>
                  </a:rPr>
                  <a:t>(Churn </a:t>
                </a:r>
                <a:r>
                  <a:rPr>
                    <a:solidFill>
                      <a:srgbClr val="4070A0"/>
                    </a:solidFill>
                    <a:latin typeface="Courier"/>
                  </a:rPr>
                  <a:t>~</a:t>
                </a:r>
                <a:r>
                  <a:rPr>
                    <a:latin typeface="Courier"/>
                  </a:rPr>
                  <a:t> . , </a:t>
                </a:r>
                <a:r>
                  <a:rPr>
                    <a:solidFill>
                      <a:srgbClr val="7D9029"/>
                    </a:solidFill>
                    <a:latin typeface="Courier"/>
                  </a:rPr>
                  <a:t>data=</a:t>
                </a:r>
                <a:r>
                  <a:rPr>
                    <a:latin typeface="Courier"/>
                  </a:rPr>
                  <a:t>telco[train,], </a:t>
                </a:r>
                <a:r>
                  <a:rPr>
                    <a:solidFill>
                      <a:srgbClr val="7D9029"/>
                    </a:solidFill>
                    <a:latin typeface="Courier"/>
                  </a:rPr>
                  <a:t>family=</a:t>
                </a:r>
                <a:r>
                  <a:rPr>
                    <a:solidFill>
                      <a:srgbClr val="4070A0"/>
                    </a:solidFill>
                    <a:latin typeface="Courier"/>
                  </a:rPr>
                  <a:t>"binomial"</a:t>
                </a:r>
                <a:r>
                  <a:rPr>
                    <a:latin typeface="Courier"/>
                  </a:rPr>
                  <a:t>)</a:t>
                </a:r>
                <a:r>
                  <a:t/>
                </a:r>
                <a:br/>
                <a:r>
                  <a:rPr>
                    <a:latin typeface="Courier"/>
                  </a:rPr>
                  <a:t>  </a:t>
                </a:r>
                <a:r>
                  <a:rPr>
                    <a:solidFill>
                      <a:srgbClr val="06287E"/>
                    </a:solidFill>
                    <a:latin typeface="Courier"/>
                  </a:rPr>
                  <a:t>summary</a:t>
                </a:r>
                <a:r>
                  <a:rPr>
                    <a:latin typeface="Courier"/>
                  </a:rPr>
                  <a:t>(model_1)</a:t>
                </a:r>
                <a:r>
                  <a:t/>
                </a:r>
                <a:br/>
                <a:r>
                  <a:rPr>
                    <a:latin typeface="Courier"/>
                  </a:rPr>
                  <a:t>  </a:t>
                </a:r>
                <a:r>
                  <a:t/>
                </a:r>
                <a:br/>
                <a:r>
                  <a:rPr>
                    <a:latin typeface="Courier"/>
                  </a:rPr>
                  <a:t>  model_2 </a:t>
                </a:r>
                <a:r>
                  <a:rPr>
                    <a:solidFill>
                      <a:srgbClr val="007020"/>
                    </a:solidFill>
                    <a:latin typeface="Courier"/>
                  </a:rPr>
                  <a:t>&lt;-</a:t>
                </a:r>
                <a:r>
                  <a:rPr>
                    <a:latin typeface="Courier"/>
                  </a:rPr>
                  <a:t> </a:t>
                </a:r>
                <a:r>
                  <a:rPr>
                    <a:solidFill>
                      <a:srgbClr val="06287E"/>
                    </a:solidFill>
                    <a:latin typeface="Courier"/>
                  </a:rPr>
                  <a:t>glm</a:t>
                </a:r>
                <a:r>
                  <a:rPr>
                    <a:latin typeface="Courier"/>
                  </a:rPr>
                  <a:t>(Churn </a:t>
                </a:r>
                <a:r>
                  <a:rPr>
                    <a:solidFill>
                      <a:srgbClr val="4070A0"/>
                    </a:solidFill>
                    <a:latin typeface="Courier"/>
                  </a:rPr>
                  <a:t>~</a:t>
                </a:r>
                <a:r>
                  <a:rPr>
                    <a:latin typeface="Courier"/>
                  </a:rPr>
                  <a:t> . </a:t>
                </a:r>
                <a:r>
                  <a:rPr>
                    <a:solidFill>
                      <a:srgbClr val="4070A0"/>
                    </a:solidFill>
                    <a:latin typeface="Courier"/>
                  </a:rPr>
                  <a:t>+</a:t>
                </a:r>
                <a:r>
                  <a:rPr>
                    <a:solidFill>
                      <a:srgbClr val="06287E"/>
                    </a:solidFill>
                    <a:latin typeface="Courier"/>
                  </a:rPr>
                  <a:t>as.factor</a:t>
                </a:r>
                <a:r>
                  <a:rPr>
                    <a:latin typeface="Courier"/>
                  </a:rPr>
                  <a:t>(tenure) </a:t>
                </a:r>
                <a:r>
                  <a:rPr>
                    <a:solidFill>
                      <a:srgbClr val="4070A0"/>
                    </a:solidFill>
                    <a:latin typeface="Courier"/>
                  </a:rPr>
                  <a:t>-</a:t>
                </a:r>
                <a:r>
                  <a:rPr>
                    <a:latin typeface="Courier"/>
                  </a:rPr>
                  <a:t>tenure, </a:t>
                </a:r>
                <a:r>
                  <a:rPr>
                    <a:solidFill>
                      <a:srgbClr val="7D9029"/>
                    </a:solidFill>
                    <a:latin typeface="Courier"/>
                  </a:rPr>
                  <a:t>data=</a:t>
                </a:r>
                <a:r>
                  <a:rPr>
                    <a:latin typeface="Courier"/>
                  </a:rPr>
                  <a:t>telco[train,], </a:t>
                </a:r>
                <a:r>
                  <a:rPr>
                    <a:solidFill>
                      <a:srgbClr val="7D9029"/>
                    </a:solidFill>
                    <a:latin typeface="Courier"/>
                  </a:rPr>
                  <a:t>family=</a:t>
                </a:r>
                <a:r>
                  <a:rPr>
                    <a:solidFill>
                      <a:srgbClr val="4070A0"/>
                    </a:solidFill>
                    <a:latin typeface="Courier"/>
                  </a:rPr>
                  <a:t>"binomial"</a:t>
                </a:r>
                <a:r>
                  <a:rPr>
                    <a:latin typeface="Courier"/>
                  </a:rPr>
                  <a:t>)</a:t>
                </a:r>
                <a:r>
                  <a:t/>
                </a:r>
                <a:br/>
                <a:r>
                  <a:rPr>
                    <a:latin typeface="Courier"/>
                  </a:rPr>
                  <a:t>  </a:t>
                </a:r>
                <a:r>
                  <a:rPr>
                    <a:solidFill>
                      <a:srgbClr val="06287E"/>
                    </a:solidFill>
                    <a:latin typeface="Courier"/>
                  </a:rPr>
                  <a:t>summary</a:t>
                </a:r>
                <a:r>
                  <a:rPr>
                    <a:latin typeface="Courier"/>
                  </a:rPr>
                  <a:t>(model_2)</a:t>
                </a:r>
                <a:r>
                  <a:t/>
                </a:r>
                <a:br/>
                <a:r>
                  <a:rPr>
                    <a:latin typeface="Courier"/>
                  </a:rPr>
                  <a:t>  </a:t>
                </a:r>
                <a:r>
                  <a:t/>
                </a:r>
                <a:br/>
                <a:r>
                  <a:rPr>
                    <a:latin typeface="Courier"/>
                  </a:rPr>
                  <a:t>  model_3 </a:t>
                </a:r>
                <a:r>
                  <a:rPr>
                    <a:solidFill>
                      <a:srgbClr val="007020"/>
                    </a:solidFill>
                    <a:latin typeface="Courier"/>
                  </a:rPr>
                  <a:t>&lt;-</a:t>
                </a:r>
                <a:r>
                  <a:rPr>
                    <a:latin typeface="Courier"/>
                  </a:rPr>
                  <a:t> </a:t>
                </a:r>
                <a:r>
                  <a:rPr>
                    <a:solidFill>
                      <a:srgbClr val="06287E"/>
                    </a:solidFill>
                    <a:latin typeface="Courier"/>
                  </a:rPr>
                  <a:t>glm</a:t>
                </a:r>
                <a:r>
                  <a:rPr>
                    <a:latin typeface="Courier"/>
                  </a:rPr>
                  <a:t>(Churn </a:t>
                </a:r>
                <a:r>
                  <a:rPr>
                    <a:solidFill>
                      <a:srgbClr val="4070A0"/>
                    </a:solidFill>
                    <a:latin typeface="Courier"/>
                  </a:rPr>
                  <a:t>~</a:t>
                </a:r>
                <a:r>
                  <a:rPr>
                    <a:latin typeface="Courier"/>
                  </a:rPr>
                  <a:t> . </a:t>
                </a:r>
                <a:r>
                  <a:rPr>
                    <a:solidFill>
                      <a:srgbClr val="4070A0"/>
                    </a:solidFill>
                    <a:latin typeface="Courier"/>
                  </a:rPr>
                  <a:t>+</a:t>
                </a:r>
                <a:r>
                  <a:rPr>
                    <a:solidFill>
                      <a:srgbClr val="06287E"/>
                    </a:solidFill>
                    <a:latin typeface="Courier"/>
                  </a:rPr>
                  <a:t>as.factor</a:t>
                </a:r>
                <a:r>
                  <a:rPr>
                    <a:latin typeface="Courier"/>
                  </a:rPr>
                  <a:t>(tenure)</a:t>
                </a:r>
                <a:r>
                  <a:rPr>
                    <a:solidFill>
                      <a:srgbClr val="4070A0"/>
                    </a:solidFill>
                    <a:latin typeface="Courier"/>
                  </a:rPr>
                  <a:t>*</a:t>
                </a:r>
                <a:r>
                  <a:rPr>
                    <a:solidFill>
                      <a:srgbClr val="06287E"/>
                    </a:solidFill>
                    <a:latin typeface="Courier"/>
                  </a:rPr>
                  <a:t>as.factor</a:t>
                </a:r>
                <a:r>
                  <a:rPr>
                    <a:latin typeface="Courier"/>
                  </a:rPr>
                  <a:t>(PaymentMethod) </a:t>
                </a:r>
                <a:r>
                  <a:rPr>
                    <a:solidFill>
                      <a:srgbClr val="4070A0"/>
                    </a:solidFill>
                    <a:latin typeface="Courier"/>
                  </a:rPr>
                  <a:t>-</a:t>
                </a:r>
                <a:r>
                  <a:rPr>
                    <a:latin typeface="Courier"/>
                  </a:rPr>
                  <a:t>tenure </a:t>
                </a:r>
                <a:r>
                  <a:rPr>
                    <a:solidFill>
                      <a:srgbClr val="4070A0"/>
                    </a:solidFill>
                    <a:latin typeface="Courier"/>
                  </a:rPr>
                  <a:t>-</a:t>
                </a:r>
                <a:r>
                  <a:rPr>
                    <a:latin typeface="Courier"/>
                  </a:rPr>
                  <a:t>PaymentMethod, </a:t>
                </a:r>
                <a:r>
                  <a:rPr>
                    <a:solidFill>
                      <a:srgbClr val="7D9029"/>
                    </a:solidFill>
                    <a:latin typeface="Courier"/>
                  </a:rPr>
                  <a:t>data=</a:t>
                </a:r>
                <a:r>
                  <a:rPr>
                    <a:latin typeface="Courier"/>
                  </a:rPr>
                  <a:t>telco[train,], </a:t>
                </a:r>
                <a:r>
                  <a:rPr>
                    <a:solidFill>
                      <a:srgbClr val="7D9029"/>
                    </a:solidFill>
                    <a:latin typeface="Courier"/>
                  </a:rPr>
                  <a:t>family=</a:t>
                </a:r>
                <a:r>
                  <a:rPr>
                    <a:solidFill>
                      <a:srgbClr val="4070A0"/>
                    </a:solidFill>
                    <a:latin typeface="Courier"/>
                  </a:rPr>
                  <a:t>"binomial"</a:t>
                </a:r>
                <a:r>
                  <a:rPr>
                    <a:latin typeface="Courier"/>
                  </a:rPr>
                  <a:t>)</a:t>
                </a:r>
                <a:r>
                  <a:t/>
                </a:r>
                <a:br/>
                <a:r>
                  <a:rPr>
                    <a:latin typeface="Courier"/>
                  </a:rPr>
                  <a:t>  </a:t>
                </a:r>
                <a:r>
                  <a:rPr>
                    <a:solidFill>
                      <a:srgbClr val="06287E"/>
                    </a:solidFill>
                    <a:latin typeface="Courier"/>
                  </a:rPr>
                  <a:t>summary</a:t>
                </a:r>
                <a:r>
                  <a:rPr>
                    <a:latin typeface="Courier"/>
                  </a:rPr>
                  <a:t>(model_3)</a:t>
                </a:r>
                <a:r>
                  <a:t/>
                </a:r>
                <a:br/>
                <a:r>
                  <a:rPr>
                    <a:latin typeface="Courier"/>
                  </a:rPr>
                  <a:t>  </a:t>
                </a:r>
                <a:r>
                  <a:t/>
                </a:r>
                <a:br/>
                <a:r>
                  <a:rPr>
                    <a:latin typeface="Courier"/>
                  </a:rPr>
                  <a:t>  </a:t>
                </a:r>
                <a:r>
                  <a:t/>
                </a:r>
                <a:br/>
                <a:r>
                  <a:rPr>
                    <a:latin typeface="Courier"/>
                  </a:rPr>
                  <a:t>  </a:t>
                </a:r>
                <a:r>
                  <a:rPr i="1">
                    <a:solidFill>
                      <a:srgbClr val="60A0B0"/>
                    </a:solidFill>
                    <a:latin typeface="Courier"/>
                  </a:rPr>
                  <a:t># predict on holdout data (-train)</a:t>
                </a:r>
                <a:r>
                  <a:t/>
                </a:r>
                <a:br/>
                <a:r>
                  <a:rPr>
                    <a:latin typeface="Courier"/>
                  </a:rPr>
                  <a:t>  pred1</a:t>
                </a:r>
                <a:r>
                  <a:rPr>
                    <a:solidFill>
                      <a:srgbClr val="007020"/>
                    </a:solidFill>
                    <a:latin typeface="Courier"/>
                  </a:rPr>
                  <a:t>&lt;-</a:t>
                </a:r>
                <a:r>
                  <a:rPr>
                    <a:latin typeface="Courier"/>
                  </a:rPr>
                  <a:t> </a:t>
                </a:r>
                <a:r>
                  <a:rPr>
                    <a:solidFill>
                      <a:srgbClr val="06287E"/>
                    </a:solidFill>
                    <a:latin typeface="Courier"/>
                  </a:rPr>
                  <a:t>predict</a:t>
                </a:r>
                <a:r>
                  <a:rPr>
                    <a:latin typeface="Courier"/>
                  </a:rPr>
                  <a:t>(model_1, </a:t>
                </a:r>
                <a:r>
                  <a:rPr>
                    <a:solidFill>
                      <a:srgbClr val="7D9029"/>
                    </a:solidFill>
                    <a:latin typeface="Courier"/>
                  </a:rPr>
                  <a:t>newdata=</a:t>
                </a:r>
                <a:r>
                  <a:rPr>
                    <a:latin typeface="Courier"/>
                  </a:rPr>
                  <a:t>telco[</a:t>
                </a:r>
                <a:r>
                  <a:rPr>
                    <a:solidFill>
                      <a:srgbClr val="4070A0"/>
                    </a:solidFill>
                    <a:latin typeface="Courier"/>
                  </a:rPr>
                  <a:t>-</a:t>
                </a:r>
                <a:r>
                  <a:rPr>
                    <a:latin typeface="Courier"/>
                  </a:rPr>
                  <a:t>train,], </a:t>
                </a:r>
                <a:r>
                  <a:rPr>
                    <a:solidFill>
                      <a:srgbClr val="7D9029"/>
                    </a:solidFill>
                    <a:latin typeface="Courier"/>
                  </a:rPr>
                  <a:t>type =</a:t>
                </a:r>
                <a:r>
                  <a:rPr>
                    <a:latin typeface="Courier"/>
                  </a:rPr>
                  <a:t> </a:t>
                </a:r>
                <a:r>
                  <a:rPr>
                    <a:solidFill>
                      <a:srgbClr val="4070A0"/>
                    </a:solidFill>
                    <a:latin typeface="Courier"/>
                  </a:rPr>
                  <a:t>"response"</a:t>
                </a:r>
                <a:r>
                  <a:rPr>
                    <a:latin typeface="Courier"/>
                  </a:rPr>
                  <a:t>)</a:t>
                </a:r>
                <a:r>
                  <a:t/>
                </a:r>
                <a:br/>
                <a:r>
                  <a:rPr>
                    <a:latin typeface="Courier"/>
                  </a:rPr>
                  <a:t>  pred2</a:t>
                </a:r>
                <a:r>
                  <a:rPr>
                    <a:solidFill>
                      <a:srgbClr val="007020"/>
                    </a:solidFill>
                    <a:latin typeface="Courier"/>
                  </a:rPr>
                  <a:t>&lt;-</a:t>
                </a:r>
                <a:r>
                  <a:rPr>
                    <a:latin typeface="Courier"/>
                  </a:rPr>
                  <a:t> </a:t>
                </a:r>
                <a:r>
                  <a:rPr>
                    <a:solidFill>
                      <a:srgbClr val="06287E"/>
                    </a:solidFill>
                    <a:latin typeface="Courier"/>
                  </a:rPr>
                  <a:t>predict</a:t>
                </a:r>
                <a:r>
                  <a:rPr>
                    <a:latin typeface="Courier"/>
                  </a:rPr>
                  <a:t>(model_2, </a:t>
                </a:r>
                <a:r>
                  <a:rPr>
                    <a:solidFill>
                      <a:srgbClr val="7D9029"/>
                    </a:solidFill>
                    <a:latin typeface="Courier"/>
                  </a:rPr>
                  <a:t>newdata=</a:t>
                </a:r>
                <a:r>
                  <a:rPr>
                    <a:latin typeface="Courier"/>
                  </a:rPr>
                  <a:t>telco[</a:t>
                </a:r>
                <a:r>
                  <a:rPr>
                    <a:solidFill>
                      <a:srgbClr val="4070A0"/>
                    </a:solidFill>
                    <a:latin typeface="Courier"/>
                  </a:rPr>
                  <a:t>-</a:t>
                </a:r>
                <a:r>
                  <a:rPr>
                    <a:latin typeface="Courier"/>
                  </a:rPr>
                  <a:t>train,], </a:t>
                </a:r>
                <a:r>
                  <a:rPr>
                    <a:solidFill>
                      <a:srgbClr val="7D9029"/>
                    </a:solidFill>
                    <a:latin typeface="Courier"/>
                  </a:rPr>
                  <a:t>type =</a:t>
                </a:r>
                <a:r>
                  <a:rPr>
                    <a:latin typeface="Courier"/>
                  </a:rPr>
                  <a:t> </a:t>
                </a:r>
                <a:r>
                  <a:rPr>
                    <a:solidFill>
                      <a:srgbClr val="4070A0"/>
                    </a:solidFill>
                    <a:latin typeface="Courier"/>
                  </a:rPr>
                  <a:t>"response"</a:t>
                </a:r>
                <a:r>
                  <a:rPr>
                    <a:latin typeface="Courier"/>
                  </a:rPr>
                  <a:t>)</a:t>
                </a:r>
                <a:r>
                  <a:t/>
                </a:r>
                <a:br/>
                <a:r>
                  <a:rPr>
                    <a:latin typeface="Courier"/>
                  </a:rPr>
                  <a:t>  pred3</a:t>
                </a:r>
                <a:r>
                  <a:rPr>
                    <a:solidFill>
                      <a:srgbClr val="007020"/>
                    </a:solidFill>
                    <a:latin typeface="Courier"/>
                  </a:rPr>
                  <a:t>&lt;-</a:t>
                </a:r>
                <a:r>
                  <a:rPr>
                    <a:latin typeface="Courier"/>
                  </a:rPr>
                  <a:t> </a:t>
                </a:r>
                <a:r>
                  <a:rPr>
                    <a:solidFill>
                      <a:srgbClr val="06287E"/>
                    </a:solidFill>
                    <a:latin typeface="Courier"/>
                  </a:rPr>
                  <a:t>predict</a:t>
                </a:r>
                <a:r>
                  <a:rPr>
                    <a:latin typeface="Courier"/>
                  </a:rPr>
                  <a:t>(model_3, </a:t>
                </a:r>
                <a:r>
                  <a:rPr>
                    <a:solidFill>
                      <a:srgbClr val="7D9029"/>
                    </a:solidFill>
                    <a:latin typeface="Courier"/>
                  </a:rPr>
                  <a:t>newdata=</a:t>
                </a:r>
                <a:r>
                  <a:rPr>
                    <a:latin typeface="Courier"/>
                  </a:rPr>
                  <a:t>telco[</a:t>
                </a:r>
                <a:r>
                  <a:rPr>
                    <a:solidFill>
                      <a:srgbClr val="4070A0"/>
                    </a:solidFill>
                    <a:latin typeface="Courier"/>
                  </a:rPr>
                  <a:t>-</a:t>
                </a:r>
                <a:r>
                  <a:rPr>
                    <a:latin typeface="Courier"/>
                  </a:rPr>
                  <a:t>train,], </a:t>
                </a:r>
                <a:r>
                  <a:rPr>
                    <a:solidFill>
                      <a:srgbClr val="7D9029"/>
                    </a:solidFill>
                    <a:latin typeface="Courier"/>
                  </a:rPr>
                  <a:t>type =</a:t>
                </a:r>
                <a:r>
                  <a:rPr>
                    <a:latin typeface="Courier"/>
                  </a:rPr>
                  <a:t> </a:t>
                </a:r>
                <a:r>
                  <a:rPr>
                    <a:solidFill>
                      <a:srgbClr val="4070A0"/>
                    </a:solidFill>
                    <a:latin typeface="Courier"/>
                  </a:rPr>
                  <a:t>"response"</a:t>
                </a:r>
                <a:r>
                  <a:rPr>
                    <a:latin typeface="Courier"/>
                  </a:rPr>
                  <a:t>)</a:t>
                </a:r>
                <a:r>
                  <a:t/>
                </a:r>
                <a:br/>
                <a:r>
                  <a:rPr>
                    <a:latin typeface="Courier"/>
                  </a:rPr>
                  <a:t>  </a:t>
                </a:r>
                <a:r>
                  <a:t/>
                </a:r>
                <a:br/>
                <a:r>
                  <a:rPr>
                    <a:latin typeface="Courier"/>
                  </a:rPr>
                  <a:t>  </a:t>
                </a:r>
                <a:r>
                  <a:rPr i="1">
                    <a:solidFill>
                      <a:srgbClr val="60A0B0"/>
                    </a:solidFill>
                    <a:latin typeface="Courier"/>
                  </a:rPr>
                  <a:t># calculate R2</a:t>
                </a:r>
                <a:r>
                  <a:t/>
                </a:r>
                <a:br/>
                <a:r>
                  <a:rPr>
                    <a:latin typeface="Courier"/>
                  </a:rPr>
                  <a:t>  OOS</a:t>
                </a:r>
                <a:r>
                  <a:rPr>
                    <a:solidFill>
                      <a:srgbClr val="4070A0"/>
                    </a:solidFill>
                    <a:latin typeface="Courier"/>
                  </a:rPr>
                  <a:t>$</a:t>
                </a:r>
                <a:r>
                  <a:rPr>
                    <a:latin typeface="Courier"/>
                  </a:rPr>
                  <a:t>model1[k]</a:t>
                </a:r>
                <a:r>
                  <a:rPr>
                    <a:solidFill>
                      <a:srgbClr val="007020"/>
                    </a:solidFill>
                    <a:latin typeface="Courier"/>
                  </a:rPr>
                  <a:t>&lt;-</a:t>
                </a:r>
                <a:r>
                  <a:rPr>
                    <a:solidFill>
                      <a:srgbClr val="06287E"/>
                    </a:solidFill>
                    <a:latin typeface="Courier"/>
                  </a:rPr>
                  <a:t>R2</a:t>
                </a:r>
                <a:r>
                  <a:rPr>
                    <a:latin typeface="Courier"/>
                  </a:rPr>
                  <a:t>(</a:t>
                </a:r>
                <a:r>
                  <a:rPr>
                    <a:solidFill>
                      <a:srgbClr val="7D9029"/>
                    </a:solidFill>
                    <a:latin typeface="Courier"/>
                  </a:rPr>
                  <a:t>y =</a:t>
                </a:r>
                <a:r>
                  <a:rPr>
                    <a:latin typeface="Courier"/>
                  </a:rPr>
                  <a:t> telco</a:t>
                </a:r>
                <a:r>
                  <a:rPr>
                    <a:solidFill>
                      <a:srgbClr val="4070A0"/>
                    </a:solidFill>
                    <a:latin typeface="Courier"/>
                  </a:rPr>
                  <a:t>$</a:t>
                </a:r>
                <a:r>
                  <a:rPr>
                    <a:latin typeface="Courier"/>
                  </a:rPr>
                  <a:t>Churn[</a:t>
                </a:r>
                <a:r>
                  <a:rPr>
                    <a:solidFill>
                      <a:srgbClr val="4070A0"/>
                    </a:solidFill>
                    <a:latin typeface="Courier"/>
                  </a:rPr>
                  <a:t>-</a:t>
                </a:r>
                <a:r>
                  <a:rPr>
                    <a:latin typeface="Courier"/>
                  </a:rPr>
                  <a:t>train],</a:t>
                </a:r>
                <a:r>
                  <a:rPr>
                    <a:solidFill>
                      <a:srgbClr val="7D9029"/>
                    </a:solidFill>
                    <a:latin typeface="Courier"/>
                  </a:rPr>
                  <a:t>pred=</a:t>
                </a:r>
                <a:r>
                  <a:rPr>
                    <a:latin typeface="Courier"/>
                  </a:rPr>
                  <a:t>pred1, </a:t>
                </a:r>
                <a:r>
                  <a:rPr>
                    <a:solidFill>
                      <a:srgbClr val="7D9029"/>
                    </a:solidFill>
                    <a:latin typeface="Courier"/>
                  </a:rPr>
                  <a:t>family=</a:t>
                </a:r>
                <a:r>
                  <a:rPr>
                    <a:solidFill>
                      <a:srgbClr val="4070A0"/>
                    </a:solidFill>
                    <a:latin typeface="Courier"/>
                  </a:rPr>
                  <a:t>"binomial"</a:t>
                </a:r>
                <a:r>
                  <a:rPr>
                    <a:latin typeface="Courier"/>
                  </a:rPr>
                  <a:t>)</a:t>
                </a:r>
                <a:r>
                  <a:t/>
                </a:r>
                <a:br/>
                <a:r>
                  <a:rPr>
                    <a:latin typeface="Courier"/>
                  </a:rPr>
                  <a:t>  OOS</a:t>
                </a:r>
                <a:r>
                  <a:rPr>
                    <a:solidFill>
                      <a:srgbClr val="4070A0"/>
                    </a:solidFill>
                    <a:latin typeface="Courier"/>
                  </a:rPr>
                  <a:t>$</a:t>
                </a:r>
                <a:r>
                  <a:rPr>
                    <a:latin typeface="Courier"/>
                  </a:rPr>
                  <a:t>model2[k]</a:t>
                </a:r>
                <a:r>
                  <a:rPr>
                    <a:solidFill>
                      <a:srgbClr val="007020"/>
                    </a:solidFill>
                    <a:latin typeface="Courier"/>
                  </a:rPr>
                  <a:t>&lt;-</a:t>
                </a:r>
                <a:r>
                  <a:rPr>
                    <a:solidFill>
                      <a:srgbClr val="06287E"/>
                    </a:solidFill>
                    <a:latin typeface="Courier"/>
                  </a:rPr>
                  <a:t>R2</a:t>
                </a:r>
                <a:r>
                  <a:rPr>
                    <a:latin typeface="Courier"/>
                  </a:rPr>
                  <a:t>(</a:t>
                </a:r>
                <a:r>
                  <a:rPr>
                    <a:solidFill>
                      <a:srgbClr val="7D9029"/>
                    </a:solidFill>
                    <a:latin typeface="Courier"/>
                  </a:rPr>
                  <a:t>y =</a:t>
                </a:r>
                <a:r>
                  <a:rPr>
                    <a:latin typeface="Courier"/>
                  </a:rPr>
                  <a:t> telco</a:t>
                </a:r>
                <a:r>
                  <a:rPr>
                    <a:solidFill>
                      <a:srgbClr val="4070A0"/>
                    </a:solidFill>
                    <a:latin typeface="Courier"/>
                  </a:rPr>
                  <a:t>$</a:t>
                </a:r>
                <a:r>
                  <a:rPr>
                    <a:latin typeface="Courier"/>
                  </a:rPr>
                  <a:t>Churn[</a:t>
                </a:r>
                <a:r>
                  <a:rPr>
                    <a:solidFill>
                      <a:srgbClr val="4070A0"/>
                    </a:solidFill>
                    <a:latin typeface="Courier"/>
                  </a:rPr>
                  <a:t>-</a:t>
                </a:r>
                <a:r>
                  <a:rPr>
                    <a:latin typeface="Courier"/>
                  </a:rPr>
                  <a:t>train],</a:t>
                </a:r>
                <a:r>
                  <a:rPr>
                    <a:solidFill>
                      <a:srgbClr val="7D9029"/>
                    </a:solidFill>
                    <a:latin typeface="Courier"/>
                  </a:rPr>
                  <a:t>pred=</a:t>
                </a:r>
                <a:r>
                  <a:rPr>
                    <a:latin typeface="Courier"/>
                  </a:rPr>
                  <a:t>pred2, </a:t>
                </a:r>
                <a:r>
                  <a:rPr>
                    <a:solidFill>
                      <a:srgbClr val="7D9029"/>
                    </a:solidFill>
                    <a:latin typeface="Courier"/>
                  </a:rPr>
                  <a:t>family=</a:t>
                </a:r>
                <a:r>
                  <a:rPr>
                    <a:solidFill>
                      <a:srgbClr val="4070A0"/>
                    </a:solidFill>
                    <a:latin typeface="Courier"/>
                  </a:rPr>
                  <a:t>"binomial"</a:t>
                </a:r>
                <a:r>
                  <a:rPr>
                    <a:latin typeface="Courier"/>
                  </a:rPr>
                  <a:t>)</a:t>
                </a:r>
                <a:r>
                  <a:t/>
                </a:r>
                <a:br/>
                <a:r>
                  <a:rPr>
                    <a:latin typeface="Courier"/>
                  </a:rPr>
                  <a:t>  OOS</a:t>
                </a:r>
                <a:r>
                  <a:rPr>
                    <a:solidFill>
                      <a:srgbClr val="4070A0"/>
                    </a:solidFill>
                    <a:latin typeface="Courier"/>
                  </a:rPr>
                  <a:t>$</a:t>
                </a:r>
                <a:r>
                  <a:rPr>
                    <a:latin typeface="Courier"/>
                  </a:rPr>
                  <a:t>model3[k]</a:t>
                </a:r>
                <a:r>
                  <a:rPr>
                    <a:solidFill>
                      <a:srgbClr val="007020"/>
                    </a:solidFill>
                    <a:latin typeface="Courier"/>
                  </a:rPr>
                  <a:t>&lt;-</a:t>
                </a:r>
                <a:r>
                  <a:rPr>
                    <a:solidFill>
                      <a:srgbClr val="06287E"/>
                    </a:solidFill>
                    <a:latin typeface="Courier"/>
                  </a:rPr>
                  <a:t>R2</a:t>
                </a:r>
                <a:r>
                  <a:rPr>
                    <a:latin typeface="Courier"/>
                  </a:rPr>
                  <a:t>(</a:t>
                </a:r>
                <a:r>
                  <a:rPr>
                    <a:solidFill>
                      <a:srgbClr val="7D9029"/>
                    </a:solidFill>
                    <a:latin typeface="Courier"/>
                  </a:rPr>
                  <a:t>y =</a:t>
                </a:r>
                <a:r>
                  <a:rPr>
                    <a:latin typeface="Courier"/>
                  </a:rPr>
                  <a:t> telco</a:t>
                </a:r>
                <a:r>
                  <a:rPr>
                    <a:solidFill>
                      <a:srgbClr val="4070A0"/>
                    </a:solidFill>
                    <a:latin typeface="Courier"/>
                  </a:rPr>
                  <a:t>$</a:t>
                </a:r>
                <a:r>
                  <a:rPr>
                    <a:latin typeface="Courier"/>
                  </a:rPr>
                  <a:t>Churn[</a:t>
                </a:r>
                <a:r>
                  <a:rPr>
                    <a:solidFill>
                      <a:srgbClr val="4070A0"/>
                    </a:solidFill>
                    <a:latin typeface="Courier"/>
                  </a:rPr>
                  <a:t>-</a:t>
                </a:r>
                <a:r>
                  <a:rPr>
                    <a:latin typeface="Courier"/>
                  </a:rPr>
                  <a:t>train],</a:t>
                </a:r>
                <a:r>
                  <a:rPr>
                    <a:solidFill>
                      <a:srgbClr val="7D9029"/>
                    </a:solidFill>
                    <a:latin typeface="Courier"/>
                  </a:rPr>
                  <a:t>pred=</a:t>
                </a:r>
                <a:r>
                  <a:rPr>
                    <a:latin typeface="Courier"/>
                  </a:rPr>
                  <a:t>pred3, </a:t>
                </a:r>
                <a:r>
                  <a:rPr>
                    <a:solidFill>
                      <a:srgbClr val="7D9029"/>
                    </a:solidFill>
                    <a:latin typeface="Courier"/>
                  </a:rPr>
                  <a:t>family=</a:t>
                </a:r>
                <a:r>
                  <a:rPr>
                    <a:solidFill>
                      <a:srgbClr val="4070A0"/>
                    </a:solidFill>
                    <a:latin typeface="Courier"/>
                  </a:rPr>
                  <a:t>"binomial"</a:t>
                </a:r>
                <a:r>
                  <a:rPr>
                    <a:latin typeface="Courier"/>
                  </a:rPr>
                  <a:t>)</a:t>
                </a:r>
                <a:r>
                  <a:t/>
                </a:r>
                <a:br/>
                <a:r>
                  <a:rPr>
                    <a:latin typeface="Courier"/>
                  </a:rPr>
                  <a:t>  </a:t>
                </a:r>
                <a:r>
                  <a:t/>
                </a:r>
                <a:br/>
                <a:r>
                  <a:rPr>
                    <a:latin typeface="Courier"/>
                  </a:rPr>
                  <a:t>  </a:t>
                </a:r>
                <a:r>
                  <a:rPr i="1">
                    <a:solidFill>
                      <a:srgbClr val="60A0B0"/>
                    </a:solidFill>
                    <a:latin typeface="Courier"/>
                  </a:rPr>
                  <a:t># print progress</a:t>
                </a:r>
                <a:r>
                  <a:t/>
                </a:r>
                <a:br/>
                <a:r>
                  <a:rPr>
                    <a:latin typeface="Courier"/>
                  </a:rPr>
                  <a:t>  </a:t>
                </a:r>
                <a:r>
                  <a:rPr>
                    <a:solidFill>
                      <a:srgbClr val="06287E"/>
                    </a:solidFill>
                    <a:latin typeface="Courier"/>
                  </a:rPr>
                  <a:t>cat</a:t>
                </a:r>
                <a:r>
                  <a:rPr>
                    <a:latin typeface="Courier"/>
                  </a:rPr>
                  <a:t>(k, </a:t>
                </a:r>
                <a:r>
                  <a:rPr>
                    <a:solidFill>
                      <a:srgbClr val="4070A0"/>
                    </a:solidFill>
                    <a:latin typeface="Courier"/>
                  </a:rPr>
                  <a:t>"  "</a:t>
                </a:r>
                <a:r>
                  <a:rPr>
                    <a:latin typeface="Courier"/>
                  </a:rPr>
                  <a:t>)</a:t>
                </a:r>
                <a:r>
                  <a:t/>
                </a:r>
                <a:br/>
                <a:r>
                  <a:rPr>
                    <a:latin typeface="Courier"/>
                  </a:rPr>
                  <a:t>    </a:t>
                </a:r>
                <a:r>
                  <a:t/>
                </a:r>
                <a:br/>
                <a:r>
                  <a:rPr>
                    <a:latin typeface="Courier"/>
                  </a:rPr>
                  <a:t>}</a:t>
                </a:r>
              </a:p>
              <a:p>
                <a:pPr lvl="0" indent="0">
                  <a:buNone/>
                </a:pPr>
                <a:r>
                  <a:rPr>
                    <a:latin typeface="Courier"/>
                  </a:rPr>
                  <a:t>## 1   2   3   4   5   6   7   8   9   10</a:t>
                </a:r>
              </a:p>
              <a:p>
                <a:pPr lvl="0" indent="0">
                  <a:buNone/>
                </a:pPr>
                <a:r>
                  <a:rPr>
                    <a:solidFill>
                      <a:srgbClr val="06287E"/>
                    </a:solidFill>
                    <a:latin typeface="Courier"/>
                  </a:rPr>
                  <a:t>boxplot</a:t>
                </a:r>
                <a:r>
                  <a:rPr>
                    <a:latin typeface="Courier"/>
                  </a:rPr>
                  <a:t>(OOS[,</a:t>
                </a:r>
                <a:r>
                  <a:rPr>
                    <a:solidFill>
                      <a:srgbClr val="40A070"/>
                    </a:solidFill>
                    <a:latin typeface="Courier"/>
                  </a:rPr>
                  <a:t>1</a:t>
                </a:r>
                <a:r>
                  <a:rPr>
                    <a:solidFill>
                      <a:srgbClr val="4070A0"/>
                    </a:solidFill>
                    <a:latin typeface="Courier"/>
                  </a:rPr>
                  <a:t>:</a:t>
                </a:r>
                <a:r>
                  <a:rPr>
                    <a:solidFill>
                      <a:srgbClr val="40A070"/>
                    </a:solidFill>
                    <a:latin typeface="Courier"/>
                  </a:rPr>
                  <a:t>3</a:t>
                </a:r>
                <a:r>
                  <a:rPr>
                    <a:latin typeface="Courier"/>
                  </a:rPr>
                  <a:t>], </a:t>
                </a:r>
                <a:r>
                  <a:rPr>
                    <a:solidFill>
                      <a:srgbClr val="7D9029"/>
                    </a:solidFill>
                    <a:latin typeface="Courier"/>
                  </a:rPr>
                  <a:t>data=</a:t>
                </a:r>
                <a:r>
                  <a:rPr>
                    <a:latin typeface="Courier"/>
                  </a:rPr>
                  <a:t>OOS, </a:t>
                </a:r>
                <a:r>
                  <a:rPr>
                    <a:solidFill>
                      <a:srgbClr val="7D9029"/>
                    </a:solidFill>
                    <a:latin typeface="Courier"/>
                  </a:rPr>
                  <a:t>main=</a:t>
                </a:r>
                <a:r>
                  <a:rPr>
                    <a:solidFill>
                      <a:srgbClr val="06287E"/>
                    </a:solidFill>
                    <a:latin typeface="Courier"/>
                  </a:rPr>
                  <a:t>expression</a:t>
                </a:r>
                <a:r>
                  <a:rPr>
                    <a:latin typeface="Courier"/>
                  </a:rPr>
                  <a:t>(</a:t>
                </a:r>
                <a:r>
                  <a:rPr>
                    <a:solidFill>
                      <a:srgbClr val="06287E"/>
                    </a:solidFill>
                    <a:latin typeface="Courier"/>
                  </a:rPr>
                  <a:t>paste</a:t>
                </a:r>
                <a:r>
                  <a:rPr>
                    <a:latin typeface="Courier"/>
                  </a:rPr>
                  <a:t>(</a:t>
                </a:r>
                <a:r>
                  <a:rPr>
                    <a:solidFill>
                      <a:srgbClr val="4070A0"/>
                    </a:solidFill>
                    <a:latin typeface="Courier"/>
                  </a:rPr>
                  <a:t>"Out-of-Sample R"^"2"</a:t>
                </a:r>
                <a:r>
                  <a:rPr>
                    <a:latin typeface="Courier"/>
                  </a:rPr>
                  <a:t>)),</a:t>
                </a:r>
                <a:r>
                  <a:t/>
                </a:r>
                <a:br/>
                <a:r>
                  <a:rPr>
                    <a:latin typeface="Courier"/>
                  </a:rPr>
                  <a:t>        </a:t>
                </a:r>
                <a:r>
                  <a:rPr>
                    <a:solidFill>
                      <a:srgbClr val="7D9029"/>
                    </a:solidFill>
                    <a:latin typeface="Courier"/>
                  </a:rPr>
                  <a:t>xlab=</a:t>
                </a:r>
                <a:r>
                  <a:rPr>
                    <a:solidFill>
                      <a:srgbClr val="4070A0"/>
                    </a:solidFill>
                    <a:latin typeface="Courier"/>
                  </a:rPr>
                  <a:t>"Model"</a:t>
                </a:r>
                <a:r>
                  <a:rPr>
                    <a:latin typeface="Courier"/>
                  </a:rPr>
                  <a:t>, </a:t>
                </a:r>
                <a:r>
                  <a:rPr>
                    <a:solidFill>
                      <a:srgbClr val="7D9029"/>
                    </a:solidFill>
                    <a:latin typeface="Courier"/>
                  </a:rPr>
                  <a:t>ylab=</a:t>
                </a:r>
                <a:r>
                  <a:rPr>
                    <a:solidFill>
                      <a:srgbClr val="06287E"/>
                    </a:solidFill>
                    <a:latin typeface="Courier"/>
                  </a:rPr>
                  <a:t>expression</a:t>
                </a:r>
                <a:r>
                  <a:rPr>
                    <a:latin typeface="Courier"/>
                  </a:rPr>
                  <a:t>(</a:t>
                </a:r>
                <a:r>
                  <a:rPr>
                    <a:solidFill>
                      <a:srgbClr val="06287E"/>
                    </a:solidFill>
                    <a:latin typeface="Courier"/>
                  </a:rPr>
                  <a:t>paste</a:t>
                </a:r>
                <a:r>
                  <a:rPr>
                    <a:latin typeface="Courier"/>
                  </a:rPr>
                  <a:t>(</a:t>
                </a:r>
                <a:r>
                  <a:rPr>
                    <a:solidFill>
                      <a:srgbClr val="4070A0"/>
                    </a:solidFill>
                    <a:latin typeface="Courier"/>
                  </a:rPr>
                  <a:t>"R"^"2"</a:t>
                </a:r>
                <a:r>
                  <a:rPr>
                    <a:latin typeface="Courier"/>
                  </a:rPr>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135" b="-63477"/>
                </a:stretch>
              </a:blipFill>
            </p:spPr>
            <p:txBody>
              <a:bodyPr/>
              <a:lstStyle/>
              <a:p>
                <a:r>
                  <a:rPr lang="en-US">
                    <a:noFill/>
                  </a:rPr>
                  <a:t> </a:t>
                </a:r>
              </a:p>
            </p:txBody>
          </p:sp>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istic_regression_files/figure-pptx/unnamed-chunk-12-1.png"/>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Introduction</a:t>
            </a:r>
          </a:p>
        </p:txBody>
      </p:sp>
      <p:sp>
        <p:nvSpPr>
          <p:cNvPr id="3" name="Content Placeholder 2"/>
          <p:cNvSpPr>
            <a:spLocks noGrp="1"/>
          </p:cNvSpPr>
          <p:nvPr>
            <p:ph idx="1"/>
          </p:nvPr>
        </p:nvSpPr>
        <p:spPr/>
        <p:txBody>
          <a:bodyPr>
            <a:normAutofit fontScale="77500" lnSpcReduction="20000"/>
          </a:bodyPr>
          <a:lstStyle/>
          <a:p>
            <a:pPr marL="0" lvl="0" indent="0">
              <a:buNone/>
            </a:pPr>
            <a:r>
              <a:rPr/>
              <a:t>Logistic regression is the most commonly used statistical technique for binary response data. Many marketing applications are concerning binary consumer decisions:</a:t>
            </a:r>
          </a:p>
          <a:p>
            <a:pPr lvl="1"/>
            <a:r>
              <a:rPr/>
              <a:t>does a consumer respond or not respond to marketing?</a:t>
            </a:r>
          </a:p>
          <a:p>
            <a:pPr lvl="1"/>
            <a:r>
              <a:rPr/>
              <a:t>do they subscribe or not subscribe?</a:t>
            </a:r>
          </a:p>
          <a:p>
            <a:pPr lvl="1"/>
            <a:r>
              <a:rPr/>
              <a:t>do they churn or not churn?</a:t>
            </a:r>
          </a:p>
          <a:p>
            <a:pPr marL="0" lvl="0" indent="0">
              <a:buNone/>
            </a:pPr>
            <a:r>
              <a:rPr/>
              <a:t>We’ll use a data set on customer churn for a telecommunications company with several different services. We’ll use demographic, service usage, and customer history to predict churn. We then apply this model to a new, holdout set of customers. We calclate the confusion matrix, the lift table, and use it to do targeted proactive churn selection.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70000" lnSpcReduction="20000"/>
              </a:bodyPr>
              <a:lstStyle/>
              <a:p>
                <a:pPr marL="0" lvl="0" indent="0">
                  <a:buNone/>
                </a:pPr>
                <a:endParaRPr/>
              </a:p>
              <a:p>
                <a:pPr lvl="1"/>
                <a:r>
                  <a:rPr/>
                  <a:t>Model 3 had the highest in-sample </a:t>
                </a:r>
                <a14:m>
                  <m:oMath xmlns:m="http://schemas.openxmlformats.org/officeDocument/2006/math">
                    <m:sSup>
                      <m:sSupPr>
                        <m:ctrlPr>
                          <a:rPr>
                            <a:latin typeface="Cambria Math" panose="02040503050406030204" pitchFamily="18" charset="0"/>
                          </a:rPr>
                        </m:ctrlPr>
                      </m:sSupPr>
                      <m:e>
                        <m:r>
                          <a:rPr>
                            <a:latin typeface="Cambria Math" panose="02040503050406030204" pitchFamily="18" charset="0"/>
                          </a:rPr>
                          <m:t>𝑅</m:t>
                        </m:r>
                      </m:e>
                      <m:sup>
                        <m:r>
                          <a:rPr>
                            <a:latin typeface="Cambria Math" panose="02040503050406030204" pitchFamily="18" charset="0"/>
                          </a:rPr>
                          <m:t>2</m:t>
                        </m:r>
                      </m:sup>
                    </m:sSup>
                  </m:oMath>
                </a14:m>
                <a:r>
                  <a:rPr/>
                  <a:t>, and now it has the worst out-of-sample </a:t>
                </a:r>
                <a14:m>
                  <m:oMath xmlns:m="http://schemas.openxmlformats.org/officeDocument/2006/math">
                    <m:sSup>
                      <m:sSupPr>
                        <m:ctrlPr>
                          <a:rPr>
                            <a:latin typeface="Cambria Math" panose="02040503050406030204" pitchFamily="18" charset="0"/>
                          </a:rPr>
                        </m:ctrlPr>
                      </m:sSupPr>
                      <m:e>
                        <m:r>
                          <a:rPr>
                            <a:latin typeface="Cambria Math" panose="02040503050406030204" pitchFamily="18" charset="0"/>
                          </a:rPr>
                          <m:t>𝑅</m:t>
                        </m:r>
                      </m:e>
                      <m:sup>
                        <m:r>
                          <a:rPr>
                            <a:latin typeface="Cambria Math" panose="02040503050406030204" pitchFamily="18" charset="0"/>
                          </a:rPr>
                          <m:t>2</m:t>
                        </m:r>
                      </m:sup>
                    </m:sSup>
                  </m:oMath>
                </a14:m>
                <a:r>
                  <a:rPr/>
                  <a:t>. It’s even </a:t>
                </a:r>
                <a:r>
                  <a:rPr b="1"/>
                  <a:t>negative</a:t>
                </a:r>
                <a:r>
                  <a:rPr/>
                  <a:t>! In other words, it is worse that random guessing. It would be better to guess that every customer has a 0.266 probability of churning rather than using Model 3 to figure out which customers are more likely to churn than others.</a:t>
                </a:r>
              </a:p>
              <a:p>
                <a:pPr lvl="1"/>
                <a:r>
                  <a:rPr/>
                  <a:t>Bottom line: Model 3 is over-fitting. It is capturing patterns in the in-sample data that do not generalize to the out-of-sample data. This is why it does such a poor job at predicting.</a:t>
                </a:r>
              </a:p>
              <a:p>
                <a:pPr lvl="1"/>
                <a:r>
                  <a:rPr/>
                  <a:t>Models 1 and 2 have basically the same out of sample </a:t>
                </a:r>
                <a14:m>
                  <m:oMath xmlns:m="http://schemas.openxmlformats.org/officeDocument/2006/math">
                    <m:sSup>
                      <m:sSupPr>
                        <m:ctrlPr>
                          <a:rPr>
                            <a:latin typeface="Cambria Math" panose="02040503050406030204" pitchFamily="18" charset="0"/>
                          </a:rPr>
                        </m:ctrlPr>
                      </m:sSupPr>
                      <m:e>
                        <m:r>
                          <a:rPr>
                            <a:latin typeface="Cambria Math" panose="02040503050406030204" pitchFamily="18" charset="0"/>
                          </a:rPr>
                          <m:t>𝑅</m:t>
                        </m:r>
                      </m:e>
                      <m:sup>
                        <m:r>
                          <a:rPr>
                            <a:latin typeface="Cambria Math" panose="02040503050406030204" pitchFamily="18" charset="0"/>
                          </a:rPr>
                          <m:t>2</m:t>
                        </m:r>
                      </m:sup>
                    </m:sSup>
                  </m:oMath>
                </a14:m>
                <a:r>
                  <a:rPr/>
                  <a:t>.</a:t>
                </a:r>
              </a:p>
              <a:p>
                <a:pPr lvl="1"/>
                <a:r>
                  <a:rPr/>
                  <a:t>This means favoring the simpler models. Model 1, being the simplest, and tied for the best predictive performance is the winner.</a:t>
                </a:r>
              </a:p>
              <a:p>
                <a:pPr lvl="1"/>
                <a:r>
                  <a:rPr/>
                  <a:t>Note the simplest model here won, but that isn’t always the case. It depends on the data. The best model might be the “middle” or even the most complex model. You have to check out-of-sample performance.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r="-741"/>
                </a:stretch>
              </a:blipFill>
            </p:spPr>
            <p:txBody>
              <a:bodyPr/>
              <a:lstStyle/>
              <a:p>
                <a:r>
                  <a:rPr lang="en-US">
                    <a:noFill/>
                  </a:rPr>
                  <a:t> </a:t>
                </a:r>
              </a:p>
            </p:txBody>
          </p:sp>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Interpreting Coefficients</a:t>
            </a:r>
          </a:p>
        </p:txBody>
      </p:sp>
      <p:sp>
        <p:nvSpPr>
          <p:cNvPr id="3" name="Content Placeholder 2"/>
          <p:cNvSpPr>
            <a:spLocks noGrp="1"/>
          </p:cNvSpPr>
          <p:nvPr>
            <p:ph idx="1"/>
          </p:nvPr>
        </p:nvSpPr>
        <p:spPr/>
        <p:txBody>
          <a:bodyPr>
            <a:normAutofit fontScale="25000" lnSpcReduction="20000"/>
          </a:bodyPr>
          <a:lstStyle/>
          <a:p>
            <a:pPr marL="0" lvl="0" indent="0">
              <a:buNone/>
            </a:pPr>
            <a:r>
              <a:rPr/>
              <a:t>We continue with model 1. Face validity check: do the coefficients make sense?</a:t>
            </a:r>
          </a:p>
          <a:p>
            <a:pPr lvl="1"/>
            <a:r>
              <a:rPr/>
              <a:t>Given the figures earlier, we would expect to see a </a:t>
            </a:r>
            <a:r>
              <a:rPr i="1"/>
              <a:t>negative</a:t>
            </a:r>
            <a:r>
              <a:rPr/>
              <a:t> coefficients on tenure and length of contract. Do we see this?</a:t>
            </a:r>
          </a:p>
          <a:p>
            <a:pPr lvl="0" indent="0">
              <a:buNone/>
            </a:pPr>
            <a:r>
              <a:rPr>
                <a:solidFill>
                  <a:srgbClr val="06287E"/>
                </a:solidFill>
                <a:latin typeface="Courier"/>
              </a:rPr>
              <a:t>summary</a:t>
            </a:r>
            <a:r>
              <a:rPr>
                <a:latin typeface="Courier"/>
              </a:rPr>
              <a:t>(model_1)</a:t>
            </a:r>
          </a:p>
          <a:p>
            <a:pPr lvl="0" indent="0">
              <a:buNone/>
            </a:pPr>
            <a:r>
              <a:rPr>
                <a:latin typeface="Courier"/>
              </a:rPr>
              <a:t>## 
## Call:
## glm(formula = Churn ~ ., family = "binomial", data = telco[train, 
##     ])
## 
## Deviance Residuals: 
##    Min      1Q  Median      3Q     Max  
## -1.918  -0.678  -0.280   0.719   3.411  
## 
## Coefficients:
##                                      Estimate Std. Error z value             Pr(&gt;|z|)    
## (Intercept)                           1.02118    0.86519    1.18               0.2379    
## genderMale                            0.00135    0.06846    0.02               0.9843    
## SeniorCitizen1                        0.25430    0.08905    2.86               0.0043 ** 
## PartnerYes                            0.03037    0.08216    0.37               0.7116    
## DependentsYes                        -0.17192    0.09514   -1.81               0.0707 .  
## tenure                               -0.06105    0.00657   -9.29 &lt; 0.0000000000000002 ***
## PhoneServiceYes                       0.11844    0.68798    0.17               0.8633    
## MultipleLinesYes                      0.43654    0.18905    2.31               0.0209 *  
## InternetServiceFiber optic            1.68789    0.84812    1.99               0.0466 *  
## InternetServiceNo                    -1.70066    0.85707   -1.98               0.0472 *  
## OnlineSecurityYes                    -0.12143    0.18880   -0.64               0.5201    
## OnlineBackupYes                       0.04410    0.18587    0.24               0.8124    
## DeviceProtectionYes                   0.18943    0.18663    1.01               0.3101    
## TechSupportYes                       -0.18778    0.19156   -0.98               0.3269    
## StreamingTVYes                        0.60709    0.34661    1.75               0.0799 .  
## StreamingMoviesYes                    0.53686    0.34704    1.55               0.1219    
## ContractOne year                     -0.66106    0.11361   -5.82    0.000000005932032 ***
## ContractTwo year                     -1.42260    0.19092   -7.45    0.000000000000092 ***
## PaperlessBillingYes                   0.37518    0.07910    4.74    0.000002103000141 ***
## PaymentMethodCredit card (automatic) -0.01557    0.12144   -0.13               0.8980    
## PaymentMethodElectronic check         0.33673    0.10048    3.35               0.0008 ***
## PaymentMethodMailed check            -0.00757    0.12118   -0.06               0.9502    
## MonthlyCharges                       -0.03828    0.03373   -1.13               0.2564    
## TotalCharges                          0.31568    0.07463    4.23    0.000023357540898 ***
## ---
## Signif. codes:  0 '***' 0.001 '**' 0.01 '*' 0.05 '.' 0.1 ' ' 1
## 
## (Dispersion parameter for binomial family taken to be 1)
## 
##     Null deviance: 7306.7  on 6335  degrees of freedom
## Residual deviance: 5217.4  on 6312  degrees of freedom
## AIC: 5265
## 
## Number of Fisher Scoring iterations: 6</a:t>
            </a:r>
          </a:p>
          <a:p>
            <a:pPr lvl="1"/>
            <a:r>
              <a:rPr/>
              <a:t>How do we interpret the quantitative effect of the coefficients? e.g., how much more or less likely is a senior citizen to churn?</a:t>
            </a:r>
          </a:p>
          <a:p>
            <a:pPr lvl="0" indent="0">
              <a:buNone/>
            </a:pPr>
            <a:r>
              <a:rPr>
                <a:solidFill>
                  <a:srgbClr val="06287E"/>
                </a:solidFill>
                <a:latin typeface="Courier"/>
              </a:rPr>
              <a:t>cat</a:t>
            </a:r>
            <a:r>
              <a:rPr>
                <a:latin typeface="Courier"/>
              </a:rPr>
              <a:t>(</a:t>
            </a:r>
            <a:r>
              <a:rPr>
                <a:solidFill>
                  <a:srgbClr val="4070A0"/>
                </a:solidFill>
                <a:latin typeface="Courier"/>
              </a:rPr>
              <a:t>'coefficient:'</a:t>
            </a:r>
            <a:r>
              <a:rPr>
                <a:latin typeface="Courier"/>
              </a:rPr>
              <a:t>, </a:t>
            </a:r>
            <a:r>
              <a:rPr>
                <a:solidFill>
                  <a:srgbClr val="06287E"/>
                </a:solidFill>
                <a:latin typeface="Courier"/>
              </a:rPr>
              <a:t>coef</a:t>
            </a:r>
            <a:r>
              <a:rPr>
                <a:latin typeface="Courier"/>
              </a:rPr>
              <a:t>(model_1)[</a:t>
            </a:r>
            <a:r>
              <a:rPr>
                <a:solidFill>
                  <a:srgbClr val="4070A0"/>
                </a:solidFill>
                <a:latin typeface="Courier"/>
              </a:rPr>
              <a:t>"SeniorCitizen1"</a:t>
            </a:r>
            <a:r>
              <a:rPr>
                <a:latin typeface="Courier"/>
              </a:rPr>
              <a:t>],</a:t>
            </a:r>
            <a:r>
              <a:rPr>
                <a:solidFill>
                  <a:srgbClr val="4070A0"/>
                </a:solidFill>
                <a:latin typeface="Courier"/>
              </a:rPr>
              <a:t>"\n"</a:t>
            </a:r>
            <a:r>
              <a:rPr>
                <a:latin typeface="Courier"/>
              </a:rPr>
              <a:t>)</a:t>
            </a:r>
          </a:p>
          <a:p>
            <a:pPr lvl="0" indent="0">
              <a:buNone/>
            </a:pPr>
            <a:r>
              <a:rPr>
                <a:latin typeface="Courier"/>
              </a:rPr>
              <a:t>## coefficient: 0.254</a:t>
            </a:r>
          </a:p>
          <a:p>
            <a:pPr lvl="0" indent="0">
              <a:buNone/>
            </a:pPr>
            <a:r>
              <a:rPr>
                <a:solidFill>
                  <a:srgbClr val="06287E"/>
                </a:solidFill>
                <a:latin typeface="Courier"/>
              </a:rPr>
              <a:t>cat</a:t>
            </a:r>
            <a:r>
              <a:rPr>
                <a:latin typeface="Courier"/>
              </a:rPr>
              <a:t>(</a:t>
            </a:r>
            <a:r>
              <a:rPr>
                <a:solidFill>
                  <a:srgbClr val="4070A0"/>
                </a:solidFill>
                <a:latin typeface="Courier"/>
              </a:rPr>
              <a:t>'multiplicative effect on odds, exp(coefficient):'</a:t>
            </a:r>
            <a:r>
              <a:rPr>
                <a:latin typeface="Courier"/>
              </a:rPr>
              <a:t>, </a:t>
            </a:r>
            <a:r>
              <a:rPr>
                <a:solidFill>
                  <a:srgbClr val="06287E"/>
                </a:solidFill>
                <a:latin typeface="Courier"/>
              </a:rPr>
              <a:t>exp</a:t>
            </a:r>
            <a:r>
              <a:rPr>
                <a:latin typeface="Courier"/>
              </a:rPr>
              <a:t>(</a:t>
            </a:r>
            <a:r>
              <a:rPr>
                <a:solidFill>
                  <a:srgbClr val="06287E"/>
                </a:solidFill>
                <a:latin typeface="Courier"/>
              </a:rPr>
              <a:t>coef</a:t>
            </a:r>
            <a:r>
              <a:rPr>
                <a:latin typeface="Courier"/>
              </a:rPr>
              <a:t>(model_1)[</a:t>
            </a:r>
            <a:r>
              <a:rPr>
                <a:solidFill>
                  <a:srgbClr val="4070A0"/>
                </a:solidFill>
                <a:latin typeface="Courier"/>
              </a:rPr>
              <a:t>"SeniorCitizen1"</a:t>
            </a:r>
            <a:r>
              <a:rPr>
                <a:latin typeface="Courier"/>
              </a:rPr>
              <a:t>]),</a:t>
            </a:r>
            <a:r>
              <a:rPr>
                <a:solidFill>
                  <a:srgbClr val="4070A0"/>
                </a:solidFill>
                <a:latin typeface="Courier"/>
              </a:rPr>
              <a:t>"\n"</a:t>
            </a:r>
            <a:r>
              <a:rPr>
                <a:latin typeface="Courier"/>
              </a:rPr>
              <a:t>)</a:t>
            </a:r>
          </a:p>
          <a:p>
            <a:pPr lvl="0" indent="0">
              <a:buNone/>
            </a:pPr>
            <a:r>
              <a:rPr>
                <a:latin typeface="Courier"/>
              </a:rPr>
              <a:t>## multiplicative effect on odds, exp(coefficient): 1.29</a:t>
            </a:r>
          </a:p>
          <a:p>
            <a:pPr lvl="0" indent="0">
              <a:buNone/>
            </a:pPr>
            <a:r>
              <a:rPr>
                <a:latin typeface="Courier"/>
              </a:rPr>
              <a:t>ocoef</a:t>
            </a:r>
            <a:r>
              <a:rPr>
                <a:solidFill>
                  <a:srgbClr val="007020"/>
                </a:solidFill>
                <a:latin typeface="Courier"/>
              </a:rPr>
              <a:t>&lt;-</a:t>
            </a:r>
            <a:r>
              <a:rPr>
                <a:solidFill>
                  <a:srgbClr val="06287E"/>
                </a:solidFill>
                <a:latin typeface="Courier"/>
              </a:rPr>
              <a:t>round</a:t>
            </a:r>
            <a:r>
              <a:rPr>
                <a:latin typeface="Courier"/>
              </a:rPr>
              <a:t>(</a:t>
            </a:r>
            <a:r>
              <a:rPr>
                <a:solidFill>
                  <a:srgbClr val="06287E"/>
                </a:solidFill>
                <a:latin typeface="Courier"/>
              </a:rPr>
              <a:t>exp</a:t>
            </a:r>
            <a:r>
              <a:rPr>
                <a:latin typeface="Courier"/>
              </a:rPr>
              <a:t>(</a:t>
            </a:r>
            <a:r>
              <a:rPr>
                <a:solidFill>
                  <a:srgbClr val="06287E"/>
                </a:solidFill>
                <a:latin typeface="Courier"/>
              </a:rPr>
              <a:t>coef</a:t>
            </a:r>
            <a:r>
              <a:rPr>
                <a:latin typeface="Courier"/>
              </a:rPr>
              <a:t>(model_1)[</a:t>
            </a:r>
            <a:r>
              <a:rPr>
                <a:solidFill>
                  <a:srgbClr val="4070A0"/>
                </a:solidFill>
                <a:latin typeface="Courier"/>
              </a:rPr>
              <a:t>"SeniorCitizen"</a:t>
            </a:r>
            <a:r>
              <a:rPr>
                <a:latin typeface="Courier"/>
              </a:rPr>
              <a:t>]),</a:t>
            </a:r>
            <a:r>
              <a:rPr>
                <a:solidFill>
                  <a:srgbClr val="40A070"/>
                </a:solidFill>
                <a:latin typeface="Courier"/>
              </a:rPr>
              <a:t>2</a:t>
            </a:r>
            <a:r>
              <a:rPr>
                <a:latin typeface="Courier"/>
              </a:rPr>
              <a:t>)</a:t>
            </a:r>
            <a:r>
              <a:t/>
            </a:r>
            <a:br/>
            <a:r>
              <a:t/>
            </a:r>
            <a:br/>
            <a:r>
              <a:rPr>
                <a:solidFill>
                  <a:srgbClr val="06287E"/>
                </a:solidFill>
                <a:latin typeface="Courier"/>
              </a:rPr>
              <a:t>cat</a:t>
            </a:r>
            <a:r>
              <a:rPr>
                <a:latin typeface="Courier"/>
              </a:rPr>
              <a:t>(</a:t>
            </a:r>
            <a:r>
              <a:rPr>
                <a:solidFill>
                  <a:srgbClr val="4070A0"/>
                </a:solidFill>
                <a:latin typeface="Courier"/>
              </a:rPr>
              <a:t>'percent change in odds: exp(coefficient)-1:'</a:t>
            </a:r>
            <a:r>
              <a:rPr>
                <a:latin typeface="Courier"/>
              </a:rPr>
              <a:t>, </a:t>
            </a:r>
            <a:r>
              <a:rPr>
                <a:solidFill>
                  <a:srgbClr val="06287E"/>
                </a:solidFill>
                <a:latin typeface="Courier"/>
              </a:rPr>
              <a:t>exp</a:t>
            </a:r>
            <a:r>
              <a:rPr>
                <a:latin typeface="Courier"/>
              </a:rPr>
              <a:t>(</a:t>
            </a:r>
            <a:r>
              <a:rPr>
                <a:solidFill>
                  <a:srgbClr val="06287E"/>
                </a:solidFill>
                <a:latin typeface="Courier"/>
              </a:rPr>
              <a:t>coef</a:t>
            </a:r>
            <a:r>
              <a:rPr>
                <a:latin typeface="Courier"/>
              </a:rPr>
              <a:t>(model_1)[</a:t>
            </a:r>
            <a:r>
              <a:rPr>
                <a:solidFill>
                  <a:srgbClr val="4070A0"/>
                </a:solidFill>
                <a:latin typeface="Courier"/>
              </a:rPr>
              <a:t>"SeniorCitizen1"</a:t>
            </a:r>
            <a:r>
              <a:rPr>
                <a:latin typeface="Courier"/>
              </a:rPr>
              <a:t>])</a:t>
            </a:r>
            <a:r>
              <a:rPr>
                <a:solidFill>
                  <a:srgbClr val="4070A0"/>
                </a:solidFill>
                <a:latin typeface="Courier"/>
              </a:rPr>
              <a:t>-</a:t>
            </a:r>
            <a:r>
              <a:rPr>
                <a:solidFill>
                  <a:srgbClr val="40A070"/>
                </a:solidFill>
                <a:latin typeface="Courier"/>
              </a:rPr>
              <a:t>1</a:t>
            </a:r>
            <a:r>
              <a:rPr>
                <a:latin typeface="Courier"/>
              </a:rPr>
              <a:t>,</a:t>
            </a:r>
            <a:r>
              <a:rPr>
                <a:solidFill>
                  <a:srgbClr val="4070A0"/>
                </a:solidFill>
                <a:latin typeface="Courier"/>
              </a:rPr>
              <a:t>"\n"</a:t>
            </a:r>
            <a:r>
              <a:rPr>
                <a:latin typeface="Courier"/>
              </a:rPr>
              <a:t>)</a:t>
            </a:r>
          </a:p>
          <a:p>
            <a:pPr lvl="0" indent="0">
              <a:buNone/>
            </a:pPr>
            <a:r>
              <a:rPr>
                <a:latin typeface="Courier"/>
              </a:rPr>
              <a:t>## percent change in odds: exp(coefficient)-1: 0.29</a:t>
            </a:r>
          </a:p>
          <a:p>
            <a:pPr lvl="0" indent="0">
              <a:buNone/>
            </a:pPr>
            <a:r>
              <a:rPr>
                <a:latin typeface="Courier"/>
              </a:rPr>
              <a:t>ecoef</a:t>
            </a:r>
            <a:r>
              <a:rPr>
                <a:solidFill>
                  <a:srgbClr val="007020"/>
                </a:solidFill>
                <a:latin typeface="Courier"/>
              </a:rPr>
              <a:t>&lt;-</a:t>
            </a:r>
            <a:r>
              <a:rPr>
                <a:solidFill>
                  <a:srgbClr val="06287E"/>
                </a:solidFill>
                <a:latin typeface="Courier"/>
              </a:rPr>
              <a:t>round</a:t>
            </a:r>
            <a:r>
              <a:rPr>
                <a:latin typeface="Courier"/>
              </a:rPr>
              <a:t>(</a:t>
            </a:r>
            <a:r>
              <a:rPr>
                <a:solidFill>
                  <a:srgbClr val="06287E"/>
                </a:solidFill>
                <a:latin typeface="Courier"/>
              </a:rPr>
              <a:t>exp</a:t>
            </a:r>
            <a:r>
              <a:rPr>
                <a:latin typeface="Courier"/>
              </a:rPr>
              <a:t>(</a:t>
            </a:r>
            <a:r>
              <a:rPr>
                <a:solidFill>
                  <a:srgbClr val="06287E"/>
                </a:solidFill>
                <a:latin typeface="Courier"/>
              </a:rPr>
              <a:t>coef</a:t>
            </a:r>
            <a:r>
              <a:rPr>
                <a:latin typeface="Courier"/>
              </a:rPr>
              <a:t>(model_1)[</a:t>
            </a:r>
            <a:r>
              <a:rPr>
                <a:solidFill>
                  <a:srgbClr val="4070A0"/>
                </a:solidFill>
                <a:latin typeface="Courier"/>
              </a:rPr>
              <a:t>"SeniorCitizen1"</a:t>
            </a:r>
            <a:r>
              <a:rPr>
                <a:latin typeface="Courier"/>
              </a:rPr>
              <a:t>])</a:t>
            </a:r>
            <a:r>
              <a:rPr>
                <a:solidFill>
                  <a:srgbClr val="4070A0"/>
                </a:solidFill>
                <a:latin typeface="Courier"/>
              </a:rPr>
              <a:t>-</a:t>
            </a:r>
            <a:r>
              <a:rPr>
                <a:solidFill>
                  <a:srgbClr val="40A070"/>
                </a:solidFill>
                <a:latin typeface="Courier"/>
              </a:rPr>
              <a:t>1</a:t>
            </a:r>
            <a:r>
              <a:rPr>
                <a:latin typeface="Courier"/>
              </a:rPr>
              <a:t>,</a:t>
            </a:r>
            <a:r>
              <a:rPr>
                <a:solidFill>
                  <a:srgbClr val="40A070"/>
                </a:solidFill>
                <a:latin typeface="Courier"/>
              </a:rPr>
              <a:t>2</a:t>
            </a:r>
            <a:r>
              <a:rPr>
                <a:latin typeface="Courier"/>
              </a:rPr>
              <a:t>)</a:t>
            </a:r>
            <a:r>
              <a:rPr>
                <a:solidFill>
                  <a:srgbClr val="4070A0"/>
                </a:solidFill>
                <a:latin typeface="Courier"/>
              </a:rPr>
              <a:t>*</a:t>
            </a:r>
            <a:r>
              <a:rPr>
                <a:solidFill>
                  <a:srgbClr val="40A070"/>
                </a:solidFill>
                <a:latin typeface="Courier"/>
              </a:rPr>
              <a:t>100</a:t>
            </a:r>
          </a:p>
          <a:p>
            <a:pPr marL="0" lvl="0" indent="0">
              <a:buNone/>
            </a:pPr>
            <a:r>
              <a:rPr/>
              <a:t>So the odds of churning are multiplied by NA when it’s a senior citizen. Another way of saying that is that senior citizens have 29% higher odds of churning.</a:t>
            </a:r>
          </a:p>
          <a:p>
            <a:pPr lvl="1"/>
            <a:r>
              <a:rPr/>
              <a:t>What is the effect of tenure (# months as customers) on churn?</a:t>
            </a:r>
          </a:p>
          <a:p>
            <a:pPr lvl="0" indent="0">
              <a:buNone/>
            </a:pPr>
            <a:r>
              <a:rPr>
                <a:solidFill>
                  <a:srgbClr val="06287E"/>
                </a:solidFill>
                <a:latin typeface="Courier"/>
              </a:rPr>
              <a:t>cat</a:t>
            </a:r>
            <a:r>
              <a:rPr>
                <a:latin typeface="Courier"/>
              </a:rPr>
              <a:t>(</a:t>
            </a:r>
            <a:r>
              <a:rPr>
                <a:solidFill>
                  <a:srgbClr val="4070A0"/>
                </a:solidFill>
                <a:latin typeface="Courier"/>
              </a:rPr>
              <a:t>'coefficient:'</a:t>
            </a:r>
            <a:r>
              <a:rPr>
                <a:latin typeface="Courier"/>
              </a:rPr>
              <a:t>, </a:t>
            </a:r>
            <a:r>
              <a:rPr>
                <a:solidFill>
                  <a:srgbClr val="06287E"/>
                </a:solidFill>
                <a:latin typeface="Courier"/>
              </a:rPr>
              <a:t>coef</a:t>
            </a:r>
            <a:r>
              <a:rPr>
                <a:latin typeface="Courier"/>
              </a:rPr>
              <a:t>(model_1)[</a:t>
            </a:r>
            <a:r>
              <a:rPr>
                <a:solidFill>
                  <a:srgbClr val="4070A0"/>
                </a:solidFill>
                <a:latin typeface="Courier"/>
              </a:rPr>
              <a:t>"tenure"</a:t>
            </a:r>
            <a:r>
              <a:rPr>
                <a:latin typeface="Courier"/>
              </a:rPr>
              <a:t>],</a:t>
            </a:r>
            <a:r>
              <a:rPr>
                <a:solidFill>
                  <a:srgbClr val="4070A0"/>
                </a:solidFill>
                <a:latin typeface="Courier"/>
              </a:rPr>
              <a:t>"\n"</a:t>
            </a:r>
            <a:r>
              <a:rPr>
                <a:latin typeface="Courier"/>
              </a:rPr>
              <a:t>)</a:t>
            </a:r>
          </a:p>
          <a:p>
            <a:pPr lvl="0" indent="0">
              <a:buNone/>
            </a:pPr>
            <a:r>
              <a:rPr>
                <a:latin typeface="Courier"/>
              </a:rPr>
              <a:t>## coefficient: -0.061</a:t>
            </a:r>
          </a:p>
          <a:p>
            <a:pPr lvl="0" indent="0">
              <a:buNone/>
            </a:pPr>
            <a:r>
              <a:rPr>
                <a:solidFill>
                  <a:srgbClr val="06287E"/>
                </a:solidFill>
                <a:latin typeface="Courier"/>
              </a:rPr>
              <a:t>cat</a:t>
            </a:r>
            <a:r>
              <a:rPr>
                <a:latin typeface="Courier"/>
              </a:rPr>
              <a:t>(</a:t>
            </a:r>
            <a:r>
              <a:rPr>
                <a:solidFill>
                  <a:srgbClr val="4070A0"/>
                </a:solidFill>
                <a:latin typeface="Courier"/>
              </a:rPr>
              <a:t>'multiplicative effect on odds, exp(coefficient):'</a:t>
            </a:r>
            <a:r>
              <a:rPr>
                <a:latin typeface="Courier"/>
              </a:rPr>
              <a:t>, </a:t>
            </a:r>
            <a:r>
              <a:rPr>
                <a:solidFill>
                  <a:srgbClr val="06287E"/>
                </a:solidFill>
                <a:latin typeface="Courier"/>
              </a:rPr>
              <a:t>exp</a:t>
            </a:r>
            <a:r>
              <a:rPr>
                <a:latin typeface="Courier"/>
              </a:rPr>
              <a:t>(</a:t>
            </a:r>
            <a:r>
              <a:rPr>
                <a:solidFill>
                  <a:srgbClr val="06287E"/>
                </a:solidFill>
                <a:latin typeface="Courier"/>
              </a:rPr>
              <a:t>coef</a:t>
            </a:r>
            <a:r>
              <a:rPr>
                <a:latin typeface="Courier"/>
              </a:rPr>
              <a:t>(model_1)[</a:t>
            </a:r>
            <a:r>
              <a:rPr>
                <a:solidFill>
                  <a:srgbClr val="4070A0"/>
                </a:solidFill>
                <a:latin typeface="Courier"/>
              </a:rPr>
              <a:t>"tenure"</a:t>
            </a:r>
            <a:r>
              <a:rPr>
                <a:latin typeface="Courier"/>
              </a:rPr>
              <a:t>]),</a:t>
            </a:r>
            <a:r>
              <a:rPr>
                <a:solidFill>
                  <a:srgbClr val="4070A0"/>
                </a:solidFill>
                <a:latin typeface="Courier"/>
              </a:rPr>
              <a:t>"\n"</a:t>
            </a:r>
            <a:r>
              <a:rPr>
                <a:latin typeface="Courier"/>
              </a:rPr>
              <a:t>)</a:t>
            </a:r>
          </a:p>
          <a:p>
            <a:pPr lvl="0" indent="0">
              <a:buNone/>
            </a:pPr>
            <a:r>
              <a:rPr>
                <a:latin typeface="Courier"/>
              </a:rPr>
              <a:t>## multiplicative effect on odds, exp(coefficient): 0.941</a:t>
            </a:r>
          </a:p>
          <a:p>
            <a:pPr lvl="0" indent="0">
              <a:buNone/>
            </a:pPr>
            <a:r>
              <a:rPr>
                <a:solidFill>
                  <a:srgbClr val="06287E"/>
                </a:solidFill>
                <a:latin typeface="Courier"/>
              </a:rPr>
              <a:t>cat</a:t>
            </a:r>
            <a:r>
              <a:rPr>
                <a:latin typeface="Courier"/>
              </a:rPr>
              <a:t>(</a:t>
            </a:r>
            <a:r>
              <a:rPr>
                <a:solidFill>
                  <a:srgbClr val="4070A0"/>
                </a:solidFill>
                <a:latin typeface="Courier"/>
              </a:rPr>
              <a:t>'percent change in odds: exp(coefficient)-1:'</a:t>
            </a:r>
            <a:r>
              <a:rPr>
                <a:latin typeface="Courier"/>
              </a:rPr>
              <a:t>, </a:t>
            </a:r>
            <a:r>
              <a:rPr>
                <a:solidFill>
                  <a:srgbClr val="06287E"/>
                </a:solidFill>
                <a:latin typeface="Courier"/>
              </a:rPr>
              <a:t>exp</a:t>
            </a:r>
            <a:r>
              <a:rPr>
                <a:latin typeface="Courier"/>
              </a:rPr>
              <a:t>(</a:t>
            </a:r>
            <a:r>
              <a:rPr>
                <a:solidFill>
                  <a:srgbClr val="06287E"/>
                </a:solidFill>
                <a:latin typeface="Courier"/>
              </a:rPr>
              <a:t>coef</a:t>
            </a:r>
            <a:r>
              <a:rPr>
                <a:latin typeface="Courier"/>
              </a:rPr>
              <a:t>(model_1)[</a:t>
            </a:r>
            <a:r>
              <a:rPr>
                <a:solidFill>
                  <a:srgbClr val="4070A0"/>
                </a:solidFill>
                <a:latin typeface="Courier"/>
              </a:rPr>
              <a:t>"tenure"</a:t>
            </a:r>
            <a:r>
              <a:rPr>
                <a:latin typeface="Courier"/>
              </a:rPr>
              <a:t>])</a:t>
            </a:r>
            <a:r>
              <a:rPr>
                <a:solidFill>
                  <a:srgbClr val="4070A0"/>
                </a:solidFill>
                <a:latin typeface="Courier"/>
              </a:rPr>
              <a:t>-</a:t>
            </a:r>
            <a:r>
              <a:rPr>
                <a:solidFill>
                  <a:srgbClr val="40A070"/>
                </a:solidFill>
                <a:latin typeface="Courier"/>
              </a:rPr>
              <a:t>1</a:t>
            </a:r>
            <a:r>
              <a:rPr>
                <a:latin typeface="Courier"/>
              </a:rPr>
              <a:t>,</a:t>
            </a:r>
            <a:r>
              <a:rPr>
                <a:solidFill>
                  <a:srgbClr val="4070A0"/>
                </a:solidFill>
                <a:latin typeface="Courier"/>
              </a:rPr>
              <a:t>"\n"</a:t>
            </a:r>
            <a:r>
              <a:rPr>
                <a:latin typeface="Courier"/>
              </a:rPr>
              <a:t>)</a:t>
            </a:r>
          </a:p>
          <a:p>
            <a:pPr lvl="0" indent="0">
              <a:buNone/>
            </a:pPr>
            <a:r>
              <a:rPr>
                <a:latin typeface="Courier"/>
              </a:rPr>
              <a:t>## percent change in odds: exp(coefficient)-1: -0.0592</a:t>
            </a:r>
          </a:p>
          <a:p>
            <a:pPr lvl="0" indent="0">
              <a:buNone/>
            </a:pPr>
            <a:r>
              <a:rPr>
                <a:solidFill>
                  <a:srgbClr val="06287E"/>
                </a:solidFill>
                <a:latin typeface="Courier"/>
              </a:rPr>
              <a:t>cat</a:t>
            </a:r>
            <a:r>
              <a:rPr>
                <a:latin typeface="Courier"/>
              </a:rPr>
              <a:t>(</a:t>
            </a:r>
            <a:r>
              <a:rPr>
                <a:solidFill>
                  <a:srgbClr val="4070A0"/>
                </a:solidFill>
                <a:latin typeface="Courier"/>
              </a:rPr>
              <a:t>'percent change in odds after 12 months: exp(12*coefficient)-1:'</a:t>
            </a:r>
            <a:r>
              <a:rPr>
                <a:latin typeface="Courier"/>
              </a:rPr>
              <a:t>, </a:t>
            </a:r>
            <a:r>
              <a:rPr>
                <a:solidFill>
                  <a:srgbClr val="06287E"/>
                </a:solidFill>
                <a:latin typeface="Courier"/>
              </a:rPr>
              <a:t>exp</a:t>
            </a:r>
            <a:r>
              <a:rPr>
                <a:latin typeface="Courier"/>
              </a:rPr>
              <a:t>(</a:t>
            </a:r>
            <a:r>
              <a:rPr>
                <a:solidFill>
                  <a:srgbClr val="40A070"/>
                </a:solidFill>
                <a:latin typeface="Courier"/>
              </a:rPr>
              <a:t>12</a:t>
            </a:r>
            <a:r>
              <a:rPr>
                <a:solidFill>
                  <a:srgbClr val="4070A0"/>
                </a:solidFill>
                <a:latin typeface="Courier"/>
              </a:rPr>
              <a:t>*</a:t>
            </a:r>
            <a:r>
              <a:rPr>
                <a:solidFill>
                  <a:srgbClr val="06287E"/>
                </a:solidFill>
                <a:latin typeface="Courier"/>
              </a:rPr>
              <a:t>coef</a:t>
            </a:r>
            <a:r>
              <a:rPr>
                <a:latin typeface="Courier"/>
              </a:rPr>
              <a:t>(model_1)[</a:t>
            </a:r>
            <a:r>
              <a:rPr>
                <a:solidFill>
                  <a:srgbClr val="4070A0"/>
                </a:solidFill>
                <a:latin typeface="Courier"/>
              </a:rPr>
              <a:t>"tenure"</a:t>
            </a:r>
            <a:r>
              <a:rPr>
                <a:latin typeface="Courier"/>
              </a:rPr>
              <a:t>])</a:t>
            </a:r>
            <a:r>
              <a:rPr>
                <a:solidFill>
                  <a:srgbClr val="4070A0"/>
                </a:solidFill>
                <a:latin typeface="Courier"/>
              </a:rPr>
              <a:t>-</a:t>
            </a:r>
            <a:r>
              <a:rPr>
                <a:solidFill>
                  <a:srgbClr val="40A070"/>
                </a:solidFill>
                <a:latin typeface="Courier"/>
              </a:rPr>
              <a:t>1</a:t>
            </a:r>
            <a:r>
              <a:rPr>
                <a:latin typeface="Courier"/>
              </a:rPr>
              <a:t>,</a:t>
            </a:r>
            <a:r>
              <a:rPr>
                <a:solidFill>
                  <a:srgbClr val="4070A0"/>
                </a:solidFill>
                <a:latin typeface="Courier"/>
              </a:rPr>
              <a:t>"\n"</a:t>
            </a:r>
            <a:r>
              <a:rPr>
                <a:latin typeface="Courier"/>
              </a:rPr>
              <a:t>)</a:t>
            </a:r>
          </a:p>
          <a:p>
            <a:pPr lvl="0" indent="0">
              <a:buNone/>
            </a:pPr>
            <a:r>
              <a:rPr>
                <a:latin typeface="Courier"/>
              </a:rPr>
              <a:t>## percent change in odds after 12 months: exp(12*coefficient)-1: -0.519</a:t>
            </a:r>
          </a:p>
          <a:p>
            <a:pPr marL="0" lvl="0" indent="0">
              <a:buNone/>
            </a:pPr>
            <a:r>
              <a:rPr/>
              <a:t>Note there is the significance of an individual predictor (e.g., ContractOne year) and the joint significance of a group of coefficients (e.g., all contract terms):</a:t>
            </a:r>
          </a:p>
          <a:p>
            <a:pPr lvl="0" indent="0">
              <a:buNone/>
            </a:pPr>
            <a:r>
              <a:rPr>
                <a:solidFill>
                  <a:srgbClr val="06287E"/>
                </a:solidFill>
                <a:latin typeface="Courier"/>
              </a:rPr>
              <a:t>linearHypothesis</a:t>
            </a:r>
            <a:r>
              <a:rPr>
                <a:latin typeface="Courier"/>
              </a:rPr>
              <a:t>(model_1, </a:t>
            </a:r>
            <a:r>
              <a:rPr>
                <a:solidFill>
                  <a:srgbClr val="06287E"/>
                </a:solidFill>
                <a:latin typeface="Courier"/>
              </a:rPr>
              <a:t>c</a:t>
            </a:r>
            <a:r>
              <a:rPr>
                <a:latin typeface="Courier"/>
              </a:rPr>
              <a:t>(</a:t>
            </a:r>
            <a:r>
              <a:rPr>
                <a:solidFill>
                  <a:srgbClr val="4070A0"/>
                </a:solidFill>
                <a:latin typeface="Courier"/>
              </a:rPr>
              <a:t>"ContractOne year = 0"</a:t>
            </a:r>
            <a:r>
              <a:rPr>
                <a:latin typeface="Courier"/>
              </a:rPr>
              <a:t>, </a:t>
            </a:r>
            <a:r>
              <a:rPr>
                <a:solidFill>
                  <a:srgbClr val="4070A0"/>
                </a:solidFill>
                <a:latin typeface="Courier"/>
              </a:rPr>
              <a:t>"ContractTwo year = 0"</a:t>
            </a:r>
            <a:r>
              <a:rPr>
                <a:latin typeface="Courier"/>
              </a:rPr>
              <a:t>))</a:t>
            </a:r>
          </a:p>
          <a:p>
            <a:pPr lvl="0" indent="0">
              <a:buNone/>
            </a:pPr>
            <a:r>
              <a:rPr>
                <a:latin typeface="Courier"/>
              </a:rPr>
              <a:t>## Linear hypothesis test
## 
## Hypothesis:
## ContractOne year = 0
## ContractTwo year = 0
## 
## Model 1: restricted model
## Model 2: Churn ~ gender + SeniorCitizen + Partner + Dependents + tenure + 
##     PhoneService + MultipleLines + InternetService + OnlineSecurity + 
##     OnlineBackup + DeviceProtection + TechSupport + StreamingTV + 
##     StreamingMovies + Contract + PaperlessBilling + PaymentMethod + 
##     MonthlyCharges + TotalCharges
## 
##   Res.Df Df Chisq          Pr(&gt;Chisq)    
## 1   6314                                 
## 2   6312  2  69.9 0.00000000000000066 ***
## ---
## Signif. codes:  0 '***' 0.001 '**' 0.01 '*' 0.05 '.' 0.1 ' ' 1</a:t>
            </a:r>
          </a:p>
          <a:p>
            <a:pPr marL="0" lvl="0" indent="0">
              <a:buNone/>
            </a:pPr>
            <a:r>
              <a:rPr/>
              <a:t>Here we test jointly that the two estimated contract coefficients are zero. We reject the null hypothesis.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predicting</a:t>
            </a:r>
          </a:p>
        </p:txBody>
      </p:sp>
      <p:sp>
        <p:nvSpPr>
          <p:cNvPr id="3" name="Content Placeholder 2"/>
          <p:cNvSpPr>
            <a:spLocks noGrp="1"/>
          </p:cNvSpPr>
          <p:nvPr>
            <p:ph idx="1"/>
          </p:nvPr>
        </p:nvSpPr>
        <p:spPr/>
        <p:txBody>
          <a:bodyPr>
            <a:normAutofit fontScale="55000" lnSpcReduction="20000"/>
          </a:bodyPr>
          <a:lstStyle/>
          <a:p>
            <a:pPr marL="0" lvl="0" indent="0">
              <a:buNone/>
            </a:pPr>
            <a:r>
              <a:rPr/>
              <a:t>Here we use model 1 to predict the probability of default for a certain customer with a specific profile: a male, senior citizen without a partner or dependents, etc. See below.</a:t>
            </a:r>
          </a:p>
          <a:p>
            <a:pPr lvl="0" indent="0">
              <a:buNone/>
            </a:pPr>
            <a:r>
              <a:rPr>
                <a:latin typeface="Courier"/>
              </a:rPr>
              <a:t>newdata </a:t>
            </a:r>
            <a:r>
              <a:rPr>
                <a:solidFill>
                  <a:srgbClr val="007020"/>
                </a:solidFill>
                <a:latin typeface="Courier"/>
              </a:rPr>
              <a:t>=</a:t>
            </a:r>
            <a:r>
              <a:rPr>
                <a:latin typeface="Courier"/>
              </a:rPr>
              <a:t> </a:t>
            </a:r>
            <a:r>
              <a:rPr>
                <a:solidFill>
                  <a:srgbClr val="06287E"/>
                </a:solidFill>
                <a:latin typeface="Courier"/>
              </a:rPr>
              <a:t>data.frame</a:t>
            </a:r>
            <a:r>
              <a:rPr>
                <a:latin typeface="Courier"/>
              </a:rPr>
              <a:t>(</a:t>
            </a:r>
            <a:r>
              <a:rPr>
                <a:solidFill>
                  <a:srgbClr val="7D9029"/>
                </a:solidFill>
                <a:latin typeface="Courier"/>
              </a:rPr>
              <a:t>gender =</a:t>
            </a:r>
            <a:r>
              <a:rPr>
                <a:latin typeface="Courier"/>
              </a:rPr>
              <a:t> </a:t>
            </a:r>
            <a:r>
              <a:rPr>
                <a:solidFill>
                  <a:srgbClr val="4070A0"/>
                </a:solidFill>
                <a:latin typeface="Courier"/>
              </a:rPr>
              <a:t>"Male"</a:t>
            </a:r>
            <a:r>
              <a:rPr>
                <a:latin typeface="Courier"/>
              </a:rPr>
              <a:t>, </a:t>
            </a:r>
            <a:r>
              <a:rPr>
                <a:solidFill>
                  <a:srgbClr val="7D9029"/>
                </a:solidFill>
                <a:latin typeface="Courier"/>
              </a:rPr>
              <a:t>SeniorCitizen=</a:t>
            </a:r>
            <a:r>
              <a:rPr>
                <a:solidFill>
                  <a:srgbClr val="06287E"/>
                </a:solidFill>
                <a:latin typeface="Courier"/>
              </a:rPr>
              <a:t>as.factor</a:t>
            </a:r>
            <a:r>
              <a:rPr>
                <a:latin typeface="Courier"/>
              </a:rPr>
              <a:t>(</a:t>
            </a:r>
            <a:r>
              <a:rPr>
                <a:solidFill>
                  <a:srgbClr val="40A070"/>
                </a:solidFill>
                <a:latin typeface="Courier"/>
              </a:rPr>
              <a:t>1</a:t>
            </a:r>
            <a:r>
              <a:rPr>
                <a:latin typeface="Courier"/>
              </a:rPr>
              <a:t>),</a:t>
            </a:r>
            <a:r>
              <a:rPr>
                <a:solidFill>
                  <a:srgbClr val="7D9029"/>
                </a:solidFill>
                <a:latin typeface="Courier"/>
              </a:rPr>
              <a:t>Partner=</a:t>
            </a:r>
            <a:r>
              <a:rPr>
                <a:solidFill>
                  <a:srgbClr val="4070A0"/>
                </a:solidFill>
                <a:latin typeface="Courier"/>
              </a:rPr>
              <a:t>"No"</a:t>
            </a:r>
            <a:r>
              <a:rPr>
                <a:latin typeface="Courier"/>
              </a:rPr>
              <a:t>,</a:t>
            </a:r>
            <a:r>
              <a:rPr>
                <a:solidFill>
                  <a:srgbClr val="7D9029"/>
                </a:solidFill>
                <a:latin typeface="Courier"/>
              </a:rPr>
              <a:t>Dependents=</a:t>
            </a:r>
            <a:r>
              <a:rPr>
                <a:solidFill>
                  <a:srgbClr val="4070A0"/>
                </a:solidFill>
                <a:latin typeface="Courier"/>
              </a:rPr>
              <a:t>"No"</a:t>
            </a:r>
            <a:r>
              <a:rPr>
                <a:latin typeface="Courier"/>
              </a:rPr>
              <a:t>, </a:t>
            </a:r>
            <a:r>
              <a:rPr>
                <a:solidFill>
                  <a:srgbClr val="7D9029"/>
                </a:solidFill>
                <a:latin typeface="Courier"/>
              </a:rPr>
              <a:t>tenure=</a:t>
            </a:r>
            <a:r>
              <a:rPr>
                <a:solidFill>
                  <a:srgbClr val="40A070"/>
                </a:solidFill>
                <a:latin typeface="Courier"/>
              </a:rPr>
              <a:t>72</a:t>
            </a:r>
            <a:r>
              <a:rPr>
                <a:latin typeface="Courier"/>
              </a:rPr>
              <a:t>,</a:t>
            </a:r>
            <a:r>
              <a:rPr>
                <a:solidFill>
                  <a:srgbClr val="7D9029"/>
                </a:solidFill>
                <a:latin typeface="Courier"/>
              </a:rPr>
              <a:t>PhoneService=</a:t>
            </a:r>
            <a:r>
              <a:rPr>
                <a:solidFill>
                  <a:srgbClr val="4070A0"/>
                </a:solidFill>
                <a:latin typeface="Courier"/>
              </a:rPr>
              <a:t>"Yes"</a:t>
            </a:r>
            <a:r>
              <a:rPr>
                <a:latin typeface="Courier"/>
              </a:rPr>
              <a:t>,</a:t>
            </a:r>
            <a:r>
              <a:rPr>
                <a:solidFill>
                  <a:srgbClr val="7D9029"/>
                </a:solidFill>
                <a:latin typeface="Courier"/>
              </a:rPr>
              <a:t>MultipleLines=</a:t>
            </a:r>
            <a:r>
              <a:rPr>
                <a:solidFill>
                  <a:srgbClr val="4070A0"/>
                </a:solidFill>
                <a:latin typeface="Courier"/>
              </a:rPr>
              <a:t>"No"</a:t>
            </a:r>
            <a:r>
              <a:rPr>
                <a:latin typeface="Courier"/>
              </a:rPr>
              <a:t>, </a:t>
            </a:r>
            <a:r>
              <a:rPr>
                <a:solidFill>
                  <a:srgbClr val="7D9029"/>
                </a:solidFill>
                <a:latin typeface="Courier"/>
              </a:rPr>
              <a:t>InternetService=</a:t>
            </a:r>
            <a:r>
              <a:rPr>
                <a:solidFill>
                  <a:srgbClr val="4070A0"/>
                </a:solidFill>
                <a:latin typeface="Courier"/>
              </a:rPr>
              <a:t>"DSL"</a:t>
            </a:r>
            <a:r>
              <a:rPr>
                <a:latin typeface="Courier"/>
              </a:rPr>
              <a:t>, </a:t>
            </a:r>
            <a:r>
              <a:rPr>
                <a:solidFill>
                  <a:srgbClr val="7D9029"/>
                </a:solidFill>
                <a:latin typeface="Courier"/>
              </a:rPr>
              <a:t>OnlineSecurity=</a:t>
            </a:r>
            <a:r>
              <a:rPr>
                <a:solidFill>
                  <a:srgbClr val="4070A0"/>
                </a:solidFill>
                <a:latin typeface="Courier"/>
              </a:rPr>
              <a:t>"No"</a:t>
            </a:r>
            <a:r>
              <a:rPr>
                <a:latin typeface="Courier"/>
              </a:rPr>
              <a:t>, </a:t>
            </a:r>
            <a:r>
              <a:rPr>
                <a:solidFill>
                  <a:srgbClr val="7D9029"/>
                </a:solidFill>
                <a:latin typeface="Courier"/>
              </a:rPr>
              <a:t>OnlineBackup=</a:t>
            </a:r>
            <a:r>
              <a:rPr>
                <a:solidFill>
                  <a:srgbClr val="4070A0"/>
                </a:solidFill>
                <a:latin typeface="Courier"/>
              </a:rPr>
              <a:t>"No"</a:t>
            </a:r>
            <a:r>
              <a:rPr>
                <a:latin typeface="Courier"/>
              </a:rPr>
              <a:t>, </a:t>
            </a:r>
            <a:r>
              <a:rPr>
                <a:solidFill>
                  <a:srgbClr val="7D9029"/>
                </a:solidFill>
                <a:latin typeface="Courier"/>
              </a:rPr>
              <a:t>DeviceProtection=</a:t>
            </a:r>
            <a:r>
              <a:rPr>
                <a:solidFill>
                  <a:srgbClr val="4070A0"/>
                </a:solidFill>
                <a:latin typeface="Courier"/>
              </a:rPr>
              <a:t>"No"</a:t>
            </a:r>
            <a:r>
              <a:rPr>
                <a:latin typeface="Courier"/>
              </a:rPr>
              <a:t>, </a:t>
            </a:r>
            <a:r>
              <a:rPr>
                <a:solidFill>
                  <a:srgbClr val="7D9029"/>
                </a:solidFill>
                <a:latin typeface="Courier"/>
              </a:rPr>
              <a:t>TechSupport=</a:t>
            </a:r>
            <a:r>
              <a:rPr>
                <a:solidFill>
                  <a:srgbClr val="4070A0"/>
                </a:solidFill>
                <a:latin typeface="Courier"/>
              </a:rPr>
              <a:t>"Yes"</a:t>
            </a:r>
            <a:r>
              <a:rPr>
                <a:latin typeface="Courier"/>
              </a:rPr>
              <a:t>, </a:t>
            </a:r>
            <a:r>
              <a:rPr>
                <a:solidFill>
                  <a:srgbClr val="7D9029"/>
                </a:solidFill>
                <a:latin typeface="Courier"/>
              </a:rPr>
              <a:t>StreamingTV=</a:t>
            </a:r>
            <a:r>
              <a:rPr>
                <a:solidFill>
                  <a:srgbClr val="4070A0"/>
                </a:solidFill>
                <a:latin typeface="Courier"/>
              </a:rPr>
              <a:t>"Yes"</a:t>
            </a:r>
            <a:r>
              <a:rPr>
                <a:latin typeface="Courier"/>
              </a:rPr>
              <a:t>, </a:t>
            </a:r>
            <a:r>
              <a:rPr>
                <a:solidFill>
                  <a:srgbClr val="7D9029"/>
                </a:solidFill>
                <a:latin typeface="Courier"/>
              </a:rPr>
              <a:t>StreamingMovies=</a:t>
            </a:r>
            <a:r>
              <a:rPr>
                <a:solidFill>
                  <a:srgbClr val="4070A0"/>
                </a:solidFill>
                <a:latin typeface="Courier"/>
              </a:rPr>
              <a:t>"No"</a:t>
            </a:r>
            <a:r>
              <a:rPr>
                <a:latin typeface="Courier"/>
              </a:rPr>
              <a:t>, </a:t>
            </a:r>
            <a:r>
              <a:rPr>
                <a:solidFill>
                  <a:srgbClr val="7D9029"/>
                </a:solidFill>
                <a:latin typeface="Courier"/>
              </a:rPr>
              <a:t>Contract=</a:t>
            </a:r>
            <a:r>
              <a:rPr>
                <a:solidFill>
                  <a:srgbClr val="4070A0"/>
                </a:solidFill>
                <a:latin typeface="Courier"/>
              </a:rPr>
              <a:t>"One year"</a:t>
            </a:r>
            <a:r>
              <a:rPr>
                <a:latin typeface="Courier"/>
              </a:rPr>
              <a:t>, </a:t>
            </a:r>
            <a:r>
              <a:rPr>
                <a:solidFill>
                  <a:srgbClr val="7D9029"/>
                </a:solidFill>
                <a:latin typeface="Courier"/>
              </a:rPr>
              <a:t>PaperlessBilling=</a:t>
            </a:r>
            <a:r>
              <a:rPr>
                <a:solidFill>
                  <a:srgbClr val="4070A0"/>
                </a:solidFill>
                <a:latin typeface="Courier"/>
              </a:rPr>
              <a:t>"No"</a:t>
            </a:r>
            <a:r>
              <a:rPr>
                <a:latin typeface="Courier"/>
              </a:rPr>
              <a:t>, </a:t>
            </a:r>
            <a:r>
              <a:rPr>
                <a:solidFill>
                  <a:srgbClr val="7D9029"/>
                </a:solidFill>
                <a:latin typeface="Courier"/>
              </a:rPr>
              <a:t>PaymentMethod=</a:t>
            </a:r>
            <a:r>
              <a:rPr>
                <a:solidFill>
                  <a:srgbClr val="4070A0"/>
                </a:solidFill>
                <a:latin typeface="Courier"/>
              </a:rPr>
              <a:t>"Mailed check"</a:t>
            </a:r>
            <a:r>
              <a:rPr>
                <a:latin typeface="Courier"/>
              </a:rPr>
              <a:t>, </a:t>
            </a:r>
            <a:r>
              <a:rPr>
                <a:solidFill>
                  <a:srgbClr val="7D9029"/>
                </a:solidFill>
                <a:latin typeface="Courier"/>
              </a:rPr>
              <a:t>MonthlyCharges=</a:t>
            </a:r>
            <a:r>
              <a:rPr>
                <a:solidFill>
                  <a:srgbClr val="40A070"/>
                </a:solidFill>
                <a:latin typeface="Courier"/>
              </a:rPr>
              <a:t>30</a:t>
            </a:r>
            <a:r>
              <a:rPr>
                <a:latin typeface="Courier"/>
              </a:rPr>
              <a:t>,</a:t>
            </a:r>
            <a:r>
              <a:rPr>
                <a:solidFill>
                  <a:srgbClr val="7D9029"/>
                </a:solidFill>
                <a:latin typeface="Courier"/>
              </a:rPr>
              <a:t>TotalCharges=</a:t>
            </a:r>
            <a:r>
              <a:rPr>
                <a:solidFill>
                  <a:srgbClr val="40A070"/>
                </a:solidFill>
                <a:latin typeface="Courier"/>
              </a:rPr>
              <a:t>1</a:t>
            </a:r>
            <a:r>
              <a:rPr>
                <a:latin typeface="Courier"/>
              </a:rPr>
              <a:t>)</a:t>
            </a:r>
            <a:r>
              <a:t/>
            </a:r>
            <a:br/>
            <a:r>
              <a:t/>
            </a:r>
            <a:br/>
            <a:r>
              <a:rPr>
                <a:solidFill>
                  <a:srgbClr val="06287E"/>
                </a:solidFill>
                <a:latin typeface="Courier"/>
              </a:rPr>
              <a:t>predict</a:t>
            </a:r>
            <a:r>
              <a:rPr>
                <a:latin typeface="Courier"/>
              </a:rPr>
              <a:t>(model_1,newdata,</a:t>
            </a:r>
            <a:r>
              <a:rPr>
                <a:solidFill>
                  <a:srgbClr val="7D9029"/>
                </a:solidFill>
                <a:latin typeface="Courier"/>
              </a:rPr>
              <a:t>type=</a:t>
            </a:r>
            <a:r>
              <a:rPr>
                <a:solidFill>
                  <a:srgbClr val="4070A0"/>
                </a:solidFill>
                <a:latin typeface="Courier"/>
              </a:rPr>
              <a:t>"response"</a:t>
            </a:r>
            <a:r>
              <a:rPr>
                <a:latin typeface="Courier"/>
              </a:rPr>
              <a:t>)</a:t>
            </a:r>
          </a:p>
          <a:p>
            <a:pPr lvl="0" indent="0">
              <a:buNone/>
            </a:pPr>
            <a:r>
              <a:rPr>
                <a:latin typeface="Courier"/>
              </a:rPr>
              <a:t>##      1 
## 0.0166</a:t>
            </a:r>
          </a:p>
          <a:p>
            <a:pPr marL="0" lvl="0" indent="0">
              <a:buNone/>
            </a:pPr>
            <a:r>
              <a:rPr/>
              <a:t>The probability he defaults given Model 1 is low.</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Holdout sample</a:t>
            </a:r>
          </a:p>
        </p:txBody>
      </p:sp>
      <p:sp>
        <p:nvSpPr>
          <p:cNvPr id="3" name="Content Placeholder 2"/>
          <p:cNvSpPr>
            <a:spLocks noGrp="1"/>
          </p:cNvSpPr>
          <p:nvPr>
            <p:ph idx="1"/>
          </p:nvPr>
        </p:nvSpPr>
        <p:spPr/>
        <p:txBody>
          <a:bodyPr>
            <a:normAutofit fontScale="25000" lnSpcReduction="20000"/>
          </a:bodyPr>
          <a:lstStyle/>
          <a:p>
            <a:pPr marL="0" lvl="0" indent="0">
              <a:buNone/>
            </a:pPr>
            <a:r>
              <a:rPr/>
              <a:t>Now we look at how well model 1 performs on one holdout sample, </a:t>
            </a:r>
            <a:r>
              <a:rPr b="1"/>
              <a:t>holdout_telco.csv</a:t>
            </a:r>
            <a:r>
              <a:rPr/>
              <a:t>.</a:t>
            </a:r>
          </a:p>
          <a:p>
            <a:pPr lvl="0" indent="0">
              <a:buNone/>
            </a:pPr>
            <a:r>
              <a:rPr>
                <a:latin typeface="Courier"/>
              </a:rPr>
              <a:t>holdout_telco</a:t>
            </a:r>
            <a:r>
              <a:rPr>
                <a:solidFill>
                  <a:srgbClr val="007020"/>
                </a:solidFill>
                <a:latin typeface="Courier"/>
              </a:rPr>
              <a:t>&lt;-</a:t>
            </a:r>
            <a:r>
              <a:rPr>
                <a:solidFill>
                  <a:srgbClr val="06287E"/>
                </a:solidFill>
                <a:latin typeface="Courier"/>
              </a:rPr>
              <a:t>read.csv</a:t>
            </a:r>
            <a:r>
              <a:rPr>
                <a:latin typeface="Courier"/>
              </a:rPr>
              <a:t>(</a:t>
            </a:r>
            <a:r>
              <a:rPr>
                <a:solidFill>
                  <a:srgbClr val="4070A0"/>
                </a:solidFill>
                <a:latin typeface="Courier"/>
              </a:rPr>
              <a:t>'./data/holdout_telco.csv'</a:t>
            </a:r>
            <a:r>
              <a:rPr>
                <a:latin typeface="Courier"/>
              </a:rPr>
              <a:t>)</a:t>
            </a:r>
            <a:r>
              <a:t/>
            </a:r>
            <a:br/>
            <a:r>
              <a:t/>
            </a:r>
            <a:br/>
            <a:r>
              <a:rPr i="1">
                <a:solidFill>
                  <a:srgbClr val="60A0B0"/>
                </a:solidFill>
                <a:latin typeface="Courier"/>
              </a:rPr>
              <a:t># change senior citizen to factor variable, divide total charges by 1000 just like telco</a:t>
            </a:r>
            <a:r>
              <a:t/>
            </a:r>
            <a:br/>
            <a:r>
              <a:rPr>
                <a:latin typeface="Courier"/>
              </a:rPr>
              <a:t>holdout_telco</a:t>
            </a:r>
            <a:r>
              <a:rPr>
                <a:solidFill>
                  <a:srgbClr val="4070A0"/>
                </a:solidFill>
                <a:latin typeface="Courier"/>
              </a:rPr>
              <a:t>$</a:t>
            </a:r>
            <a:r>
              <a:rPr>
                <a:latin typeface="Courier"/>
              </a:rPr>
              <a:t>SeniorCitizen</a:t>
            </a:r>
            <a:r>
              <a:rPr>
                <a:solidFill>
                  <a:srgbClr val="007020"/>
                </a:solidFill>
                <a:latin typeface="Courier"/>
              </a:rPr>
              <a:t>&lt;-</a:t>
            </a:r>
            <a:r>
              <a:rPr>
                <a:solidFill>
                  <a:srgbClr val="06287E"/>
                </a:solidFill>
                <a:latin typeface="Courier"/>
              </a:rPr>
              <a:t>as.factor</a:t>
            </a:r>
            <a:r>
              <a:rPr>
                <a:latin typeface="Courier"/>
              </a:rPr>
              <a:t>(holdout_telco</a:t>
            </a:r>
            <a:r>
              <a:rPr>
                <a:solidFill>
                  <a:srgbClr val="4070A0"/>
                </a:solidFill>
                <a:latin typeface="Courier"/>
              </a:rPr>
              <a:t>$</a:t>
            </a:r>
            <a:r>
              <a:rPr>
                <a:latin typeface="Courier"/>
              </a:rPr>
              <a:t>SeniorCitizen)</a:t>
            </a:r>
            <a:r>
              <a:t/>
            </a:r>
            <a:br/>
            <a:r>
              <a:rPr>
                <a:latin typeface="Courier"/>
              </a:rPr>
              <a:t>holdout_telco</a:t>
            </a:r>
            <a:r>
              <a:rPr>
                <a:solidFill>
                  <a:srgbClr val="4070A0"/>
                </a:solidFill>
                <a:latin typeface="Courier"/>
              </a:rPr>
              <a:t>$</a:t>
            </a:r>
            <a:r>
              <a:rPr>
                <a:latin typeface="Courier"/>
              </a:rPr>
              <a:t>TotalCharges</a:t>
            </a:r>
            <a:r>
              <a:rPr>
                <a:solidFill>
                  <a:srgbClr val="007020"/>
                </a:solidFill>
                <a:latin typeface="Courier"/>
              </a:rPr>
              <a:t>&lt;-</a:t>
            </a:r>
            <a:r>
              <a:rPr>
                <a:latin typeface="Courier"/>
              </a:rPr>
              <a:t>holdout_telco</a:t>
            </a:r>
            <a:r>
              <a:rPr>
                <a:solidFill>
                  <a:srgbClr val="4070A0"/>
                </a:solidFill>
                <a:latin typeface="Courier"/>
              </a:rPr>
              <a:t>$</a:t>
            </a:r>
            <a:r>
              <a:rPr>
                <a:latin typeface="Courier"/>
              </a:rPr>
              <a:t>TotalCharges</a:t>
            </a:r>
            <a:r>
              <a:rPr>
                <a:solidFill>
                  <a:srgbClr val="4070A0"/>
                </a:solidFill>
                <a:latin typeface="Courier"/>
              </a:rPr>
              <a:t>/</a:t>
            </a:r>
            <a:r>
              <a:rPr>
                <a:solidFill>
                  <a:srgbClr val="40A070"/>
                </a:solidFill>
                <a:latin typeface="Courier"/>
              </a:rPr>
              <a:t>1000</a:t>
            </a:r>
            <a:r>
              <a:t/>
            </a:r>
            <a:br/>
            <a:r>
              <a:t/>
            </a:r>
            <a:br/>
            <a:r>
              <a:t/>
            </a:r>
            <a:br/>
            <a:r>
              <a:rPr i="1">
                <a:solidFill>
                  <a:srgbClr val="60A0B0"/>
                </a:solidFill>
                <a:latin typeface="Courier"/>
              </a:rPr>
              <a:t># Ensure labels in holdout are the same as labels in telco</a:t>
            </a:r>
            <a:r>
              <a:t/>
            </a:r>
            <a:br/>
            <a:r>
              <a:rPr>
                <a:solidFill>
                  <a:srgbClr val="06287E"/>
                </a:solidFill>
                <a:latin typeface="Courier"/>
              </a:rPr>
              <a:t>levels</a:t>
            </a:r>
            <a:r>
              <a:rPr>
                <a:latin typeface="Courier"/>
              </a:rPr>
              <a:t>(holdout_telco</a:t>
            </a:r>
            <a:r>
              <a:rPr>
                <a:solidFill>
                  <a:srgbClr val="4070A0"/>
                </a:solidFill>
                <a:latin typeface="Courier"/>
              </a:rPr>
              <a:t>$</a:t>
            </a:r>
            <a:r>
              <a:rPr>
                <a:latin typeface="Courier"/>
              </a:rPr>
              <a:t>InternetService)[</a:t>
            </a:r>
            <a:r>
              <a:rPr>
                <a:solidFill>
                  <a:srgbClr val="40A070"/>
                </a:solidFill>
                <a:latin typeface="Courier"/>
              </a:rPr>
              <a:t>2</a:t>
            </a:r>
            <a:r>
              <a:rPr>
                <a:latin typeface="Courier"/>
              </a:rPr>
              <a:t>]</a:t>
            </a:r>
            <a:r>
              <a:rPr>
                <a:solidFill>
                  <a:srgbClr val="007020"/>
                </a:solidFill>
                <a:latin typeface="Courier"/>
              </a:rPr>
              <a:t>&lt;-</a:t>
            </a:r>
            <a:r>
              <a:rPr>
                <a:solidFill>
                  <a:srgbClr val="4070A0"/>
                </a:solidFill>
                <a:latin typeface="Courier"/>
              </a:rPr>
              <a:t>"Fiber optic"</a:t>
            </a:r>
            <a:r>
              <a:t/>
            </a:r>
            <a:br/>
            <a:r>
              <a:rPr>
                <a:solidFill>
                  <a:srgbClr val="06287E"/>
                </a:solidFill>
                <a:latin typeface="Courier"/>
              </a:rPr>
              <a:t>levels</a:t>
            </a:r>
            <a:r>
              <a:rPr>
                <a:latin typeface="Courier"/>
              </a:rPr>
              <a:t>(holdout_telco</a:t>
            </a:r>
            <a:r>
              <a:rPr>
                <a:solidFill>
                  <a:srgbClr val="4070A0"/>
                </a:solidFill>
                <a:latin typeface="Courier"/>
              </a:rPr>
              <a:t>$</a:t>
            </a:r>
            <a:r>
              <a:rPr>
                <a:latin typeface="Courier"/>
              </a:rPr>
              <a:t>Contract)</a:t>
            </a:r>
            <a:r>
              <a:rPr>
                <a:solidFill>
                  <a:srgbClr val="007020"/>
                </a:solidFill>
                <a:latin typeface="Courier"/>
              </a:rPr>
              <a:t>&lt;-</a:t>
            </a:r>
            <a:r>
              <a:rPr>
                <a:solidFill>
                  <a:srgbClr val="06287E"/>
                </a:solidFill>
                <a:latin typeface="Courier"/>
              </a:rPr>
              <a:t>levels</a:t>
            </a:r>
            <a:r>
              <a:rPr>
                <a:latin typeface="Courier"/>
              </a:rPr>
              <a:t>(telco</a:t>
            </a:r>
            <a:r>
              <a:rPr>
                <a:solidFill>
                  <a:srgbClr val="4070A0"/>
                </a:solidFill>
                <a:latin typeface="Courier"/>
              </a:rPr>
              <a:t>$</a:t>
            </a:r>
            <a:r>
              <a:rPr>
                <a:latin typeface="Courier"/>
              </a:rPr>
              <a:t>Contract)</a:t>
            </a:r>
            <a:r>
              <a:t/>
            </a:r>
            <a:br/>
            <a:r>
              <a:rPr>
                <a:solidFill>
                  <a:srgbClr val="06287E"/>
                </a:solidFill>
                <a:latin typeface="Courier"/>
              </a:rPr>
              <a:t>levels</a:t>
            </a:r>
            <a:r>
              <a:rPr>
                <a:latin typeface="Courier"/>
              </a:rPr>
              <a:t>(holdout_telco</a:t>
            </a:r>
            <a:r>
              <a:rPr>
                <a:solidFill>
                  <a:srgbClr val="4070A0"/>
                </a:solidFill>
                <a:latin typeface="Courier"/>
              </a:rPr>
              <a:t>$</a:t>
            </a:r>
            <a:r>
              <a:rPr>
                <a:latin typeface="Courier"/>
              </a:rPr>
              <a:t>PaymentMethod)</a:t>
            </a:r>
            <a:r>
              <a:rPr>
                <a:solidFill>
                  <a:srgbClr val="007020"/>
                </a:solidFill>
                <a:latin typeface="Courier"/>
              </a:rPr>
              <a:t>&lt;-</a:t>
            </a:r>
            <a:r>
              <a:rPr>
                <a:solidFill>
                  <a:srgbClr val="06287E"/>
                </a:solidFill>
                <a:latin typeface="Courier"/>
              </a:rPr>
              <a:t>levels</a:t>
            </a:r>
            <a:r>
              <a:rPr>
                <a:latin typeface="Courier"/>
              </a:rPr>
              <a:t>(telco</a:t>
            </a:r>
            <a:r>
              <a:rPr>
                <a:solidFill>
                  <a:srgbClr val="4070A0"/>
                </a:solidFill>
                <a:latin typeface="Courier"/>
              </a:rPr>
              <a:t>$</a:t>
            </a:r>
            <a:r>
              <a:rPr>
                <a:latin typeface="Courier"/>
              </a:rPr>
              <a:t>PaymentMethod)</a:t>
            </a:r>
            <a:r>
              <a:t/>
            </a:r>
            <a:br/>
            <a:r>
              <a:t/>
            </a:r>
            <a:br/>
            <a:r>
              <a:rPr i="1">
                <a:solidFill>
                  <a:srgbClr val="60A0B0"/>
                </a:solidFill>
                <a:latin typeface="Courier"/>
              </a:rPr>
              <a:t># calculate average churn in holdout</a:t>
            </a:r>
            <a:r>
              <a:t/>
            </a:r>
            <a:br/>
            <a:r>
              <a:rPr>
                <a:latin typeface="Courier"/>
              </a:rPr>
              <a:t>holdout_telco</a:t>
            </a:r>
            <a:r>
              <a:rPr>
                <a:solidFill>
                  <a:srgbClr val="4070A0"/>
                </a:solidFill>
                <a:latin typeface="Courier"/>
              </a:rPr>
              <a:t>$</a:t>
            </a:r>
            <a:r>
              <a:rPr>
                <a:latin typeface="Courier"/>
              </a:rPr>
              <a:t>Churn.num</a:t>
            </a:r>
            <a:r>
              <a:rPr>
                <a:solidFill>
                  <a:srgbClr val="007020"/>
                </a:solidFill>
                <a:latin typeface="Courier"/>
              </a:rPr>
              <a:t>&lt;-</a:t>
            </a:r>
            <a:r>
              <a:rPr>
                <a:solidFill>
                  <a:srgbClr val="06287E"/>
                </a:solidFill>
                <a:latin typeface="Courier"/>
              </a:rPr>
              <a:t>as.numeric</a:t>
            </a:r>
            <a:r>
              <a:rPr>
                <a:latin typeface="Courier"/>
              </a:rPr>
              <a:t>(holdout_telco</a:t>
            </a:r>
            <a:r>
              <a:rPr>
                <a:solidFill>
                  <a:srgbClr val="4070A0"/>
                </a:solidFill>
                <a:latin typeface="Courier"/>
              </a:rPr>
              <a:t>$</a:t>
            </a:r>
            <a:r>
              <a:rPr>
                <a:latin typeface="Courier"/>
              </a:rPr>
              <a:t>Churn)</a:t>
            </a:r>
            <a:r>
              <a:rPr>
                <a:solidFill>
                  <a:srgbClr val="4070A0"/>
                </a:solidFill>
                <a:latin typeface="Courier"/>
              </a:rPr>
              <a:t>-</a:t>
            </a:r>
            <a:r>
              <a:rPr>
                <a:solidFill>
                  <a:srgbClr val="40A070"/>
                </a:solidFill>
                <a:latin typeface="Courier"/>
              </a:rPr>
              <a:t>1</a:t>
            </a:r>
            <a:r>
              <a:t/>
            </a:r>
            <a:br/>
            <a:r>
              <a:t/>
            </a:r>
            <a:br/>
            <a:r>
              <a:rPr>
                <a:latin typeface="Courier"/>
              </a:rPr>
              <a:t>n_churners</a:t>
            </a:r>
            <a:r>
              <a:rPr>
                <a:solidFill>
                  <a:srgbClr val="007020"/>
                </a:solidFill>
                <a:latin typeface="Courier"/>
              </a:rPr>
              <a:t>&lt;-</a:t>
            </a:r>
            <a:r>
              <a:rPr>
                <a:solidFill>
                  <a:srgbClr val="06287E"/>
                </a:solidFill>
                <a:latin typeface="Courier"/>
              </a:rPr>
              <a:t>sum</a:t>
            </a:r>
            <a:r>
              <a:rPr>
                <a:latin typeface="Courier"/>
              </a:rPr>
              <a:t>(holdout_telco</a:t>
            </a:r>
            <a:r>
              <a:rPr>
                <a:solidFill>
                  <a:srgbClr val="4070A0"/>
                </a:solidFill>
                <a:latin typeface="Courier"/>
              </a:rPr>
              <a:t>$</a:t>
            </a:r>
            <a:r>
              <a:rPr>
                <a:latin typeface="Courier"/>
              </a:rPr>
              <a:t>Churn.num)</a:t>
            </a:r>
            <a:r>
              <a:t/>
            </a:r>
            <a:br/>
            <a:r>
              <a:t/>
            </a:r>
            <a:br/>
            <a:r>
              <a:rPr>
                <a:latin typeface="Courier"/>
              </a:rPr>
              <a:t>rbar_ho</a:t>
            </a:r>
            <a:r>
              <a:rPr>
                <a:solidFill>
                  <a:srgbClr val="007020"/>
                </a:solidFill>
                <a:latin typeface="Courier"/>
              </a:rPr>
              <a:t>&lt;-</a:t>
            </a:r>
            <a:r>
              <a:rPr>
                <a:solidFill>
                  <a:srgbClr val="06287E"/>
                </a:solidFill>
                <a:latin typeface="Courier"/>
              </a:rPr>
              <a:t>mean</a:t>
            </a:r>
            <a:r>
              <a:rPr>
                <a:latin typeface="Courier"/>
              </a:rPr>
              <a:t>(holdout_telco</a:t>
            </a:r>
            <a:r>
              <a:rPr>
                <a:solidFill>
                  <a:srgbClr val="4070A0"/>
                </a:solidFill>
                <a:latin typeface="Courier"/>
              </a:rPr>
              <a:t>$</a:t>
            </a:r>
            <a:r>
              <a:rPr>
                <a:latin typeface="Courier"/>
              </a:rPr>
              <a:t>Churn.num)</a:t>
            </a:r>
          </a:p>
          <a:p>
            <a:pPr marL="0" lvl="0" indent="0">
              <a:buNone/>
            </a:pPr>
            <a:r>
              <a:rPr/>
              <a:t>The churn rate we see in the holdout sample, 0.271, is close to that in the estimation sample we used earlier, 0.266.</a:t>
            </a:r>
          </a:p>
          <a:p>
            <a:pPr marL="0" lvl="0" indent="0">
              <a:buNone/>
            </a:pPr>
            <a:r>
              <a:rPr/>
              <a:t>Now we use the model estimated on the other data to make predictions on this new data. Note that our predicted probabilities lie between 0 and 1, whereas our data are binary. We can get the predictions for each customer and graph them with the 0/1 churn decisions.</a:t>
            </a:r>
          </a:p>
          <a:p>
            <a:pPr lvl="0" indent="0">
              <a:buNone/>
            </a:pPr>
            <a:r>
              <a:rPr i="1">
                <a:solidFill>
                  <a:srgbClr val="60A0B0"/>
                </a:solidFill>
                <a:latin typeface="Courier"/>
              </a:rPr>
              <a:t># predicted x'beta part of </a:t>
            </a:r>
            <a:r>
              <a:t/>
            </a:r>
            <a:br/>
            <a:r>
              <a:rPr>
                <a:latin typeface="Courier"/>
              </a:rPr>
              <a:t>xb </a:t>
            </a:r>
            <a:r>
              <a:rPr>
                <a:solidFill>
                  <a:srgbClr val="007020"/>
                </a:solidFill>
                <a:latin typeface="Courier"/>
              </a:rPr>
              <a:t>&lt;-</a:t>
            </a:r>
            <a:r>
              <a:rPr>
                <a:latin typeface="Courier"/>
              </a:rPr>
              <a:t> </a:t>
            </a:r>
            <a:r>
              <a:rPr>
                <a:solidFill>
                  <a:srgbClr val="06287E"/>
                </a:solidFill>
                <a:latin typeface="Courier"/>
              </a:rPr>
              <a:t>predict</a:t>
            </a:r>
            <a:r>
              <a:rPr>
                <a:latin typeface="Courier"/>
              </a:rPr>
              <a:t>(model_1, </a:t>
            </a:r>
            <a:r>
              <a:rPr>
                <a:solidFill>
                  <a:srgbClr val="7D9029"/>
                </a:solidFill>
                <a:latin typeface="Courier"/>
              </a:rPr>
              <a:t>type =</a:t>
            </a:r>
            <a:r>
              <a:rPr>
                <a:latin typeface="Courier"/>
              </a:rPr>
              <a:t> </a:t>
            </a:r>
            <a:r>
              <a:rPr>
                <a:solidFill>
                  <a:srgbClr val="4070A0"/>
                </a:solidFill>
                <a:latin typeface="Courier"/>
              </a:rPr>
              <a:t>"link"</a:t>
            </a:r>
            <a:r>
              <a:rPr>
                <a:latin typeface="Courier"/>
              </a:rPr>
              <a:t>, </a:t>
            </a:r>
            <a:r>
              <a:rPr>
                <a:solidFill>
                  <a:srgbClr val="7D9029"/>
                </a:solidFill>
                <a:latin typeface="Courier"/>
              </a:rPr>
              <a:t>newdata=</a:t>
            </a:r>
            <a:r>
              <a:rPr>
                <a:latin typeface="Courier"/>
              </a:rPr>
              <a:t>holdout_telco)</a:t>
            </a:r>
            <a:r>
              <a:t/>
            </a:r>
            <a:br/>
            <a:r>
              <a:rPr i="1">
                <a:solidFill>
                  <a:srgbClr val="60A0B0"/>
                </a:solidFill>
                <a:latin typeface="Courier"/>
              </a:rPr>
              <a:t># the predicted probability </a:t>
            </a:r>
            <a:r>
              <a:t/>
            </a:r>
            <a:br/>
            <a:r>
              <a:rPr>
                <a:latin typeface="Courier"/>
              </a:rPr>
              <a:t>prob </a:t>
            </a:r>
            <a:r>
              <a:rPr>
                <a:solidFill>
                  <a:srgbClr val="007020"/>
                </a:solidFill>
                <a:latin typeface="Courier"/>
              </a:rPr>
              <a:t>&lt;-</a:t>
            </a:r>
            <a:r>
              <a:rPr>
                <a:latin typeface="Courier"/>
              </a:rPr>
              <a:t> </a:t>
            </a:r>
            <a:r>
              <a:rPr>
                <a:solidFill>
                  <a:srgbClr val="06287E"/>
                </a:solidFill>
                <a:latin typeface="Courier"/>
              </a:rPr>
              <a:t>predict</a:t>
            </a:r>
            <a:r>
              <a:rPr>
                <a:latin typeface="Courier"/>
              </a:rPr>
              <a:t>(model_1, </a:t>
            </a:r>
            <a:r>
              <a:rPr>
                <a:solidFill>
                  <a:srgbClr val="7D9029"/>
                </a:solidFill>
                <a:latin typeface="Courier"/>
              </a:rPr>
              <a:t>type =</a:t>
            </a:r>
            <a:r>
              <a:rPr>
                <a:latin typeface="Courier"/>
              </a:rPr>
              <a:t> </a:t>
            </a:r>
            <a:r>
              <a:rPr>
                <a:solidFill>
                  <a:srgbClr val="4070A0"/>
                </a:solidFill>
                <a:latin typeface="Courier"/>
              </a:rPr>
              <a:t>"response"</a:t>
            </a:r>
            <a:r>
              <a:rPr>
                <a:latin typeface="Courier"/>
              </a:rPr>
              <a:t>, </a:t>
            </a:r>
            <a:r>
              <a:rPr>
                <a:solidFill>
                  <a:srgbClr val="7D9029"/>
                </a:solidFill>
                <a:latin typeface="Courier"/>
              </a:rPr>
              <a:t>newdata=</a:t>
            </a:r>
            <a:r>
              <a:rPr>
                <a:latin typeface="Courier"/>
              </a:rPr>
              <a:t>holdout_telco)</a:t>
            </a:r>
            <a:r>
              <a:t/>
            </a:r>
            <a:br/>
            <a:r>
              <a:t/>
            </a:r>
            <a:br/>
            <a:r>
              <a:rPr>
                <a:solidFill>
                  <a:srgbClr val="06287E"/>
                </a:solidFill>
                <a:latin typeface="Courier"/>
              </a:rPr>
              <a:t>head</a:t>
            </a:r>
            <a:r>
              <a:rPr>
                <a:latin typeface="Courier"/>
              </a:rPr>
              <a:t>(</a:t>
            </a:r>
            <a:r>
              <a:rPr>
                <a:solidFill>
                  <a:srgbClr val="06287E"/>
                </a:solidFill>
                <a:latin typeface="Courier"/>
              </a:rPr>
              <a:t>cbind</a:t>
            </a:r>
            <a:r>
              <a:rPr>
                <a:latin typeface="Courier"/>
              </a:rPr>
              <a:t>(xb,prob))</a:t>
            </a:r>
          </a:p>
          <a:p>
            <a:pPr lvl="0" indent="0">
              <a:buNone/>
            </a:pPr>
            <a:r>
              <a:rPr>
                <a:latin typeface="Courier"/>
              </a:rPr>
              <a:t>##       xb   prob
## 1  0.746 0.6782
## 2 -2.906 0.0519
## 3 -0.181 0.4549
## 4 -3.008 0.0471
## 5 -2.943 0.0501
## 6 -3.769 0.0226</a:t>
            </a:r>
          </a:p>
          <a:p>
            <a:pPr lvl="0" indent="0">
              <a:buNone/>
            </a:pPr>
            <a:r>
              <a:rPr i="1">
                <a:solidFill>
                  <a:srgbClr val="60A0B0"/>
                </a:solidFill>
                <a:latin typeface="Courier"/>
              </a:rPr>
              <a:t># order customers from least likely to churn (according to model) to most likely</a:t>
            </a:r>
            <a:r>
              <a:t/>
            </a:r>
            <a:br/>
            <a:r>
              <a:rPr>
                <a:latin typeface="Courier"/>
              </a:rPr>
              <a:t>ind</a:t>
            </a:r>
            <a:r>
              <a:rPr>
                <a:solidFill>
                  <a:srgbClr val="007020"/>
                </a:solidFill>
                <a:latin typeface="Courier"/>
              </a:rPr>
              <a:t>&lt;-</a:t>
            </a:r>
            <a:r>
              <a:rPr>
                <a:solidFill>
                  <a:srgbClr val="06287E"/>
                </a:solidFill>
                <a:latin typeface="Courier"/>
              </a:rPr>
              <a:t>order</a:t>
            </a:r>
            <a:r>
              <a:rPr>
                <a:latin typeface="Courier"/>
              </a:rPr>
              <a:t>(prob)</a:t>
            </a:r>
            <a:r>
              <a:t/>
            </a:r>
            <a:br/>
            <a:r>
              <a:rPr>
                <a:solidFill>
                  <a:srgbClr val="06287E"/>
                </a:solidFill>
                <a:latin typeface="Courier"/>
              </a:rPr>
              <a:t>head</a:t>
            </a:r>
            <a:r>
              <a:rPr>
                <a:latin typeface="Courier"/>
              </a:rPr>
              <a:t>(prob[ind])</a:t>
            </a:r>
          </a:p>
          <a:p>
            <a:pPr lvl="0" indent="0">
              <a:buNone/>
            </a:pPr>
            <a:r>
              <a:rPr>
                <a:latin typeface="Courier"/>
              </a:rPr>
              <a:t>##     752     136     504     578    1550    1006 
## 0.00104 0.00105 0.00106 0.00114 0.00120 0.00124</a:t>
            </a:r>
          </a:p>
          <a:p>
            <a:pPr lvl="0" indent="0">
              <a:buNone/>
            </a:pPr>
            <a:r>
              <a:rPr>
                <a:solidFill>
                  <a:srgbClr val="06287E"/>
                </a:solidFill>
                <a:latin typeface="Courier"/>
              </a:rPr>
              <a:t>plot</a:t>
            </a:r>
            <a:r>
              <a:rPr>
                <a:latin typeface="Courier"/>
              </a:rPr>
              <a:t>(xb[ind],holdout_telco</a:t>
            </a:r>
            <a:r>
              <a:rPr>
                <a:solidFill>
                  <a:srgbClr val="4070A0"/>
                </a:solidFill>
                <a:latin typeface="Courier"/>
              </a:rPr>
              <a:t>$</a:t>
            </a:r>
            <a:r>
              <a:rPr>
                <a:latin typeface="Courier"/>
              </a:rPr>
              <a:t>Churn.num[ind], </a:t>
            </a:r>
            <a:r>
              <a:rPr>
                <a:solidFill>
                  <a:srgbClr val="7D9029"/>
                </a:solidFill>
                <a:latin typeface="Courier"/>
              </a:rPr>
              <a:t>pch=</a:t>
            </a:r>
            <a:r>
              <a:rPr>
                <a:solidFill>
                  <a:srgbClr val="40A070"/>
                </a:solidFill>
                <a:latin typeface="Courier"/>
              </a:rPr>
              <a:t>4</a:t>
            </a:r>
            <a:r>
              <a:rPr>
                <a:latin typeface="Courier"/>
              </a:rPr>
              <a:t>,</a:t>
            </a:r>
            <a:r>
              <a:rPr>
                <a:solidFill>
                  <a:srgbClr val="7D9029"/>
                </a:solidFill>
                <a:latin typeface="Courier"/>
              </a:rPr>
              <a:t>cex=</a:t>
            </a:r>
            <a:r>
              <a:rPr>
                <a:solidFill>
                  <a:srgbClr val="40A070"/>
                </a:solidFill>
                <a:latin typeface="Courier"/>
              </a:rPr>
              <a:t>0.3</a:t>
            </a:r>
            <a:r>
              <a:rPr>
                <a:latin typeface="Courier"/>
              </a:rPr>
              <a:t>,</a:t>
            </a:r>
            <a:r>
              <a:rPr>
                <a:solidFill>
                  <a:srgbClr val="7D9029"/>
                </a:solidFill>
                <a:latin typeface="Courier"/>
              </a:rPr>
              <a:t>col=</a:t>
            </a:r>
            <a:r>
              <a:rPr>
                <a:solidFill>
                  <a:srgbClr val="4070A0"/>
                </a:solidFill>
                <a:latin typeface="Courier"/>
              </a:rPr>
              <a:t>"blue"</a:t>
            </a:r>
            <a:r>
              <a:rPr>
                <a:latin typeface="Courier"/>
              </a:rPr>
              <a:t>, </a:t>
            </a:r>
            <a:r>
              <a:rPr>
                <a:solidFill>
                  <a:srgbClr val="7D9029"/>
                </a:solidFill>
                <a:latin typeface="Courier"/>
              </a:rPr>
              <a:t>xlab=</a:t>
            </a:r>
            <a:r>
              <a:rPr>
                <a:solidFill>
                  <a:srgbClr val="4070A0"/>
                </a:solidFill>
                <a:latin typeface="Courier"/>
              </a:rPr>
              <a:t>"x'beta"</a:t>
            </a:r>
            <a:r>
              <a:rPr>
                <a:latin typeface="Courier"/>
              </a:rPr>
              <a:t>,</a:t>
            </a:r>
            <a:r>
              <a:rPr>
                <a:solidFill>
                  <a:srgbClr val="7D9029"/>
                </a:solidFill>
                <a:latin typeface="Courier"/>
              </a:rPr>
              <a:t>ylab=</a:t>
            </a:r>
            <a:r>
              <a:rPr>
                <a:solidFill>
                  <a:srgbClr val="4070A0"/>
                </a:solidFill>
                <a:latin typeface="Courier"/>
              </a:rPr>
              <a:t>"P(Churn) on holdout data"</a:t>
            </a:r>
            <a:r>
              <a:rPr>
                <a:latin typeface="Courier"/>
              </a:rPr>
              <a:t>)</a:t>
            </a:r>
            <a:r>
              <a:t/>
            </a:r>
            <a:br/>
            <a:r>
              <a:rPr>
                <a:solidFill>
                  <a:srgbClr val="06287E"/>
                </a:solidFill>
                <a:latin typeface="Courier"/>
              </a:rPr>
              <a:t>points</a:t>
            </a:r>
            <a:r>
              <a:rPr>
                <a:latin typeface="Courier"/>
              </a:rPr>
              <a:t>(xb[ind],prob[ind])</a:t>
            </a:r>
            <a:r>
              <a:t/>
            </a:r>
            <a:br/>
            <a:r>
              <a:rPr>
                <a:solidFill>
                  <a:srgbClr val="06287E"/>
                </a:solidFill>
                <a:latin typeface="Courier"/>
              </a:rPr>
              <a:t>legend</a:t>
            </a:r>
            <a:r>
              <a:rPr>
                <a:latin typeface="Courier"/>
              </a:rPr>
              <a:t>(</a:t>
            </a:r>
            <a:r>
              <a:rPr>
                <a:solidFill>
                  <a:srgbClr val="4070A0"/>
                </a:solidFill>
                <a:latin typeface="Courier"/>
              </a:rPr>
              <a:t>'left'</a:t>
            </a:r>
            <a:r>
              <a:rPr>
                <a:latin typeface="Courier"/>
              </a:rPr>
              <a:t>,</a:t>
            </a:r>
            <a:r>
              <a:rPr>
                <a:solidFill>
                  <a:srgbClr val="7D9029"/>
                </a:solidFill>
                <a:latin typeface="Courier"/>
              </a:rPr>
              <a:t>legend=</a:t>
            </a:r>
            <a:r>
              <a:rPr>
                <a:solidFill>
                  <a:srgbClr val="06287E"/>
                </a:solidFill>
                <a:latin typeface="Courier"/>
              </a:rPr>
              <a:t>c</a:t>
            </a:r>
            <a:r>
              <a:rPr>
                <a:latin typeface="Courier"/>
              </a:rPr>
              <a:t>(</a:t>
            </a:r>
            <a:r>
              <a:rPr>
                <a:solidFill>
                  <a:srgbClr val="4070A0"/>
                </a:solidFill>
                <a:latin typeface="Courier"/>
              </a:rPr>
              <a:t>"actual"</a:t>
            </a:r>
            <a:r>
              <a:rPr>
                <a:latin typeface="Courier"/>
              </a:rPr>
              <a:t>, </a:t>
            </a:r>
            <a:r>
              <a:rPr>
                <a:solidFill>
                  <a:srgbClr val="4070A0"/>
                </a:solidFill>
                <a:latin typeface="Courier"/>
              </a:rPr>
              <a:t>"predicted (model 1)"</a:t>
            </a:r>
            <a:r>
              <a:rPr>
                <a:latin typeface="Courier"/>
              </a:rPr>
              <a:t>),</a:t>
            </a:r>
            <a:r>
              <a:rPr>
                <a:solidFill>
                  <a:srgbClr val="7D9029"/>
                </a:solidFill>
                <a:latin typeface="Courier"/>
              </a:rPr>
              <a:t>col=</a:t>
            </a:r>
            <a:r>
              <a:rPr>
                <a:solidFill>
                  <a:srgbClr val="06287E"/>
                </a:solidFill>
                <a:latin typeface="Courier"/>
              </a:rPr>
              <a:t>c</a:t>
            </a:r>
            <a:r>
              <a:rPr>
                <a:latin typeface="Courier"/>
              </a:rPr>
              <a:t>(</a:t>
            </a:r>
            <a:r>
              <a:rPr>
                <a:solidFill>
                  <a:srgbClr val="4070A0"/>
                </a:solidFill>
                <a:latin typeface="Courier"/>
              </a:rPr>
              <a:t>"blue"</a:t>
            </a:r>
            <a:r>
              <a:rPr>
                <a:latin typeface="Courier"/>
              </a:rPr>
              <a:t>,</a:t>
            </a:r>
            <a:r>
              <a:rPr>
                <a:solidFill>
                  <a:srgbClr val="4070A0"/>
                </a:solidFill>
                <a:latin typeface="Courier"/>
              </a:rPr>
              <a:t>"black"</a:t>
            </a:r>
            <a:r>
              <a:rPr>
                <a:latin typeface="Courier"/>
              </a:rPr>
              <a:t>), </a:t>
            </a:r>
            <a:r>
              <a:rPr>
                <a:solidFill>
                  <a:srgbClr val="7D9029"/>
                </a:solidFill>
                <a:latin typeface="Courier"/>
              </a:rPr>
              <a:t>pch=</a:t>
            </a:r>
            <a:r>
              <a:rPr>
                <a:solidFill>
                  <a:srgbClr val="06287E"/>
                </a:solidFill>
                <a:latin typeface="Courier"/>
              </a:rPr>
              <a:t>c</a:t>
            </a:r>
            <a:r>
              <a:rPr>
                <a:latin typeface="Courier"/>
              </a:rPr>
              <a:t>(</a:t>
            </a:r>
            <a:r>
              <a:rPr>
                <a:solidFill>
                  <a:srgbClr val="40A070"/>
                </a:solidFill>
                <a:latin typeface="Courier"/>
              </a:rPr>
              <a:t>4</a:t>
            </a:r>
            <a:r>
              <a:rPr>
                <a:latin typeface="Courier"/>
              </a:rPr>
              <a:t>,</a:t>
            </a:r>
            <a:r>
              <a:rPr>
                <a:solidFill>
                  <a:srgbClr val="40A070"/>
                </a:solidFill>
                <a:latin typeface="Courier"/>
              </a:rPr>
              <a:t>1</a:t>
            </a:r>
            <a:r>
              <a:rPr>
                <a:latin typeface="Courier"/>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istic_regression_files/figure-pptx/unnamed-chunk-19-1.png"/>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Confusion matrix</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47500" lnSpcReduction="20000"/>
              </a:bodyPr>
              <a:lstStyle/>
              <a:p>
                <a:pPr marL="0" lvl="0" indent="0">
                  <a:buNone/>
                </a:pPr>
                <a:r>
                  <a:rPr/>
                  <a:t>We can also </a:t>
                </a:r>
                <a:r>
                  <a:rPr i="1"/>
                  <a:t>classify</a:t>
                </a:r>
                <a:r>
                  <a:rPr/>
                  <a:t> predictions by turning them into 0’s and 1’s. If </a:t>
                </a:r>
                <a14:m>
                  <m:oMath xmlns:m="http://schemas.openxmlformats.org/officeDocument/2006/math">
                    <m:sSub>
                      <m:sSubPr>
                        <m:ctrlPr>
                          <a:rPr>
                            <a:latin typeface="Cambria Math" panose="02040503050406030204" pitchFamily="18" charset="0"/>
                          </a:rPr>
                        </m:ctrlPr>
                      </m:sSubPr>
                      <m:e>
                        <m:acc>
                          <m:accPr>
                            <m:chr m:val="̂"/>
                            <m:ctrlPr>
                              <a:rPr>
                                <a:latin typeface="Cambria Math" panose="02040503050406030204" pitchFamily="18" charset="0"/>
                              </a:rPr>
                            </m:ctrlPr>
                          </m:accPr>
                          <m:e>
                            <m:r>
                              <a:rPr>
                                <a:latin typeface="Cambria Math" panose="02040503050406030204" pitchFamily="18" charset="0"/>
                              </a:rPr>
                              <m:t>𝑝</m:t>
                            </m:r>
                          </m:e>
                        </m:acc>
                      </m:e>
                      <m:sub>
                        <m:r>
                          <a:rPr>
                            <a:latin typeface="Cambria Math" panose="02040503050406030204" pitchFamily="18" charset="0"/>
                          </a:rPr>
                          <m:t>𝑖</m:t>
                        </m:r>
                      </m:sub>
                    </m:sSub>
                    <m:r>
                      <a:rPr>
                        <a:latin typeface="Cambria Math" panose="02040503050406030204" pitchFamily="18" charset="0"/>
                      </a:rPr>
                      <m:t>&gt;0.5, </m:t>
                    </m:r>
                    <m:r>
                      <m:rPr>
                        <m:nor/>
                      </m:rPr>
                      <a:rPr/>
                      <m:t>pred</m:t>
                    </m:r>
                    <m:r>
                      <a:rPr>
                        <a:latin typeface="Cambria Math" panose="02040503050406030204" pitchFamily="18" charset="0"/>
                      </a:rPr>
                      <m:t>=1</m:t>
                    </m:r>
                  </m:oMath>
                </a14:m>
                <a:r>
                  <a:rPr/>
                  <a:t> otherwise 0. You can use other cutoffs if the cost of making one type of error (e.g., predicting 0 when the truth is 1) is different than the other, or if the overal average proportion of the dependent variable is close to 0 or 1.</a:t>
                </a:r>
              </a:p>
              <a:p>
                <a:pPr marL="0" lvl="0" indent="0">
                  <a:buNone/>
                </a:pPr>
                <a:r>
                  <a:rPr/>
                  <a:t>After converting our probabilities to binary predictions, we can compare our predicted 0’s and 1’s with the actual 0’s and 1’s. From this we can get quantities such as the accuracy, the hit rate (sensitivity), and the false positive rate.</a:t>
                </a:r>
              </a:p>
              <a:p>
                <a:pPr lvl="0" indent="0">
                  <a:buNone/>
                </a:pPr>
                <a:r>
                  <a:rPr>
                    <a:latin typeface="Courier"/>
                  </a:rPr>
                  <a:t>confusion_matrix </a:t>
                </a:r>
                <a:r>
                  <a:rPr>
                    <a:solidFill>
                      <a:srgbClr val="007020"/>
                    </a:solidFill>
                    <a:latin typeface="Courier"/>
                  </a:rPr>
                  <a:t>&lt;-</a:t>
                </a:r>
                <a:r>
                  <a:rPr>
                    <a:latin typeface="Courier"/>
                  </a:rPr>
                  <a:t> (</a:t>
                </a:r>
                <a:r>
                  <a:rPr>
                    <a:solidFill>
                      <a:srgbClr val="06287E"/>
                    </a:solidFill>
                    <a:latin typeface="Courier"/>
                  </a:rPr>
                  <a:t>table</a:t>
                </a:r>
                <a:r>
                  <a:rPr>
                    <a:latin typeface="Courier"/>
                  </a:rPr>
                  <a:t>(holdout_telco</a:t>
                </a:r>
                <a:r>
                  <a:rPr>
                    <a:solidFill>
                      <a:srgbClr val="4070A0"/>
                    </a:solidFill>
                    <a:latin typeface="Courier"/>
                  </a:rPr>
                  <a:t>$</a:t>
                </a:r>
                <a:r>
                  <a:rPr>
                    <a:latin typeface="Courier"/>
                  </a:rPr>
                  <a:t>Churn, prob </a:t>
                </a:r>
                <a:r>
                  <a:rPr>
                    <a:solidFill>
                      <a:srgbClr val="4070A0"/>
                    </a:solidFill>
                    <a:latin typeface="Courier"/>
                  </a:rPr>
                  <a:t>&gt;</a:t>
                </a:r>
                <a:r>
                  <a:rPr>
                    <a:latin typeface="Courier"/>
                  </a:rPr>
                  <a:t> </a:t>
                </a:r>
                <a:r>
                  <a:rPr>
                    <a:solidFill>
                      <a:srgbClr val="40A070"/>
                    </a:solidFill>
                    <a:latin typeface="Courier"/>
                  </a:rPr>
                  <a:t>0.5</a:t>
                </a:r>
                <a:r>
                  <a:rPr>
                    <a:latin typeface="Courier"/>
                  </a:rPr>
                  <a:t>))</a:t>
                </a:r>
                <a:r>
                  <a:t/>
                </a:r>
                <a:br/>
                <a:r>
                  <a:rPr>
                    <a:latin typeface="Courier"/>
                  </a:rPr>
                  <a:t>confusion_matrix </a:t>
                </a:r>
                <a:r>
                  <a:rPr>
                    <a:solidFill>
                      <a:srgbClr val="007020"/>
                    </a:solidFill>
                    <a:latin typeface="Courier"/>
                  </a:rPr>
                  <a:t>&lt;-</a:t>
                </a:r>
                <a:r>
                  <a:rPr>
                    <a:latin typeface="Courier"/>
                  </a:rPr>
                  <a:t> </a:t>
                </a:r>
                <a:r>
                  <a:rPr>
                    <a:solidFill>
                      <a:srgbClr val="06287E"/>
                    </a:solidFill>
                    <a:latin typeface="Courier"/>
                  </a:rPr>
                  <a:t>as.data.frame.matrix</a:t>
                </a:r>
                <a:r>
                  <a:rPr>
                    <a:latin typeface="Courier"/>
                  </a:rPr>
                  <a:t>(confusion_matrix)</a:t>
                </a:r>
                <a:r>
                  <a:t/>
                </a:r>
                <a:br/>
                <a:r>
                  <a:rPr>
                    <a:solidFill>
                      <a:srgbClr val="06287E"/>
                    </a:solidFill>
                    <a:latin typeface="Courier"/>
                  </a:rPr>
                  <a:t>colnames</a:t>
                </a:r>
                <a:r>
                  <a:rPr>
                    <a:latin typeface="Courier"/>
                  </a:rPr>
                  <a:t>(confusion_matrix) </a:t>
                </a:r>
                <a:r>
                  <a:rPr>
                    <a:solidFill>
                      <a:srgbClr val="007020"/>
                    </a:solidFill>
                    <a:latin typeface="Courier"/>
                  </a:rPr>
                  <a:t>&lt;-</a:t>
                </a:r>
                <a:r>
                  <a:rPr>
                    <a:latin typeface="Courier"/>
                  </a:rPr>
                  <a:t> </a:t>
                </a:r>
                <a:r>
                  <a:rPr>
                    <a:solidFill>
                      <a:srgbClr val="06287E"/>
                    </a:solidFill>
                    <a:latin typeface="Courier"/>
                  </a:rPr>
                  <a:t>c</a:t>
                </a:r>
                <a:r>
                  <a:rPr>
                    <a:latin typeface="Courier"/>
                  </a:rPr>
                  <a:t>(</a:t>
                </a:r>
                <a:r>
                  <a:rPr>
                    <a:solidFill>
                      <a:srgbClr val="4070A0"/>
                    </a:solidFill>
                    <a:latin typeface="Courier"/>
                  </a:rPr>
                  <a:t>"No"</a:t>
                </a:r>
                <a:r>
                  <a:rPr>
                    <a:latin typeface="Courier"/>
                  </a:rPr>
                  <a:t>, </a:t>
                </a:r>
                <a:r>
                  <a:rPr>
                    <a:solidFill>
                      <a:srgbClr val="4070A0"/>
                    </a:solidFill>
                    <a:latin typeface="Courier"/>
                  </a:rPr>
                  <a:t>"Yes"</a:t>
                </a:r>
                <a:r>
                  <a:rPr>
                    <a:latin typeface="Courier"/>
                  </a:rPr>
                  <a:t>)</a:t>
                </a:r>
                <a:r>
                  <a:t/>
                </a:r>
                <a:br/>
                <a:r>
                  <a:rPr>
                    <a:latin typeface="Courier"/>
                  </a:rPr>
                  <a:t>confusion_matrix</a:t>
                </a:r>
                <a:r>
                  <a:rPr>
                    <a:solidFill>
                      <a:srgbClr val="4070A0"/>
                    </a:solidFill>
                    <a:latin typeface="Courier"/>
                  </a:rPr>
                  <a:t>$</a:t>
                </a:r>
                <a:r>
                  <a:rPr>
                    <a:latin typeface="Courier"/>
                  </a:rPr>
                  <a:t>Percentage_Correct </a:t>
                </a:r>
                <a:r>
                  <a:rPr>
                    <a:solidFill>
                      <a:srgbClr val="007020"/>
                    </a:solidFill>
                    <a:latin typeface="Courier"/>
                  </a:rPr>
                  <a:t>&lt;-</a:t>
                </a:r>
                <a:r>
                  <a:rPr>
                    <a:latin typeface="Courier"/>
                  </a:rPr>
                  <a:t> confusion_matrix[</a:t>
                </a:r>
                <a:r>
                  <a:rPr>
                    <a:solidFill>
                      <a:srgbClr val="40A070"/>
                    </a:solidFill>
                    <a:latin typeface="Courier"/>
                  </a:rPr>
                  <a:t>1</a:t>
                </a:r>
                <a:r>
                  <a:rPr>
                    <a:latin typeface="Courier"/>
                  </a:rPr>
                  <a:t>,]</a:t>
                </a:r>
                <a:r>
                  <a:rPr>
                    <a:solidFill>
                      <a:srgbClr val="4070A0"/>
                    </a:solidFill>
                    <a:latin typeface="Courier"/>
                  </a:rPr>
                  <a:t>$</a:t>
                </a:r>
                <a:r>
                  <a:rPr>
                    <a:latin typeface="Courier"/>
                  </a:rPr>
                  <a:t>No</a:t>
                </a:r>
                <a:r>
                  <a:rPr>
                    <a:solidFill>
                      <a:srgbClr val="4070A0"/>
                    </a:solidFill>
                    <a:latin typeface="Courier"/>
                  </a:rPr>
                  <a:t>/</a:t>
                </a:r>
                <a:r>
                  <a:rPr>
                    <a:latin typeface="Courier"/>
                  </a:rPr>
                  <a:t>(confusion_matrix[</a:t>
                </a:r>
                <a:r>
                  <a:rPr>
                    <a:solidFill>
                      <a:srgbClr val="40A070"/>
                    </a:solidFill>
                    <a:latin typeface="Courier"/>
                  </a:rPr>
                  <a:t>1</a:t>
                </a:r>
                <a:r>
                  <a:rPr>
                    <a:latin typeface="Courier"/>
                  </a:rPr>
                  <a:t>,]</a:t>
                </a:r>
                <a:r>
                  <a:rPr>
                    <a:solidFill>
                      <a:srgbClr val="4070A0"/>
                    </a:solidFill>
                    <a:latin typeface="Courier"/>
                  </a:rPr>
                  <a:t>$</a:t>
                </a:r>
                <a:r>
                  <a:rPr>
                    <a:latin typeface="Courier"/>
                  </a:rPr>
                  <a:t>No</a:t>
                </a:r>
                <a:r>
                  <a:rPr>
                    <a:solidFill>
                      <a:srgbClr val="4070A0"/>
                    </a:solidFill>
                    <a:latin typeface="Courier"/>
                  </a:rPr>
                  <a:t>+</a:t>
                </a:r>
                <a:r>
                  <a:rPr>
                    <a:latin typeface="Courier"/>
                  </a:rPr>
                  <a:t>confusion_matrix[</a:t>
                </a:r>
                <a:r>
                  <a:rPr>
                    <a:solidFill>
                      <a:srgbClr val="40A070"/>
                    </a:solidFill>
                    <a:latin typeface="Courier"/>
                  </a:rPr>
                  <a:t>1</a:t>
                </a:r>
                <a:r>
                  <a:rPr>
                    <a:latin typeface="Courier"/>
                  </a:rPr>
                  <a:t>,]</a:t>
                </a:r>
                <a:r>
                  <a:rPr>
                    <a:solidFill>
                      <a:srgbClr val="4070A0"/>
                    </a:solidFill>
                    <a:latin typeface="Courier"/>
                  </a:rPr>
                  <a:t>$</a:t>
                </a:r>
                <a:r>
                  <a:rPr>
                    <a:latin typeface="Courier"/>
                  </a:rPr>
                  <a:t>Yes)</a:t>
                </a:r>
                <a:r>
                  <a:rPr>
                    <a:solidFill>
                      <a:srgbClr val="4070A0"/>
                    </a:solidFill>
                    <a:latin typeface="Courier"/>
                  </a:rPr>
                  <a:t>*</a:t>
                </a:r>
                <a:r>
                  <a:rPr>
                    <a:solidFill>
                      <a:srgbClr val="40A070"/>
                    </a:solidFill>
                    <a:latin typeface="Courier"/>
                  </a:rPr>
                  <a:t>100</a:t>
                </a:r>
                <a:r>
                  <a:t/>
                </a:r>
                <a:br/>
                <a:r>
                  <a:rPr>
                    <a:latin typeface="Courier"/>
                  </a:rPr>
                  <a:t>confusion_matrix[</a:t>
                </a:r>
                <a:r>
                  <a:rPr>
                    <a:solidFill>
                      <a:srgbClr val="40A070"/>
                    </a:solidFill>
                    <a:latin typeface="Courier"/>
                  </a:rPr>
                  <a:t>2</a:t>
                </a:r>
                <a:r>
                  <a:rPr>
                    <a:latin typeface="Courier"/>
                  </a:rPr>
                  <a:t>,]</a:t>
                </a:r>
                <a:r>
                  <a:rPr>
                    <a:solidFill>
                      <a:srgbClr val="4070A0"/>
                    </a:solidFill>
                    <a:latin typeface="Courier"/>
                  </a:rPr>
                  <a:t>$</a:t>
                </a:r>
                <a:r>
                  <a:rPr>
                    <a:latin typeface="Courier"/>
                  </a:rPr>
                  <a:t>Percentage_Correct </a:t>
                </a:r>
                <a:r>
                  <a:rPr>
                    <a:solidFill>
                      <a:srgbClr val="007020"/>
                    </a:solidFill>
                    <a:latin typeface="Courier"/>
                  </a:rPr>
                  <a:t>&lt;-</a:t>
                </a:r>
                <a:r>
                  <a:rPr>
                    <a:latin typeface="Courier"/>
                  </a:rPr>
                  <a:t> confusion_matrix[</a:t>
                </a:r>
                <a:r>
                  <a:rPr>
                    <a:solidFill>
                      <a:srgbClr val="40A070"/>
                    </a:solidFill>
                    <a:latin typeface="Courier"/>
                  </a:rPr>
                  <a:t>2</a:t>
                </a:r>
                <a:r>
                  <a:rPr>
                    <a:latin typeface="Courier"/>
                  </a:rPr>
                  <a:t>,]</a:t>
                </a:r>
                <a:r>
                  <a:rPr>
                    <a:solidFill>
                      <a:srgbClr val="4070A0"/>
                    </a:solidFill>
                    <a:latin typeface="Courier"/>
                  </a:rPr>
                  <a:t>$</a:t>
                </a:r>
                <a:r>
                  <a:rPr>
                    <a:latin typeface="Courier"/>
                  </a:rPr>
                  <a:t>Yes</a:t>
                </a:r>
                <a:r>
                  <a:rPr>
                    <a:solidFill>
                      <a:srgbClr val="4070A0"/>
                    </a:solidFill>
                    <a:latin typeface="Courier"/>
                  </a:rPr>
                  <a:t>/</a:t>
                </a:r>
                <a:r>
                  <a:rPr>
                    <a:latin typeface="Courier"/>
                  </a:rPr>
                  <a:t>(confusion_matrix[</a:t>
                </a:r>
                <a:r>
                  <a:rPr>
                    <a:solidFill>
                      <a:srgbClr val="40A070"/>
                    </a:solidFill>
                    <a:latin typeface="Courier"/>
                  </a:rPr>
                  <a:t>2</a:t>
                </a:r>
                <a:r>
                  <a:rPr>
                    <a:latin typeface="Courier"/>
                  </a:rPr>
                  <a:t>,]</a:t>
                </a:r>
                <a:r>
                  <a:rPr>
                    <a:solidFill>
                      <a:srgbClr val="4070A0"/>
                    </a:solidFill>
                    <a:latin typeface="Courier"/>
                  </a:rPr>
                  <a:t>$</a:t>
                </a:r>
                <a:r>
                  <a:rPr>
                    <a:latin typeface="Courier"/>
                  </a:rPr>
                  <a:t>No</a:t>
                </a:r>
                <a:r>
                  <a:rPr>
                    <a:solidFill>
                      <a:srgbClr val="4070A0"/>
                    </a:solidFill>
                    <a:latin typeface="Courier"/>
                  </a:rPr>
                  <a:t>+</a:t>
                </a:r>
                <a:r>
                  <a:rPr>
                    <a:latin typeface="Courier"/>
                  </a:rPr>
                  <a:t>confusion_matrix[</a:t>
                </a:r>
                <a:r>
                  <a:rPr>
                    <a:solidFill>
                      <a:srgbClr val="40A070"/>
                    </a:solidFill>
                    <a:latin typeface="Courier"/>
                  </a:rPr>
                  <a:t>2</a:t>
                </a:r>
                <a:r>
                  <a:rPr>
                    <a:latin typeface="Courier"/>
                  </a:rPr>
                  <a:t>,]</a:t>
                </a:r>
                <a:r>
                  <a:rPr>
                    <a:solidFill>
                      <a:srgbClr val="4070A0"/>
                    </a:solidFill>
                    <a:latin typeface="Courier"/>
                  </a:rPr>
                  <a:t>$</a:t>
                </a:r>
                <a:r>
                  <a:rPr>
                    <a:latin typeface="Courier"/>
                  </a:rPr>
                  <a:t>Yes)</a:t>
                </a:r>
                <a:r>
                  <a:rPr>
                    <a:solidFill>
                      <a:srgbClr val="4070A0"/>
                    </a:solidFill>
                    <a:latin typeface="Courier"/>
                  </a:rPr>
                  <a:t>*</a:t>
                </a:r>
                <a:r>
                  <a:rPr>
                    <a:solidFill>
                      <a:srgbClr val="40A070"/>
                    </a:solidFill>
                    <a:latin typeface="Courier"/>
                  </a:rPr>
                  <a:t>100</a:t>
                </a:r>
                <a:r>
                  <a:t/>
                </a:r>
                <a:br/>
                <a:r>
                  <a:rPr>
                    <a:solidFill>
                      <a:srgbClr val="06287E"/>
                    </a:solidFill>
                    <a:latin typeface="Courier"/>
                  </a:rPr>
                  <a:t>print</a:t>
                </a:r>
                <a:r>
                  <a:rPr>
                    <a:latin typeface="Courier"/>
                  </a:rPr>
                  <a:t>(confusion_matrix)</a:t>
                </a:r>
              </a:p>
              <a:p>
                <a:pPr lvl="0" indent="0">
                  <a:buNone/>
                </a:pPr>
                <a:r>
                  <a:rPr>
                    <a:latin typeface="Courier"/>
                  </a:rPr>
                  <a:t>##       No Yes Percentage_Correct
## No  1165 121               90.6
## Yes  200 278               58.2</a:t>
                </a:r>
              </a:p>
              <a:p>
                <a:pPr lvl="0" indent="0">
                  <a:buNone/>
                </a:pPr>
                <a:r>
                  <a:rPr>
                    <a:solidFill>
                      <a:srgbClr val="06287E"/>
                    </a:solidFill>
                    <a:latin typeface="Courier"/>
                  </a:rPr>
                  <a:t>cat</a:t>
                </a:r>
                <a:r>
                  <a:rPr>
                    <a:latin typeface="Courier"/>
                  </a:rPr>
                  <a:t>(</a:t>
                </a:r>
                <a:r>
                  <a:rPr>
                    <a:solidFill>
                      <a:srgbClr val="4070A0"/>
                    </a:solidFill>
                    <a:latin typeface="Courier"/>
                  </a:rPr>
                  <a:t>'Overall Percentage:'</a:t>
                </a:r>
                <a:r>
                  <a:rPr>
                    <a:latin typeface="Courier"/>
                  </a:rPr>
                  <a:t>, (confusion_matrix[</a:t>
                </a:r>
                <a:r>
                  <a:rPr>
                    <a:solidFill>
                      <a:srgbClr val="40A070"/>
                    </a:solidFill>
                    <a:latin typeface="Courier"/>
                  </a:rPr>
                  <a:t>1</a:t>
                </a:r>
                <a:r>
                  <a:rPr>
                    <a:latin typeface="Courier"/>
                  </a:rPr>
                  <a:t>,</a:t>
                </a:r>
                <a:r>
                  <a:rPr>
                    <a:solidFill>
                      <a:srgbClr val="40A070"/>
                    </a:solidFill>
                    <a:latin typeface="Courier"/>
                  </a:rPr>
                  <a:t>1</a:t>
                </a:r>
                <a:r>
                  <a:rPr>
                    <a:latin typeface="Courier"/>
                  </a:rPr>
                  <a:t>]</a:t>
                </a:r>
                <a:r>
                  <a:rPr>
                    <a:solidFill>
                      <a:srgbClr val="4070A0"/>
                    </a:solidFill>
                    <a:latin typeface="Courier"/>
                  </a:rPr>
                  <a:t>+</a:t>
                </a:r>
                <a:r>
                  <a:rPr>
                    <a:latin typeface="Courier"/>
                  </a:rPr>
                  <a:t>confusion_matrix[</a:t>
                </a:r>
                <a:r>
                  <a:rPr>
                    <a:solidFill>
                      <a:srgbClr val="40A070"/>
                    </a:solidFill>
                    <a:latin typeface="Courier"/>
                  </a:rPr>
                  <a:t>2</a:t>
                </a:r>
                <a:r>
                  <a:rPr>
                    <a:latin typeface="Courier"/>
                  </a:rPr>
                  <a:t>,</a:t>
                </a:r>
                <a:r>
                  <a:rPr>
                    <a:solidFill>
                      <a:srgbClr val="40A070"/>
                    </a:solidFill>
                    <a:latin typeface="Courier"/>
                  </a:rPr>
                  <a:t>2</a:t>
                </a:r>
                <a:r>
                  <a:rPr>
                    <a:latin typeface="Courier"/>
                  </a:rPr>
                  <a:t>])</a:t>
                </a:r>
                <a:r>
                  <a:rPr>
                    <a:solidFill>
                      <a:srgbClr val="4070A0"/>
                    </a:solidFill>
                    <a:latin typeface="Courier"/>
                  </a:rPr>
                  <a:t>/</a:t>
                </a:r>
                <a:r>
                  <a:rPr>
                    <a:solidFill>
                      <a:srgbClr val="06287E"/>
                    </a:solidFill>
                    <a:latin typeface="Courier"/>
                  </a:rPr>
                  <a:t>nrow</a:t>
                </a:r>
                <a:r>
                  <a:rPr>
                    <a:latin typeface="Courier"/>
                  </a:rPr>
                  <a:t>(holdout_telco))</a:t>
                </a:r>
              </a:p>
              <a:p>
                <a:pPr lvl="0" indent="0">
                  <a:buNone/>
                </a:pPr>
                <a:r>
                  <a:rPr>
                    <a:latin typeface="Courier"/>
                  </a:rPr>
                  <a:t>## Overall Percentage: 0.818</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96" t="-1213" r="-148"/>
                </a:stretch>
              </a:blipFill>
            </p:spPr>
            <p:txBody>
              <a:bodyPr/>
              <a:lstStyle/>
              <a:p>
                <a:r>
                  <a:rPr lang="en-US">
                    <a:noFill/>
                  </a:rPr>
                  <a:t> </a:t>
                </a:r>
              </a:p>
            </p:txBody>
          </p:sp>
        </mc:Fallback>
      </mc:AlternateContent>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Lift curves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25000" lnSpcReduction="20000"/>
              </a:bodyPr>
              <a:lstStyle/>
              <a:p>
                <a:pPr marL="0" lvl="0" indent="0">
                  <a:buNone/>
                </a:pPr>
                <a:r>
                  <a:rPr/>
                  <a:t>Lift is a common measure in marketing of model performance. The lift asks how much more likely are customers in the top </a:t>
                </a:r>
                <a14:m>
                  <m:oMath xmlns:m="http://schemas.openxmlformats.org/officeDocument/2006/math">
                    <m:sSup>
                      <m:sSupPr>
                        <m:ctrlPr>
                          <a:rPr>
                            <a:latin typeface="Cambria Math" panose="02040503050406030204" pitchFamily="18" charset="0"/>
                          </a:rPr>
                        </m:ctrlPr>
                      </m:sSupPr>
                      <m:e>
                        <m:r>
                          <a:rPr>
                            <a:latin typeface="Cambria Math" panose="02040503050406030204" pitchFamily="18" charset="0"/>
                          </a:rPr>
                          <m:t>𝑘</m:t>
                        </m:r>
                      </m:e>
                      <m:sup>
                        <m:r>
                          <m:rPr>
                            <m:nor/>
                          </m:rPr>
                          <a:rPr/>
                          <m:t>th</m:t>
                        </m:r>
                      </m:sup>
                    </m:sSup>
                  </m:oMath>
                </a14:m>
                <a:r>
                  <a:rPr/>
                  <a:t> decile to churn compared to the average.</a:t>
                </a:r>
              </a:p>
              <a:p>
                <a:pPr marL="0" lvl="0" indent="0">
                  <a:buNone/>
                </a:pPr>
                <a:r>
                  <a:rPr/>
                  <a:t>The lift is usually defined by decile. You sort the customer base according to the predicted probability of churn, from largest to smallest, so the 1st decile is those who are most predicted to churn according to the model. The lift of decile </a:t>
                </a:r>
                <a14:m>
                  <m:oMath xmlns:m="http://schemas.openxmlformats.org/officeDocument/2006/math">
                    <m:r>
                      <a:rPr>
                        <a:latin typeface="Cambria Math" panose="02040503050406030204" pitchFamily="18" charset="0"/>
                      </a:rPr>
                      <m:t>𝑘</m:t>
                    </m:r>
                  </m:oMath>
                </a14:m>
                <a:r>
                  <a:rPr/>
                  <a:t> is defined as:</a:t>
                </a:r>
              </a:p>
              <a:p>
                <a:pPr marL="0" lvl="0" indent="0">
                  <a:buNone/>
                </a:pPr>
                <a14:m>
                  <m:oMathPara xmlns:m="http://schemas.openxmlformats.org/officeDocument/2006/math">
                    <m:oMathParaPr>
                      <m:jc m:val="center"/>
                    </m:oMathParaPr>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𝜆</m:t>
                          </m:r>
                        </m:e>
                        <m:sub>
                          <m:r>
                            <a:rPr>
                              <a:latin typeface="Cambria Math" panose="02040503050406030204" pitchFamily="18" charset="0"/>
                            </a:rPr>
                            <m:t>𝑘</m:t>
                          </m:r>
                        </m:sub>
                      </m:sSub>
                      <m:r>
                        <a:rPr>
                          <a:latin typeface="Cambria Math" panose="02040503050406030204" pitchFamily="18" charset="0"/>
                        </a:rPr>
                        <m:t>=</m:t>
                      </m:r>
                      <m:f>
                        <m:fPr>
                          <m:ctrlPr>
                            <a:rPr i="1">
                              <a:latin typeface="Cambria Math" panose="02040503050406030204" pitchFamily="18" charset="0"/>
                            </a:rPr>
                          </m:ctrlPr>
                        </m:fPr>
                        <m:num>
                          <m:sSub>
                            <m:sSubPr>
                              <m:ctrlPr>
                                <a:rPr i="1">
                                  <a:latin typeface="Cambria Math" panose="02040503050406030204" pitchFamily="18" charset="0"/>
                                </a:rPr>
                              </m:ctrlPr>
                            </m:sSubPr>
                            <m:e>
                              <m:r>
                                <a:rPr>
                                  <a:latin typeface="Cambria Math" panose="02040503050406030204" pitchFamily="18" charset="0"/>
                                </a:rPr>
                                <m:t>𝑟</m:t>
                              </m:r>
                            </m:e>
                            <m:sub>
                              <m:r>
                                <a:rPr>
                                  <a:latin typeface="Cambria Math" panose="02040503050406030204" pitchFamily="18" charset="0"/>
                                </a:rPr>
                                <m:t>𝑘</m:t>
                              </m:r>
                            </m:sub>
                          </m:sSub>
                        </m:num>
                        <m:den>
                          <m:acc>
                            <m:accPr>
                              <m:chr m:val="‾"/>
                              <m:ctrlPr>
                                <a:rPr i="1">
                                  <a:latin typeface="Cambria Math" panose="02040503050406030204" pitchFamily="18" charset="0"/>
                                </a:rPr>
                              </m:ctrlPr>
                            </m:accPr>
                            <m:e>
                              <m:r>
                                <a:rPr>
                                  <a:latin typeface="Cambria Math" panose="02040503050406030204" pitchFamily="18" charset="0"/>
                                </a:rPr>
                                <m:t>𝑟</m:t>
                              </m:r>
                            </m:e>
                          </m:acc>
                        </m:den>
                      </m:f>
                    </m:oMath>
                  </m:oMathPara>
                </a14:m>
                <a:endParaRPr/>
              </a:p>
              <a:p>
                <a:pPr marL="0" lvl="0" indent="0">
                  <a:buNone/>
                </a:pPr>
                <a:r>
                  <a:rPr/>
                  <a:t>where </a:t>
                </a:r>
                <a14:m>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𝜆</m:t>
                        </m:r>
                      </m:e>
                      <m:sub>
                        <m:r>
                          <a:rPr>
                            <a:latin typeface="Cambria Math" panose="02040503050406030204" pitchFamily="18" charset="0"/>
                          </a:rPr>
                          <m:t>𝑘</m:t>
                        </m:r>
                      </m:sub>
                    </m:sSub>
                  </m:oMath>
                </a14:m>
                <a:r>
                  <a:rPr/>
                  <a:t> is the lift of decile </a:t>
                </a:r>
                <a14:m>
                  <m:oMath xmlns:m="http://schemas.openxmlformats.org/officeDocument/2006/math">
                    <m:r>
                      <a:rPr>
                        <a:latin typeface="Cambria Math" panose="02040503050406030204" pitchFamily="18" charset="0"/>
                      </a:rPr>
                      <m:t>𝑘</m:t>
                    </m:r>
                  </m:oMath>
                </a14:m>
                <a:r>
                  <a:rPr/>
                  <a:t>, </a:t>
                </a:r>
                <a14:m>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𝑟</m:t>
                        </m:r>
                      </m:e>
                      <m:sub>
                        <m:r>
                          <a:rPr>
                            <a:latin typeface="Cambria Math" panose="02040503050406030204" pitchFamily="18" charset="0"/>
                          </a:rPr>
                          <m:t>𝑘</m:t>
                        </m:r>
                      </m:sub>
                    </m:sSub>
                  </m:oMath>
                </a14:m>
                <a:r>
                  <a:rPr/>
                  <a:t> is the churn rate for the </a:t>
                </a:r>
                <a14:m>
                  <m:oMath xmlns:m="http://schemas.openxmlformats.org/officeDocument/2006/math">
                    <m:r>
                      <a:rPr>
                        <a:latin typeface="Cambria Math" panose="02040503050406030204" pitchFamily="18" charset="0"/>
                      </a:rPr>
                      <m:t>𝑘</m:t>
                    </m:r>
                  </m:oMath>
                </a14:m>
                <a:r>
                  <a:rPr/>
                  <a:t> decile, and </a:t>
                </a:r>
                <a14:m>
                  <m:oMath xmlns:m="http://schemas.openxmlformats.org/officeDocument/2006/math">
                    <m:acc>
                      <m:accPr>
                        <m:chr m:val="‾"/>
                        <m:ctrlPr>
                          <a:rPr>
                            <a:latin typeface="Cambria Math" panose="02040503050406030204" pitchFamily="18" charset="0"/>
                          </a:rPr>
                        </m:ctrlPr>
                      </m:accPr>
                      <m:e>
                        <m:r>
                          <a:rPr>
                            <a:latin typeface="Cambria Math" panose="02040503050406030204" pitchFamily="18" charset="0"/>
                          </a:rPr>
                          <m:t>𝑟</m:t>
                        </m:r>
                      </m:e>
                    </m:acc>
                  </m:oMath>
                </a14:m>
                <a:r>
                  <a:rPr/>
                  <a:t> is the churn rate for the entire customer base. </a:t>
                </a:r>
                <a14:m>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𝜆</m:t>
                        </m:r>
                      </m:e>
                      <m:sub>
                        <m:r>
                          <a:rPr>
                            <a:latin typeface="Cambria Math" panose="02040503050406030204" pitchFamily="18" charset="0"/>
                          </a:rPr>
                          <m:t>𝑘</m:t>
                        </m:r>
                      </m:sub>
                    </m:sSub>
                  </m:oMath>
                </a14:m>
                <a:r>
                  <a:rPr/>
                  <a:t> is how much more likely customers in decile </a:t>
                </a:r>
                <a14:m>
                  <m:oMath xmlns:m="http://schemas.openxmlformats.org/officeDocument/2006/math">
                    <m:r>
                      <a:rPr>
                        <a:latin typeface="Cambria Math" panose="02040503050406030204" pitchFamily="18" charset="0"/>
                      </a:rPr>
                      <m:t>𝑘</m:t>
                    </m:r>
                  </m:oMath>
                </a14:m>
                <a:r>
                  <a:rPr/>
                  <a:t> are to churn compared to the churn rate for the entire sample.</a:t>
                </a:r>
              </a:p>
              <a:p>
                <a:pPr lvl="0" indent="0">
                  <a:buNone/>
                </a:pPr>
                <a:r>
                  <a:rPr>
                    <a:latin typeface="Courier"/>
                  </a:rPr>
                  <a:t>ntiles </a:t>
                </a:r>
                <a:r>
                  <a:rPr>
                    <a:solidFill>
                      <a:srgbClr val="007020"/>
                    </a:solidFill>
                    <a:latin typeface="Courier"/>
                  </a:rPr>
                  <a:t>&lt;-</a:t>
                </a:r>
                <a:r>
                  <a:rPr>
                    <a:latin typeface="Courier"/>
                  </a:rPr>
                  <a:t> </a:t>
                </a:r>
                <a:r>
                  <a:rPr b="1">
                    <a:solidFill>
                      <a:srgbClr val="007020"/>
                    </a:solidFill>
                    <a:latin typeface="Courier"/>
                  </a:rPr>
                  <a:t>function</a:t>
                </a:r>
                <a:r>
                  <a:rPr>
                    <a:latin typeface="Courier"/>
                  </a:rPr>
                  <a:t>(x, bins) {</a:t>
                </a:r>
                <a:r>
                  <a:t/>
                </a:r>
                <a:br/>
                <a:r>
                  <a:rPr>
                    <a:latin typeface="Courier"/>
                  </a:rPr>
                  <a:t>  quantiles </a:t>
                </a:r>
                <a:r>
                  <a:rPr>
                    <a:solidFill>
                      <a:srgbClr val="007020"/>
                    </a:solidFill>
                    <a:latin typeface="Courier"/>
                  </a:rPr>
                  <a:t>=</a:t>
                </a:r>
                <a:r>
                  <a:rPr>
                    <a:latin typeface="Courier"/>
                  </a:rPr>
                  <a:t> </a:t>
                </a:r>
                <a:r>
                  <a:rPr>
                    <a:solidFill>
                      <a:srgbClr val="06287E"/>
                    </a:solidFill>
                    <a:latin typeface="Courier"/>
                  </a:rPr>
                  <a:t>seq</a:t>
                </a:r>
                <a:r>
                  <a:rPr>
                    <a:latin typeface="Courier"/>
                  </a:rPr>
                  <a:t>(</a:t>
                </a:r>
                <a:r>
                  <a:rPr>
                    <a:solidFill>
                      <a:srgbClr val="7D9029"/>
                    </a:solidFill>
                    <a:latin typeface="Courier"/>
                  </a:rPr>
                  <a:t>from=</a:t>
                </a:r>
                <a:r>
                  <a:rPr>
                    <a:solidFill>
                      <a:srgbClr val="40A070"/>
                    </a:solidFill>
                    <a:latin typeface="Courier"/>
                  </a:rPr>
                  <a:t>0</a:t>
                </a:r>
                <a:r>
                  <a:rPr>
                    <a:latin typeface="Courier"/>
                  </a:rPr>
                  <a:t>, </a:t>
                </a:r>
                <a:r>
                  <a:rPr>
                    <a:solidFill>
                      <a:srgbClr val="7D9029"/>
                    </a:solidFill>
                    <a:latin typeface="Courier"/>
                  </a:rPr>
                  <a:t>to =</a:t>
                </a:r>
                <a:r>
                  <a:rPr>
                    <a:latin typeface="Courier"/>
                  </a:rPr>
                  <a:t> </a:t>
                </a:r>
                <a:r>
                  <a:rPr>
                    <a:solidFill>
                      <a:srgbClr val="40A070"/>
                    </a:solidFill>
                    <a:latin typeface="Courier"/>
                  </a:rPr>
                  <a:t>1</a:t>
                </a:r>
                <a:r>
                  <a:rPr>
                    <a:latin typeface="Courier"/>
                  </a:rPr>
                  <a:t>, </a:t>
                </a:r>
                <a:r>
                  <a:rPr>
                    <a:solidFill>
                      <a:srgbClr val="7D9029"/>
                    </a:solidFill>
                    <a:latin typeface="Courier"/>
                  </a:rPr>
                  <a:t>length.out=</a:t>
                </a:r>
                <a:r>
                  <a:rPr>
                    <a:latin typeface="Courier"/>
                  </a:rPr>
                  <a:t>bins</a:t>
                </a:r>
                <a:r>
                  <a:rPr>
                    <a:solidFill>
                      <a:srgbClr val="4070A0"/>
                    </a:solidFill>
                    <a:latin typeface="Courier"/>
                  </a:rPr>
                  <a:t>+</a:t>
                </a:r>
                <a:r>
                  <a:rPr>
                    <a:solidFill>
                      <a:srgbClr val="40A070"/>
                    </a:solidFill>
                    <a:latin typeface="Courier"/>
                  </a:rPr>
                  <a:t>1</a:t>
                </a:r>
                <a:r>
                  <a:rPr>
                    <a:latin typeface="Courier"/>
                  </a:rPr>
                  <a:t>)</a:t>
                </a:r>
                <a:r>
                  <a:t/>
                </a:r>
                <a:br/>
                <a:r>
                  <a:rPr>
                    <a:latin typeface="Courier"/>
                  </a:rPr>
                  <a:t>  </a:t>
                </a:r>
                <a:r>
                  <a:rPr>
                    <a:solidFill>
                      <a:srgbClr val="06287E"/>
                    </a:solidFill>
                    <a:latin typeface="Courier"/>
                  </a:rPr>
                  <a:t>cut</a:t>
                </a:r>
                <a:r>
                  <a:rPr>
                    <a:latin typeface="Courier"/>
                  </a:rPr>
                  <a:t>(</a:t>
                </a:r>
                <a:r>
                  <a:rPr>
                    <a:solidFill>
                      <a:srgbClr val="06287E"/>
                    </a:solidFill>
                    <a:latin typeface="Courier"/>
                  </a:rPr>
                  <a:t>ecdf</a:t>
                </a:r>
                <a:r>
                  <a:rPr>
                    <a:latin typeface="Courier"/>
                  </a:rPr>
                  <a:t>(x)(x),</a:t>
                </a:r>
                <a:r>
                  <a:rPr>
                    <a:solidFill>
                      <a:srgbClr val="7D9029"/>
                    </a:solidFill>
                    <a:latin typeface="Courier"/>
                  </a:rPr>
                  <a:t>breaks=</a:t>
                </a:r>
                <a:r>
                  <a:rPr>
                    <a:latin typeface="Courier"/>
                  </a:rPr>
                  <a:t>quantiles, </a:t>
                </a:r>
                <a:r>
                  <a:rPr>
                    <a:solidFill>
                      <a:srgbClr val="7D9029"/>
                    </a:solidFill>
                    <a:latin typeface="Courier"/>
                  </a:rPr>
                  <a:t>labels=</a:t>
                </a:r>
                <a:r>
                  <a:rPr>
                    <a:latin typeface="Courier"/>
                  </a:rPr>
                  <a:t>F)</a:t>
                </a:r>
                <a:r>
                  <a:t/>
                </a:r>
                <a:br/>
                <a:r>
                  <a:rPr>
                    <a:latin typeface="Courier"/>
                  </a:rPr>
                  <a:t>}</a:t>
                </a:r>
                <a:r>
                  <a:t/>
                </a:r>
                <a:br/>
                <a:r>
                  <a:rPr i="1">
                    <a:solidFill>
                      <a:srgbClr val="60A0B0"/>
                    </a:solidFill>
                    <a:latin typeface="Courier"/>
                  </a:rPr>
                  <a:t># create deciles</a:t>
                </a:r>
                <a:r>
                  <a:t/>
                </a:r>
                <a:br/>
                <a:r>
                  <a:rPr>
                    <a:latin typeface="Courier"/>
                  </a:rPr>
                  <a:t>prob_decile </a:t>
                </a:r>
                <a:r>
                  <a:rPr>
                    <a:solidFill>
                      <a:srgbClr val="007020"/>
                    </a:solidFill>
                    <a:latin typeface="Courier"/>
                  </a:rPr>
                  <a:t>=</a:t>
                </a:r>
                <a:r>
                  <a:rPr>
                    <a:latin typeface="Courier"/>
                  </a:rPr>
                  <a:t> </a:t>
                </a:r>
                <a:r>
                  <a:rPr>
                    <a:solidFill>
                      <a:srgbClr val="06287E"/>
                    </a:solidFill>
                    <a:latin typeface="Courier"/>
                  </a:rPr>
                  <a:t>ntiles</a:t>
                </a:r>
                <a:r>
                  <a:rPr>
                    <a:latin typeface="Courier"/>
                  </a:rPr>
                  <a:t>(prob, </a:t>
                </a:r>
                <a:r>
                  <a:rPr>
                    <a:solidFill>
                      <a:srgbClr val="40A070"/>
                    </a:solidFill>
                    <a:latin typeface="Courier"/>
                  </a:rPr>
                  <a:t>10</a:t>
                </a:r>
                <a:r>
                  <a:rPr>
                    <a:latin typeface="Courier"/>
                  </a:rPr>
                  <a:t>)</a:t>
                </a:r>
                <a:r>
                  <a:t/>
                </a:r>
                <a:br/>
                <a:r>
                  <a:t/>
                </a:r>
                <a:br/>
                <a:r>
                  <a:rPr i="1">
                    <a:solidFill>
                      <a:srgbClr val="60A0B0"/>
                    </a:solidFill>
                    <a:latin typeface="Courier"/>
                  </a:rPr>
                  <a:t># prob, decile and actual</a:t>
                </a:r>
                <a:r>
                  <a:t/>
                </a:r>
                <a:br/>
                <a:r>
                  <a:rPr>
                    <a:latin typeface="Courier"/>
                  </a:rPr>
                  <a:t>tbl</a:t>
                </a:r>
                <a:r>
                  <a:rPr>
                    <a:solidFill>
                      <a:srgbClr val="007020"/>
                    </a:solidFill>
                    <a:latin typeface="Courier"/>
                  </a:rPr>
                  <a:t>&lt;-</a:t>
                </a:r>
                <a:r>
                  <a:rPr>
                    <a:solidFill>
                      <a:srgbClr val="06287E"/>
                    </a:solidFill>
                    <a:latin typeface="Courier"/>
                  </a:rPr>
                  <a:t>data.frame</a:t>
                </a:r>
                <a:r>
                  <a:rPr>
                    <a:latin typeface="Courier"/>
                  </a:rPr>
                  <a:t>(</a:t>
                </a:r>
                <a:r>
                  <a:rPr>
                    <a:solidFill>
                      <a:srgbClr val="06287E"/>
                    </a:solidFill>
                    <a:latin typeface="Courier"/>
                  </a:rPr>
                  <a:t>cbind</a:t>
                </a:r>
                <a:r>
                  <a:rPr>
                    <a:latin typeface="Courier"/>
                  </a:rPr>
                  <a:t>(prob,prob_decile, holdout_telco</a:t>
                </a:r>
                <a:r>
                  <a:rPr>
                    <a:solidFill>
                      <a:srgbClr val="4070A0"/>
                    </a:solidFill>
                    <a:latin typeface="Courier"/>
                  </a:rPr>
                  <a:t>$</a:t>
                </a:r>
                <a:r>
                  <a:rPr>
                    <a:latin typeface="Courier"/>
                  </a:rPr>
                  <a:t>Churn.num))</a:t>
                </a:r>
                <a:r>
                  <a:t/>
                </a:r>
                <a:br/>
                <a:r>
                  <a:rPr>
                    <a:solidFill>
                      <a:srgbClr val="06287E"/>
                    </a:solidFill>
                    <a:latin typeface="Courier"/>
                  </a:rPr>
                  <a:t>colnames</a:t>
                </a:r>
                <a:r>
                  <a:rPr>
                    <a:latin typeface="Courier"/>
                  </a:rPr>
                  <a:t>(tbl)</a:t>
                </a:r>
                <a:r>
                  <a:rPr>
                    <a:solidFill>
                      <a:srgbClr val="007020"/>
                    </a:solidFill>
                    <a:latin typeface="Courier"/>
                  </a:rPr>
                  <a:t>&lt;-</a:t>
                </a:r>
                <a:r>
                  <a:rPr>
                    <a:solidFill>
                      <a:srgbClr val="06287E"/>
                    </a:solidFill>
                    <a:latin typeface="Courier"/>
                  </a:rPr>
                  <a:t>c</a:t>
                </a:r>
                <a:r>
                  <a:rPr>
                    <a:latin typeface="Courier"/>
                  </a:rPr>
                  <a:t>(</a:t>
                </a:r>
                <a:r>
                  <a:rPr>
                    <a:solidFill>
                      <a:srgbClr val="4070A0"/>
                    </a:solidFill>
                    <a:latin typeface="Courier"/>
                  </a:rPr>
                  <a:t>"predicted"</a:t>
                </a:r>
                <a:r>
                  <a:rPr>
                    <a:latin typeface="Courier"/>
                  </a:rPr>
                  <a:t>,</a:t>
                </a:r>
                <a:r>
                  <a:rPr>
                    <a:solidFill>
                      <a:srgbClr val="4070A0"/>
                    </a:solidFill>
                    <a:latin typeface="Courier"/>
                  </a:rPr>
                  <a:t>"decile"</a:t>
                </a:r>
                <a:r>
                  <a:rPr>
                    <a:latin typeface="Courier"/>
                  </a:rPr>
                  <a:t>, </a:t>
                </a:r>
                <a:r>
                  <a:rPr>
                    <a:solidFill>
                      <a:srgbClr val="4070A0"/>
                    </a:solidFill>
                    <a:latin typeface="Courier"/>
                  </a:rPr>
                  <a:t>"actual"</a:t>
                </a:r>
                <a:r>
                  <a:rPr>
                    <a:latin typeface="Courier"/>
                  </a:rPr>
                  <a:t>)</a:t>
                </a:r>
                <a:r>
                  <a:t/>
                </a:r>
                <a:br/>
                <a:r>
                  <a:t/>
                </a:r>
                <a:br/>
                <a:r>
                  <a:rPr i="1">
                    <a:solidFill>
                      <a:srgbClr val="60A0B0"/>
                    </a:solidFill>
                    <a:latin typeface="Courier"/>
                  </a:rPr>
                  <a:t># create lift table by decile</a:t>
                </a:r>
                <a:r>
                  <a:t/>
                </a:r>
                <a:br/>
                <a:r>
                  <a:rPr i="1">
                    <a:solidFill>
                      <a:srgbClr val="60A0B0"/>
                    </a:solidFill>
                    <a:latin typeface="Courier"/>
                  </a:rPr>
                  <a:t># average churn rate by decile</a:t>
                </a:r>
                <a:r>
                  <a:t/>
                </a:r>
                <a:br/>
                <a:r>
                  <a:rPr>
                    <a:latin typeface="Courier"/>
                  </a:rPr>
                  <a:t>lift</a:t>
                </a:r>
                <a:r>
                  <a:rPr>
                    <a:solidFill>
                      <a:srgbClr val="007020"/>
                    </a:solidFill>
                    <a:latin typeface="Courier"/>
                  </a:rPr>
                  <a:t>&lt;-</a:t>
                </a:r>
                <a:r>
                  <a:rPr>
                    <a:solidFill>
                      <a:srgbClr val="06287E"/>
                    </a:solidFill>
                    <a:latin typeface="Courier"/>
                  </a:rPr>
                  <a:t>aggregate</a:t>
                </a:r>
                <a:r>
                  <a:rPr>
                    <a:latin typeface="Courier"/>
                  </a:rPr>
                  <a:t>(actual</a:t>
                </a:r>
                <a:r>
                  <a:rPr>
                    <a:solidFill>
                      <a:srgbClr val="4070A0"/>
                    </a:solidFill>
                    <a:latin typeface="Courier"/>
                  </a:rPr>
                  <a:t>~</a:t>
                </a:r>
                <a:r>
                  <a:rPr>
                    <a:latin typeface="Courier"/>
                  </a:rPr>
                  <a:t>decile, </a:t>
                </a:r>
                <a:r>
                  <a:rPr>
                    <a:solidFill>
                      <a:srgbClr val="7D9029"/>
                    </a:solidFill>
                    <a:latin typeface="Courier"/>
                  </a:rPr>
                  <a:t>data =</a:t>
                </a:r>
                <a:r>
                  <a:rPr>
                    <a:latin typeface="Courier"/>
                  </a:rPr>
                  <a:t> tbl, mean)</a:t>
                </a:r>
                <a:r>
                  <a:t/>
                </a:r>
                <a:br/>
                <a:r>
                  <a:rPr>
                    <a:solidFill>
                      <a:srgbClr val="06287E"/>
                    </a:solidFill>
                    <a:latin typeface="Courier"/>
                  </a:rPr>
                  <a:t>colnames</a:t>
                </a:r>
                <a:r>
                  <a:rPr>
                    <a:latin typeface="Courier"/>
                  </a:rPr>
                  <a:t>(lift)[</a:t>
                </a:r>
                <a:r>
                  <a:rPr>
                    <a:solidFill>
                      <a:srgbClr val="40A070"/>
                    </a:solidFill>
                    <a:latin typeface="Courier"/>
                  </a:rPr>
                  <a:t>2</a:t>
                </a:r>
                <a:r>
                  <a:rPr>
                    <a:latin typeface="Courier"/>
                  </a:rPr>
                  <a:t>]</a:t>
                </a:r>
                <a:r>
                  <a:rPr>
                    <a:solidFill>
                      <a:srgbClr val="007020"/>
                    </a:solidFill>
                    <a:latin typeface="Courier"/>
                  </a:rPr>
                  <a:t>&lt;-</a:t>
                </a:r>
                <a:r>
                  <a:rPr>
                    <a:solidFill>
                      <a:srgbClr val="4070A0"/>
                    </a:solidFill>
                    <a:latin typeface="Courier"/>
                  </a:rPr>
                  <a:t>"actual churn rate"</a:t>
                </a:r>
                <a:r>
                  <a:t/>
                </a:r>
                <a:br/>
                <a:r>
                  <a:t/>
                </a:r>
                <a:br/>
                <a:r>
                  <a:rPr i="1">
                    <a:solidFill>
                      <a:srgbClr val="60A0B0"/>
                    </a:solidFill>
                    <a:latin typeface="Courier"/>
                  </a:rPr>
                  <a:t># lift is the actual churn rate in the decile divided by average overall churn rate</a:t>
                </a:r>
                <a:r>
                  <a:t/>
                </a:r>
                <a:br/>
                <a:r>
                  <a:rPr>
                    <a:latin typeface="Courier"/>
                  </a:rPr>
                  <a:t>lift[,</a:t>
                </a:r>
                <a:r>
                  <a:rPr>
                    <a:solidFill>
                      <a:srgbClr val="40A070"/>
                    </a:solidFill>
                    <a:latin typeface="Courier"/>
                  </a:rPr>
                  <a:t>3</a:t>
                </a:r>
                <a:r>
                  <a:rPr>
                    <a:latin typeface="Courier"/>
                  </a:rPr>
                  <a:t>]</a:t>
                </a:r>
                <a:r>
                  <a:rPr>
                    <a:solidFill>
                      <a:srgbClr val="007020"/>
                    </a:solidFill>
                    <a:latin typeface="Courier"/>
                  </a:rPr>
                  <a:t>&lt;-</a:t>
                </a:r>
                <a:r>
                  <a:rPr>
                    <a:latin typeface="Courier"/>
                  </a:rPr>
                  <a:t>lift[,</a:t>
                </a:r>
                <a:r>
                  <a:rPr>
                    <a:solidFill>
                      <a:srgbClr val="40A070"/>
                    </a:solidFill>
                    <a:latin typeface="Courier"/>
                  </a:rPr>
                  <a:t>2</a:t>
                </a:r>
                <a:r>
                  <a:rPr>
                    <a:latin typeface="Courier"/>
                  </a:rPr>
                  <a:t>]</a:t>
                </a:r>
                <a:r>
                  <a:rPr>
                    <a:solidFill>
                      <a:srgbClr val="4070A0"/>
                    </a:solidFill>
                    <a:latin typeface="Courier"/>
                  </a:rPr>
                  <a:t>/</a:t>
                </a:r>
                <a:r>
                  <a:rPr>
                    <a:latin typeface="Courier"/>
                  </a:rPr>
                  <a:t>rbar_ho</a:t>
                </a:r>
                <a:r>
                  <a:t/>
                </a:r>
                <a:br/>
                <a:r>
                  <a:rPr>
                    <a:solidFill>
                      <a:srgbClr val="06287E"/>
                    </a:solidFill>
                    <a:latin typeface="Courier"/>
                  </a:rPr>
                  <a:t>colnames</a:t>
                </a:r>
                <a:r>
                  <a:rPr>
                    <a:latin typeface="Courier"/>
                  </a:rPr>
                  <a:t>(lift)[</a:t>
                </a:r>
                <a:r>
                  <a:rPr>
                    <a:solidFill>
                      <a:srgbClr val="40A070"/>
                    </a:solidFill>
                    <a:latin typeface="Courier"/>
                  </a:rPr>
                  <a:t>3</a:t>
                </a:r>
                <a:r>
                  <a:rPr>
                    <a:latin typeface="Courier"/>
                  </a:rPr>
                  <a:t>]</a:t>
                </a:r>
                <a:r>
                  <a:rPr>
                    <a:solidFill>
                      <a:srgbClr val="007020"/>
                    </a:solidFill>
                    <a:latin typeface="Courier"/>
                  </a:rPr>
                  <a:t>&lt;-</a:t>
                </a:r>
                <a:r>
                  <a:rPr>
                    <a:solidFill>
                      <a:srgbClr val="4070A0"/>
                    </a:solidFill>
                    <a:latin typeface="Courier"/>
                  </a:rPr>
                  <a:t>"lift"</a:t>
                </a:r>
                <a:r>
                  <a:t/>
                </a:r>
                <a:br/>
                <a:r>
                  <a:t/>
                </a:r>
                <a:br/>
                <a:r>
                  <a:rPr i="1">
                    <a:solidFill>
                      <a:srgbClr val="60A0B0"/>
                    </a:solidFill>
                    <a:latin typeface="Courier"/>
                  </a:rPr>
                  <a:t># order for highest to lowest</a:t>
                </a:r>
                <a:r>
                  <a:t/>
                </a:r>
                <a:br/>
                <a:r>
                  <a:rPr>
                    <a:latin typeface="Courier"/>
                  </a:rPr>
                  <a:t>lift</a:t>
                </a:r>
                <a:r>
                  <a:rPr>
                    <a:solidFill>
                      <a:srgbClr val="007020"/>
                    </a:solidFill>
                    <a:latin typeface="Courier"/>
                  </a:rPr>
                  <a:t>&lt;-</a:t>
                </a:r>
                <a:r>
                  <a:rPr>
                    <a:latin typeface="Courier"/>
                  </a:rPr>
                  <a:t>lift[</a:t>
                </a:r>
                <a:r>
                  <a:rPr>
                    <a:solidFill>
                      <a:srgbClr val="06287E"/>
                    </a:solidFill>
                    <a:latin typeface="Courier"/>
                  </a:rPr>
                  <a:t>order</a:t>
                </a:r>
                <a:r>
                  <a:rPr>
                    <a:latin typeface="Courier"/>
                  </a:rPr>
                  <a:t>(</a:t>
                </a:r>
                <a:r>
                  <a:rPr>
                    <a:solidFill>
                      <a:srgbClr val="4070A0"/>
                    </a:solidFill>
                    <a:latin typeface="Courier"/>
                  </a:rPr>
                  <a:t>-</a:t>
                </a:r>
                <a:r>
                  <a:rPr>
                    <a:latin typeface="Courier"/>
                  </a:rPr>
                  <a:t>lift</a:t>
                </a:r>
                <a:r>
                  <a:rPr>
                    <a:solidFill>
                      <a:srgbClr val="4070A0"/>
                    </a:solidFill>
                    <a:latin typeface="Courier"/>
                  </a:rPr>
                  <a:t>$</a:t>
                </a:r>
                <a:r>
                  <a:rPr>
                    <a:latin typeface="Courier"/>
                  </a:rPr>
                  <a:t>decile),]</a:t>
                </a:r>
                <a:r>
                  <a:t/>
                </a:r>
                <a:br/>
                <a:r>
                  <a:t/>
                </a:r>
                <a:br/>
                <a:r>
                  <a:rPr>
                    <a:latin typeface="Courier"/>
                  </a:rPr>
                  <a:t>lift[,</a:t>
                </a:r>
                <a:r>
                  <a:rPr>
                    <a:solidFill>
                      <a:srgbClr val="40A070"/>
                    </a:solidFill>
                    <a:latin typeface="Courier"/>
                  </a:rPr>
                  <a:t>4</a:t>
                </a:r>
                <a:r>
                  <a:rPr>
                    <a:latin typeface="Courier"/>
                  </a:rPr>
                  <a:t>]</a:t>
                </a:r>
                <a:r>
                  <a:rPr>
                    <a:solidFill>
                      <a:srgbClr val="007020"/>
                    </a:solidFill>
                    <a:latin typeface="Courier"/>
                  </a:rPr>
                  <a:t>&lt;-</a:t>
                </a:r>
                <a:r>
                  <a:rPr>
                    <a:solidFill>
                      <a:srgbClr val="06287E"/>
                    </a:solidFill>
                    <a:latin typeface="Courier"/>
                  </a:rPr>
                  <a:t>cumsum</a:t>
                </a:r>
                <a:r>
                  <a:rPr>
                    <a:latin typeface="Courier"/>
                  </a:rPr>
                  <a:t>(lift</a:t>
                </a:r>
                <a:r>
                  <a:rPr>
                    <a:solidFill>
                      <a:srgbClr val="4070A0"/>
                    </a:solidFill>
                    <a:latin typeface="Courier"/>
                  </a:rPr>
                  <a:t>$</a:t>
                </a:r>
                <a:r>
                  <a:rPr>
                    <a:latin typeface="Courier"/>
                  </a:rPr>
                  <a:t>actual)</a:t>
                </a:r>
                <a:r>
                  <a:rPr>
                    <a:solidFill>
                      <a:srgbClr val="4070A0"/>
                    </a:solidFill>
                    <a:latin typeface="Courier"/>
                  </a:rPr>
                  <a:t>/</a:t>
                </a:r>
                <a:r>
                  <a:rPr>
                    <a:solidFill>
                      <a:srgbClr val="06287E"/>
                    </a:solidFill>
                    <a:latin typeface="Courier"/>
                  </a:rPr>
                  <a:t>sum</a:t>
                </a:r>
                <a:r>
                  <a:rPr>
                    <a:latin typeface="Courier"/>
                  </a:rPr>
                  <a:t>(lift</a:t>
                </a:r>
                <a:r>
                  <a:rPr>
                    <a:solidFill>
                      <a:srgbClr val="4070A0"/>
                    </a:solidFill>
                    <a:latin typeface="Courier"/>
                  </a:rPr>
                  <a:t>$</a:t>
                </a:r>
                <a:r>
                  <a:rPr>
                    <a:latin typeface="Courier"/>
                  </a:rPr>
                  <a:t>actual)</a:t>
                </a:r>
                <a:r>
                  <a:rPr>
                    <a:solidFill>
                      <a:srgbClr val="4070A0"/>
                    </a:solidFill>
                    <a:latin typeface="Courier"/>
                  </a:rPr>
                  <a:t>*</a:t>
                </a:r>
                <a:r>
                  <a:rPr>
                    <a:solidFill>
                      <a:srgbClr val="40A070"/>
                    </a:solidFill>
                    <a:latin typeface="Courier"/>
                  </a:rPr>
                  <a:t>100</a:t>
                </a:r>
                <a:r>
                  <a:t/>
                </a:r>
                <a:br/>
                <a:r>
                  <a:rPr>
                    <a:solidFill>
                      <a:srgbClr val="06287E"/>
                    </a:solidFill>
                    <a:latin typeface="Courier"/>
                  </a:rPr>
                  <a:t>colnames</a:t>
                </a:r>
                <a:r>
                  <a:rPr>
                    <a:latin typeface="Courier"/>
                  </a:rPr>
                  <a:t>(lift)[</a:t>
                </a:r>
                <a:r>
                  <a:rPr>
                    <a:solidFill>
                      <a:srgbClr val="40A070"/>
                    </a:solidFill>
                    <a:latin typeface="Courier"/>
                  </a:rPr>
                  <a:t>4</a:t>
                </a:r>
                <a:r>
                  <a:rPr>
                    <a:latin typeface="Courier"/>
                  </a:rPr>
                  <a:t>]</a:t>
                </a:r>
                <a:r>
                  <a:rPr>
                    <a:solidFill>
                      <a:srgbClr val="007020"/>
                    </a:solidFill>
                    <a:latin typeface="Courier"/>
                  </a:rPr>
                  <a:t>&lt;-</a:t>
                </a:r>
                <a:r>
                  <a:rPr>
                    <a:solidFill>
                      <a:srgbClr val="4070A0"/>
                    </a:solidFill>
                    <a:latin typeface="Courier"/>
                  </a:rPr>
                  <a:t>"cumulative lift"</a:t>
                </a:r>
                <a:r>
                  <a:t/>
                </a:r>
                <a:br/>
                <a:r>
                  <a:t/>
                </a:r>
                <a:br/>
                <a:r>
                  <a:rPr>
                    <a:latin typeface="Courier"/>
                  </a:rPr>
                  <a:t>lift</a:t>
                </a:r>
              </a:p>
              <a:p>
                <a:pPr lvl="0" indent="0">
                  <a:buNone/>
                </a:pPr>
                <a:r>
                  <a:rPr>
                    <a:latin typeface="Courier"/>
                  </a:rPr>
                  <a:t>##    decile actual churn rate   lift cumulative lift
## 10     10            0.7684 2.8355            28.4
## 9       9            0.6250 2.3065            51.5
## 8       8            0.4407 1.6263            67.7
## 7       7            0.3409 1.2581            80.3
## 6       6            0.2557 0.9436            89.8
## 5       5            0.1412 0.5212            95.0
## 4       4            0.0739 0.2726            97.7
## 3       3            0.0395 0.1459            99.2
## 2       2            0.0227 0.0839           100.0
## 1       1            0.0000 0.0000           100.0</a:t>
                </a:r>
              </a:p>
              <a:p>
                <a:pPr marL="0" lvl="0" indent="0">
                  <a:buNone/>
                </a:pPr>
                <a:r>
                  <a:rPr/>
                  <a:t>Customers in the top decile are the top 10% most likely to churn </a:t>
                </a:r>
                <a:r>
                  <a:rPr i="1"/>
                  <a:t>according to our model</a:t>
                </a:r>
                <a:r>
                  <a:rPr/>
                  <a:t>. The top decile lift is 2.836. Customers in the top decile are 2.836 times more likely to </a:t>
                </a:r>
                <a:r>
                  <a:rPr i="1"/>
                  <a:t>actually</a:t>
                </a:r>
                <a:r>
                  <a:rPr/>
                  <a:t> churn than the average customer.</a:t>
                </a:r>
              </a:p>
              <a:p>
                <a:pPr marL="0" lvl="0" indent="0">
                  <a:buNone/>
                </a:pPr>
                <a:r>
                  <a:rPr/>
                  <a:t>The rightmost column shows the cumulative lift. The cumulative lift for the </a:t>
                </a:r>
                <a14:m>
                  <m:oMath xmlns:m="http://schemas.openxmlformats.org/officeDocument/2006/math">
                    <m:r>
                      <a:rPr>
                        <a:latin typeface="Cambria Math" panose="02040503050406030204" pitchFamily="18" charset="0"/>
                      </a:rPr>
                      <m:t>𝑘</m:t>
                    </m:r>
                  </m:oMath>
                </a14:m>
                <a:r>
                  <a:rPr/>
                  <a:t> decile is the percentage of all churners accounted for cumulatively by the first </a:t>
                </a:r>
                <a14:m>
                  <m:oMath xmlns:m="http://schemas.openxmlformats.org/officeDocument/2006/math">
                    <m:r>
                      <a:rPr>
                        <a:latin typeface="Cambria Math" panose="02040503050406030204" pitchFamily="18" charset="0"/>
                      </a:rPr>
                      <m:t>𝑘</m:t>
                    </m:r>
                  </m:oMath>
                </a14:m>
                <a:r>
                  <a:rPr/>
                  <a:t> deciles. The first decile contains 28% of all churners in the data set (in total there are 478 churners in the holdout dataset).</a:t>
                </a:r>
              </a:p>
              <a:p>
                <a:pPr marL="0" lvl="0" indent="0">
                  <a:buNone/>
                </a:pPr>
                <a:r>
                  <a:rPr/>
                  <a:t>The cumulative lift of decile 2 is 51% of all churners are in the top 2 deciles. In the bottom most deciles there are barely any churners, so the cumulative lift increases little or not at all.</a:t>
                </a:r>
              </a:p>
              <a:p>
                <a:pPr marL="0" lvl="0" indent="0">
                  <a:buNone/>
                </a:pPr>
                <a:r>
                  <a:rPr/>
                  <a:t>We can graph this out below. The top three deciles account for 68% of all churners. We can use this to compare models. The higher the lift for a given decile, the better the model. A straight line, where we randomly sorted customers instead of using a model, is the naive model.</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b="-24933"/>
                </a:stretch>
              </a:blipFill>
            </p:spPr>
            <p:txBody>
              <a:bodyPr/>
              <a:lstStyle/>
              <a:p>
                <a:r>
                  <a:rPr lang="en-US">
                    <a:noFill/>
                  </a:rPr>
                  <a:t> </a:t>
                </a:r>
              </a:p>
            </p:txBody>
          </p:sp>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istic_regression_files/figure-pptx/unnamed-chunk-22-1.png"/>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endParaRPr/>
          </a:p>
          <a:p>
            <a:pPr lvl="1"/>
            <a:r>
              <a:rPr/>
              <a:t>This gives us equivalent information to the churn table.</a:t>
            </a:r>
          </a:p>
          <a:p>
            <a:pPr lvl="1"/>
            <a:r>
              <a:rPr/>
              <a:t>targeting the top 10% using the model would give us 28.452% of total churners in the data.</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Selecting deciles to target</a:t>
            </a:r>
          </a:p>
        </p:txBody>
      </p:sp>
      <p:sp>
        <p:nvSpPr>
          <p:cNvPr id="3" name="Content Placeholder 2"/>
          <p:cNvSpPr>
            <a:spLocks noGrp="1"/>
          </p:cNvSpPr>
          <p:nvPr>
            <p:ph idx="1"/>
          </p:nvPr>
        </p:nvSpPr>
        <p:spPr/>
        <p:txBody>
          <a:bodyPr/>
          <a:lstStyle/>
          <a:p>
            <a:pPr marL="0" lvl="0" indent="0">
              <a:buNone/>
            </a:pPr>
            <a:r>
              <a:rPr/>
              <a:t>Once we have used the model to put customers in the right decile, targeting is simple. We calculate the profit from each n-tile and target customers who are in the profitable tiles. We will use the proactive churn framework from Blattberg, Kim and Neslin to calculate expected profits. This approach takes into account the actual proportion of churners as identified by the model.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rPr/>
              <a:t>Installing the packages and loading the data</a:t>
            </a:r>
          </a:p>
        </p:txBody>
      </p:sp>
      <p:sp>
        <p:nvSpPr>
          <p:cNvPr id="3" name="Content Placeholder 2"/>
          <p:cNvSpPr>
            <a:spLocks noGrp="1"/>
          </p:cNvSpPr>
          <p:nvPr>
            <p:ph idx="1"/>
          </p:nvPr>
        </p:nvSpPr>
        <p:spPr/>
        <p:txBody>
          <a:bodyPr>
            <a:normAutofit fontScale="55000" lnSpcReduction="20000"/>
          </a:bodyPr>
          <a:lstStyle/>
          <a:p>
            <a:pPr lvl="0" indent="0">
              <a:buNone/>
            </a:pPr>
            <a:r>
              <a:rPr>
                <a:solidFill>
                  <a:srgbClr val="06287E"/>
                </a:solidFill>
                <a:latin typeface="Courier"/>
              </a:rPr>
              <a:t>library</a:t>
            </a:r>
            <a:r>
              <a:rPr>
                <a:latin typeface="Courier"/>
              </a:rPr>
              <a:t>(foreign)</a:t>
            </a:r>
            <a:r>
              <a:t/>
            </a:r>
            <a:br/>
            <a:r>
              <a:rPr>
                <a:solidFill>
                  <a:srgbClr val="06287E"/>
                </a:solidFill>
                <a:latin typeface="Courier"/>
              </a:rPr>
              <a:t>library</a:t>
            </a:r>
            <a:r>
              <a:rPr>
                <a:latin typeface="Courier"/>
              </a:rPr>
              <a:t>(janitor)</a:t>
            </a:r>
            <a:r>
              <a:t/>
            </a:r>
            <a:br/>
            <a:r>
              <a:rPr>
                <a:solidFill>
                  <a:srgbClr val="06287E"/>
                </a:solidFill>
                <a:latin typeface="Courier"/>
              </a:rPr>
              <a:t>library</a:t>
            </a:r>
            <a:r>
              <a:rPr>
                <a:latin typeface="Courier"/>
              </a:rPr>
              <a:t>(tidyverse)</a:t>
            </a:r>
            <a:r>
              <a:t/>
            </a:r>
            <a:br/>
            <a:r>
              <a:rPr>
                <a:solidFill>
                  <a:srgbClr val="06287E"/>
                </a:solidFill>
                <a:latin typeface="Courier"/>
              </a:rPr>
              <a:t>library</a:t>
            </a:r>
            <a:r>
              <a:rPr>
                <a:latin typeface="Courier"/>
              </a:rPr>
              <a:t>(car)</a:t>
            </a:r>
            <a:r>
              <a:t/>
            </a:r>
            <a:br/>
            <a:r>
              <a:t/>
            </a:r>
            <a:br/>
            <a:r>
              <a:rPr>
                <a:solidFill>
                  <a:srgbClr val="06287E"/>
                </a:solidFill>
                <a:latin typeface="Courier"/>
              </a:rPr>
              <a:t>options</a:t>
            </a:r>
            <a:r>
              <a:rPr>
                <a:latin typeface="Courier"/>
              </a:rPr>
              <a:t>(</a:t>
            </a:r>
            <a:r>
              <a:rPr>
                <a:solidFill>
                  <a:srgbClr val="4070A0"/>
                </a:solidFill>
                <a:latin typeface="Courier"/>
              </a:rPr>
              <a:t>"scipen"</a:t>
            </a:r>
            <a:r>
              <a:rPr>
                <a:solidFill>
                  <a:srgbClr val="007020"/>
                </a:solidFill>
                <a:latin typeface="Courier"/>
              </a:rPr>
              <a:t>=</a:t>
            </a:r>
            <a:r>
              <a:rPr>
                <a:solidFill>
                  <a:srgbClr val="40A070"/>
                </a:solidFill>
                <a:latin typeface="Courier"/>
              </a:rPr>
              <a:t>200</a:t>
            </a:r>
            <a:r>
              <a:rPr>
                <a:latin typeface="Courier"/>
              </a:rPr>
              <a:t>, </a:t>
            </a:r>
            <a:r>
              <a:rPr>
                <a:solidFill>
                  <a:srgbClr val="4070A0"/>
                </a:solidFill>
                <a:latin typeface="Courier"/>
              </a:rPr>
              <a:t>"digits"</a:t>
            </a:r>
            <a:r>
              <a:rPr>
                <a:solidFill>
                  <a:srgbClr val="007020"/>
                </a:solidFill>
                <a:latin typeface="Courier"/>
              </a:rPr>
              <a:t>=</a:t>
            </a:r>
            <a:r>
              <a:rPr>
                <a:solidFill>
                  <a:srgbClr val="40A070"/>
                </a:solidFill>
                <a:latin typeface="Courier"/>
              </a:rPr>
              <a:t>3</a:t>
            </a:r>
            <a:r>
              <a:rPr>
                <a:latin typeface="Courier"/>
              </a:rPr>
              <a:t>)</a:t>
            </a:r>
            <a:r>
              <a:t/>
            </a:r>
            <a:br/>
            <a:r>
              <a:t/>
            </a:r>
            <a:br/>
            <a:r>
              <a:rPr i="1">
                <a:solidFill>
                  <a:srgbClr val="60A0B0"/>
                </a:solidFill>
                <a:latin typeface="Courier"/>
              </a:rPr>
              <a:t># set working directory </a:t>
            </a:r>
            <a:r>
              <a:t/>
            </a:r>
            <a:br/>
            <a:r>
              <a:rPr>
                <a:solidFill>
                  <a:srgbClr val="06287E"/>
                </a:solidFill>
                <a:latin typeface="Courier"/>
              </a:rPr>
              <a:t>setwd</a:t>
            </a:r>
            <a:r>
              <a:rPr>
                <a:latin typeface="Courier"/>
              </a:rPr>
              <a:t>(</a:t>
            </a:r>
            <a:r>
              <a:rPr>
                <a:solidFill>
                  <a:srgbClr val="4070A0"/>
                </a:solidFill>
                <a:latin typeface="Courier"/>
              </a:rPr>
              <a:t>"C:/Users/gknox/Dropbox/Customer Analytics/R notebooks/RFM &amp; logistic"</a:t>
            </a:r>
            <a:r>
              <a:rPr>
                <a:latin typeface="Courier"/>
              </a:rPr>
              <a:t>)</a:t>
            </a:r>
            <a:r>
              <a:t/>
            </a:r>
            <a:br/>
            <a:r>
              <a:t/>
            </a:r>
            <a:br/>
            <a:r>
              <a:rPr>
                <a:latin typeface="Courier"/>
              </a:rPr>
              <a:t>telco</a:t>
            </a:r>
            <a:r>
              <a:rPr>
                <a:solidFill>
                  <a:srgbClr val="007020"/>
                </a:solidFill>
                <a:latin typeface="Courier"/>
              </a:rPr>
              <a:t>&lt;-</a:t>
            </a:r>
            <a:r>
              <a:rPr>
                <a:solidFill>
                  <a:srgbClr val="06287E"/>
                </a:solidFill>
                <a:latin typeface="Courier"/>
              </a:rPr>
              <a:t>read.csv</a:t>
            </a:r>
            <a:r>
              <a:rPr>
                <a:latin typeface="Courier"/>
              </a:rPr>
              <a:t>(</a:t>
            </a:r>
            <a:r>
              <a:rPr>
                <a:solidFill>
                  <a:srgbClr val="4070A0"/>
                </a:solidFill>
                <a:latin typeface="Courier"/>
              </a:rPr>
              <a:t>'./data/telco.csv'</a:t>
            </a:r>
            <a:r>
              <a:rPr>
                <a:latin typeface="Courier"/>
              </a:rPr>
              <a:t>)</a:t>
            </a:r>
            <a:r>
              <a:t/>
            </a:r>
            <a:br/>
            <a:r>
              <a:t/>
            </a:r>
            <a:br/>
            <a:r>
              <a:rPr i="1">
                <a:solidFill>
                  <a:srgbClr val="60A0B0"/>
                </a:solidFill>
                <a:latin typeface="Courier"/>
              </a:rPr>
              <a:t># drop the ID column, make senior citizen a factor variable, and divide totalcharges by 1000</a:t>
            </a:r>
            <a:r>
              <a:t/>
            </a:r>
            <a:br/>
            <a:r>
              <a:rPr>
                <a:latin typeface="Courier"/>
              </a:rPr>
              <a:t>telco</a:t>
            </a:r>
            <a:r>
              <a:rPr>
                <a:solidFill>
                  <a:srgbClr val="007020"/>
                </a:solidFill>
                <a:latin typeface="Courier"/>
              </a:rPr>
              <a:t>&lt;-</a:t>
            </a:r>
            <a:r>
              <a:rPr>
                <a:latin typeface="Courier"/>
              </a:rPr>
              <a:t>telco[</a:t>
            </a:r>
            <a:r>
              <a:rPr>
                <a:solidFill>
                  <a:srgbClr val="4070A0"/>
                </a:solidFill>
                <a:latin typeface="Courier"/>
              </a:rPr>
              <a:t>-</a:t>
            </a:r>
            <a:r>
              <a:rPr>
                <a:solidFill>
                  <a:srgbClr val="06287E"/>
                </a:solidFill>
                <a:latin typeface="Courier"/>
              </a:rPr>
              <a:t>c</a:t>
            </a:r>
            <a:r>
              <a:rPr>
                <a:latin typeface="Courier"/>
              </a:rPr>
              <a:t>(</a:t>
            </a:r>
            <a:r>
              <a:rPr>
                <a:solidFill>
                  <a:srgbClr val="40A070"/>
                </a:solidFill>
                <a:latin typeface="Courier"/>
              </a:rPr>
              <a:t>1</a:t>
            </a:r>
            <a:r>
              <a:rPr>
                <a:latin typeface="Courier"/>
              </a:rPr>
              <a:t>)]</a:t>
            </a:r>
            <a:r>
              <a:t/>
            </a:r>
            <a:br/>
            <a:r>
              <a:rPr>
                <a:latin typeface="Courier"/>
              </a:rPr>
              <a:t>telco</a:t>
            </a:r>
            <a:r>
              <a:rPr>
                <a:solidFill>
                  <a:srgbClr val="4070A0"/>
                </a:solidFill>
                <a:latin typeface="Courier"/>
              </a:rPr>
              <a:t>$</a:t>
            </a:r>
            <a:r>
              <a:rPr>
                <a:latin typeface="Courier"/>
              </a:rPr>
              <a:t>SeniorCitizen</a:t>
            </a:r>
            <a:r>
              <a:rPr>
                <a:solidFill>
                  <a:srgbClr val="007020"/>
                </a:solidFill>
                <a:latin typeface="Courier"/>
              </a:rPr>
              <a:t>&lt;-</a:t>
            </a:r>
            <a:r>
              <a:rPr>
                <a:solidFill>
                  <a:srgbClr val="06287E"/>
                </a:solidFill>
                <a:latin typeface="Courier"/>
              </a:rPr>
              <a:t>as.factor</a:t>
            </a:r>
            <a:r>
              <a:rPr>
                <a:latin typeface="Courier"/>
              </a:rPr>
              <a:t>(telco</a:t>
            </a:r>
            <a:r>
              <a:rPr>
                <a:solidFill>
                  <a:srgbClr val="4070A0"/>
                </a:solidFill>
                <a:latin typeface="Courier"/>
              </a:rPr>
              <a:t>$</a:t>
            </a:r>
            <a:r>
              <a:rPr>
                <a:latin typeface="Courier"/>
              </a:rPr>
              <a:t>SeniorCitizen)</a:t>
            </a:r>
            <a:r>
              <a:t/>
            </a:r>
            <a:br/>
            <a:r>
              <a:rPr>
                <a:latin typeface="Courier"/>
              </a:rPr>
              <a:t>telco</a:t>
            </a:r>
            <a:r>
              <a:rPr>
                <a:solidFill>
                  <a:srgbClr val="4070A0"/>
                </a:solidFill>
                <a:latin typeface="Courier"/>
              </a:rPr>
              <a:t>$</a:t>
            </a:r>
            <a:r>
              <a:rPr>
                <a:latin typeface="Courier"/>
              </a:rPr>
              <a:t>TotalCharges</a:t>
            </a:r>
            <a:r>
              <a:rPr>
                <a:solidFill>
                  <a:srgbClr val="007020"/>
                </a:solidFill>
                <a:latin typeface="Courier"/>
              </a:rPr>
              <a:t>&lt;-</a:t>
            </a:r>
            <a:r>
              <a:rPr>
                <a:latin typeface="Courier"/>
              </a:rPr>
              <a:t>telco</a:t>
            </a:r>
            <a:r>
              <a:rPr>
                <a:solidFill>
                  <a:srgbClr val="4070A0"/>
                </a:solidFill>
                <a:latin typeface="Courier"/>
              </a:rPr>
              <a:t>$</a:t>
            </a:r>
            <a:r>
              <a:rPr>
                <a:latin typeface="Courier"/>
              </a:rPr>
              <a:t>TotalCharges</a:t>
            </a:r>
            <a:r>
              <a:rPr>
                <a:solidFill>
                  <a:srgbClr val="4070A0"/>
                </a:solidFill>
                <a:latin typeface="Courier"/>
              </a:rPr>
              <a:t>/</a:t>
            </a:r>
            <a:r>
              <a:rPr>
                <a:solidFill>
                  <a:srgbClr val="40A070"/>
                </a:solidFill>
                <a:latin typeface="Courier"/>
              </a:rPr>
              <a:t>1000</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s/proactive_churn.jpg"/>
          <p:cNvPicPr>
            <a:picLocks noGrp="1" noChangeAspect="1"/>
          </p:cNvPicPr>
          <p:nvPr/>
        </p:nvPicPr>
        <p:blipFill>
          <a:blip r:embed="rId2"/>
          <a:stretch>
            <a:fillRect/>
          </a:stretch>
        </p:blipFill>
        <p:spPr bwMode="auto">
          <a:xfrm>
            <a:off x="1270000" y="1600200"/>
            <a:ext cx="6604000" cy="4013200"/>
          </a:xfrm>
          <a:prstGeom prst="rect">
            <a:avLst/>
          </a:prstGeom>
          <a:noFill/>
          <a:ln w="9525">
            <a:noFill/>
            <a:headEnd/>
            <a:tailEnd/>
          </a:ln>
        </p:spPr>
      </p:pic>
      <p:sp>
        <p:nvSpPr>
          <p:cNvPr id="3" name="TextBox 3"/>
          <p:cNvSpPr txBox="1"/>
          <p:nvPr/>
        </p:nvSpPr>
        <p:spPr>
          <a:xfrm>
            <a:off x="457200" y="5613400"/>
            <a:ext cx="8229600" cy="508000"/>
          </a:xfrm>
          <a:prstGeom prst="rect">
            <a:avLst/>
          </a:prstGeom>
          <a:noFill/>
        </p:spPr>
        <p:txBody>
          <a:bodyPr/>
          <a:lstStyle/>
          <a:p>
            <a:pPr marL="0" lvl="0" indent="0" algn="ctr">
              <a:buNone/>
            </a:pPr>
            <a:r>
              <a:rPr/>
              <a:t>Source: Database Marketing, Blattberg, Kim and Neslin 2008</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25000" lnSpcReduction="20000"/>
              </a:bodyPr>
              <a:lstStyle/>
              <a:p>
                <a:pPr marL="0" lvl="0" indent="0">
                  <a:buNone/>
                </a:pPr>
                <a:r>
                  <a:rPr/>
                  <a:t>The key parameter is </a:t>
                </a:r>
                <a14:m>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𝐾</m:t>
                        </m:r>
                      </m:sub>
                    </m:sSub>
                  </m:oMath>
                </a14:m>
                <a:r>
                  <a:rPr/>
                  <a:t>, the proportion of churners in the top </a:t>
                </a:r>
                <a14:m>
                  <m:oMath xmlns:m="http://schemas.openxmlformats.org/officeDocument/2006/math">
                    <m:r>
                      <a:rPr>
                        <a:latin typeface="Cambria Math" panose="02040503050406030204" pitchFamily="18" charset="0"/>
                      </a:rPr>
                      <m:t>𝐾</m:t>
                    </m:r>
                  </m:oMath>
                </a14:m>
                <a:r>
                  <a:rPr/>
                  <a:t> deciles contacted.</a:t>
                </a:r>
                <a:r>
                  <a:t/>
                </a:r>
                <a:br/>
                <a:endParaRPr/>
              </a:p>
              <a:p>
                <a:pPr marL="0" lvl="0" indent="0">
                  <a:buNone/>
                </a:pPr>
                <a14:m>
                  <m:oMathPara xmlns:m="http://schemas.openxmlformats.org/officeDocument/2006/math">
                    <m:oMathParaPr>
                      <m:jc m:val="center"/>
                    </m:oMathParaPr>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𝐾</m:t>
                          </m:r>
                        </m:sub>
                      </m:sSub>
                      <m:r>
                        <a:rPr>
                          <a:latin typeface="Cambria Math" panose="02040503050406030204" pitchFamily="18" charset="0"/>
                        </a:rPr>
                        <m:t>=</m:t>
                      </m:r>
                      <m:f>
                        <m:fPr>
                          <m:ctrlPr>
                            <a:rPr i="1">
                              <a:latin typeface="Cambria Math" panose="02040503050406030204" pitchFamily="18" charset="0"/>
                            </a:rPr>
                          </m:ctrlPr>
                        </m:fPr>
                        <m:num>
                          <m:nary>
                            <m:naryPr>
                              <m:chr m:val="∑"/>
                              <m:limLoc m:val="undOvr"/>
                              <m:ctrlPr>
                                <a:rPr i="1">
                                  <a:latin typeface="Cambria Math" panose="02040503050406030204" pitchFamily="18" charset="0"/>
                                </a:rPr>
                              </m:ctrlPr>
                            </m:naryPr>
                            <m:sub>
                              <m:r>
                                <a:rPr>
                                  <a:latin typeface="Cambria Math" panose="02040503050406030204" pitchFamily="18" charset="0"/>
                                </a:rPr>
                                <m:t>𝑘</m:t>
                              </m:r>
                              <m:r>
                                <a:rPr>
                                  <a:latin typeface="Cambria Math" panose="02040503050406030204" pitchFamily="18" charset="0"/>
                                </a:rPr>
                                <m:t>=1</m:t>
                              </m:r>
                            </m:sub>
                            <m:sup>
                              <m:r>
                                <a:rPr>
                                  <a:latin typeface="Cambria Math" panose="02040503050406030204" pitchFamily="18" charset="0"/>
                                </a:rPr>
                                <m:t>𝐾</m:t>
                              </m:r>
                            </m:sup>
                            <m:e>
                              <m:r>
                                <a:rPr>
                                  <a:latin typeface="Cambria Math" panose="02040503050406030204" pitchFamily="18" charset="0"/>
                                </a:rPr>
                                <m:t> </m:t>
                              </m:r>
                            </m:e>
                          </m:nary>
                          <m:sSub>
                            <m:sSubPr>
                              <m:ctrlPr>
                                <a:rPr i="1">
                                  <a:latin typeface="Cambria Math" panose="02040503050406030204" pitchFamily="18" charset="0"/>
                                </a:rPr>
                              </m:ctrlPr>
                            </m:sSubPr>
                            <m:e>
                              <m:r>
                                <a:rPr>
                                  <a:latin typeface="Cambria Math" panose="02040503050406030204" pitchFamily="18" charset="0"/>
                                </a:rPr>
                                <m:t>𝑟</m:t>
                              </m:r>
                            </m:e>
                            <m:sub>
                              <m:r>
                                <a:rPr>
                                  <a:latin typeface="Cambria Math" panose="02040503050406030204" pitchFamily="18" charset="0"/>
                                </a:rPr>
                                <m:t>𝑘</m:t>
                              </m:r>
                            </m:sub>
                          </m:sSub>
                          <m:r>
                            <a:rPr>
                              <a:latin typeface="Cambria Math" panose="02040503050406030204" pitchFamily="18" charset="0"/>
                            </a:rPr>
                            <m:t> </m:t>
                          </m:r>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𝑘</m:t>
                              </m:r>
                            </m:sub>
                          </m:sSub>
                        </m:num>
                        <m:den>
                          <m:nary>
                            <m:naryPr>
                              <m:chr m:val="∑"/>
                              <m:limLoc m:val="undOvr"/>
                              <m:ctrlPr>
                                <a:rPr i="1">
                                  <a:latin typeface="Cambria Math" panose="02040503050406030204" pitchFamily="18" charset="0"/>
                                </a:rPr>
                              </m:ctrlPr>
                            </m:naryPr>
                            <m:sub>
                              <m:r>
                                <a:rPr>
                                  <a:latin typeface="Cambria Math" panose="02040503050406030204" pitchFamily="18" charset="0"/>
                                </a:rPr>
                                <m:t>𝑘</m:t>
                              </m:r>
                              <m:r>
                                <a:rPr>
                                  <a:latin typeface="Cambria Math" panose="02040503050406030204" pitchFamily="18" charset="0"/>
                                </a:rPr>
                                <m:t>=1</m:t>
                              </m:r>
                            </m:sub>
                            <m:sup>
                              <m:r>
                                <a:rPr>
                                  <a:latin typeface="Cambria Math" panose="02040503050406030204" pitchFamily="18" charset="0"/>
                                </a:rPr>
                                <m:t>𝐾</m:t>
                              </m:r>
                            </m:sup>
                            <m:e>
                              <m:r>
                                <a:rPr>
                                  <a:latin typeface="Cambria Math" panose="02040503050406030204" pitchFamily="18" charset="0"/>
                                </a:rPr>
                                <m:t> </m:t>
                              </m:r>
                            </m:e>
                          </m:nary>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𝑘</m:t>
                              </m:r>
                            </m:sub>
                          </m:sSub>
                        </m:den>
                      </m:f>
                      <m:r>
                        <a:rPr>
                          <a:latin typeface="Cambria Math" panose="02040503050406030204" pitchFamily="18" charset="0"/>
                        </a:rPr>
                        <m:t> </m:t>
                      </m:r>
                      <m:r>
                        <m:rPr>
                          <m:nor/>
                        </m:rPr>
                        <a:rPr/>
                        <m:t>where</m:t>
                      </m:r>
                      <m:r>
                        <a:rPr>
                          <a:latin typeface="Cambria Math" panose="02040503050406030204" pitchFamily="18" charset="0"/>
                        </a:rPr>
                        <m:t> </m:t>
                      </m:r>
                      <m:r>
                        <a:rPr>
                          <a:latin typeface="Cambria Math" panose="02040503050406030204" pitchFamily="18" charset="0"/>
                        </a:rPr>
                        <m:t>𝐾</m:t>
                      </m:r>
                      <m:r>
                        <a:rPr>
                          <a:latin typeface="Cambria Math" panose="02040503050406030204" pitchFamily="18" charset="0"/>
                        </a:rPr>
                        <m:t>=1,2,..…,10</m:t>
                      </m:r>
                    </m:oMath>
                  </m:oMathPara>
                </a14:m>
                <a:endParaRPr/>
              </a:p>
              <a:p>
                <a:pPr marL="0" lvl="0" indent="0">
                  <a:buNone/>
                </a:pPr>
                <a:r>
                  <a:rPr/>
                  <a:t>where </a:t>
                </a:r>
                <a14:m>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𝑘</m:t>
                        </m:r>
                      </m:sub>
                    </m:sSub>
                  </m:oMath>
                </a14:m>
                <a:r>
                  <a:rPr/>
                  <a:t> is the number of customers in decile </a:t>
                </a:r>
                <a14:m>
                  <m:oMath xmlns:m="http://schemas.openxmlformats.org/officeDocument/2006/math">
                    <m:r>
                      <a:rPr>
                        <a:latin typeface="Cambria Math" panose="02040503050406030204" pitchFamily="18" charset="0"/>
                      </a:rPr>
                      <m:t>𝑘</m:t>
                    </m:r>
                  </m:oMath>
                </a14:m>
                <a:r>
                  <a:rPr/>
                  <a:t>. Let’s say we want to target the top </a:t>
                </a:r>
                <a14:m>
                  <m:oMath xmlns:m="http://schemas.openxmlformats.org/officeDocument/2006/math">
                    <m:r>
                      <a:rPr>
                        <a:latin typeface="Cambria Math" panose="02040503050406030204" pitchFamily="18" charset="0"/>
                      </a:rPr>
                      <m:t>𝐾</m:t>
                    </m:r>
                    <m:r>
                      <a:rPr>
                        <a:latin typeface="Cambria Math" panose="02040503050406030204" pitchFamily="18" charset="0"/>
                      </a:rPr>
                      <m:t>=2</m:t>
                    </m:r>
                  </m:oMath>
                </a14:m>
                <a:r>
                  <a:rPr/>
                  <a:t> deciles; </a:t>
                </a:r>
                <a14:m>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𝑟</m:t>
                        </m:r>
                      </m:e>
                      <m:sub>
                        <m:r>
                          <a:rPr>
                            <a:latin typeface="Cambria Math" panose="02040503050406030204" pitchFamily="18" charset="0"/>
                          </a:rPr>
                          <m:t>1</m:t>
                        </m:r>
                      </m:sub>
                    </m:sSub>
                    <m:r>
                      <a:rPr>
                        <a:latin typeface="Cambria Math" panose="02040503050406030204" pitchFamily="18" charset="0"/>
                      </a:rPr>
                      <m:t>=.1</m:t>
                    </m:r>
                  </m:oMath>
                </a14:m>
                <a:r>
                  <a:rPr/>
                  <a:t> and </a:t>
                </a:r>
                <a14:m>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𝑟</m:t>
                        </m:r>
                      </m:e>
                      <m:sub>
                        <m:r>
                          <a:rPr>
                            <a:latin typeface="Cambria Math" panose="02040503050406030204" pitchFamily="18" charset="0"/>
                          </a:rPr>
                          <m:t>2</m:t>
                        </m:r>
                      </m:sub>
                    </m:sSub>
                    <m:r>
                      <a:rPr>
                        <a:latin typeface="Cambria Math" panose="02040503050406030204" pitchFamily="18" charset="0"/>
                      </a:rPr>
                      <m:t>=.05</m:t>
                    </m:r>
                  </m:oMath>
                </a14:m>
                <a:r>
                  <a:rPr/>
                  <a:t>, and </a:t>
                </a:r>
                <a14:m>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2</m:t>
                        </m:r>
                      </m:sub>
                    </m:sSub>
                    <m:r>
                      <a:rPr>
                        <a:latin typeface="Cambria Math" panose="02040503050406030204" pitchFamily="18" charset="0"/>
                      </a:rPr>
                      <m:t>=100</m:t>
                    </m:r>
                  </m:oMath>
                </a14:m>
                <a:r>
                  <a:rPr/>
                  <a:t>. Then </a:t>
                </a:r>
                <a14:m>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2</m:t>
                        </m:r>
                      </m:sub>
                    </m:sSub>
                    <m:r>
                      <a:rPr>
                        <a:latin typeface="Cambria Math" panose="02040503050406030204" pitchFamily="18" charset="0"/>
                      </a:rPr>
                      <m:t>=</m:t>
                    </m:r>
                    <m:f>
                      <m:fPr>
                        <m:ctrlPr>
                          <a:rPr i="1">
                            <a:latin typeface="Cambria Math" panose="02040503050406030204" pitchFamily="18" charset="0"/>
                          </a:rPr>
                        </m:ctrlPr>
                      </m:fPr>
                      <m:num>
                        <m:r>
                          <a:rPr>
                            <a:latin typeface="Cambria Math" panose="02040503050406030204" pitchFamily="18" charset="0"/>
                          </a:rPr>
                          <m:t>.1∗100+.05∗100</m:t>
                        </m:r>
                      </m:num>
                      <m:den>
                        <m:r>
                          <a:rPr>
                            <a:latin typeface="Cambria Math" panose="02040503050406030204" pitchFamily="18" charset="0"/>
                          </a:rPr>
                          <m:t>200</m:t>
                        </m:r>
                      </m:den>
                    </m:f>
                    <m:r>
                      <a:rPr>
                        <a:latin typeface="Cambria Math" panose="02040503050406030204" pitchFamily="18" charset="0"/>
                      </a:rPr>
                      <m:t>=.075</m:t>
                    </m:r>
                  </m:oMath>
                </a14:m>
                <a:r>
                  <a:rPr/>
                  <a:t>.</a:t>
                </a:r>
              </a:p>
              <a:p>
                <a:pPr marL="0" lvl="0" indent="0">
                  <a:buNone/>
                </a:pPr>
                <a:r>
                  <a:rPr/>
                  <a:t>Note that if </a:t>
                </a:r>
                <a14:m>
                  <m:oMath xmlns:m="http://schemas.openxmlformats.org/officeDocument/2006/math">
                    <m:r>
                      <a:rPr>
                        <a:latin typeface="Cambria Math" panose="02040503050406030204" pitchFamily="18" charset="0"/>
                      </a:rPr>
                      <m:t>𝐾</m:t>
                    </m:r>
                    <m:r>
                      <a:rPr>
                        <a:latin typeface="Cambria Math" panose="02040503050406030204" pitchFamily="18" charset="0"/>
                      </a:rPr>
                      <m:t>=10</m:t>
                    </m:r>
                  </m:oMath>
                </a14:m>
                <a:r>
                  <a:rPr/>
                  <a:t>, i.e., everyone is targeted, </a:t>
                </a:r>
                <a14:m>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𝐾</m:t>
                        </m:r>
                      </m:sub>
                    </m:sSub>
                    <m:r>
                      <a:rPr>
                        <a:latin typeface="Cambria Math" panose="02040503050406030204" pitchFamily="18" charset="0"/>
                      </a:rPr>
                      <m:t>=</m:t>
                    </m:r>
                    <m:acc>
                      <m:accPr>
                        <m:chr m:val="‾"/>
                        <m:ctrlPr>
                          <a:rPr i="1">
                            <a:latin typeface="Cambria Math" panose="02040503050406030204" pitchFamily="18" charset="0"/>
                          </a:rPr>
                        </m:ctrlPr>
                      </m:accPr>
                      <m:e>
                        <m:r>
                          <a:rPr>
                            <a:latin typeface="Cambria Math" panose="02040503050406030204" pitchFamily="18" charset="0"/>
                          </a:rPr>
                          <m:t>𝑟</m:t>
                        </m:r>
                      </m:e>
                    </m:acc>
                  </m:oMath>
                </a14:m>
                <a:r>
                  <a:rPr/>
                  <a:t>, the proportion of churners in the dataset.</a:t>
                </a:r>
              </a:p>
              <a:p>
                <a:pPr marL="0" lvl="0" indent="0">
                  <a:buNone/>
                </a:pPr>
                <a:r>
                  <a:rPr/>
                  <a:t>If he or she is churner, with some probability </a:t>
                </a:r>
                <a14:m>
                  <m:oMath xmlns:m="http://schemas.openxmlformats.org/officeDocument/2006/math">
                    <m:r>
                      <a:rPr>
                        <a:latin typeface="Cambria Math" panose="02040503050406030204" pitchFamily="18" charset="0"/>
                      </a:rPr>
                      <m:t>𝛾</m:t>
                    </m:r>
                  </m:oMath>
                </a14:m>
                <a:r>
                  <a:rPr/>
                  <a:t> he or she takes the offer, and is persuaded to stay rather than churn. Thus the gain to the firm is that person’s lifetime value (</a:t>
                </a:r>
                <a14:m>
                  <m:oMath xmlns:m="http://schemas.openxmlformats.org/officeDocument/2006/math">
                    <m:r>
                      <a:rPr>
                        <a:latin typeface="Cambria Math" panose="02040503050406030204" pitchFamily="18" charset="0"/>
                      </a:rPr>
                      <m:t>𝐿𝑇𝑉</m:t>
                    </m:r>
                  </m:oMath>
                </a14:m>
                <a:r>
                  <a:rPr/>
                  <a:t>), the discounted expected future profit to the firm when he or she stays, minus the cost of the offer </a:t>
                </a:r>
                <a14:m>
                  <m:oMath xmlns:m="http://schemas.openxmlformats.org/officeDocument/2006/math">
                    <m:r>
                      <a:rPr>
                        <a:latin typeface="Cambria Math" panose="02040503050406030204" pitchFamily="18" charset="0"/>
                      </a:rPr>
                      <m:t>𝛿</m:t>
                    </m:r>
                  </m:oMath>
                </a14:m>
                <a:r>
                  <a:rPr/>
                  <a:t> and the cost of contacting the customer </a:t>
                </a:r>
                <a14:m>
                  <m:oMath xmlns:m="http://schemas.openxmlformats.org/officeDocument/2006/math">
                    <m:r>
                      <a:rPr>
                        <a:latin typeface="Cambria Math" panose="02040503050406030204" pitchFamily="18" charset="0"/>
                      </a:rPr>
                      <m:t>𝑐</m:t>
                    </m:r>
                  </m:oMath>
                </a14:m>
                <a:r>
                  <a:rPr/>
                  <a:t>. If he or she is a non-churner, with some probability they take the incentive </a:t>
                </a:r>
                <a14:m>
                  <m:oMath xmlns:m="http://schemas.openxmlformats.org/officeDocument/2006/math">
                    <m:r>
                      <a:rPr>
                        <a:latin typeface="Cambria Math" panose="02040503050406030204" pitchFamily="18" charset="0"/>
                      </a:rPr>
                      <m:t>𝜓</m:t>
                    </m:r>
                  </m:oMath>
                </a14:m>
                <a:r>
                  <a:rPr/>
                  <a:t> and their delight makes their lifevalue increase by some factor </a:t>
                </a:r>
                <a14:m>
                  <m:oMath xmlns:m="http://schemas.openxmlformats.org/officeDocument/2006/math">
                    <m:r>
                      <a:rPr>
                        <a:latin typeface="Cambria Math" panose="02040503050406030204" pitchFamily="18" charset="0"/>
                      </a:rPr>
                      <m:t>𝛥</m:t>
                    </m:r>
                  </m:oMath>
                </a14:m>
                <a:r>
                  <a:rPr/>
                  <a:t>. Here we assume </a:t>
                </a:r>
                <a14:m>
                  <m:oMath xmlns:m="http://schemas.openxmlformats.org/officeDocument/2006/math">
                    <m:r>
                      <a:rPr>
                        <a:latin typeface="Cambria Math" panose="02040503050406030204" pitchFamily="18" charset="0"/>
                      </a:rPr>
                      <m:t>𝜓</m:t>
                    </m:r>
                    <m:r>
                      <a:rPr>
                        <a:latin typeface="Cambria Math" panose="02040503050406030204" pitchFamily="18" charset="0"/>
                      </a:rPr>
                      <m:t>=1</m:t>
                    </m:r>
                  </m:oMath>
                </a14:m>
                <a:r>
                  <a:rPr/>
                  <a:t>, everyone takes the offer, and there is no added demand from customers delighted by being targeted </a:t>
                </a:r>
                <a14:m>
                  <m:oMath xmlns:m="http://schemas.openxmlformats.org/officeDocument/2006/math">
                    <m:r>
                      <a:rPr>
                        <a:latin typeface="Cambria Math" panose="02040503050406030204" pitchFamily="18" charset="0"/>
                      </a:rPr>
                      <m:t>𝛥</m:t>
                    </m:r>
                    <m:r>
                      <a:rPr>
                        <a:latin typeface="Cambria Math" panose="02040503050406030204" pitchFamily="18" charset="0"/>
                      </a:rPr>
                      <m:t>=0</m:t>
                    </m:r>
                  </m:oMath>
                </a14:m>
                <a:r>
                  <a:rPr/>
                  <a:t>.</a:t>
                </a:r>
              </a:p>
              <a:p>
                <a:pPr marL="0" lvl="0" indent="0">
                  <a:buNone/>
                </a:pPr>
                <a:r>
                  <a:rPr/>
                  <a:t>The better the model is at sorting customers into deciles, the higher </a:t>
                </a:r>
                <a14:m>
                  <m:oMath xmlns:m="http://schemas.openxmlformats.org/officeDocument/2006/math">
                    <m:r>
                      <a:rPr>
                        <a:latin typeface="Cambria Math" panose="02040503050406030204" pitchFamily="18" charset="0"/>
                      </a:rPr>
                      <m:t>𝛽</m:t>
                    </m:r>
                  </m:oMath>
                </a14:m>
                <a:r>
                  <a:rPr/>
                  <a:t> will be, and the more well targeted will be the incentives. Profits are:</a:t>
                </a:r>
              </a:p>
              <a:p>
                <a:pPr lvl="1"/>
                <a:r>
                  <a:rPr/>
                  <a:t>increasing the more effective the incentive, the higher </a:t>
                </a:r>
                <a14:m>
                  <m:oMath xmlns:m="http://schemas.openxmlformats.org/officeDocument/2006/math">
                    <m:r>
                      <a:rPr>
                        <a:latin typeface="Cambria Math" panose="02040503050406030204" pitchFamily="18" charset="0"/>
                      </a:rPr>
                      <m:t>𝛾</m:t>
                    </m:r>
                  </m:oMath>
                </a14:m>
                <a:endParaRPr/>
              </a:p>
              <a:p>
                <a:pPr lvl="1"/>
                <a:r>
                  <a:rPr/>
                  <a:t>increasing in the lifetime value (</a:t>
                </a:r>
                <a14:m>
                  <m:oMath xmlns:m="http://schemas.openxmlformats.org/officeDocument/2006/math">
                    <m:r>
                      <a:rPr>
                        <a:latin typeface="Cambria Math" panose="02040503050406030204" pitchFamily="18" charset="0"/>
                      </a:rPr>
                      <m:t>𝐿𝑇𝑉</m:t>
                    </m:r>
                  </m:oMath>
                </a14:m>
                <a:r>
                  <a:rPr/>
                  <a:t>) of a rescued customer</a:t>
                </a:r>
              </a:p>
              <a:p>
                <a:pPr lvl="1"/>
                <a:r>
                  <a:rPr/>
                  <a:t>decreasing in the cost of the incentive (</a:t>
                </a:r>
                <a14:m>
                  <m:oMath xmlns:m="http://schemas.openxmlformats.org/officeDocument/2006/math">
                    <m:r>
                      <a:rPr>
                        <a:latin typeface="Cambria Math" panose="02040503050406030204" pitchFamily="18" charset="0"/>
                      </a:rPr>
                      <m:t>𝛿</m:t>
                    </m:r>
                  </m:oMath>
                </a14:m>
                <a:r>
                  <a:rPr/>
                  <a:t>) and the cost of contacting the targeted customers (</a:t>
                </a:r>
                <a14:m>
                  <m:oMath xmlns:m="http://schemas.openxmlformats.org/officeDocument/2006/math">
                    <m:r>
                      <a:rPr>
                        <a:latin typeface="Cambria Math" panose="02040503050406030204" pitchFamily="18" charset="0"/>
                      </a:rPr>
                      <m:t>𝑐</m:t>
                    </m:r>
                  </m:oMath>
                </a14:m>
                <a:r>
                  <a:rPr/>
                  <a:t>).</a:t>
                </a:r>
              </a:p>
              <a:p>
                <a:pPr marL="0" lvl="0" indent="0">
                  <a:buNone/>
                </a:pPr>
                <a:r>
                  <a:rPr/>
                  <a:t>We calculate </a:t>
                </a:r>
                <a14:m>
                  <m:oMath xmlns:m="http://schemas.openxmlformats.org/officeDocument/2006/math">
                    <m:r>
                      <a:rPr>
                        <a:latin typeface="Cambria Math" panose="02040503050406030204" pitchFamily="18" charset="0"/>
                      </a:rPr>
                      <m:t>𝛽</m:t>
                    </m:r>
                  </m:oMath>
                </a14:m>
                <a:r>
                  <a:rPr/>
                  <a:t>, the probability that a targeted customer is a churner, by taking the cumulative proportion of churners in the top </a:t>
                </a:r>
                <a14:m>
                  <m:oMath xmlns:m="http://schemas.openxmlformats.org/officeDocument/2006/math">
                    <m:r>
                      <a:rPr>
                        <a:latin typeface="Cambria Math" panose="02040503050406030204" pitchFamily="18" charset="0"/>
                      </a:rPr>
                      <m:t>𝑘</m:t>
                    </m:r>
                  </m:oMath>
                </a14:m>
                <a:r>
                  <a:rPr/>
                  <a:t> deciles.</a:t>
                </a:r>
              </a:p>
              <a:p>
                <a:pPr lvl="0" indent="0">
                  <a:buNone/>
                </a:pPr>
                <a:r>
                  <a:rPr>
                    <a:latin typeface="Courier"/>
                  </a:rPr>
                  <a:t>gamma </a:t>
                </a:r>
                <a:r>
                  <a:rPr>
                    <a:solidFill>
                      <a:srgbClr val="007020"/>
                    </a:solidFill>
                    <a:latin typeface="Courier"/>
                  </a:rPr>
                  <a:t>=</a:t>
                </a:r>
                <a:r>
                  <a:rPr>
                    <a:latin typeface="Courier"/>
                  </a:rPr>
                  <a:t> </a:t>
                </a:r>
                <a:r>
                  <a:rPr>
                    <a:solidFill>
                      <a:srgbClr val="40A070"/>
                    </a:solidFill>
                    <a:latin typeface="Courier"/>
                  </a:rPr>
                  <a:t>0.1</a:t>
                </a:r>
                <a:r>
                  <a:rPr>
                    <a:latin typeface="Courier"/>
                  </a:rPr>
                  <a:t>  </a:t>
                </a:r>
                <a:r>
                  <a:rPr i="1">
                    <a:solidFill>
                      <a:srgbClr val="60A0B0"/>
                    </a:solidFill>
                    <a:latin typeface="Courier"/>
                  </a:rPr>
                  <a:t># probability that customer is rescued if he or she is a churner</a:t>
                </a:r>
                <a:r>
                  <a:t/>
                </a:r>
                <a:br/>
                <a:r>
                  <a:rPr>
                    <a:latin typeface="Courier"/>
                  </a:rPr>
                  <a:t>LTV </a:t>
                </a:r>
                <a:r>
                  <a:rPr>
                    <a:solidFill>
                      <a:srgbClr val="007020"/>
                    </a:solidFill>
                    <a:latin typeface="Courier"/>
                  </a:rPr>
                  <a:t>=</a:t>
                </a:r>
                <a:r>
                  <a:rPr>
                    <a:latin typeface="Courier"/>
                  </a:rPr>
                  <a:t> </a:t>
                </a:r>
                <a:r>
                  <a:rPr>
                    <a:solidFill>
                      <a:srgbClr val="40A070"/>
                    </a:solidFill>
                    <a:latin typeface="Courier"/>
                  </a:rPr>
                  <a:t>500</a:t>
                </a:r>
                <a:r>
                  <a:rPr>
                    <a:latin typeface="Courier"/>
                  </a:rPr>
                  <a:t>   </a:t>
                </a:r>
                <a:r>
                  <a:rPr i="1">
                    <a:solidFill>
                      <a:srgbClr val="60A0B0"/>
                    </a:solidFill>
                    <a:latin typeface="Courier"/>
                  </a:rPr>
                  <a:t># lifetime value of rescued customer</a:t>
                </a:r>
                <a:r>
                  <a:t/>
                </a:r>
                <a:br/>
                <a:r>
                  <a:rPr>
                    <a:latin typeface="Courier"/>
                  </a:rPr>
                  <a:t>delta </a:t>
                </a:r>
                <a:r>
                  <a:rPr>
                    <a:solidFill>
                      <a:srgbClr val="007020"/>
                    </a:solidFill>
                    <a:latin typeface="Courier"/>
                  </a:rPr>
                  <a:t>=</a:t>
                </a:r>
                <a:r>
                  <a:rPr>
                    <a:latin typeface="Courier"/>
                  </a:rPr>
                  <a:t> </a:t>
                </a:r>
                <a:r>
                  <a:rPr>
                    <a:solidFill>
                      <a:srgbClr val="40A070"/>
                    </a:solidFill>
                    <a:latin typeface="Courier"/>
                  </a:rPr>
                  <a:t>50</a:t>
                </a:r>
                <a:r>
                  <a:rPr>
                    <a:latin typeface="Courier"/>
                  </a:rPr>
                  <a:t>  </a:t>
                </a:r>
                <a:r>
                  <a:rPr i="1">
                    <a:solidFill>
                      <a:srgbClr val="60A0B0"/>
                    </a:solidFill>
                    <a:latin typeface="Courier"/>
                  </a:rPr>
                  <a:t># cost of incentive</a:t>
                </a:r>
                <a:r>
                  <a:t/>
                </a:r>
                <a:br/>
                <a:r>
                  <a:rPr>
                    <a:latin typeface="Courier"/>
                  </a:rPr>
                  <a:t>c </a:t>
                </a:r>
                <a:r>
                  <a:rPr>
                    <a:solidFill>
                      <a:srgbClr val="007020"/>
                    </a:solidFill>
                    <a:latin typeface="Courier"/>
                  </a:rPr>
                  <a:t>=</a:t>
                </a:r>
                <a:r>
                  <a:rPr>
                    <a:latin typeface="Courier"/>
                  </a:rPr>
                  <a:t> </a:t>
                </a:r>
                <a:r>
                  <a:rPr>
                    <a:solidFill>
                      <a:srgbClr val="40A070"/>
                    </a:solidFill>
                    <a:latin typeface="Courier"/>
                  </a:rPr>
                  <a:t>0.50</a:t>
                </a:r>
                <a:r>
                  <a:rPr>
                    <a:latin typeface="Courier"/>
                  </a:rPr>
                  <a:t>  </a:t>
                </a:r>
                <a:r>
                  <a:rPr i="1">
                    <a:solidFill>
                      <a:srgbClr val="60A0B0"/>
                    </a:solidFill>
                    <a:latin typeface="Courier"/>
                  </a:rPr>
                  <a:t># cost of contact</a:t>
                </a:r>
                <a:r>
                  <a:t/>
                </a:r>
                <a:br/>
                <a:r>
                  <a:t/>
                </a:r>
                <a:br/>
                <a:r>
                  <a:rPr i="1">
                    <a:solidFill>
                      <a:srgbClr val="60A0B0"/>
                    </a:solidFill>
                    <a:latin typeface="Courier"/>
                  </a:rPr>
                  <a:t># re-order lift from highest to lowest</a:t>
                </a:r>
                <a:r>
                  <a:t/>
                </a:r>
                <a:br/>
                <a:r>
                  <a:rPr>
                    <a:latin typeface="Courier"/>
                  </a:rPr>
                  <a:t>lift</a:t>
                </a:r>
                <a:r>
                  <a:rPr>
                    <a:solidFill>
                      <a:srgbClr val="007020"/>
                    </a:solidFill>
                    <a:latin typeface="Courier"/>
                  </a:rPr>
                  <a:t>&lt;-</a:t>
                </a:r>
                <a:r>
                  <a:rPr>
                    <a:latin typeface="Courier"/>
                  </a:rPr>
                  <a:t>lift[</a:t>
                </a:r>
                <a:r>
                  <a:rPr>
                    <a:solidFill>
                      <a:srgbClr val="06287E"/>
                    </a:solidFill>
                    <a:latin typeface="Courier"/>
                  </a:rPr>
                  <a:t>order</a:t>
                </a:r>
                <a:r>
                  <a:rPr>
                    <a:latin typeface="Courier"/>
                  </a:rPr>
                  <a:t>(</a:t>
                </a:r>
                <a:r>
                  <a:rPr>
                    <a:solidFill>
                      <a:srgbClr val="4070A0"/>
                    </a:solidFill>
                    <a:latin typeface="Courier"/>
                  </a:rPr>
                  <a:t>-</a:t>
                </a:r>
                <a:r>
                  <a:rPr>
                    <a:latin typeface="Courier"/>
                  </a:rPr>
                  <a:t>lift</a:t>
                </a:r>
                <a:r>
                  <a:rPr>
                    <a:solidFill>
                      <a:srgbClr val="4070A0"/>
                    </a:solidFill>
                    <a:latin typeface="Courier"/>
                  </a:rPr>
                  <a:t>$</a:t>
                </a:r>
                <a:r>
                  <a:rPr>
                    <a:latin typeface="Courier"/>
                  </a:rPr>
                  <a:t>decile),]</a:t>
                </a:r>
                <a:r>
                  <a:t/>
                </a:r>
                <a:br/>
                <a:r>
                  <a:t/>
                </a:r>
                <a:br/>
                <a:r>
                  <a:rPr i="1">
                    <a:solidFill>
                      <a:srgbClr val="60A0B0"/>
                    </a:solidFill>
                    <a:latin typeface="Courier"/>
                  </a:rPr>
                  <a:t># add columns to our lift table</a:t>
                </a:r>
                <a:r>
                  <a:t/>
                </a:r>
                <a:br/>
                <a:r>
                  <a:t/>
                </a:r>
                <a:br/>
                <a:r>
                  <a:rPr>
                    <a:latin typeface="Courier"/>
                  </a:rPr>
                  <a:t>count</a:t>
                </a:r>
                <a:r>
                  <a:rPr>
                    <a:solidFill>
                      <a:srgbClr val="007020"/>
                    </a:solidFill>
                    <a:latin typeface="Courier"/>
                  </a:rPr>
                  <a:t>&lt;-</a:t>
                </a:r>
                <a:r>
                  <a:rPr>
                    <a:solidFill>
                      <a:srgbClr val="06287E"/>
                    </a:solidFill>
                    <a:latin typeface="Courier"/>
                  </a:rPr>
                  <a:t>aggregate</a:t>
                </a:r>
                <a:r>
                  <a:rPr>
                    <a:latin typeface="Courier"/>
                  </a:rPr>
                  <a:t>(actual </a:t>
                </a:r>
                <a:r>
                  <a:rPr>
                    <a:solidFill>
                      <a:srgbClr val="4070A0"/>
                    </a:solidFill>
                    <a:latin typeface="Courier"/>
                  </a:rPr>
                  <a:t>~</a:t>
                </a:r>
                <a:r>
                  <a:rPr>
                    <a:latin typeface="Courier"/>
                  </a:rPr>
                  <a:t> decile, </a:t>
                </a:r>
                <a:r>
                  <a:rPr>
                    <a:solidFill>
                      <a:srgbClr val="7D9029"/>
                    </a:solidFill>
                    <a:latin typeface="Courier"/>
                  </a:rPr>
                  <a:t>data =</a:t>
                </a:r>
                <a:r>
                  <a:rPr>
                    <a:latin typeface="Courier"/>
                  </a:rPr>
                  <a:t> tbl, </a:t>
                </a:r>
                <a:r>
                  <a:rPr>
                    <a:solidFill>
                      <a:srgbClr val="7D9029"/>
                    </a:solidFill>
                    <a:latin typeface="Courier"/>
                  </a:rPr>
                  <a:t>FUN =</a:t>
                </a:r>
                <a:r>
                  <a:rPr>
                    <a:latin typeface="Courier"/>
                  </a:rPr>
                  <a:t> length)</a:t>
                </a:r>
                <a:r>
                  <a:t/>
                </a:r>
                <a:br/>
                <a:r>
                  <a:rPr>
                    <a:latin typeface="Courier"/>
                  </a:rPr>
                  <a:t>lift</a:t>
                </a:r>
                <a:r>
                  <a:rPr>
                    <a:solidFill>
                      <a:srgbClr val="4070A0"/>
                    </a:solidFill>
                    <a:latin typeface="Courier"/>
                  </a:rPr>
                  <a:t>$</a:t>
                </a:r>
                <a:r>
                  <a:rPr>
                    <a:latin typeface="Courier"/>
                  </a:rPr>
                  <a:t>n_customers</a:t>
                </a:r>
                <a:r>
                  <a:rPr>
                    <a:solidFill>
                      <a:srgbClr val="007020"/>
                    </a:solidFill>
                    <a:latin typeface="Courier"/>
                  </a:rPr>
                  <a:t>&lt;-</a:t>
                </a:r>
                <a:r>
                  <a:rPr>
                    <a:latin typeface="Courier"/>
                  </a:rPr>
                  <a:t>count[</a:t>
                </a:r>
                <a:r>
                  <a:rPr>
                    <a:solidFill>
                      <a:srgbClr val="06287E"/>
                    </a:solidFill>
                    <a:latin typeface="Courier"/>
                  </a:rPr>
                  <a:t>order</a:t>
                </a:r>
                <a:r>
                  <a:rPr>
                    <a:latin typeface="Courier"/>
                  </a:rPr>
                  <a:t>(</a:t>
                </a:r>
                <a:r>
                  <a:rPr>
                    <a:solidFill>
                      <a:srgbClr val="4070A0"/>
                    </a:solidFill>
                    <a:latin typeface="Courier"/>
                  </a:rPr>
                  <a:t>-</a:t>
                </a:r>
                <a:r>
                  <a:rPr>
                    <a:latin typeface="Courier"/>
                  </a:rPr>
                  <a:t>count</a:t>
                </a:r>
                <a:r>
                  <a:rPr>
                    <a:solidFill>
                      <a:srgbClr val="4070A0"/>
                    </a:solidFill>
                    <a:latin typeface="Courier"/>
                  </a:rPr>
                  <a:t>$</a:t>
                </a:r>
                <a:r>
                  <a:rPr>
                    <a:latin typeface="Courier"/>
                  </a:rPr>
                  <a:t>decile),</a:t>
                </a:r>
                <a:r>
                  <a:rPr>
                    <a:solidFill>
                      <a:srgbClr val="40A070"/>
                    </a:solidFill>
                    <a:latin typeface="Courier"/>
                  </a:rPr>
                  <a:t>2</a:t>
                </a:r>
                <a:r>
                  <a:rPr>
                    <a:latin typeface="Courier"/>
                  </a:rPr>
                  <a:t>]</a:t>
                </a:r>
                <a:r>
                  <a:t/>
                </a:r>
                <a:br/>
                <a:r>
                  <a:t/>
                </a:r>
                <a:br/>
                <a:r>
                  <a:rPr>
                    <a:latin typeface="Courier"/>
                  </a:rPr>
                  <a:t>lift</a:t>
                </a:r>
                <a:r>
                  <a:rPr>
                    <a:solidFill>
                      <a:srgbClr val="4070A0"/>
                    </a:solidFill>
                    <a:latin typeface="Courier"/>
                  </a:rPr>
                  <a:t>$</a:t>
                </a:r>
                <a:r>
                  <a:rPr>
                    <a:latin typeface="Courier"/>
                  </a:rPr>
                  <a:t>cum_customers</a:t>
                </a:r>
                <a:r>
                  <a:rPr>
                    <a:solidFill>
                      <a:srgbClr val="007020"/>
                    </a:solidFill>
                    <a:latin typeface="Courier"/>
                  </a:rPr>
                  <a:t>&lt;-</a:t>
                </a:r>
                <a:r>
                  <a:rPr>
                    <a:solidFill>
                      <a:srgbClr val="06287E"/>
                    </a:solidFill>
                    <a:latin typeface="Courier"/>
                  </a:rPr>
                  <a:t>cumsum</a:t>
                </a:r>
                <a:r>
                  <a:rPr>
                    <a:latin typeface="Courier"/>
                  </a:rPr>
                  <a:t>(lift</a:t>
                </a:r>
                <a:r>
                  <a:rPr>
                    <a:solidFill>
                      <a:srgbClr val="4070A0"/>
                    </a:solidFill>
                    <a:latin typeface="Courier"/>
                  </a:rPr>
                  <a:t>$</a:t>
                </a:r>
                <a:r>
                  <a:rPr>
                    <a:latin typeface="Courier"/>
                  </a:rPr>
                  <a:t>n_customers)</a:t>
                </a:r>
                <a:r>
                  <a:t/>
                </a:r>
                <a:br/>
                <a:r>
                  <a:t/>
                </a:r>
                <a:br/>
                <a:r>
                  <a:rPr>
                    <a:latin typeface="Courier"/>
                  </a:rPr>
                  <a:t>lift</a:t>
                </a:r>
                <a:r>
                  <a:rPr>
                    <a:solidFill>
                      <a:srgbClr val="4070A0"/>
                    </a:solidFill>
                    <a:latin typeface="Courier"/>
                  </a:rPr>
                  <a:t>$</a:t>
                </a:r>
                <a:r>
                  <a:rPr>
                    <a:latin typeface="Courier"/>
                  </a:rPr>
                  <a:t>cum_prop_churners</a:t>
                </a:r>
                <a:r>
                  <a:rPr>
                    <a:solidFill>
                      <a:srgbClr val="007020"/>
                    </a:solidFill>
                    <a:latin typeface="Courier"/>
                  </a:rPr>
                  <a:t>&lt;-</a:t>
                </a:r>
                <a:r>
                  <a:rPr>
                    <a:solidFill>
                      <a:srgbClr val="06287E"/>
                    </a:solidFill>
                    <a:latin typeface="Courier"/>
                  </a:rPr>
                  <a:t>cumsum</a:t>
                </a:r>
                <a:r>
                  <a:rPr>
                    <a:latin typeface="Courier"/>
                  </a:rPr>
                  <a:t>(lift</a:t>
                </a:r>
                <a:r>
                  <a:rPr>
                    <a:solidFill>
                      <a:srgbClr val="4070A0"/>
                    </a:solidFill>
                    <a:latin typeface="Courier"/>
                  </a:rPr>
                  <a:t>$`</a:t>
                </a:r>
                <a:r>
                  <a:rPr>
                    <a:solidFill>
                      <a:srgbClr val="7D9029"/>
                    </a:solidFill>
                    <a:latin typeface="Courier"/>
                  </a:rPr>
                  <a:t>actual churn rate</a:t>
                </a:r>
                <a:r>
                  <a:rPr>
                    <a:solidFill>
                      <a:srgbClr val="4070A0"/>
                    </a:solidFill>
                    <a:latin typeface="Courier"/>
                  </a:rPr>
                  <a:t>`*</a:t>
                </a:r>
                <a:r>
                  <a:rPr>
                    <a:latin typeface="Courier"/>
                  </a:rPr>
                  <a:t>lift</a:t>
                </a:r>
                <a:r>
                  <a:rPr>
                    <a:solidFill>
                      <a:srgbClr val="4070A0"/>
                    </a:solidFill>
                    <a:latin typeface="Courier"/>
                  </a:rPr>
                  <a:t>$</a:t>
                </a:r>
                <a:r>
                  <a:rPr>
                    <a:latin typeface="Courier"/>
                  </a:rPr>
                  <a:t>n_customers)</a:t>
                </a:r>
                <a:r>
                  <a:rPr>
                    <a:solidFill>
                      <a:srgbClr val="4070A0"/>
                    </a:solidFill>
                    <a:latin typeface="Courier"/>
                  </a:rPr>
                  <a:t>/</a:t>
                </a:r>
                <a:r>
                  <a:rPr>
                    <a:latin typeface="Courier"/>
                  </a:rPr>
                  <a:t>lift</a:t>
                </a:r>
                <a:r>
                  <a:rPr>
                    <a:solidFill>
                      <a:srgbClr val="4070A0"/>
                    </a:solidFill>
                    <a:latin typeface="Courier"/>
                  </a:rPr>
                  <a:t>$</a:t>
                </a:r>
                <a:r>
                  <a:rPr>
                    <a:latin typeface="Courier"/>
                  </a:rPr>
                  <a:t>cum_customers</a:t>
                </a:r>
                <a:r>
                  <a:t/>
                </a:r>
                <a:br/>
                <a:r>
                  <a:t/>
                </a:r>
                <a:br/>
                <a:r>
                  <a:rPr>
                    <a:latin typeface="Courier"/>
                  </a:rPr>
                  <a:t>lift</a:t>
                </a:r>
                <a:r>
                  <a:rPr>
                    <a:solidFill>
                      <a:srgbClr val="4070A0"/>
                    </a:solidFill>
                    <a:latin typeface="Courier"/>
                  </a:rPr>
                  <a:t>$</a:t>
                </a:r>
                <a:r>
                  <a:rPr>
                    <a:latin typeface="Courier"/>
                  </a:rPr>
                  <a:t>profit </a:t>
                </a:r>
                <a:r>
                  <a:rPr>
                    <a:solidFill>
                      <a:srgbClr val="007020"/>
                    </a:solidFill>
                    <a:latin typeface="Courier"/>
                  </a:rPr>
                  <a:t>&lt;-</a:t>
                </a:r>
                <a:r>
                  <a:rPr>
                    <a:latin typeface="Courier"/>
                  </a:rPr>
                  <a:t> lift</a:t>
                </a:r>
                <a:r>
                  <a:rPr>
                    <a:solidFill>
                      <a:srgbClr val="4070A0"/>
                    </a:solidFill>
                    <a:latin typeface="Courier"/>
                  </a:rPr>
                  <a:t>$</a:t>
                </a:r>
                <a:r>
                  <a:rPr>
                    <a:latin typeface="Courier"/>
                  </a:rPr>
                  <a:t>cum_customers</a:t>
                </a:r>
                <a:r>
                  <a:rPr>
                    <a:solidFill>
                      <a:srgbClr val="4070A0"/>
                    </a:solidFill>
                    <a:latin typeface="Courier"/>
                  </a:rPr>
                  <a:t>*</a:t>
                </a:r>
                <a:r>
                  <a:rPr>
                    <a:latin typeface="Courier"/>
                  </a:rPr>
                  <a:t>((gamma</a:t>
                </a:r>
                <a:r>
                  <a:rPr>
                    <a:solidFill>
                      <a:srgbClr val="4070A0"/>
                    </a:solidFill>
                    <a:latin typeface="Courier"/>
                  </a:rPr>
                  <a:t>*</a:t>
                </a:r>
                <a:r>
                  <a:rPr>
                    <a:latin typeface="Courier"/>
                  </a:rPr>
                  <a:t>LTV</a:t>
                </a:r>
                <a:r>
                  <a:rPr>
                    <a:solidFill>
                      <a:srgbClr val="4070A0"/>
                    </a:solidFill>
                    <a:latin typeface="Courier"/>
                  </a:rPr>
                  <a:t>+</a:t>
                </a:r>
                <a:r>
                  <a:rPr>
                    <a:latin typeface="Courier"/>
                  </a:rPr>
                  <a:t>delta</a:t>
                </a:r>
                <a:r>
                  <a:rPr>
                    <a:solidFill>
                      <a:srgbClr val="4070A0"/>
                    </a:solidFill>
                    <a:latin typeface="Courier"/>
                  </a:rPr>
                  <a:t>*</a:t>
                </a:r>
                <a:r>
                  <a:rPr>
                    <a:latin typeface="Courier"/>
                  </a:rPr>
                  <a:t>(</a:t>
                </a:r>
                <a:r>
                  <a:rPr>
                    <a:solidFill>
                      <a:srgbClr val="40A070"/>
                    </a:solidFill>
                    <a:latin typeface="Courier"/>
                  </a:rPr>
                  <a:t>1</a:t>
                </a:r>
                <a:r>
                  <a:rPr>
                    <a:solidFill>
                      <a:srgbClr val="4070A0"/>
                    </a:solidFill>
                    <a:latin typeface="Courier"/>
                  </a:rPr>
                  <a:t>-</a:t>
                </a:r>
                <a:r>
                  <a:rPr>
                    <a:latin typeface="Courier"/>
                  </a:rPr>
                  <a:t>gamma))</a:t>
                </a:r>
                <a:r>
                  <a:rPr>
                    <a:solidFill>
                      <a:srgbClr val="4070A0"/>
                    </a:solidFill>
                    <a:latin typeface="Courier"/>
                  </a:rPr>
                  <a:t>*</a:t>
                </a:r>
                <a:r>
                  <a:rPr>
                    <a:latin typeface="Courier"/>
                  </a:rPr>
                  <a:t>lift</a:t>
                </a:r>
                <a:r>
                  <a:rPr>
                    <a:solidFill>
                      <a:srgbClr val="4070A0"/>
                    </a:solidFill>
                    <a:latin typeface="Courier"/>
                  </a:rPr>
                  <a:t>$</a:t>
                </a:r>
                <a:r>
                  <a:rPr>
                    <a:latin typeface="Courier"/>
                  </a:rPr>
                  <a:t>cum_prop_churners</a:t>
                </a:r>
                <a:r>
                  <a:rPr>
                    <a:solidFill>
                      <a:srgbClr val="4070A0"/>
                    </a:solidFill>
                    <a:latin typeface="Courier"/>
                  </a:rPr>
                  <a:t>-</a:t>
                </a:r>
                <a:r>
                  <a:rPr>
                    <a:latin typeface="Courier"/>
                  </a:rPr>
                  <a:t>delta</a:t>
                </a:r>
                <a:r>
                  <a:rPr>
                    <a:solidFill>
                      <a:srgbClr val="4070A0"/>
                    </a:solidFill>
                    <a:latin typeface="Courier"/>
                  </a:rPr>
                  <a:t>-</a:t>
                </a:r>
                <a:r>
                  <a:rPr>
                    <a:latin typeface="Courier"/>
                  </a:rPr>
                  <a:t>c)</a:t>
                </a:r>
                <a:r>
                  <a:t/>
                </a:r>
                <a:br/>
                <a:r>
                  <a:t/>
                </a:r>
                <a:br/>
                <a:r>
                  <a:rPr>
                    <a:latin typeface="Courier"/>
                  </a:rPr>
                  <a:t>lift</a:t>
                </a:r>
              </a:p>
              <a:p>
                <a:pPr lvl="0" indent="0">
                  <a:buNone/>
                </a:pPr>
                <a:r>
                  <a:rPr>
                    <a:latin typeface="Courier"/>
                  </a:rPr>
                  <a:t>##    decile actual churn rate   lift cumulative lift n_customers cum_customers cum_prop_churners profit
## 10     10            0.7684 2.8355            28.4         177           177             0.768   3982
## 9       9            0.6250 2.3065            51.5         176           353             0.697   5543
## 8       8            0.4407 1.6263            67.7         177           530             0.611   4015
## 7       7            0.3409 1.2581            80.3         176           706             0.544    827
## 6       6            0.2557 0.9436            89.8         176           882             0.486  -3786
## 5       5            0.1412 0.5212            95.0         177          1059             0.429 -10350
## 4       4            0.0739 0.2726            97.7         176          1235             0.378 -18002
## 3       3            0.0395 0.1459            99.2         177          1412             0.336 -26276
## 2       2            0.0227 0.0839           100.0         176          1588             0.301 -34784
## 1       1            0.0000 0.0000           100.0         176          1764             0.271 -43672</a:t>
                </a:r>
              </a:p>
              <a:p>
                <a:pPr marL="0" lvl="0" indent="0">
                  <a:buNone/>
                </a:pPr>
                <a:r>
                  <a:rPr/>
                  <a:t>We see from the table below that given this model, the profit maximizing number of deciles to target is the top 2.</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135" b="-17116"/>
                </a:stretch>
              </a:blipFill>
            </p:spPr>
            <p:txBody>
              <a:bodyPr/>
              <a:lstStyle/>
              <a:p>
                <a:r>
                  <a:rPr lang="en-US">
                    <a:noFill/>
                  </a:rPr>
                  <a:t> </a:t>
                </a:r>
              </a:p>
            </p:txBody>
          </p:sp>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Inspecting the data</a:t>
            </a:r>
          </a:p>
        </p:txBody>
      </p:sp>
      <p:sp>
        <p:nvSpPr>
          <p:cNvPr id="3" name="Content Placeholder 2"/>
          <p:cNvSpPr>
            <a:spLocks noGrp="1"/>
          </p:cNvSpPr>
          <p:nvPr>
            <p:ph idx="1"/>
          </p:nvPr>
        </p:nvSpPr>
        <p:spPr/>
        <p:txBody>
          <a:bodyPr>
            <a:normAutofit fontScale="25000" lnSpcReduction="20000"/>
          </a:bodyPr>
          <a:lstStyle/>
          <a:p>
            <a:pPr marL="0" lvl="0" indent="0">
              <a:buNone/>
            </a:pPr>
            <a:r>
              <a:rPr/>
              <a:t>Every row is a customer. We have data on demographics, the type of services they own, payment methods, and the dependent variable, whether they churn.</a:t>
            </a:r>
          </a:p>
          <a:p>
            <a:pPr lvl="0" indent="0">
              <a:buNone/>
            </a:pPr>
            <a:r>
              <a:rPr>
                <a:solidFill>
                  <a:srgbClr val="06287E"/>
                </a:solidFill>
                <a:latin typeface="Courier"/>
              </a:rPr>
              <a:t>head</a:t>
            </a:r>
            <a:r>
              <a:rPr>
                <a:latin typeface="Courier"/>
              </a:rPr>
              <a:t>(telco)</a:t>
            </a:r>
          </a:p>
          <a:p>
            <a:pPr lvl="0" indent="0">
              <a:buNone/>
            </a:pPr>
            <a:r>
              <a:rPr>
                <a:latin typeface="Courier"/>
              </a:rPr>
              <a:t>##   gender SeniorCitizen Partner Dependents tenure PhoneService MultipleLines
## 1 Female             0     Yes         No      1           No            No
## 2   Male             0      No         No     34          Yes            No
## 3   Male             0      No         No      2          Yes            No
## 4   Male             0      No         No     45           No            No
## 5 Female             0      No         No      2          Yes            No
## 6 Female             0      No         No      8          Yes           Yes
##   InternetService OnlineSecurity OnlineBackup DeviceProtection TechSupport
## 1             DSL             No          Yes               No          No
## 2             DSL            Yes           No              Yes          No
## 3             DSL            Yes          Yes               No          No
## 4             DSL            Yes           No              Yes         Yes
## 5     Fiber optic             No           No               No          No
## 6     Fiber optic             No           No              Yes          No
##   StreamingTV StreamingMovies       Contract PaperlessBilling
## 1          No              No Month-to-month              Yes
## 2          No              No       One year               No
## 3          No              No Month-to-month              Yes
## 4          No              No       One year               No
## 5          No              No Month-to-month              Yes
## 6         Yes             Yes Month-to-month              Yes
##               PaymentMethod MonthlyCharges TotalCharges Churn
## 1          Electronic check           29.9       0.0299    No
## 2              Mailed check           57.0       1.8895    No
## 3              Mailed check           53.9       0.1082   Yes
## 4 Bank transfer (automatic)           42.3       1.8408    No
## 5          Electronic check           70.7       0.1517   Yes
## 6          Electronic check           99.7       0.8205   Yes</a:t>
            </a:r>
          </a:p>
          <a:p>
            <a:pPr marL="0" lvl="0" indent="0">
              <a:buNone/>
            </a:pPr>
            <a:r>
              <a:rPr/>
              <a:t>You can see the summary statistics of the variables. Tenure, Monthly Charges and Total Charges are the only continuous variables; all the others, including churn, are categorical.</a:t>
            </a:r>
          </a:p>
          <a:p>
            <a:pPr lvl="0" indent="0">
              <a:buNone/>
            </a:pPr>
            <a:r>
              <a:rPr>
                <a:solidFill>
                  <a:srgbClr val="06287E"/>
                </a:solidFill>
                <a:latin typeface="Courier"/>
              </a:rPr>
              <a:t>summary</a:t>
            </a:r>
            <a:r>
              <a:rPr>
                <a:latin typeface="Courier"/>
              </a:rPr>
              <a:t>(telco)</a:t>
            </a:r>
          </a:p>
          <a:p>
            <a:pPr lvl="0" indent="0">
              <a:buNone/>
            </a:pPr>
            <a:r>
              <a:rPr>
                <a:latin typeface="Courier"/>
              </a:rPr>
              <a:t>##     gender     SeniorCitizen Partner    Dependents     tenure     PhoneService
##  Female:3483   0:5890        No :3639   No :4933   Min.   : 1.0   No : 680    
##  Male  :3549   1:1142        Yes:3393   Yes:2099   1st Qu.: 9.0   Yes:6352    
##                                                    Median :29.0               
##                                                    Mean   :32.4               
##                                                    3rd Qu.:55.0               
##                                                    Max.   :72.0               
##  MultipleLines    InternetService OnlineSecurity OnlineBackup DeviceProtection
##  No :4065      DSL        :2416   No :5017       No :4607     No :4614        
##  Yes:2967      Fiber optic:3096   Yes:2015       Yes:2425     Yes:2418        
##                No         :1520                                               
##                                                                               
##                                                                               
##                                                                               
##  TechSupport StreamingTV StreamingMovies           Contract    PaperlessBilling
##  No :4992    No :4329    No :4301        Month-to-month:3875   No :2864        
##  Yes:2040    Yes:2703    Yes:2731        One year      :1472   Yes:4168        
##                                          Two year      :1685                   
##                                                                                
##                                                                                
##                                                                                
##                    PaymentMethod  MonthlyCharges   TotalCharges  Churn     
##  Bank transfer (automatic):1542   Min.   : 18.2   Min.   :0.02   No :5163  
##  Credit card (automatic)  :1521   1st Qu.: 35.6   1st Qu.:0.40   Yes:1869  
##  Electronic check         :2365   Median : 70.3   Median :1.40             
##  Mailed check             :1604   Mean   : 64.8   Mean   :2.28             
##                                   3rd Qu.: 89.9   3rd Qu.:3.79             
##                                   Max.   :118.8   Max.   :8.68</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Churn</a:t>
            </a:r>
          </a:p>
        </p:txBody>
      </p:sp>
      <p:sp>
        <p:nvSpPr>
          <p:cNvPr id="3" name="Content Placeholder 2"/>
          <p:cNvSpPr>
            <a:spLocks noGrp="1"/>
          </p:cNvSpPr>
          <p:nvPr>
            <p:ph idx="1"/>
          </p:nvPr>
        </p:nvSpPr>
        <p:spPr/>
        <p:txBody>
          <a:bodyPr>
            <a:normAutofit fontScale="92500" lnSpcReduction="20000"/>
          </a:bodyPr>
          <a:lstStyle/>
          <a:p>
            <a:pPr marL="0" lvl="0" indent="0">
              <a:buNone/>
            </a:pPr>
            <a:r>
              <a:rPr/>
              <a:t>What fraction of customers churn (quit)? This is the dependent variable we want to predict. We need to use the “as.numeric” function to transform it from a factor variable to a 0/1 continuous variable in R. We report the average churn rate of the customer below.</a:t>
            </a:r>
          </a:p>
          <a:p>
            <a:pPr lvl="0" indent="0">
              <a:buNone/>
            </a:pPr>
            <a:r>
              <a:rPr>
                <a:latin typeface="Courier"/>
              </a:rPr>
              <a:t>Churn.num</a:t>
            </a:r>
            <a:r>
              <a:rPr>
                <a:solidFill>
                  <a:srgbClr val="007020"/>
                </a:solidFill>
                <a:latin typeface="Courier"/>
              </a:rPr>
              <a:t>&lt;-</a:t>
            </a:r>
            <a:r>
              <a:rPr>
                <a:solidFill>
                  <a:srgbClr val="06287E"/>
                </a:solidFill>
                <a:latin typeface="Courier"/>
              </a:rPr>
              <a:t>as.numeric</a:t>
            </a:r>
            <a:r>
              <a:rPr>
                <a:latin typeface="Courier"/>
              </a:rPr>
              <a:t>(telco</a:t>
            </a:r>
            <a:r>
              <a:rPr>
                <a:solidFill>
                  <a:srgbClr val="4070A0"/>
                </a:solidFill>
                <a:latin typeface="Courier"/>
              </a:rPr>
              <a:t>$</a:t>
            </a:r>
            <a:r>
              <a:rPr>
                <a:latin typeface="Courier"/>
              </a:rPr>
              <a:t>Churn)</a:t>
            </a:r>
            <a:r>
              <a:rPr>
                <a:solidFill>
                  <a:srgbClr val="4070A0"/>
                </a:solidFill>
                <a:latin typeface="Courier"/>
              </a:rPr>
              <a:t>-</a:t>
            </a:r>
            <a:r>
              <a:rPr>
                <a:solidFill>
                  <a:srgbClr val="40A070"/>
                </a:solidFill>
                <a:latin typeface="Courier"/>
              </a:rPr>
              <a:t>1</a:t>
            </a:r>
            <a:r>
              <a:t/>
            </a:r>
            <a:br/>
            <a:r>
              <a:rPr>
                <a:latin typeface="Courier"/>
              </a:rPr>
              <a:t>rbar</a:t>
            </a:r>
            <a:r>
              <a:rPr>
                <a:solidFill>
                  <a:srgbClr val="007020"/>
                </a:solidFill>
                <a:latin typeface="Courier"/>
              </a:rPr>
              <a:t>&lt;-</a:t>
            </a:r>
            <a:r>
              <a:rPr>
                <a:solidFill>
                  <a:srgbClr val="06287E"/>
                </a:solidFill>
                <a:latin typeface="Courier"/>
              </a:rPr>
              <a:t>mean</a:t>
            </a:r>
            <a:r>
              <a:rPr>
                <a:latin typeface="Courier"/>
              </a:rPr>
              <a:t>(Churn.num)</a:t>
            </a:r>
          </a:p>
          <a:p>
            <a:pPr marL="0" lvl="0" indent="0">
              <a:buNone/>
            </a:pPr>
            <a:r>
              <a:rPr/>
              <a:t>The average churn rate in the customer base is 0.266.</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Tenure</a:t>
            </a:r>
          </a:p>
        </p:txBody>
      </p:sp>
      <p:sp>
        <p:nvSpPr>
          <p:cNvPr id="3" name="Content Placeholder 2"/>
          <p:cNvSpPr>
            <a:spLocks noGrp="1"/>
          </p:cNvSpPr>
          <p:nvPr>
            <p:ph idx="1"/>
          </p:nvPr>
        </p:nvSpPr>
        <p:spPr/>
        <p:txBody>
          <a:bodyPr/>
          <a:lstStyle/>
          <a:p>
            <a:pPr marL="0" lvl="0" indent="0">
              <a:buNone/>
            </a:pPr>
            <a:r>
              <a:rPr/>
              <a:t>One important driver of churn is likely to be </a:t>
            </a:r>
            <a:r>
              <a:rPr b="1"/>
              <a:t>tenure</a:t>
            </a:r>
            <a:r>
              <a:rPr/>
              <a:t>, how long a customer has been a customer for. We can see below that there is a spike at 1, many customers just started, and a smaller peak at 72.</a:t>
            </a:r>
          </a:p>
          <a:p>
            <a:pPr lvl="0" indent="0">
              <a:buNone/>
            </a:pPr>
            <a:r>
              <a:rPr>
                <a:solidFill>
                  <a:srgbClr val="06287E"/>
                </a:solidFill>
                <a:latin typeface="Courier"/>
              </a:rPr>
              <a:t>hist</a:t>
            </a:r>
            <a:r>
              <a:rPr>
                <a:latin typeface="Courier"/>
              </a:rPr>
              <a:t>(telco</a:t>
            </a:r>
            <a:r>
              <a:rPr>
                <a:solidFill>
                  <a:srgbClr val="4070A0"/>
                </a:solidFill>
                <a:latin typeface="Courier"/>
              </a:rPr>
              <a:t>$</a:t>
            </a:r>
            <a:r>
              <a:rPr>
                <a:latin typeface="Courier"/>
              </a:rPr>
              <a:t>tenure, </a:t>
            </a:r>
            <a:r>
              <a:rPr>
                <a:solidFill>
                  <a:srgbClr val="7D9029"/>
                </a:solidFill>
                <a:latin typeface="Courier"/>
              </a:rPr>
              <a:t>main =</a:t>
            </a:r>
            <a:r>
              <a:rPr>
                <a:latin typeface="Courier"/>
              </a:rPr>
              <a:t> </a:t>
            </a:r>
            <a:r>
              <a:rPr>
                <a:solidFill>
                  <a:srgbClr val="4070A0"/>
                </a:solidFill>
                <a:latin typeface="Courier"/>
              </a:rPr>
              <a:t>""</a:t>
            </a:r>
            <a:r>
              <a:rPr>
                <a:latin typeface="Courier"/>
              </a:rPr>
              <a:t>, </a:t>
            </a:r>
            <a:r>
              <a:rPr>
                <a:solidFill>
                  <a:srgbClr val="7D9029"/>
                </a:solidFill>
                <a:latin typeface="Courier"/>
              </a:rPr>
              <a:t>xlab=</a:t>
            </a:r>
            <a:r>
              <a:rPr>
                <a:solidFill>
                  <a:srgbClr val="4070A0"/>
                </a:solidFill>
                <a:latin typeface="Courier"/>
              </a:rPr>
              <a:t>"Tenure (# months a customer)"</a:t>
            </a:r>
            <a:r>
              <a:rPr>
                <a:latin typeface="Courier"/>
              </a:rPr>
              <a:t>, </a:t>
            </a:r>
            <a:r>
              <a:rPr>
                <a:solidFill>
                  <a:srgbClr val="7D9029"/>
                </a:solidFill>
                <a:latin typeface="Courier"/>
              </a:rPr>
              <a:t>breaks =</a:t>
            </a:r>
            <a:r>
              <a:rPr>
                <a:latin typeface="Courier"/>
              </a:rPr>
              <a:t> </a:t>
            </a:r>
            <a:r>
              <a:rPr>
                <a:solidFill>
                  <a:srgbClr val="40A070"/>
                </a:solidFill>
                <a:latin typeface="Courier"/>
              </a:rPr>
              <a:t>71</a:t>
            </a:r>
            <a:r>
              <a:rPr>
                <a:latin typeface="Courier"/>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istic_regression_files/figure-pptx/unnamed-chunk-5-1.png"/>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marL="0" lvl="0" indent="0">
              <a:buNone/>
            </a:pPr>
            <a:endParaRPr/>
          </a:p>
          <a:p>
            <a:pPr marL="0" lvl="0" indent="0">
              <a:buNone/>
            </a:pPr>
            <a:r>
              <a:rPr/>
              <a:t>How does the rate churn vary by tenure?</a:t>
            </a:r>
          </a:p>
          <a:p>
            <a:pPr lvl="0" indent="0">
              <a:buNone/>
            </a:pPr>
            <a:r>
              <a:rPr>
                <a:latin typeface="Courier"/>
              </a:rPr>
              <a:t>churn_tenure</a:t>
            </a:r>
            <a:r>
              <a:rPr>
                <a:solidFill>
                  <a:srgbClr val="007020"/>
                </a:solidFill>
                <a:latin typeface="Courier"/>
              </a:rPr>
              <a:t>&lt;-</a:t>
            </a:r>
            <a:r>
              <a:rPr>
                <a:solidFill>
                  <a:srgbClr val="06287E"/>
                </a:solidFill>
                <a:latin typeface="Courier"/>
              </a:rPr>
              <a:t>aggregate</a:t>
            </a:r>
            <a:r>
              <a:rPr>
                <a:latin typeface="Courier"/>
              </a:rPr>
              <a:t>(Churn.num,</a:t>
            </a:r>
            <a:r>
              <a:rPr>
                <a:solidFill>
                  <a:srgbClr val="06287E"/>
                </a:solidFill>
                <a:latin typeface="Courier"/>
              </a:rPr>
              <a:t>list</a:t>
            </a:r>
            <a:r>
              <a:rPr>
                <a:latin typeface="Courier"/>
              </a:rPr>
              <a:t>(telco</a:t>
            </a:r>
            <a:r>
              <a:rPr>
                <a:solidFill>
                  <a:srgbClr val="4070A0"/>
                </a:solidFill>
                <a:latin typeface="Courier"/>
              </a:rPr>
              <a:t>$</a:t>
            </a:r>
            <a:r>
              <a:rPr>
                <a:latin typeface="Courier"/>
              </a:rPr>
              <a:t>tenure), mean)</a:t>
            </a:r>
            <a:r>
              <a:t/>
            </a:r>
            <a:br/>
            <a:r>
              <a:rPr>
                <a:latin typeface="Courier"/>
              </a:rPr>
              <a:t>bp</a:t>
            </a:r>
            <a:r>
              <a:rPr>
                <a:solidFill>
                  <a:srgbClr val="007020"/>
                </a:solidFill>
                <a:latin typeface="Courier"/>
              </a:rPr>
              <a:t>&lt;-</a:t>
            </a:r>
            <a:r>
              <a:rPr>
                <a:solidFill>
                  <a:srgbClr val="06287E"/>
                </a:solidFill>
                <a:latin typeface="Courier"/>
              </a:rPr>
              <a:t>barplot</a:t>
            </a:r>
            <a:r>
              <a:rPr>
                <a:latin typeface="Courier"/>
              </a:rPr>
              <a:t>(churn_tenure[,</a:t>
            </a:r>
            <a:r>
              <a:rPr>
                <a:solidFill>
                  <a:srgbClr val="40A070"/>
                </a:solidFill>
                <a:latin typeface="Courier"/>
              </a:rPr>
              <a:t>2</a:t>
            </a:r>
            <a:r>
              <a:rPr>
                <a:latin typeface="Courier"/>
              </a:rPr>
              <a:t>]</a:t>
            </a:r>
            <a:r>
              <a:rPr>
                <a:solidFill>
                  <a:srgbClr val="4070A0"/>
                </a:solidFill>
                <a:latin typeface="Courier"/>
              </a:rPr>
              <a:t>~</a:t>
            </a:r>
            <a:r>
              <a:rPr>
                <a:latin typeface="Courier"/>
              </a:rPr>
              <a:t>churn_tenure[,</a:t>
            </a:r>
            <a:r>
              <a:rPr>
                <a:solidFill>
                  <a:srgbClr val="40A070"/>
                </a:solidFill>
                <a:latin typeface="Courier"/>
              </a:rPr>
              <a:t>1</a:t>
            </a:r>
            <a:r>
              <a:rPr>
                <a:latin typeface="Courier"/>
              </a:rPr>
              <a:t>], </a:t>
            </a:r>
            <a:r>
              <a:rPr>
                <a:solidFill>
                  <a:srgbClr val="7D9029"/>
                </a:solidFill>
                <a:latin typeface="Courier"/>
              </a:rPr>
              <a:t>main=</a:t>
            </a:r>
            <a:r>
              <a:rPr>
                <a:solidFill>
                  <a:srgbClr val="4070A0"/>
                </a:solidFill>
                <a:latin typeface="Courier"/>
              </a:rPr>
              <a:t>"Churn probability decreases with tenure"</a:t>
            </a:r>
            <a:r>
              <a:rPr>
                <a:latin typeface="Courier"/>
              </a:rPr>
              <a:t>, </a:t>
            </a:r>
            <a:r>
              <a:rPr>
                <a:solidFill>
                  <a:srgbClr val="7D9029"/>
                </a:solidFill>
                <a:latin typeface="Courier"/>
              </a:rPr>
              <a:t>xlab=</a:t>
            </a:r>
            <a:r>
              <a:rPr>
                <a:solidFill>
                  <a:srgbClr val="4070A0"/>
                </a:solidFill>
                <a:latin typeface="Courier"/>
              </a:rPr>
              <a:t>"Tenure (# months a customer)"</a:t>
            </a:r>
            <a:r>
              <a:rPr>
                <a:latin typeface="Courier"/>
              </a:rPr>
              <a:t>, </a:t>
            </a:r>
            <a:r>
              <a:rPr>
                <a:solidFill>
                  <a:srgbClr val="7D9029"/>
                </a:solidFill>
                <a:latin typeface="Courier"/>
              </a:rPr>
              <a:t>ylab=</a:t>
            </a:r>
            <a:r>
              <a:rPr>
                <a:solidFill>
                  <a:srgbClr val="4070A0"/>
                </a:solidFill>
                <a:latin typeface="Courier"/>
              </a:rPr>
              <a:t>"P(churn | tenure)"</a:t>
            </a:r>
            <a:r>
              <a:rPr>
                <a:latin typeface="Courier"/>
              </a:rPr>
              <a:t>,</a:t>
            </a:r>
            <a:r>
              <a:rPr>
                <a:solidFill>
                  <a:srgbClr val="7D9029"/>
                </a:solidFill>
                <a:latin typeface="Courier"/>
              </a:rPr>
              <a:t>xaxt=</a:t>
            </a:r>
            <a:r>
              <a:rPr>
                <a:solidFill>
                  <a:srgbClr val="4070A0"/>
                </a:solidFill>
                <a:latin typeface="Courier"/>
              </a:rPr>
              <a:t>"n"</a:t>
            </a:r>
            <a:r>
              <a:rPr>
                <a:latin typeface="Courier"/>
              </a:rPr>
              <a:t>)</a:t>
            </a:r>
            <a:r>
              <a:t/>
            </a:r>
            <a:br/>
            <a:r>
              <a:rPr>
                <a:solidFill>
                  <a:srgbClr val="06287E"/>
                </a:solidFill>
                <a:latin typeface="Courier"/>
              </a:rPr>
              <a:t>axis</a:t>
            </a:r>
            <a:r>
              <a:rPr>
                <a:latin typeface="Courier"/>
              </a:rPr>
              <a:t>(</a:t>
            </a:r>
            <a:r>
              <a:rPr>
                <a:solidFill>
                  <a:srgbClr val="40A070"/>
                </a:solidFill>
                <a:latin typeface="Courier"/>
              </a:rPr>
              <a:t>1</a:t>
            </a:r>
            <a:r>
              <a:rPr>
                <a:latin typeface="Courier"/>
              </a:rPr>
              <a:t>, </a:t>
            </a:r>
            <a:r>
              <a:rPr>
                <a:solidFill>
                  <a:srgbClr val="7D9029"/>
                </a:solidFill>
                <a:latin typeface="Courier"/>
              </a:rPr>
              <a:t>at =</a:t>
            </a:r>
            <a:r>
              <a:rPr>
                <a:latin typeface="Courier"/>
              </a:rPr>
              <a:t> bp[,</a:t>
            </a:r>
            <a:r>
              <a:rPr>
                <a:solidFill>
                  <a:srgbClr val="40A070"/>
                </a:solidFill>
                <a:latin typeface="Courier"/>
              </a:rPr>
              <a:t>1</a:t>
            </a:r>
            <a:r>
              <a:rPr>
                <a:latin typeface="Courier"/>
              </a:rPr>
              <a:t>], </a:t>
            </a:r>
            <a:r>
              <a:rPr>
                <a:solidFill>
                  <a:srgbClr val="7D9029"/>
                </a:solidFill>
                <a:latin typeface="Courier"/>
              </a:rPr>
              <a:t>labels=</a:t>
            </a:r>
            <a:r>
              <a:rPr>
                <a:latin typeface="Courier"/>
              </a:rPr>
              <a:t>churn_tenure[,</a:t>
            </a:r>
            <a:r>
              <a:rPr>
                <a:solidFill>
                  <a:srgbClr val="40A070"/>
                </a:solidFill>
                <a:latin typeface="Courier"/>
              </a:rPr>
              <a:t>1</a:t>
            </a:r>
            <a:r>
              <a:rPr>
                <a:latin typeface="Courier"/>
              </a:rPr>
              <a:t>], </a:t>
            </a:r>
            <a:r>
              <a:rPr>
                <a:solidFill>
                  <a:srgbClr val="7D9029"/>
                </a:solidFill>
                <a:latin typeface="Courier"/>
              </a:rPr>
              <a:t>cex.axis=</a:t>
            </a:r>
            <a:r>
              <a:rPr>
                <a:solidFill>
                  <a:srgbClr val="40A070"/>
                </a:solidFill>
                <a:latin typeface="Courier"/>
              </a:rPr>
              <a:t>0.8</a:t>
            </a:r>
            <a:r>
              <a:rPr>
                <a:latin typeface="Courier"/>
              </a:rPr>
              <a:t>, </a:t>
            </a:r>
            <a:r>
              <a:rPr>
                <a:solidFill>
                  <a:srgbClr val="7D9029"/>
                </a:solidFill>
                <a:latin typeface="Courier"/>
              </a:rPr>
              <a:t>las=</a:t>
            </a:r>
            <a:r>
              <a:rPr>
                <a:solidFill>
                  <a:srgbClr val="40A070"/>
                </a:solidFill>
                <a:latin typeface="Courier"/>
              </a:rPr>
              <a:t>1</a:t>
            </a:r>
            <a:r>
              <a:rPr>
                <a:latin typeface="Courier"/>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istic_regression_files/figure-pptx/unnamed-chunk-6-1.png"/>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10597</Words>
  <Application>Microsoft Office PowerPoint</Application>
  <PresentationFormat>On-screen Show (4:3)</PresentationFormat>
  <Paragraphs>162</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Cambria Math</vt:lpstr>
      <vt:lpstr>Courier</vt:lpstr>
      <vt:lpstr>Office Theme</vt:lpstr>
      <vt:lpstr>Logistic Regression</vt:lpstr>
      <vt:lpstr>Introduction</vt:lpstr>
      <vt:lpstr>Installing the packages and loading the data</vt:lpstr>
      <vt:lpstr>Inspecting the data</vt:lpstr>
      <vt:lpstr>Churn</vt:lpstr>
      <vt:lpstr>Tenure</vt:lpstr>
      <vt:lpstr>PowerPoint Presentation</vt:lpstr>
      <vt:lpstr>PowerPoint Presentation</vt:lpstr>
      <vt:lpstr>PowerPoint Presentation</vt:lpstr>
      <vt:lpstr>PowerPoint Presentation</vt:lpstr>
      <vt:lpstr>Contract Type</vt:lpstr>
      <vt:lpstr>PowerPoint Presentation</vt:lpstr>
      <vt:lpstr>PowerPoint Presentation</vt:lpstr>
      <vt:lpstr>Estimating the logistic regression</vt:lpstr>
      <vt:lpstr>Deviance and proportion of deviance explained (R2)</vt:lpstr>
      <vt:lpstr>PowerPoint Presentation</vt:lpstr>
      <vt:lpstr>PowerPoint Presentation</vt:lpstr>
      <vt:lpstr>Overfitting, K-fold out of sample</vt:lpstr>
      <vt:lpstr>PowerPoint Presentation</vt:lpstr>
      <vt:lpstr>PowerPoint Presentation</vt:lpstr>
      <vt:lpstr>Interpreting Coefficients</vt:lpstr>
      <vt:lpstr>predicting</vt:lpstr>
      <vt:lpstr>Holdout sample</vt:lpstr>
      <vt:lpstr>PowerPoint Presentation</vt:lpstr>
      <vt:lpstr>Confusion matrix</vt:lpstr>
      <vt:lpstr>Lift curves</vt:lpstr>
      <vt:lpstr>PowerPoint Presentation</vt:lpstr>
      <vt:lpstr>PowerPoint Presentation</vt:lpstr>
      <vt:lpstr>Selecting deciles to target</vt:lpstr>
      <vt:lpstr>PowerPoint Presentation</vt:lpstr>
      <vt:lpstr>PowerPoint Presentation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Logistic Regression</dc:title>
  <dc:creator>G. Knox</dc:creator>
  <cp:keywords/>
  <cp:lastModifiedBy>George Knox</cp:lastModifiedBy>
  <cp:revision>2</cp:revision>
  <dcterms:created xsi:type="dcterms:W3CDTF">2020-11-02T14:43:55Z</dcterms:created>
  <dcterms:modified xsi:type="dcterms:W3CDTF">2020-11-02T14:46:04Z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
  </property>
</Properties>
</file>