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688" r:id="rId3"/>
    <p:sldId id="679" r:id="rId4"/>
    <p:sldId id="707" r:id="rId5"/>
    <p:sldId id="708" r:id="rId6"/>
    <p:sldId id="709" r:id="rId7"/>
    <p:sldId id="680" r:id="rId8"/>
    <p:sldId id="682" r:id="rId9"/>
    <p:sldId id="681" r:id="rId10"/>
    <p:sldId id="683" r:id="rId11"/>
    <p:sldId id="684" r:id="rId12"/>
    <p:sldId id="685" r:id="rId13"/>
    <p:sldId id="686" r:id="rId14"/>
    <p:sldId id="689" r:id="rId15"/>
    <p:sldId id="641" r:id="rId16"/>
    <p:sldId id="627" r:id="rId17"/>
    <p:sldId id="697" r:id="rId18"/>
    <p:sldId id="698" r:id="rId19"/>
    <p:sldId id="691" r:id="rId20"/>
    <p:sldId id="692" r:id="rId21"/>
    <p:sldId id="693" r:id="rId22"/>
    <p:sldId id="694" r:id="rId23"/>
    <p:sldId id="695" r:id="rId24"/>
    <p:sldId id="699" r:id="rId25"/>
    <p:sldId id="700" r:id="rId26"/>
    <p:sldId id="701" r:id="rId27"/>
    <p:sldId id="664" r:id="rId28"/>
    <p:sldId id="603" r:id="rId29"/>
    <p:sldId id="702" r:id="rId30"/>
    <p:sldId id="703" r:id="rId31"/>
    <p:sldId id="704" r:id="rId32"/>
    <p:sldId id="668" r:id="rId33"/>
    <p:sldId id="670" r:id="rId34"/>
    <p:sldId id="671" r:id="rId35"/>
    <p:sldId id="673" r:id="rId36"/>
    <p:sldId id="672" r:id="rId37"/>
    <p:sldId id="705" r:id="rId38"/>
    <p:sldId id="706" r:id="rId3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D426EE-560C-4AE0-94CB-FC2433FF8308}">
          <p14:sldIdLst>
            <p14:sldId id="256"/>
            <p14:sldId id="688"/>
            <p14:sldId id="679"/>
            <p14:sldId id="707"/>
            <p14:sldId id="708"/>
            <p14:sldId id="709"/>
            <p14:sldId id="680"/>
            <p14:sldId id="682"/>
            <p14:sldId id="681"/>
            <p14:sldId id="683"/>
            <p14:sldId id="684"/>
            <p14:sldId id="685"/>
            <p14:sldId id="686"/>
            <p14:sldId id="689"/>
            <p14:sldId id="641"/>
            <p14:sldId id="627"/>
            <p14:sldId id="697"/>
            <p14:sldId id="698"/>
            <p14:sldId id="691"/>
            <p14:sldId id="692"/>
            <p14:sldId id="693"/>
            <p14:sldId id="694"/>
            <p14:sldId id="695"/>
            <p14:sldId id="699"/>
            <p14:sldId id="700"/>
            <p14:sldId id="701"/>
            <p14:sldId id="664"/>
            <p14:sldId id="603"/>
            <p14:sldId id="702"/>
            <p14:sldId id="703"/>
            <p14:sldId id="704"/>
            <p14:sldId id="668"/>
            <p14:sldId id="670"/>
            <p14:sldId id="671"/>
            <p14:sldId id="673"/>
            <p14:sldId id="672"/>
            <p14:sldId id="705"/>
            <p14:sldId id="7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 Knox" initials="GK" lastIdx="1" clrIdx="0">
    <p:extLst>
      <p:ext uri="{19B8F6BF-5375-455C-9EA6-DF929625EA0E}">
        <p15:presenceInfo xmlns:p15="http://schemas.microsoft.com/office/powerpoint/2012/main" userId="S-1-5-21-3009188405-4059014094-2327816963-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378" autoAdjust="0"/>
  </p:normalViewPr>
  <p:slideViewPr>
    <p:cSldViewPr snapToGrid="0">
      <p:cViewPr varScale="1">
        <p:scale>
          <a:sx n="86" d="100"/>
          <a:sy n="86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standard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this by dividing up the predictor space into a number of simple regions.</a:t>
            </a:r>
          </a:p>
          <a:p>
            <a:r>
              <a:rPr lang="en-US" dirty="0"/>
              <a:t>Useful and simple for interpretation, but not great for prediction.  Other methods later grow multiple trees.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upside down</a:t>
            </a:r>
          </a:p>
          <a:p>
            <a:r>
              <a:rPr lang="en-US" dirty="0"/>
              <a:t>Student status is the most important factor in </a:t>
            </a:r>
            <a:r>
              <a:rPr lang="en-US" dirty="0" err="1"/>
              <a:t>determinng</a:t>
            </a:r>
            <a:r>
              <a:rPr lang="en-US" dirty="0"/>
              <a:t> response.</a:t>
            </a:r>
          </a:p>
          <a:p>
            <a:r>
              <a:rPr lang="en-US" dirty="0"/>
              <a:t>Given student, response increases with 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Picked a few models</a:t>
            </a:r>
            <a:r>
              <a:rPr lang="en-US" baseline="0" dirty="0"/>
              <a:t> and tested them.  How do we search over all possible models?  </a:t>
            </a:r>
          </a:p>
          <a:p>
            <a:r>
              <a:rPr lang="en-US" baseline="0" dirty="0"/>
              <a:t>Instead want a path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2^23 &gt; 8 mil</a:t>
            </a:r>
          </a:p>
          <a:p>
            <a:r>
              <a:rPr lang="en-US" dirty="0"/>
              <a:t>Brute force: enumerate all possible models.  Computationally very difficult.</a:t>
            </a:r>
          </a:p>
          <a:p>
            <a:r>
              <a:rPr lang="en-US" dirty="0"/>
              <a:t>Comparing models of the same size we don’t really run into OF.  But comparing models different size we need CV.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Guided search over the model space. Greedy strategy: do what’s best now </a:t>
            </a:r>
          </a:p>
          <a:p>
            <a:r>
              <a:rPr lang="en-US" dirty="0"/>
              <a:t>p (p-1)/2 + 1.  254 if p = 23.  Considerable savings.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intercept only.</a:t>
            </a:r>
          </a:p>
          <a:p>
            <a:r>
              <a:rPr lang="en-US" dirty="0" err="1"/>
              <a:t>Resid</a:t>
            </a:r>
            <a:r>
              <a:rPr lang="en-US" dirty="0"/>
              <a:t>. Df: how many coefficients estimated</a:t>
            </a:r>
          </a:p>
          <a:p>
            <a:r>
              <a:rPr lang="en-US" dirty="0"/>
              <a:t>Adds</a:t>
            </a:r>
            <a:r>
              <a:rPr lang="en-US" baseline="0" dirty="0"/>
              <a:t> coefficients that decreases deviance most (same as increase R2); first is contract.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8143 – 1380 = 6763.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Terms:</a:t>
            </a:r>
          </a:p>
          <a:p>
            <a:r>
              <a:rPr lang="en-US" dirty="0"/>
              <a:t>Deviance is -2*log likelihood -&gt; same as logistic with out penalty term.</a:t>
            </a:r>
          </a:p>
          <a:p>
            <a:r>
              <a:rPr lang="en-US" dirty="0"/>
              <a:t>Penalty term shrinks close to zero.  </a:t>
            </a:r>
          </a:p>
          <a:p>
            <a:r>
              <a:rPr lang="en-US" dirty="0"/>
              <a:t>L1 penalty: sum of absolute values of vector.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this as a Bayesian prior with a large probability that coefficient is precisely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Stable: small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</a:t>
            </a:r>
            <a:r>
              <a:rPr lang="en-US" baseline="0" dirty="0"/>
              <a:t> is </a:t>
            </a:r>
            <a:r>
              <a:rPr lang="en-US" dirty="0"/>
              <a:t>smooth in lambda.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ISLR2/ISLRv2_website.pdf" TargetMode="External"/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ISLR2/ISLRv2_website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0.png"/><Relationship Id="rId7" Type="http://schemas.openxmlformats.org/officeDocument/2006/relationships/image" Target="../media/image4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2" Type="http://schemas.openxmlformats.org/officeDocument/2006/relationships/image" Target="../media/image1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00.png"/><Relationship Id="rId9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1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1.png"/><Relationship Id="rId5" Type="http://schemas.openxmlformats.org/officeDocument/2006/relationships/image" Target="../media/image50.png"/><Relationship Id="rId10" Type="http://schemas.openxmlformats.org/officeDocument/2006/relationships/image" Target="../media/image201.png"/><Relationship Id="rId4" Type="http://schemas.openxmlformats.org/officeDocument/2006/relationships/image" Target="../media/image400.png"/><Relationship Id="rId9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ISLR2/ISLRv2_website.pdf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7100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Customer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Subset Selection, LASSO, Decision Trees &amp; 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677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George Knox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37" y="1620351"/>
            <a:ext cx="936307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1108" y="3364497"/>
                <a:ext cx="53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8" y="3364497"/>
                <a:ext cx="53008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353826" y="5744295"/>
            <a:ext cx="798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shape of the penalty function means that some coefficients will be exactly zero</a:t>
            </a:r>
          </a:p>
        </p:txBody>
      </p:sp>
    </p:spTree>
    <p:extLst>
      <p:ext uri="{BB962C8B-B14F-4D97-AF65-F5344CB8AC3E}">
        <p14:creationId xmlns:p14="http://schemas.microsoft.com/office/powerpoint/2010/main" val="15829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Start with a large penalty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 that all coefficients are zero.</a:t>
                </a:r>
              </a:p>
              <a:p>
                <a:endParaRPr lang="en-US" dirty="0"/>
              </a:p>
              <a:p>
                <a:r>
                  <a:rPr lang="en-US" dirty="0"/>
                  <a:t>There are a set of critical penalty weights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where the active set of nonzero coefficients changes. They can be solved for analytically, speeding up computation.</a:t>
                </a:r>
              </a:p>
              <a:p>
                <a:endParaRPr lang="en-US" dirty="0"/>
              </a:p>
              <a:p>
                <a:r>
                  <a:rPr lang="en-US" dirty="0"/>
                  <a:t>Between these critical values each coefficient increases or decreases linearly.</a:t>
                </a:r>
              </a:p>
              <a:p>
                <a:endParaRPr lang="en-US" dirty="0"/>
              </a:p>
              <a:p>
                <a:r>
                  <a:rPr lang="en-US" dirty="0"/>
                  <a:t>A smart algorithm computes the entire regularization path for about the same computational cost as ordinary regression.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 r="-928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500187"/>
            <a:ext cx="9363075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2286" y="1222544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non-zero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784570" y="3059667"/>
                <a:ext cx="2321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which all beta =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570" y="3059667"/>
                <a:ext cx="232134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806737" y="5487749"/>
            <a:ext cx="188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 penalty cost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5810" y="5487749"/>
            <a:ext cx="188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 penalty cost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766" y="0"/>
            <a:ext cx="73879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telco.tenure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telco.MonthlyCharges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[3]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telco.TotalCharges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[5]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PartnerYes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[7]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[9]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InternetServiceFiber.optic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InternetServiceNo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[13]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[15]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StreamingTVYes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StreamingMoviesYes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[17]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ContractOne.year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ContractTwo.year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[19]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PaymentMethodCredit.card..automatic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[21]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PaymentMethodElectronic.check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PaymentMethodMailed.check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4155" y="638636"/>
            <a:ext cx="541176" cy="173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95331" y="979714"/>
            <a:ext cx="1119673" cy="344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176" y="6356350"/>
            <a:ext cx="477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Stability means this scales to many big data app’s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69856" y="5496845"/>
                <a:ext cx="85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856" y="5496845"/>
                <a:ext cx="85228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748694" y="4713596"/>
                <a:ext cx="2114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694" y="4713596"/>
                <a:ext cx="211468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730" y="4763788"/>
                <a:ext cx="2242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0" y="4763788"/>
                <a:ext cx="224292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19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500187"/>
            <a:ext cx="9363075" cy="385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5729" y="650424"/>
                <a:ext cx="4991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such that K-fold CV deviance is minimized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9" y="650424"/>
                <a:ext cx="4991559" cy="369332"/>
              </a:xfrm>
              <a:prstGeom prst="rect">
                <a:avLst/>
              </a:prstGeom>
              <a:blipFill>
                <a:blip r:embed="rId3"/>
                <a:stretch>
                  <a:fillRect l="-977" t="-10000" r="-3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377306" y="1248842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non-zero coefficients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40563" y="1019756"/>
            <a:ext cx="46653" cy="112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9043" y="5468911"/>
            <a:ext cx="347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Deviance divided by number of </a:t>
            </a:r>
            <a:r>
              <a:rPr lang="en-US" dirty="0" err="1"/>
              <a:t>obs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22310" y="4208106"/>
            <a:ext cx="485192" cy="12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2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14143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         0.0480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telco.tenure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-0.0548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telco.MonthlyCharges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.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telco.TotalCharges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0.2604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0.2136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PartnerYes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.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-0.1475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-0.5920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0.2475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InternetServiceFiber.optic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0.7701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-0.7711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-0.3918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-0.1557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-0.0359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-0.3688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StreamingTVYes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0.1972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StreamingMoviesYes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0.2067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ContractOne.year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-0.6548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ContractTwo.year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-1.3247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0.3402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PaymentMethodCredit.card..automatic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-0.0735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PaymentMethodElectronic.check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0.3163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PaymentMethodMailed.check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-0.0352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561" y="141438"/>
            <a:ext cx="14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That model is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8563" y="141438"/>
            <a:ext cx="242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no standard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079" y="1478825"/>
            <a:ext cx="2299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variables didn’t make the cut</a:t>
            </a:r>
          </a:p>
        </p:txBody>
      </p:sp>
    </p:spTree>
    <p:extLst>
      <p:ext uri="{BB962C8B-B14F-4D97-AF65-F5344CB8AC3E}">
        <p14:creationId xmlns:p14="http://schemas.microsoft.com/office/powerpoint/2010/main" val="175062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Reading: </a:t>
            </a:r>
          </a:p>
          <a:p>
            <a:r>
              <a:rPr lang="en-US" sz="1600" u="sng" dirty="0">
                <a:hlinkClick r:id="rId2"/>
              </a:rPr>
              <a:t>BKN Ch</a:t>
            </a:r>
            <a:r>
              <a:rPr lang="en-US" sz="1600" u="sng" dirty="0">
                <a:solidFill>
                  <a:schemeClr val="accent5"/>
                </a:solidFill>
                <a:hlinkClick r:id="rId2"/>
              </a:rPr>
              <a:t>. </a:t>
            </a:r>
            <a:r>
              <a:rPr lang="en-US" sz="1600" u="sng" dirty="0">
                <a:solidFill>
                  <a:schemeClr val="accent5"/>
                </a:solidFill>
              </a:rPr>
              <a:t>17</a:t>
            </a:r>
          </a:p>
          <a:p>
            <a:endParaRPr lang="en-US" sz="1600" u="sng" dirty="0">
              <a:solidFill>
                <a:schemeClr val="accent5"/>
              </a:solidFill>
            </a:endParaRPr>
          </a:p>
          <a:p>
            <a:r>
              <a:rPr lang="en-US" sz="1600" u="sng" dirty="0">
                <a:hlinkClick r:id="rId3"/>
              </a:rPr>
              <a:t>ISLR Ch. 8.1</a:t>
            </a:r>
            <a:endParaRPr lang="en-US" sz="1600" u="sng"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want a model that is simple to understand and communicate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98" y="3080968"/>
            <a:ext cx="2299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=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6127" y="3080968"/>
            <a:ext cx="2299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= 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2640" y="208791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Root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7516" y="370386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Internal 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718" y="5897325"/>
            <a:ext cx="96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leaf (terminal node) has a prediction: the average response rate of that 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8631" y="5311080"/>
            <a:ext cx="21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Terminal node </a:t>
            </a:r>
          </a:p>
        </p:txBody>
      </p:sp>
    </p:spTree>
    <p:extLst>
      <p:ext uri="{BB962C8B-B14F-4D97-AF65-F5344CB8AC3E}">
        <p14:creationId xmlns:p14="http://schemas.microsoft.com/office/powerpoint/2010/main" val="401342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fits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70075"/>
            <a:ext cx="9363075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70247"/>
            <a:ext cx="611577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Leaf (terminal) nodes## Classification tree: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tree(formula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respmail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subset(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select = c(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respmail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    F, student)),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mindev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0.005)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Number of terminal nodes:  5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Residual mean deviance:  0.505 = 2500 / 4950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Misclassification error rate: 0.124 = 616 / 4952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49078" y="3135086"/>
            <a:ext cx="2771191" cy="173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040" y="613559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How does it decide where to split?</a:t>
            </a:r>
          </a:p>
        </p:txBody>
      </p:sp>
    </p:spTree>
    <p:extLst>
      <p:ext uri="{BB962C8B-B14F-4D97-AF65-F5344CB8AC3E}">
        <p14:creationId xmlns:p14="http://schemas.microsoft.com/office/powerpoint/2010/main" val="283017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CRT: Gini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93798" y="4957447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98" y="4957447"/>
                <a:ext cx="26484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7217" y="4952432"/>
                <a:ext cx="3116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17" y="4952432"/>
                <a:ext cx="311630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99051" y="3160837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Gini index of impurity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398" y="55837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Minimal impurity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2" y="13571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Gini impurity is a measure of how often a randomly chosen element from the set would be incorrectly labeled if it were randomly labeled according to the distribution of labels in the subset. 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55550" y="5583796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Maximal impurity</a:t>
            </a:r>
          </a:p>
        </p:txBody>
      </p:sp>
    </p:spTree>
    <p:extLst>
      <p:ext uri="{BB962C8B-B14F-4D97-AF65-F5344CB8AC3E}">
        <p14:creationId xmlns:p14="http://schemas.microsoft.com/office/powerpoint/2010/main" val="29041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reading link: </a:t>
            </a:r>
          </a:p>
          <a:p>
            <a:r>
              <a:rPr lang="en-US" sz="1600" u="sng" dirty="0">
                <a:hlinkClick r:id="rId2"/>
              </a:rPr>
              <a:t>ISLR Ch. 6.1-2</a:t>
            </a:r>
            <a:endParaRPr lang="en-US" sz="1600" u="sng"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70050" y="5152455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50" y="5152455"/>
                <a:ext cx="26484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7217" y="4952432"/>
                <a:ext cx="3116943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17" y="4952432"/>
                <a:ext cx="3116943" cy="7693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71301" y="1564587"/>
          <a:ext cx="3014136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71301" y="1564587"/>
          <a:ext cx="3014136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 txBox="1">
                <a:spLocks/>
              </p:cNvSpPr>
              <p:nvPr/>
            </p:nvSpPr>
            <p:spPr>
              <a:xfrm>
                <a:off x="5164667" y="5446211"/>
                <a:ext cx="7103533" cy="83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67" y="5446211"/>
                <a:ext cx="7103533" cy="8304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05207" y="556851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57982" y="6021066"/>
                <a:ext cx="3654910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∗0−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82" y="6021066"/>
                <a:ext cx="3654910" cy="670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15190" y="4920231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90" y="4920231"/>
                <a:ext cx="264841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32357" y="4720208"/>
                <a:ext cx="3116943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57" y="4720208"/>
                <a:ext cx="3116943" cy="7693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6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7974" y="5518915"/>
                <a:ext cx="1519134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74" y="5518915"/>
                <a:ext cx="1519134" cy="6705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091994" y="1653496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994" y="1653496"/>
                <a:ext cx="728133" cy="71437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9989461" y="2940430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461" y="2940430"/>
                <a:ext cx="728133" cy="714375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279194" y="2940429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94" y="2940429"/>
                <a:ext cx="728133" cy="714375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4"/>
            <a:endCxn id="21" idx="1"/>
          </p:cNvCxnSpPr>
          <p:nvPr/>
        </p:nvCxnSpPr>
        <p:spPr>
          <a:xfrm>
            <a:off x="9456061" y="2367871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7"/>
          </p:cNvCxnSpPr>
          <p:nvPr/>
        </p:nvCxnSpPr>
        <p:spPr>
          <a:xfrm flipH="1">
            <a:off x="8900694" y="2367871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84258" y="3911820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70419" y="5518915"/>
                <a:ext cx="3654910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∗0−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19" y="5518915"/>
                <a:ext cx="3654910" cy="670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295398" y="186858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Potential split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4258" y="187046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Potential split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877531" y="4784319"/>
                <a:ext cx="1129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31" y="4784319"/>
                <a:ext cx="112979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414641" y="4654345"/>
                <a:ext cx="1135118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641" y="4654345"/>
                <a:ext cx="1135118" cy="6117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6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 txBox="1">
                <a:spLocks/>
              </p:cNvSpPr>
              <p:nvPr/>
            </p:nvSpPr>
            <p:spPr>
              <a:xfrm>
                <a:off x="2544233" y="1978947"/>
                <a:ext cx="7103533" cy="83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233" y="1978947"/>
                <a:ext cx="7103533" cy="8304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99523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1 at node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19590" y="2844615"/>
                <a:ext cx="152189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90" y="2844615"/>
                <a:ext cx="1521891" cy="670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38200" y="3666498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2 at node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4973" y="3480586"/>
                <a:ext cx="1526508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73" y="3480586"/>
                <a:ext cx="1526508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69066" y="4892962"/>
            <a:ext cx="84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is larger when we split with Y than X, so choose Y split.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065" y="5822699"/>
            <a:ext cx="1175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stop when the decrease is smaller than some threshold, or when leaves are small (few observations)</a:t>
            </a:r>
          </a:p>
        </p:txBody>
      </p:sp>
    </p:spTree>
    <p:extLst>
      <p:ext uri="{BB962C8B-B14F-4D97-AF65-F5344CB8AC3E}">
        <p14:creationId xmlns:p14="http://schemas.microsoft.com/office/powerpoint/2010/main" val="232512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Lea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Lea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Non-parametric: no assumption made about relationship between x and 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fit the in-sample data arbitrarily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95" y="2072481"/>
            <a:ext cx="9363075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6815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lower the threshold for improvement to zero, the tree grows as complex as the data.</a:t>
            </a:r>
          </a:p>
        </p:txBody>
      </p:sp>
    </p:spTree>
    <p:extLst>
      <p:ext uri="{BB962C8B-B14F-4D97-AF65-F5344CB8AC3E}">
        <p14:creationId xmlns:p14="http://schemas.microsoft.com/office/powerpoint/2010/main" val="331193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fit the in-sample data arbitrarily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94706"/>
            <a:ext cx="9363075" cy="3857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1659" y="5767665"/>
            <a:ext cx="323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 indent="-7938"/>
            <a:r>
              <a:rPr lang="en-US" b="1" dirty="0"/>
              <a:t>What problems do you foresee?</a:t>
            </a:r>
          </a:p>
        </p:txBody>
      </p:sp>
    </p:spTree>
    <p:extLst>
      <p:ext uri="{BB962C8B-B14F-4D97-AF65-F5344CB8AC3E}">
        <p14:creationId xmlns:p14="http://schemas.microsoft.com/office/powerpoint/2010/main" val="136812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Interpretability </a:t>
            </a:r>
          </a:p>
          <a:p>
            <a:pPr lvl="1"/>
            <a:r>
              <a:rPr lang="en-US" dirty="0"/>
              <a:t>Nonparametric: more flexible than logistic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Unstable -&gt; irrelevant variables can change the model results</a:t>
            </a:r>
          </a:p>
          <a:p>
            <a:pPr lvl="1"/>
            <a:r>
              <a:rPr lang="en-US" b="1" dirty="0"/>
              <a:t>Tendency to </a:t>
            </a:r>
            <a:r>
              <a:rPr lang="en-US" b="1" dirty="0" err="1"/>
              <a:t>overfit</a:t>
            </a:r>
            <a:r>
              <a:rPr lang="en-US" b="1" dirty="0"/>
              <a:t>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Here K = 5.  </a:t>
            </a:r>
          </a:p>
          <a:p>
            <a:endParaRPr lang="en-US" dirty="0"/>
          </a:p>
          <a:p>
            <a:r>
              <a:rPr lang="en-US" dirty="0"/>
              <a:t>Data randomly split into 5 equally sized groups of 20% each. </a:t>
            </a:r>
          </a:p>
          <a:p>
            <a:endParaRPr lang="en-US" dirty="0"/>
          </a:p>
          <a:p>
            <a:r>
              <a:rPr lang="en-US" dirty="0"/>
              <a:t>4 groups used to fit, one group to validate.</a:t>
            </a:r>
          </a:p>
          <a:p>
            <a:endParaRPr lang="en-US" dirty="0"/>
          </a:p>
          <a:p>
            <a:r>
              <a:rPr lang="en-US" dirty="0"/>
              <a:t>Repeat so that all data is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0" y="1433511"/>
            <a:ext cx="37052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4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OOS error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11" y="1870075"/>
            <a:ext cx="9363075" cy="3857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38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 improvement over 4</a:t>
            </a:r>
          </a:p>
        </p:txBody>
      </p:sp>
    </p:spTree>
    <p:extLst>
      <p:ext uri="{BB962C8B-B14F-4D97-AF65-F5344CB8AC3E}">
        <p14:creationId xmlns:p14="http://schemas.microsoft.com/office/powerpoint/2010/main" val="364336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From 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7C86E-560A-42B5-B793-A9D8EB72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0394"/>
            <a:ext cx="5157787" cy="823912"/>
          </a:xfrm>
        </p:spPr>
        <p:txBody>
          <a:bodyPr/>
          <a:lstStyle/>
          <a:p>
            <a:pPr algn="ctr"/>
            <a:r>
              <a:rPr lang="en-US" sz="2400" dirty="0"/>
              <a:t>What we want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7CBE61-B147-440A-A7DA-2F4B1B467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039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What we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65526-A719-4916-9F58-9D0F56197A13}"/>
              </a:ext>
            </a:extLst>
          </p:cNvPr>
          <p:cNvGrpSpPr/>
          <p:nvPr/>
        </p:nvGrpSpPr>
        <p:grpSpPr>
          <a:xfrm>
            <a:off x="980388" y="2300383"/>
            <a:ext cx="4638791" cy="3132433"/>
            <a:chOff x="1403059" y="1411287"/>
            <a:chExt cx="8116241" cy="4857191"/>
          </a:xfrm>
        </p:grpSpPr>
        <p:grpSp>
          <p:nvGrpSpPr>
            <p:cNvPr id="13" name="Group 12"/>
            <p:cNvGrpSpPr/>
            <p:nvPr/>
          </p:nvGrpSpPr>
          <p:grpSpPr>
            <a:xfrm>
              <a:off x="3149600" y="1411287"/>
              <a:ext cx="5151718" cy="3784600"/>
              <a:chOff x="4817533" y="1913467"/>
              <a:chExt cx="5151718" cy="37846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817533" y="1913467"/>
                <a:ext cx="0" cy="3784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17533" y="5689600"/>
                <a:ext cx="5151718" cy="8467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4819843" y="589914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Model Complexity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57425" y="5465690"/>
              <a:ext cx="917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3316" y="5450932"/>
              <a:ext cx="1204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059" y="3041134"/>
              <a:ext cx="1329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latin typeface="Century Gothic" panose="020B0502020202020204" pitchFamily="34" charset="0"/>
                </a:rPr>
                <a:t>Deviance 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49600" y="1574800"/>
              <a:ext cx="4813363" cy="3555947"/>
            </a:xfrm>
            <a:custGeom>
              <a:avLst/>
              <a:gdLst>
                <a:gd name="connsiteX0" fmla="*/ 0 w 4580466"/>
                <a:gd name="connsiteY0" fmla="*/ 0 h 3126324"/>
                <a:gd name="connsiteX1" fmla="*/ 245533 w 4580466"/>
                <a:gd name="connsiteY1" fmla="*/ 1278466 h 3126324"/>
                <a:gd name="connsiteX2" fmla="*/ 829733 w 4580466"/>
                <a:gd name="connsiteY2" fmla="*/ 1896533 h 3126324"/>
                <a:gd name="connsiteX3" fmla="*/ 1439333 w 4580466"/>
                <a:gd name="connsiteY3" fmla="*/ 2260600 h 3126324"/>
                <a:gd name="connsiteX4" fmla="*/ 2040466 w 4580466"/>
                <a:gd name="connsiteY4" fmla="*/ 2480733 h 3126324"/>
                <a:gd name="connsiteX5" fmla="*/ 2810933 w 4580466"/>
                <a:gd name="connsiteY5" fmla="*/ 2675466 h 3126324"/>
                <a:gd name="connsiteX6" fmla="*/ 3479800 w 4580466"/>
                <a:gd name="connsiteY6" fmla="*/ 2904066 h 3126324"/>
                <a:gd name="connsiteX7" fmla="*/ 3979333 w 4580466"/>
                <a:gd name="connsiteY7" fmla="*/ 3005666 h 3126324"/>
                <a:gd name="connsiteX8" fmla="*/ 4385733 w 4580466"/>
                <a:gd name="connsiteY8" fmla="*/ 3115733 h 3126324"/>
                <a:gd name="connsiteX9" fmla="*/ 4580466 w 4580466"/>
                <a:gd name="connsiteY9" fmla="*/ 3115733 h 3126324"/>
                <a:gd name="connsiteX0" fmla="*/ 0 w 4700414"/>
                <a:gd name="connsiteY0" fmla="*/ 0 h 3202528"/>
                <a:gd name="connsiteX1" fmla="*/ 245533 w 4700414"/>
                <a:gd name="connsiteY1" fmla="*/ 1278466 h 3202528"/>
                <a:gd name="connsiteX2" fmla="*/ 829733 w 4700414"/>
                <a:gd name="connsiteY2" fmla="*/ 1896533 h 3202528"/>
                <a:gd name="connsiteX3" fmla="*/ 1439333 w 4700414"/>
                <a:gd name="connsiteY3" fmla="*/ 2260600 h 3202528"/>
                <a:gd name="connsiteX4" fmla="*/ 2040466 w 4700414"/>
                <a:gd name="connsiteY4" fmla="*/ 2480733 h 3202528"/>
                <a:gd name="connsiteX5" fmla="*/ 2810933 w 4700414"/>
                <a:gd name="connsiteY5" fmla="*/ 2675466 h 3202528"/>
                <a:gd name="connsiteX6" fmla="*/ 3479800 w 4700414"/>
                <a:gd name="connsiteY6" fmla="*/ 2904066 h 3202528"/>
                <a:gd name="connsiteX7" fmla="*/ 3979333 w 4700414"/>
                <a:gd name="connsiteY7" fmla="*/ 3005666 h 3202528"/>
                <a:gd name="connsiteX8" fmla="*/ 4385733 w 4700414"/>
                <a:gd name="connsiteY8" fmla="*/ 3115733 h 3202528"/>
                <a:gd name="connsiteX9" fmla="*/ 4700414 w 4700414"/>
                <a:gd name="connsiteY9" fmla="*/ 3201772 h 3202528"/>
                <a:gd name="connsiteX0" fmla="*/ 0 w 4700414"/>
                <a:gd name="connsiteY0" fmla="*/ 0 h 3202528"/>
                <a:gd name="connsiteX1" fmla="*/ 245533 w 4700414"/>
                <a:gd name="connsiteY1" fmla="*/ 1278466 h 3202528"/>
                <a:gd name="connsiteX2" fmla="*/ 829733 w 4700414"/>
                <a:gd name="connsiteY2" fmla="*/ 1896533 h 3202528"/>
                <a:gd name="connsiteX3" fmla="*/ 1439333 w 4700414"/>
                <a:gd name="connsiteY3" fmla="*/ 2260600 h 3202528"/>
                <a:gd name="connsiteX4" fmla="*/ 2040466 w 4700414"/>
                <a:gd name="connsiteY4" fmla="*/ 2480733 h 3202528"/>
                <a:gd name="connsiteX5" fmla="*/ 2810933 w 4700414"/>
                <a:gd name="connsiteY5" fmla="*/ 2675466 h 3202528"/>
                <a:gd name="connsiteX6" fmla="*/ 3479800 w 4700414"/>
                <a:gd name="connsiteY6" fmla="*/ 2867191 h 3202528"/>
                <a:gd name="connsiteX7" fmla="*/ 3979333 w 4700414"/>
                <a:gd name="connsiteY7" fmla="*/ 3005666 h 3202528"/>
                <a:gd name="connsiteX8" fmla="*/ 4385733 w 4700414"/>
                <a:gd name="connsiteY8" fmla="*/ 3115733 h 3202528"/>
                <a:gd name="connsiteX9" fmla="*/ 4700414 w 4700414"/>
                <a:gd name="connsiteY9" fmla="*/ 3201772 h 320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0414" h="3202528">
                  <a:moveTo>
                    <a:pt x="0" y="0"/>
                  </a:moveTo>
                  <a:cubicBezTo>
                    <a:pt x="53622" y="481188"/>
                    <a:pt x="107244" y="962377"/>
                    <a:pt x="245533" y="1278466"/>
                  </a:cubicBezTo>
                  <a:cubicBezTo>
                    <a:pt x="383822" y="1594555"/>
                    <a:pt x="630766" y="1732844"/>
                    <a:pt x="829733" y="1896533"/>
                  </a:cubicBezTo>
                  <a:cubicBezTo>
                    <a:pt x="1028700" y="2060222"/>
                    <a:pt x="1237544" y="2163233"/>
                    <a:pt x="1439333" y="2260600"/>
                  </a:cubicBezTo>
                  <a:cubicBezTo>
                    <a:pt x="1641122" y="2357967"/>
                    <a:pt x="1811866" y="2411589"/>
                    <a:pt x="2040466" y="2480733"/>
                  </a:cubicBezTo>
                  <a:cubicBezTo>
                    <a:pt x="2269066" y="2549877"/>
                    <a:pt x="2571044" y="2611056"/>
                    <a:pt x="2810933" y="2675466"/>
                  </a:cubicBezTo>
                  <a:cubicBezTo>
                    <a:pt x="3050822" y="2739876"/>
                    <a:pt x="3285067" y="2812158"/>
                    <a:pt x="3479800" y="2867191"/>
                  </a:cubicBezTo>
                  <a:lnTo>
                    <a:pt x="3979333" y="3005666"/>
                  </a:lnTo>
                  <a:cubicBezTo>
                    <a:pt x="4130322" y="3047090"/>
                    <a:pt x="4285544" y="3097389"/>
                    <a:pt x="4385733" y="3115733"/>
                  </a:cubicBezTo>
                  <a:cubicBezTo>
                    <a:pt x="4485922" y="3134078"/>
                    <a:pt x="4653142" y="3210944"/>
                    <a:pt x="4700414" y="3201772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149600" y="1600200"/>
              <a:ext cx="4690533" cy="2252277"/>
            </a:xfrm>
            <a:custGeom>
              <a:avLst/>
              <a:gdLst>
                <a:gd name="connsiteX0" fmla="*/ 0 w 4690533"/>
                <a:gd name="connsiteY0" fmla="*/ 0 h 2252277"/>
                <a:gd name="connsiteX1" fmla="*/ 177800 w 4690533"/>
                <a:gd name="connsiteY1" fmla="*/ 1016000 h 2252277"/>
                <a:gd name="connsiteX2" fmla="*/ 389467 w 4690533"/>
                <a:gd name="connsiteY2" fmla="*/ 1557867 h 2252277"/>
                <a:gd name="connsiteX3" fmla="*/ 965200 w 4690533"/>
                <a:gd name="connsiteY3" fmla="*/ 2082800 h 2252277"/>
                <a:gd name="connsiteX4" fmla="*/ 1811867 w 4690533"/>
                <a:gd name="connsiteY4" fmla="*/ 2252133 h 2252277"/>
                <a:gd name="connsiteX5" fmla="*/ 2921000 w 4690533"/>
                <a:gd name="connsiteY5" fmla="*/ 2099733 h 2252277"/>
                <a:gd name="connsiteX6" fmla="*/ 4013200 w 4690533"/>
                <a:gd name="connsiteY6" fmla="*/ 1549400 h 2252277"/>
                <a:gd name="connsiteX7" fmla="*/ 4690533 w 4690533"/>
                <a:gd name="connsiteY7" fmla="*/ 1253067 h 225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0533" h="2252277">
                  <a:moveTo>
                    <a:pt x="0" y="0"/>
                  </a:moveTo>
                  <a:cubicBezTo>
                    <a:pt x="56444" y="378178"/>
                    <a:pt x="112889" y="756356"/>
                    <a:pt x="177800" y="1016000"/>
                  </a:cubicBezTo>
                  <a:cubicBezTo>
                    <a:pt x="242711" y="1275644"/>
                    <a:pt x="258234" y="1380067"/>
                    <a:pt x="389467" y="1557867"/>
                  </a:cubicBezTo>
                  <a:cubicBezTo>
                    <a:pt x="520700" y="1735667"/>
                    <a:pt x="728133" y="1967089"/>
                    <a:pt x="965200" y="2082800"/>
                  </a:cubicBezTo>
                  <a:cubicBezTo>
                    <a:pt x="1202267" y="2198511"/>
                    <a:pt x="1485900" y="2249311"/>
                    <a:pt x="1811867" y="2252133"/>
                  </a:cubicBezTo>
                  <a:cubicBezTo>
                    <a:pt x="2137834" y="2254955"/>
                    <a:pt x="2554111" y="2216855"/>
                    <a:pt x="2921000" y="2099733"/>
                  </a:cubicBezTo>
                  <a:cubicBezTo>
                    <a:pt x="3287889" y="1982611"/>
                    <a:pt x="3718278" y="1690511"/>
                    <a:pt x="4013200" y="1549400"/>
                  </a:cubicBezTo>
                  <a:cubicBezTo>
                    <a:pt x="4308122" y="1408289"/>
                    <a:pt x="4499327" y="1330678"/>
                    <a:pt x="4690533" y="1253067"/>
                  </a:cubicBezTo>
                </a:path>
              </a:pathLst>
            </a:custGeom>
            <a:ln w="28575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7840" y="4861745"/>
              <a:ext cx="9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IS error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64387" y="2541672"/>
              <a:ext cx="1273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OOS error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208841" y="3225800"/>
              <a:ext cx="0" cy="15568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029790" y="3650548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= overfitting</a:t>
              </a:r>
            </a:p>
          </p:txBody>
        </p:sp>
      </p:grp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136239F1-F9AA-4ED2-93F7-C67C363917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1500" y="2024306"/>
            <a:ext cx="3684588" cy="368458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D8FD94-7AB4-4056-806B-262EC9C41193}"/>
              </a:ext>
            </a:extLst>
          </p:cNvPr>
          <p:cNvSpPr/>
          <p:nvPr/>
        </p:nvSpPr>
        <p:spPr>
          <a:xfrm>
            <a:off x="2933231" y="5825445"/>
            <a:ext cx="615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How do we systematically search for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345642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966717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Reading: </a:t>
            </a:r>
          </a:p>
          <a:p>
            <a:r>
              <a:rPr lang="en-US" sz="1800" u="sng" dirty="0">
                <a:hlinkClick r:id="rId2"/>
              </a:rPr>
              <a:t>ISLR Ch. 8.</a:t>
            </a:r>
            <a:r>
              <a:rPr lang="en-US" sz="1800" u="sng" dirty="0"/>
              <a:t>2</a:t>
            </a:r>
            <a:endParaRPr lang="en-US" sz="1800" u="sng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averaging a set of observations reduces variance</a:t>
            </a:r>
          </a:p>
          <a:p>
            <a:pPr lvl="1"/>
            <a:r>
              <a:rPr lang="en-US" sz="2000" dirty="0"/>
              <a:t>One tree has high variance, but an average of many trees will have low variance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Bagging = bootstrap aggregation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L1: bootstrap sampling = take a sample of same size from the original dataset, but </a:t>
            </a:r>
            <a:r>
              <a:rPr lang="en-US" u="sng" dirty="0"/>
              <a:t>with replacement</a:t>
            </a:r>
            <a:endParaRPr lang="en-US" dirty="0"/>
          </a:p>
          <a:p>
            <a:pPr lvl="1"/>
            <a:r>
              <a:rPr lang="en-US" dirty="0"/>
              <a:t>Same observation can occur multiple times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Image result for bootstrapp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3"/>
          <a:stretch/>
        </p:blipFill>
        <p:spPr bwMode="auto">
          <a:xfrm>
            <a:off x="756709" y="588698"/>
            <a:ext cx="5195357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63732" y="1336040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32" y="1336040"/>
                <a:ext cx="541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07" t="-4348" r="-775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3732" y="2964412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32" y="2964412"/>
                <a:ext cx="54133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07" t="-4348" r="-775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8597" y="4513812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97" y="4513812"/>
                <a:ext cx="541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07" t="-4348" r="-820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73326" y="2779745"/>
            <a:ext cx="289374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Final model is an </a:t>
            </a:r>
          </a:p>
          <a:p>
            <a:r>
              <a:rPr lang="en-US" u="sng" dirty="0">
                <a:latin typeface="Century Gothic" panose="020B0502020202020204" pitchFamily="34" charset="0"/>
              </a:rPr>
              <a:t>average over all B trees.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210" y="14753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B bootstrapped samples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9263" y="106356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 each b = 1, .. B samples,</a:t>
            </a:r>
          </a:p>
          <a:p>
            <a:r>
              <a:rPr lang="en-US" dirty="0">
                <a:latin typeface="Century Gothic" panose="020B0502020202020204" pitchFamily="34" charset="0"/>
              </a:rPr>
              <a:t>estimate a tree</a:t>
            </a:r>
          </a:p>
        </p:txBody>
      </p:sp>
    </p:spTree>
    <p:extLst>
      <p:ext uri="{BB962C8B-B14F-4D97-AF65-F5344CB8AC3E}">
        <p14:creationId xmlns:p14="http://schemas.microsoft.com/office/powerpoint/2010/main" val="4062386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random forest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Idea: averaging a set of uncorrelated observations reduces variance </a:t>
                </a:r>
                <a:r>
                  <a:rPr lang="en-US" u="sng" dirty="0"/>
                  <a:t>even further</a:t>
                </a:r>
                <a:r>
                  <a:rPr lang="en-US" dirty="0"/>
                  <a:t> than correlated observations</a:t>
                </a:r>
              </a:p>
              <a:p>
                <a:endParaRPr lang="en-US" dirty="0"/>
              </a:p>
              <a:p>
                <a:r>
                  <a:rPr lang="en-US" dirty="0"/>
                  <a:t>Each time a split is considered, only a </a:t>
                </a:r>
                <a:r>
                  <a:rPr lang="en-US" u="sng" dirty="0"/>
                  <a:t>random</a:t>
                </a:r>
                <a:r>
                  <a:rPr lang="en-US" dirty="0"/>
                  <a:t> sample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predictors is chosen as split candidates from the full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Random sample of 3 out of 8 predictors at each split considered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4265" y="2421914"/>
            <a:ext cx="668867" cy="516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04125" y="3807615"/>
            <a:ext cx="668867" cy="516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298699" y="2938381"/>
            <a:ext cx="1339860" cy="8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912289" y="2938381"/>
            <a:ext cx="1386410" cy="8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87906" y="4342011"/>
            <a:ext cx="731722" cy="76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33073" y="4328565"/>
            <a:ext cx="701892" cy="7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3767" y="2519237"/>
                <a:ext cx="211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67" y="2519237"/>
                <a:ext cx="21173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46" t="-2174" r="-374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77856" y="3188332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56" y="3188332"/>
                <a:ext cx="82137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62302" y="3188332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02" y="3188332"/>
                <a:ext cx="82137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72967" y="3927348"/>
                <a:ext cx="150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67" y="3927348"/>
                <a:ext cx="15073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68" t="-2174" r="-526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11967" y="4538189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67" y="4538189"/>
                <a:ext cx="8213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78026" y="4541885"/>
                <a:ext cx="817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26" y="4541885"/>
                <a:ext cx="8172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27848" y="1794940"/>
                <a:ext cx="4191340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Random sample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predictors</a:t>
                </a:r>
                <a:endParaRPr lang="en-US" u="sng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848" y="1794940"/>
                <a:ext cx="419134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14" t="-6349" r="-58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5849" y="5812547"/>
                <a:ext cx="6139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If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random forest is the same as bagging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9" y="5812547"/>
                <a:ext cx="613950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650646" y="3433953"/>
            <a:ext cx="35413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split, randomly choose 3</a:t>
            </a:r>
            <a:endParaRPr lang="en-US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bagging, models are highly correlated</a:t>
                </a:r>
              </a:p>
              <a:p>
                <a:pPr lvl="1"/>
                <a:r>
                  <a:rPr lang="en-US" dirty="0"/>
                  <a:t>A strong predictor will appear in all bagged trees, and predictions across bagged trees will be correlated</a:t>
                </a:r>
              </a:p>
              <a:p>
                <a:pPr lvl="1"/>
                <a:r>
                  <a:rPr lang="en-US" dirty="0"/>
                  <a:t>An average over many correlated models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Random forests </a:t>
                </a:r>
                <a:r>
                  <a:rPr lang="en-US" u="sng" dirty="0"/>
                  <a:t>de-correlate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Even a strong predictor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fraction of times not in the tree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199983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40DC-F21D-429B-A7FD-DC64593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independent variables excluding the intercept.  (23 covariates in model 1 of telco L3).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Loop over model size in steps.  Start with a model that has only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models that have 1 predictor,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models with 2 predictors, choose the one that has the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lphaLcPeriod" startAt="16"/>
                </a:pPr>
                <a:r>
                  <a:rPr lang="en-US" dirty="0"/>
                  <a:t>Fit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model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Select best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using cross-validation (e.g., best OOS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  Run it on the full data set.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801" r="-696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54FE-855F-4BB4-8111-9D412A38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40DC-F21D-429B-A7FD-DC64593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Loop over model size in steps. Start with a model that has only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None/>
                </a:pPr>
                <a:r>
                  <a:rPr lang="en-US" sz="2000" dirty="0"/>
                  <a:t>0.	Fit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sz="2000" dirty="0"/>
                  <a:t> models that that augment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Fit all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models that augment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marL="914400" lvl="1" indent="-452438">
                  <a:buNone/>
                </a:pPr>
                <a:r>
                  <a:rPr lang="en-US" sz="2000" dirty="0"/>
                  <a:t>p-1. Fit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−1)=1</m:t>
                    </m:r>
                  </m:oMath>
                </a14:m>
                <a:r>
                  <a:rPr lang="en-US" sz="2000" dirty="0"/>
                  <a:t> model that augments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Select best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(e.g., best OOS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).  Run it on the full data 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54FE-855F-4BB4-8111-9D412A38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4D90-E368-4F93-9547-01A0FDE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CV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EC97-C141-4BA3-92DF-0C4DECB9B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R function we use to do forward stepwise regression, step, uses a </a:t>
                </a:r>
                <a:r>
                  <a:rPr lang="en-US" u="sng" dirty="0"/>
                  <a:t>penalized</a:t>
                </a:r>
                <a:r>
                  <a:rPr lang="en-US" dirty="0"/>
                  <a:t> deviance to select models rather than cross-validation.</a:t>
                </a:r>
              </a:p>
              <a:p>
                <a:endParaRPr lang="en-US" u="sng" dirty="0"/>
              </a:p>
              <a:p>
                <a:r>
                  <a:rPr lang="en-US" dirty="0"/>
                  <a:t>We saw that IS deviance (and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tend to overfit.  The idea is to penalize the IS fit measures based on how many parameters they use.</a:t>
                </a:r>
              </a:p>
              <a:p>
                <a:endParaRPr lang="en-US" dirty="0"/>
              </a:p>
              <a:p>
                <a:r>
                  <a:rPr lang="en-US" dirty="0"/>
                  <a:t>Akaike information criterion, is used by the step program.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EC97-C141-4BA3-92DF-0C4DECB9B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29E7-689C-4A65-9F63-9CC007C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data 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431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2252" y="2124210"/>
            <a:ext cx="7392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Step 		   Df Deviance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Df 	Dev   AIC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NA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7031       8143 8145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+ Contract -2  1380.83      7029       6763 6769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-2   413.97      7027       6349 6359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+ tenure -1   284.48      7026       6064 6076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-3    53.93      7023       6010 6028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-1    33.72      7022       5976 5996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-1    27.40      7021       5949 5971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TotalCharges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-1    29.20      7020       5920 5944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-1    25.16      7019       5895 5921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-1    22.58      7018       5872 5900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MonthlyCharges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-1    11.31      7017       5861 5891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-1    11.41      7016       5849 5881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-1     8.92      7015       5840 5874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-1     4.62      7014       5836 5872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+ Dependents -1     3.32      7013       5832 5870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-1     2.61      7012       5830 5870</a:t>
            </a:r>
          </a:p>
        </p:txBody>
      </p:sp>
    </p:spTree>
    <p:extLst>
      <p:ext uri="{BB962C8B-B14F-4D97-AF65-F5344CB8AC3E}">
        <p14:creationId xmlns:p14="http://schemas.microsoft.com/office/powerpoint/2010/main" val="260671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forward 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Time: Takes about 10 seconds for 7000 responses 20 covariates.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Unstable: small changes in the data lead to large differences in model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Alternative: estimate all coefficients but shrink the estimates towards zero.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Dev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penalty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shrinks the size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’s</a:t>
                </a:r>
              </a:p>
              <a:p>
                <a:pPr lvl="1"/>
                <a:r>
                  <a:rPr lang="en-US" sz="2000" dirty="0"/>
                  <a:t>The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the more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000" dirty="0"/>
                  <a:t>’s are exactly zero.  LASSO performs variable selection and yields “sparse” models.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= 0, we get logistic regression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Shrinking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’s means that the predictions shrink to the mean</a:t>
                </a:r>
              </a:p>
              <a:p>
                <a:pPr lvl="1"/>
                <a:r>
                  <a:rPr lang="en-US" sz="2000" dirty="0"/>
                  <a:t>Idea is the same from L2: when you don’t know, shrink to the mean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1831" y="1595716"/>
            <a:ext cx="138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48680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39771</TotalTime>
  <Words>2311</Words>
  <Application>Microsoft Office PowerPoint</Application>
  <PresentationFormat>Widescreen</PresentationFormat>
  <Paragraphs>416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Courier New</vt:lpstr>
      <vt:lpstr>Office Theme</vt:lpstr>
      <vt:lpstr>Customer Analytics  Subset Selection, LASSO, Decision Trees &amp; Random Forests</vt:lpstr>
      <vt:lpstr>Subset selection</vt:lpstr>
      <vt:lpstr>From last lecture</vt:lpstr>
      <vt:lpstr>Best subset</vt:lpstr>
      <vt:lpstr>Forward stepwise regression</vt:lpstr>
      <vt:lpstr>Alternative to CV </vt:lpstr>
      <vt:lpstr>Telco data set</vt:lpstr>
      <vt:lpstr>Problems with forward selection</vt:lpstr>
      <vt:lpstr>Regularization: LASSO</vt:lpstr>
      <vt:lpstr>Absolute value</vt:lpstr>
      <vt:lpstr>Regularization path</vt:lpstr>
      <vt:lpstr>PowerPoint Presentation</vt:lpstr>
      <vt:lpstr>PowerPoint Presentation</vt:lpstr>
      <vt:lpstr>PowerPoint Presentation</vt:lpstr>
      <vt:lpstr>Decision Trees</vt:lpstr>
      <vt:lpstr>Motivation</vt:lpstr>
      <vt:lpstr>Closer look </vt:lpstr>
      <vt:lpstr>How it fits the data</vt:lpstr>
      <vt:lpstr>CRT: Gini impurity</vt:lpstr>
      <vt:lpstr>Splitting algorithm: CRT</vt:lpstr>
      <vt:lpstr>Splitting algorithm: CRT</vt:lpstr>
      <vt:lpstr>Splitting algorithm: CRT</vt:lpstr>
      <vt:lpstr>Splitting algorithm: CRT</vt:lpstr>
      <vt:lpstr>Decision Tree vs. Logistic regression</vt:lpstr>
      <vt:lpstr>We can fit the in-sample data arbitrarily well</vt:lpstr>
      <vt:lpstr>We can fit the in-sample data arbitrarily well</vt:lpstr>
      <vt:lpstr>Decision trees</vt:lpstr>
      <vt:lpstr>K-fold cross validation</vt:lpstr>
      <vt:lpstr>Comparing OOS error </vt:lpstr>
      <vt:lpstr>PowerPoint Presentation</vt:lpstr>
      <vt:lpstr>Random Forests</vt:lpstr>
      <vt:lpstr>Extension: bagging</vt:lpstr>
      <vt:lpstr>PowerPoint Presentation</vt:lpstr>
      <vt:lpstr>Extension: random forest  </vt:lpstr>
      <vt:lpstr>example</vt:lpstr>
      <vt:lpstr>Why?</vt:lpstr>
      <vt:lpstr>Random forest variable importance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554</cp:revision>
  <cp:lastPrinted>2021-11-15T16:07:18Z</cp:lastPrinted>
  <dcterms:created xsi:type="dcterms:W3CDTF">2016-02-20T12:06:45Z</dcterms:created>
  <dcterms:modified xsi:type="dcterms:W3CDTF">2021-11-15T16:07:44Z</dcterms:modified>
</cp:coreProperties>
</file>