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367" r:id="rId3"/>
    <p:sldId id="365" r:id="rId4"/>
    <p:sldId id="366" r:id="rId5"/>
    <p:sldId id="354" r:id="rId6"/>
    <p:sldId id="355" r:id="rId7"/>
    <p:sldId id="356" r:id="rId8"/>
    <p:sldId id="362" r:id="rId9"/>
    <p:sldId id="364" r:id="rId10"/>
    <p:sldId id="339" r:id="rId11"/>
    <p:sldId id="298" r:id="rId12"/>
    <p:sldId id="361" r:id="rId13"/>
    <p:sldId id="297" r:id="rId14"/>
    <p:sldId id="299" r:id="rId15"/>
    <p:sldId id="332" r:id="rId16"/>
    <p:sldId id="302" r:id="rId17"/>
    <p:sldId id="303" r:id="rId18"/>
    <p:sldId id="305" r:id="rId19"/>
    <p:sldId id="358" r:id="rId20"/>
    <p:sldId id="359" r:id="rId21"/>
    <p:sldId id="306" r:id="rId22"/>
    <p:sldId id="308" r:id="rId23"/>
    <p:sldId id="310" r:id="rId24"/>
    <p:sldId id="309" r:id="rId25"/>
    <p:sldId id="312" r:id="rId26"/>
    <p:sldId id="311" r:id="rId27"/>
    <p:sldId id="313" r:id="rId28"/>
    <p:sldId id="314" r:id="rId29"/>
    <p:sldId id="315" r:id="rId30"/>
    <p:sldId id="316" r:id="rId31"/>
    <p:sldId id="368" r:id="rId32"/>
    <p:sldId id="320" r:id="rId33"/>
    <p:sldId id="351" r:id="rId34"/>
    <p:sldId id="282" r:id="rId3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509" autoAdjust="0"/>
  </p:normalViewPr>
  <p:slideViewPr>
    <p:cSldViewPr snapToGrid="0">
      <p:cViewPr varScale="1">
        <p:scale>
          <a:sx n="90" d="100"/>
          <a:sy n="90"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0DDC138-54E4-4A74-94CF-63FF6FF77E2B}" type="datetimeFigureOut">
              <a:rPr lang="en-US" smtClean="0"/>
              <a:t>11/22/2021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23291A0-4D1F-4C03-8972-BA9F1C2DE101}" type="slidenum">
              <a:rPr lang="en-US" smtClean="0"/>
              <a:t>‹#›</a:t>
            </a:fld>
            <a:endParaRPr lang="en-US"/>
          </a:p>
        </p:txBody>
      </p:sp>
    </p:spTree>
    <p:extLst>
      <p:ext uri="{BB962C8B-B14F-4D97-AF65-F5344CB8AC3E}">
        <p14:creationId xmlns:p14="http://schemas.microsoft.com/office/powerpoint/2010/main" val="238022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291A0-4D1F-4C03-8972-BA9F1C2DE101}" type="slidenum">
              <a:rPr lang="en-US" smtClean="0"/>
              <a:t>1</a:t>
            </a:fld>
            <a:endParaRPr lang="en-US"/>
          </a:p>
        </p:txBody>
      </p:sp>
    </p:spTree>
    <p:extLst>
      <p:ext uri="{BB962C8B-B14F-4D97-AF65-F5344CB8AC3E}">
        <p14:creationId xmlns:p14="http://schemas.microsoft.com/office/powerpoint/2010/main" val="3182185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Netflix data</a:t>
            </a:r>
            <a:r>
              <a:rPr lang="en-US" baseline="0" dirty="0"/>
              <a:t>, 1% non-missing</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12</a:t>
            </a:fld>
            <a:endParaRPr lang="en-US"/>
          </a:p>
        </p:txBody>
      </p:sp>
    </p:spTree>
    <p:extLst>
      <p:ext uri="{BB962C8B-B14F-4D97-AF65-F5344CB8AC3E}">
        <p14:creationId xmlns:p14="http://schemas.microsoft.com/office/powerpoint/2010/main" val="33579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3291A0-4D1F-4C03-8972-BA9F1C2DE101}" type="slidenum">
              <a:rPr lang="en-US" smtClean="0"/>
              <a:t>17</a:t>
            </a:fld>
            <a:endParaRPr lang="en-US"/>
          </a:p>
        </p:txBody>
      </p:sp>
    </p:spTree>
    <p:extLst>
      <p:ext uri="{BB962C8B-B14F-4D97-AF65-F5344CB8AC3E}">
        <p14:creationId xmlns:p14="http://schemas.microsoft.com/office/powerpoint/2010/main" val="1364492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Fred and George similar; Ben negative;</a:t>
            </a:r>
            <a:r>
              <a:rPr lang="en-US" baseline="0" dirty="0"/>
              <a:t> Dave Cindy Emily not useful</a:t>
            </a:r>
          </a:p>
          <a:p>
            <a:r>
              <a:rPr lang="en-US" baseline="0" dirty="0"/>
              <a:t>Predator good</a:t>
            </a:r>
          </a:p>
          <a:p>
            <a:r>
              <a:rPr lang="en-US" baseline="0" dirty="0" err="1"/>
              <a:t>Notting</a:t>
            </a:r>
            <a:r>
              <a:rPr lang="en-US" baseline="0" dirty="0"/>
              <a:t> hill bad</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24</a:t>
            </a:fld>
            <a:endParaRPr lang="en-US"/>
          </a:p>
        </p:txBody>
      </p:sp>
    </p:spTree>
    <p:extLst>
      <p:ext uri="{BB962C8B-B14F-4D97-AF65-F5344CB8AC3E}">
        <p14:creationId xmlns:p14="http://schemas.microsoft.com/office/powerpoint/2010/main" val="115906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a:t>
            </a:r>
            <a:r>
              <a:rPr lang="en-US" baseline="0" dirty="0"/>
              <a:t> go through stages in their relationship with the firm. </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2</a:t>
            </a:fld>
            <a:endParaRPr lang="en-US"/>
          </a:p>
        </p:txBody>
      </p:sp>
    </p:spTree>
    <p:extLst>
      <p:ext uri="{BB962C8B-B14F-4D97-AF65-F5344CB8AC3E}">
        <p14:creationId xmlns:p14="http://schemas.microsoft.com/office/powerpoint/2010/main" val="6044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bank has a million customers but most use only 1 or 2 of its services</a:t>
            </a:r>
          </a:p>
          <a:p>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3</a:t>
            </a:fld>
            <a:endParaRPr lang="en-US"/>
          </a:p>
        </p:txBody>
      </p:sp>
    </p:spTree>
    <p:extLst>
      <p:ext uri="{BB962C8B-B14F-4D97-AF65-F5344CB8AC3E}">
        <p14:creationId xmlns:p14="http://schemas.microsoft.com/office/powerpoint/2010/main" val="120778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4</a:t>
            </a:fld>
            <a:endParaRPr lang="en-US"/>
          </a:p>
        </p:txBody>
      </p:sp>
    </p:spTree>
    <p:extLst>
      <p:ext uri="{BB962C8B-B14F-4D97-AF65-F5344CB8AC3E}">
        <p14:creationId xmlns:p14="http://schemas.microsoft.com/office/powerpoint/2010/main" val="411993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owning j in period t is a function of all the different products the customer owned in the last period, including product j.  </a:t>
            </a:r>
          </a:p>
        </p:txBody>
      </p:sp>
      <p:sp>
        <p:nvSpPr>
          <p:cNvPr id="4" name="Slide Number Placeholder 3"/>
          <p:cNvSpPr>
            <a:spLocks noGrp="1"/>
          </p:cNvSpPr>
          <p:nvPr>
            <p:ph type="sldNum" sz="quarter" idx="10"/>
          </p:nvPr>
        </p:nvSpPr>
        <p:spPr/>
        <p:txBody>
          <a:bodyPr/>
          <a:lstStyle/>
          <a:p>
            <a:fld id="{B23291A0-4D1F-4C03-8972-BA9F1C2DE101}" type="slidenum">
              <a:rPr lang="en-US" smtClean="0"/>
              <a:t>5</a:t>
            </a:fld>
            <a:endParaRPr lang="en-US"/>
          </a:p>
        </p:txBody>
      </p:sp>
    </p:spTree>
    <p:extLst>
      <p:ext uri="{BB962C8B-B14F-4D97-AF65-F5344CB8AC3E}">
        <p14:creationId xmlns:p14="http://schemas.microsoft.com/office/powerpoint/2010/main" val="4215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predict the customer is going to buy this product next, why do we need to cross-sell it? The next-product-to-buy approach implicitly views this as a data problem. It would be ideal to survey Customer A and ask what product he or she needs. Since we do not have that data, we look at what products customers with similar profiles (current product ownership, personal characteristics) have bought next, and assume that is what Customer A needs (see Knott et al. 2002 for further discussion).</a:t>
            </a:r>
          </a:p>
          <a:p>
            <a:endParaRPr lang="en-US" dirty="0"/>
          </a:p>
          <a:p>
            <a:r>
              <a:rPr lang="en-US" dirty="0"/>
              <a:t>A/B Test of this model using holdout sample very profitable.</a:t>
            </a:r>
          </a:p>
          <a:p>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6</a:t>
            </a:fld>
            <a:endParaRPr lang="en-US"/>
          </a:p>
        </p:txBody>
      </p:sp>
    </p:spTree>
    <p:extLst>
      <p:ext uri="{BB962C8B-B14F-4D97-AF65-F5344CB8AC3E}">
        <p14:creationId xmlns:p14="http://schemas.microsoft.com/office/powerpoint/2010/main" val="369983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customized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8</a:t>
            </a:fld>
            <a:endParaRPr lang="en-US"/>
          </a:p>
        </p:txBody>
      </p:sp>
    </p:spTree>
    <p:extLst>
      <p:ext uri="{BB962C8B-B14F-4D97-AF65-F5344CB8AC3E}">
        <p14:creationId xmlns:p14="http://schemas.microsoft.com/office/powerpoint/2010/main" val="274158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tail unpopular and</a:t>
            </a:r>
            <a:r>
              <a:rPr lang="en-US" baseline="0" dirty="0"/>
              <a:t> new products</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9</a:t>
            </a:fld>
            <a:endParaRPr lang="en-US"/>
          </a:p>
        </p:txBody>
      </p:sp>
    </p:spTree>
    <p:extLst>
      <p:ext uri="{BB962C8B-B14F-4D97-AF65-F5344CB8AC3E}">
        <p14:creationId xmlns:p14="http://schemas.microsoft.com/office/powerpoint/2010/main" val="35419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reviews.</a:t>
            </a:r>
          </a:p>
          <a:p>
            <a:endParaRPr lang="en-US" dirty="0"/>
          </a:p>
          <a:p>
            <a:r>
              <a:rPr lang="en-US" dirty="0"/>
              <a:t>Amazon says 35% come from RS; Netflix 80%</a:t>
            </a:r>
          </a:p>
        </p:txBody>
      </p:sp>
      <p:sp>
        <p:nvSpPr>
          <p:cNvPr id="4" name="Slide Number Placeholder 3"/>
          <p:cNvSpPr>
            <a:spLocks noGrp="1"/>
          </p:cNvSpPr>
          <p:nvPr>
            <p:ph type="sldNum" sz="quarter" idx="10"/>
          </p:nvPr>
        </p:nvSpPr>
        <p:spPr/>
        <p:txBody>
          <a:bodyPr/>
          <a:lstStyle/>
          <a:p>
            <a:fld id="{B23291A0-4D1F-4C03-8972-BA9F1C2DE101}" type="slidenum">
              <a:rPr lang="en-US" smtClean="0"/>
              <a:t>10</a:t>
            </a:fld>
            <a:endParaRPr lang="en-US"/>
          </a:p>
        </p:txBody>
      </p:sp>
    </p:spTree>
    <p:extLst>
      <p:ext uri="{BB962C8B-B14F-4D97-AF65-F5344CB8AC3E}">
        <p14:creationId xmlns:p14="http://schemas.microsoft.com/office/powerpoint/2010/main" val="86337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278B1D-9D52-4600-8833-A93FB591FBC6}" type="datetime1">
              <a:rPr lang="en-US" smtClean="0"/>
              <a:t>11/22/2021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BFAC83-0F86-4FD9-AADF-48CF955CAD4D}"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34675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379CD8-5666-406C-8B03-D35E2A2EF0BD}" type="datetime1">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FAC83-0F86-4FD9-AADF-48CF955CAD4D}"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41629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36E384-3A77-461D-8B1E-3F2C88CB678E}" type="datetime1">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FAC83-0F86-4FD9-AADF-48CF955CAD4D}" type="slidenum">
              <a:rPr lang="en-US" smtClean="0"/>
              <a:t>‹#›</a:t>
            </a:fld>
            <a:endParaRPr lang="en-US"/>
          </a:p>
        </p:txBody>
      </p:sp>
    </p:spTree>
    <p:extLst>
      <p:ext uri="{BB962C8B-B14F-4D97-AF65-F5344CB8AC3E}">
        <p14:creationId xmlns:p14="http://schemas.microsoft.com/office/powerpoint/2010/main" val="144841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E57CBC-C8C9-4890-A140-9F8229C14826}" type="datetime1">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FAC83-0F86-4FD9-AADF-48CF955CAD4D}"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18233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C0B50-2A31-4AAD-B88C-35EB7181C9B1}" type="datetime1">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FAC83-0F86-4FD9-AADF-48CF955CAD4D}"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21317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13C585-74F5-4175-962F-3723A9E129A4}" type="datetime1">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FAC83-0F86-4FD9-AADF-48CF955CAD4D}"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64969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Century Gothic" panose="020B0502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E87670-2B7F-415B-8558-D2A19DD3DC18}" type="datetime1">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FAC83-0F86-4FD9-AADF-48CF955CAD4D}"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25368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DFF126-C460-44C0-A688-33CC2871DB89}" type="datetime1">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FAC83-0F86-4FD9-AADF-48CF955CAD4D}"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20506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1E3A9-1A6E-49E0-8A24-A90B0EDDAB87}" type="datetime1">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FAC83-0F86-4FD9-AADF-48CF955CAD4D}"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24344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B07D38-CAE5-47E7-B3BA-F3B05E29FFF8}" type="datetime1">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FAC83-0F86-4FD9-AADF-48CF955CAD4D}"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429050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D8596-0409-47ED-94BB-ABD872B4986E}" type="datetime1">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FAC83-0F86-4FD9-AADF-48CF955CAD4D}"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294176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EEAA8-5650-42D7-9ED1-BADAB62176B9}" type="datetime1">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FAC83-0F86-4FD9-AADF-48CF955CAD4D}" type="slidenum">
              <a:rPr lang="en-US" smtClean="0"/>
              <a:t>‹#›</a:t>
            </a:fld>
            <a:endParaRPr lang="en-US"/>
          </a:p>
        </p:txBody>
      </p:sp>
    </p:spTree>
    <p:extLst>
      <p:ext uri="{BB962C8B-B14F-4D97-AF65-F5344CB8AC3E}">
        <p14:creationId xmlns:p14="http://schemas.microsoft.com/office/powerpoint/2010/main" val="334713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nfolab.stanford.edu/~ullman/mmds/ch9.pdf"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i.org/10.1002/dir.1003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Analytics for Customization</a:t>
            </a:r>
          </a:p>
        </p:txBody>
      </p:sp>
      <p:sp>
        <p:nvSpPr>
          <p:cNvPr id="3" name="Subtitle 2"/>
          <p:cNvSpPr>
            <a:spLocks noGrp="1"/>
          </p:cNvSpPr>
          <p:nvPr>
            <p:ph type="subTitle" idx="1"/>
          </p:nvPr>
        </p:nvSpPr>
        <p:spPr/>
        <p:txBody>
          <a:bodyPr/>
          <a:lstStyle/>
          <a:p>
            <a:endParaRPr lang="en-US" dirty="0"/>
          </a:p>
          <a:p>
            <a:r>
              <a:rPr lang="en-US" dirty="0"/>
              <a:t>Customer Analytics</a:t>
            </a:r>
          </a:p>
        </p:txBody>
      </p:sp>
    </p:spTree>
    <p:extLst>
      <p:ext uri="{BB962C8B-B14F-4D97-AF65-F5344CB8AC3E}">
        <p14:creationId xmlns:p14="http://schemas.microsoft.com/office/powerpoint/2010/main" val="103915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Recommender</a:t>
            </a:r>
            <a:br>
              <a:rPr lang="en-US" dirty="0"/>
            </a:br>
            <a:r>
              <a:rPr lang="en-US" dirty="0"/>
              <a:t>Systems</a:t>
            </a:r>
          </a:p>
        </p:txBody>
      </p:sp>
      <p:sp>
        <p:nvSpPr>
          <p:cNvPr id="5" name="Content Placeholder 4"/>
          <p:cNvSpPr>
            <a:spLocks noGrp="1"/>
          </p:cNvSpPr>
          <p:nvPr>
            <p:ph sz="half" idx="1"/>
          </p:nvPr>
        </p:nvSpPr>
        <p:spPr/>
        <p:txBody>
          <a:bodyPr>
            <a:normAutofit/>
          </a:bodyPr>
          <a:lstStyle/>
          <a:p>
            <a:pPr marL="0" indent="0">
              <a:buNone/>
            </a:pPr>
            <a:r>
              <a:rPr lang="en-US" dirty="0"/>
              <a:t>Inbound customization</a:t>
            </a:r>
          </a:p>
          <a:p>
            <a:pPr marL="0" indent="0">
              <a:buNone/>
            </a:pPr>
            <a:endParaRPr lang="en-US" dirty="0"/>
          </a:p>
          <a:p>
            <a:pPr marL="0" indent="0">
              <a:buNone/>
            </a:pPr>
            <a:r>
              <a:rPr lang="en-US" dirty="0"/>
              <a:t>Use big data on </a:t>
            </a:r>
            <a:r>
              <a:rPr lang="en-US" u="sng" dirty="0"/>
              <a:t>consumer views</a:t>
            </a:r>
            <a:r>
              <a:rPr lang="en-US" dirty="0"/>
              <a:t>, </a:t>
            </a:r>
            <a:r>
              <a:rPr lang="en-US" u="sng" dirty="0"/>
              <a:t>purchases</a:t>
            </a:r>
            <a:r>
              <a:rPr lang="en-US" dirty="0"/>
              <a:t> and </a:t>
            </a:r>
            <a:r>
              <a:rPr lang="en-US" u="sng" dirty="0"/>
              <a:t>reviews</a:t>
            </a:r>
          </a:p>
          <a:p>
            <a:pPr marL="0" indent="0">
              <a:buNone/>
            </a:pPr>
            <a:endParaRPr lang="en-US" dirty="0"/>
          </a:p>
          <a:p>
            <a:pPr marL="0" indent="0">
              <a:buNone/>
            </a:pPr>
            <a:r>
              <a:rPr lang="en-US" dirty="0"/>
              <a:t>Use methods to make </a:t>
            </a:r>
            <a:r>
              <a:rPr lang="en-US" u="sng" dirty="0"/>
              <a:t>customized</a:t>
            </a:r>
            <a:r>
              <a:rPr lang="en-US" dirty="0"/>
              <a:t> </a:t>
            </a:r>
            <a:r>
              <a:rPr lang="en-US" u="sng" dirty="0"/>
              <a:t>dynamic</a:t>
            </a:r>
            <a:r>
              <a:rPr lang="en-US" dirty="0"/>
              <a:t> recommendations</a:t>
            </a:r>
          </a:p>
          <a:p>
            <a:pPr marL="0" indent="0">
              <a:buNone/>
            </a:pPr>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10</a:t>
            </a:fld>
            <a:endParaRPr lang="en-US"/>
          </a:p>
        </p:txBody>
      </p:sp>
      <p:pic>
        <p:nvPicPr>
          <p:cNvPr id="6" name="Picture 5"/>
          <p:cNvPicPr>
            <a:picLocks noChangeAspect="1"/>
          </p:cNvPicPr>
          <p:nvPr/>
        </p:nvPicPr>
        <p:blipFill>
          <a:blip r:embed="rId3">
            <a:duotone>
              <a:schemeClr val="accent6">
                <a:shade val="45000"/>
                <a:satMod val="135000"/>
              </a:schemeClr>
              <a:prstClr val="white"/>
            </a:duotone>
          </a:blip>
          <a:stretch>
            <a:fillRect/>
          </a:stretch>
        </p:blipFill>
        <p:spPr>
          <a:xfrm>
            <a:off x="7105328" y="1297104"/>
            <a:ext cx="4248472" cy="42633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713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issues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What type of data do you use to build the RS?</a:t>
            </a:r>
          </a:p>
          <a:p>
            <a:pPr marL="514350" indent="-514350">
              <a:buFont typeface="+mj-lt"/>
              <a:buAutoNum type="arabicPeriod"/>
            </a:pPr>
            <a:endParaRPr lang="en-US" dirty="0"/>
          </a:p>
          <a:p>
            <a:pPr marL="514350" indent="-514350">
              <a:buFont typeface="+mj-lt"/>
              <a:buAutoNum type="arabicPeriod"/>
            </a:pPr>
            <a:r>
              <a:rPr lang="en-US" dirty="0"/>
              <a:t>How do you make predictions?</a:t>
            </a:r>
          </a:p>
          <a:p>
            <a:pPr marL="514350" indent="-514350">
              <a:buFont typeface="+mj-lt"/>
              <a:buAutoNum type="arabicPeriod"/>
            </a:pPr>
            <a:endParaRPr lang="en-US" dirty="0"/>
          </a:p>
          <a:p>
            <a:pPr marL="514350" indent="-514350">
              <a:buFont typeface="+mj-lt"/>
              <a:buAutoNum type="arabicPeriod"/>
            </a:pPr>
            <a:r>
              <a:rPr lang="en-US" dirty="0"/>
              <a:t>How do you measure success or performance of the RS?</a:t>
            </a:r>
          </a:p>
        </p:txBody>
      </p:sp>
      <p:sp>
        <p:nvSpPr>
          <p:cNvPr id="4" name="Slide Number Placeholder 3"/>
          <p:cNvSpPr>
            <a:spLocks noGrp="1"/>
          </p:cNvSpPr>
          <p:nvPr>
            <p:ph type="sldNum" sz="quarter" idx="12"/>
          </p:nvPr>
        </p:nvSpPr>
        <p:spPr/>
        <p:txBody>
          <a:bodyPr/>
          <a:lstStyle/>
          <a:p>
            <a:fld id="{6CBFAC83-0F86-4FD9-AADF-48CF955CAD4D}" type="slidenum">
              <a:rPr lang="en-US" smtClean="0"/>
              <a:t>11</a:t>
            </a:fld>
            <a:endParaRPr lang="en-US"/>
          </a:p>
        </p:txBody>
      </p:sp>
    </p:spTree>
    <p:extLst>
      <p:ext uri="{BB962C8B-B14F-4D97-AF65-F5344CB8AC3E}">
        <p14:creationId xmlns:p14="http://schemas.microsoft.com/office/powerpoint/2010/main" val="359311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Most important data challenge: sparsity</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572" y="1863987"/>
            <a:ext cx="9354856" cy="3839111"/>
          </a:xfrm>
        </p:spPr>
      </p:pic>
      <p:sp>
        <p:nvSpPr>
          <p:cNvPr id="4" name="Slide Number Placeholder 3"/>
          <p:cNvSpPr>
            <a:spLocks noGrp="1"/>
          </p:cNvSpPr>
          <p:nvPr>
            <p:ph type="sldNum" sz="quarter" idx="12"/>
          </p:nvPr>
        </p:nvSpPr>
        <p:spPr/>
        <p:txBody>
          <a:bodyPr/>
          <a:lstStyle/>
          <a:p>
            <a:fld id="{6CBFAC83-0F86-4FD9-AADF-48CF955CAD4D}" type="slidenum">
              <a:rPr lang="en-US" smtClean="0"/>
              <a:t>12</a:t>
            </a:fld>
            <a:endParaRPr lang="en-US"/>
          </a:p>
        </p:txBody>
      </p:sp>
      <p:sp>
        <p:nvSpPr>
          <p:cNvPr id="6" name="TextBox 5"/>
          <p:cNvSpPr txBox="1"/>
          <p:nvPr/>
        </p:nvSpPr>
        <p:spPr>
          <a:xfrm>
            <a:off x="136634" y="5769685"/>
            <a:ext cx="2929007" cy="369332"/>
          </a:xfrm>
          <a:prstGeom prst="rect">
            <a:avLst/>
          </a:prstGeom>
          <a:noFill/>
        </p:spPr>
        <p:txBody>
          <a:bodyPr wrap="none" rtlCol="0">
            <a:spAutoFit/>
          </a:bodyPr>
          <a:lstStyle/>
          <a:p>
            <a:r>
              <a:rPr lang="en-US" dirty="0">
                <a:latin typeface="Century Gothic" panose="020B0502020202020204" pitchFamily="34" charset="0"/>
              </a:rPr>
              <a:t>6% of entries non-missing</a:t>
            </a:r>
          </a:p>
        </p:txBody>
      </p:sp>
      <p:sp>
        <p:nvSpPr>
          <p:cNvPr id="3" name="Rectangle 2"/>
          <p:cNvSpPr/>
          <p:nvPr/>
        </p:nvSpPr>
        <p:spPr>
          <a:xfrm>
            <a:off x="3371192" y="5876397"/>
            <a:ext cx="6802821" cy="369332"/>
          </a:xfrm>
          <a:prstGeom prst="rect">
            <a:avLst/>
          </a:prstGeom>
        </p:spPr>
        <p:txBody>
          <a:bodyPr wrap="square">
            <a:spAutoFit/>
          </a:bodyPr>
          <a:lstStyle/>
          <a:p>
            <a:r>
              <a:rPr lang="en-US" dirty="0">
                <a:latin typeface="Century Gothic" panose="020B0502020202020204" pitchFamily="34" charset="0"/>
              </a:rPr>
              <a:t>Matrix is sparse: most users haven’t rated most movies</a:t>
            </a:r>
          </a:p>
        </p:txBody>
      </p:sp>
      <p:sp>
        <p:nvSpPr>
          <p:cNvPr id="7" name="TextBox 6"/>
          <p:cNvSpPr txBox="1"/>
          <p:nvPr/>
        </p:nvSpPr>
        <p:spPr>
          <a:xfrm>
            <a:off x="399393" y="1515728"/>
            <a:ext cx="10953511" cy="523220"/>
          </a:xfrm>
          <a:prstGeom prst="rect">
            <a:avLst/>
          </a:prstGeom>
          <a:noFill/>
        </p:spPr>
        <p:txBody>
          <a:bodyPr wrap="square" rtlCol="0">
            <a:spAutoFit/>
          </a:bodyPr>
          <a:lstStyle/>
          <a:p>
            <a:r>
              <a:rPr lang="en-US" sz="1400" dirty="0"/>
              <a:t>The data was collected through the </a:t>
            </a:r>
            <a:r>
              <a:rPr lang="en-US" sz="1400" dirty="0" err="1"/>
              <a:t>MovieLens</a:t>
            </a:r>
            <a:r>
              <a:rPr lang="en-US" sz="1400" dirty="0"/>
              <a:t> web site (movielens.umn.edu) during Sept 1997 - Apr 1998. The data set contains ~100k ratings (1-5) from 943 users on 1664 movies. Each user has rated at least 19 movies. </a:t>
            </a:r>
          </a:p>
        </p:txBody>
      </p:sp>
    </p:spTree>
    <p:extLst>
      <p:ext uri="{BB962C8B-B14F-4D97-AF65-F5344CB8AC3E}">
        <p14:creationId xmlns:p14="http://schemas.microsoft.com/office/powerpoint/2010/main" val="334216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Collecting data: ratings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7048827"/>
              </p:ext>
            </p:extLst>
          </p:nvPr>
        </p:nvGraphicFramePr>
        <p:xfrm>
          <a:off x="838200" y="1825625"/>
          <a:ext cx="10515600" cy="2286000"/>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endParaRPr lang="en-US" sz="2400" dirty="0">
                        <a:latin typeface="Century Gothic" panose="020B0502020202020204" pitchFamily="34" charset="0"/>
                      </a:endParaRPr>
                    </a:p>
                  </a:txBody>
                  <a:tcPr/>
                </a:tc>
                <a:tc>
                  <a:txBody>
                    <a:bodyPr/>
                    <a:lstStyle/>
                    <a:p>
                      <a:r>
                        <a:rPr lang="en-US" sz="2400" dirty="0">
                          <a:latin typeface="Century Gothic" panose="020B0502020202020204" pitchFamily="34" charset="0"/>
                        </a:rPr>
                        <a:t>Jungle Book</a:t>
                      </a:r>
                    </a:p>
                  </a:txBody>
                  <a:tcPr>
                    <a:lnB w="12700" cap="flat" cmpd="sng" algn="ctr">
                      <a:solidFill>
                        <a:schemeClr val="tx1"/>
                      </a:solidFill>
                      <a:prstDash val="solid"/>
                      <a:round/>
                      <a:headEnd type="none" w="med" len="med"/>
                      <a:tailEnd type="none" w="med" len="med"/>
                    </a:lnB>
                  </a:tcPr>
                </a:tc>
                <a:tc>
                  <a:txBody>
                    <a:bodyPr/>
                    <a:lstStyle/>
                    <a:p>
                      <a:r>
                        <a:rPr lang="en-US" sz="2400" dirty="0">
                          <a:latin typeface="Century Gothic" panose="020B0502020202020204" pitchFamily="34" charset="0"/>
                        </a:rPr>
                        <a:t>Civil War</a:t>
                      </a:r>
                    </a:p>
                  </a:txBody>
                  <a:tcPr>
                    <a:lnB w="12700" cap="flat" cmpd="sng" algn="ctr">
                      <a:solidFill>
                        <a:schemeClr val="tx1"/>
                      </a:solidFill>
                      <a:prstDash val="solid"/>
                      <a:round/>
                      <a:headEnd type="none" w="med" len="med"/>
                      <a:tailEnd type="none" w="med" len="med"/>
                    </a:lnB>
                  </a:tcPr>
                </a:tc>
                <a:tc>
                  <a:txBody>
                    <a:bodyPr/>
                    <a:lstStyle/>
                    <a:p>
                      <a:r>
                        <a:rPr lang="en-US" sz="2400" dirty="0" err="1">
                          <a:latin typeface="Century Gothic" panose="020B0502020202020204" pitchFamily="34" charset="0"/>
                        </a:rPr>
                        <a:t>Deadpool</a:t>
                      </a:r>
                      <a:endParaRPr lang="en-US" sz="2400" dirty="0">
                        <a:latin typeface="Century Gothic" panose="020B0502020202020204" pitchFamily="34" charset="0"/>
                      </a:endParaRPr>
                    </a:p>
                  </a:txBody>
                  <a:tcPr>
                    <a:lnB w="12700" cap="flat" cmpd="sng" algn="ctr">
                      <a:solidFill>
                        <a:schemeClr val="tx1"/>
                      </a:solidFill>
                      <a:prstDash val="solid"/>
                      <a:round/>
                      <a:headEnd type="none" w="med" len="med"/>
                      <a:tailEnd type="none" w="med" len="med"/>
                    </a:lnB>
                  </a:tcPr>
                </a:tc>
                <a:tc>
                  <a:txBody>
                    <a:bodyPr/>
                    <a:lstStyle/>
                    <a:p>
                      <a:r>
                        <a:rPr lang="en-US" sz="2400" dirty="0" err="1">
                          <a:latin typeface="Century Gothic" panose="020B0502020202020204" pitchFamily="34" charset="0"/>
                        </a:rPr>
                        <a:t>Zootopia</a:t>
                      </a:r>
                      <a:endParaRPr lang="en-US" sz="2400" dirty="0">
                        <a:latin typeface="Century Gothic" panose="020B050202020202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a:r>
                        <a:rPr lang="en-US" sz="2400" dirty="0">
                          <a:latin typeface="Century Gothic" panose="020B0502020202020204" pitchFamily="34" charset="0"/>
                        </a:rPr>
                        <a:t>Adam</a:t>
                      </a:r>
                    </a:p>
                  </a:txBody>
                  <a:tcPr/>
                </a:tc>
                <a:tc>
                  <a:txBody>
                    <a:bodyPr/>
                    <a:lstStyle/>
                    <a:p>
                      <a:pPr algn="ctr"/>
                      <a:r>
                        <a:rPr lang="en-US" sz="2400" dirty="0">
                          <a:latin typeface="Century Gothic" panose="020B0502020202020204" pitchFamily="34" charset="0"/>
                        </a:rPr>
                        <a:t>5</a:t>
                      </a: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entury Gothic" panose="020B0502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2400" dirty="0">
                          <a:latin typeface="Century Gothic" panose="020B0502020202020204" pitchFamily="34" charset="0"/>
                        </a:rPr>
                        <a:t>1</a:t>
                      </a:r>
                    </a:p>
                  </a:txBody>
                  <a:tcPr>
                    <a:lnT w="12700" cap="flat" cmpd="sng" algn="ctr">
                      <a:solidFill>
                        <a:schemeClr val="tx1"/>
                      </a:solidFill>
                      <a:prstDash val="solid"/>
                      <a:round/>
                      <a:headEnd type="none" w="med" len="med"/>
                      <a:tailEnd type="none" w="med" len="med"/>
                    </a:lnT>
                  </a:tcPr>
                </a:tc>
                <a:tc>
                  <a:txBody>
                    <a:bodyPr/>
                    <a:lstStyle/>
                    <a:p>
                      <a:pPr algn="ctr"/>
                      <a:endParaRPr lang="en-US" sz="2400" dirty="0">
                        <a:latin typeface="Century Gothic" panose="020B0502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l"/>
                      <a:r>
                        <a:rPr lang="en-US" sz="2400" dirty="0">
                          <a:latin typeface="Century Gothic" panose="020B0502020202020204" pitchFamily="34" charset="0"/>
                        </a:rPr>
                        <a:t>Ben</a:t>
                      </a:r>
                    </a:p>
                  </a:txBody>
                  <a:tcPr/>
                </a:tc>
                <a:tc>
                  <a:txBody>
                    <a:bodyPr/>
                    <a:lstStyle/>
                    <a:p>
                      <a:pPr algn="ctr"/>
                      <a:endParaRPr lang="en-US" sz="2400" dirty="0">
                        <a:latin typeface="Century Gothic" panose="020B0502020202020204" pitchFamily="34" charset="0"/>
                      </a:endParaRPr>
                    </a:p>
                  </a:txBody>
                  <a:tcPr/>
                </a:tc>
                <a:tc>
                  <a:txBody>
                    <a:bodyPr/>
                    <a:lstStyle/>
                    <a:p>
                      <a:pPr algn="ctr"/>
                      <a:r>
                        <a:rPr lang="en-US" sz="2400" dirty="0">
                          <a:latin typeface="Century Gothic" panose="020B0502020202020204" pitchFamily="34" charset="0"/>
                        </a:rPr>
                        <a:t>4</a:t>
                      </a:r>
                    </a:p>
                  </a:txBody>
                  <a:tcPr/>
                </a:tc>
                <a:tc>
                  <a:txBody>
                    <a:bodyPr/>
                    <a:lstStyle/>
                    <a:p>
                      <a:pPr algn="ctr"/>
                      <a:endParaRPr lang="en-US" sz="2400" dirty="0">
                        <a:latin typeface="Century Gothic" panose="020B0502020202020204" pitchFamily="34" charset="0"/>
                      </a:endParaRPr>
                    </a:p>
                  </a:txBody>
                  <a:tcPr/>
                </a:tc>
                <a:tc>
                  <a:txBody>
                    <a:bodyPr/>
                    <a:lstStyle/>
                    <a:p>
                      <a:pPr algn="ctr"/>
                      <a:r>
                        <a:rPr lang="en-US" sz="2400" dirty="0">
                          <a:latin typeface="Century Gothic" panose="020B0502020202020204" pitchFamily="34" charset="0"/>
                        </a:rPr>
                        <a:t>3</a:t>
                      </a:r>
                    </a:p>
                  </a:txBody>
                  <a:tcPr/>
                </a:tc>
                <a:extLst>
                  <a:ext uri="{0D108BD9-81ED-4DB2-BD59-A6C34878D82A}">
                    <a16:rowId xmlns:a16="http://schemas.microsoft.com/office/drawing/2014/main" val="10002"/>
                  </a:ext>
                </a:extLst>
              </a:tr>
              <a:tr h="370840">
                <a:tc>
                  <a:txBody>
                    <a:bodyPr/>
                    <a:lstStyle/>
                    <a:p>
                      <a:pPr algn="l"/>
                      <a:r>
                        <a:rPr lang="en-US" sz="2400" dirty="0">
                          <a:latin typeface="Century Gothic" panose="020B0502020202020204" pitchFamily="34" charset="0"/>
                        </a:rPr>
                        <a:t>Chris</a:t>
                      </a:r>
                    </a:p>
                  </a:txBody>
                  <a:tcPr/>
                </a:tc>
                <a:tc>
                  <a:txBody>
                    <a:bodyPr/>
                    <a:lstStyle/>
                    <a:p>
                      <a:pPr algn="ctr"/>
                      <a:r>
                        <a:rPr lang="en-US" sz="2400" dirty="0">
                          <a:latin typeface="Century Gothic" panose="020B0502020202020204" pitchFamily="34" charset="0"/>
                        </a:rPr>
                        <a:t>2</a:t>
                      </a:r>
                    </a:p>
                  </a:txBody>
                  <a:tcPr/>
                </a:tc>
                <a:tc>
                  <a:txBody>
                    <a:bodyPr/>
                    <a:lstStyle/>
                    <a:p>
                      <a:pPr algn="ctr"/>
                      <a:endParaRPr lang="en-US" sz="2400" dirty="0">
                        <a:latin typeface="Century Gothic" panose="020B0502020202020204" pitchFamily="34" charset="0"/>
                      </a:endParaRPr>
                    </a:p>
                  </a:txBody>
                  <a:tcPr/>
                </a:tc>
                <a:tc>
                  <a:txBody>
                    <a:bodyPr/>
                    <a:lstStyle/>
                    <a:p>
                      <a:pPr algn="ctr"/>
                      <a:r>
                        <a:rPr lang="en-US" sz="2400" dirty="0">
                          <a:latin typeface="Century Gothic" panose="020B0502020202020204" pitchFamily="34" charset="0"/>
                        </a:rPr>
                        <a:t>4</a:t>
                      </a:r>
                    </a:p>
                  </a:txBody>
                  <a:tcPr/>
                </a:tc>
                <a:tc>
                  <a:txBody>
                    <a:bodyPr/>
                    <a:lstStyle/>
                    <a:p>
                      <a:pPr algn="ctr"/>
                      <a:endParaRPr lang="en-US" sz="2400" dirty="0">
                        <a:latin typeface="Century Gothic" panose="020B0502020202020204" pitchFamily="34" charset="0"/>
                      </a:endParaRPr>
                    </a:p>
                  </a:txBody>
                  <a:tcPr/>
                </a:tc>
                <a:extLst>
                  <a:ext uri="{0D108BD9-81ED-4DB2-BD59-A6C34878D82A}">
                    <a16:rowId xmlns:a16="http://schemas.microsoft.com/office/drawing/2014/main" val="10003"/>
                  </a:ext>
                </a:extLst>
              </a:tr>
              <a:tr h="370840">
                <a:tc>
                  <a:txBody>
                    <a:bodyPr/>
                    <a:lstStyle/>
                    <a:p>
                      <a:pPr algn="l"/>
                      <a:r>
                        <a:rPr lang="en-US" sz="2400" dirty="0">
                          <a:latin typeface="Century Gothic" panose="020B0502020202020204" pitchFamily="34" charset="0"/>
                        </a:rPr>
                        <a:t>David</a:t>
                      </a:r>
                    </a:p>
                  </a:txBody>
                  <a:tcPr/>
                </a:tc>
                <a:tc>
                  <a:txBody>
                    <a:bodyPr/>
                    <a:lstStyle/>
                    <a:p>
                      <a:pPr algn="ctr"/>
                      <a:endParaRPr lang="en-US" sz="2400">
                        <a:latin typeface="Century Gothic" panose="020B0502020202020204" pitchFamily="34" charset="0"/>
                      </a:endParaRPr>
                    </a:p>
                  </a:txBody>
                  <a:tcPr/>
                </a:tc>
                <a:tc>
                  <a:txBody>
                    <a:bodyPr/>
                    <a:lstStyle/>
                    <a:p>
                      <a:pPr algn="ctr"/>
                      <a:endParaRPr lang="en-US" sz="2400" dirty="0">
                        <a:latin typeface="Century Gothic" panose="020B0502020202020204" pitchFamily="34" charset="0"/>
                      </a:endParaRPr>
                    </a:p>
                  </a:txBody>
                  <a:tcPr/>
                </a:tc>
                <a:tc>
                  <a:txBody>
                    <a:bodyPr/>
                    <a:lstStyle/>
                    <a:p>
                      <a:pPr algn="ctr"/>
                      <a:endParaRPr lang="en-US" sz="2400" dirty="0">
                        <a:latin typeface="Century Gothic" panose="020B0502020202020204" pitchFamily="34" charset="0"/>
                      </a:endParaRPr>
                    </a:p>
                  </a:txBody>
                  <a:tcPr/>
                </a:tc>
                <a:tc>
                  <a:txBody>
                    <a:bodyPr/>
                    <a:lstStyle/>
                    <a:p>
                      <a:pPr algn="ctr"/>
                      <a:r>
                        <a:rPr lang="en-US" sz="2400" dirty="0">
                          <a:latin typeface="Century Gothic" panose="020B0502020202020204" pitchFamily="34" charset="0"/>
                        </a:rPr>
                        <a:t>2</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6CBFAC83-0F86-4FD9-AADF-48CF955CAD4D}" type="slidenum">
              <a:rPr lang="en-US" smtClean="0"/>
              <a:t>13</a:t>
            </a:fld>
            <a:endParaRPr lang="en-US"/>
          </a:p>
        </p:txBody>
      </p:sp>
      <p:sp>
        <p:nvSpPr>
          <p:cNvPr id="6" name="TextBox 5"/>
          <p:cNvSpPr txBox="1"/>
          <p:nvPr/>
        </p:nvSpPr>
        <p:spPr>
          <a:xfrm>
            <a:off x="5554638" y="2320120"/>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7" name="TextBox 6"/>
          <p:cNvSpPr txBox="1"/>
          <p:nvPr/>
        </p:nvSpPr>
        <p:spPr>
          <a:xfrm>
            <a:off x="9787719" y="2320120"/>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9" name="TextBox 8"/>
          <p:cNvSpPr txBox="1"/>
          <p:nvPr/>
        </p:nvSpPr>
        <p:spPr>
          <a:xfrm>
            <a:off x="3659874" y="2781785"/>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10" name="TextBox 9"/>
          <p:cNvSpPr txBox="1"/>
          <p:nvPr/>
        </p:nvSpPr>
        <p:spPr>
          <a:xfrm>
            <a:off x="7882516" y="2677894"/>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11" name="TextBox 10"/>
          <p:cNvSpPr txBox="1"/>
          <p:nvPr/>
        </p:nvSpPr>
        <p:spPr>
          <a:xfrm>
            <a:off x="5554638" y="3180384"/>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12" name="TextBox 11"/>
          <p:cNvSpPr txBox="1"/>
          <p:nvPr/>
        </p:nvSpPr>
        <p:spPr>
          <a:xfrm>
            <a:off x="9787719" y="3182137"/>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13" name="TextBox 12"/>
          <p:cNvSpPr txBox="1"/>
          <p:nvPr/>
        </p:nvSpPr>
        <p:spPr>
          <a:xfrm>
            <a:off x="3659874" y="3643802"/>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14" name="TextBox 13"/>
          <p:cNvSpPr txBox="1"/>
          <p:nvPr/>
        </p:nvSpPr>
        <p:spPr>
          <a:xfrm>
            <a:off x="5554638" y="3643802"/>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15" name="TextBox 14"/>
          <p:cNvSpPr txBox="1"/>
          <p:nvPr/>
        </p:nvSpPr>
        <p:spPr>
          <a:xfrm>
            <a:off x="7882516" y="3665100"/>
            <a:ext cx="728084" cy="461665"/>
          </a:xfrm>
          <a:prstGeom prst="rect">
            <a:avLst/>
          </a:prstGeom>
          <a:noFill/>
        </p:spPr>
        <p:txBody>
          <a:bodyPr wrap="none" rtlCol="0">
            <a:spAutoFit/>
          </a:bodyPr>
          <a:lstStyle/>
          <a:p>
            <a:r>
              <a:rPr lang="en-US" sz="2400" dirty="0">
                <a:latin typeface="Century Gothic" panose="020B0502020202020204" pitchFamily="34" charset="0"/>
              </a:rPr>
              <a:t>???</a:t>
            </a:r>
          </a:p>
        </p:txBody>
      </p:sp>
      <p:sp>
        <p:nvSpPr>
          <p:cNvPr id="3" name="Rectangle 2"/>
          <p:cNvSpPr/>
          <p:nvPr/>
        </p:nvSpPr>
        <p:spPr>
          <a:xfrm>
            <a:off x="3048000" y="4652306"/>
            <a:ext cx="6096000" cy="923330"/>
          </a:xfrm>
          <a:prstGeom prst="rect">
            <a:avLst/>
          </a:prstGeom>
        </p:spPr>
        <p:txBody>
          <a:bodyPr>
            <a:spAutoFit/>
          </a:bodyPr>
          <a:lstStyle/>
          <a:p>
            <a:pPr lvl="1"/>
            <a:r>
              <a:rPr lang="en-US" b="1" dirty="0">
                <a:latin typeface="Century Gothic" panose="020B0502020202020204" pitchFamily="34" charset="0"/>
              </a:rPr>
              <a:t>“Cold start” problem</a:t>
            </a:r>
            <a:endParaRPr lang="en-US" dirty="0">
              <a:latin typeface="Century Gothic" panose="020B0502020202020204" pitchFamily="34" charset="0"/>
            </a:endParaRPr>
          </a:p>
          <a:p>
            <a:pPr lvl="2"/>
            <a:r>
              <a:rPr lang="en-US" b="1" dirty="0">
                <a:latin typeface="Century Gothic" panose="020B0502020202020204" pitchFamily="34" charset="0"/>
              </a:rPr>
              <a:t>New items </a:t>
            </a:r>
            <a:r>
              <a:rPr lang="en-US" dirty="0">
                <a:latin typeface="Century Gothic" panose="020B0502020202020204" pitchFamily="34" charset="0"/>
              </a:rPr>
              <a:t>have </a:t>
            </a:r>
            <a:r>
              <a:rPr lang="en-US" b="1" dirty="0">
                <a:latin typeface="Century Gothic" panose="020B0502020202020204" pitchFamily="34" charset="0"/>
              </a:rPr>
              <a:t>no ratings/viewings</a:t>
            </a:r>
          </a:p>
          <a:p>
            <a:pPr lvl="2"/>
            <a:r>
              <a:rPr lang="en-US" b="1" dirty="0">
                <a:latin typeface="Century Gothic" panose="020B0502020202020204" pitchFamily="34" charset="0"/>
              </a:rPr>
              <a:t>New users </a:t>
            </a:r>
            <a:r>
              <a:rPr lang="en-US" dirty="0">
                <a:latin typeface="Century Gothic" panose="020B0502020202020204" pitchFamily="34" charset="0"/>
              </a:rPr>
              <a:t>have </a:t>
            </a:r>
            <a:r>
              <a:rPr lang="en-US" b="1" dirty="0">
                <a:latin typeface="Century Gothic" panose="020B0502020202020204" pitchFamily="34" charset="0"/>
              </a:rPr>
              <a:t>no history</a:t>
            </a:r>
          </a:p>
        </p:txBody>
      </p:sp>
    </p:spTree>
    <p:extLst>
      <p:ext uri="{BB962C8B-B14F-4D97-AF65-F5344CB8AC3E}">
        <p14:creationId xmlns:p14="http://schemas.microsoft.com/office/powerpoint/2010/main" val="368392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Collecting data</a:t>
            </a:r>
          </a:p>
        </p:txBody>
      </p:sp>
      <p:sp>
        <p:nvSpPr>
          <p:cNvPr id="6" name="Text Placeholder 5"/>
          <p:cNvSpPr>
            <a:spLocks noGrp="1"/>
          </p:cNvSpPr>
          <p:nvPr>
            <p:ph type="body" idx="1"/>
          </p:nvPr>
        </p:nvSpPr>
        <p:spPr/>
        <p:txBody>
          <a:bodyPr/>
          <a:lstStyle/>
          <a:p>
            <a:r>
              <a:rPr lang="en-US" dirty="0"/>
              <a:t>Explicit </a:t>
            </a:r>
          </a:p>
        </p:txBody>
      </p:sp>
      <p:sp>
        <p:nvSpPr>
          <p:cNvPr id="3" name="Content Placeholder 2"/>
          <p:cNvSpPr>
            <a:spLocks noGrp="1"/>
          </p:cNvSpPr>
          <p:nvPr>
            <p:ph sz="half" idx="2"/>
          </p:nvPr>
        </p:nvSpPr>
        <p:spPr>
          <a:xfrm>
            <a:off x="839788" y="4244685"/>
            <a:ext cx="5157787" cy="1944978"/>
          </a:xfrm>
        </p:spPr>
        <p:txBody>
          <a:bodyPr>
            <a:normAutofit/>
          </a:bodyPr>
          <a:lstStyle/>
          <a:p>
            <a:pPr marL="0" indent="0">
              <a:buNone/>
            </a:pPr>
            <a:r>
              <a:rPr lang="en-US" sz="2000" dirty="0"/>
              <a:t>Simple: ask people to rate items</a:t>
            </a:r>
          </a:p>
          <a:p>
            <a:pPr marL="0" indent="0">
              <a:buNone/>
            </a:pPr>
            <a:endParaRPr lang="en-US" sz="2000" dirty="0"/>
          </a:p>
          <a:p>
            <a:pPr marL="0" indent="0">
              <a:buNone/>
            </a:pPr>
            <a:r>
              <a:rPr lang="en-US" sz="2000" dirty="0"/>
              <a:t>Not scalable: most users don’t leave ratings</a:t>
            </a:r>
          </a:p>
          <a:p>
            <a:pPr lvl="1"/>
            <a:endParaRPr lang="en-US" sz="1800" dirty="0"/>
          </a:p>
        </p:txBody>
      </p:sp>
      <p:sp>
        <p:nvSpPr>
          <p:cNvPr id="7" name="Text Placeholder 6"/>
          <p:cNvSpPr>
            <a:spLocks noGrp="1"/>
          </p:cNvSpPr>
          <p:nvPr>
            <p:ph type="body" sz="quarter" idx="3"/>
          </p:nvPr>
        </p:nvSpPr>
        <p:spPr/>
        <p:txBody>
          <a:bodyPr>
            <a:normAutofit fontScale="70000" lnSpcReduction="20000"/>
          </a:bodyPr>
          <a:lstStyle/>
          <a:p>
            <a:r>
              <a:rPr lang="en-US" dirty="0"/>
              <a:t>Implicit </a:t>
            </a:r>
          </a:p>
          <a:p>
            <a:r>
              <a:rPr lang="en-US" dirty="0"/>
              <a:t>(base on actions like consuming or viewing)</a:t>
            </a:r>
          </a:p>
        </p:txBody>
      </p:sp>
      <p:sp>
        <p:nvSpPr>
          <p:cNvPr id="9" name="Content Placeholder 8"/>
          <p:cNvSpPr>
            <a:spLocks noGrp="1"/>
          </p:cNvSpPr>
          <p:nvPr>
            <p:ph sz="quarter" idx="4"/>
          </p:nvPr>
        </p:nvSpPr>
        <p:spPr>
          <a:xfrm>
            <a:off x="6172200" y="4244685"/>
            <a:ext cx="5183188" cy="1944977"/>
          </a:xfrm>
        </p:spPr>
        <p:txBody>
          <a:bodyPr>
            <a:normAutofit fontScale="70000" lnSpcReduction="20000"/>
          </a:bodyPr>
          <a:lstStyle/>
          <a:p>
            <a:pPr marL="0" indent="0">
              <a:buNone/>
            </a:pPr>
            <a:r>
              <a:rPr lang="en-US" dirty="0"/>
              <a:t>Scalable: learn ratings from user actions</a:t>
            </a:r>
          </a:p>
          <a:p>
            <a:pPr lvl="1"/>
            <a:r>
              <a:rPr lang="en-US" dirty="0"/>
              <a:t>Purchase implies high rating</a:t>
            </a:r>
          </a:p>
          <a:p>
            <a:pPr marL="0" indent="0">
              <a:buNone/>
            </a:pPr>
            <a:endParaRPr lang="en-US" dirty="0"/>
          </a:p>
          <a:p>
            <a:pPr marL="0" indent="0">
              <a:buNone/>
            </a:pPr>
            <a:r>
              <a:rPr lang="en-US" dirty="0"/>
              <a:t>Hard to learn low ratings</a:t>
            </a:r>
          </a:p>
          <a:p>
            <a:pPr lvl="1"/>
            <a:r>
              <a:rPr lang="en-US" dirty="0"/>
              <a:t>Does non-purchase mean not aware or aware but does not like?</a:t>
            </a:r>
          </a:p>
          <a:p>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14</a:t>
            </a:fld>
            <a:endParaRPr lang="en-US" dirty="0"/>
          </a:p>
        </p:txBody>
      </p:sp>
      <p:pic>
        <p:nvPicPr>
          <p:cNvPr id="5" name="Content Placeholder 6"/>
          <p:cNvPicPr>
            <a:picLocks noChangeAspect="1"/>
          </p:cNvPicPr>
          <p:nvPr/>
        </p:nvPicPr>
        <p:blipFill>
          <a:blip r:embed="rId2"/>
          <a:stretch>
            <a:fillRect/>
          </a:stretch>
        </p:blipFill>
        <p:spPr>
          <a:xfrm>
            <a:off x="815975" y="2622562"/>
            <a:ext cx="5181600" cy="1218141"/>
          </a:xfrm>
          <a:prstGeom prst="rect">
            <a:avLst/>
          </a:prstGeom>
        </p:spPr>
      </p:pic>
      <p:pic>
        <p:nvPicPr>
          <p:cNvPr id="8" name="Picture 7"/>
          <p:cNvPicPr>
            <a:picLocks noChangeAspect="1"/>
          </p:cNvPicPr>
          <p:nvPr/>
        </p:nvPicPr>
        <p:blipFill>
          <a:blip r:embed="rId3"/>
          <a:stretch>
            <a:fillRect/>
          </a:stretch>
        </p:blipFill>
        <p:spPr>
          <a:xfrm>
            <a:off x="6097588" y="2604949"/>
            <a:ext cx="5176185" cy="1216164"/>
          </a:xfrm>
          <a:prstGeom prst="rect">
            <a:avLst/>
          </a:prstGeom>
        </p:spPr>
      </p:pic>
    </p:spTree>
    <p:extLst>
      <p:ext uri="{BB962C8B-B14F-4D97-AF65-F5344CB8AC3E}">
        <p14:creationId xmlns:p14="http://schemas.microsoft.com/office/powerpoint/2010/main" val="29899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 few approaches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b="1" dirty="0"/>
              <a:t>Content filtering</a:t>
            </a:r>
            <a:r>
              <a:rPr lang="en-US" sz="2400" dirty="0"/>
              <a:t>: making recommendations based on </a:t>
            </a:r>
            <a:r>
              <a:rPr lang="en-US" sz="2400" u="sng" dirty="0"/>
              <a:t>item attributes</a:t>
            </a:r>
            <a:r>
              <a:rPr lang="en-US" sz="2400" dirty="0"/>
              <a:t> and user preferences for attributes.</a:t>
            </a:r>
          </a:p>
          <a:p>
            <a:pPr marL="0" indent="0">
              <a:buNone/>
            </a:pPr>
            <a:r>
              <a:rPr lang="en-US" sz="2400" dirty="0"/>
              <a:t>	Recommend action movies to teenage males</a:t>
            </a:r>
          </a:p>
          <a:p>
            <a:pPr marL="514350" indent="-514350">
              <a:buFont typeface="+mj-lt"/>
              <a:buAutoNum type="arabicPeriod"/>
            </a:pPr>
            <a:endParaRPr lang="en-US" sz="2400" dirty="0"/>
          </a:p>
          <a:p>
            <a:pPr marL="514350" indent="-514350">
              <a:buFont typeface="+mj-lt"/>
              <a:buAutoNum type="arabicPeriod" startAt="2"/>
            </a:pPr>
            <a:r>
              <a:rPr lang="en-US" sz="2400" b="1" dirty="0"/>
              <a:t>Collaborative filtering</a:t>
            </a:r>
            <a:r>
              <a:rPr lang="en-US" sz="2400" dirty="0"/>
              <a:t>: based on similarities between users and products.</a:t>
            </a:r>
          </a:p>
          <a:p>
            <a:pPr marL="0" indent="0">
              <a:buNone/>
            </a:pPr>
            <a:r>
              <a:rPr lang="en-US" sz="2400" dirty="0"/>
              <a:t>	Recommend X if liked Y, because others who liked Y 	liked X</a:t>
            </a:r>
          </a:p>
          <a:p>
            <a:pPr marL="0" indent="0">
              <a:buNone/>
            </a:pPr>
            <a:endParaRPr lang="en-US" sz="2400" dirty="0"/>
          </a:p>
          <a:p>
            <a:pPr marL="0" indent="0">
              <a:buNone/>
            </a:pPr>
            <a:r>
              <a:rPr lang="en-US" sz="2400" b="1" dirty="0"/>
              <a:t>3.  Matrix factorization: </a:t>
            </a:r>
            <a:r>
              <a:rPr lang="en-US" sz="2400" dirty="0"/>
              <a:t>use low dimensional factors to approximate sparse matrix</a:t>
            </a:r>
            <a:endParaRPr lang="en-US" sz="2400" b="1" dirty="0"/>
          </a:p>
        </p:txBody>
      </p:sp>
      <p:sp>
        <p:nvSpPr>
          <p:cNvPr id="4" name="Slide Number Placeholder 3"/>
          <p:cNvSpPr>
            <a:spLocks noGrp="1"/>
          </p:cNvSpPr>
          <p:nvPr>
            <p:ph type="sldNum" sz="quarter" idx="12"/>
          </p:nvPr>
        </p:nvSpPr>
        <p:spPr/>
        <p:txBody>
          <a:bodyPr/>
          <a:lstStyle/>
          <a:p>
            <a:fld id="{6CBFAC83-0F86-4FD9-AADF-48CF955CAD4D}" type="slidenum">
              <a:rPr lang="en-US" smtClean="0"/>
              <a:t>15</a:t>
            </a:fld>
            <a:endParaRPr lang="en-US"/>
          </a:p>
        </p:txBody>
      </p:sp>
    </p:spTree>
    <p:extLst>
      <p:ext uri="{BB962C8B-B14F-4D97-AF65-F5344CB8AC3E}">
        <p14:creationId xmlns:p14="http://schemas.microsoft.com/office/powerpoint/2010/main" val="67435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Content-based recommendations</a:t>
            </a:r>
          </a:p>
        </p:txBody>
      </p:sp>
      <p:sp>
        <p:nvSpPr>
          <p:cNvPr id="3" name="Content Placeholder 2"/>
          <p:cNvSpPr>
            <a:spLocks noGrp="1"/>
          </p:cNvSpPr>
          <p:nvPr>
            <p:ph sz="half" idx="1"/>
          </p:nvPr>
        </p:nvSpPr>
        <p:spPr/>
        <p:txBody>
          <a:bodyPr/>
          <a:lstStyle/>
          <a:p>
            <a:pPr marL="0" indent="0">
              <a:buNone/>
            </a:pPr>
            <a:endParaRPr lang="en-US" dirty="0"/>
          </a:p>
          <a:p>
            <a:pPr marL="0" indent="0">
              <a:buNone/>
            </a:pPr>
            <a:endParaRPr lang="en-US" dirty="0"/>
          </a:p>
          <a:p>
            <a:pPr marL="0" indent="0">
              <a:buNone/>
            </a:pPr>
            <a:r>
              <a:rPr lang="en-US" dirty="0"/>
              <a:t>Recommend items to customer similar to previous items rated highly by </a:t>
            </a:r>
            <a:r>
              <a:rPr lang="en-US" i="1" dirty="0"/>
              <a:t>c</a:t>
            </a:r>
            <a:r>
              <a:rPr lang="en-US" dirty="0"/>
              <a:t>ustomer </a:t>
            </a:r>
          </a:p>
        </p:txBody>
      </p:sp>
      <p:sp>
        <p:nvSpPr>
          <p:cNvPr id="4" name="Slide Number Placeholder 3"/>
          <p:cNvSpPr>
            <a:spLocks noGrp="1"/>
          </p:cNvSpPr>
          <p:nvPr>
            <p:ph type="sldNum" sz="quarter" idx="12"/>
          </p:nvPr>
        </p:nvSpPr>
        <p:spPr/>
        <p:txBody>
          <a:bodyPr/>
          <a:lstStyle/>
          <a:p>
            <a:fld id="{6CBFAC83-0F86-4FD9-AADF-48CF955CAD4D}" type="slidenum">
              <a:rPr lang="en-US" smtClean="0"/>
              <a:t>16</a:t>
            </a:fld>
            <a:endParaRPr lang="en-US"/>
          </a:p>
        </p:txBody>
      </p:sp>
      <p:pic>
        <p:nvPicPr>
          <p:cNvPr id="45" name="Picture 44"/>
          <p:cNvPicPr>
            <a:picLocks noChangeAspect="1"/>
          </p:cNvPicPr>
          <p:nvPr/>
        </p:nvPicPr>
        <p:blipFill>
          <a:blip r:embed="rId2"/>
          <a:stretch>
            <a:fillRect/>
          </a:stretch>
        </p:blipFill>
        <p:spPr>
          <a:xfrm>
            <a:off x="5944784" y="2088861"/>
            <a:ext cx="5331631" cy="3824865"/>
          </a:xfrm>
          <a:prstGeom prst="rect">
            <a:avLst/>
          </a:prstGeom>
        </p:spPr>
      </p:pic>
      <p:sp>
        <p:nvSpPr>
          <p:cNvPr id="5" name="Rectangle 4"/>
          <p:cNvSpPr/>
          <p:nvPr/>
        </p:nvSpPr>
        <p:spPr>
          <a:xfrm>
            <a:off x="7628057" y="5971521"/>
            <a:ext cx="2941831" cy="410882"/>
          </a:xfrm>
          <a:prstGeom prst="rect">
            <a:avLst/>
          </a:prstGeom>
        </p:spPr>
        <p:txBody>
          <a:bodyPr wrap="none">
            <a:spAutoFit/>
          </a:bodyPr>
          <a:lstStyle/>
          <a:p>
            <a:pPr>
              <a:lnSpc>
                <a:spcPct val="115000"/>
              </a:lnSpc>
            </a:pPr>
            <a:r>
              <a:rPr lang="en-US" u="sng"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3"/>
              </a:rPr>
              <a:t>Recommendation Systems</a:t>
            </a:r>
            <a:endParaRPr lang="en-US" sz="2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15718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item profiles</a:t>
            </a:r>
          </a:p>
        </p:txBody>
      </p:sp>
      <p:sp>
        <p:nvSpPr>
          <p:cNvPr id="3" name="Content Placeholder 2"/>
          <p:cNvSpPr>
            <a:spLocks noGrp="1"/>
          </p:cNvSpPr>
          <p:nvPr>
            <p:ph sz="half" idx="1"/>
          </p:nvPr>
        </p:nvSpPr>
        <p:spPr>
          <a:xfrm>
            <a:off x="832103" y="1784668"/>
            <a:ext cx="5706919" cy="4369244"/>
          </a:xfrm>
        </p:spPr>
        <p:txBody>
          <a:bodyPr/>
          <a:lstStyle/>
          <a:p>
            <a:pPr marL="0" indent="0">
              <a:buNone/>
            </a:pPr>
            <a:r>
              <a:rPr lang="en-US" dirty="0"/>
              <a:t>Profile is a set of features</a:t>
            </a:r>
          </a:p>
          <a:p>
            <a:pPr marL="457200" lvl="1" indent="0">
              <a:buNone/>
            </a:pPr>
            <a:endParaRPr lang="en-US" b="1" dirty="0"/>
          </a:p>
          <a:p>
            <a:pPr marL="457200" lvl="1" indent="0">
              <a:buNone/>
            </a:pPr>
            <a:r>
              <a:rPr lang="en-US" b="1" dirty="0"/>
              <a:t>Movies: </a:t>
            </a:r>
            <a:r>
              <a:rPr lang="en-US" dirty="0"/>
              <a:t>author, title, actor, </a:t>
            </a:r>
          </a:p>
          <a:p>
            <a:pPr marL="457200" lvl="1" indent="0">
              <a:buNone/>
            </a:pPr>
            <a:r>
              <a:rPr lang="en-US" b="1" dirty="0"/>
              <a:t>Images, videos: </a:t>
            </a:r>
            <a:r>
              <a:rPr lang="en-US" dirty="0"/>
              <a:t>metadata, tags</a:t>
            </a:r>
          </a:p>
          <a:p>
            <a:pPr marL="457200" lvl="1" indent="0">
              <a:buNone/>
            </a:pPr>
            <a:r>
              <a:rPr lang="en-US" b="1" dirty="0"/>
              <a:t>People: </a:t>
            </a:r>
            <a:r>
              <a:rPr lang="en-US" dirty="0"/>
              <a:t>set of friends</a:t>
            </a:r>
            <a:endParaRPr lang="en-US" b="1" dirty="0"/>
          </a:p>
          <a:p>
            <a:pPr marL="457200" lvl="1" indent="0">
              <a:buNone/>
            </a:pPr>
            <a:endParaRPr lang="en-US" dirty="0"/>
          </a:p>
          <a:p>
            <a:pPr marL="457200" lvl="1" indent="0">
              <a:buNone/>
            </a:pPr>
            <a:endParaRPr lang="en-US" dirty="0"/>
          </a:p>
          <a:p>
            <a:pPr marL="457200" lvl="1" indent="0">
              <a:buNone/>
            </a:pPr>
            <a:r>
              <a:rPr lang="en-US" dirty="0"/>
              <a:t>Can also use tags, scripts or summaries, e.g., “surprise” </a:t>
            </a:r>
          </a:p>
          <a:p>
            <a:pPr lvl="1"/>
            <a:endParaRPr lang="en-US" dirty="0"/>
          </a:p>
        </p:txBody>
      </p:sp>
      <p:sp>
        <p:nvSpPr>
          <p:cNvPr id="4" name="Content Placeholder 3"/>
          <p:cNvSpPr>
            <a:spLocks noGrp="1"/>
          </p:cNvSpPr>
          <p:nvPr>
            <p:ph sz="half" idx="2"/>
          </p:nvPr>
        </p:nvSpPr>
        <p:spPr/>
        <p:txBody>
          <a:bodyPr/>
          <a:lstStyle/>
          <a:p>
            <a:endParaRPr lang="en-US" dirty="0"/>
          </a:p>
          <a:p>
            <a:endParaRPr lang="en-US" dirty="0"/>
          </a:p>
        </p:txBody>
      </p:sp>
      <p:sp>
        <p:nvSpPr>
          <p:cNvPr id="5" name="Slide Number Placeholder 4"/>
          <p:cNvSpPr>
            <a:spLocks noGrp="1"/>
          </p:cNvSpPr>
          <p:nvPr>
            <p:ph type="sldNum" sz="quarter" idx="12"/>
          </p:nvPr>
        </p:nvSpPr>
        <p:spPr/>
        <p:txBody>
          <a:bodyPr/>
          <a:lstStyle/>
          <a:p>
            <a:fld id="{6CBFAC83-0F86-4FD9-AADF-48CF955CAD4D}" type="slidenum">
              <a:rPr lang="en-US" smtClean="0"/>
              <a:t>17</a:t>
            </a:fld>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3151727631"/>
              </p:ext>
            </p:extLst>
          </p:nvPr>
        </p:nvGraphicFramePr>
        <p:xfrm>
          <a:off x="6819900" y="2869348"/>
          <a:ext cx="3581400" cy="2308014"/>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555978">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extLst>
                  <a:ext uri="{0D108BD9-81ED-4DB2-BD59-A6C34878D82A}">
                    <a16:rowId xmlns:a16="http://schemas.microsoft.com/office/drawing/2014/main" val="10000"/>
                  </a:ext>
                </a:extLst>
              </a:tr>
              <a:tr h="555978">
                <a:tc>
                  <a:txBody>
                    <a:bodyPr/>
                    <a:lstStyle/>
                    <a:p>
                      <a:r>
                        <a:rPr lang="en-US" dirty="0"/>
                        <a:t>AS</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1"/>
                  </a:ext>
                </a:extLst>
              </a:tr>
              <a:tr h="555978">
                <a:tc>
                  <a:txBody>
                    <a:bodyPr/>
                    <a:lstStyle/>
                    <a:p>
                      <a:r>
                        <a:rPr lang="en-US" dirty="0"/>
                        <a:t>JR</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2"/>
                  </a:ext>
                </a:extLst>
              </a:tr>
              <a:tr h="555978">
                <a:tc>
                  <a:txBody>
                    <a:bodyPr/>
                    <a:lstStyle/>
                    <a:p>
                      <a:r>
                        <a:rPr lang="en-US" dirty="0"/>
                        <a:t>“surprise”</a:t>
                      </a:r>
                    </a:p>
                  </a:txBody>
                  <a:tcPr/>
                </a:tc>
                <a:tc>
                  <a:txBody>
                    <a:bodyPr/>
                    <a:lstStyle/>
                    <a:p>
                      <a:pPr algn="ctr"/>
                      <a:r>
                        <a:rPr lang="en-US" dirty="0"/>
                        <a:t>0.1</a:t>
                      </a:r>
                    </a:p>
                  </a:txBody>
                  <a:tcPr/>
                </a:tc>
                <a:tc>
                  <a:txBody>
                    <a:bodyPr/>
                    <a:lstStyle/>
                    <a:p>
                      <a:pPr algn="ctr"/>
                      <a:r>
                        <a:rPr lang="en-US" dirty="0"/>
                        <a:t>0.4</a:t>
                      </a:r>
                    </a:p>
                  </a:txBody>
                  <a:tcPr/>
                </a:tc>
                <a:extLst>
                  <a:ext uri="{0D108BD9-81ED-4DB2-BD59-A6C34878D82A}">
                    <a16:rowId xmlns:a16="http://schemas.microsoft.com/office/drawing/2014/main" val="3049662223"/>
                  </a:ext>
                </a:extLst>
              </a:tr>
            </a:tbl>
          </a:graphicData>
        </a:graphic>
      </p:graphicFrame>
      <p:sp>
        <p:nvSpPr>
          <p:cNvPr id="27" name="TextBox 26"/>
          <p:cNvSpPr txBox="1"/>
          <p:nvPr/>
        </p:nvSpPr>
        <p:spPr>
          <a:xfrm>
            <a:off x="7628467" y="2365079"/>
            <a:ext cx="1566647" cy="369332"/>
          </a:xfrm>
          <a:prstGeom prst="rect">
            <a:avLst/>
          </a:prstGeom>
          <a:noFill/>
        </p:spPr>
        <p:txBody>
          <a:bodyPr wrap="none" rtlCol="0">
            <a:spAutoFit/>
          </a:bodyPr>
          <a:lstStyle/>
          <a:p>
            <a:r>
              <a:rPr lang="en-US" dirty="0"/>
              <a:t>Item profile #1</a:t>
            </a:r>
          </a:p>
        </p:txBody>
      </p:sp>
      <p:sp>
        <p:nvSpPr>
          <p:cNvPr id="29" name="TextBox 28"/>
          <p:cNvSpPr txBox="1"/>
          <p:nvPr/>
        </p:nvSpPr>
        <p:spPr>
          <a:xfrm>
            <a:off x="9195114" y="2365079"/>
            <a:ext cx="1566647" cy="369332"/>
          </a:xfrm>
          <a:prstGeom prst="rect">
            <a:avLst/>
          </a:prstGeom>
          <a:noFill/>
        </p:spPr>
        <p:txBody>
          <a:bodyPr wrap="none" rtlCol="0">
            <a:spAutoFit/>
          </a:bodyPr>
          <a:lstStyle/>
          <a:p>
            <a:r>
              <a:rPr lang="en-US" dirty="0"/>
              <a:t>Item profile #2</a:t>
            </a:r>
          </a:p>
        </p:txBody>
      </p:sp>
    </p:spTree>
    <p:extLst>
      <p:ext uri="{BB962C8B-B14F-4D97-AF65-F5344CB8AC3E}">
        <p14:creationId xmlns:p14="http://schemas.microsoft.com/office/powerpoint/2010/main" val="149492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User Profiles</a:t>
            </a:r>
          </a:p>
        </p:txBody>
      </p:sp>
      <p:sp>
        <p:nvSpPr>
          <p:cNvPr id="5" name="Slide Number Placeholder 4"/>
          <p:cNvSpPr>
            <a:spLocks noGrp="1"/>
          </p:cNvSpPr>
          <p:nvPr>
            <p:ph type="sldNum" sz="quarter" idx="12"/>
          </p:nvPr>
        </p:nvSpPr>
        <p:spPr/>
        <p:txBody>
          <a:bodyPr/>
          <a:lstStyle/>
          <a:p>
            <a:fld id="{6CBFAC83-0F86-4FD9-AADF-48CF955CAD4D}" type="slidenum">
              <a:rPr lang="en-US" smtClean="0"/>
              <a:t>18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255585192"/>
              </p:ext>
            </p:extLst>
          </p:nvPr>
        </p:nvGraphicFramePr>
        <p:xfrm>
          <a:off x="2254250" y="1880706"/>
          <a:ext cx="8700264" cy="1801314"/>
        </p:xfrm>
        <a:graphic>
          <a:graphicData uri="http://schemas.openxmlformats.org/drawingml/2006/table">
            <a:tbl>
              <a:tblPr firstRow="1" bandRow="1">
                <a:tableStyleId>{5C22544A-7EE6-4342-B048-85BDC9FD1C3A}</a:tableStyleId>
              </a:tblPr>
              <a:tblGrid>
                <a:gridCol w="1450044">
                  <a:extLst>
                    <a:ext uri="{9D8B030D-6E8A-4147-A177-3AD203B41FA5}">
                      <a16:colId xmlns:a16="http://schemas.microsoft.com/office/drawing/2014/main" val="20000"/>
                    </a:ext>
                  </a:extLst>
                </a:gridCol>
                <a:gridCol w="1450044">
                  <a:extLst>
                    <a:ext uri="{9D8B030D-6E8A-4147-A177-3AD203B41FA5}">
                      <a16:colId xmlns:a16="http://schemas.microsoft.com/office/drawing/2014/main" val="20001"/>
                    </a:ext>
                  </a:extLst>
                </a:gridCol>
                <a:gridCol w="1450044">
                  <a:extLst>
                    <a:ext uri="{9D8B030D-6E8A-4147-A177-3AD203B41FA5}">
                      <a16:colId xmlns:a16="http://schemas.microsoft.com/office/drawing/2014/main" val="20002"/>
                    </a:ext>
                  </a:extLst>
                </a:gridCol>
                <a:gridCol w="1450044">
                  <a:extLst>
                    <a:ext uri="{9D8B030D-6E8A-4147-A177-3AD203B41FA5}">
                      <a16:colId xmlns:a16="http://schemas.microsoft.com/office/drawing/2014/main" val="20003"/>
                    </a:ext>
                  </a:extLst>
                </a:gridCol>
                <a:gridCol w="1450044">
                  <a:extLst>
                    <a:ext uri="{9D8B030D-6E8A-4147-A177-3AD203B41FA5}">
                      <a16:colId xmlns:a16="http://schemas.microsoft.com/office/drawing/2014/main" val="20004"/>
                    </a:ext>
                  </a:extLst>
                </a:gridCol>
                <a:gridCol w="1450044">
                  <a:extLst>
                    <a:ext uri="{9D8B030D-6E8A-4147-A177-3AD203B41FA5}">
                      <a16:colId xmlns:a16="http://schemas.microsoft.com/office/drawing/2014/main" val="20005"/>
                    </a:ext>
                  </a:extLst>
                </a:gridCol>
              </a:tblGrid>
              <a:tr h="583751">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tc>
                  <a:txBody>
                    <a:bodyPr/>
                    <a:lstStyle/>
                    <a:p>
                      <a:r>
                        <a:rPr lang="en-US" dirty="0"/>
                        <a:t>Erin </a:t>
                      </a:r>
                      <a:r>
                        <a:rPr lang="en-US" dirty="0" err="1"/>
                        <a:t>Brockovich</a:t>
                      </a:r>
                      <a:endParaRPr lang="en-US" dirty="0"/>
                    </a:p>
                  </a:txBody>
                  <a:tcPr/>
                </a:tc>
                <a:tc>
                  <a:txBody>
                    <a:bodyPr/>
                    <a:lstStyle/>
                    <a:p>
                      <a:r>
                        <a:rPr lang="en-US" dirty="0"/>
                        <a:t>Terminator 2</a:t>
                      </a:r>
                    </a:p>
                  </a:txBody>
                  <a:tcPr/>
                </a:tc>
                <a:tc>
                  <a:txBody>
                    <a:bodyPr/>
                    <a:lstStyle/>
                    <a:p>
                      <a:r>
                        <a:rPr lang="en-US" dirty="0"/>
                        <a:t>Predator</a:t>
                      </a:r>
                    </a:p>
                  </a:txBody>
                  <a:tcPr/>
                </a:tc>
                <a:extLst>
                  <a:ext uri="{0D108BD9-81ED-4DB2-BD59-A6C34878D82A}">
                    <a16:rowId xmlns:a16="http://schemas.microsoft.com/office/drawing/2014/main" val="10000"/>
                  </a:ext>
                </a:extLst>
              </a:tr>
              <a:tr h="387078">
                <a:tc>
                  <a:txBody>
                    <a:bodyPr/>
                    <a:lstStyle/>
                    <a:p>
                      <a:r>
                        <a:rPr lang="en-US" dirty="0"/>
                        <a:t>AS</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87078">
                <a:tc>
                  <a:txBody>
                    <a:bodyPr/>
                    <a:lstStyle/>
                    <a:p>
                      <a:r>
                        <a:rPr lang="en-US" dirty="0"/>
                        <a:t>JR</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87078">
                <a:tc>
                  <a:txBody>
                    <a:bodyPr/>
                    <a:lstStyle/>
                    <a:p>
                      <a:r>
                        <a:rPr lang="en-US" dirty="0"/>
                        <a:t>“surprise”</a:t>
                      </a:r>
                    </a:p>
                  </a:txBody>
                  <a:tcPr/>
                </a:tc>
                <a:tc>
                  <a:txBody>
                    <a:bodyPr/>
                    <a:lstStyle/>
                    <a:p>
                      <a:pPr algn="ctr"/>
                      <a:r>
                        <a:rPr lang="en-US" dirty="0"/>
                        <a:t>0.1</a:t>
                      </a:r>
                    </a:p>
                  </a:txBody>
                  <a:tcPr/>
                </a:tc>
                <a:tc>
                  <a:txBody>
                    <a:bodyPr/>
                    <a:lstStyle/>
                    <a:p>
                      <a:pPr algn="ctr"/>
                      <a:r>
                        <a:rPr lang="en-US" dirty="0"/>
                        <a:t>0.4</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82538545"/>
              </p:ext>
            </p:extLst>
          </p:nvPr>
        </p:nvGraphicFramePr>
        <p:xfrm>
          <a:off x="3678061" y="4218380"/>
          <a:ext cx="7431705" cy="370840"/>
        </p:xfrm>
        <a:graphic>
          <a:graphicData uri="http://schemas.openxmlformats.org/drawingml/2006/table">
            <a:tbl>
              <a:tblPr firstRow="1" bandRow="1">
                <a:tableStyleId>{5C22544A-7EE6-4342-B048-85BDC9FD1C3A}</a:tableStyleId>
              </a:tblPr>
              <a:tblGrid>
                <a:gridCol w="1515731">
                  <a:extLst>
                    <a:ext uri="{9D8B030D-6E8A-4147-A177-3AD203B41FA5}">
                      <a16:colId xmlns:a16="http://schemas.microsoft.com/office/drawing/2014/main" val="20000"/>
                    </a:ext>
                  </a:extLst>
                </a:gridCol>
                <a:gridCol w="1426464">
                  <a:extLst>
                    <a:ext uri="{9D8B030D-6E8A-4147-A177-3AD203B41FA5}">
                      <a16:colId xmlns:a16="http://schemas.microsoft.com/office/drawing/2014/main" val="20001"/>
                    </a:ext>
                  </a:extLst>
                </a:gridCol>
                <a:gridCol w="1435608">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590862">
                  <a:extLst>
                    <a:ext uri="{9D8B030D-6E8A-4147-A177-3AD203B41FA5}">
                      <a16:colId xmlns:a16="http://schemas.microsoft.com/office/drawing/2014/main" val="20004"/>
                    </a:ext>
                  </a:extLst>
                </a:gridCol>
              </a:tblGrid>
              <a:tr h="370840">
                <a:tc>
                  <a:txBody>
                    <a:bodyPr/>
                    <a:lstStyle/>
                    <a:p>
                      <a:pPr algn="ctr"/>
                      <a:r>
                        <a:rPr lang="en-US" dirty="0"/>
                        <a:t>3</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10000"/>
                  </a:ext>
                </a:extLst>
              </a:tr>
            </a:tbl>
          </a:graphicData>
        </a:graphic>
      </p:graphicFrame>
      <p:sp>
        <p:nvSpPr>
          <p:cNvPr id="10" name="Rectangle 9"/>
          <p:cNvSpPr/>
          <p:nvPr/>
        </p:nvSpPr>
        <p:spPr>
          <a:xfrm>
            <a:off x="1958557" y="4249365"/>
            <a:ext cx="1555106" cy="369332"/>
          </a:xfrm>
          <a:prstGeom prst="rect">
            <a:avLst/>
          </a:prstGeom>
        </p:spPr>
        <p:txBody>
          <a:bodyPr wrap="none">
            <a:spAutoFit/>
          </a:bodyPr>
          <a:lstStyle/>
          <a:p>
            <a:r>
              <a:rPr lang="en-US" dirty="0"/>
              <a:t>Adam’s ratings</a:t>
            </a:r>
          </a:p>
        </p:txBody>
      </p:sp>
      <p:graphicFrame>
        <p:nvGraphicFramePr>
          <p:cNvPr id="14" name="Table 13"/>
          <p:cNvGraphicFramePr>
            <a:graphicFrameLocks noGrp="1"/>
          </p:cNvGraphicFramePr>
          <p:nvPr>
            <p:extLst>
              <p:ext uri="{D42A27DB-BD31-4B8C-83A1-F6EECF244321}">
                <p14:modId xmlns:p14="http://schemas.microsoft.com/office/powerpoint/2010/main" val="3664194285"/>
              </p:ext>
            </p:extLst>
          </p:nvPr>
        </p:nvGraphicFramePr>
        <p:xfrm>
          <a:off x="3671437" y="5093014"/>
          <a:ext cx="7431705" cy="370840"/>
        </p:xfrm>
        <a:graphic>
          <a:graphicData uri="http://schemas.openxmlformats.org/drawingml/2006/table">
            <a:tbl>
              <a:tblPr firstRow="1" bandRow="1">
                <a:tableStyleId>{5C22544A-7EE6-4342-B048-85BDC9FD1C3A}</a:tableStyleId>
              </a:tblPr>
              <a:tblGrid>
                <a:gridCol w="1515731">
                  <a:extLst>
                    <a:ext uri="{9D8B030D-6E8A-4147-A177-3AD203B41FA5}">
                      <a16:colId xmlns:a16="http://schemas.microsoft.com/office/drawing/2014/main" val="20000"/>
                    </a:ext>
                  </a:extLst>
                </a:gridCol>
                <a:gridCol w="1426464">
                  <a:extLst>
                    <a:ext uri="{9D8B030D-6E8A-4147-A177-3AD203B41FA5}">
                      <a16:colId xmlns:a16="http://schemas.microsoft.com/office/drawing/2014/main" val="20001"/>
                    </a:ext>
                  </a:extLst>
                </a:gridCol>
                <a:gridCol w="1435608">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590862">
                  <a:extLst>
                    <a:ext uri="{9D8B030D-6E8A-4147-A177-3AD203B41FA5}">
                      <a16:colId xmlns:a16="http://schemas.microsoft.com/office/drawing/2014/main" val="20004"/>
                    </a:ext>
                  </a:extLst>
                </a:gridCol>
              </a:tblGrid>
              <a:tr h="370840">
                <a:tc>
                  <a:txBody>
                    <a:bodyPr/>
                    <a:lstStyle/>
                    <a:p>
                      <a:pPr algn="ctr"/>
                      <a:r>
                        <a:rPr lang="en-US" dirty="0"/>
                        <a:t>0</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sp>
        <p:nvSpPr>
          <p:cNvPr id="15" name="Rectangle 14"/>
          <p:cNvSpPr/>
          <p:nvPr/>
        </p:nvSpPr>
        <p:spPr>
          <a:xfrm>
            <a:off x="907102" y="5093014"/>
            <a:ext cx="2811945" cy="369332"/>
          </a:xfrm>
          <a:prstGeom prst="rect">
            <a:avLst/>
          </a:prstGeom>
        </p:spPr>
        <p:txBody>
          <a:bodyPr wrap="square">
            <a:spAutoFit/>
          </a:bodyPr>
          <a:lstStyle/>
          <a:p>
            <a:r>
              <a:rPr lang="en-US" dirty="0"/>
              <a:t>Adam’s normalized ratings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92A9D85-2B6C-42E7-8F61-3475E22EDDF4}"/>
                  </a:ext>
                </a:extLst>
              </p:cNvPr>
              <p:cNvSpPr txBox="1"/>
              <p:nvPr/>
            </p:nvSpPr>
            <p:spPr>
              <a:xfrm>
                <a:off x="733302" y="2967103"/>
                <a:ext cx="2097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𝑽</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oMath>
                  </m:oMathPara>
                </a14:m>
                <a:endParaRPr lang="en-US" b="1" dirty="0"/>
              </a:p>
            </p:txBody>
          </p:sp>
        </mc:Choice>
        <mc:Fallback>
          <p:sp>
            <p:nvSpPr>
              <p:cNvPr id="2" name="TextBox 1">
                <a:extLst>
                  <a:ext uri="{FF2B5EF4-FFF2-40B4-BE49-F238E27FC236}">
                    <a16:creationId xmlns:a16="http://schemas.microsoft.com/office/drawing/2014/main" id="{E92A9D85-2B6C-42E7-8F61-3475E22EDDF4}"/>
                  </a:ext>
                </a:extLst>
              </p:cNvPr>
              <p:cNvSpPr txBox="1">
                <a:spLocks noRot="1" noChangeAspect="1" noMove="1" noResize="1" noEditPoints="1" noAdjustHandles="1" noChangeArrowheads="1" noChangeShapeType="1" noTextEdit="1"/>
              </p:cNvSpPr>
              <p:nvPr/>
            </p:nvSpPr>
            <p:spPr>
              <a:xfrm>
                <a:off x="733302" y="2967103"/>
                <a:ext cx="209795" cy="276999"/>
              </a:xfrm>
              <a:prstGeom prst="rect">
                <a:avLst/>
              </a:prstGeom>
              <a:blipFill>
                <a:blip r:embed="rId2"/>
                <a:stretch>
                  <a:fillRect l="-37143" t="-4444" r="-234286"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86C2F0B-648D-43DE-A22D-A32423F4C205}"/>
                  </a:ext>
                </a:extLst>
              </p:cNvPr>
              <p:cNvSpPr txBox="1"/>
              <p:nvPr/>
            </p:nvSpPr>
            <p:spPr>
              <a:xfrm>
                <a:off x="313880" y="5139180"/>
                <a:ext cx="2097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p:sp>
            <p:nvSpPr>
              <p:cNvPr id="11" name="TextBox 10">
                <a:extLst>
                  <a:ext uri="{FF2B5EF4-FFF2-40B4-BE49-F238E27FC236}">
                    <a16:creationId xmlns:a16="http://schemas.microsoft.com/office/drawing/2014/main" id="{386C2F0B-648D-43DE-A22D-A32423F4C205}"/>
                  </a:ext>
                </a:extLst>
              </p:cNvPr>
              <p:cNvSpPr txBox="1">
                <a:spLocks noRot="1" noChangeAspect="1" noMove="1" noResize="1" noEditPoints="1" noAdjustHandles="1" noChangeArrowheads="1" noChangeShapeType="1" noTextEdit="1"/>
              </p:cNvSpPr>
              <p:nvPr/>
            </p:nvSpPr>
            <p:spPr>
              <a:xfrm>
                <a:off x="313880" y="5139180"/>
                <a:ext cx="209795" cy="276999"/>
              </a:xfrm>
              <a:prstGeom prst="rect">
                <a:avLst/>
              </a:prstGeom>
              <a:blipFill>
                <a:blip r:embed="rId3"/>
                <a:stretch>
                  <a:fillRect l="-5714" r="-285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6A336A1-62E1-4E7B-9712-93583A51CD11}"/>
              </a:ext>
            </a:extLst>
          </p:cNvPr>
          <p:cNvSpPr txBox="1"/>
          <p:nvPr/>
        </p:nvSpPr>
        <p:spPr>
          <a:xfrm>
            <a:off x="4181276" y="1418722"/>
            <a:ext cx="6097772" cy="369332"/>
          </a:xfrm>
          <a:prstGeom prst="rect">
            <a:avLst/>
          </a:prstGeom>
          <a:noFill/>
        </p:spPr>
        <p:txBody>
          <a:bodyPr wrap="square">
            <a:spAutoFit/>
          </a:bodyPr>
          <a:lstStyle/>
          <a:p>
            <a:r>
              <a:rPr lang="en-US" dirty="0"/>
              <a:t>movies</a:t>
            </a:r>
          </a:p>
        </p:txBody>
      </p:sp>
      <p:sp>
        <p:nvSpPr>
          <p:cNvPr id="13" name="TextBox 12">
            <a:extLst>
              <a:ext uri="{FF2B5EF4-FFF2-40B4-BE49-F238E27FC236}">
                <a16:creationId xmlns:a16="http://schemas.microsoft.com/office/drawing/2014/main" id="{699E603B-07C1-4ADF-96B0-76BAC59B50B0}"/>
              </a:ext>
            </a:extLst>
          </p:cNvPr>
          <p:cNvSpPr txBox="1"/>
          <p:nvPr/>
        </p:nvSpPr>
        <p:spPr>
          <a:xfrm>
            <a:off x="907102" y="2219687"/>
            <a:ext cx="1142091" cy="369332"/>
          </a:xfrm>
          <a:prstGeom prst="rect">
            <a:avLst/>
          </a:prstGeom>
          <a:noFill/>
        </p:spPr>
        <p:txBody>
          <a:bodyPr wrap="square">
            <a:spAutoFit/>
          </a:bodyPr>
          <a:lstStyle/>
          <a:p>
            <a:r>
              <a:rPr lang="en-US" dirty="0"/>
              <a:t>attributes</a:t>
            </a:r>
          </a:p>
        </p:txBody>
      </p:sp>
    </p:spTree>
    <p:extLst>
      <p:ext uri="{BB962C8B-B14F-4D97-AF65-F5344CB8AC3E}">
        <p14:creationId xmlns:p14="http://schemas.microsoft.com/office/powerpoint/2010/main" val="296425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en-US" dirty="0"/>
                  <a:t>Find average change in ratings for characteristic, e.g., on average Adam rates movies with JR 1 point higher.</a:t>
                </a:r>
              </a:p>
              <a:p>
                <a:pPr marL="0" indent="0">
                  <a:buNone/>
                </a:pPr>
                <a:endParaRPr lang="en-US" dirty="0"/>
              </a:p>
              <a:p>
                <a:pPr marL="0" indent="0">
                  <a:buNone/>
                </a:pPr>
                <a:r>
                  <a:rPr lang="en-US" dirty="0"/>
                  <a:t>Of the rated movies: take the inner product of characteristic matrix and normalized reviews and divide by total characteristics</a:t>
                </a:r>
              </a:p>
              <a:p>
                <a:pPr marL="0" indent="0">
                  <a:buNone/>
                </a:pPr>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i="1" smtClean="0">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num>
                        <m:den>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e>
                          </m:nary>
                        </m:den>
                      </m:f>
                    </m:oMath>
                  </m:oMathPara>
                </a14:m>
                <a:endParaRPr lang="en-US" dirty="0"/>
              </a:p>
              <a:p>
                <a:pPr marL="0" indent="0">
                  <a:buNone/>
                </a:pPr>
                <a:endParaRPr lang="en-US" dirty="0"/>
              </a:p>
              <a:p>
                <a:pPr marL="0" indent="0">
                  <a:buNone/>
                </a:pPr>
                <a:r>
                  <a:rPr lang="en-US" dirty="0"/>
                  <a:t>for characteristic </a:t>
                </a:r>
                <a14:m>
                  <m:oMath xmlns:m="http://schemas.openxmlformats.org/officeDocument/2006/math">
                    <m:r>
                      <a:rPr lang="en-US" i="1">
                        <a:latin typeface="Cambria Math" panose="02040503050406030204" pitchFamily="18" charset="0"/>
                      </a:rPr>
                      <m:t>𝑖</m:t>
                    </m:r>
                  </m:oMath>
                </a14:m>
                <a:r>
                  <a:rPr lang="en-US" dirty="0"/>
                  <a:t> across movies </a:t>
                </a:r>
                <a14:m>
                  <m:oMath xmlns:m="http://schemas.openxmlformats.org/officeDocument/2006/math">
                    <m:r>
                      <m:rPr>
                        <m:brk m:alnAt="7"/>
                      </m:rPr>
                      <a:rPr lang="en-US" i="1">
                        <a:latin typeface="Cambria Math" panose="02040503050406030204" pitchFamily="18" charset="0"/>
                        <a:ea typeface="Cambria Math" panose="02040503050406030204" pitchFamily="18" charset="0"/>
                      </a:rPr>
                      <m:t>𝑗</m:t>
                    </m:r>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9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CBFAC83-0F86-4FD9-AADF-48CF955CAD4D}" type="slidenum">
              <a:rPr lang="en-US" smtClean="0"/>
              <a:t>19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41477674"/>
              </p:ext>
            </p:extLst>
          </p:nvPr>
        </p:nvGraphicFramePr>
        <p:xfrm>
          <a:off x="8313432" y="4619269"/>
          <a:ext cx="2360790" cy="1647387"/>
        </p:xfrm>
        <a:graphic>
          <a:graphicData uri="http://schemas.openxmlformats.org/drawingml/2006/table">
            <a:tbl>
              <a:tblPr firstRow="1" bandRow="1">
                <a:tableStyleId>{5C22544A-7EE6-4342-B048-85BDC9FD1C3A}</a:tableStyleId>
              </a:tblPr>
              <a:tblGrid>
                <a:gridCol w="1180395">
                  <a:extLst>
                    <a:ext uri="{9D8B030D-6E8A-4147-A177-3AD203B41FA5}">
                      <a16:colId xmlns:a16="http://schemas.microsoft.com/office/drawing/2014/main" val="20000"/>
                    </a:ext>
                  </a:extLst>
                </a:gridCol>
                <a:gridCol w="1180395">
                  <a:extLst>
                    <a:ext uri="{9D8B030D-6E8A-4147-A177-3AD203B41FA5}">
                      <a16:colId xmlns:a16="http://schemas.microsoft.com/office/drawing/2014/main" val="20001"/>
                    </a:ext>
                  </a:extLst>
                </a:gridCol>
              </a:tblGrid>
              <a:tr h="550107">
                <a:tc>
                  <a:txBody>
                    <a:bodyPr/>
                    <a:lstStyle/>
                    <a:p>
                      <a:endParaRPr lang="en-US" dirty="0"/>
                    </a:p>
                  </a:txBody>
                  <a:tcPr/>
                </a:tc>
                <a:tc>
                  <a:txBody>
                    <a:bodyPr/>
                    <a:lstStyle/>
                    <a:p>
                      <a:r>
                        <a:rPr lang="en-US" dirty="0"/>
                        <a:t>Adam</a:t>
                      </a:r>
                    </a:p>
                  </a:txBody>
                  <a:tcPr/>
                </a:tc>
                <a:extLst>
                  <a:ext uri="{0D108BD9-81ED-4DB2-BD59-A6C34878D82A}">
                    <a16:rowId xmlns:a16="http://schemas.microsoft.com/office/drawing/2014/main" val="10000"/>
                  </a:ext>
                </a:extLst>
              </a:tr>
              <a:tr h="364769">
                <a:tc>
                  <a:txBody>
                    <a:bodyPr/>
                    <a:lstStyle/>
                    <a:p>
                      <a:r>
                        <a:rPr lang="en-US" dirty="0"/>
                        <a:t>AS</a:t>
                      </a:r>
                    </a:p>
                  </a:txBody>
                  <a:tcPr/>
                </a:tc>
                <a:tc>
                  <a:txBody>
                    <a:bodyPr/>
                    <a:lstStyle/>
                    <a:p>
                      <a:pPr algn="ctr"/>
                      <a:r>
                        <a:rPr lang="en-US" dirty="0"/>
                        <a:t>-0.67</a:t>
                      </a:r>
                    </a:p>
                  </a:txBody>
                  <a:tcPr/>
                </a:tc>
                <a:extLst>
                  <a:ext uri="{0D108BD9-81ED-4DB2-BD59-A6C34878D82A}">
                    <a16:rowId xmlns:a16="http://schemas.microsoft.com/office/drawing/2014/main" val="10001"/>
                  </a:ext>
                </a:extLst>
              </a:tr>
              <a:tr h="364769">
                <a:tc>
                  <a:txBody>
                    <a:bodyPr/>
                    <a:lstStyle/>
                    <a:p>
                      <a:r>
                        <a:rPr lang="en-US" dirty="0"/>
                        <a:t>JR</a:t>
                      </a:r>
                    </a:p>
                  </a:txBody>
                  <a:tcPr/>
                </a:tc>
                <a:tc>
                  <a:txBody>
                    <a:bodyPr/>
                    <a:lstStyle/>
                    <a:p>
                      <a:pPr algn="ctr"/>
                      <a:r>
                        <a:rPr lang="en-US" dirty="0"/>
                        <a:t>1</a:t>
                      </a:r>
                    </a:p>
                  </a:txBody>
                  <a:tcPr/>
                </a:tc>
                <a:extLst>
                  <a:ext uri="{0D108BD9-81ED-4DB2-BD59-A6C34878D82A}">
                    <a16:rowId xmlns:a16="http://schemas.microsoft.com/office/drawing/2014/main" val="10002"/>
                  </a:ext>
                </a:extLst>
              </a:tr>
              <a:tr h="364769">
                <a:tc>
                  <a:txBody>
                    <a:bodyPr/>
                    <a:lstStyle/>
                    <a:p>
                      <a:r>
                        <a:rPr lang="en-US" dirty="0"/>
                        <a:t>“surprise”</a:t>
                      </a:r>
                    </a:p>
                  </a:txBody>
                  <a:tcPr/>
                </a:tc>
                <a:tc>
                  <a:txBody>
                    <a:bodyPr/>
                    <a:lstStyle/>
                    <a:p>
                      <a:pPr algn="ctr"/>
                      <a:r>
                        <a:rPr lang="en-US" dirty="0"/>
                        <a:t>-0.71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8EDA5E95-EF4B-4776-983F-4CCE2394739D}"/>
              </a:ext>
            </a:extLst>
          </p:cNvPr>
          <p:cNvSpPr txBox="1"/>
          <p:nvPr/>
        </p:nvSpPr>
        <p:spPr>
          <a:xfrm>
            <a:off x="4155982" y="3646047"/>
            <a:ext cx="1940018" cy="369332"/>
          </a:xfrm>
          <a:prstGeom prst="rect">
            <a:avLst/>
          </a:prstGeom>
          <a:noFill/>
        </p:spPr>
        <p:txBody>
          <a:bodyPr wrap="none" rtlCol="0">
            <a:spAutoFit/>
          </a:bodyPr>
          <a:lstStyle/>
          <a:p>
            <a:r>
              <a:rPr lang="en-US" dirty="0"/>
              <a:t>sum across movies</a:t>
            </a:r>
          </a:p>
        </p:txBody>
      </p:sp>
    </p:spTree>
    <p:extLst>
      <p:ext uri="{BB962C8B-B14F-4D97-AF65-F5344CB8AC3E}">
        <p14:creationId xmlns:p14="http://schemas.microsoft.com/office/powerpoint/2010/main" val="173339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lifecycle</a:t>
            </a:r>
          </a:p>
        </p:txBody>
      </p:sp>
      <p:sp>
        <p:nvSpPr>
          <p:cNvPr id="3" name="Content Placeholder 2"/>
          <p:cNvSpPr>
            <a:spLocks noGrp="1"/>
          </p:cNvSpPr>
          <p:nvPr>
            <p:ph idx="1"/>
          </p:nvPr>
        </p:nvSpPr>
        <p:spPr>
          <a:xfrm>
            <a:off x="172082" y="3774075"/>
            <a:ext cx="4343357" cy="1750031"/>
          </a:xfrm>
        </p:spPr>
        <p:txBody>
          <a:bodyPr>
            <a:normAutofit/>
          </a:bodyPr>
          <a:lstStyle/>
          <a:p>
            <a:pPr marL="0" indent="0">
              <a:spcBef>
                <a:spcPts val="0"/>
              </a:spcBef>
              <a:buNone/>
            </a:pPr>
            <a:r>
              <a:rPr lang="en-US" sz="2000" dirty="0"/>
              <a:t>Customer </a:t>
            </a:r>
            <a:r>
              <a:rPr lang="en-US" sz="2000" b="1" dirty="0"/>
              <a:t>acquisition</a:t>
            </a:r>
            <a:r>
              <a:rPr lang="en-US" sz="2000" dirty="0"/>
              <a:t>: </a:t>
            </a:r>
          </a:p>
          <a:p>
            <a:pPr marL="0" indent="0">
              <a:spcBef>
                <a:spcPts val="0"/>
              </a:spcBef>
              <a:buNone/>
            </a:pPr>
            <a:r>
              <a:rPr lang="en-US" sz="2000" dirty="0"/>
              <a:t>how customers are “born” or first contact with the firm.</a:t>
            </a:r>
          </a:p>
        </p:txBody>
      </p:sp>
      <p:sp>
        <p:nvSpPr>
          <p:cNvPr id="4" name="Slide Number Placeholder 3"/>
          <p:cNvSpPr>
            <a:spLocks noGrp="1"/>
          </p:cNvSpPr>
          <p:nvPr>
            <p:ph type="sldNum" sz="quarter" idx="12"/>
          </p:nvPr>
        </p:nvSpPr>
        <p:spPr/>
        <p:txBody>
          <a:bodyPr/>
          <a:lstStyle/>
          <a:p>
            <a:fld id="{6CBFAC83-0F86-4FD9-AADF-48CF955CAD4D}" type="slidenum">
              <a:rPr lang="en-US" smtClean="0"/>
              <a:t>2</a:t>
            </a:fld>
            <a:endParaRPr lang="en-US"/>
          </a:p>
        </p:txBody>
      </p:sp>
      <p:cxnSp>
        <p:nvCxnSpPr>
          <p:cNvPr id="6" name="Straight Arrow Connector 5"/>
          <p:cNvCxnSpPr/>
          <p:nvPr/>
        </p:nvCxnSpPr>
        <p:spPr>
          <a:xfrm>
            <a:off x="1043233" y="3412067"/>
            <a:ext cx="10105534" cy="0"/>
          </a:xfrm>
          <a:prstGeom prst="straightConnector1">
            <a:avLst/>
          </a:prstGeom>
          <a:ln w="57150">
            <a:headEnd type="oval"/>
            <a:tailEnd type="triangle" w="lg" len="lg"/>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901170" y="1690688"/>
            <a:ext cx="4709430" cy="2214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a:t>Customer </a:t>
            </a:r>
            <a:r>
              <a:rPr lang="en-US" sz="2000" b="1" dirty="0"/>
              <a:t>development</a:t>
            </a:r>
            <a:r>
              <a:rPr lang="en-US" sz="2000" dirty="0"/>
              <a:t>: change in behavior over time: buying more (up-selling) or different things (cross-selling)</a:t>
            </a:r>
          </a:p>
        </p:txBody>
      </p:sp>
      <p:sp>
        <p:nvSpPr>
          <p:cNvPr id="11" name="Content Placeholder 2"/>
          <p:cNvSpPr txBox="1">
            <a:spLocks/>
          </p:cNvSpPr>
          <p:nvPr/>
        </p:nvSpPr>
        <p:spPr>
          <a:xfrm>
            <a:off x="7578409" y="3774076"/>
            <a:ext cx="4162676" cy="2214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a:t>Customer </a:t>
            </a:r>
            <a:r>
              <a:rPr lang="en-US" sz="2000" b="1" dirty="0"/>
              <a:t>retention</a:t>
            </a:r>
            <a:r>
              <a:rPr lang="en-US" sz="2000" dirty="0"/>
              <a:t>: preventing customer “death” or churn.  </a:t>
            </a:r>
          </a:p>
        </p:txBody>
      </p:sp>
      <p:sp>
        <p:nvSpPr>
          <p:cNvPr id="10" name="Content Placeholder 2"/>
          <p:cNvSpPr txBox="1">
            <a:spLocks/>
          </p:cNvSpPr>
          <p:nvPr/>
        </p:nvSpPr>
        <p:spPr>
          <a:xfrm>
            <a:off x="2053087" y="5576595"/>
            <a:ext cx="9385540" cy="778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t>Marketing is about acquiring, developing and retaining customers</a:t>
            </a:r>
          </a:p>
        </p:txBody>
      </p:sp>
    </p:spTree>
    <p:extLst>
      <p:ext uri="{BB962C8B-B14F-4D97-AF65-F5344CB8AC3E}">
        <p14:creationId xmlns:p14="http://schemas.microsoft.com/office/powerpoint/2010/main" val="219222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We now have an item profile and a user profile in terms of </a:t>
                </a:r>
                <a14:m>
                  <m:oMath xmlns:m="http://schemas.openxmlformats.org/officeDocument/2006/math">
                    <m:r>
                      <a:rPr lang="en-US" sz="2400" b="0" i="1" smtClean="0">
                        <a:latin typeface="Cambria Math" panose="02040503050406030204" pitchFamily="18" charset="0"/>
                      </a:rPr>
                      <m:t>𝐼</m:t>
                    </m:r>
                  </m:oMath>
                </a14:m>
                <a:r>
                  <a:rPr lang="en-US" sz="2400" dirty="0"/>
                  <a:t> characteristics</a:t>
                </a:r>
              </a:p>
              <a:p>
                <a:endParaRPr lang="en-US" sz="2400" dirty="0"/>
              </a:p>
              <a:p>
                <a:r>
                  <a:rPr lang="en-US" sz="2400" dirty="0"/>
                  <a:t>The similarity between them is measured as the angle between the vectors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CBFAC83-0F86-4FD9-AADF-48CF955CAD4D}" type="slidenum">
              <a:rPr lang="en-US" smtClean="0"/>
              <a:t>20</a:t>
            </a:fld>
            <a:endParaRPr lang="en-US"/>
          </a:p>
        </p:txBody>
      </p:sp>
      <p:cxnSp>
        <p:nvCxnSpPr>
          <p:cNvPr id="5" name="Straight Arrow Connector 4"/>
          <p:cNvCxnSpPr/>
          <p:nvPr/>
        </p:nvCxnSpPr>
        <p:spPr>
          <a:xfrm flipV="1">
            <a:off x="1064106" y="4449763"/>
            <a:ext cx="2353733" cy="17272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 name="Straight Arrow Connector 5"/>
          <p:cNvCxnSpPr/>
          <p:nvPr/>
        </p:nvCxnSpPr>
        <p:spPr>
          <a:xfrm flipV="1">
            <a:off x="1064106" y="5389563"/>
            <a:ext cx="3310467" cy="7874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Freeform 6"/>
          <p:cNvSpPr/>
          <p:nvPr/>
        </p:nvSpPr>
        <p:spPr>
          <a:xfrm>
            <a:off x="1817640" y="5626630"/>
            <a:ext cx="186266" cy="347133"/>
          </a:xfrm>
          <a:custGeom>
            <a:avLst/>
            <a:gdLst>
              <a:gd name="connsiteX0" fmla="*/ 0 w 186266"/>
              <a:gd name="connsiteY0" fmla="*/ 0 h 347133"/>
              <a:gd name="connsiteX1" fmla="*/ 67733 w 186266"/>
              <a:gd name="connsiteY1" fmla="*/ 50800 h 347133"/>
              <a:gd name="connsiteX2" fmla="*/ 93133 w 186266"/>
              <a:gd name="connsiteY2" fmla="*/ 67733 h 347133"/>
              <a:gd name="connsiteX3" fmla="*/ 127000 w 186266"/>
              <a:gd name="connsiteY3" fmla="*/ 110067 h 347133"/>
              <a:gd name="connsiteX4" fmla="*/ 160866 w 186266"/>
              <a:gd name="connsiteY4" fmla="*/ 186267 h 347133"/>
              <a:gd name="connsiteX5" fmla="*/ 169333 w 186266"/>
              <a:gd name="connsiteY5" fmla="*/ 228600 h 347133"/>
              <a:gd name="connsiteX6" fmla="*/ 177800 w 186266"/>
              <a:gd name="connsiteY6" fmla="*/ 254000 h 347133"/>
              <a:gd name="connsiteX7" fmla="*/ 186266 w 186266"/>
              <a:gd name="connsiteY7" fmla="*/ 287867 h 347133"/>
              <a:gd name="connsiteX8" fmla="*/ 177800 w 186266"/>
              <a:gd name="connsiteY8" fmla="*/ 313267 h 347133"/>
              <a:gd name="connsiteX9" fmla="*/ 160866 w 186266"/>
              <a:gd name="connsiteY9" fmla="*/ 347133 h 34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266" h="347133">
                <a:moveTo>
                  <a:pt x="0" y="0"/>
                </a:moveTo>
                <a:cubicBezTo>
                  <a:pt x="88961" y="53377"/>
                  <a:pt x="4240" y="-2110"/>
                  <a:pt x="67733" y="50800"/>
                </a:cubicBezTo>
                <a:cubicBezTo>
                  <a:pt x="75550" y="57314"/>
                  <a:pt x="85187" y="61376"/>
                  <a:pt x="93133" y="67733"/>
                </a:cubicBezTo>
                <a:cubicBezTo>
                  <a:pt x="110365" y="81519"/>
                  <a:pt x="114429" y="91211"/>
                  <a:pt x="127000" y="110067"/>
                </a:cubicBezTo>
                <a:cubicBezTo>
                  <a:pt x="147151" y="170520"/>
                  <a:pt x="134032" y="146015"/>
                  <a:pt x="160866" y="186267"/>
                </a:cubicBezTo>
                <a:cubicBezTo>
                  <a:pt x="163688" y="200378"/>
                  <a:pt x="165843" y="214639"/>
                  <a:pt x="169333" y="228600"/>
                </a:cubicBezTo>
                <a:cubicBezTo>
                  <a:pt x="171498" y="237258"/>
                  <a:pt x="175348" y="245419"/>
                  <a:pt x="177800" y="254000"/>
                </a:cubicBezTo>
                <a:cubicBezTo>
                  <a:pt x="180997" y="265189"/>
                  <a:pt x="183444" y="276578"/>
                  <a:pt x="186266" y="287867"/>
                </a:cubicBezTo>
                <a:cubicBezTo>
                  <a:pt x="183444" y="296334"/>
                  <a:pt x="181791" y="305285"/>
                  <a:pt x="177800" y="313267"/>
                </a:cubicBezTo>
                <a:cubicBezTo>
                  <a:pt x="159301" y="350266"/>
                  <a:pt x="160866" y="325926"/>
                  <a:pt x="160866" y="3471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2003906" y="5441964"/>
                <a:ext cx="3741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003906" y="5441964"/>
                <a:ext cx="374141"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17839" y="4150015"/>
                <a:ext cx="3693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417839" y="4150015"/>
                <a:ext cx="369332"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374573" y="5139786"/>
                <a:ext cx="3764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374573" y="5139786"/>
                <a:ext cx="376449" cy="369332"/>
              </a:xfrm>
              <a:prstGeom prst="rect">
                <a:avLst/>
              </a:prstGeom>
              <a:blipFill rotWithShape="0">
                <a:blip r:embed="rId5"/>
                <a:stretch>
                  <a:fillRect/>
                </a:stretch>
              </a:blipFill>
            </p:spPr>
            <p:txBody>
              <a:bodyPr/>
              <a:lstStyle/>
              <a:p>
                <a:r>
                  <a:rPr lang="en-US">
                    <a:noFill/>
                  </a:rPr>
                  <a:t> </a:t>
                </a:r>
              </a:p>
            </p:txBody>
          </p:sp>
        </mc:Fallback>
      </mc:AlternateContent>
      <p:cxnSp>
        <p:nvCxnSpPr>
          <p:cNvPr id="11" name="Straight Arrow Connector 10"/>
          <p:cNvCxnSpPr/>
          <p:nvPr/>
        </p:nvCxnSpPr>
        <p:spPr>
          <a:xfrm flipV="1">
            <a:off x="1064106" y="4150015"/>
            <a:ext cx="0" cy="2026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064106" y="6176963"/>
            <a:ext cx="2201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1064106" y="5139786"/>
            <a:ext cx="1024467" cy="1037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6198763" y="4903372"/>
                <a:ext cx="4576253" cy="9723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𝑢𝑣</m:t>
                          </m:r>
                        </m:sub>
                      </m:sSub>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𝜃</m:t>
                              </m:r>
                            </m:e>
                          </m:d>
                        </m:e>
                      </m:func>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num>
                        <m:den>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e>
                          </m:d>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e>
                          </m:d>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nary>
                            <m:naryPr>
                              <m:chr m:val="∑"/>
                              <m:supHide m:val="on"/>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nary>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num>
                        <m:den>
                          <m:rad>
                            <m:radPr>
                              <m:degHide m:val="on"/>
                              <m:ctrlPr>
                                <a:rPr lang="en-US" i="1">
                                  <a:latin typeface="Cambria Math" panose="02040503050406030204" pitchFamily="18" charset="0"/>
                                  <a:ea typeface="Cambria Math" panose="02040503050406030204" pitchFamily="18" charset="0"/>
                                </a:rPr>
                              </m:ctrlPr>
                            </m:radPr>
                            <m:deg/>
                            <m:e>
                              <m:nary>
                                <m:naryPr>
                                  <m:chr m:val="∑"/>
                                  <m:supHide m:val="on"/>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𝑖</m:t>
                                      </m:r>
                                    </m:sub>
                                    <m:sup>
                                      <m:r>
                                        <a:rPr lang="en-US" i="1">
                                          <a:latin typeface="Cambria Math" panose="02040503050406030204" pitchFamily="18" charset="0"/>
                                        </a:rPr>
                                        <m:t>2</m:t>
                                      </m:r>
                                    </m:sup>
                                  </m:sSubSup>
                                </m:e>
                              </m:nary>
                            </m:e>
                          </m:rad>
                          <m:rad>
                            <m:radPr>
                              <m:degHide m:val="on"/>
                              <m:ctrlPr>
                                <a:rPr lang="en-US" i="1">
                                  <a:latin typeface="Cambria Math" panose="02040503050406030204" pitchFamily="18" charset="0"/>
                                  <a:ea typeface="Cambria Math" panose="02040503050406030204" pitchFamily="18" charset="0"/>
                                </a:rPr>
                              </m:ctrlPr>
                            </m:radPr>
                            <m:deg/>
                            <m:e>
                              <m:nary>
                                <m:naryPr>
                                  <m:chr m:val="∑"/>
                                  <m:supHide m:val="on"/>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i="1">
                                          <a:latin typeface="Cambria Math" panose="02040503050406030204" pitchFamily="18" charset="0"/>
                                        </a:rPr>
                                        <m:t>2</m:t>
                                      </m:r>
                                    </m:sup>
                                  </m:sSubSup>
                                </m:e>
                              </m:nary>
                            </m:e>
                          </m:rad>
                        </m:den>
                      </m:f>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198763" y="4903372"/>
                <a:ext cx="4576253" cy="97238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7541890" y="6093788"/>
                <a:ext cx="2685222" cy="369332"/>
              </a:xfrm>
              <a:prstGeom prst="rect">
                <a:avLst/>
              </a:prstGeom>
            </p:spPr>
            <p:txBody>
              <a:bodyPr wrap="none">
                <a:spAutoFit/>
              </a:bodyPr>
              <a:lstStyle/>
              <a:p>
                <a:r>
                  <a:rPr lang="en-US" dirty="0"/>
                  <a:t>If </a:t>
                </a: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𝜃</m:t>
                            </m:r>
                          </m:e>
                        </m:d>
                        <m:r>
                          <a:rPr lang="en-US" b="0" i="1" smtClean="0">
                            <a:latin typeface="Cambria Math" panose="02040503050406030204" pitchFamily="18" charset="0"/>
                          </a:rPr>
                          <m:t>=1</m:t>
                        </m:r>
                      </m:e>
                    </m:func>
                  </m:oMath>
                </a14:m>
                <a:r>
                  <a:rPr lang="en-US" dirty="0"/>
                  <a:t>, angle </a:t>
                </a:r>
                <a14:m>
                  <m:oMath xmlns:m="http://schemas.openxmlformats.org/officeDocument/2006/math">
                    <m:r>
                      <a:rPr lang="en-US" i="1">
                        <a:latin typeface="Cambria Math" panose="02040503050406030204" pitchFamily="18" charset="0"/>
                      </a:rPr>
                      <m:t>𝜃</m:t>
                    </m:r>
                    <m:r>
                      <a:rPr lang="en-US" b="0" i="0" smtClean="0">
                        <a:latin typeface="Cambria Math" panose="02040503050406030204" pitchFamily="18" charset="0"/>
                      </a:rPr>
                      <m:t>=0</m:t>
                    </m:r>
                  </m:oMath>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7541890" y="6093788"/>
                <a:ext cx="2685222" cy="369332"/>
              </a:xfrm>
              <a:prstGeom prst="rect">
                <a:avLst/>
              </a:prstGeom>
              <a:blipFill rotWithShape="0">
                <a:blip r:embed="rId9"/>
                <a:stretch>
                  <a:fillRect l="-181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72068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Making predictions</a:t>
            </a:r>
          </a:p>
        </p:txBody>
      </p:sp>
      <p:sp>
        <p:nvSpPr>
          <p:cNvPr id="4" name="Slide Number Placeholder 3"/>
          <p:cNvSpPr>
            <a:spLocks noGrp="1"/>
          </p:cNvSpPr>
          <p:nvPr>
            <p:ph type="sldNum" sz="quarter" idx="12"/>
          </p:nvPr>
        </p:nvSpPr>
        <p:spPr/>
        <p:txBody>
          <a:bodyPr/>
          <a:lstStyle/>
          <a:p>
            <a:fld id="{6CBFAC83-0F86-4FD9-AADF-48CF955CAD4D}" type="slidenum">
              <a:rPr lang="en-US" smtClean="0"/>
              <a:t>21</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691207395"/>
                  </p:ext>
                </p:extLst>
              </p:nvPr>
            </p:nvGraphicFramePr>
            <p:xfrm>
              <a:off x="3281378" y="1878297"/>
              <a:ext cx="5629244" cy="1647387"/>
            </p:xfrm>
            <a:graphic>
              <a:graphicData uri="http://schemas.openxmlformats.org/drawingml/2006/table">
                <a:tbl>
                  <a:tblPr firstRow="1" bandRow="1">
                    <a:tableStyleId>{5C22544A-7EE6-4342-B048-85BDC9FD1C3A}</a:tableStyleId>
                  </a:tblPr>
                  <a:tblGrid>
                    <a:gridCol w="1407311">
                      <a:extLst>
                        <a:ext uri="{9D8B030D-6E8A-4147-A177-3AD203B41FA5}">
                          <a16:colId xmlns:a16="http://schemas.microsoft.com/office/drawing/2014/main" val="20000"/>
                        </a:ext>
                      </a:extLst>
                    </a:gridCol>
                    <a:gridCol w="1407311">
                      <a:extLst>
                        <a:ext uri="{9D8B030D-6E8A-4147-A177-3AD203B41FA5}">
                          <a16:colId xmlns:a16="http://schemas.microsoft.com/office/drawing/2014/main" val="20001"/>
                        </a:ext>
                      </a:extLst>
                    </a:gridCol>
                    <a:gridCol w="1407311">
                      <a:extLst>
                        <a:ext uri="{9D8B030D-6E8A-4147-A177-3AD203B41FA5}">
                          <a16:colId xmlns:a16="http://schemas.microsoft.com/office/drawing/2014/main" val="20002"/>
                        </a:ext>
                      </a:extLst>
                    </a:gridCol>
                    <a:gridCol w="1407311">
                      <a:extLst>
                        <a:ext uri="{9D8B030D-6E8A-4147-A177-3AD203B41FA5}">
                          <a16:colId xmlns:a16="http://schemas.microsoft.com/office/drawing/2014/main" val="20003"/>
                        </a:ext>
                      </a:extLst>
                    </a:gridCol>
                  </a:tblGrid>
                  <a:tr h="550107">
                    <a:tc>
                      <a:txBody>
                        <a:bodyPr/>
                        <a:lstStyle/>
                        <a:p>
                          <a:endParaRPr lang="en-US" dirty="0"/>
                        </a:p>
                      </a:txBody>
                      <a:tcPr/>
                    </a:tc>
                    <a:tc>
                      <a:txBody>
                        <a:bodyPr/>
                        <a:lstStyle/>
                        <a:p>
                          <a:r>
                            <a:rPr lang="en-US" dirty="0"/>
                            <a:t>True Lies</a:t>
                          </a:r>
                        </a:p>
                      </a:txBody>
                      <a:tcPr/>
                    </a:tc>
                    <a:tc>
                      <a:txBody>
                        <a:bodyPr/>
                        <a:lstStyle/>
                        <a:p>
                          <a:r>
                            <a:rPr lang="en-US" dirty="0" err="1"/>
                            <a:t>Notting</a:t>
                          </a:r>
                          <a:r>
                            <a:rPr lang="en-US" dirty="0"/>
                            <a:t> Hill</a:t>
                          </a:r>
                        </a:p>
                      </a:txBody>
                      <a:tcPr/>
                    </a:tc>
                    <a:tc>
                      <a:txBody>
                        <a:bodyPr/>
                        <a:lstStyle/>
                        <a:p>
                          <a:r>
                            <a:rPr lang="en-US" dirty="0"/>
                            <a:t>Adam</a:t>
                          </a:r>
                        </a:p>
                      </a:txBody>
                      <a:tcPr/>
                    </a:tc>
                    <a:extLst>
                      <a:ext uri="{0D108BD9-81ED-4DB2-BD59-A6C34878D82A}">
                        <a16:rowId xmlns:a16="http://schemas.microsoft.com/office/drawing/2014/main" val="10000"/>
                      </a:ext>
                    </a:extLst>
                  </a:tr>
                  <a:tr h="364769">
                    <a:tc>
                      <a:txBody>
                        <a:bodyPr/>
                        <a:lstStyle/>
                        <a:p>
                          <a:r>
                            <a:rPr lang="en-US" dirty="0"/>
                            <a:t>AS</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lgn="ctr"/>
                          <a:r>
                            <a:rPr lang="en-US" dirty="0"/>
                            <a:t>-0.67</a:t>
                          </a:r>
                        </a:p>
                      </a:txBody>
                      <a:tcPr/>
                    </a:tc>
                    <a:extLst>
                      <a:ext uri="{0D108BD9-81ED-4DB2-BD59-A6C34878D82A}">
                        <a16:rowId xmlns:a16="http://schemas.microsoft.com/office/drawing/2014/main" val="10001"/>
                      </a:ext>
                    </a:extLst>
                  </a:tr>
                  <a:tr h="364769">
                    <a:tc>
                      <a:txBody>
                        <a:bodyPr/>
                        <a:lstStyle/>
                        <a:p>
                          <a:r>
                            <a:rPr lang="en-US" dirty="0"/>
                            <a:t>JR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lgn="ctr"/>
                          <a:r>
                            <a:rPr lang="en-US" dirty="0"/>
                            <a:t>1</a:t>
                          </a:r>
                        </a:p>
                      </a:txBody>
                      <a:tcPr/>
                    </a:tc>
                    <a:extLst>
                      <a:ext uri="{0D108BD9-81ED-4DB2-BD59-A6C34878D82A}">
                        <a16:rowId xmlns:a16="http://schemas.microsoft.com/office/drawing/2014/main" val="10002"/>
                      </a:ext>
                    </a:extLst>
                  </a:tr>
                  <a:tr h="364769">
                    <a:tc>
                      <a:txBody>
                        <a:bodyPr/>
                        <a:lstStyle/>
                        <a:p>
                          <a:r>
                            <a:rPr lang="en-US" dirty="0"/>
                            <a:t>“surprise”</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lgn="ctr"/>
                          <a:r>
                            <a:rPr lang="en-US" dirty="0"/>
                            <a:t>-0.71</a:t>
                          </a:r>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91207395"/>
                  </p:ext>
                </p:extLst>
              </p:nvPr>
            </p:nvGraphicFramePr>
            <p:xfrm>
              <a:off x="3281378" y="1878297"/>
              <a:ext cx="5629244" cy="1647387"/>
            </p:xfrm>
            <a:graphic>
              <a:graphicData uri="http://schemas.openxmlformats.org/drawingml/2006/table">
                <a:tbl>
                  <a:tblPr firstRow="1" bandRow="1">
                    <a:tableStyleId>{5C22544A-7EE6-4342-B048-85BDC9FD1C3A}</a:tableStyleId>
                  </a:tblPr>
                  <a:tblGrid>
                    <a:gridCol w="1407311"/>
                    <a:gridCol w="1407311"/>
                    <a:gridCol w="1407311"/>
                    <a:gridCol w="1407311"/>
                  </a:tblGrid>
                  <a:tr h="550107">
                    <a:tc>
                      <a:txBody>
                        <a:bodyPr/>
                        <a:lstStyle/>
                        <a:p>
                          <a:endParaRPr lang="en-US" dirty="0"/>
                        </a:p>
                      </a:txBody>
                      <a:tcPr/>
                    </a:tc>
                    <a:tc>
                      <a:txBody>
                        <a:bodyPr/>
                        <a:lstStyle/>
                        <a:p>
                          <a:r>
                            <a:rPr lang="en-US" dirty="0" smtClean="0"/>
                            <a:t>True </a:t>
                          </a:r>
                          <a:r>
                            <a:rPr lang="en-US" dirty="0" smtClean="0"/>
                            <a:t>Lies</a:t>
                          </a:r>
                        </a:p>
                      </a:txBody>
                      <a:tcPr/>
                    </a:tc>
                    <a:tc>
                      <a:txBody>
                        <a:bodyPr/>
                        <a:lstStyle/>
                        <a:p>
                          <a:r>
                            <a:rPr lang="en-US" dirty="0" err="1" smtClean="0"/>
                            <a:t>Notting</a:t>
                          </a:r>
                          <a:r>
                            <a:rPr lang="en-US" dirty="0" smtClean="0"/>
                            <a:t> Hill</a:t>
                          </a:r>
                          <a:endParaRPr lang="en-US" dirty="0"/>
                        </a:p>
                      </a:txBody>
                      <a:tcPr/>
                    </a:tc>
                    <a:tc>
                      <a:txBody>
                        <a:bodyPr/>
                        <a:lstStyle/>
                        <a:p>
                          <a:r>
                            <a:rPr lang="en-US" dirty="0" smtClean="0"/>
                            <a:t>Adam</a:t>
                          </a:r>
                          <a:endParaRPr lang="en-US" dirty="0"/>
                        </a:p>
                      </a:txBody>
                      <a:tcPr/>
                    </a:tc>
                  </a:tr>
                  <a:tr h="365760">
                    <a:tc>
                      <a:txBody>
                        <a:bodyPr/>
                        <a:lstStyle/>
                        <a:p>
                          <a:r>
                            <a:rPr lang="en-US" dirty="0" smtClean="0"/>
                            <a:t>AS</a:t>
                          </a:r>
                          <a:endParaRPr lang="en-US" dirty="0"/>
                        </a:p>
                      </a:txBody>
                      <a:tcPr/>
                    </a:tc>
                    <a:tc>
                      <a:txBody>
                        <a:bodyPr/>
                        <a:lstStyle/>
                        <a:p>
                          <a:endParaRPr lang="en-US"/>
                        </a:p>
                      </a:txBody>
                      <a:tcPr>
                        <a:blipFill rotWithShape="0">
                          <a:blip r:embed="rId2"/>
                          <a:stretch>
                            <a:fillRect l="-100433" t="-155738" r="-201732" b="-221311"/>
                          </a:stretch>
                        </a:blipFill>
                      </a:tcPr>
                    </a:tc>
                    <a:tc>
                      <a:txBody>
                        <a:bodyPr/>
                        <a:lstStyle/>
                        <a:p>
                          <a:endParaRPr lang="en-US"/>
                        </a:p>
                      </a:txBody>
                      <a:tcPr>
                        <a:blipFill rotWithShape="0">
                          <a:blip r:embed="rId2"/>
                          <a:stretch>
                            <a:fillRect l="-200433" t="-155738" r="-101732" b="-221311"/>
                          </a:stretch>
                        </a:blipFill>
                      </a:tcPr>
                    </a:tc>
                    <a:tc>
                      <a:txBody>
                        <a:bodyPr/>
                        <a:lstStyle/>
                        <a:p>
                          <a:pPr algn="ctr"/>
                          <a:r>
                            <a:rPr lang="en-US" dirty="0" smtClean="0"/>
                            <a:t>-0.67</a:t>
                          </a:r>
                          <a:endParaRPr lang="en-US" dirty="0"/>
                        </a:p>
                      </a:txBody>
                      <a:tcPr/>
                    </a:tc>
                  </a:tr>
                  <a:tr h="365760">
                    <a:tc>
                      <a:txBody>
                        <a:bodyPr/>
                        <a:lstStyle/>
                        <a:p>
                          <a:r>
                            <a:rPr lang="en-US" dirty="0" smtClean="0"/>
                            <a:t>JR</a:t>
                          </a:r>
                          <a:endParaRPr lang="en-US" dirty="0"/>
                        </a:p>
                      </a:txBody>
                      <a:tcPr/>
                    </a:tc>
                    <a:tc>
                      <a:txBody>
                        <a:bodyPr/>
                        <a:lstStyle/>
                        <a:p>
                          <a:endParaRPr lang="en-US"/>
                        </a:p>
                      </a:txBody>
                      <a:tcPr>
                        <a:blipFill rotWithShape="0">
                          <a:blip r:embed="rId2"/>
                          <a:stretch>
                            <a:fillRect l="-100433" t="-260000" r="-201732" b="-125000"/>
                          </a:stretch>
                        </a:blipFill>
                      </a:tcPr>
                    </a:tc>
                    <a:tc>
                      <a:txBody>
                        <a:bodyPr/>
                        <a:lstStyle/>
                        <a:p>
                          <a:endParaRPr lang="en-US"/>
                        </a:p>
                      </a:txBody>
                      <a:tcPr>
                        <a:blipFill rotWithShape="0">
                          <a:blip r:embed="rId2"/>
                          <a:stretch>
                            <a:fillRect l="-200433" t="-260000" r="-101732" b="-125000"/>
                          </a:stretch>
                        </a:blipFill>
                      </a:tcPr>
                    </a:tc>
                    <a:tc>
                      <a:txBody>
                        <a:bodyPr/>
                        <a:lstStyle/>
                        <a:p>
                          <a:pPr algn="ctr"/>
                          <a:r>
                            <a:rPr lang="en-US" dirty="0" smtClean="0"/>
                            <a:t>1</a:t>
                          </a:r>
                          <a:endParaRPr lang="en-US" dirty="0"/>
                        </a:p>
                      </a:txBody>
                      <a:tcPr/>
                    </a:tc>
                  </a:tr>
                  <a:tr h="365760">
                    <a:tc>
                      <a:txBody>
                        <a:bodyPr/>
                        <a:lstStyle/>
                        <a:p>
                          <a:r>
                            <a:rPr lang="en-US" dirty="0" smtClean="0"/>
                            <a:t>“surprise”</a:t>
                          </a:r>
                          <a:endParaRPr lang="en-US" dirty="0"/>
                        </a:p>
                      </a:txBody>
                      <a:tcPr/>
                    </a:tc>
                    <a:tc>
                      <a:txBody>
                        <a:bodyPr/>
                        <a:lstStyle/>
                        <a:p>
                          <a:endParaRPr lang="en-US"/>
                        </a:p>
                      </a:txBody>
                      <a:tcPr>
                        <a:blipFill rotWithShape="0">
                          <a:blip r:embed="rId2"/>
                          <a:stretch>
                            <a:fillRect l="-100433" t="-360000" r="-201732" b="-25000"/>
                          </a:stretch>
                        </a:blipFill>
                      </a:tcPr>
                    </a:tc>
                    <a:tc>
                      <a:txBody>
                        <a:bodyPr/>
                        <a:lstStyle/>
                        <a:p>
                          <a:endParaRPr lang="en-US"/>
                        </a:p>
                      </a:txBody>
                      <a:tcPr>
                        <a:blipFill rotWithShape="0">
                          <a:blip r:embed="rId2"/>
                          <a:stretch>
                            <a:fillRect l="-200433" t="-360000" r="-101732" b="-25000"/>
                          </a:stretch>
                        </a:blipFill>
                      </a:tcPr>
                    </a:tc>
                    <a:tc>
                      <a:txBody>
                        <a:bodyPr/>
                        <a:lstStyle/>
                        <a:p>
                          <a:pPr algn="ctr"/>
                          <a:r>
                            <a:rPr lang="en-US" dirty="0" smtClean="0"/>
                            <a:t>-0.71</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7" name="Rectangle 26"/>
              <p:cNvSpPr/>
              <p:nvPr/>
            </p:nvSpPr>
            <p:spPr>
              <a:xfrm>
                <a:off x="3050387" y="3811222"/>
                <a:ext cx="7579447" cy="1023165"/>
              </a:xfrm>
              <a:prstGeom prst="rect">
                <a:avLst/>
              </a:prstGeom>
            </p:spPr>
            <p:txBody>
              <a:bodyPr wrap="none">
                <a:spAutoFit/>
              </a:bodyPr>
              <a:lstStyle/>
              <a:p>
                <a:pPr/>
                <a:br>
                  <a:rPr lang="en-US"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𝐴𝑑𝑎𝑚</m:t>
                          </m:r>
                          <m:r>
                            <a:rPr lang="en-US" b="0" i="1" smtClean="0">
                              <a:latin typeface="Cambria Math" panose="02040503050406030204" pitchFamily="18" charset="0"/>
                            </a:rPr>
                            <m:t>, </m:t>
                          </m:r>
                          <m:r>
                            <a:rPr lang="en-US" b="0" i="1" smtClean="0">
                              <a:latin typeface="Cambria Math" panose="02040503050406030204" pitchFamily="18" charset="0"/>
                            </a:rPr>
                            <m:t>𝑇𝐿</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−0.67</m:t>
                              </m: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1</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0.71</m:t>
                              </m:r>
                            </m:e>
                          </m:d>
                        </m:num>
                        <m:den>
                          <m:rad>
                            <m:radPr>
                              <m:degHide m:val="on"/>
                              <m:ctrlPr>
                                <a:rPr lang="en-US" i="1">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e>
                                  </m:d>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e>
                                  </m:d>
                                </m:e>
                                <m:sup>
                                  <m:r>
                                    <a:rPr lang="en-US" b="0" i="1" smtClean="0">
                                      <a:latin typeface="Cambria Math" panose="02040503050406030204" pitchFamily="18" charset="0"/>
                                      <a:ea typeface="Cambria Math" panose="02040503050406030204" pitchFamily="18" charset="0"/>
                                    </a:rPr>
                                    <m:t>2</m:t>
                                  </m:r>
                                </m:sup>
                              </m:sSup>
                            </m:e>
                          </m:rad>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0.67</m:t>
                                      </m:r>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−0.71</m:t>
                                      </m:r>
                                    </m:e>
                                  </m:d>
                                </m:e>
                                <m:sup>
                                  <m:r>
                                    <a:rPr lang="en-US" i="1">
                                      <a:latin typeface="Cambria Math" panose="02040503050406030204" pitchFamily="18" charset="0"/>
                                      <a:ea typeface="Cambria Math" panose="02040503050406030204" pitchFamily="18" charset="0"/>
                                    </a:rPr>
                                    <m:t>2</m:t>
                                  </m:r>
                                </m:sup>
                              </m:sSup>
                            </m:e>
                          </m:rad>
                        </m:den>
                      </m:f>
                      <m:r>
                        <a:rPr lang="en-US" b="0" i="1" smtClean="0">
                          <a:latin typeface="Cambria Math" panose="02040503050406030204" pitchFamily="18" charset="0"/>
                        </a:rPr>
                        <m:t>=−0.53</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3050387" y="3811222"/>
                <a:ext cx="7579447" cy="10231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965428" y="4755214"/>
                <a:ext cx="7664406" cy="1023165"/>
              </a:xfrm>
              <a:prstGeom prst="rect">
                <a:avLst/>
              </a:prstGeom>
            </p:spPr>
            <p:txBody>
              <a:bodyPr wrap="none">
                <a:spAutoFit/>
              </a:bodyPr>
              <a:lstStyle/>
              <a:p>
                <a:pPr/>
                <a:br>
                  <a:rPr lang="en-US"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𝐴𝑑𝑎𝑚</m:t>
                          </m:r>
                          <m:r>
                            <a:rPr lang="en-US" b="0" i="1" smtClean="0">
                              <a:latin typeface="Cambria Math" panose="02040503050406030204" pitchFamily="18" charset="0"/>
                            </a:rPr>
                            <m:t>, </m:t>
                          </m:r>
                          <m:r>
                            <a:rPr lang="en-US" b="0" i="1" smtClean="0">
                              <a:latin typeface="Cambria Math" panose="02040503050406030204" pitchFamily="18" charset="0"/>
                            </a:rPr>
                            <m:t>𝑁𝐻</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−0.67</m:t>
                              </m: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0.71</m:t>
                              </m:r>
                            </m:e>
                          </m:d>
                        </m:num>
                        <m:den>
                          <m:rad>
                            <m:radPr>
                              <m:degHide m:val="on"/>
                              <m:ctrlPr>
                                <a:rPr lang="en-US" i="1">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e>
                                <m:sup>
                                  <m:r>
                                    <a:rPr lang="en-US" b="0" i="1" smtClean="0">
                                      <a:latin typeface="Cambria Math" panose="02040503050406030204" pitchFamily="18" charset="0"/>
                                      <a:ea typeface="Cambria Math" panose="02040503050406030204" pitchFamily="18" charset="0"/>
                                    </a:rPr>
                                    <m:t>2</m:t>
                                  </m:r>
                                </m:sup>
                              </m:sSup>
                            </m:e>
                          </m:rad>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0.67</m:t>
                                      </m:r>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−0.71</m:t>
                                      </m:r>
                                    </m:e>
                                  </m:d>
                                </m:e>
                                <m:sup>
                                  <m:r>
                                    <a:rPr lang="en-US" i="1">
                                      <a:latin typeface="Cambria Math" panose="02040503050406030204" pitchFamily="18" charset="0"/>
                                      <a:ea typeface="Cambria Math" panose="02040503050406030204" pitchFamily="18" charset="0"/>
                                    </a:rPr>
                                    <m:t>2</m:t>
                                  </m:r>
                                </m:sup>
                              </m:sSup>
                            </m:e>
                          </m:rad>
                        </m:den>
                      </m:f>
                      <m:r>
                        <a:rPr lang="en-US" b="0" i="1" smtClean="0">
                          <a:latin typeface="Cambria Math" panose="02040503050406030204" pitchFamily="18" charset="0"/>
                        </a:rPr>
                        <m:t>=0.72</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2965428" y="4755214"/>
                <a:ext cx="7664406" cy="102316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943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Content-based approach</a:t>
            </a:r>
          </a:p>
        </p:txBody>
      </p:sp>
      <p:sp>
        <p:nvSpPr>
          <p:cNvPr id="5" name="Text Placeholder 4"/>
          <p:cNvSpPr>
            <a:spLocks noGrp="1"/>
          </p:cNvSpPr>
          <p:nvPr>
            <p:ph type="body" idx="1"/>
          </p:nvPr>
        </p:nvSpPr>
        <p:spPr/>
        <p:txBody>
          <a:bodyPr/>
          <a:lstStyle/>
          <a:p>
            <a:r>
              <a:rPr lang="en-US" dirty="0"/>
              <a:t>Positives</a:t>
            </a:r>
          </a:p>
        </p:txBody>
      </p:sp>
      <p:sp>
        <p:nvSpPr>
          <p:cNvPr id="3" name="Content Placeholder 2"/>
          <p:cNvSpPr>
            <a:spLocks noGrp="1"/>
          </p:cNvSpPr>
          <p:nvPr>
            <p:ph sz="half" idx="2"/>
          </p:nvPr>
        </p:nvSpPr>
        <p:spPr/>
        <p:txBody>
          <a:bodyPr>
            <a:normAutofit fontScale="92500" lnSpcReduction="10000"/>
          </a:bodyPr>
          <a:lstStyle/>
          <a:p>
            <a:r>
              <a:rPr lang="en-US" dirty="0"/>
              <a:t>No need for data on other users</a:t>
            </a:r>
          </a:p>
          <a:p>
            <a:pPr lvl="1"/>
            <a:r>
              <a:rPr lang="en-US" dirty="0"/>
              <a:t>Good for unique tastes</a:t>
            </a:r>
          </a:p>
          <a:p>
            <a:pPr lvl="1"/>
            <a:endParaRPr lang="en-US" dirty="0"/>
          </a:p>
          <a:p>
            <a:r>
              <a:rPr lang="en-US" dirty="0"/>
              <a:t>Able to recommend new &amp; unpopular items</a:t>
            </a:r>
          </a:p>
          <a:p>
            <a:pPr lvl="1"/>
            <a:r>
              <a:rPr lang="en-US" dirty="0"/>
              <a:t>No cold-start for items problem</a:t>
            </a:r>
          </a:p>
          <a:p>
            <a:pPr lvl="1"/>
            <a:endParaRPr lang="en-US" dirty="0"/>
          </a:p>
          <a:p>
            <a:r>
              <a:rPr lang="en-US" dirty="0"/>
              <a:t>Can explain why something was recommended (JR +)</a:t>
            </a:r>
          </a:p>
          <a:p>
            <a:endParaRPr lang="en-US" dirty="0"/>
          </a:p>
          <a:p>
            <a:endParaRPr lang="en-US" dirty="0"/>
          </a:p>
        </p:txBody>
      </p:sp>
      <p:sp>
        <p:nvSpPr>
          <p:cNvPr id="6" name="Text Placeholder 5"/>
          <p:cNvSpPr>
            <a:spLocks noGrp="1"/>
          </p:cNvSpPr>
          <p:nvPr>
            <p:ph type="body" sz="quarter" idx="3"/>
          </p:nvPr>
        </p:nvSpPr>
        <p:spPr/>
        <p:txBody>
          <a:bodyPr/>
          <a:lstStyle/>
          <a:p>
            <a:r>
              <a:rPr lang="en-US" dirty="0"/>
              <a:t>Negatives</a:t>
            </a:r>
          </a:p>
        </p:txBody>
      </p:sp>
      <p:sp>
        <p:nvSpPr>
          <p:cNvPr id="7" name="Content Placeholder 6"/>
          <p:cNvSpPr>
            <a:spLocks noGrp="1"/>
          </p:cNvSpPr>
          <p:nvPr>
            <p:ph sz="quarter" idx="4"/>
          </p:nvPr>
        </p:nvSpPr>
        <p:spPr/>
        <p:txBody>
          <a:bodyPr>
            <a:normAutofit fontScale="92500" lnSpcReduction="20000"/>
          </a:bodyPr>
          <a:lstStyle/>
          <a:p>
            <a:r>
              <a:rPr lang="en-US" dirty="0"/>
              <a:t>Finding features is hard</a:t>
            </a:r>
          </a:p>
          <a:p>
            <a:pPr lvl="1"/>
            <a:r>
              <a:rPr lang="en-US" dirty="0"/>
              <a:t>Hard to classify experience goods based on artists, genres, etc. </a:t>
            </a:r>
          </a:p>
          <a:p>
            <a:pPr lvl="1"/>
            <a:endParaRPr lang="en-US" dirty="0"/>
          </a:p>
          <a:p>
            <a:r>
              <a:rPr lang="en-US" dirty="0"/>
              <a:t>Overspecialization</a:t>
            </a:r>
          </a:p>
          <a:p>
            <a:pPr lvl="1"/>
            <a:r>
              <a:rPr lang="en-US" dirty="0"/>
              <a:t>Never recommends items outside content profile</a:t>
            </a:r>
          </a:p>
          <a:p>
            <a:pPr marL="457200" lvl="1" indent="0">
              <a:buNone/>
            </a:pPr>
            <a:endParaRPr lang="en-US" dirty="0"/>
          </a:p>
          <a:p>
            <a:r>
              <a:rPr lang="en-US" dirty="0"/>
              <a:t>Cold-start problem for users</a:t>
            </a:r>
          </a:p>
          <a:p>
            <a:pPr lvl="1"/>
            <a:r>
              <a:rPr lang="en-US" dirty="0"/>
              <a:t>How do you build a profile for a new user?</a:t>
            </a:r>
          </a:p>
        </p:txBody>
      </p:sp>
      <p:sp>
        <p:nvSpPr>
          <p:cNvPr id="4" name="Slide Number Placeholder 3"/>
          <p:cNvSpPr>
            <a:spLocks noGrp="1"/>
          </p:cNvSpPr>
          <p:nvPr>
            <p:ph type="sldNum" sz="quarter" idx="12"/>
          </p:nvPr>
        </p:nvSpPr>
        <p:spPr/>
        <p:txBody>
          <a:bodyPr/>
          <a:lstStyle/>
          <a:p>
            <a:fld id="{6CBFAC83-0F86-4FD9-AADF-48CF955CAD4D}" type="slidenum">
              <a:rPr lang="en-US" smtClean="0"/>
              <a:t>22</a:t>
            </a:fld>
            <a:endParaRPr lang="en-US"/>
          </a:p>
        </p:txBody>
      </p:sp>
      <p:sp>
        <p:nvSpPr>
          <p:cNvPr id="8" name="Rectangle 7"/>
          <p:cNvSpPr/>
          <p:nvPr/>
        </p:nvSpPr>
        <p:spPr>
          <a:xfrm>
            <a:off x="6172200" y="2067791"/>
            <a:ext cx="5392882" cy="1693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27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Filtering</a:t>
            </a:r>
          </a:p>
        </p:txBody>
      </p:sp>
      <p:sp>
        <p:nvSpPr>
          <p:cNvPr id="3" name="Content Placeholder 2"/>
          <p:cNvSpPr>
            <a:spLocks noGrp="1"/>
          </p:cNvSpPr>
          <p:nvPr>
            <p:ph sz="half" idx="1"/>
          </p:nvPr>
        </p:nvSpPr>
        <p:spPr/>
        <p:txBody>
          <a:bodyPr/>
          <a:lstStyle/>
          <a:p>
            <a:r>
              <a:rPr lang="en-US" dirty="0"/>
              <a:t>Consider Mr. A</a:t>
            </a:r>
          </a:p>
          <a:p>
            <a:endParaRPr lang="en-US" dirty="0"/>
          </a:p>
          <a:p>
            <a:r>
              <a:rPr lang="en-US" dirty="0"/>
              <a:t>Find other users whose ratings are similar to Mr. A’s</a:t>
            </a:r>
          </a:p>
          <a:p>
            <a:endParaRPr lang="en-US" dirty="0"/>
          </a:p>
          <a:p>
            <a:r>
              <a:rPr lang="en-US" dirty="0"/>
              <a:t>Estimate Mr. A’s ratings based on ratings of similar users.</a:t>
            </a:r>
          </a:p>
        </p:txBody>
      </p:sp>
      <p:sp>
        <p:nvSpPr>
          <p:cNvPr id="5" name="Slide Number Placeholder 4"/>
          <p:cNvSpPr>
            <a:spLocks noGrp="1"/>
          </p:cNvSpPr>
          <p:nvPr>
            <p:ph type="sldNum" sz="quarter" idx="12"/>
          </p:nvPr>
        </p:nvSpPr>
        <p:spPr/>
        <p:txBody>
          <a:bodyPr/>
          <a:lstStyle/>
          <a:p>
            <a:fld id="{6CBFAC83-0F86-4FD9-AADF-48CF955CAD4D}" type="slidenum">
              <a:rPr lang="en-US" smtClean="0"/>
              <a:t>23</a:t>
            </a:fld>
            <a:endParaRPr lang="en-US"/>
          </a:p>
        </p:txBody>
      </p:sp>
      <p:pic>
        <p:nvPicPr>
          <p:cNvPr id="6" name="Picture 4" descr="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080" y="1825625"/>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537" y="5942568"/>
            <a:ext cx="6428042" cy="369332"/>
          </a:xfrm>
          <a:prstGeom prst="rect">
            <a:avLst/>
          </a:prstGeom>
        </p:spPr>
        <p:txBody>
          <a:bodyPr wrap="none">
            <a:spAutoFit/>
          </a:bodyPr>
          <a:lstStyle/>
          <a:p>
            <a:r>
              <a:rPr lang="en-US" dirty="0"/>
              <a:t>(This is called “user-based” collaborative filtering; also item-based)</a:t>
            </a:r>
          </a:p>
        </p:txBody>
      </p:sp>
    </p:spTree>
    <p:extLst>
      <p:ext uri="{BB962C8B-B14F-4D97-AF65-F5344CB8AC3E}">
        <p14:creationId xmlns:p14="http://schemas.microsoft.com/office/powerpoint/2010/main" val="4212550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User-based collaborative filtering</a:t>
            </a:r>
          </a:p>
        </p:txBody>
      </p:sp>
      <p:sp>
        <p:nvSpPr>
          <p:cNvPr id="7" name="Slide Number Placeholder 6"/>
          <p:cNvSpPr>
            <a:spLocks noGrp="1"/>
          </p:cNvSpPr>
          <p:nvPr>
            <p:ph type="sldNum" sz="quarter" idx="12"/>
          </p:nvPr>
        </p:nvSpPr>
        <p:spPr/>
        <p:txBody>
          <a:bodyPr/>
          <a:lstStyle/>
          <a:p>
            <a:fld id="{6CBFAC83-0F86-4FD9-AADF-48CF955CAD4D}" type="slidenum">
              <a:rPr lang="en-US" smtClean="0"/>
              <a:t>24</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29053149"/>
              </p:ext>
            </p:extLst>
          </p:nvPr>
        </p:nvGraphicFramePr>
        <p:xfrm>
          <a:off x="967315" y="2080966"/>
          <a:ext cx="9514421" cy="3349626"/>
        </p:xfrm>
        <a:graphic>
          <a:graphicData uri="http://schemas.openxmlformats.org/drawingml/2006/table">
            <a:tbl>
              <a:tblPr firstRow="1" bandRow="1">
                <a:tableStyleId>{5C22544A-7EE6-4342-B048-85BDC9FD1C3A}</a:tableStyleId>
              </a:tblPr>
              <a:tblGrid>
                <a:gridCol w="1359203">
                  <a:extLst>
                    <a:ext uri="{9D8B030D-6E8A-4147-A177-3AD203B41FA5}">
                      <a16:colId xmlns:a16="http://schemas.microsoft.com/office/drawing/2014/main" val="20000"/>
                    </a:ext>
                  </a:extLst>
                </a:gridCol>
                <a:gridCol w="1359203">
                  <a:extLst>
                    <a:ext uri="{9D8B030D-6E8A-4147-A177-3AD203B41FA5}">
                      <a16:colId xmlns:a16="http://schemas.microsoft.com/office/drawing/2014/main" val="20001"/>
                    </a:ext>
                  </a:extLst>
                </a:gridCol>
                <a:gridCol w="1359203">
                  <a:extLst>
                    <a:ext uri="{9D8B030D-6E8A-4147-A177-3AD203B41FA5}">
                      <a16:colId xmlns:a16="http://schemas.microsoft.com/office/drawing/2014/main" val="20002"/>
                    </a:ext>
                  </a:extLst>
                </a:gridCol>
                <a:gridCol w="1359203">
                  <a:extLst>
                    <a:ext uri="{9D8B030D-6E8A-4147-A177-3AD203B41FA5}">
                      <a16:colId xmlns:a16="http://schemas.microsoft.com/office/drawing/2014/main" val="20003"/>
                    </a:ext>
                  </a:extLst>
                </a:gridCol>
                <a:gridCol w="1359203">
                  <a:extLst>
                    <a:ext uri="{9D8B030D-6E8A-4147-A177-3AD203B41FA5}">
                      <a16:colId xmlns:a16="http://schemas.microsoft.com/office/drawing/2014/main" val="20004"/>
                    </a:ext>
                  </a:extLst>
                </a:gridCol>
                <a:gridCol w="1359203">
                  <a:extLst>
                    <a:ext uri="{9D8B030D-6E8A-4147-A177-3AD203B41FA5}">
                      <a16:colId xmlns:a16="http://schemas.microsoft.com/office/drawing/2014/main" val="20005"/>
                    </a:ext>
                  </a:extLst>
                </a:gridCol>
                <a:gridCol w="1359203">
                  <a:extLst>
                    <a:ext uri="{9D8B030D-6E8A-4147-A177-3AD203B41FA5}">
                      <a16:colId xmlns:a16="http://schemas.microsoft.com/office/drawing/2014/main" val="20006"/>
                    </a:ext>
                  </a:extLst>
                </a:gridCol>
              </a:tblGrid>
              <a:tr h="583751">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tc>
                  <a:txBody>
                    <a:bodyPr/>
                    <a:lstStyle/>
                    <a:p>
                      <a:r>
                        <a:rPr lang="en-US" dirty="0"/>
                        <a:t>Erin </a:t>
                      </a:r>
                      <a:r>
                        <a:rPr lang="en-US" dirty="0" err="1"/>
                        <a:t>Brockovich</a:t>
                      </a:r>
                      <a:endParaRPr lang="en-US" dirty="0"/>
                    </a:p>
                  </a:txBody>
                  <a:tcPr/>
                </a:tc>
                <a:tc>
                  <a:txBody>
                    <a:bodyPr/>
                    <a:lstStyle/>
                    <a:p>
                      <a:r>
                        <a:rPr lang="en-US" dirty="0"/>
                        <a:t>Terminator 2</a:t>
                      </a:r>
                    </a:p>
                  </a:txBody>
                  <a:tcPr/>
                </a:tc>
                <a:tc>
                  <a:txBody>
                    <a:bodyPr/>
                    <a:lstStyle/>
                    <a:p>
                      <a:r>
                        <a:rPr lang="en-US" dirty="0"/>
                        <a:t>Predator</a:t>
                      </a:r>
                    </a:p>
                  </a:txBody>
                  <a:tcPr/>
                </a:tc>
                <a:tc>
                  <a:txBody>
                    <a:bodyPr/>
                    <a:lstStyle/>
                    <a:p>
                      <a:r>
                        <a:rPr lang="en-US" dirty="0" err="1"/>
                        <a:t>Notting</a:t>
                      </a:r>
                      <a:r>
                        <a:rPr lang="en-US" dirty="0"/>
                        <a:t> Hill</a:t>
                      </a:r>
                    </a:p>
                  </a:txBody>
                  <a:tcPr/>
                </a:tc>
                <a:extLst>
                  <a:ext uri="{0D108BD9-81ED-4DB2-BD59-A6C34878D82A}">
                    <a16:rowId xmlns:a16="http://schemas.microsoft.com/office/drawing/2014/main" val="10000"/>
                  </a:ext>
                </a:extLst>
              </a:tr>
              <a:tr h="387078">
                <a:tc>
                  <a:txBody>
                    <a:bodyPr/>
                    <a:lstStyle/>
                    <a:p>
                      <a:r>
                        <a:rPr lang="en-US" dirty="0"/>
                        <a:t>Adam</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1"/>
                  </a:ext>
                </a:extLst>
              </a:tr>
              <a:tr h="387078">
                <a:tc>
                  <a:txBody>
                    <a:bodyPr/>
                    <a:lstStyle/>
                    <a:p>
                      <a:r>
                        <a:rPr lang="en-US" dirty="0"/>
                        <a:t>Ben</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10002"/>
                  </a:ext>
                </a:extLst>
              </a:tr>
              <a:tr h="387078">
                <a:tc>
                  <a:txBody>
                    <a:bodyPr/>
                    <a:lstStyle/>
                    <a:p>
                      <a:r>
                        <a:rPr lang="en-US" dirty="0"/>
                        <a:t>Cindy</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87078">
                <a:tc>
                  <a:txBody>
                    <a:bodyPr/>
                    <a:lstStyle/>
                    <a:p>
                      <a:r>
                        <a:rPr lang="en-US" dirty="0"/>
                        <a:t>Dave</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87078">
                <a:tc>
                  <a:txBody>
                    <a:bodyPr/>
                    <a:lstStyle/>
                    <a:p>
                      <a:r>
                        <a:rPr lang="en-US" dirty="0"/>
                        <a:t>Emily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5"/>
                  </a:ext>
                </a:extLst>
              </a:tr>
              <a:tr h="387078">
                <a:tc>
                  <a:txBody>
                    <a:bodyPr/>
                    <a:lstStyle/>
                    <a:p>
                      <a:r>
                        <a:rPr lang="en-US" dirty="0"/>
                        <a:t>Fred</a:t>
                      </a:r>
                    </a:p>
                  </a:txBody>
                  <a:tcPr/>
                </a:tc>
                <a:tc>
                  <a:txBody>
                    <a:bodyPr/>
                    <a:lstStyle/>
                    <a:p>
                      <a:pPr algn="ctr"/>
                      <a:r>
                        <a:rPr lang="en-US" dirty="0"/>
                        <a:t>1</a:t>
                      </a:r>
                    </a:p>
                  </a:txBody>
                  <a:tcPr/>
                </a:tc>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6"/>
                  </a:ext>
                </a:extLst>
              </a:tr>
              <a:tr h="387078">
                <a:tc>
                  <a:txBody>
                    <a:bodyPr/>
                    <a:lstStyle/>
                    <a:p>
                      <a:r>
                        <a:rPr lang="en-US" dirty="0"/>
                        <a:t>George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12" name="Oval 11"/>
          <p:cNvSpPr/>
          <p:nvPr/>
        </p:nvSpPr>
        <p:spPr>
          <a:xfrm>
            <a:off x="2523067" y="2573867"/>
            <a:ext cx="2218267" cy="6773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23066" y="4445001"/>
            <a:ext cx="2218267" cy="6773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2400" y="2810933"/>
            <a:ext cx="753533" cy="194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94000" y="4998794"/>
            <a:ext cx="465666" cy="431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91692" y="4998794"/>
            <a:ext cx="465666" cy="431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794000" y="2692401"/>
            <a:ext cx="465666" cy="431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1692" y="2692401"/>
            <a:ext cx="465666" cy="431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67315" y="1607635"/>
            <a:ext cx="3918060" cy="369332"/>
          </a:xfrm>
          <a:prstGeom prst="rect">
            <a:avLst/>
          </a:prstGeom>
          <a:noFill/>
        </p:spPr>
        <p:txBody>
          <a:bodyPr wrap="none" rtlCol="0">
            <a:spAutoFit/>
          </a:bodyPr>
          <a:lstStyle/>
          <a:p>
            <a:r>
              <a:rPr lang="en-US" dirty="0">
                <a:latin typeface="Century Gothic" panose="020B0502020202020204" pitchFamily="34" charset="0"/>
              </a:rPr>
              <a:t>We’re going to guess correlations</a:t>
            </a:r>
          </a:p>
        </p:txBody>
      </p:sp>
      <p:sp>
        <p:nvSpPr>
          <p:cNvPr id="3" name="Rectangle 2"/>
          <p:cNvSpPr/>
          <p:nvPr/>
        </p:nvSpPr>
        <p:spPr>
          <a:xfrm>
            <a:off x="152400" y="5842826"/>
            <a:ext cx="6755760" cy="369332"/>
          </a:xfrm>
          <a:prstGeom prst="rect">
            <a:avLst/>
          </a:prstGeom>
        </p:spPr>
        <p:txBody>
          <a:bodyPr wrap="none">
            <a:spAutoFit/>
          </a:bodyPr>
          <a:lstStyle/>
          <a:p>
            <a:r>
              <a:rPr lang="en-US" dirty="0"/>
              <a:t>Adam’s ratings are positively correlated to those of Fred and George</a:t>
            </a:r>
          </a:p>
        </p:txBody>
      </p:sp>
    </p:spTree>
    <p:extLst>
      <p:ext uri="{BB962C8B-B14F-4D97-AF65-F5344CB8AC3E}">
        <p14:creationId xmlns:p14="http://schemas.microsoft.com/office/powerpoint/2010/main" val="9383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User-based collaborative filtering</a:t>
            </a:r>
          </a:p>
        </p:txBody>
      </p:sp>
      <p:sp>
        <p:nvSpPr>
          <p:cNvPr id="7" name="Slide Number Placeholder 6"/>
          <p:cNvSpPr>
            <a:spLocks noGrp="1"/>
          </p:cNvSpPr>
          <p:nvPr>
            <p:ph type="sldNum" sz="quarter" idx="12"/>
          </p:nvPr>
        </p:nvSpPr>
        <p:spPr/>
        <p:txBody>
          <a:bodyPr/>
          <a:lstStyle/>
          <a:p>
            <a:fld id="{6CBFAC83-0F86-4FD9-AADF-48CF955CAD4D}" type="slidenum">
              <a:rPr lang="en-US" smtClean="0"/>
              <a:t>25</a:t>
            </a:fld>
            <a:endParaRPr lang="en-US"/>
          </a:p>
        </p:txBody>
      </p:sp>
      <p:graphicFrame>
        <p:nvGraphicFramePr>
          <p:cNvPr id="11" name="Table 10"/>
          <p:cNvGraphicFramePr>
            <a:graphicFrameLocks noGrp="1"/>
          </p:cNvGraphicFramePr>
          <p:nvPr/>
        </p:nvGraphicFramePr>
        <p:xfrm>
          <a:off x="967315" y="2080966"/>
          <a:ext cx="9514421" cy="3349626"/>
        </p:xfrm>
        <a:graphic>
          <a:graphicData uri="http://schemas.openxmlformats.org/drawingml/2006/table">
            <a:tbl>
              <a:tblPr firstRow="1" bandRow="1">
                <a:tableStyleId>{5C22544A-7EE6-4342-B048-85BDC9FD1C3A}</a:tableStyleId>
              </a:tblPr>
              <a:tblGrid>
                <a:gridCol w="1359203">
                  <a:extLst>
                    <a:ext uri="{9D8B030D-6E8A-4147-A177-3AD203B41FA5}">
                      <a16:colId xmlns:a16="http://schemas.microsoft.com/office/drawing/2014/main" val="20000"/>
                    </a:ext>
                  </a:extLst>
                </a:gridCol>
                <a:gridCol w="1359203">
                  <a:extLst>
                    <a:ext uri="{9D8B030D-6E8A-4147-A177-3AD203B41FA5}">
                      <a16:colId xmlns:a16="http://schemas.microsoft.com/office/drawing/2014/main" val="20001"/>
                    </a:ext>
                  </a:extLst>
                </a:gridCol>
                <a:gridCol w="1359203">
                  <a:extLst>
                    <a:ext uri="{9D8B030D-6E8A-4147-A177-3AD203B41FA5}">
                      <a16:colId xmlns:a16="http://schemas.microsoft.com/office/drawing/2014/main" val="20002"/>
                    </a:ext>
                  </a:extLst>
                </a:gridCol>
                <a:gridCol w="1359203">
                  <a:extLst>
                    <a:ext uri="{9D8B030D-6E8A-4147-A177-3AD203B41FA5}">
                      <a16:colId xmlns:a16="http://schemas.microsoft.com/office/drawing/2014/main" val="20003"/>
                    </a:ext>
                  </a:extLst>
                </a:gridCol>
                <a:gridCol w="1359203">
                  <a:extLst>
                    <a:ext uri="{9D8B030D-6E8A-4147-A177-3AD203B41FA5}">
                      <a16:colId xmlns:a16="http://schemas.microsoft.com/office/drawing/2014/main" val="20004"/>
                    </a:ext>
                  </a:extLst>
                </a:gridCol>
                <a:gridCol w="1359203">
                  <a:extLst>
                    <a:ext uri="{9D8B030D-6E8A-4147-A177-3AD203B41FA5}">
                      <a16:colId xmlns:a16="http://schemas.microsoft.com/office/drawing/2014/main" val="20005"/>
                    </a:ext>
                  </a:extLst>
                </a:gridCol>
                <a:gridCol w="1359203">
                  <a:extLst>
                    <a:ext uri="{9D8B030D-6E8A-4147-A177-3AD203B41FA5}">
                      <a16:colId xmlns:a16="http://schemas.microsoft.com/office/drawing/2014/main" val="20006"/>
                    </a:ext>
                  </a:extLst>
                </a:gridCol>
              </a:tblGrid>
              <a:tr h="583751">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tc>
                  <a:txBody>
                    <a:bodyPr/>
                    <a:lstStyle/>
                    <a:p>
                      <a:r>
                        <a:rPr lang="en-US" dirty="0"/>
                        <a:t>Erin </a:t>
                      </a:r>
                      <a:r>
                        <a:rPr lang="en-US" dirty="0" err="1"/>
                        <a:t>Brockovich</a:t>
                      </a:r>
                      <a:endParaRPr lang="en-US" dirty="0"/>
                    </a:p>
                  </a:txBody>
                  <a:tcPr/>
                </a:tc>
                <a:tc>
                  <a:txBody>
                    <a:bodyPr/>
                    <a:lstStyle/>
                    <a:p>
                      <a:r>
                        <a:rPr lang="en-US" dirty="0"/>
                        <a:t>Terminator 2</a:t>
                      </a:r>
                    </a:p>
                  </a:txBody>
                  <a:tcPr/>
                </a:tc>
                <a:tc>
                  <a:txBody>
                    <a:bodyPr/>
                    <a:lstStyle/>
                    <a:p>
                      <a:r>
                        <a:rPr lang="en-US" dirty="0"/>
                        <a:t>Predator</a:t>
                      </a:r>
                    </a:p>
                  </a:txBody>
                  <a:tcPr/>
                </a:tc>
                <a:tc>
                  <a:txBody>
                    <a:bodyPr/>
                    <a:lstStyle/>
                    <a:p>
                      <a:r>
                        <a:rPr lang="en-US" dirty="0" err="1"/>
                        <a:t>Notting</a:t>
                      </a:r>
                      <a:r>
                        <a:rPr lang="en-US" dirty="0"/>
                        <a:t> Hill</a:t>
                      </a:r>
                    </a:p>
                  </a:txBody>
                  <a:tcPr/>
                </a:tc>
                <a:extLst>
                  <a:ext uri="{0D108BD9-81ED-4DB2-BD59-A6C34878D82A}">
                    <a16:rowId xmlns:a16="http://schemas.microsoft.com/office/drawing/2014/main" val="10000"/>
                  </a:ext>
                </a:extLst>
              </a:tr>
              <a:tr h="387078">
                <a:tc>
                  <a:txBody>
                    <a:bodyPr/>
                    <a:lstStyle/>
                    <a:p>
                      <a:r>
                        <a:rPr lang="en-US" dirty="0"/>
                        <a:t>Adam</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1"/>
                  </a:ext>
                </a:extLst>
              </a:tr>
              <a:tr h="387078">
                <a:tc>
                  <a:txBody>
                    <a:bodyPr/>
                    <a:lstStyle/>
                    <a:p>
                      <a:r>
                        <a:rPr lang="en-US" dirty="0"/>
                        <a:t>Ben</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10002"/>
                  </a:ext>
                </a:extLst>
              </a:tr>
              <a:tr h="387078">
                <a:tc>
                  <a:txBody>
                    <a:bodyPr/>
                    <a:lstStyle/>
                    <a:p>
                      <a:r>
                        <a:rPr lang="en-US" dirty="0"/>
                        <a:t>Cindy</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87078">
                <a:tc>
                  <a:txBody>
                    <a:bodyPr/>
                    <a:lstStyle/>
                    <a:p>
                      <a:r>
                        <a:rPr lang="en-US" dirty="0"/>
                        <a:t>Dave</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87078">
                <a:tc>
                  <a:txBody>
                    <a:bodyPr/>
                    <a:lstStyle/>
                    <a:p>
                      <a:r>
                        <a:rPr lang="en-US" dirty="0"/>
                        <a:t>Emily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5"/>
                  </a:ext>
                </a:extLst>
              </a:tr>
              <a:tr h="387078">
                <a:tc>
                  <a:txBody>
                    <a:bodyPr/>
                    <a:lstStyle/>
                    <a:p>
                      <a:r>
                        <a:rPr lang="en-US" dirty="0"/>
                        <a:t>Fred</a:t>
                      </a:r>
                    </a:p>
                  </a:txBody>
                  <a:tcPr/>
                </a:tc>
                <a:tc>
                  <a:txBody>
                    <a:bodyPr/>
                    <a:lstStyle/>
                    <a:p>
                      <a:pPr algn="ctr"/>
                      <a:r>
                        <a:rPr lang="en-US" dirty="0"/>
                        <a:t>1</a:t>
                      </a:r>
                    </a:p>
                  </a:txBody>
                  <a:tcPr/>
                </a:tc>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6"/>
                  </a:ext>
                </a:extLst>
              </a:tr>
              <a:tr h="387078">
                <a:tc>
                  <a:txBody>
                    <a:bodyPr/>
                    <a:lstStyle/>
                    <a:p>
                      <a:r>
                        <a:rPr lang="en-US" dirty="0"/>
                        <a:t>George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12" name="Oval 11"/>
          <p:cNvSpPr/>
          <p:nvPr/>
        </p:nvSpPr>
        <p:spPr>
          <a:xfrm>
            <a:off x="2523067" y="2724912"/>
            <a:ext cx="3621701" cy="402336"/>
          </a:xfrm>
          <a:prstGeom prst="ellipse">
            <a:avLst/>
          </a:prstGeom>
          <a:no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2400" y="2810933"/>
            <a:ext cx="753533" cy="194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523067" y="3080209"/>
            <a:ext cx="3621701" cy="402336"/>
          </a:xfrm>
          <a:prstGeom prst="ellipse">
            <a:avLst/>
          </a:prstGeom>
          <a:noFill/>
          <a:ln>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 y="5842826"/>
            <a:ext cx="5423729" cy="369332"/>
          </a:xfrm>
          <a:prstGeom prst="rect">
            <a:avLst/>
          </a:prstGeom>
        </p:spPr>
        <p:txBody>
          <a:bodyPr wrap="none">
            <a:spAutoFit/>
          </a:bodyPr>
          <a:lstStyle/>
          <a:p>
            <a:r>
              <a:rPr lang="en-US" dirty="0"/>
              <a:t>Adam’s ratings are negatively correlated to those of Ben</a:t>
            </a:r>
          </a:p>
        </p:txBody>
      </p:sp>
    </p:spTree>
    <p:extLst>
      <p:ext uri="{BB962C8B-B14F-4D97-AF65-F5344CB8AC3E}">
        <p14:creationId xmlns:p14="http://schemas.microsoft.com/office/powerpoint/2010/main" val="49874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9"/>
                                        </p:tgtEl>
                                        <p:attrNameLst>
                                          <p:attrName>ppt_x</p:attrName>
                                        </p:attrNameLst>
                                      </p:cBhvr>
                                      <p:tavLst>
                                        <p:tav tm="0">
                                          <p:val>
                                            <p:strVal val="ppt_x"/>
                                          </p:val>
                                        </p:tav>
                                        <p:tav tm="100000">
                                          <p:val>
                                            <p:strVal val="ppt_x"/>
                                          </p:val>
                                        </p:tav>
                                      </p:tavLst>
                                    </p:anim>
                                    <p:anim calcmode="lin" valueType="num">
                                      <p:cBhvr additive="base">
                                        <p:cTn id="11" dur="500"/>
                                        <p:tgtEl>
                                          <p:spTgt spid="19"/>
                                        </p:tgtEl>
                                        <p:attrNameLst>
                                          <p:attrName>ppt_y</p:attrName>
                                        </p:attrNameLst>
                                      </p:cBhvr>
                                      <p:tavLst>
                                        <p:tav tm="0">
                                          <p:val>
                                            <p:strVal val="ppt_y"/>
                                          </p:val>
                                        </p:tav>
                                        <p:tav tm="100000">
                                          <p:val>
                                            <p:strVal val="1+ppt_h/2"/>
                                          </p:val>
                                        </p:tav>
                                      </p:tavLst>
                                    </p:anim>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User-based collaborative filtering</a:t>
            </a:r>
          </a:p>
        </p:txBody>
      </p:sp>
      <p:sp>
        <p:nvSpPr>
          <p:cNvPr id="7" name="Slide Number Placeholder 6"/>
          <p:cNvSpPr>
            <a:spLocks noGrp="1"/>
          </p:cNvSpPr>
          <p:nvPr>
            <p:ph type="sldNum" sz="quarter" idx="12"/>
          </p:nvPr>
        </p:nvSpPr>
        <p:spPr/>
        <p:txBody>
          <a:bodyPr/>
          <a:lstStyle/>
          <a:p>
            <a:fld id="{6CBFAC83-0F86-4FD9-AADF-48CF955CAD4D}" type="slidenum">
              <a:rPr lang="en-US" smtClean="0"/>
              <a:t>26</a:t>
            </a:fld>
            <a:endParaRPr lang="en-US"/>
          </a:p>
        </p:txBody>
      </p:sp>
      <p:graphicFrame>
        <p:nvGraphicFramePr>
          <p:cNvPr id="11" name="Table 10"/>
          <p:cNvGraphicFramePr>
            <a:graphicFrameLocks noGrp="1"/>
          </p:cNvGraphicFramePr>
          <p:nvPr/>
        </p:nvGraphicFramePr>
        <p:xfrm>
          <a:off x="967315" y="2080966"/>
          <a:ext cx="9514421" cy="3349626"/>
        </p:xfrm>
        <a:graphic>
          <a:graphicData uri="http://schemas.openxmlformats.org/drawingml/2006/table">
            <a:tbl>
              <a:tblPr firstRow="1" bandRow="1">
                <a:tableStyleId>{5C22544A-7EE6-4342-B048-85BDC9FD1C3A}</a:tableStyleId>
              </a:tblPr>
              <a:tblGrid>
                <a:gridCol w="1359203">
                  <a:extLst>
                    <a:ext uri="{9D8B030D-6E8A-4147-A177-3AD203B41FA5}">
                      <a16:colId xmlns:a16="http://schemas.microsoft.com/office/drawing/2014/main" val="20000"/>
                    </a:ext>
                  </a:extLst>
                </a:gridCol>
                <a:gridCol w="1359203">
                  <a:extLst>
                    <a:ext uri="{9D8B030D-6E8A-4147-A177-3AD203B41FA5}">
                      <a16:colId xmlns:a16="http://schemas.microsoft.com/office/drawing/2014/main" val="20001"/>
                    </a:ext>
                  </a:extLst>
                </a:gridCol>
                <a:gridCol w="1359203">
                  <a:extLst>
                    <a:ext uri="{9D8B030D-6E8A-4147-A177-3AD203B41FA5}">
                      <a16:colId xmlns:a16="http://schemas.microsoft.com/office/drawing/2014/main" val="20002"/>
                    </a:ext>
                  </a:extLst>
                </a:gridCol>
                <a:gridCol w="1359203">
                  <a:extLst>
                    <a:ext uri="{9D8B030D-6E8A-4147-A177-3AD203B41FA5}">
                      <a16:colId xmlns:a16="http://schemas.microsoft.com/office/drawing/2014/main" val="20003"/>
                    </a:ext>
                  </a:extLst>
                </a:gridCol>
                <a:gridCol w="1359203">
                  <a:extLst>
                    <a:ext uri="{9D8B030D-6E8A-4147-A177-3AD203B41FA5}">
                      <a16:colId xmlns:a16="http://schemas.microsoft.com/office/drawing/2014/main" val="20004"/>
                    </a:ext>
                  </a:extLst>
                </a:gridCol>
                <a:gridCol w="1359203">
                  <a:extLst>
                    <a:ext uri="{9D8B030D-6E8A-4147-A177-3AD203B41FA5}">
                      <a16:colId xmlns:a16="http://schemas.microsoft.com/office/drawing/2014/main" val="20005"/>
                    </a:ext>
                  </a:extLst>
                </a:gridCol>
                <a:gridCol w="1359203">
                  <a:extLst>
                    <a:ext uri="{9D8B030D-6E8A-4147-A177-3AD203B41FA5}">
                      <a16:colId xmlns:a16="http://schemas.microsoft.com/office/drawing/2014/main" val="20006"/>
                    </a:ext>
                  </a:extLst>
                </a:gridCol>
              </a:tblGrid>
              <a:tr h="583751">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tc>
                  <a:txBody>
                    <a:bodyPr/>
                    <a:lstStyle/>
                    <a:p>
                      <a:r>
                        <a:rPr lang="en-US" dirty="0"/>
                        <a:t>Erin </a:t>
                      </a:r>
                      <a:r>
                        <a:rPr lang="en-US" dirty="0" err="1"/>
                        <a:t>Brockovich</a:t>
                      </a:r>
                      <a:endParaRPr lang="en-US" dirty="0"/>
                    </a:p>
                  </a:txBody>
                  <a:tcPr/>
                </a:tc>
                <a:tc>
                  <a:txBody>
                    <a:bodyPr/>
                    <a:lstStyle/>
                    <a:p>
                      <a:r>
                        <a:rPr lang="en-US" dirty="0"/>
                        <a:t>Terminator 2</a:t>
                      </a:r>
                    </a:p>
                  </a:txBody>
                  <a:tcPr/>
                </a:tc>
                <a:tc>
                  <a:txBody>
                    <a:bodyPr/>
                    <a:lstStyle/>
                    <a:p>
                      <a:r>
                        <a:rPr lang="en-US" dirty="0"/>
                        <a:t>Predator</a:t>
                      </a:r>
                    </a:p>
                  </a:txBody>
                  <a:tcPr/>
                </a:tc>
                <a:tc>
                  <a:txBody>
                    <a:bodyPr/>
                    <a:lstStyle/>
                    <a:p>
                      <a:r>
                        <a:rPr lang="en-US" dirty="0" err="1"/>
                        <a:t>Notting</a:t>
                      </a:r>
                      <a:r>
                        <a:rPr lang="en-US" dirty="0"/>
                        <a:t> Hill</a:t>
                      </a:r>
                    </a:p>
                  </a:txBody>
                  <a:tcPr/>
                </a:tc>
                <a:extLst>
                  <a:ext uri="{0D108BD9-81ED-4DB2-BD59-A6C34878D82A}">
                    <a16:rowId xmlns:a16="http://schemas.microsoft.com/office/drawing/2014/main" val="10000"/>
                  </a:ext>
                </a:extLst>
              </a:tr>
              <a:tr h="387078">
                <a:tc>
                  <a:txBody>
                    <a:bodyPr/>
                    <a:lstStyle/>
                    <a:p>
                      <a:r>
                        <a:rPr lang="en-US" dirty="0"/>
                        <a:t>Adam</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1"/>
                  </a:ext>
                </a:extLst>
              </a:tr>
              <a:tr h="387078">
                <a:tc>
                  <a:txBody>
                    <a:bodyPr/>
                    <a:lstStyle/>
                    <a:p>
                      <a:r>
                        <a:rPr lang="en-US" dirty="0"/>
                        <a:t>Ben</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10002"/>
                  </a:ext>
                </a:extLst>
              </a:tr>
              <a:tr h="387078">
                <a:tc>
                  <a:txBody>
                    <a:bodyPr/>
                    <a:lstStyle/>
                    <a:p>
                      <a:r>
                        <a:rPr lang="en-US" dirty="0"/>
                        <a:t>Cindy</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87078">
                <a:tc>
                  <a:txBody>
                    <a:bodyPr/>
                    <a:lstStyle/>
                    <a:p>
                      <a:r>
                        <a:rPr lang="en-US" dirty="0"/>
                        <a:t>Dave</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87078">
                <a:tc>
                  <a:txBody>
                    <a:bodyPr/>
                    <a:lstStyle/>
                    <a:p>
                      <a:r>
                        <a:rPr lang="en-US" dirty="0"/>
                        <a:t>Emily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5"/>
                  </a:ext>
                </a:extLst>
              </a:tr>
              <a:tr h="387078">
                <a:tc>
                  <a:txBody>
                    <a:bodyPr/>
                    <a:lstStyle/>
                    <a:p>
                      <a:r>
                        <a:rPr lang="en-US" dirty="0"/>
                        <a:t>Fred</a:t>
                      </a:r>
                    </a:p>
                  </a:txBody>
                  <a:tcPr/>
                </a:tc>
                <a:tc>
                  <a:txBody>
                    <a:bodyPr/>
                    <a:lstStyle/>
                    <a:p>
                      <a:pPr algn="ctr"/>
                      <a:r>
                        <a:rPr lang="en-US" dirty="0"/>
                        <a:t>1</a:t>
                      </a:r>
                    </a:p>
                  </a:txBody>
                  <a:tcPr/>
                </a:tc>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6"/>
                  </a:ext>
                </a:extLst>
              </a:tr>
              <a:tr h="387078">
                <a:tc>
                  <a:txBody>
                    <a:bodyPr/>
                    <a:lstStyle/>
                    <a:p>
                      <a:r>
                        <a:rPr lang="en-US" dirty="0"/>
                        <a:t>George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14" name="Right Arrow 13"/>
          <p:cNvSpPr/>
          <p:nvPr/>
        </p:nvSpPr>
        <p:spPr>
          <a:xfrm>
            <a:off x="152400" y="2810933"/>
            <a:ext cx="753533" cy="194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p:cNvSpPr/>
          <p:nvPr/>
        </p:nvSpPr>
        <p:spPr>
          <a:xfrm>
            <a:off x="8174736" y="2561406"/>
            <a:ext cx="521208" cy="499054"/>
          </a:xfrm>
          <a:prstGeom prst="triangl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8174736" y="3005667"/>
            <a:ext cx="521208" cy="499054"/>
          </a:xfrm>
          <a:prstGeom prst="triangl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8174736" y="4904142"/>
            <a:ext cx="521208" cy="499054"/>
          </a:xfrm>
          <a:prstGeom prst="triangl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9543288" y="2561406"/>
            <a:ext cx="521208" cy="499054"/>
          </a:xfrm>
          <a:prstGeom prst="triangl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9543288" y="4579182"/>
            <a:ext cx="521208" cy="499054"/>
          </a:xfrm>
          <a:prstGeom prst="triangl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 y="5507693"/>
            <a:ext cx="7578934" cy="369332"/>
          </a:xfrm>
          <a:prstGeom prst="rect">
            <a:avLst/>
          </a:prstGeom>
        </p:spPr>
        <p:txBody>
          <a:bodyPr wrap="none">
            <a:spAutoFit/>
          </a:bodyPr>
          <a:lstStyle/>
          <a:p>
            <a:r>
              <a:rPr lang="en-US" dirty="0"/>
              <a:t>Adam’s rating for Predator is positively related to George and negatively to Ben.</a:t>
            </a:r>
          </a:p>
        </p:txBody>
      </p:sp>
      <p:sp>
        <p:nvSpPr>
          <p:cNvPr id="13" name="Rectangle 12"/>
          <p:cNvSpPr/>
          <p:nvPr/>
        </p:nvSpPr>
        <p:spPr>
          <a:xfrm>
            <a:off x="152400" y="5954126"/>
            <a:ext cx="5659563" cy="369332"/>
          </a:xfrm>
          <a:prstGeom prst="rect">
            <a:avLst/>
          </a:prstGeom>
        </p:spPr>
        <p:txBody>
          <a:bodyPr wrap="none">
            <a:spAutoFit/>
          </a:bodyPr>
          <a:lstStyle/>
          <a:p>
            <a:r>
              <a:rPr lang="en-US" dirty="0"/>
              <a:t>Adam’s rating for </a:t>
            </a:r>
            <a:r>
              <a:rPr lang="en-US" dirty="0" err="1"/>
              <a:t>Notting</a:t>
            </a:r>
            <a:r>
              <a:rPr lang="en-US" dirty="0"/>
              <a:t> Hill is positively related to Fred.</a:t>
            </a:r>
          </a:p>
        </p:txBody>
      </p:sp>
    </p:spTree>
    <p:extLst>
      <p:ext uri="{BB962C8B-B14F-4D97-AF65-F5344CB8AC3E}">
        <p14:creationId xmlns:p14="http://schemas.microsoft.com/office/powerpoint/2010/main" val="379256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7" grpId="0" animBg="1"/>
      <p:bldP spid="28" grpId="0" animBg="1"/>
      <p:bldP spid="29"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Item-based collaborative filtering</a:t>
            </a:r>
          </a:p>
        </p:txBody>
      </p:sp>
      <p:sp>
        <p:nvSpPr>
          <p:cNvPr id="7" name="Slide Number Placeholder 6"/>
          <p:cNvSpPr>
            <a:spLocks noGrp="1"/>
          </p:cNvSpPr>
          <p:nvPr>
            <p:ph type="sldNum" sz="quarter" idx="12"/>
          </p:nvPr>
        </p:nvSpPr>
        <p:spPr/>
        <p:txBody>
          <a:bodyPr/>
          <a:lstStyle/>
          <a:p>
            <a:fld id="{6CBFAC83-0F86-4FD9-AADF-48CF955CAD4D}" type="slidenum">
              <a:rPr lang="en-US" smtClean="0"/>
              <a:t>27</a:t>
            </a:fld>
            <a:endParaRPr lang="en-US"/>
          </a:p>
        </p:txBody>
      </p:sp>
      <p:graphicFrame>
        <p:nvGraphicFramePr>
          <p:cNvPr id="11" name="Table 10"/>
          <p:cNvGraphicFramePr>
            <a:graphicFrameLocks noGrp="1"/>
          </p:cNvGraphicFramePr>
          <p:nvPr/>
        </p:nvGraphicFramePr>
        <p:xfrm>
          <a:off x="967315" y="2080966"/>
          <a:ext cx="9514421" cy="3349626"/>
        </p:xfrm>
        <a:graphic>
          <a:graphicData uri="http://schemas.openxmlformats.org/drawingml/2006/table">
            <a:tbl>
              <a:tblPr firstRow="1" bandRow="1">
                <a:tableStyleId>{5C22544A-7EE6-4342-B048-85BDC9FD1C3A}</a:tableStyleId>
              </a:tblPr>
              <a:tblGrid>
                <a:gridCol w="1359203">
                  <a:extLst>
                    <a:ext uri="{9D8B030D-6E8A-4147-A177-3AD203B41FA5}">
                      <a16:colId xmlns:a16="http://schemas.microsoft.com/office/drawing/2014/main" val="20000"/>
                    </a:ext>
                  </a:extLst>
                </a:gridCol>
                <a:gridCol w="1359203">
                  <a:extLst>
                    <a:ext uri="{9D8B030D-6E8A-4147-A177-3AD203B41FA5}">
                      <a16:colId xmlns:a16="http://schemas.microsoft.com/office/drawing/2014/main" val="20001"/>
                    </a:ext>
                  </a:extLst>
                </a:gridCol>
                <a:gridCol w="1359203">
                  <a:extLst>
                    <a:ext uri="{9D8B030D-6E8A-4147-A177-3AD203B41FA5}">
                      <a16:colId xmlns:a16="http://schemas.microsoft.com/office/drawing/2014/main" val="20002"/>
                    </a:ext>
                  </a:extLst>
                </a:gridCol>
                <a:gridCol w="1359203">
                  <a:extLst>
                    <a:ext uri="{9D8B030D-6E8A-4147-A177-3AD203B41FA5}">
                      <a16:colId xmlns:a16="http://schemas.microsoft.com/office/drawing/2014/main" val="20003"/>
                    </a:ext>
                  </a:extLst>
                </a:gridCol>
                <a:gridCol w="1359203">
                  <a:extLst>
                    <a:ext uri="{9D8B030D-6E8A-4147-A177-3AD203B41FA5}">
                      <a16:colId xmlns:a16="http://schemas.microsoft.com/office/drawing/2014/main" val="20004"/>
                    </a:ext>
                  </a:extLst>
                </a:gridCol>
                <a:gridCol w="1359203">
                  <a:extLst>
                    <a:ext uri="{9D8B030D-6E8A-4147-A177-3AD203B41FA5}">
                      <a16:colId xmlns:a16="http://schemas.microsoft.com/office/drawing/2014/main" val="20005"/>
                    </a:ext>
                  </a:extLst>
                </a:gridCol>
                <a:gridCol w="1359203">
                  <a:extLst>
                    <a:ext uri="{9D8B030D-6E8A-4147-A177-3AD203B41FA5}">
                      <a16:colId xmlns:a16="http://schemas.microsoft.com/office/drawing/2014/main" val="20006"/>
                    </a:ext>
                  </a:extLst>
                </a:gridCol>
              </a:tblGrid>
              <a:tr h="583751">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tc>
                  <a:txBody>
                    <a:bodyPr/>
                    <a:lstStyle/>
                    <a:p>
                      <a:r>
                        <a:rPr lang="en-US" dirty="0"/>
                        <a:t>Erin </a:t>
                      </a:r>
                      <a:r>
                        <a:rPr lang="en-US" dirty="0" err="1"/>
                        <a:t>Brockovich</a:t>
                      </a:r>
                      <a:endParaRPr lang="en-US" dirty="0"/>
                    </a:p>
                  </a:txBody>
                  <a:tcPr/>
                </a:tc>
                <a:tc>
                  <a:txBody>
                    <a:bodyPr/>
                    <a:lstStyle/>
                    <a:p>
                      <a:r>
                        <a:rPr lang="en-US" dirty="0"/>
                        <a:t>Terminator 2</a:t>
                      </a:r>
                    </a:p>
                  </a:txBody>
                  <a:tcPr/>
                </a:tc>
                <a:tc>
                  <a:txBody>
                    <a:bodyPr/>
                    <a:lstStyle/>
                    <a:p>
                      <a:r>
                        <a:rPr lang="en-US" dirty="0"/>
                        <a:t>Predator</a:t>
                      </a:r>
                    </a:p>
                  </a:txBody>
                  <a:tcPr/>
                </a:tc>
                <a:tc>
                  <a:txBody>
                    <a:bodyPr/>
                    <a:lstStyle/>
                    <a:p>
                      <a:r>
                        <a:rPr lang="en-US" dirty="0" err="1"/>
                        <a:t>Notting</a:t>
                      </a:r>
                      <a:r>
                        <a:rPr lang="en-US" dirty="0"/>
                        <a:t> Hill</a:t>
                      </a:r>
                    </a:p>
                  </a:txBody>
                  <a:tcPr/>
                </a:tc>
                <a:extLst>
                  <a:ext uri="{0D108BD9-81ED-4DB2-BD59-A6C34878D82A}">
                    <a16:rowId xmlns:a16="http://schemas.microsoft.com/office/drawing/2014/main" val="10000"/>
                  </a:ext>
                </a:extLst>
              </a:tr>
              <a:tr h="387078">
                <a:tc>
                  <a:txBody>
                    <a:bodyPr/>
                    <a:lstStyle/>
                    <a:p>
                      <a:r>
                        <a:rPr lang="en-US" dirty="0"/>
                        <a:t>Adam</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1"/>
                  </a:ext>
                </a:extLst>
              </a:tr>
              <a:tr h="387078">
                <a:tc>
                  <a:txBody>
                    <a:bodyPr/>
                    <a:lstStyle/>
                    <a:p>
                      <a:r>
                        <a:rPr lang="en-US" dirty="0"/>
                        <a:t>Ben</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10002"/>
                  </a:ext>
                </a:extLst>
              </a:tr>
              <a:tr h="387078">
                <a:tc>
                  <a:txBody>
                    <a:bodyPr/>
                    <a:lstStyle/>
                    <a:p>
                      <a:r>
                        <a:rPr lang="en-US" dirty="0"/>
                        <a:t>Cindy</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87078">
                <a:tc>
                  <a:txBody>
                    <a:bodyPr/>
                    <a:lstStyle/>
                    <a:p>
                      <a:r>
                        <a:rPr lang="en-US" dirty="0"/>
                        <a:t>Dave</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87078">
                <a:tc>
                  <a:txBody>
                    <a:bodyPr/>
                    <a:lstStyle/>
                    <a:p>
                      <a:r>
                        <a:rPr lang="en-US" dirty="0"/>
                        <a:t>Emily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5"/>
                  </a:ext>
                </a:extLst>
              </a:tr>
              <a:tr h="387078">
                <a:tc>
                  <a:txBody>
                    <a:bodyPr/>
                    <a:lstStyle/>
                    <a:p>
                      <a:r>
                        <a:rPr lang="en-US" dirty="0"/>
                        <a:t>Fred</a:t>
                      </a:r>
                    </a:p>
                  </a:txBody>
                  <a:tcPr/>
                </a:tc>
                <a:tc>
                  <a:txBody>
                    <a:bodyPr/>
                    <a:lstStyle/>
                    <a:p>
                      <a:pPr algn="ctr"/>
                      <a:r>
                        <a:rPr lang="en-US" dirty="0"/>
                        <a:t>1</a:t>
                      </a:r>
                    </a:p>
                  </a:txBody>
                  <a:tcPr/>
                </a:tc>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6"/>
                  </a:ext>
                </a:extLst>
              </a:tr>
              <a:tr h="387078">
                <a:tc>
                  <a:txBody>
                    <a:bodyPr/>
                    <a:lstStyle/>
                    <a:p>
                      <a:r>
                        <a:rPr lang="en-US" dirty="0"/>
                        <a:t>George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14" name="Right Arrow 13"/>
          <p:cNvSpPr/>
          <p:nvPr/>
        </p:nvSpPr>
        <p:spPr>
          <a:xfrm>
            <a:off x="152400" y="2810933"/>
            <a:ext cx="753533" cy="194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662672" y="1353562"/>
            <a:ext cx="1417320" cy="44074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62266" y="1353562"/>
            <a:ext cx="1417320" cy="44074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940968" y="1353562"/>
            <a:ext cx="1417320" cy="44074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 y="5842826"/>
            <a:ext cx="8223726" cy="369332"/>
          </a:xfrm>
          <a:prstGeom prst="rect">
            <a:avLst/>
          </a:prstGeom>
        </p:spPr>
        <p:txBody>
          <a:bodyPr wrap="none">
            <a:spAutoFit/>
          </a:bodyPr>
          <a:lstStyle/>
          <a:p>
            <a:r>
              <a:rPr lang="en-US" dirty="0"/>
              <a:t>Predator’s ratings are positively correlated to those of Total Recall and Erin </a:t>
            </a:r>
            <a:r>
              <a:rPr lang="en-US" dirty="0" err="1"/>
              <a:t>Brockovich</a:t>
            </a:r>
            <a:endParaRPr lang="en-US" dirty="0"/>
          </a:p>
        </p:txBody>
      </p:sp>
    </p:spTree>
    <p:extLst>
      <p:ext uri="{BB962C8B-B14F-4D97-AF65-F5344CB8AC3E}">
        <p14:creationId xmlns:p14="http://schemas.microsoft.com/office/powerpoint/2010/main" val="26805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5"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Item-based collaborative filtering</a:t>
            </a:r>
          </a:p>
        </p:txBody>
      </p:sp>
      <p:sp>
        <p:nvSpPr>
          <p:cNvPr id="7" name="Slide Number Placeholder 6"/>
          <p:cNvSpPr>
            <a:spLocks noGrp="1"/>
          </p:cNvSpPr>
          <p:nvPr>
            <p:ph type="sldNum" sz="quarter" idx="12"/>
          </p:nvPr>
        </p:nvSpPr>
        <p:spPr/>
        <p:txBody>
          <a:bodyPr/>
          <a:lstStyle/>
          <a:p>
            <a:fld id="{6CBFAC83-0F86-4FD9-AADF-48CF955CAD4D}" type="slidenum">
              <a:rPr lang="en-US" smtClean="0"/>
              <a:t>28</a:t>
            </a:fld>
            <a:endParaRPr lang="en-US"/>
          </a:p>
        </p:txBody>
      </p:sp>
      <p:graphicFrame>
        <p:nvGraphicFramePr>
          <p:cNvPr id="11" name="Table 10"/>
          <p:cNvGraphicFramePr>
            <a:graphicFrameLocks noGrp="1"/>
          </p:cNvGraphicFramePr>
          <p:nvPr/>
        </p:nvGraphicFramePr>
        <p:xfrm>
          <a:off x="967315" y="2080966"/>
          <a:ext cx="9514421" cy="3349626"/>
        </p:xfrm>
        <a:graphic>
          <a:graphicData uri="http://schemas.openxmlformats.org/drawingml/2006/table">
            <a:tbl>
              <a:tblPr firstRow="1" bandRow="1">
                <a:tableStyleId>{5C22544A-7EE6-4342-B048-85BDC9FD1C3A}</a:tableStyleId>
              </a:tblPr>
              <a:tblGrid>
                <a:gridCol w="1359203">
                  <a:extLst>
                    <a:ext uri="{9D8B030D-6E8A-4147-A177-3AD203B41FA5}">
                      <a16:colId xmlns:a16="http://schemas.microsoft.com/office/drawing/2014/main" val="20000"/>
                    </a:ext>
                  </a:extLst>
                </a:gridCol>
                <a:gridCol w="1359203">
                  <a:extLst>
                    <a:ext uri="{9D8B030D-6E8A-4147-A177-3AD203B41FA5}">
                      <a16:colId xmlns:a16="http://schemas.microsoft.com/office/drawing/2014/main" val="20001"/>
                    </a:ext>
                  </a:extLst>
                </a:gridCol>
                <a:gridCol w="1359203">
                  <a:extLst>
                    <a:ext uri="{9D8B030D-6E8A-4147-A177-3AD203B41FA5}">
                      <a16:colId xmlns:a16="http://schemas.microsoft.com/office/drawing/2014/main" val="20002"/>
                    </a:ext>
                  </a:extLst>
                </a:gridCol>
                <a:gridCol w="1359203">
                  <a:extLst>
                    <a:ext uri="{9D8B030D-6E8A-4147-A177-3AD203B41FA5}">
                      <a16:colId xmlns:a16="http://schemas.microsoft.com/office/drawing/2014/main" val="20003"/>
                    </a:ext>
                  </a:extLst>
                </a:gridCol>
                <a:gridCol w="1359203">
                  <a:extLst>
                    <a:ext uri="{9D8B030D-6E8A-4147-A177-3AD203B41FA5}">
                      <a16:colId xmlns:a16="http://schemas.microsoft.com/office/drawing/2014/main" val="20004"/>
                    </a:ext>
                  </a:extLst>
                </a:gridCol>
                <a:gridCol w="1359203">
                  <a:extLst>
                    <a:ext uri="{9D8B030D-6E8A-4147-A177-3AD203B41FA5}">
                      <a16:colId xmlns:a16="http://schemas.microsoft.com/office/drawing/2014/main" val="20005"/>
                    </a:ext>
                  </a:extLst>
                </a:gridCol>
                <a:gridCol w="1359203">
                  <a:extLst>
                    <a:ext uri="{9D8B030D-6E8A-4147-A177-3AD203B41FA5}">
                      <a16:colId xmlns:a16="http://schemas.microsoft.com/office/drawing/2014/main" val="20006"/>
                    </a:ext>
                  </a:extLst>
                </a:gridCol>
              </a:tblGrid>
              <a:tr h="583751">
                <a:tc>
                  <a:txBody>
                    <a:bodyPr/>
                    <a:lstStyle/>
                    <a:p>
                      <a:endParaRPr lang="en-US" dirty="0"/>
                    </a:p>
                  </a:txBody>
                  <a:tcPr/>
                </a:tc>
                <a:tc>
                  <a:txBody>
                    <a:bodyPr/>
                    <a:lstStyle/>
                    <a:p>
                      <a:r>
                        <a:rPr lang="en-US" dirty="0"/>
                        <a:t>Pretty</a:t>
                      </a:r>
                      <a:r>
                        <a:rPr lang="en-US" baseline="0" dirty="0"/>
                        <a:t> Woman</a:t>
                      </a:r>
                      <a:endParaRPr lang="en-US" dirty="0"/>
                    </a:p>
                  </a:txBody>
                  <a:tcPr/>
                </a:tc>
                <a:tc>
                  <a:txBody>
                    <a:bodyPr/>
                    <a:lstStyle/>
                    <a:p>
                      <a:r>
                        <a:rPr lang="en-US" dirty="0"/>
                        <a:t>Total </a:t>
                      </a:r>
                    </a:p>
                    <a:p>
                      <a:r>
                        <a:rPr lang="en-US" dirty="0"/>
                        <a:t>Recall</a:t>
                      </a:r>
                    </a:p>
                  </a:txBody>
                  <a:tcPr/>
                </a:tc>
                <a:tc>
                  <a:txBody>
                    <a:bodyPr/>
                    <a:lstStyle/>
                    <a:p>
                      <a:r>
                        <a:rPr lang="en-US" dirty="0"/>
                        <a:t>Erin </a:t>
                      </a:r>
                      <a:r>
                        <a:rPr lang="en-US" dirty="0" err="1"/>
                        <a:t>Brockovich</a:t>
                      </a:r>
                      <a:endParaRPr lang="en-US" dirty="0"/>
                    </a:p>
                  </a:txBody>
                  <a:tcPr/>
                </a:tc>
                <a:tc>
                  <a:txBody>
                    <a:bodyPr/>
                    <a:lstStyle/>
                    <a:p>
                      <a:r>
                        <a:rPr lang="en-US" dirty="0"/>
                        <a:t>Terminator 2</a:t>
                      </a:r>
                    </a:p>
                  </a:txBody>
                  <a:tcPr/>
                </a:tc>
                <a:tc>
                  <a:txBody>
                    <a:bodyPr/>
                    <a:lstStyle/>
                    <a:p>
                      <a:r>
                        <a:rPr lang="en-US" dirty="0"/>
                        <a:t>Predator</a:t>
                      </a:r>
                    </a:p>
                  </a:txBody>
                  <a:tcPr/>
                </a:tc>
                <a:tc>
                  <a:txBody>
                    <a:bodyPr/>
                    <a:lstStyle/>
                    <a:p>
                      <a:r>
                        <a:rPr lang="en-US" dirty="0" err="1"/>
                        <a:t>Notting</a:t>
                      </a:r>
                      <a:r>
                        <a:rPr lang="en-US" dirty="0"/>
                        <a:t> Hill</a:t>
                      </a:r>
                    </a:p>
                  </a:txBody>
                  <a:tcPr/>
                </a:tc>
                <a:extLst>
                  <a:ext uri="{0D108BD9-81ED-4DB2-BD59-A6C34878D82A}">
                    <a16:rowId xmlns:a16="http://schemas.microsoft.com/office/drawing/2014/main" val="10000"/>
                  </a:ext>
                </a:extLst>
              </a:tr>
              <a:tr h="387078">
                <a:tc>
                  <a:txBody>
                    <a:bodyPr/>
                    <a:lstStyle/>
                    <a:p>
                      <a:r>
                        <a:rPr lang="en-US" dirty="0"/>
                        <a:t>Adam</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1"/>
                  </a:ext>
                </a:extLst>
              </a:tr>
              <a:tr h="387078">
                <a:tc>
                  <a:txBody>
                    <a:bodyPr/>
                    <a:lstStyle/>
                    <a:p>
                      <a:r>
                        <a:rPr lang="en-US" dirty="0"/>
                        <a:t>Ben</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10002"/>
                  </a:ext>
                </a:extLst>
              </a:tr>
              <a:tr h="387078">
                <a:tc>
                  <a:txBody>
                    <a:bodyPr/>
                    <a:lstStyle/>
                    <a:p>
                      <a:r>
                        <a:rPr lang="en-US" dirty="0"/>
                        <a:t>Cindy</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87078">
                <a:tc>
                  <a:txBody>
                    <a:bodyPr/>
                    <a:lstStyle/>
                    <a:p>
                      <a:r>
                        <a:rPr lang="en-US" dirty="0"/>
                        <a:t>Dave</a:t>
                      </a:r>
                    </a:p>
                  </a:txBody>
                  <a:tcPr/>
                </a:tc>
                <a:tc>
                  <a:txBody>
                    <a:bodyPr/>
                    <a:lstStyle/>
                    <a:p>
                      <a:pPr algn="ctr"/>
                      <a:r>
                        <a:rPr lang="en-US" dirty="0"/>
                        <a:t>2</a:t>
                      </a:r>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87078">
                <a:tc>
                  <a:txBody>
                    <a:bodyPr/>
                    <a:lstStyle/>
                    <a:p>
                      <a:r>
                        <a:rPr lang="en-US" dirty="0"/>
                        <a:t>Emily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5"/>
                  </a:ext>
                </a:extLst>
              </a:tr>
              <a:tr h="387078">
                <a:tc>
                  <a:txBody>
                    <a:bodyPr/>
                    <a:lstStyle/>
                    <a:p>
                      <a:r>
                        <a:rPr lang="en-US" dirty="0"/>
                        <a:t>Fred</a:t>
                      </a:r>
                    </a:p>
                  </a:txBody>
                  <a:tcPr/>
                </a:tc>
                <a:tc>
                  <a:txBody>
                    <a:bodyPr/>
                    <a:lstStyle/>
                    <a:p>
                      <a:pPr algn="ctr"/>
                      <a:r>
                        <a:rPr lang="en-US" dirty="0"/>
                        <a:t>1</a:t>
                      </a:r>
                    </a:p>
                  </a:txBody>
                  <a:tcPr/>
                </a:tc>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6"/>
                  </a:ext>
                </a:extLst>
              </a:tr>
              <a:tr h="387078">
                <a:tc>
                  <a:txBody>
                    <a:bodyPr/>
                    <a:lstStyle/>
                    <a:p>
                      <a:r>
                        <a:rPr lang="en-US" dirty="0"/>
                        <a:t>George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14" name="Right Arrow 13"/>
          <p:cNvSpPr/>
          <p:nvPr/>
        </p:nvSpPr>
        <p:spPr>
          <a:xfrm>
            <a:off x="152400" y="2810933"/>
            <a:ext cx="753533" cy="194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9121451" y="1353562"/>
            <a:ext cx="1417320" cy="44074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77805" y="1353562"/>
            <a:ext cx="1417320" cy="4407408"/>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 y="5842826"/>
            <a:ext cx="6860404" cy="369332"/>
          </a:xfrm>
          <a:prstGeom prst="rect">
            <a:avLst/>
          </a:prstGeom>
        </p:spPr>
        <p:txBody>
          <a:bodyPr wrap="none">
            <a:spAutoFit/>
          </a:bodyPr>
          <a:lstStyle/>
          <a:p>
            <a:r>
              <a:rPr lang="en-US" dirty="0" err="1"/>
              <a:t>Notting</a:t>
            </a:r>
            <a:r>
              <a:rPr lang="en-US" dirty="0"/>
              <a:t> Hill’s ratings are positively correlated to those of Pretty Woman</a:t>
            </a:r>
          </a:p>
        </p:txBody>
      </p:sp>
    </p:spTree>
    <p:extLst>
      <p:ext uri="{BB962C8B-B14F-4D97-AF65-F5344CB8AC3E}">
        <p14:creationId xmlns:p14="http://schemas.microsoft.com/office/powerpoint/2010/main" val="271206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Item vs. User based CF</a:t>
            </a:r>
          </a:p>
        </p:txBody>
      </p:sp>
      <p:sp>
        <p:nvSpPr>
          <p:cNvPr id="7" name="Content Placeholder 6"/>
          <p:cNvSpPr>
            <a:spLocks noGrp="1"/>
          </p:cNvSpPr>
          <p:nvPr>
            <p:ph idx="1"/>
          </p:nvPr>
        </p:nvSpPr>
        <p:spPr/>
        <p:txBody>
          <a:bodyPr/>
          <a:lstStyle/>
          <a:p>
            <a:r>
              <a:rPr lang="en-US" dirty="0"/>
              <a:t>In theory, item- and user-based CF are dual approaches</a:t>
            </a:r>
          </a:p>
          <a:p>
            <a:endParaRPr lang="en-US" dirty="0"/>
          </a:p>
          <a:p>
            <a:r>
              <a:rPr lang="en-US" dirty="0"/>
              <a:t>In practice item-based predicts better than user-based</a:t>
            </a:r>
          </a:p>
          <a:p>
            <a:endParaRPr lang="en-US" dirty="0"/>
          </a:p>
          <a:p>
            <a:r>
              <a:rPr lang="en-US" dirty="0"/>
              <a:t>Why? Items are “simpler” than users</a:t>
            </a:r>
          </a:p>
          <a:p>
            <a:pPr lvl="1"/>
            <a:r>
              <a:rPr lang="en-US" dirty="0"/>
              <a:t>Items belong to a small set of “genres”, users have varied tastes</a:t>
            </a:r>
          </a:p>
          <a:p>
            <a:pPr lvl="2"/>
            <a:r>
              <a:rPr lang="en-US" dirty="0"/>
              <a:t>Adam can like baroque organ music and acid rock</a:t>
            </a:r>
          </a:p>
          <a:p>
            <a:pPr lvl="2"/>
            <a:r>
              <a:rPr lang="en-US" dirty="0"/>
              <a:t>A song is unlikely to be to be categorized as both</a:t>
            </a:r>
          </a:p>
          <a:p>
            <a:pPr lvl="1"/>
            <a:r>
              <a:rPr lang="en-US" dirty="0"/>
              <a:t>Item similarity is more meaningful than user similarity</a:t>
            </a:r>
          </a:p>
        </p:txBody>
      </p:sp>
      <p:sp>
        <p:nvSpPr>
          <p:cNvPr id="5" name="Slide Number Placeholder 4"/>
          <p:cNvSpPr>
            <a:spLocks noGrp="1"/>
          </p:cNvSpPr>
          <p:nvPr>
            <p:ph type="sldNum" sz="quarter" idx="12"/>
          </p:nvPr>
        </p:nvSpPr>
        <p:spPr/>
        <p:txBody>
          <a:bodyPr/>
          <a:lstStyle/>
          <a:p>
            <a:fld id="{6CBFAC83-0F86-4FD9-AADF-48CF955CAD4D}" type="slidenum">
              <a:rPr lang="en-US" smtClean="0"/>
              <a:t>29</a:t>
            </a:fld>
            <a:endParaRPr lang="en-US"/>
          </a:p>
        </p:txBody>
      </p:sp>
    </p:spTree>
    <p:extLst>
      <p:ext uri="{BB962C8B-B14F-4D97-AF65-F5344CB8AC3E}">
        <p14:creationId xmlns:p14="http://schemas.microsoft.com/office/powerpoint/2010/main" val="284241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Cross-selling</a:t>
            </a:r>
          </a:p>
        </p:txBody>
      </p:sp>
      <p:sp>
        <p:nvSpPr>
          <p:cNvPr id="3" name="Content Placeholder 2"/>
          <p:cNvSpPr>
            <a:spLocks noGrp="1"/>
          </p:cNvSpPr>
          <p:nvPr>
            <p:ph idx="1"/>
          </p:nvPr>
        </p:nvSpPr>
        <p:spPr>
          <a:xfrm>
            <a:off x="838200" y="5676297"/>
            <a:ext cx="10515600" cy="680053"/>
          </a:xfrm>
        </p:spPr>
        <p:txBody>
          <a:bodyPr>
            <a:noAutofit/>
          </a:bodyPr>
          <a:lstStyle/>
          <a:p>
            <a:pPr marL="0" indent="0">
              <a:buNone/>
            </a:pPr>
            <a:r>
              <a:rPr lang="en-US" sz="2000" dirty="0"/>
              <a:t>Getting customers to buy other products of the firm that customer has not already bought</a:t>
            </a:r>
          </a:p>
        </p:txBody>
      </p:sp>
      <p:sp>
        <p:nvSpPr>
          <p:cNvPr id="4" name="Slide Number Placeholder 3"/>
          <p:cNvSpPr>
            <a:spLocks noGrp="1"/>
          </p:cNvSpPr>
          <p:nvPr>
            <p:ph type="sldNum" sz="quarter" idx="12"/>
          </p:nvPr>
        </p:nvSpPr>
        <p:spPr/>
        <p:txBody>
          <a:bodyPr/>
          <a:lstStyle/>
          <a:p>
            <a:fld id="{6CBFAC83-0F86-4FD9-AADF-48CF955CAD4D}" type="slidenum">
              <a:rPr lang="en-US" smtClean="0"/>
              <a:t>3</a:t>
            </a:fld>
            <a:endParaRPr lang="en-US"/>
          </a:p>
        </p:txBody>
      </p:sp>
      <p:pic>
        <p:nvPicPr>
          <p:cNvPr id="1026" name="Picture 2" descr="would you like fries with that? - mcdonalds girl | Meme Gener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523" y="1690688"/>
            <a:ext cx="6673924" cy="380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89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Collaborative Filtering</a:t>
            </a:r>
          </a:p>
        </p:txBody>
      </p:sp>
      <p:sp>
        <p:nvSpPr>
          <p:cNvPr id="9" name="Text Placeholder 8"/>
          <p:cNvSpPr>
            <a:spLocks noGrp="1"/>
          </p:cNvSpPr>
          <p:nvPr>
            <p:ph type="body" idx="1"/>
          </p:nvPr>
        </p:nvSpPr>
        <p:spPr/>
        <p:txBody>
          <a:bodyPr/>
          <a:lstStyle/>
          <a:p>
            <a:r>
              <a:rPr lang="en-US" dirty="0"/>
              <a:t>Positives</a:t>
            </a:r>
          </a:p>
        </p:txBody>
      </p:sp>
      <p:sp>
        <p:nvSpPr>
          <p:cNvPr id="10" name="Content Placeholder 9"/>
          <p:cNvSpPr>
            <a:spLocks noGrp="1"/>
          </p:cNvSpPr>
          <p:nvPr>
            <p:ph sz="half" idx="2"/>
          </p:nvPr>
        </p:nvSpPr>
        <p:spPr/>
        <p:txBody>
          <a:bodyPr/>
          <a:lstStyle/>
          <a:p>
            <a:r>
              <a:rPr lang="en-US" dirty="0"/>
              <a:t>Works for any kind of item</a:t>
            </a:r>
          </a:p>
          <a:p>
            <a:pPr lvl="1"/>
            <a:r>
              <a:rPr lang="en-US" dirty="0"/>
              <a:t>No feature selection needed</a:t>
            </a:r>
          </a:p>
          <a:p>
            <a:pPr lvl="1"/>
            <a:endParaRPr lang="en-US" dirty="0"/>
          </a:p>
        </p:txBody>
      </p:sp>
      <p:sp>
        <p:nvSpPr>
          <p:cNvPr id="11" name="Text Placeholder 10"/>
          <p:cNvSpPr>
            <a:spLocks noGrp="1"/>
          </p:cNvSpPr>
          <p:nvPr>
            <p:ph type="body" sz="quarter" idx="3"/>
          </p:nvPr>
        </p:nvSpPr>
        <p:spPr/>
        <p:txBody>
          <a:bodyPr/>
          <a:lstStyle/>
          <a:p>
            <a:r>
              <a:rPr lang="en-US" dirty="0"/>
              <a:t>Negatives</a:t>
            </a:r>
          </a:p>
        </p:txBody>
      </p:sp>
      <p:sp>
        <p:nvSpPr>
          <p:cNvPr id="12" name="Content Placeholder 11"/>
          <p:cNvSpPr>
            <a:spLocks noGrp="1"/>
          </p:cNvSpPr>
          <p:nvPr>
            <p:ph sz="quarter" idx="4"/>
          </p:nvPr>
        </p:nvSpPr>
        <p:spPr/>
        <p:txBody>
          <a:bodyPr>
            <a:noAutofit/>
          </a:bodyPr>
          <a:lstStyle/>
          <a:p>
            <a:r>
              <a:rPr lang="en-US" sz="1600" dirty="0"/>
              <a:t>Cold start</a:t>
            </a:r>
          </a:p>
          <a:p>
            <a:pPr lvl="1"/>
            <a:r>
              <a:rPr lang="en-US" sz="1400" dirty="0"/>
              <a:t>Need enough users in the system to find a match</a:t>
            </a:r>
          </a:p>
          <a:p>
            <a:pPr lvl="1"/>
            <a:r>
              <a:rPr lang="en-US" sz="1400" dirty="0"/>
              <a:t>Cannot recommend unrated item</a:t>
            </a:r>
          </a:p>
          <a:p>
            <a:pPr lvl="1"/>
            <a:r>
              <a:rPr lang="en-US" sz="1400" dirty="0"/>
              <a:t>New items, esoteric items</a:t>
            </a:r>
          </a:p>
          <a:p>
            <a:pPr lvl="1"/>
            <a:endParaRPr lang="en-US" sz="1400" dirty="0"/>
          </a:p>
          <a:p>
            <a:r>
              <a:rPr lang="en-US" sz="1600" dirty="0"/>
              <a:t>Sparsity</a:t>
            </a:r>
          </a:p>
          <a:p>
            <a:pPr lvl="1"/>
            <a:r>
              <a:rPr lang="en-US" sz="1400" dirty="0"/>
              <a:t>User matrix is sparse</a:t>
            </a:r>
          </a:p>
          <a:p>
            <a:pPr lvl="1"/>
            <a:r>
              <a:rPr lang="en-US" sz="1400" dirty="0"/>
              <a:t>Hard to find users that have rated the same set of items</a:t>
            </a:r>
          </a:p>
          <a:p>
            <a:pPr marL="457200" lvl="1" indent="0">
              <a:buNone/>
            </a:pPr>
            <a:endParaRPr lang="en-US" sz="1400" dirty="0"/>
          </a:p>
          <a:p>
            <a:r>
              <a:rPr lang="en-US" sz="1600" dirty="0"/>
              <a:t>Popularity bias</a:t>
            </a:r>
          </a:p>
          <a:p>
            <a:pPr lvl="1"/>
            <a:r>
              <a:rPr lang="en-US" sz="1400" dirty="0"/>
              <a:t>Tends to recommend popular items</a:t>
            </a:r>
          </a:p>
          <a:p>
            <a:pPr lvl="1"/>
            <a:r>
              <a:rPr lang="en-US" sz="1400" dirty="0"/>
              <a:t>“Harry Potter effect”</a:t>
            </a:r>
          </a:p>
        </p:txBody>
      </p:sp>
      <p:sp>
        <p:nvSpPr>
          <p:cNvPr id="4" name="Slide Number Placeholder 3"/>
          <p:cNvSpPr>
            <a:spLocks noGrp="1"/>
          </p:cNvSpPr>
          <p:nvPr>
            <p:ph type="sldNum" sz="quarter" idx="12"/>
          </p:nvPr>
        </p:nvSpPr>
        <p:spPr/>
        <p:txBody>
          <a:bodyPr/>
          <a:lstStyle/>
          <a:p>
            <a:fld id="{6CBFAC83-0F86-4FD9-AADF-48CF955CAD4D}" type="slidenum">
              <a:rPr lang="en-US" smtClean="0"/>
              <a:t>30</a:t>
            </a:fld>
            <a:endParaRPr lang="en-US"/>
          </a:p>
        </p:txBody>
      </p:sp>
    </p:spTree>
    <p:extLst>
      <p:ext uri="{BB962C8B-B14F-4D97-AF65-F5344CB8AC3E}">
        <p14:creationId xmlns:p14="http://schemas.microsoft.com/office/powerpoint/2010/main" val="3721176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Matrix factorization</a:t>
            </a:r>
          </a:p>
        </p:txBody>
      </p:sp>
      <p:sp>
        <p:nvSpPr>
          <p:cNvPr id="7" name="Slide Number Placeholder 6"/>
          <p:cNvSpPr>
            <a:spLocks noGrp="1"/>
          </p:cNvSpPr>
          <p:nvPr>
            <p:ph type="sldNum" sz="quarter" idx="12"/>
          </p:nvPr>
        </p:nvSpPr>
        <p:spPr/>
        <p:txBody>
          <a:bodyPr/>
          <a:lstStyle/>
          <a:p>
            <a:fld id="{6CBFAC83-0F86-4FD9-AADF-48CF955CAD4D}" type="slidenum">
              <a:rPr lang="en-US" smtClean="0"/>
              <a:t>31</a:t>
            </a:fld>
            <a:endParaRPr lang="en-US" dirty="0"/>
          </a:p>
        </p:txBody>
      </p:sp>
      <p:sp>
        <p:nvSpPr>
          <p:cNvPr id="10" name="Rectangle 9"/>
          <p:cNvSpPr/>
          <p:nvPr/>
        </p:nvSpPr>
        <p:spPr>
          <a:xfrm>
            <a:off x="1513490" y="1963155"/>
            <a:ext cx="2963917" cy="280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1" name="Rectangle 10"/>
          <p:cNvSpPr/>
          <p:nvPr/>
        </p:nvSpPr>
        <p:spPr>
          <a:xfrm>
            <a:off x="5157684" y="3012343"/>
            <a:ext cx="439544" cy="707886"/>
          </a:xfrm>
          <a:prstGeom prst="rect">
            <a:avLst/>
          </a:prstGeom>
        </p:spPr>
        <p:txBody>
          <a:bodyPr wrap="none">
            <a:spAutoFit/>
          </a:bodyPr>
          <a:lstStyle/>
          <a:p>
            <a:r>
              <a:rPr lang="en-US" sz="4000" dirty="0"/>
              <a:t>≈</a:t>
            </a:r>
          </a:p>
        </p:txBody>
      </p:sp>
      <p:sp>
        <p:nvSpPr>
          <p:cNvPr id="12" name="Rectangle 11"/>
          <p:cNvSpPr/>
          <p:nvPr/>
        </p:nvSpPr>
        <p:spPr>
          <a:xfrm>
            <a:off x="6277505" y="1963155"/>
            <a:ext cx="1030013" cy="280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a:t>
            </a:r>
          </a:p>
        </p:txBody>
      </p:sp>
      <p:sp>
        <p:nvSpPr>
          <p:cNvPr id="13" name="Rectangle 12"/>
          <p:cNvSpPr/>
          <p:nvPr/>
        </p:nvSpPr>
        <p:spPr>
          <a:xfrm rot="5400000">
            <a:off x="9090032" y="1963155"/>
            <a:ext cx="1030013" cy="280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V</a:t>
            </a:r>
          </a:p>
        </p:txBody>
      </p:sp>
      <p:sp>
        <p:nvSpPr>
          <p:cNvPr id="14" name="Rectangle 13"/>
          <p:cNvSpPr/>
          <p:nvPr/>
        </p:nvSpPr>
        <p:spPr>
          <a:xfrm>
            <a:off x="6096000" y="5091193"/>
            <a:ext cx="1483676" cy="369332"/>
          </a:xfrm>
          <a:prstGeom prst="rect">
            <a:avLst/>
          </a:prstGeom>
        </p:spPr>
        <p:txBody>
          <a:bodyPr wrap="none">
            <a:spAutoFit/>
          </a:bodyPr>
          <a:lstStyle/>
          <a:p>
            <a:r>
              <a:rPr lang="en-US" dirty="0"/>
              <a:t>“preferences”</a:t>
            </a:r>
          </a:p>
        </p:txBody>
      </p:sp>
      <p:sp>
        <p:nvSpPr>
          <p:cNvPr id="15" name="Rectangle 14"/>
          <p:cNvSpPr/>
          <p:nvPr/>
        </p:nvSpPr>
        <p:spPr>
          <a:xfrm>
            <a:off x="9107616" y="1983386"/>
            <a:ext cx="994439" cy="369332"/>
          </a:xfrm>
          <a:prstGeom prst="rect">
            <a:avLst/>
          </a:prstGeom>
        </p:spPr>
        <p:txBody>
          <a:bodyPr wrap="none">
            <a:spAutoFit/>
          </a:bodyPr>
          <a:lstStyle/>
          <a:p>
            <a:r>
              <a:rPr lang="en-US" dirty="0"/>
              <a:t>“genres”</a:t>
            </a:r>
          </a:p>
        </p:txBody>
      </p:sp>
      <p:sp>
        <p:nvSpPr>
          <p:cNvPr id="16" name="Rectangle 15"/>
          <p:cNvSpPr/>
          <p:nvPr/>
        </p:nvSpPr>
        <p:spPr>
          <a:xfrm>
            <a:off x="1841653" y="5928093"/>
            <a:ext cx="2034018" cy="369332"/>
          </a:xfrm>
          <a:prstGeom prst="rect">
            <a:avLst/>
          </a:prstGeom>
        </p:spPr>
        <p:txBody>
          <a:bodyPr wrap="none">
            <a:spAutoFit/>
          </a:bodyPr>
          <a:lstStyle/>
          <a:p>
            <a:r>
              <a:rPr lang="en-US" dirty="0"/>
              <a:t>1000 x 1600 matrix </a:t>
            </a:r>
          </a:p>
        </p:txBody>
      </p:sp>
      <p:sp>
        <p:nvSpPr>
          <p:cNvPr id="17" name="Rectangle 16"/>
          <p:cNvSpPr/>
          <p:nvPr/>
        </p:nvSpPr>
        <p:spPr>
          <a:xfrm>
            <a:off x="6096000" y="5911834"/>
            <a:ext cx="1682961" cy="369332"/>
          </a:xfrm>
          <a:prstGeom prst="rect">
            <a:avLst/>
          </a:prstGeom>
        </p:spPr>
        <p:txBody>
          <a:bodyPr wrap="none">
            <a:spAutoFit/>
          </a:bodyPr>
          <a:lstStyle/>
          <a:p>
            <a:r>
              <a:rPr lang="en-US" dirty="0"/>
              <a:t>1000 x d matrix </a:t>
            </a:r>
          </a:p>
        </p:txBody>
      </p:sp>
      <p:sp>
        <p:nvSpPr>
          <p:cNvPr id="18" name="Rectangle 17"/>
          <p:cNvSpPr/>
          <p:nvPr/>
        </p:nvSpPr>
        <p:spPr>
          <a:xfrm>
            <a:off x="8763354" y="5911834"/>
            <a:ext cx="1682961" cy="369332"/>
          </a:xfrm>
          <a:prstGeom prst="rect">
            <a:avLst/>
          </a:prstGeom>
        </p:spPr>
        <p:txBody>
          <a:bodyPr wrap="none">
            <a:spAutoFit/>
          </a:bodyPr>
          <a:lstStyle/>
          <a:p>
            <a:r>
              <a:rPr lang="en-US" dirty="0"/>
              <a:t>d x 1600 matrix </a:t>
            </a:r>
          </a:p>
        </p:txBody>
      </p:sp>
      <p:sp>
        <p:nvSpPr>
          <p:cNvPr id="19" name="Rectangle 18"/>
          <p:cNvSpPr/>
          <p:nvPr/>
        </p:nvSpPr>
        <p:spPr>
          <a:xfrm>
            <a:off x="1929788" y="6356350"/>
            <a:ext cx="1172116" cy="369332"/>
          </a:xfrm>
          <a:prstGeom prst="rect">
            <a:avLst/>
          </a:prstGeom>
        </p:spPr>
        <p:txBody>
          <a:bodyPr wrap="none">
            <a:spAutoFit/>
          </a:bodyPr>
          <a:lstStyle/>
          <a:p>
            <a:r>
              <a:rPr lang="en-US" dirty="0"/>
              <a:t>= 1600000</a:t>
            </a:r>
          </a:p>
        </p:txBody>
      </p:sp>
      <p:sp>
        <p:nvSpPr>
          <p:cNvPr id="20" name="Rectangle 19"/>
          <p:cNvSpPr/>
          <p:nvPr/>
        </p:nvSpPr>
        <p:spPr>
          <a:xfrm>
            <a:off x="7615849" y="6472143"/>
            <a:ext cx="2199641" cy="369332"/>
          </a:xfrm>
          <a:prstGeom prst="rect">
            <a:avLst/>
          </a:prstGeom>
        </p:spPr>
        <p:txBody>
          <a:bodyPr wrap="none">
            <a:spAutoFit/>
          </a:bodyPr>
          <a:lstStyle/>
          <a:p>
            <a:r>
              <a:rPr lang="en-US" dirty="0"/>
              <a:t>= 5000 + 8000 if d = 5</a:t>
            </a:r>
          </a:p>
        </p:txBody>
      </p:sp>
    </p:spTree>
    <p:extLst>
      <p:ext uri="{BB962C8B-B14F-4D97-AF65-F5344CB8AC3E}">
        <p14:creationId xmlns:p14="http://schemas.microsoft.com/office/powerpoint/2010/main" val="184511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able"/>
          <p:cNvPicPr>
            <a:picLocks noGrp="1" noChangeAspect="1"/>
          </p:cNvPicPr>
          <p:nvPr>
            <p:ph sz="half" idx="2"/>
          </p:nvPr>
        </p:nvPicPr>
        <p:blipFill>
          <a:blip r:embed="rId2"/>
          <a:stretch>
            <a:fillRect/>
          </a:stretch>
        </p:blipFill>
        <p:spPr>
          <a:xfrm>
            <a:off x="7043779" y="1940667"/>
            <a:ext cx="3447654" cy="4121253"/>
          </a:xfrm>
          <a:prstGeom prst="rect">
            <a:avLst/>
          </a:prstGeom>
        </p:spPr>
      </p:pic>
      <p:sp>
        <p:nvSpPr>
          <p:cNvPr id="2" name="Title 1"/>
          <p:cNvSpPr>
            <a:spLocks noGrp="1"/>
          </p:cNvSpPr>
          <p:nvPr>
            <p:ph type="title"/>
          </p:nvPr>
        </p:nvSpPr>
        <p:spPr/>
        <p:txBody>
          <a:bodyPr/>
          <a:lstStyle/>
          <a:p>
            <a:r>
              <a:rPr lang="en-US" dirty="0"/>
              <a:t>3. How do you evaluate RS?</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970550320"/>
              </p:ext>
            </p:extLst>
          </p:nvPr>
        </p:nvGraphicFramePr>
        <p:xfrm>
          <a:off x="8763000" y="3987634"/>
          <a:ext cx="1702158" cy="2035730"/>
        </p:xfrm>
        <a:graphic>
          <a:graphicData uri="http://schemas.openxmlformats.org/drawingml/2006/table">
            <a:tbl>
              <a:tblPr firstRow="1" bandRow="1"/>
              <a:tblGrid>
                <a:gridCol w="567386">
                  <a:extLst>
                    <a:ext uri="{9D8B030D-6E8A-4147-A177-3AD203B41FA5}">
                      <a16:colId xmlns:a16="http://schemas.microsoft.com/office/drawing/2014/main" val="20000"/>
                    </a:ext>
                  </a:extLst>
                </a:gridCol>
                <a:gridCol w="567386">
                  <a:extLst>
                    <a:ext uri="{9D8B030D-6E8A-4147-A177-3AD203B41FA5}">
                      <a16:colId xmlns:a16="http://schemas.microsoft.com/office/drawing/2014/main" val="20001"/>
                    </a:ext>
                  </a:extLst>
                </a:gridCol>
                <a:gridCol w="567386">
                  <a:extLst>
                    <a:ext uri="{9D8B030D-6E8A-4147-A177-3AD203B41FA5}">
                      <a16:colId xmlns:a16="http://schemas.microsoft.com/office/drawing/2014/main" val="20002"/>
                    </a:ext>
                  </a:extLst>
                </a:gridCol>
              </a:tblGrid>
              <a:tr h="407146">
                <a:tc>
                  <a:txBody>
                    <a:bodyPr/>
                    <a:lstStyle/>
                    <a:p>
                      <a:pPr algn="ctr"/>
                      <a:r>
                        <a:rPr lang="en-US" dirty="0"/>
                        <a:t>?</a:t>
                      </a:r>
                    </a:p>
                  </a:txBody>
                  <a:tcPr>
                    <a:solidFill>
                      <a:schemeClr val="bg2">
                        <a:lumMod val="90000"/>
                      </a:schemeClr>
                    </a:solidFill>
                  </a:tcPr>
                </a:tc>
                <a:tc>
                  <a:txBody>
                    <a:bodyPr/>
                    <a:lstStyle/>
                    <a:p>
                      <a:pPr algn="ctr"/>
                      <a:endParaRPr lang="en-US" dirty="0"/>
                    </a:p>
                  </a:txBody>
                  <a:tcPr>
                    <a:solidFill>
                      <a:schemeClr val="bg2">
                        <a:lumMod val="90000"/>
                      </a:schemeClr>
                    </a:solidFill>
                  </a:tcPr>
                </a:tc>
                <a:tc>
                  <a:txBody>
                    <a:bodyPr/>
                    <a:lstStyle/>
                    <a:p>
                      <a:pPr algn="ctr"/>
                      <a:r>
                        <a:rPr lang="en-US" dirty="0"/>
                        <a:t>?</a:t>
                      </a:r>
                    </a:p>
                  </a:txBody>
                  <a:tcPr>
                    <a:solidFill>
                      <a:schemeClr val="bg2">
                        <a:lumMod val="90000"/>
                      </a:schemeClr>
                    </a:solidFill>
                  </a:tcPr>
                </a:tc>
                <a:extLst>
                  <a:ext uri="{0D108BD9-81ED-4DB2-BD59-A6C34878D82A}">
                    <a16:rowId xmlns:a16="http://schemas.microsoft.com/office/drawing/2014/main" val="10000"/>
                  </a:ext>
                </a:extLst>
              </a:tr>
              <a:tr h="407146">
                <a:tc>
                  <a:txBody>
                    <a:bodyPr/>
                    <a:lstStyle/>
                    <a:p>
                      <a:pPr algn="ctr"/>
                      <a:endParaRPr lang="en-US" dirty="0"/>
                    </a:p>
                  </a:txBody>
                  <a:tcPr>
                    <a:solidFill>
                      <a:schemeClr val="bg2">
                        <a:lumMod val="90000"/>
                      </a:schemeClr>
                    </a:solidFill>
                  </a:tcPr>
                </a:tc>
                <a:tc>
                  <a:txBody>
                    <a:bodyPr/>
                    <a:lstStyle/>
                    <a:p>
                      <a:pPr algn="ctr"/>
                      <a:r>
                        <a:rPr lang="en-US" dirty="0"/>
                        <a:t>?</a:t>
                      </a:r>
                    </a:p>
                  </a:txBody>
                  <a:tcPr>
                    <a:solidFill>
                      <a:schemeClr val="bg2">
                        <a:lumMod val="90000"/>
                      </a:schemeClr>
                    </a:solidFill>
                  </a:tcPr>
                </a:tc>
                <a:tc>
                  <a:txBody>
                    <a:bodyPr/>
                    <a:lstStyle/>
                    <a:p>
                      <a:pPr algn="ctr"/>
                      <a:endParaRPr lang="en-US" dirty="0"/>
                    </a:p>
                  </a:txBody>
                  <a:tcPr>
                    <a:solidFill>
                      <a:schemeClr val="bg2">
                        <a:lumMod val="90000"/>
                      </a:schemeClr>
                    </a:solidFill>
                  </a:tcPr>
                </a:tc>
                <a:extLst>
                  <a:ext uri="{0D108BD9-81ED-4DB2-BD59-A6C34878D82A}">
                    <a16:rowId xmlns:a16="http://schemas.microsoft.com/office/drawing/2014/main" val="10001"/>
                  </a:ext>
                </a:extLst>
              </a:tr>
              <a:tr h="407146">
                <a:tc>
                  <a:txBody>
                    <a:bodyPr/>
                    <a:lstStyle/>
                    <a:p>
                      <a:pPr algn="ctr"/>
                      <a:endParaRPr lang="en-US"/>
                    </a:p>
                  </a:txBody>
                  <a:tcPr>
                    <a:solidFill>
                      <a:schemeClr val="bg2">
                        <a:lumMod val="90000"/>
                      </a:schemeClr>
                    </a:solidFill>
                  </a:tcPr>
                </a:tc>
                <a:tc>
                  <a:txBody>
                    <a:bodyPr/>
                    <a:lstStyle/>
                    <a:p>
                      <a:pPr algn="ctr"/>
                      <a:endParaRPr lang="en-US" dirty="0"/>
                    </a:p>
                  </a:txBody>
                  <a:tcPr>
                    <a:solidFill>
                      <a:schemeClr val="bg2">
                        <a:lumMod val="90000"/>
                      </a:schemeClr>
                    </a:solidFill>
                  </a:tcPr>
                </a:tc>
                <a:tc>
                  <a:txBody>
                    <a:bodyPr/>
                    <a:lstStyle/>
                    <a:p>
                      <a:pPr algn="ctr"/>
                      <a:r>
                        <a:rPr lang="en-US" dirty="0"/>
                        <a:t>?</a:t>
                      </a:r>
                    </a:p>
                  </a:txBody>
                  <a:tcPr>
                    <a:solidFill>
                      <a:schemeClr val="bg2">
                        <a:lumMod val="90000"/>
                      </a:schemeClr>
                    </a:solidFill>
                  </a:tcPr>
                </a:tc>
                <a:extLst>
                  <a:ext uri="{0D108BD9-81ED-4DB2-BD59-A6C34878D82A}">
                    <a16:rowId xmlns:a16="http://schemas.microsoft.com/office/drawing/2014/main" val="10002"/>
                  </a:ext>
                </a:extLst>
              </a:tr>
              <a:tr h="407146">
                <a:tc>
                  <a:txBody>
                    <a:bodyPr/>
                    <a:lstStyle/>
                    <a:p>
                      <a:pPr algn="ctr"/>
                      <a:endParaRPr lang="en-US" dirty="0"/>
                    </a:p>
                  </a:txBody>
                  <a:tcPr>
                    <a:solidFill>
                      <a:schemeClr val="bg2">
                        <a:lumMod val="90000"/>
                      </a:schemeClr>
                    </a:solidFill>
                  </a:tcPr>
                </a:tc>
                <a:tc>
                  <a:txBody>
                    <a:bodyPr/>
                    <a:lstStyle/>
                    <a:p>
                      <a:pPr algn="ctr"/>
                      <a:r>
                        <a:rPr lang="en-US" dirty="0"/>
                        <a:t>?</a:t>
                      </a:r>
                    </a:p>
                  </a:txBody>
                  <a:tcPr>
                    <a:solidFill>
                      <a:schemeClr val="bg2">
                        <a:lumMod val="90000"/>
                      </a:schemeClr>
                    </a:solidFill>
                  </a:tcPr>
                </a:tc>
                <a:tc>
                  <a:txBody>
                    <a:bodyPr/>
                    <a:lstStyle/>
                    <a:p>
                      <a:pPr algn="ctr"/>
                      <a:endParaRPr lang="en-US" dirty="0"/>
                    </a:p>
                  </a:txBody>
                  <a:tcPr>
                    <a:solidFill>
                      <a:schemeClr val="bg2">
                        <a:lumMod val="90000"/>
                      </a:schemeClr>
                    </a:solidFill>
                  </a:tcPr>
                </a:tc>
                <a:extLst>
                  <a:ext uri="{0D108BD9-81ED-4DB2-BD59-A6C34878D82A}">
                    <a16:rowId xmlns:a16="http://schemas.microsoft.com/office/drawing/2014/main" val="10003"/>
                  </a:ext>
                </a:extLst>
              </a:tr>
              <a:tr h="407146">
                <a:tc>
                  <a:txBody>
                    <a:bodyPr/>
                    <a:lstStyle/>
                    <a:p>
                      <a:pPr algn="ctr"/>
                      <a:endParaRPr lang="en-US"/>
                    </a:p>
                  </a:txBody>
                  <a:tcPr>
                    <a:solidFill>
                      <a:schemeClr val="bg2">
                        <a:lumMod val="90000"/>
                      </a:schemeClr>
                    </a:solidFill>
                  </a:tcPr>
                </a:tc>
                <a:tc>
                  <a:txBody>
                    <a:bodyPr/>
                    <a:lstStyle/>
                    <a:p>
                      <a:pPr algn="ctr"/>
                      <a:endParaRPr lang="en-US"/>
                    </a:p>
                  </a:txBody>
                  <a:tcPr>
                    <a:solidFill>
                      <a:schemeClr val="bg2">
                        <a:lumMod val="90000"/>
                      </a:schemeClr>
                    </a:solidFill>
                  </a:tcPr>
                </a:tc>
                <a:tc>
                  <a:txBody>
                    <a:bodyPr/>
                    <a:lstStyle/>
                    <a:p>
                      <a:pPr algn="ctr"/>
                      <a:endParaRPr lang="en-US" dirty="0"/>
                    </a:p>
                  </a:txBody>
                  <a:tcPr>
                    <a:solidFill>
                      <a:schemeClr val="bg2">
                        <a:lumMod val="90000"/>
                      </a:schemeClr>
                    </a:solidFill>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6CBFAC83-0F86-4FD9-AADF-48CF955CAD4D}" type="slidenum">
              <a:rPr lang="en-US" smtClean="0"/>
              <a:t>32</a:t>
            </a:fld>
            <a:endParaRPr lang="en-US"/>
          </a:p>
        </p:txBody>
      </p:sp>
      <p:sp>
        <p:nvSpPr>
          <p:cNvPr id="8" name="Line 155"/>
          <p:cNvSpPr>
            <a:spLocks noChangeShapeType="1"/>
          </p:cNvSpPr>
          <p:nvPr/>
        </p:nvSpPr>
        <p:spPr bwMode="auto">
          <a:xfrm>
            <a:off x="6656578" y="1940667"/>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a:p>
        </p:txBody>
      </p:sp>
      <p:sp>
        <p:nvSpPr>
          <p:cNvPr id="9" name="Line 156"/>
          <p:cNvSpPr>
            <a:spLocks noChangeShapeType="1"/>
          </p:cNvSpPr>
          <p:nvPr/>
        </p:nvSpPr>
        <p:spPr bwMode="auto">
          <a:xfrm>
            <a:off x="7043779" y="1664526"/>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a:p>
        </p:txBody>
      </p:sp>
      <p:sp>
        <p:nvSpPr>
          <p:cNvPr id="10" name="TextBox 9"/>
          <p:cNvSpPr txBox="1"/>
          <p:nvPr/>
        </p:nvSpPr>
        <p:spPr>
          <a:xfrm>
            <a:off x="5868240" y="3756251"/>
            <a:ext cx="677621" cy="369332"/>
          </a:xfrm>
          <a:prstGeom prst="rect">
            <a:avLst/>
          </a:prstGeom>
          <a:noFill/>
        </p:spPr>
        <p:txBody>
          <a:bodyPr wrap="none" rtlCol="0">
            <a:spAutoFit/>
          </a:bodyPr>
          <a:lstStyle/>
          <a:p>
            <a:r>
              <a:rPr lang="en-US" dirty="0"/>
              <a:t>users</a:t>
            </a:r>
          </a:p>
        </p:txBody>
      </p:sp>
      <p:sp>
        <p:nvSpPr>
          <p:cNvPr id="11" name="TextBox 10"/>
          <p:cNvSpPr txBox="1"/>
          <p:nvPr/>
        </p:nvSpPr>
        <p:spPr>
          <a:xfrm>
            <a:off x="8184553" y="1229881"/>
            <a:ext cx="852093" cy="369332"/>
          </a:xfrm>
          <a:prstGeom prst="rect">
            <a:avLst/>
          </a:prstGeom>
          <a:noFill/>
        </p:spPr>
        <p:txBody>
          <a:bodyPr wrap="none" rtlCol="0">
            <a:spAutoFit/>
          </a:bodyPr>
          <a:lstStyle/>
          <a:p>
            <a:r>
              <a:rPr lang="en-US" dirty="0"/>
              <a:t>movies</a:t>
            </a:r>
          </a:p>
        </p:txBody>
      </p:sp>
      <p:sp>
        <p:nvSpPr>
          <p:cNvPr id="13" name="TextBox 12"/>
          <p:cNvSpPr txBox="1"/>
          <p:nvPr/>
        </p:nvSpPr>
        <p:spPr>
          <a:xfrm>
            <a:off x="5384079" y="4682333"/>
            <a:ext cx="1125757" cy="646331"/>
          </a:xfrm>
          <a:prstGeom prst="rect">
            <a:avLst/>
          </a:prstGeom>
          <a:noFill/>
        </p:spPr>
        <p:txBody>
          <a:bodyPr wrap="none" rtlCol="0">
            <a:spAutoFit/>
          </a:bodyPr>
          <a:lstStyle/>
          <a:p>
            <a:r>
              <a:rPr lang="en-US" dirty="0"/>
              <a:t>validation</a:t>
            </a:r>
          </a:p>
          <a:p>
            <a:r>
              <a:rPr lang="en-US" dirty="0"/>
              <a:t>“test” set</a:t>
            </a:r>
          </a:p>
        </p:txBody>
      </p:sp>
      <p:sp>
        <p:nvSpPr>
          <p:cNvPr id="14" name="TextBox 13"/>
          <p:cNvSpPr txBox="1"/>
          <p:nvPr/>
        </p:nvSpPr>
        <p:spPr>
          <a:xfrm>
            <a:off x="6545861" y="2801909"/>
            <a:ext cx="1441613" cy="646331"/>
          </a:xfrm>
          <a:prstGeom prst="rect">
            <a:avLst/>
          </a:prstGeom>
          <a:noFill/>
        </p:spPr>
        <p:txBody>
          <a:bodyPr wrap="none" rtlCol="0">
            <a:spAutoFit/>
          </a:bodyPr>
          <a:lstStyle/>
          <a:p>
            <a:r>
              <a:rPr lang="en-US" dirty="0"/>
              <a:t>calibration</a:t>
            </a:r>
          </a:p>
          <a:p>
            <a:r>
              <a:rPr lang="en-US" dirty="0"/>
              <a:t>“training” set</a:t>
            </a:r>
          </a:p>
        </p:txBody>
      </p:sp>
      <p:sp>
        <p:nvSpPr>
          <p:cNvPr id="15" name="TextBox 14"/>
          <p:cNvSpPr txBox="1"/>
          <p:nvPr/>
        </p:nvSpPr>
        <p:spPr>
          <a:xfrm>
            <a:off x="838200" y="1701536"/>
            <a:ext cx="4836082" cy="1754326"/>
          </a:xfrm>
          <a:prstGeom prst="rect">
            <a:avLst/>
          </a:prstGeom>
          <a:noFill/>
        </p:spPr>
        <p:txBody>
          <a:bodyPr wrap="square" rtlCol="0">
            <a:spAutoFit/>
          </a:bodyPr>
          <a:lstStyle/>
          <a:p>
            <a:r>
              <a:rPr lang="en-US" dirty="0">
                <a:latin typeface="Century Gothic" panose="020B0502020202020204" pitchFamily="34" charset="0"/>
              </a:rPr>
              <a:t>How well does model predict out-of-sample, in the “test” or validation set.</a:t>
            </a: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3" name="Rectangle 2"/>
          <p:cNvSpPr/>
          <p:nvPr/>
        </p:nvSpPr>
        <p:spPr>
          <a:xfrm>
            <a:off x="566928" y="2934204"/>
            <a:ext cx="6096000" cy="2585323"/>
          </a:xfrm>
          <a:prstGeom prst="rect">
            <a:avLst/>
          </a:prstGeom>
        </p:spPr>
        <p:txBody>
          <a:bodyPr>
            <a:spAutoFit/>
          </a:bodyPr>
          <a:lstStyle/>
          <a:p>
            <a:pPr marL="285750" indent="-285750">
              <a:buFont typeface="Arial" panose="020B0604020202020204" pitchFamily="34" charset="0"/>
              <a:buChar char="•"/>
            </a:pPr>
            <a:r>
              <a:rPr lang="en-US" dirty="0">
                <a:latin typeface="Century Gothic" panose="020B0502020202020204" pitchFamily="34" charset="0"/>
              </a:rPr>
              <a:t>Calibration/training: fit model (80% of users)</a:t>
            </a:r>
          </a:p>
          <a:p>
            <a:pPr marL="285750" indent="-285750">
              <a:buFont typeface="Arial" panose="020B0604020202020204" pitchFamily="34" charset="0"/>
              <a:buChar char="•"/>
            </a:pPr>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Validation/training: make predictions and test (20%)</a:t>
            </a:r>
          </a:p>
          <a:p>
            <a:pPr marL="285750" indent="-285750">
              <a:buFont typeface="Arial" panose="020B0604020202020204" pitchFamily="34" charset="0"/>
              <a:buChar char="•"/>
            </a:pPr>
            <a:endParaRPr lang="en-US" dirty="0">
              <a:latin typeface="Century Gothic" panose="020B0502020202020204" pitchFamily="34" charset="0"/>
            </a:endParaRPr>
          </a:p>
          <a:p>
            <a:pPr marL="742950" lvl="1" indent="-285750">
              <a:buFont typeface="Arial" panose="020B0604020202020204" pitchFamily="34" charset="0"/>
              <a:buChar char="•"/>
            </a:pPr>
            <a:r>
              <a:rPr lang="en-US" dirty="0">
                <a:solidFill>
                  <a:srgbClr val="92D050"/>
                </a:solidFill>
                <a:latin typeface="Century Gothic" panose="020B0502020202020204" pitchFamily="34" charset="0"/>
              </a:rPr>
              <a:t>Known/given</a:t>
            </a:r>
            <a:r>
              <a:rPr lang="en-US" dirty="0">
                <a:latin typeface="Century Gothic" panose="020B0502020202020204" pitchFamily="34" charset="0"/>
              </a:rPr>
              <a:t>: used to make predictions on other part</a:t>
            </a:r>
          </a:p>
          <a:p>
            <a:pPr marL="742950" lvl="1" indent="-285750">
              <a:buFont typeface="Arial" panose="020B0604020202020204" pitchFamily="34" charset="0"/>
              <a:buChar char="•"/>
            </a:pPr>
            <a:endParaRPr lang="en-US" dirty="0">
              <a:latin typeface="Century Gothic" panose="020B0502020202020204" pitchFamily="34" charset="0"/>
            </a:endParaRPr>
          </a:p>
          <a:p>
            <a:pPr marL="742950" lvl="1" indent="-285750">
              <a:buFont typeface="Arial" panose="020B0604020202020204" pitchFamily="34" charset="0"/>
              <a:buChar char="•"/>
            </a:pPr>
            <a:r>
              <a:rPr lang="en-US" dirty="0">
                <a:solidFill>
                  <a:schemeClr val="tx1">
                    <a:lumMod val="65000"/>
                    <a:lumOff val="35000"/>
                  </a:schemeClr>
                </a:solidFill>
                <a:latin typeface="Century Gothic" panose="020B0502020202020204" pitchFamily="34" charset="0"/>
              </a:rPr>
              <a:t>Unknown</a:t>
            </a:r>
            <a:r>
              <a:rPr lang="en-US" dirty="0">
                <a:latin typeface="Century Gothic" panose="020B0502020202020204" pitchFamily="34" charset="0"/>
              </a:rPr>
              <a:t>: used to evaluate predictions</a:t>
            </a:r>
          </a:p>
        </p:txBody>
      </p:sp>
      <p:graphicFrame>
        <p:nvGraphicFramePr>
          <p:cNvPr id="16" name="Content Placeholder 11"/>
          <p:cNvGraphicFramePr>
            <a:graphicFrameLocks/>
          </p:cNvGraphicFramePr>
          <p:nvPr>
            <p:extLst>
              <p:ext uri="{D42A27DB-BD31-4B8C-83A1-F6EECF244321}">
                <p14:modId xmlns:p14="http://schemas.microsoft.com/office/powerpoint/2010/main" val="1272295337"/>
              </p:ext>
            </p:extLst>
          </p:nvPr>
        </p:nvGraphicFramePr>
        <p:xfrm>
          <a:off x="7060842" y="3987634"/>
          <a:ext cx="1702158" cy="2035730"/>
        </p:xfrm>
        <a:graphic>
          <a:graphicData uri="http://schemas.openxmlformats.org/drawingml/2006/table">
            <a:tbl>
              <a:tblPr firstRow="1" bandRow="1"/>
              <a:tblGrid>
                <a:gridCol w="567386">
                  <a:extLst>
                    <a:ext uri="{9D8B030D-6E8A-4147-A177-3AD203B41FA5}">
                      <a16:colId xmlns:a16="http://schemas.microsoft.com/office/drawing/2014/main" val="20000"/>
                    </a:ext>
                  </a:extLst>
                </a:gridCol>
                <a:gridCol w="567386">
                  <a:extLst>
                    <a:ext uri="{9D8B030D-6E8A-4147-A177-3AD203B41FA5}">
                      <a16:colId xmlns:a16="http://schemas.microsoft.com/office/drawing/2014/main" val="20001"/>
                    </a:ext>
                  </a:extLst>
                </a:gridCol>
                <a:gridCol w="567386">
                  <a:extLst>
                    <a:ext uri="{9D8B030D-6E8A-4147-A177-3AD203B41FA5}">
                      <a16:colId xmlns:a16="http://schemas.microsoft.com/office/drawing/2014/main" val="20002"/>
                    </a:ext>
                  </a:extLst>
                </a:gridCol>
              </a:tblGrid>
              <a:tr h="407146">
                <a:tc>
                  <a:txBody>
                    <a:bodyPr/>
                    <a:lstStyle/>
                    <a:p>
                      <a:pPr algn="ctr"/>
                      <a:r>
                        <a:rPr lang="en-US" dirty="0"/>
                        <a:t>2</a:t>
                      </a:r>
                    </a:p>
                  </a:txBody>
                  <a:tcPr>
                    <a:solidFill>
                      <a:schemeClr val="accent6">
                        <a:lumMod val="40000"/>
                        <a:lumOff val="60000"/>
                      </a:schemeClr>
                    </a:solidFill>
                  </a:tcPr>
                </a:tc>
                <a:tc>
                  <a:txBody>
                    <a:bodyPr/>
                    <a:lstStyle/>
                    <a:p>
                      <a:pPr algn="ctr"/>
                      <a:r>
                        <a:rPr lang="en-US" dirty="0"/>
                        <a:t>3</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10000"/>
                  </a:ext>
                </a:extLst>
              </a:tr>
              <a:tr h="407146">
                <a:tc>
                  <a:txBody>
                    <a:bodyPr/>
                    <a:lstStyle/>
                    <a:p>
                      <a:pPr algn="ctr"/>
                      <a:endParaRPr lang="en-US" dirty="0"/>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1</a:t>
                      </a:r>
                    </a:p>
                  </a:txBody>
                  <a:tcPr>
                    <a:solidFill>
                      <a:schemeClr val="accent6">
                        <a:lumMod val="40000"/>
                        <a:lumOff val="60000"/>
                      </a:schemeClr>
                    </a:solidFill>
                  </a:tcPr>
                </a:tc>
                <a:extLst>
                  <a:ext uri="{0D108BD9-81ED-4DB2-BD59-A6C34878D82A}">
                    <a16:rowId xmlns:a16="http://schemas.microsoft.com/office/drawing/2014/main" val="10001"/>
                  </a:ext>
                </a:extLst>
              </a:tr>
              <a:tr h="407146">
                <a:tc>
                  <a:txBody>
                    <a:bodyPr/>
                    <a:lstStyle/>
                    <a:p>
                      <a:pPr algn="ctr"/>
                      <a:r>
                        <a:rPr lang="en-US" dirty="0"/>
                        <a:t>1</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3</a:t>
                      </a:r>
                    </a:p>
                  </a:txBody>
                  <a:tcPr>
                    <a:solidFill>
                      <a:schemeClr val="accent6">
                        <a:lumMod val="40000"/>
                        <a:lumOff val="60000"/>
                      </a:schemeClr>
                    </a:solidFill>
                  </a:tcPr>
                </a:tc>
                <a:extLst>
                  <a:ext uri="{0D108BD9-81ED-4DB2-BD59-A6C34878D82A}">
                    <a16:rowId xmlns:a16="http://schemas.microsoft.com/office/drawing/2014/main" val="10002"/>
                  </a:ext>
                </a:extLst>
              </a:tr>
              <a:tr h="407146">
                <a:tc>
                  <a:txBody>
                    <a:bodyPr/>
                    <a:lstStyle/>
                    <a:p>
                      <a:pPr algn="ctr"/>
                      <a:endParaRPr lang="en-US" dirty="0"/>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3</a:t>
                      </a:r>
                    </a:p>
                  </a:txBody>
                  <a:tcPr>
                    <a:solidFill>
                      <a:schemeClr val="accent6">
                        <a:lumMod val="40000"/>
                        <a:lumOff val="60000"/>
                      </a:schemeClr>
                    </a:solidFill>
                  </a:tcPr>
                </a:tc>
                <a:extLst>
                  <a:ext uri="{0D108BD9-81ED-4DB2-BD59-A6C34878D82A}">
                    <a16:rowId xmlns:a16="http://schemas.microsoft.com/office/drawing/2014/main" val="10003"/>
                  </a:ext>
                </a:extLst>
              </a:tr>
              <a:tr h="407146">
                <a:tc>
                  <a:txBody>
                    <a:bodyPr/>
                    <a:lstStyle/>
                    <a:p>
                      <a:pPr algn="ctr"/>
                      <a:endParaRPr lang="en-US"/>
                    </a:p>
                  </a:txBody>
                  <a:tcPr>
                    <a:solidFill>
                      <a:schemeClr val="accent6">
                        <a:lumMod val="40000"/>
                        <a:lumOff val="60000"/>
                      </a:schemeClr>
                    </a:solidFill>
                  </a:tcPr>
                </a:tc>
                <a:tc>
                  <a:txBody>
                    <a:bodyPr/>
                    <a:lstStyle/>
                    <a:p>
                      <a:pPr algn="ctr"/>
                      <a:r>
                        <a:rPr lang="en-US" dirty="0"/>
                        <a:t>1</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10004"/>
                  </a:ext>
                </a:extLst>
              </a:tr>
            </a:tbl>
          </a:graphicData>
        </a:graphic>
      </p:graphicFrame>
      <p:sp>
        <p:nvSpPr>
          <p:cNvPr id="17" name="TextBox 16"/>
          <p:cNvSpPr txBox="1"/>
          <p:nvPr/>
        </p:nvSpPr>
        <p:spPr>
          <a:xfrm>
            <a:off x="6962140" y="6075144"/>
            <a:ext cx="2745047" cy="646331"/>
          </a:xfrm>
          <a:prstGeom prst="rect">
            <a:avLst/>
          </a:prstGeom>
          <a:noFill/>
        </p:spPr>
        <p:txBody>
          <a:bodyPr wrap="none" rtlCol="0">
            <a:spAutoFit/>
          </a:bodyPr>
          <a:lstStyle/>
          <a:p>
            <a:r>
              <a:rPr lang="en-US" dirty="0"/>
              <a:t>validation</a:t>
            </a:r>
          </a:p>
          <a:p>
            <a:r>
              <a:rPr lang="en-US" dirty="0"/>
              <a:t>“given” set = known ratings</a:t>
            </a:r>
          </a:p>
        </p:txBody>
      </p:sp>
      <p:sp>
        <p:nvSpPr>
          <p:cNvPr id="18" name="TextBox 17"/>
          <p:cNvSpPr txBox="1"/>
          <p:nvPr/>
        </p:nvSpPr>
        <p:spPr>
          <a:xfrm>
            <a:off x="9036646" y="5701618"/>
            <a:ext cx="3427733" cy="646331"/>
          </a:xfrm>
          <a:prstGeom prst="rect">
            <a:avLst/>
          </a:prstGeom>
          <a:noFill/>
        </p:spPr>
        <p:txBody>
          <a:bodyPr wrap="none" rtlCol="0">
            <a:spAutoFit/>
          </a:bodyPr>
          <a:lstStyle/>
          <a:p>
            <a:r>
              <a:rPr lang="en-US" dirty="0"/>
              <a:t>validation</a:t>
            </a:r>
          </a:p>
          <a:p>
            <a:r>
              <a:rPr lang="en-US" dirty="0"/>
              <a:t>unknown ratings = test predictions</a:t>
            </a:r>
          </a:p>
        </p:txBody>
      </p:sp>
    </p:spTree>
    <p:extLst>
      <p:ext uri="{BB962C8B-B14F-4D97-AF65-F5344CB8AC3E}">
        <p14:creationId xmlns:p14="http://schemas.microsoft.com/office/powerpoint/2010/main" val="2431607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Challenges with recommender systems</a:t>
            </a:r>
          </a:p>
        </p:txBody>
      </p:sp>
      <p:sp>
        <p:nvSpPr>
          <p:cNvPr id="6" name="Content Placeholder 5"/>
          <p:cNvSpPr>
            <a:spLocks noGrp="1"/>
          </p:cNvSpPr>
          <p:nvPr>
            <p:ph idx="1"/>
          </p:nvPr>
        </p:nvSpPr>
        <p:spPr/>
        <p:txBody>
          <a:bodyPr>
            <a:normAutofit fontScale="92500" lnSpcReduction="10000"/>
          </a:bodyPr>
          <a:lstStyle/>
          <a:p>
            <a:r>
              <a:rPr lang="en-US" dirty="0"/>
              <a:t>Why recommend a product the customer was going to buy anyhow? </a:t>
            </a:r>
          </a:p>
          <a:p>
            <a:pPr lvl="1"/>
            <a:r>
              <a:rPr lang="en-US" dirty="0"/>
              <a:t>Consider the counterfactual: what would have happened had the user not seen the recommendation?</a:t>
            </a:r>
          </a:p>
          <a:p>
            <a:pPr lvl="1"/>
            <a:endParaRPr lang="en-US" dirty="0"/>
          </a:p>
          <a:p>
            <a:r>
              <a:rPr lang="en-US" dirty="0"/>
              <a:t>Not enough diversity in recommendations</a:t>
            </a:r>
          </a:p>
          <a:p>
            <a:pPr lvl="1"/>
            <a:r>
              <a:rPr lang="en-US" dirty="0"/>
              <a:t>If I like one Harry Potter movie, my recommendations is all Harry Potter movies</a:t>
            </a:r>
          </a:p>
          <a:p>
            <a:pPr lvl="1"/>
            <a:endParaRPr lang="en-US" dirty="0"/>
          </a:p>
          <a:p>
            <a:r>
              <a:rPr lang="en-US" dirty="0"/>
              <a:t>I no longer need the product recommended after I buy in the category (preferences change; see Amazon recommendations)</a:t>
            </a:r>
          </a:p>
          <a:p>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6CBFAC83-0F86-4FD9-AADF-48CF955CAD4D}" type="slidenum">
              <a:rPr lang="en-US" smtClean="0"/>
              <a:t>33</a:t>
            </a:fld>
            <a:endParaRPr lang="en-US"/>
          </a:p>
        </p:txBody>
      </p:sp>
    </p:spTree>
    <p:extLst>
      <p:ext uri="{BB962C8B-B14F-4D97-AF65-F5344CB8AC3E}">
        <p14:creationId xmlns:p14="http://schemas.microsoft.com/office/powerpoint/2010/main" val="252077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Wrapping up</a:t>
            </a:r>
          </a:p>
        </p:txBody>
      </p:sp>
      <p:sp>
        <p:nvSpPr>
          <p:cNvPr id="6" name="Content Placeholder 5"/>
          <p:cNvSpPr>
            <a:spLocks noGrp="1"/>
          </p:cNvSpPr>
          <p:nvPr>
            <p:ph idx="1"/>
          </p:nvPr>
        </p:nvSpPr>
        <p:spPr/>
        <p:txBody>
          <a:bodyPr>
            <a:normAutofit/>
          </a:bodyPr>
          <a:lstStyle/>
          <a:p>
            <a:r>
              <a:rPr lang="en-US" dirty="0"/>
              <a:t>Using analytics to customize: which product to which customer?  (when and over what channel)</a:t>
            </a:r>
          </a:p>
          <a:p>
            <a:pPr lvl="1"/>
            <a:r>
              <a:rPr lang="en-US" dirty="0"/>
              <a:t>Cross-selling, up-selling and recommender systems</a:t>
            </a:r>
          </a:p>
          <a:p>
            <a:pPr lvl="1"/>
            <a:endParaRPr lang="en-US" dirty="0"/>
          </a:p>
          <a:p>
            <a:r>
              <a:rPr lang="en-US" dirty="0"/>
              <a:t>Important drivers: product ownership, similarity to others, attributes of products</a:t>
            </a:r>
          </a:p>
          <a:p>
            <a:endParaRPr lang="en-US" dirty="0"/>
          </a:p>
        </p:txBody>
      </p:sp>
      <p:sp>
        <p:nvSpPr>
          <p:cNvPr id="5" name="Slide Number Placeholder 4"/>
          <p:cNvSpPr>
            <a:spLocks noGrp="1"/>
          </p:cNvSpPr>
          <p:nvPr>
            <p:ph type="sldNum" sz="quarter" idx="12"/>
          </p:nvPr>
        </p:nvSpPr>
        <p:spPr/>
        <p:txBody>
          <a:bodyPr/>
          <a:lstStyle/>
          <a:p>
            <a:fld id="{6CBFAC83-0F86-4FD9-AADF-48CF955CAD4D}" type="slidenum">
              <a:rPr lang="en-US" smtClean="0"/>
              <a:t>34</a:t>
            </a:fld>
            <a:endParaRPr lang="en-US"/>
          </a:p>
        </p:txBody>
      </p:sp>
    </p:spTree>
    <p:extLst>
      <p:ext uri="{BB962C8B-B14F-4D97-AF65-F5344CB8AC3E}">
        <p14:creationId xmlns:p14="http://schemas.microsoft.com/office/powerpoint/2010/main" val="125211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Up-selling</a:t>
            </a:r>
          </a:p>
        </p:txBody>
      </p:sp>
      <p:sp>
        <p:nvSpPr>
          <p:cNvPr id="3" name="Content Placeholder 2"/>
          <p:cNvSpPr>
            <a:spLocks noGrp="1"/>
          </p:cNvSpPr>
          <p:nvPr>
            <p:ph idx="1"/>
          </p:nvPr>
        </p:nvSpPr>
        <p:spPr>
          <a:xfrm>
            <a:off x="838200" y="5676297"/>
            <a:ext cx="10515600" cy="680053"/>
          </a:xfrm>
        </p:spPr>
        <p:txBody>
          <a:bodyPr>
            <a:noAutofit/>
          </a:bodyPr>
          <a:lstStyle/>
          <a:p>
            <a:pPr marL="0" lvl="1" indent="0" algn="ctr">
              <a:buNone/>
            </a:pPr>
            <a:r>
              <a:rPr lang="en-US" sz="2000" dirty="0"/>
              <a:t>Getting customers to more expensive variants or add-ons to products</a:t>
            </a:r>
          </a:p>
        </p:txBody>
      </p:sp>
      <p:sp>
        <p:nvSpPr>
          <p:cNvPr id="4" name="Slide Number Placeholder 3"/>
          <p:cNvSpPr>
            <a:spLocks noGrp="1"/>
          </p:cNvSpPr>
          <p:nvPr>
            <p:ph type="sldNum" sz="quarter" idx="12"/>
          </p:nvPr>
        </p:nvSpPr>
        <p:spPr/>
        <p:txBody>
          <a:bodyPr/>
          <a:lstStyle/>
          <a:p>
            <a:fld id="{6CBFAC83-0F86-4FD9-AADF-48CF955CAD4D}" type="slidenum">
              <a:rPr lang="en-US" smtClean="0"/>
              <a:t>4</a:t>
            </a:fld>
            <a:endParaRPr lang="en-US"/>
          </a:p>
        </p:txBody>
      </p:sp>
      <p:pic>
        <p:nvPicPr>
          <p:cNvPr id="2052" name="Picture 4" descr="McDonalds when super size was still an option. : nostalg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155" y="160353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93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product to buy (NPTB)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sz="2000" dirty="0"/>
                  <a:t>Idea: use a model to predict which product the customer will buy next, and target cross-selling at that customer for that product.</a:t>
                </a:r>
              </a:p>
              <a:p>
                <a:endParaRPr lang="en-US" sz="2000" dirty="0"/>
              </a:p>
              <a:p>
                <a:r>
                  <a:rPr lang="en-US" sz="2000" dirty="0"/>
                  <a:t>Use data on previous product ownership (</a:t>
                </a:r>
                <a14:m>
                  <m:oMath xmlns:m="http://schemas.openxmlformats.org/officeDocument/2006/math">
                    <m:sSub>
                      <m:sSubPr>
                        <m:ctrlPr>
                          <a:rPr lang="en-US" sz="2000" i="1">
                            <a:latin typeface="Cambria Math" panose="02040503050406030204" pitchFamily="18" charset="0"/>
                          </a:rPr>
                        </m:ctrlPr>
                      </m:sSubPr>
                      <m:e>
                        <m:r>
                          <m:rPr>
                            <m:nor/>
                          </m:rPr>
                          <a:rPr lang="en-US" sz="2000">
                            <a:latin typeface="Cambria Math" panose="02040503050406030204" pitchFamily="18" charset="0"/>
                          </a:rPr>
                          <m:t>Own</m:t>
                        </m:r>
                      </m:e>
                      <m:sub>
                        <m:r>
                          <a:rPr lang="en-US" sz="2000" i="1">
                            <a:latin typeface="Cambria Math" panose="02040503050406030204" pitchFamily="18" charset="0"/>
                          </a:rPr>
                          <m:t>𝑖</m:t>
                        </m:r>
                        <m:r>
                          <a:rPr lang="en-US" sz="2000" b="0" i="1" smtClean="0">
                            <a:latin typeface="Cambria Math" panose="02040503050406030204" pitchFamily="18" charset="0"/>
                          </a:rPr>
                          <m:t>𝑘</m:t>
                        </m:r>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b="0" i="0" smtClean="0">
                        <a:latin typeface="Cambria Math" panose="02040503050406030204" pitchFamily="18" charset="0"/>
                      </a:rPr>
                      <m:t>={0,1}</m:t>
                    </m:r>
                  </m:oMath>
                </a14:m>
                <a:r>
                  <a:rPr lang="en-US" sz="2000" dirty="0"/>
                  <a:t>) for each individual </a:t>
                </a:r>
                <a14:m>
                  <m:oMath xmlns:m="http://schemas.openxmlformats.org/officeDocument/2006/math">
                    <m:r>
                      <a:rPr lang="en-US" sz="2000" i="1" dirty="0" smtClean="0">
                        <a:latin typeface="Cambria Math" panose="02040503050406030204" pitchFamily="18" charset="0"/>
                      </a:rPr>
                      <m:t>𝑖</m:t>
                    </m:r>
                  </m:oMath>
                </a14:m>
                <a:r>
                  <a:rPr lang="en-US" sz="2000" dirty="0"/>
                  <a:t>, time </a:t>
                </a:r>
                <a14:m>
                  <m:oMath xmlns:m="http://schemas.openxmlformats.org/officeDocument/2006/math">
                    <m:r>
                      <a:rPr lang="en-US" sz="2000" i="1" dirty="0" smtClean="0">
                        <a:latin typeface="Cambria Math" panose="02040503050406030204" pitchFamily="18" charset="0"/>
                      </a:rPr>
                      <m:t>𝑡</m:t>
                    </m:r>
                  </m:oMath>
                </a14:m>
                <a:r>
                  <a:rPr lang="en-US" sz="2000" dirty="0"/>
                  <a:t>, and product </a:t>
                </a:r>
                <a14:m>
                  <m:oMath xmlns:m="http://schemas.openxmlformats.org/officeDocument/2006/math">
                    <m:r>
                      <a:rPr lang="en-US" sz="2000" b="0" i="1" dirty="0" smtClean="0">
                        <a:latin typeface="Cambria Math" panose="02040503050406030204" pitchFamily="18" charset="0"/>
                      </a:rPr>
                      <m:t>𝑘</m:t>
                    </m:r>
                  </m:oMath>
                </a14:m>
                <a:r>
                  <a:rPr lang="en-US" sz="2000" dirty="0"/>
                  <a:t> as well as some demographics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𝑖</m:t>
                        </m:r>
                      </m:sub>
                    </m:sSub>
                  </m:oMath>
                </a14:m>
                <a:r>
                  <a:rPr lang="en-US" sz="2000" dirty="0"/>
                  <a:t>), to predict next period ownership </a:t>
                </a:r>
                <a14:m>
                  <m:oMath xmlns:m="http://schemas.openxmlformats.org/officeDocument/2006/math">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m:rPr>
                            <m:nor/>
                          </m:rPr>
                          <a:rPr lang="en-US" sz="2000">
                            <a:latin typeface="Cambria Math" panose="02040503050406030204" pitchFamily="18" charset="0"/>
                          </a:rPr>
                          <m:t>Own</m:t>
                        </m:r>
                      </m:e>
                      <m:sub>
                        <m:r>
                          <a:rPr lang="en-US" sz="2000" i="1">
                            <a:latin typeface="Cambria Math" panose="02040503050406030204" pitchFamily="18" charset="0"/>
                          </a:rPr>
                          <m:t>𝑖</m:t>
                        </m:r>
                        <m:r>
                          <a:rPr lang="en-US" sz="2000" b="0" i="1" smtClean="0">
                            <a:latin typeface="Cambria Math" panose="02040503050406030204" pitchFamily="18" charset="0"/>
                          </a:rPr>
                          <m:t>𝑘</m:t>
                        </m:r>
                        <m:r>
                          <a:rPr lang="en-US" sz="2000" i="1">
                            <a:latin typeface="Cambria Math" panose="02040503050406030204" pitchFamily="18" charset="0"/>
                          </a:rPr>
                          <m:t>𝑡</m:t>
                        </m:r>
                      </m:sub>
                    </m:sSub>
                  </m:oMath>
                </a14:m>
                <a:r>
                  <a:rPr lang="en-US" sz="2000" dirty="0"/>
                  <a:t>)</a:t>
                </a:r>
              </a:p>
              <a:p>
                <a:pPr lvl="1"/>
                <a:r>
                  <a:rPr lang="en-US" sz="1600" dirty="0"/>
                  <a:t>If there are </a:t>
                </a:r>
                <a14:m>
                  <m:oMath xmlns:m="http://schemas.openxmlformats.org/officeDocument/2006/math">
                    <m:r>
                      <a:rPr lang="en-US" sz="1600" i="1">
                        <a:latin typeface="Cambria Math" panose="02040503050406030204" pitchFamily="18" charset="0"/>
                      </a:rPr>
                      <m:t>𝐾</m:t>
                    </m:r>
                  </m:oMath>
                </a14:m>
                <a:r>
                  <a:rPr lang="en-US" sz="1600" dirty="0"/>
                  <a:t> products, there are </a:t>
                </a:r>
                <a14:m>
                  <m:oMath xmlns:m="http://schemas.openxmlformats.org/officeDocument/2006/math">
                    <m:r>
                      <a:rPr lang="en-US" sz="1600" i="1">
                        <a:latin typeface="Cambria Math" panose="02040503050406030204" pitchFamily="18" charset="0"/>
                      </a:rPr>
                      <m:t>𝐾</m:t>
                    </m:r>
                    <m:r>
                      <a:rPr lang="en-US" sz="1600" b="0" i="1" smtClean="0">
                        <a:latin typeface="Cambria Math" panose="02040503050406030204" pitchFamily="18" charset="0"/>
                      </a:rPr>
                      <m:t>+1</m:t>
                    </m:r>
                  </m:oMath>
                </a14:m>
                <a:r>
                  <a:rPr lang="en-US" sz="1600" dirty="0"/>
                  <a:t> alternatives including no choice</a:t>
                </a:r>
              </a:p>
              <a:p>
                <a:endParaRPr lang="en-US" sz="2000" dirty="0"/>
              </a:p>
              <a:p>
                <a:r>
                  <a:rPr lang="en-US" sz="2000" dirty="0"/>
                  <a:t>We can also estimate </a:t>
                </a:r>
                <a14:m>
                  <m:oMath xmlns:m="http://schemas.openxmlformats.org/officeDocument/2006/math">
                    <m:r>
                      <a:rPr lang="en-US" sz="2000" i="1">
                        <a:latin typeface="Cambria Math" panose="02040503050406030204" pitchFamily="18" charset="0"/>
                      </a:rPr>
                      <m:t>𝐾</m:t>
                    </m:r>
                  </m:oMath>
                </a14:m>
                <a:r>
                  <a:rPr lang="en-US" sz="2000" dirty="0"/>
                  <a:t> separate binary logistic regressions.  The probability of buying product </a:t>
                </a:r>
                <a14:m>
                  <m:oMath xmlns:m="http://schemas.openxmlformats.org/officeDocument/2006/math">
                    <m:r>
                      <a:rPr lang="en-US" sz="2000" b="0" i="1" smtClean="0">
                        <a:latin typeface="Cambria Math" panose="02040503050406030204" pitchFamily="18" charset="0"/>
                      </a:rPr>
                      <m:t>𝑗</m:t>
                    </m:r>
                  </m:oMath>
                </a14:m>
                <a:r>
                  <a:rPr lang="en-US" sz="2000" dirty="0"/>
                  <a:t> (vs. not buying </a:t>
                </a:r>
                <a14:m>
                  <m:oMath xmlns:m="http://schemas.openxmlformats.org/officeDocument/2006/math">
                    <m:r>
                      <a:rPr lang="en-US" sz="2000" i="1">
                        <a:latin typeface="Cambria Math" panose="02040503050406030204" pitchFamily="18" charset="0"/>
                      </a:rPr>
                      <m:t>𝑗</m:t>
                    </m:r>
                  </m:oMath>
                </a14:m>
                <a:r>
                  <a:rPr lang="en-US" sz="2000" dirty="0"/>
                  <a:t>):</a:t>
                </a:r>
              </a:p>
              <a:p>
                <a:endParaRPr lang="en-US"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m:rPr>
                                  <m:nor/>
                                </m:rPr>
                                <a:rPr lang="en-US" sz="2000">
                                  <a:latin typeface="Cambria Math" panose="02040503050406030204" pitchFamily="18" charset="0"/>
                                </a:rPr>
                                <m:t>Own</m:t>
                              </m:r>
                            </m:e>
                            <m:sub>
                              <m:r>
                                <a:rPr lang="en-US" sz="2000" i="1">
                                  <a:latin typeface="Cambria Math" panose="02040503050406030204" pitchFamily="18" charset="0"/>
                                </a:rPr>
                                <m:t>𝑖𝑗𝑡</m:t>
                              </m:r>
                            </m:sub>
                          </m:sSub>
                          <m:r>
                            <a:rPr lang="en-US" sz="2000" b="0" i="1" smtClean="0">
                              <a:latin typeface="Cambria Math" panose="02040503050406030204" pitchFamily="18" charset="0"/>
                            </a:rPr>
                            <m:t>=1</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nary>
                                    <m:naryPr>
                                      <m:chr m:val="∑"/>
                                      <m:limLoc m:val="subSup"/>
                                      <m:ctrlPr>
                                        <a:rPr lang="en-US" sz="2000" b="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𝑘𝑗</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Own</m:t>
                                          </m:r>
                                        </m:e>
                                        <m:sub>
                                          <m:r>
                                            <a:rPr lang="en-US" sz="2000" b="0" i="1" smtClean="0">
                                              <a:latin typeface="Cambria Math" panose="02040503050406030204" pitchFamily="18" charset="0"/>
                                            </a:rPr>
                                            <m:t>𝑖𝑘𝑡</m:t>
                                          </m:r>
                                          <m:r>
                                            <a:rPr lang="en-US" sz="2000" b="0" i="1" smtClean="0">
                                              <a:latin typeface="Cambria Math" panose="02040503050406030204" pitchFamily="18" charset="0"/>
                                            </a:rPr>
                                            <m:t>−1</m:t>
                                          </m:r>
                                        </m:sub>
                                      </m:sSub>
                                    </m:e>
                                  </m:nary>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𝑗</m:t>
                                      </m:r>
                                    </m:sub>
                                  </m:sSub>
                                </m:e>
                              </m:d>
                            </m:e>
                          </m:func>
                        </m:num>
                        <m:den>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r>
                                        <a:rPr lang="en-US" sz="2000" i="1">
                                          <a:latin typeface="Cambria Math" panose="02040503050406030204" pitchFamily="18" charset="0"/>
                                        </a:rPr>
                                        <m:t>𝑗</m:t>
                                      </m:r>
                                    </m:sub>
                                  </m:sSub>
                                  <m:r>
                                    <a:rPr lang="en-US" sz="2000" i="1">
                                      <a:latin typeface="Cambria Math" panose="02040503050406030204" pitchFamily="18" charset="0"/>
                                    </a:rPr>
                                    <m:t>+</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𝑘𝑗</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m:rPr>
                                              <m:nor/>
                                            </m:rPr>
                                            <a:rPr lang="en-US" sz="2000">
                                              <a:latin typeface="Cambria Math" panose="02040503050406030204" pitchFamily="18" charset="0"/>
                                            </a:rPr>
                                            <m:t>Own</m:t>
                                          </m:r>
                                        </m:e>
                                        <m:sub>
                                          <m:r>
                                            <a:rPr lang="en-US" sz="2000" i="1">
                                              <a:latin typeface="Cambria Math" panose="02040503050406030204" pitchFamily="18" charset="0"/>
                                            </a:rPr>
                                            <m:t>𝑖</m:t>
                                          </m:r>
                                          <m:r>
                                            <a:rPr lang="en-US" sz="2000" b="0" i="1" smtClean="0">
                                              <a:latin typeface="Cambria Math" panose="02040503050406030204" pitchFamily="18" charset="0"/>
                                            </a:rPr>
                                            <m:t>𝑘</m:t>
                                          </m:r>
                                          <m:r>
                                            <a:rPr lang="en-US" sz="2000" i="1">
                                              <a:latin typeface="Cambria Math" panose="02040503050406030204" pitchFamily="18" charset="0"/>
                                            </a:rPr>
                                            <m:t>𝑡</m:t>
                                          </m:r>
                                          <m:r>
                                            <a:rPr lang="en-US" sz="2000" b="0" i="1" smtClean="0">
                                              <a:latin typeface="Cambria Math" panose="02040503050406030204" pitchFamily="18" charset="0"/>
                                            </a:rPr>
                                            <m:t>−1</m:t>
                                          </m:r>
                                        </m:sub>
                                      </m:sSub>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b="0" i="1" smtClean="0">
                                          <a:latin typeface="Cambria Math" panose="02040503050406030204" pitchFamily="18" charset="0"/>
                                        </a:rPr>
                                        <m:t>𝑗</m:t>
                                      </m:r>
                                    </m:sub>
                                  </m:sSub>
                                </m:e>
                              </m:d>
                            </m:e>
                          </m:func>
                        </m:den>
                      </m:f>
                    </m:oMath>
                  </m:oMathPara>
                </a14:m>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22" t="-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CBFAC83-0F86-4FD9-AADF-48CF955CAD4D}" type="slidenum">
              <a:rPr lang="en-US" smtClean="0"/>
              <a:t>5</a:t>
            </a:fld>
            <a:endParaRPr lang="en-US" dirty="0"/>
          </a:p>
        </p:txBody>
      </p:sp>
      <p:sp>
        <p:nvSpPr>
          <p:cNvPr id="5" name="Rectangle 4"/>
          <p:cNvSpPr/>
          <p:nvPr/>
        </p:nvSpPr>
        <p:spPr>
          <a:xfrm>
            <a:off x="0" y="6538912"/>
            <a:ext cx="5096267" cy="307777"/>
          </a:xfrm>
          <a:prstGeom prst="rect">
            <a:avLst/>
          </a:prstGeom>
        </p:spPr>
        <p:txBody>
          <a:bodyPr wrap="none">
            <a:spAutoFit/>
          </a:bodyPr>
          <a:lstStyle/>
          <a:p>
            <a:r>
              <a:rPr lang="en-US" sz="1400" u="sng" dirty="0">
                <a:latin typeface="Century Gothic" panose="020B0502020202020204" pitchFamily="34" charset="0"/>
                <a:hlinkClick r:id="rId4"/>
              </a:rPr>
              <a:t>Next-product-to-buy models for cross-selling applications</a:t>
            </a:r>
            <a:endParaRPr lang="en-US" sz="1400" dirty="0">
              <a:latin typeface="Century Gothic" panose="020B0502020202020204" pitchFamily="34" charset="0"/>
            </a:endParaRPr>
          </a:p>
        </p:txBody>
      </p:sp>
    </p:spTree>
    <p:extLst>
      <p:ext uri="{BB962C8B-B14F-4D97-AF65-F5344CB8AC3E}">
        <p14:creationId xmlns:p14="http://schemas.microsoft.com/office/powerpoint/2010/main" val="366598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BFAC83-0F86-4FD9-AADF-48CF955CAD4D}" type="slidenum">
              <a:rPr lang="en-US" smtClean="0"/>
              <a:t>6</a:t>
            </a:fld>
            <a:endParaRPr lang="en-US"/>
          </a:p>
        </p:txBody>
      </p:sp>
      <p:pic>
        <p:nvPicPr>
          <p:cNvPr id="5" name="Picture 4"/>
          <p:cNvPicPr>
            <a:picLocks noChangeAspect="1"/>
          </p:cNvPicPr>
          <p:nvPr/>
        </p:nvPicPr>
        <p:blipFill>
          <a:blip r:embed="rId3"/>
          <a:stretch>
            <a:fillRect/>
          </a:stretch>
        </p:blipFill>
        <p:spPr>
          <a:xfrm>
            <a:off x="1391323" y="1033766"/>
            <a:ext cx="9951902" cy="4254500"/>
          </a:xfrm>
          <a:prstGeom prst="rect">
            <a:avLst/>
          </a:prstGeom>
        </p:spPr>
      </p:pic>
      <mc:AlternateContent xmlns:mc="http://schemas.openxmlformats.org/markup-compatibility/2006">
        <mc:Choice xmlns:a14="http://schemas.microsoft.com/office/drawing/2010/main" Requires="a14">
          <p:sp>
            <p:nvSpPr>
              <p:cNvPr id="8" name="Rectangle 7"/>
              <p:cNvSpPr/>
              <p:nvPr/>
            </p:nvSpPr>
            <p:spPr>
              <a:xfrm>
                <a:off x="-94047" y="2898577"/>
                <a:ext cx="14335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𝐿𝑎𝑠𝑡</m:t>
                      </m:r>
                      <m:r>
                        <a:rPr lang="en-US" b="0" i="1" smtClean="0">
                          <a:latin typeface="Cambria Math" panose="02040503050406030204" pitchFamily="18" charset="0"/>
                        </a:rPr>
                        <m:t> </m:t>
                      </m:r>
                      <m:r>
                        <a:rPr lang="en-US" b="0" i="1" smtClean="0">
                          <a:latin typeface="Cambria Math" panose="02040503050406030204" pitchFamily="18" charset="0"/>
                        </a:rPr>
                        <m:t>𝑝𝑒𝑟𝑖𝑜𝑑</m:t>
                      </m:r>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94047" y="2898577"/>
                <a:ext cx="1433534"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5462155" y="528844"/>
                <a:ext cx="18102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𝐶𝑢𝑟𝑟𝑒𝑛𝑡</m:t>
                      </m:r>
                      <m:r>
                        <a:rPr lang="en-US" b="0" i="1" smtClean="0">
                          <a:latin typeface="Cambria Math" panose="02040503050406030204" pitchFamily="18" charset="0"/>
                        </a:rPr>
                        <m:t> </m:t>
                      </m:r>
                      <m:r>
                        <a:rPr lang="en-US" b="0" i="1" smtClean="0">
                          <a:latin typeface="Cambria Math" panose="02040503050406030204" pitchFamily="18" charset="0"/>
                        </a:rPr>
                        <m:t>𝑝𝑒𝑟𝑖𝑜𝑑</m:t>
                      </m:r>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5462155" y="528844"/>
                <a:ext cx="1810239"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63941" y="117449"/>
                <a:ext cx="2351093" cy="41139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0" dirty="0"/>
                  <a:t>Odds ratios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𝑘𝑗</m:t>
                                </m:r>
                              </m:sub>
                            </m:sSub>
                          </m:e>
                        </m:d>
                      </m:e>
                    </m:func>
                  </m:oMath>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63941" y="117449"/>
                <a:ext cx="2351093" cy="411395"/>
              </a:xfrm>
              <a:prstGeom prst="rect">
                <a:avLst/>
              </a:prstGeom>
              <a:blipFill rotWithShape="0">
                <a:blip r:embed="rId6"/>
                <a:stretch>
                  <a:fillRect l="-2062" b="-15714"/>
                </a:stretch>
              </a:blipFill>
            </p:spPr>
            <p:txBody>
              <a:bodyPr/>
              <a:lstStyle/>
              <a:p>
                <a:r>
                  <a:rPr lang="en-US">
                    <a:noFill/>
                  </a:rPr>
                  <a:t> </a:t>
                </a:r>
              </a:p>
            </p:txBody>
          </p:sp>
        </mc:Fallback>
      </mc:AlternateContent>
      <p:sp>
        <p:nvSpPr>
          <p:cNvPr id="11" name="Rectangle 10"/>
          <p:cNvSpPr/>
          <p:nvPr/>
        </p:nvSpPr>
        <p:spPr>
          <a:xfrm>
            <a:off x="1569358" y="5639568"/>
            <a:ext cx="959583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0" dirty="0"/>
              <a:t>For most products, owning it in t-1 strongly increases the probability that customers buy it again in t.</a:t>
            </a:r>
          </a:p>
        </p:txBody>
      </p:sp>
      <p:sp>
        <p:nvSpPr>
          <p:cNvPr id="13" name="Rectangle 12"/>
          <p:cNvSpPr/>
          <p:nvPr/>
        </p:nvSpPr>
        <p:spPr>
          <a:xfrm>
            <a:off x="0" y="6538912"/>
            <a:ext cx="1095172" cy="307777"/>
          </a:xfrm>
          <a:prstGeom prst="rect">
            <a:avLst/>
          </a:prstGeom>
        </p:spPr>
        <p:txBody>
          <a:bodyPr wrap="none">
            <a:spAutoFit/>
          </a:bodyPr>
          <a:lstStyle/>
          <a:p>
            <a:r>
              <a:rPr lang="en-US" sz="1400" u="sng" dirty="0">
                <a:latin typeface="Century Gothic" panose="020B0502020202020204" pitchFamily="34" charset="0"/>
              </a:rPr>
              <a:t>BKN p. 522</a:t>
            </a:r>
            <a:endParaRPr lang="en-US" sz="1400" dirty="0">
              <a:latin typeface="Century Gothic" panose="020B0502020202020204" pitchFamily="34" charset="0"/>
            </a:endParaRPr>
          </a:p>
        </p:txBody>
      </p:sp>
    </p:spTree>
    <p:extLst>
      <p:ext uri="{BB962C8B-B14F-4D97-AF65-F5344CB8AC3E}">
        <p14:creationId xmlns:p14="http://schemas.microsoft.com/office/powerpoint/2010/main" val="308104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products</a:t>
            </a:r>
          </a:p>
        </p:txBody>
      </p:sp>
      <p:sp>
        <p:nvSpPr>
          <p:cNvPr id="3" name="Content Placeholder 2"/>
          <p:cNvSpPr>
            <a:spLocks noGrp="1"/>
          </p:cNvSpPr>
          <p:nvPr>
            <p:ph idx="1"/>
          </p:nvPr>
        </p:nvSpPr>
        <p:spPr/>
        <p:txBody>
          <a:bodyPr>
            <a:normAutofit/>
          </a:bodyPr>
          <a:lstStyle/>
          <a:p>
            <a:pPr marL="0" indent="0">
              <a:buNone/>
            </a:pPr>
            <a:r>
              <a:rPr lang="en-US" sz="2400" dirty="0"/>
              <a:t>NPTB models break down when the number of products gets large</a:t>
            </a:r>
          </a:p>
          <a:p>
            <a:pPr marL="0" indent="0">
              <a:buNone/>
            </a:pPr>
            <a:endParaRPr lang="en-US" sz="2400" dirty="0"/>
          </a:p>
        </p:txBody>
      </p:sp>
      <p:sp>
        <p:nvSpPr>
          <p:cNvPr id="4" name="Slide Number Placeholder 3"/>
          <p:cNvSpPr>
            <a:spLocks noGrp="1"/>
          </p:cNvSpPr>
          <p:nvPr>
            <p:ph type="sldNum" sz="quarter" idx="12"/>
          </p:nvPr>
        </p:nvSpPr>
        <p:spPr/>
        <p:txBody>
          <a:bodyPr/>
          <a:lstStyle/>
          <a:p>
            <a:fld id="{6CBFAC83-0F86-4FD9-AADF-48CF955CAD4D}" type="slidenum">
              <a:rPr lang="en-US" smtClean="0"/>
              <a:t>7</a:t>
            </a:fld>
            <a:endParaRPr lang="en-US"/>
          </a:p>
        </p:txBody>
      </p:sp>
      <p:pic>
        <p:nvPicPr>
          <p:cNvPr id="5" name="Picture 4"/>
          <p:cNvPicPr>
            <a:picLocks noChangeAspect="1"/>
          </p:cNvPicPr>
          <p:nvPr/>
        </p:nvPicPr>
        <p:blipFill rotWithShape="1">
          <a:blip r:embed="rId2"/>
          <a:srcRect t="7543" b="27659"/>
          <a:stretch/>
        </p:blipFill>
        <p:spPr>
          <a:xfrm>
            <a:off x="1506835" y="2846611"/>
            <a:ext cx="8828767" cy="2805546"/>
          </a:xfrm>
          <a:prstGeom prst="rect">
            <a:avLst/>
          </a:prstGeom>
        </p:spPr>
      </p:pic>
    </p:spTree>
    <p:extLst>
      <p:ext uri="{BB962C8B-B14F-4D97-AF65-F5344CB8AC3E}">
        <p14:creationId xmlns:p14="http://schemas.microsoft.com/office/powerpoint/2010/main" val="110966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Traditional product discovery</a:t>
            </a:r>
          </a:p>
        </p:txBody>
      </p:sp>
      <p:pic>
        <p:nvPicPr>
          <p:cNvPr id="5" name="Content Placeholder 4" descr="Best Sellers - The New York Times - Google Chrome"/>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825" t="8189" r="40465" b="2734"/>
          <a:stretch/>
        </p:blipFill>
        <p:spPr>
          <a:xfrm>
            <a:off x="654626" y="1974057"/>
            <a:ext cx="4683535" cy="3876026"/>
          </a:xfrm>
        </p:spPr>
      </p:pic>
      <p:sp>
        <p:nvSpPr>
          <p:cNvPr id="4" name="Slide Number Placeholder 3"/>
          <p:cNvSpPr>
            <a:spLocks noGrp="1"/>
          </p:cNvSpPr>
          <p:nvPr>
            <p:ph type="sldNum" sz="quarter" idx="12"/>
          </p:nvPr>
        </p:nvSpPr>
        <p:spPr/>
        <p:txBody>
          <a:bodyPr/>
          <a:lstStyle/>
          <a:p>
            <a:fld id="{6CBFAC83-0F86-4FD9-AADF-48CF955CAD4D}" type="slidenum">
              <a:rPr lang="en-US" smtClean="0"/>
              <a:t>8</a:t>
            </a:fld>
            <a:endParaRPr lang="en-US"/>
          </a:p>
        </p:txBody>
      </p:sp>
      <p:pic>
        <p:nvPicPr>
          <p:cNvPr id="6" name="Picture 5" descr="Schaal leert de lezer op andere manier naar werkelijkheid te kijken - Boeken - Voor nieuws, achtergronden en columns - Google Chrome"/>
          <p:cNvPicPr>
            <a:picLocks noChangeAspect="1"/>
          </p:cNvPicPr>
          <p:nvPr/>
        </p:nvPicPr>
        <p:blipFill rotWithShape="1">
          <a:blip r:embed="rId4">
            <a:extLst>
              <a:ext uri="{28A0092B-C50C-407E-A947-70E740481C1C}">
                <a14:useLocalDpi xmlns:a14="http://schemas.microsoft.com/office/drawing/2010/main" val="0"/>
              </a:ext>
            </a:extLst>
          </a:blip>
          <a:srcRect l="23097" t="12500" r="31392" b="6406"/>
          <a:stretch/>
        </p:blipFill>
        <p:spPr>
          <a:xfrm>
            <a:off x="6723033" y="1803112"/>
            <a:ext cx="4339821" cy="4217916"/>
          </a:xfrm>
          <a:prstGeom prst="rect">
            <a:avLst/>
          </a:prstGeom>
        </p:spPr>
      </p:pic>
      <p:sp>
        <p:nvSpPr>
          <p:cNvPr id="3" name="TextBox 2"/>
          <p:cNvSpPr txBox="1"/>
          <p:nvPr/>
        </p:nvSpPr>
        <p:spPr>
          <a:xfrm>
            <a:off x="1978654" y="1463041"/>
            <a:ext cx="1896673" cy="369332"/>
          </a:xfrm>
          <a:prstGeom prst="rect">
            <a:avLst/>
          </a:prstGeom>
          <a:noFill/>
        </p:spPr>
        <p:txBody>
          <a:bodyPr wrap="none" rtlCol="0">
            <a:spAutoFit/>
          </a:bodyPr>
          <a:lstStyle/>
          <a:p>
            <a:r>
              <a:rPr lang="en-US" dirty="0">
                <a:latin typeface="Century Gothic" panose="020B0502020202020204" pitchFamily="34" charset="0"/>
              </a:rPr>
              <a:t>What’s popular</a:t>
            </a:r>
          </a:p>
        </p:txBody>
      </p:sp>
      <p:sp>
        <p:nvSpPr>
          <p:cNvPr id="7" name="TextBox 6"/>
          <p:cNvSpPr txBox="1"/>
          <p:nvPr/>
        </p:nvSpPr>
        <p:spPr>
          <a:xfrm>
            <a:off x="8202805" y="1360563"/>
            <a:ext cx="1082348" cy="369332"/>
          </a:xfrm>
          <a:prstGeom prst="rect">
            <a:avLst/>
          </a:prstGeom>
          <a:noFill/>
        </p:spPr>
        <p:txBody>
          <a:bodyPr wrap="none" rtlCol="0">
            <a:spAutoFit/>
          </a:bodyPr>
          <a:lstStyle/>
          <a:p>
            <a:r>
              <a:rPr lang="en-US" dirty="0">
                <a:latin typeface="Century Gothic" panose="020B0502020202020204" pitchFamily="34" charset="0"/>
              </a:rPr>
              <a:t>Reviews</a:t>
            </a:r>
          </a:p>
        </p:txBody>
      </p:sp>
    </p:spTree>
    <p:extLst>
      <p:ext uri="{BB962C8B-B14F-4D97-AF65-F5344CB8AC3E}">
        <p14:creationId xmlns:p14="http://schemas.microsoft.com/office/powerpoint/2010/main" val="22811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Traditional discovery leaves most products left out</a:t>
            </a:r>
          </a:p>
        </p:txBody>
      </p:sp>
      <p:sp>
        <p:nvSpPr>
          <p:cNvPr id="4" name="Slide Number Placeholder 3"/>
          <p:cNvSpPr>
            <a:spLocks noGrp="1"/>
          </p:cNvSpPr>
          <p:nvPr>
            <p:ph type="sldNum" sz="quarter" idx="12"/>
          </p:nvPr>
        </p:nvSpPr>
        <p:spPr/>
        <p:txBody>
          <a:bodyPr/>
          <a:lstStyle/>
          <a:p>
            <a:fld id="{6CBFAC83-0F86-4FD9-AADF-48CF955CAD4D}" type="slidenum">
              <a:rPr lang="en-US" smtClean="0"/>
              <a:t>9</a:t>
            </a:fld>
            <a:endParaRPr lang="en-US"/>
          </a:p>
        </p:txBody>
      </p:sp>
      <p:pic>
        <p:nvPicPr>
          <p:cNvPr id="1026" name="Picture 2" descr="Recommender Systems: What Long-Tail tells ? | by Kadir Yasa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83325"/>
            <a:ext cx="5181600" cy="3752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33296" y="5892581"/>
            <a:ext cx="8327921" cy="646331"/>
          </a:xfrm>
          <a:prstGeom prst="rect">
            <a:avLst/>
          </a:prstGeom>
          <a:noFill/>
        </p:spPr>
        <p:txBody>
          <a:bodyPr wrap="none" rtlCol="0">
            <a:spAutoFit/>
          </a:bodyPr>
          <a:lstStyle/>
          <a:p>
            <a:r>
              <a:rPr lang="en-US" dirty="0">
                <a:latin typeface="Century Gothic" panose="020B0502020202020204" pitchFamily="34" charset="0"/>
              </a:rPr>
              <a:t>Can automated product discovery – recommender systems – do better?</a:t>
            </a:r>
          </a:p>
          <a:p>
            <a:r>
              <a:rPr lang="en-US" dirty="0">
                <a:latin typeface="Century Gothic" panose="020B0502020202020204" pitchFamily="34" charset="0"/>
              </a:rPr>
              <a:t> </a:t>
            </a:r>
          </a:p>
        </p:txBody>
      </p:sp>
    </p:spTree>
    <p:extLst>
      <p:ext uri="{BB962C8B-B14F-4D97-AF65-F5344CB8AC3E}">
        <p14:creationId xmlns:p14="http://schemas.microsoft.com/office/powerpoint/2010/main" val="163998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13229</TotalTime>
  <Words>1971</Words>
  <Application>Microsoft Office PowerPoint</Application>
  <PresentationFormat>Widescreen</PresentationFormat>
  <Paragraphs>621</Paragraphs>
  <Slides>34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Century Gothic</vt:lpstr>
      <vt:lpstr>Office Theme</vt:lpstr>
      <vt:lpstr>Analytics for Customization</vt:lpstr>
      <vt:lpstr>Customer lifecycle</vt:lpstr>
      <vt:lpstr>Cross-selling</vt:lpstr>
      <vt:lpstr>Up-selling</vt:lpstr>
      <vt:lpstr>Next product to buy (NPTB)</vt:lpstr>
      <vt:lpstr>PowerPoint Presentation</vt:lpstr>
      <vt:lpstr>Many products</vt:lpstr>
      <vt:lpstr>Traditional product discovery</vt:lpstr>
      <vt:lpstr>Traditional discovery leaves most products left out</vt:lpstr>
      <vt:lpstr>Recommender Systems</vt:lpstr>
      <vt:lpstr>Key issues</vt:lpstr>
      <vt:lpstr>Most important data challenge: sparsity</vt:lpstr>
      <vt:lpstr>1. Collecting data: ratings</vt:lpstr>
      <vt:lpstr>1. Collecting data</vt:lpstr>
      <vt:lpstr>Prediction: a few approaches</vt:lpstr>
      <vt:lpstr>Content-based recommendations</vt:lpstr>
      <vt:lpstr>Building item profiles</vt:lpstr>
      <vt:lpstr>User Profiles</vt:lpstr>
      <vt:lpstr>User profile</vt:lpstr>
      <vt:lpstr>Vector space model</vt:lpstr>
      <vt:lpstr>Example: Making predictions</vt:lpstr>
      <vt:lpstr>Content-based approach</vt:lpstr>
      <vt:lpstr>Collaborative Filtering</vt:lpstr>
      <vt:lpstr>User-based collaborative filtering</vt:lpstr>
      <vt:lpstr>User-based collaborative filtering</vt:lpstr>
      <vt:lpstr>User-based collaborative filtering</vt:lpstr>
      <vt:lpstr>Item-based collaborative filtering</vt:lpstr>
      <vt:lpstr>Item-based collaborative filtering</vt:lpstr>
      <vt:lpstr>Item vs. User based CF</vt:lpstr>
      <vt:lpstr>Collaborative Filtering</vt:lpstr>
      <vt:lpstr>Matrix factorization</vt:lpstr>
      <vt:lpstr>3. How do you evaluate RS?</vt:lpstr>
      <vt:lpstr>Challenges with recommender systems</vt:lpstr>
      <vt:lpstr>Wrapping up</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Attrition Models</dc:title>
  <dc:creator>G. Knox</dc:creator>
  <cp:lastModifiedBy>George Knox</cp:lastModifiedBy>
  <cp:revision>355</cp:revision>
  <cp:lastPrinted>2017-09-19T15:47:03Z</cp:lastPrinted>
  <dcterms:created xsi:type="dcterms:W3CDTF">2016-02-20T12:06:45Z</dcterms:created>
  <dcterms:modified xsi:type="dcterms:W3CDTF">2021-11-22T12:20:29Z</dcterms:modified>
</cp:coreProperties>
</file>