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44" r:id="rId4"/>
    <p:sldId id="345" r:id="rId5"/>
    <p:sldId id="346" r:id="rId6"/>
    <p:sldId id="347" r:id="rId7"/>
    <p:sldId id="348" r:id="rId8"/>
    <p:sldId id="350" r:id="rId9"/>
    <p:sldId id="349" r:id="rId10"/>
    <p:sldId id="339" r:id="rId11"/>
    <p:sldId id="329" r:id="rId12"/>
    <p:sldId id="341" r:id="rId13"/>
    <p:sldId id="332" r:id="rId14"/>
    <p:sldId id="300" r:id="rId15"/>
    <p:sldId id="296" r:id="rId16"/>
    <p:sldId id="297" r:id="rId17"/>
    <p:sldId id="298" r:id="rId18"/>
    <p:sldId id="299" r:id="rId19"/>
    <p:sldId id="301" r:id="rId20"/>
    <p:sldId id="302" r:id="rId21"/>
    <p:sldId id="303" r:id="rId22"/>
    <p:sldId id="304" r:id="rId23"/>
    <p:sldId id="305" r:id="rId24"/>
    <p:sldId id="343" r:id="rId25"/>
    <p:sldId id="307" r:id="rId26"/>
    <p:sldId id="306" r:id="rId27"/>
    <p:sldId id="308" r:id="rId28"/>
    <p:sldId id="310" r:id="rId29"/>
    <p:sldId id="309" r:id="rId30"/>
    <p:sldId id="312" r:id="rId31"/>
    <p:sldId id="311" r:id="rId32"/>
    <p:sldId id="313" r:id="rId33"/>
    <p:sldId id="314" r:id="rId34"/>
    <p:sldId id="319" r:id="rId35"/>
    <p:sldId id="315" r:id="rId36"/>
    <p:sldId id="316" r:id="rId37"/>
    <p:sldId id="318" r:id="rId38"/>
    <p:sldId id="320" r:id="rId39"/>
    <p:sldId id="321" r:id="rId40"/>
    <p:sldId id="351" r:id="rId41"/>
    <p:sldId id="282" r:id="rId42"/>
    <p:sldId id="352" r:id="rId4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0DDC138-54E4-4A74-94CF-63FF6FF77E2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B23291A0-4D1F-4C03-8972-BA9F1C2DE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28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85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Fred and George similar; Ben negative;</a:t>
            </a:r>
            <a:r>
              <a:rPr lang="en-US" baseline="0" dirty="0" smtClean="0"/>
              <a:t> Dave Cindy Emily not useful</a:t>
            </a:r>
          </a:p>
          <a:p>
            <a:r>
              <a:rPr lang="en-US" baseline="0" dirty="0" smtClean="0"/>
              <a:t>Predator good</a:t>
            </a:r>
          </a:p>
          <a:p>
            <a:r>
              <a:rPr lang="en-US" baseline="0" dirty="0" err="1" smtClean="0"/>
              <a:t>Notting</a:t>
            </a:r>
            <a:r>
              <a:rPr lang="en-US" baseline="0" dirty="0" smtClean="0"/>
              <a:t> hill bad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3291A0-4D1F-4C03-8972-BA9F1C2DE10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6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entury Gothic" panose="020B0502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78B1D-9D52-4600-8833-A93FB591FBC6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7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9CD8-5666-406C-8B03-D35E2A2EF0BD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906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384-3A77-461D-8B1E-3F2C88CB678E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1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7CBC-C8C9-4890-A140-9F8229C14826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3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0B50-2A31-4AAD-B88C-35EB7181C9B1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79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3C585-74F5-4175-962F-3723A9E129A4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5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7670-2B7F-415B-8558-D2A19DD3DC18}" type="datetime1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8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F126-C460-44C0-A688-33CC2871DB89}" type="datetime1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36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1E3A9-1A6E-49E0-8A24-A90B0EDDAB87}" type="datetime1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48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07D38-CAE5-47E7-B3BA-F3B05E29FFF8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0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596-0409-47ED-94BB-ABD872B4986E}" type="datetime1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292" y="6295241"/>
            <a:ext cx="1645920" cy="4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67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EEAA8-5650-42D7-9ED1-BADAB62176B9}" type="datetime1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FAC83-0F86-4FD9-AADF-48CF955CA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mpV70uLxy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mathworld.wolfram.com/TotallyOrderedSet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infolab.stanford.edu/~ullman/mmds/ch9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2/dir.1003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Analytics for Customization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Customer </a:t>
            </a:r>
            <a:r>
              <a:rPr lang="en-US" dirty="0" smtClean="0"/>
              <a:t>Analytics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15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Recommender</a:t>
            </a:r>
            <a:br>
              <a:rPr lang="en-US" dirty="0" smtClean="0"/>
            </a:b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Inbound customization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Big data on consumer views, purchases and reviews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Automated</a:t>
            </a:r>
            <a:r>
              <a:rPr lang="en-US" dirty="0" smtClean="0"/>
              <a:t> big data tools to facilitate </a:t>
            </a:r>
            <a:r>
              <a:rPr lang="en-US" u="sng" dirty="0" smtClean="0"/>
              <a:t>customized</a:t>
            </a:r>
            <a:r>
              <a:rPr lang="en-US" dirty="0" smtClean="0"/>
              <a:t> </a:t>
            </a:r>
            <a:r>
              <a:rPr lang="en-US" u="sng" dirty="0" smtClean="0"/>
              <a:t>dynamic</a:t>
            </a:r>
            <a:r>
              <a:rPr lang="en-US" dirty="0" smtClean="0"/>
              <a:t> recommendations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05328" y="1297104"/>
            <a:ext cx="4248472" cy="4263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776845" y="5957287"/>
            <a:ext cx="683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35% of Amazon revenue originates from recommendation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13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Examples of markets with many products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7543" b="27659"/>
          <a:stretch/>
        </p:blipFill>
        <p:spPr>
          <a:xfrm>
            <a:off x="1455238" y="2107911"/>
            <a:ext cx="8828767" cy="2805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46473" y="6276109"/>
            <a:ext cx="1569660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Realistic?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</a:t>
            </a:r>
            <a:endParaRPr lang="en-US" dirty="0"/>
          </a:p>
        </p:txBody>
      </p:sp>
      <p:pic>
        <p:nvPicPr>
          <p:cNvPr id="5" name="Content Placeholder 4" descr="Netflix - Google Chrome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1" r="2474"/>
          <a:stretch/>
        </p:blipFill>
        <p:spPr>
          <a:xfrm>
            <a:off x="1083734" y="1594114"/>
            <a:ext cx="9414139" cy="44862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71547" y="610288"/>
            <a:ext cx="6833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75% of Netflix watching is from recommendation list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Create automatic recommendations from others’ purchases and reviews.</a:t>
            </a:r>
          </a:p>
          <a:p>
            <a:pPr marL="514350" indent="-514350">
              <a:buFont typeface="+mj-lt"/>
              <a:buAutoNum type="arabicPeriod"/>
            </a:pPr>
            <a:endParaRPr lang="en-US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Content filtering</a:t>
            </a:r>
            <a:r>
              <a:rPr lang="en-US" dirty="0" smtClean="0"/>
              <a:t>: making recommendations based on observed characteristics of users and products.</a:t>
            </a:r>
          </a:p>
          <a:p>
            <a:pPr marL="0" indent="0">
              <a:buNone/>
            </a:pPr>
            <a:r>
              <a:rPr lang="en-US" dirty="0" smtClean="0"/>
              <a:t>	Recommend action movie to teenage males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 smtClean="0"/>
              <a:t>Collaborative filtering</a:t>
            </a:r>
            <a:r>
              <a:rPr lang="en-US" dirty="0" smtClean="0"/>
              <a:t>: based on similarities between users and products.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Recommend X if liked Y, because others who liked Y 	liked 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9946" y="5926549"/>
            <a:ext cx="75857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latin typeface="Century Gothic" panose="020B0502020202020204" pitchFamily="34" charset="0"/>
              </a:rPr>
              <a:t>Two generic types: often combination of approaches in real world</a:t>
            </a:r>
            <a:endParaRPr lang="en-US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Netflix Prize: crowdsourcing 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2006: Netflix offered $1M to first group that could improve on the predictions by 10%</a:t>
            </a:r>
          </a:p>
          <a:p>
            <a:pPr lvl="1"/>
            <a:r>
              <a:rPr lang="en-US" dirty="0" smtClean="0"/>
              <a:t>Stimulated lots of research interest!</a:t>
            </a:r>
          </a:p>
          <a:p>
            <a:pPr lvl="1"/>
            <a:r>
              <a:rPr lang="en-US" dirty="0" smtClean="0"/>
              <a:t>100M ratings, 18K movies, 480K users</a:t>
            </a:r>
          </a:p>
          <a:p>
            <a:endParaRPr lang="en-US" dirty="0"/>
          </a:p>
          <a:p>
            <a:r>
              <a:rPr lang="en-US" dirty="0" smtClean="0"/>
              <a:t>2009: won by a merger of teams &amp; methods</a:t>
            </a:r>
          </a:p>
          <a:p>
            <a:pPr lvl="1"/>
            <a:r>
              <a:rPr lang="en-US" dirty="0" smtClean="0"/>
              <a:t>Winning model: </a:t>
            </a:r>
            <a:r>
              <a:rPr lang="en-US" u="sng" dirty="0" smtClean="0"/>
              <a:t>average of 800 different models</a:t>
            </a:r>
          </a:p>
          <a:p>
            <a:pPr lvl="1"/>
            <a:r>
              <a:rPr lang="en-US" dirty="0" smtClean="0"/>
              <a:t>“Ensemble approach”: take a bunch of models and average their predictions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06541" y="5897325"/>
            <a:ext cx="2816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hlinkClick r:id="rId2"/>
              </a:rPr>
              <a:t>Winning the Netflix Prize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20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= set of customers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= set of items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 smtClean="0"/>
                  <a:t>Utility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</a:t>
                </a:r>
                <a:r>
                  <a:rPr lang="en-US" dirty="0" smtClean="0"/>
                  <a:t>ratings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a </a:t>
                </a:r>
                <a:r>
                  <a:rPr lang="en-US" dirty="0" smtClean="0">
                    <a:hlinkClick r:id="rId2"/>
                  </a:rPr>
                  <a:t>totally ordered set</a:t>
                </a:r>
                <a:r>
                  <a:rPr lang="en-US" dirty="0" smtClean="0"/>
                  <a:t>, e.g., 1-5 stars, real number [0,1]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Utility matrix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048827"/>
              </p:ext>
            </p:extLst>
          </p:nvPr>
        </p:nvGraphicFramePr>
        <p:xfrm>
          <a:off x="838200" y="1825625"/>
          <a:ext cx="10515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Jungle Book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Civil War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entury Gothic" panose="020B0502020202020204" pitchFamily="34" charset="0"/>
                        </a:rPr>
                        <a:t>Deadpool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entury Gothic" panose="020B0502020202020204" pitchFamily="34" charset="0"/>
                        </a:rPr>
                        <a:t>Zootopia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Adam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5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1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Ben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4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3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Chris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4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David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entury Gothic" panose="020B0502020202020204" pitchFamily="34" charset="0"/>
                        </a:rPr>
                        <a:t>2</a:t>
                      </a:r>
                      <a:endParaRPr lang="en-US" sz="2400" dirty="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54638" y="232012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87719" y="232012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364" y="4922619"/>
            <a:ext cx="9010800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Utility matrix is sparse: most users haven’t rated most movies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9874" y="278178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82516" y="267789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54638" y="31803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787719" y="318213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9874" y="364380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4638" y="364380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82516" y="366510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entury Gothic" panose="020B0502020202020204" pitchFamily="34" charset="0"/>
              </a:rPr>
              <a:t>???</a:t>
            </a:r>
            <a:endParaRPr 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you collect the known ratings for the utility matrix?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do you predict/extrapolate unknown ratings from known ratings?</a:t>
            </a:r>
          </a:p>
          <a:p>
            <a:pPr lvl="1"/>
            <a:r>
              <a:rPr lang="en-US" dirty="0" smtClean="0"/>
              <a:t>Focus on high not low ratings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How do you measure success or performance of the RS?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1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Collecting data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Explicit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4244685"/>
            <a:ext cx="5157787" cy="19449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Simple: ask people to rate items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Not scalable: most users don’t leave ratings</a:t>
            </a:r>
          </a:p>
          <a:p>
            <a:r>
              <a:rPr lang="en-US" dirty="0" smtClean="0"/>
              <a:t>Netflix: rate more products so we can improve our recommendations!</a:t>
            </a:r>
          </a:p>
          <a:p>
            <a:pPr lvl="1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Implicit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72200" y="4244685"/>
            <a:ext cx="5183188" cy="19449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Scalable</a:t>
            </a:r>
            <a:r>
              <a:rPr lang="en-US" dirty="0"/>
              <a:t>: learn ratings from user actions</a:t>
            </a:r>
          </a:p>
          <a:p>
            <a:pPr lvl="1"/>
            <a:r>
              <a:rPr lang="en-US" dirty="0"/>
              <a:t>Purchase implies high rating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Hard </a:t>
            </a:r>
            <a:r>
              <a:rPr lang="en-US" dirty="0"/>
              <a:t>to learn low ratings</a:t>
            </a:r>
          </a:p>
          <a:p>
            <a:pPr lvl="1"/>
            <a:r>
              <a:rPr lang="en-US" dirty="0"/>
              <a:t>Does non-purchase mean not aware or aware but does not like?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75" y="2622562"/>
            <a:ext cx="5181600" cy="1218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588" y="2604949"/>
            <a:ext cx="5176185" cy="12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Predicting utilities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Key problem: utility matrix is sparse</a:t>
            </a:r>
          </a:p>
          <a:p>
            <a:pPr lvl="1"/>
            <a:r>
              <a:rPr lang="en-US" dirty="0" smtClean="0"/>
              <a:t>Most people have not rated most items</a:t>
            </a:r>
          </a:p>
          <a:p>
            <a:pPr lvl="1"/>
            <a:r>
              <a:rPr lang="en-US" b="1" dirty="0" smtClean="0"/>
              <a:t>Cold start</a:t>
            </a:r>
            <a:endParaRPr lang="en-US" dirty="0" smtClean="0"/>
          </a:p>
          <a:p>
            <a:pPr lvl="2"/>
            <a:r>
              <a:rPr lang="en-US" b="1" dirty="0" smtClean="0"/>
              <a:t>New items </a:t>
            </a:r>
            <a:r>
              <a:rPr lang="en-US" dirty="0" smtClean="0"/>
              <a:t>have </a:t>
            </a:r>
            <a:r>
              <a:rPr lang="en-US" b="1" dirty="0" smtClean="0"/>
              <a:t>no ratings</a:t>
            </a:r>
          </a:p>
          <a:p>
            <a:pPr lvl="2"/>
            <a:r>
              <a:rPr lang="en-US" b="1" dirty="0" smtClean="0"/>
              <a:t>New users </a:t>
            </a:r>
            <a:r>
              <a:rPr lang="en-US" dirty="0" smtClean="0"/>
              <a:t>have </a:t>
            </a:r>
            <a:r>
              <a:rPr lang="en-US" b="1" dirty="0" smtClean="0"/>
              <a:t>no history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Two approaches to predicting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Content-based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Keyword-based profiles and filtering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Semantic content profiles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Collaborative filtering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Correlational (user- or item-based)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dirty="0" smtClean="0"/>
              <a:t>Dimensionality 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Customization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Next product to buy models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Recommender systems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5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Recommend items to customer similar to previous items rated highly by </a:t>
            </a:r>
            <a:r>
              <a:rPr lang="en-US" i="1" dirty="0" smtClean="0"/>
              <a:t>c</a:t>
            </a:r>
            <a:r>
              <a:rPr lang="en-US" dirty="0" smtClean="0"/>
              <a:t>ustomer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20</a:t>
            </a:fld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784" y="2088861"/>
            <a:ext cx="5331631" cy="38248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28057" y="5971521"/>
            <a:ext cx="294183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u="sng" dirty="0">
                <a:solidFill>
                  <a:srgbClr val="0000FF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Recommendation Systems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18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item profiles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2104" y="1784668"/>
            <a:ext cx="5187696" cy="436924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Profile is a set of features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Movies: </a:t>
            </a:r>
            <a:r>
              <a:rPr lang="en-US" dirty="0" smtClean="0"/>
              <a:t>author, title, actor, </a:t>
            </a:r>
          </a:p>
          <a:p>
            <a:pPr marL="457200" lvl="1" indent="0">
              <a:buNone/>
            </a:pPr>
            <a:r>
              <a:rPr lang="en-US" b="1" dirty="0" smtClean="0"/>
              <a:t>Images, videos: </a:t>
            </a:r>
            <a:r>
              <a:rPr lang="en-US" dirty="0" smtClean="0"/>
              <a:t>metadata, tags</a:t>
            </a:r>
          </a:p>
          <a:p>
            <a:pPr marL="457200" lvl="1" indent="0">
              <a:buNone/>
            </a:pPr>
            <a:r>
              <a:rPr lang="en-US" b="1" dirty="0" smtClean="0"/>
              <a:t>People: </a:t>
            </a:r>
            <a:r>
              <a:rPr lang="en-US" dirty="0" smtClean="0"/>
              <a:t>set of friends</a:t>
            </a:r>
            <a:endParaRPr lang="en-US" b="1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of it as a vector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733081"/>
              </p:ext>
            </p:extLst>
          </p:nvPr>
        </p:nvGraphicFramePr>
        <p:xfrm>
          <a:off x="6819900" y="2869348"/>
          <a:ext cx="3581400" cy="1752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</a:tblGrid>
              <a:tr h="55597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555978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55978">
                <a:tc>
                  <a:txBody>
                    <a:bodyPr/>
                    <a:lstStyle/>
                    <a:p>
                      <a:r>
                        <a:rPr lang="en-US" dirty="0" smtClean="0"/>
                        <a:t>JR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628467" y="2365079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profile #1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195114" y="2365079"/>
            <a:ext cx="156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Item profile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92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7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profile: incorporating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Metadata may leave important information out!</a:t>
            </a:r>
          </a:p>
          <a:p>
            <a:pPr lvl="1"/>
            <a:r>
              <a:rPr lang="en-US" dirty="0" smtClean="0"/>
              <a:t>Reviews: surprising plot-twist at end!</a:t>
            </a:r>
          </a:p>
          <a:p>
            <a:pPr lvl="1"/>
            <a:endParaRPr lang="en-US" dirty="0"/>
          </a:p>
          <a:p>
            <a:r>
              <a:rPr lang="en-US" dirty="0" smtClean="0"/>
              <a:t>Profile = set of “important” words in item document</a:t>
            </a:r>
          </a:p>
          <a:p>
            <a:endParaRPr lang="en-US" dirty="0"/>
          </a:p>
          <a:p>
            <a:r>
              <a:rPr lang="en-US" dirty="0" smtClean="0"/>
              <a:t>How do you pick important words?</a:t>
            </a:r>
          </a:p>
          <a:p>
            <a:pPr lvl="1"/>
            <a:r>
              <a:rPr lang="en-US" dirty="0" smtClean="0"/>
              <a:t>Text-mining: </a:t>
            </a:r>
            <a:r>
              <a:rPr lang="en-US" b="1" dirty="0" smtClean="0"/>
              <a:t>TF-IDF</a:t>
            </a:r>
          </a:p>
          <a:p>
            <a:pPr lvl="1"/>
            <a:r>
              <a:rPr lang="en-US" dirty="0" smtClean="0">
                <a:hlinkClick r:id="rId2"/>
              </a:rPr>
              <a:t>Term frequency inverse doc frequency</a:t>
            </a:r>
            <a:endParaRPr lang="en-US" dirty="0" smtClean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457200" lvl="1" indent="0">
                  <a:buNone/>
                </a:pPr>
                <a:r>
                  <a:rPr lang="en-US" dirty="0" smtClean="0"/>
                  <a:t>Word </a:t>
                </a:r>
                <a:r>
                  <a:rPr lang="en-US" i="1" dirty="0" err="1"/>
                  <a:t>i</a:t>
                </a:r>
                <a:r>
                  <a:rPr lang="en-US" dirty="0"/>
                  <a:t> in doc </a:t>
                </a:r>
                <a:r>
                  <a:rPr lang="en-US" i="1" dirty="0"/>
                  <a:t>j</a:t>
                </a:r>
              </a:p>
              <a:p>
                <a:pPr marL="457200" lvl="1" indent="0">
                  <a:buNone/>
                </a:pPr>
                <a:endParaRPr lang="en-US" i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𝑇𝐹𝐼𝐷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𝐼𝐷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how many times word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appears in doc j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𝐼𝐷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the inverse of the number of documents in which word </a:t>
                </a:r>
                <a:r>
                  <a:rPr lang="en-US" i="1" dirty="0" err="1" smtClean="0"/>
                  <a:t>i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occurs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t="-3081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17970"/>
              </p:ext>
            </p:extLst>
          </p:nvPr>
        </p:nvGraphicFramePr>
        <p:xfrm>
          <a:off x="7141633" y="4808215"/>
          <a:ext cx="3492501" cy="18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167"/>
                <a:gridCol w="1164167"/>
                <a:gridCol w="1164167"/>
              </a:tblGrid>
              <a:tr h="58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JR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“surprise”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0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66761"/>
              </p:ext>
            </p:extLst>
          </p:nvPr>
        </p:nvGraphicFramePr>
        <p:xfrm>
          <a:off x="2254250" y="1880706"/>
          <a:ext cx="8700264" cy="18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044"/>
                <a:gridCol w="1450044"/>
                <a:gridCol w="1450044"/>
                <a:gridCol w="1450044"/>
                <a:gridCol w="1450044"/>
                <a:gridCol w="1450044"/>
              </a:tblGrid>
              <a:tr h="58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Erin </a:t>
                      </a:r>
                      <a:r>
                        <a:rPr lang="en-US" dirty="0" err="1" smtClean="0"/>
                        <a:t>Brockovich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Predator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JR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“surprise”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38545"/>
              </p:ext>
            </p:extLst>
          </p:nvPr>
        </p:nvGraphicFramePr>
        <p:xfrm>
          <a:off x="3678061" y="4218380"/>
          <a:ext cx="7431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31"/>
                <a:gridCol w="1426464"/>
                <a:gridCol w="1435608"/>
                <a:gridCol w="1463040"/>
                <a:gridCol w="15908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958557" y="4249365"/>
            <a:ext cx="1555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Adam’s ratings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94285"/>
              </p:ext>
            </p:extLst>
          </p:nvPr>
        </p:nvGraphicFramePr>
        <p:xfrm>
          <a:off x="3671437" y="5093014"/>
          <a:ext cx="74317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31"/>
                <a:gridCol w="1426464"/>
                <a:gridCol w="1435608"/>
                <a:gridCol w="1463040"/>
                <a:gridCol w="15908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951933" y="5123999"/>
            <a:ext cx="19198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Adam’s </a:t>
            </a:r>
          </a:p>
          <a:p>
            <a:r>
              <a:rPr lang="en-US" dirty="0" smtClean="0"/>
              <a:t>normalized ratings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5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Profiles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37201"/>
              </p:ext>
            </p:extLst>
          </p:nvPr>
        </p:nvGraphicFramePr>
        <p:xfrm>
          <a:off x="376959" y="2540231"/>
          <a:ext cx="7250220" cy="387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044"/>
                <a:gridCol w="1450044"/>
                <a:gridCol w="1450044"/>
                <a:gridCol w="1450044"/>
                <a:gridCol w="1450044"/>
              </a:tblGrid>
              <a:tr h="38707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6959" y="1930793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AS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2497666" y="5017759"/>
          <a:ext cx="2360790" cy="164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95"/>
                <a:gridCol w="1180395"/>
              </a:tblGrid>
              <a:tr h="55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</a:tr>
              <a:tr h="364769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-2/3</a:t>
                      </a:r>
                      <a:endParaRPr lang="en-US" dirty="0"/>
                    </a:p>
                  </a:txBody>
                  <a:tcPr/>
                </a:tc>
              </a:tr>
              <a:tr h="364769">
                <a:tc>
                  <a:txBody>
                    <a:bodyPr/>
                    <a:lstStyle/>
                    <a:p>
                      <a:r>
                        <a:rPr lang="en-US" dirty="0" smtClean="0"/>
                        <a:t>JR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4769">
                <a:tc>
                  <a:txBody>
                    <a:bodyPr/>
                    <a:lstStyle/>
                    <a:p>
                      <a:r>
                        <a:rPr lang="en-US" dirty="0" smtClean="0"/>
                        <a:t>“surprise”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081084"/>
              </p:ext>
            </p:extLst>
          </p:nvPr>
        </p:nvGraphicFramePr>
        <p:xfrm>
          <a:off x="8680781" y="2000209"/>
          <a:ext cx="15157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3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12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 smtClean="0"/>
                        <a:t> </a:t>
                      </a:r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-1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 1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951933" y="4130093"/>
            <a:ext cx="790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Inner product of characteristic and normalized review ÷ number of movies with AS</a:t>
            </a:r>
            <a:endParaRPr lang="en-US" dirty="0"/>
          </a:p>
        </p:txBody>
      </p:sp>
      <p:sp>
        <p:nvSpPr>
          <p:cNvPr id="2" name="Multiply 1"/>
          <p:cNvSpPr/>
          <p:nvPr/>
        </p:nvSpPr>
        <p:spPr>
          <a:xfrm>
            <a:off x="7993856" y="2738044"/>
            <a:ext cx="300038" cy="34469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83399" y="2733770"/>
                <a:ext cx="5915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99" y="2733770"/>
                <a:ext cx="59150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093" r="-92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6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predictions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2448"/>
            <a:ext cx="10515600" cy="4351338"/>
          </a:xfrm>
        </p:spPr>
        <p:txBody>
          <a:bodyPr/>
          <a:lstStyle/>
          <a:p>
            <a:r>
              <a:rPr lang="en-US" dirty="0" smtClean="0"/>
              <a:t>Item profile </a:t>
            </a:r>
            <a:r>
              <a:rPr lang="en-US" dirty="0" err="1" smtClean="0"/>
              <a:t>i</a:t>
            </a:r>
            <a:r>
              <a:rPr lang="en-US" dirty="0" smtClean="0"/>
              <a:t>,				user profile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615266" y="1825625"/>
              <a:ext cx="2360790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395"/>
                    <a:gridCol w="1180395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Movie </a:t>
                          </a:r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3615266" y="1825625"/>
              <a:ext cx="2360790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395"/>
                    <a:gridCol w="1180395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Movie </a:t>
                          </a:r>
                          <a:r>
                            <a:rPr lang="en-US" dirty="0" err="1" smtClean="0"/>
                            <a:t>i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5" t="-155738" r="-2062" b="-22295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5" t="-260000" r="-2062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5" t="-360000" r="-2062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8753122" y="1822448"/>
              <a:ext cx="2360790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395"/>
                    <a:gridCol w="1180395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User 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8753122" y="1822448"/>
              <a:ext cx="2360790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395"/>
                    <a:gridCol w="1180395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User c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31" t="-160000" r="-2062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31" t="-255738" r="-2062" b="-12295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1031" t="-361667" r="-2062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261533" y="3928533"/>
            <a:ext cx="2353733" cy="172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61533" y="4868333"/>
            <a:ext cx="3310467" cy="78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015067" y="5105400"/>
            <a:ext cx="186266" cy="347133"/>
          </a:xfrm>
          <a:custGeom>
            <a:avLst/>
            <a:gdLst>
              <a:gd name="connsiteX0" fmla="*/ 0 w 186266"/>
              <a:gd name="connsiteY0" fmla="*/ 0 h 347133"/>
              <a:gd name="connsiteX1" fmla="*/ 67733 w 186266"/>
              <a:gd name="connsiteY1" fmla="*/ 50800 h 347133"/>
              <a:gd name="connsiteX2" fmla="*/ 93133 w 186266"/>
              <a:gd name="connsiteY2" fmla="*/ 67733 h 347133"/>
              <a:gd name="connsiteX3" fmla="*/ 127000 w 186266"/>
              <a:gd name="connsiteY3" fmla="*/ 110067 h 347133"/>
              <a:gd name="connsiteX4" fmla="*/ 160866 w 186266"/>
              <a:gd name="connsiteY4" fmla="*/ 186267 h 347133"/>
              <a:gd name="connsiteX5" fmla="*/ 169333 w 186266"/>
              <a:gd name="connsiteY5" fmla="*/ 228600 h 347133"/>
              <a:gd name="connsiteX6" fmla="*/ 177800 w 186266"/>
              <a:gd name="connsiteY6" fmla="*/ 254000 h 347133"/>
              <a:gd name="connsiteX7" fmla="*/ 186266 w 186266"/>
              <a:gd name="connsiteY7" fmla="*/ 287867 h 347133"/>
              <a:gd name="connsiteX8" fmla="*/ 177800 w 186266"/>
              <a:gd name="connsiteY8" fmla="*/ 313267 h 347133"/>
              <a:gd name="connsiteX9" fmla="*/ 160866 w 186266"/>
              <a:gd name="connsiteY9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6266" h="347133">
                <a:moveTo>
                  <a:pt x="0" y="0"/>
                </a:moveTo>
                <a:cubicBezTo>
                  <a:pt x="88961" y="53377"/>
                  <a:pt x="4240" y="-2110"/>
                  <a:pt x="67733" y="50800"/>
                </a:cubicBezTo>
                <a:cubicBezTo>
                  <a:pt x="75550" y="57314"/>
                  <a:pt x="85187" y="61376"/>
                  <a:pt x="93133" y="67733"/>
                </a:cubicBezTo>
                <a:cubicBezTo>
                  <a:pt x="110365" y="81519"/>
                  <a:pt x="114429" y="91211"/>
                  <a:pt x="127000" y="110067"/>
                </a:cubicBezTo>
                <a:cubicBezTo>
                  <a:pt x="147151" y="170520"/>
                  <a:pt x="134032" y="146015"/>
                  <a:pt x="160866" y="186267"/>
                </a:cubicBezTo>
                <a:cubicBezTo>
                  <a:pt x="163688" y="200378"/>
                  <a:pt x="165843" y="214639"/>
                  <a:pt x="169333" y="228600"/>
                </a:cubicBezTo>
                <a:cubicBezTo>
                  <a:pt x="171498" y="237258"/>
                  <a:pt x="175348" y="245419"/>
                  <a:pt x="177800" y="254000"/>
                </a:cubicBezTo>
                <a:cubicBezTo>
                  <a:pt x="180997" y="265189"/>
                  <a:pt x="183444" y="276578"/>
                  <a:pt x="186266" y="287867"/>
                </a:cubicBezTo>
                <a:cubicBezTo>
                  <a:pt x="183444" y="296334"/>
                  <a:pt x="181791" y="305285"/>
                  <a:pt x="177800" y="313267"/>
                </a:cubicBezTo>
                <a:cubicBezTo>
                  <a:pt x="159301" y="350266"/>
                  <a:pt x="160866" y="325926"/>
                  <a:pt x="160866" y="3471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01333" y="4920734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3" y="4920734"/>
                <a:ext cx="374141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15266" y="3628785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66" y="3628785"/>
                <a:ext cx="31861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572000" y="4618556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18556"/>
                <a:ext cx="350673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1261533" y="3628785"/>
            <a:ext cx="0" cy="202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61533" y="5655733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61533" y="4618556"/>
            <a:ext cx="1024467" cy="103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096000" y="4734040"/>
                <a:ext cx="4453463" cy="989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34040"/>
                <a:ext cx="4453463" cy="98963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32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17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Making predictions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116692"/>
                  </p:ext>
                </p:extLst>
              </p:nvPr>
            </p:nvGraphicFramePr>
            <p:xfrm>
              <a:off x="1020938" y="1748381"/>
              <a:ext cx="2360790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395"/>
                    <a:gridCol w="1180395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Lies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5116692"/>
                  </p:ext>
                </p:extLst>
              </p:nvPr>
            </p:nvGraphicFramePr>
            <p:xfrm>
              <a:off x="1020938" y="1748381"/>
              <a:ext cx="2360790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395"/>
                    <a:gridCol w="1180395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True Lies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5" t="-160000" r="-2062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5" t="-255738" r="-2062" b="-12295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515" t="-361667" r="-2062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1261533" y="3928533"/>
            <a:ext cx="2353733" cy="1727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261533" y="4868333"/>
            <a:ext cx="3310467" cy="787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015067" y="5105400"/>
            <a:ext cx="186266" cy="347133"/>
          </a:xfrm>
          <a:custGeom>
            <a:avLst/>
            <a:gdLst>
              <a:gd name="connsiteX0" fmla="*/ 0 w 186266"/>
              <a:gd name="connsiteY0" fmla="*/ 0 h 347133"/>
              <a:gd name="connsiteX1" fmla="*/ 67733 w 186266"/>
              <a:gd name="connsiteY1" fmla="*/ 50800 h 347133"/>
              <a:gd name="connsiteX2" fmla="*/ 93133 w 186266"/>
              <a:gd name="connsiteY2" fmla="*/ 67733 h 347133"/>
              <a:gd name="connsiteX3" fmla="*/ 127000 w 186266"/>
              <a:gd name="connsiteY3" fmla="*/ 110067 h 347133"/>
              <a:gd name="connsiteX4" fmla="*/ 160866 w 186266"/>
              <a:gd name="connsiteY4" fmla="*/ 186267 h 347133"/>
              <a:gd name="connsiteX5" fmla="*/ 169333 w 186266"/>
              <a:gd name="connsiteY5" fmla="*/ 228600 h 347133"/>
              <a:gd name="connsiteX6" fmla="*/ 177800 w 186266"/>
              <a:gd name="connsiteY6" fmla="*/ 254000 h 347133"/>
              <a:gd name="connsiteX7" fmla="*/ 186266 w 186266"/>
              <a:gd name="connsiteY7" fmla="*/ 287867 h 347133"/>
              <a:gd name="connsiteX8" fmla="*/ 177800 w 186266"/>
              <a:gd name="connsiteY8" fmla="*/ 313267 h 347133"/>
              <a:gd name="connsiteX9" fmla="*/ 160866 w 186266"/>
              <a:gd name="connsiteY9" fmla="*/ 347133 h 34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6266" h="347133">
                <a:moveTo>
                  <a:pt x="0" y="0"/>
                </a:moveTo>
                <a:cubicBezTo>
                  <a:pt x="88961" y="53377"/>
                  <a:pt x="4240" y="-2110"/>
                  <a:pt x="67733" y="50800"/>
                </a:cubicBezTo>
                <a:cubicBezTo>
                  <a:pt x="75550" y="57314"/>
                  <a:pt x="85187" y="61376"/>
                  <a:pt x="93133" y="67733"/>
                </a:cubicBezTo>
                <a:cubicBezTo>
                  <a:pt x="110365" y="81519"/>
                  <a:pt x="114429" y="91211"/>
                  <a:pt x="127000" y="110067"/>
                </a:cubicBezTo>
                <a:cubicBezTo>
                  <a:pt x="147151" y="170520"/>
                  <a:pt x="134032" y="146015"/>
                  <a:pt x="160866" y="186267"/>
                </a:cubicBezTo>
                <a:cubicBezTo>
                  <a:pt x="163688" y="200378"/>
                  <a:pt x="165843" y="214639"/>
                  <a:pt x="169333" y="228600"/>
                </a:cubicBezTo>
                <a:cubicBezTo>
                  <a:pt x="171498" y="237258"/>
                  <a:pt x="175348" y="245419"/>
                  <a:pt x="177800" y="254000"/>
                </a:cubicBezTo>
                <a:cubicBezTo>
                  <a:pt x="180997" y="265189"/>
                  <a:pt x="183444" y="276578"/>
                  <a:pt x="186266" y="287867"/>
                </a:cubicBezTo>
                <a:cubicBezTo>
                  <a:pt x="183444" y="296334"/>
                  <a:pt x="181791" y="305285"/>
                  <a:pt x="177800" y="313267"/>
                </a:cubicBezTo>
                <a:cubicBezTo>
                  <a:pt x="159301" y="350266"/>
                  <a:pt x="160866" y="325926"/>
                  <a:pt x="160866" y="3471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201333" y="4920734"/>
                <a:ext cx="374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333" y="4920734"/>
                <a:ext cx="37414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615266" y="3628785"/>
                <a:ext cx="318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66" y="3628785"/>
                <a:ext cx="31861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572000" y="4618556"/>
                <a:ext cx="35067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18556"/>
                <a:ext cx="350673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V="1">
            <a:off x="1261533" y="3628785"/>
            <a:ext cx="0" cy="202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261533" y="5655733"/>
            <a:ext cx="22013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261533" y="4618556"/>
            <a:ext cx="1024467" cy="103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003800" y="3998258"/>
                <a:ext cx="6394379" cy="16434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𝐴𝑑𝑎𝑚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0.1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0.67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−0.5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800" y="3998258"/>
                <a:ext cx="6394379" cy="16434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00280"/>
              </p:ext>
            </p:extLst>
          </p:nvPr>
        </p:nvGraphicFramePr>
        <p:xfrm>
          <a:off x="8993010" y="1825625"/>
          <a:ext cx="2360790" cy="1647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95"/>
                <a:gridCol w="1180395"/>
              </a:tblGrid>
              <a:tr h="55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</a:tr>
              <a:tr h="364769">
                <a:tc>
                  <a:txBody>
                    <a:bodyPr/>
                    <a:lstStyle/>
                    <a:p>
                      <a:r>
                        <a:rPr lang="en-US" dirty="0" smtClean="0"/>
                        <a:t>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-0.67</a:t>
                      </a:r>
                      <a:endParaRPr lang="en-US" dirty="0"/>
                    </a:p>
                  </a:txBody>
                  <a:tcPr/>
                </a:tc>
              </a:tr>
              <a:tr h="364769">
                <a:tc>
                  <a:txBody>
                    <a:bodyPr/>
                    <a:lstStyle/>
                    <a:p>
                      <a:r>
                        <a:rPr lang="en-US" dirty="0" smtClean="0"/>
                        <a:t>JR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64769">
                <a:tc>
                  <a:txBody>
                    <a:bodyPr/>
                    <a:lstStyle/>
                    <a:p>
                      <a:r>
                        <a:rPr lang="en-US" dirty="0" smtClean="0"/>
                        <a:t>“surprise”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711726"/>
                  </p:ext>
                </p:extLst>
              </p:nvPr>
            </p:nvGraphicFramePr>
            <p:xfrm>
              <a:off x="3933879" y="1737210"/>
              <a:ext cx="2619728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9864"/>
                    <a:gridCol w="1309864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Notting</a:t>
                          </a:r>
                          <a:r>
                            <a:rPr lang="en-US" dirty="0" smtClean="0"/>
                            <a:t> Hill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64769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7711726"/>
                  </p:ext>
                </p:extLst>
              </p:nvPr>
            </p:nvGraphicFramePr>
            <p:xfrm>
              <a:off x="3933879" y="1737210"/>
              <a:ext cx="2619728" cy="16473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9864"/>
                    <a:gridCol w="1309864"/>
                  </a:tblGrid>
                  <a:tr h="55010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Notting</a:t>
                          </a:r>
                          <a:r>
                            <a:rPr lang="en-US" dirty="0" smtClean="0"/>
                            <a:t> Hill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930" t="-160000" r="-1860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JR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930" t="-255738" r="-1860" b="-12295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“surprise”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7"/>
                          <a:stretch>
                            <a:fillRect l="-100930" t="-361667" r="-1860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134204" y="5908035"/>
                <a:ext cx="3158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𝐴𝑑𝑎𝑚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204" y="5908035"/>
                <a:ext cx="3158429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43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 approach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need for data on other users</a:t>
            </a:r>
          </a:p>
          <a:p>
            <a:pPr lvl="1"/>
            <a:r>
              <a:rPr lang="en-US" dirty="0" smtClean="0"/>
              <a:t>Good for unique tastes</a:t>
            </a:r>
          </a:p>
          <a:p>
            <a:pPr lvl="1"/>
            <a:endParaRPr lang="en-US" dirty="0"/>
          </a:p>
          <a:p>
            <a:r>
              <a:rPr lang="en-US" dirty="0" smtClean="0"/>
              <a:t>Able to recommend new &amp; unpopular items</a:t>
            </a:r>
          </a:p>
          <a:p>
            <a:pPr lvl="1"/>
            <a:r>
              <a:rPr lang="en-US" dirty="0" smtClean="0"/>
              <a:t>No first-rater problem</a:t>
            </a:r>
          </a:p>
          <a:p>
            <a:pPr lvl="1"/>
            <a:endParaRPr lang="en-US" dirty="0"/>
          </a:p>
          <a:p>
            <a:r>
              <a:rPr lang="en-US" dirty="0" smtClean="0"/>
              <a:t>Can explain why something was recommended (JR +)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Finding features is hard</a:t>
            </a:r>
          </a:p>
          <a:p>
            <a:pPr lvl="1"/>
            <a:r>
              <a:rPr lang="en-US" dirty="0" smtClean="0"/>
              <a:t>Hard to classify experience goods based on artists, genres, etc. </a:t>
            </a:r>
          </a:p>
          <a:p>
            <a:pPr lvl="1"/>
            <a:endParaRPr lang="en-US" dirty="0"/>
          </a:p>
          <a:p>
            <a:r>
              <a:rPr lang="en-US" dirty="0" smtClean="0"/>
              <a:t>Overspecialization</a:t>
            </a:r>
          </a:p>
          <a:p>
            <a:pPr lvl="1"/>
            <a:r>
              <a:rPr lang="en-US" dirty="0" smtClean="0"/>
              <a:t>Never recommends items outside content profile</a:t>
            </a:r>
          </a:p>
          <a:p>
            <a:pPr lvl="1"/>
            <a:r>
              <a:rPr lang="en-US" dirty="0" smtClean="0"/>
              <a:t>People have multiple interests (e.g., multiple users on account)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Cold-start problem for users</a:t>
            </a:r>
          </a:p>
          <a:p>
            <a:pPr lvl="1"/>
            <a:r>
              <a:rPr lang="en-US" dirty="0" smtClean="0"/>
              <a:t>How do you build a profile for a new user?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Consider Mr. A</a:t>
            </a:r>
          </a:p>
          <a:p>
            <a:endParaRPr lang="en-US" dirty="0"/>
          </a:p>
          <a:p>
            <a:r>
              <a:rPr lang="en-US" dirty="0" smtClean="0"/>
              <a:t>Find other users whose ratings are similar to Mr. A’s</a:t>
            </a:r>
          </a:p>
          <a:p>
            <a:endParaRPr lang="en-US" dirty="0"/>
          </a:p>
          <a:p>
            <a:r>
              <a:rPr lang="en-US" dirty="0" smtClean="0"/>
              <a:t>Estimate Mr. A’s ratings based on ratings of similar users.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4" descr="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80" y="1825625"/>
            <a:ext cx="4603840" cy="427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46537" y="5942568"/>
            <a:ext cx="6428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(This is called “user-based” collaborative filtering; also item-based)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computation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53149"/>
              </p:ext>
            </p:extLst>
          </p:nvPr>
        </p:nvGraphicFramePr>
        <p:xfrm>
          <a:off x="967315" y="2080966"/>
          <a:ext cx="9514421" cy="334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03"/>
                <a:gridCol w="1359203"/>
                <a:gridCol w="1359203"/>
                <a:gridCol w="1359203"/>
                <a:gridCol w="1359203"/>
                <a:gridCol w="1359203"/>
                <a:gridCol w="1359203"/>
              </a:tblGrid>
              <a:tr h="58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Erin </a:t>
                      </a:r>
                      <a:r>
                        <a:rPr lang="en-US" dirty="0" err="1" smtClean="0"/>
                        <a:t>Brockovich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Notting</a:t>
                      </a:r>
                      <a:r>
                        <a:rPr lang="en-US" dirty="0" smtClean="0"/>
                        <a:t> Hill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Cindy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2523067" y="2573867"/>
            <a:ext cx="2218267" cy="677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23066" y="4445001"/>
            <a:ext cx="2218267" cy="677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52400" y="2810933"/>
            <a:ext cx="753533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94000" y="4998794"/>
            <a:ext cx="465666" cy="4317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491692" y="4998794"/>
            <a:ext cx="465666" cy="4317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94000" y="2692401"/>
            <a:ext cx="465666" cy="4317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91692" y="2692401"/>
            <a:ext cx="465666" cy="43179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62266" y="5789546"/>
            <a:ext cx="52674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user-based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3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far we’ve talked about analytics as targeting given one offer/ad/intervention</a:t>
            </a:r>
          </a:p>
          <a:p>
            <a:pPr lvl="1"/>
            <a:r>
              <a:rPr lang="en-US" dirty="0" smtClean="0"/>
              <a:t>Contact response</a:t>
            </a:r>
          </a:p>
          <a:p>
            <a:pPr lvl="1"/>
            <a:r>
              <a:rPr lang="en-US" dirty="0" smtClean="0"/>
              <a:t>Proactive churn management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Another approach is to use analytics to improve relevance of offer, via customization (personalization)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computation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7315" y="2080966"/>
          <a:ext cx="9514421" cy="334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03"/>
                <a:gridCol w="1359203"/>
                <a:gridCol w="1359203"/>
                <a:gridCol w="1359203"/>
                <a:gridCol w="1359203"/>
                <a:gridCol w="1359203"/>
                <a:gridCol w="1359203"/>
              </a:tblGrid>
              <a:tr h="58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Erin </a:t>
                      </a:r>
                      <a:r>
                        <a:rPr lang="en-US" dirty="0" err="1" smtClean="0"/>
                        <a:t>Brockovich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Notting</a:t>
                      </a:r>
                      <a:r>
                        <a:rPr lang="en-US" dirty="0" smtClean="0"/>
                        <a:t> Hill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Cindy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2523067" y="2724912"/>
            <a:ext cx="3621701" cy="402336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52400" y="2810933"/>
            <a:ext cx="753533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523067" y="3080209"/>
            <a:ext cx="3621701" cy="402336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74299" y="3837842"/>
            <a:ext cx="5380397" cy="40233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23067" y="2724912"/>
            <a:ext cx="5380397" cy="40233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8065008" y="3853492"/>
            <a:ext cx="2054352" cy="402336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62266" y="5760970"/>
            <a:ext cx="52674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user-based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4" grpId="0" animBg="1"/>
      <p:bldP spid="25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computation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7315" y="2080966"/>
          <a:ext cx="9514421" cy="334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03"/>
                <a:gridCol w="1359203"/>
                <a:gridCol w="1359203"/>
                <a:gridCol w="1359203"/>
                <a:gridCol w="1359203"/>
                <a:gridCol w="1359203"/>
                <a:gridCol w="1359203"/>
              </a:tblGrid>
              <a:tr h="58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Erin </a:t>
                      </a:r>
                      <a:r>
                        <a:rPr lang="en-US" dirty="0" err="1" smtClean="0"/>
                        <a:t>Brockovich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Notting</a:t>
                      </a:r>
                      <a:r>
                        <a:rPr lang="en-US" dirty="0" smtClean="0"/>
                        <a:t> Hill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Cindy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52400" y="2810933"/>
            <a:ext cx="753533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/>
          <p:cNvSpPr/>
          <p:nvPr/>
        </p:nvSpPr>
        <p:spPr>
          <a:xfrm>
            <a:off x="8174736" y="2561406"/>
            <a:ext cx="521208" cy="499054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8174736" y="3005667"/>
            <a:ext cx="521208" cy="499054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>
            <a:off x="8174736" y="4904142"/>
            <a:ext cx="521208" cy="499054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>
            <a:off x="9543288" y="2561406"/>
            <a:ext cx="521208" cy="499054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9543288" y="4579182"/>
            <a:ext cx="521208" cy="499054"/>
          </a:xfrm>
          <a:prstGeom prst="triangle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62266" y="5760970"/>
            <a:ext cx="526746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user-based collaborative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56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29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computation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7315" y="2080966"/>
          <a:ext cx="9514421" cy="334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03"/>
                <a:gridCol w="1359203"/>
                <a:gridCol w="1359203"/>
                <a:gridCol w="1359203"/>
                <a:gridCol w="1359203"/>
                <a:gridCol w="1359203"/>
                <a:gridCol w="1359203"/>
              </a:tblGrid>
              <a:tr h="58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Erin </a:t>
                      </a:r>
                      <a:r>
                        <a:rPr lang="en-US" dirty="0" err="1" smtClean="0"/>
                        <a:t>Brockovich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Notting</a:t>
                      </a:r>
                      <a:r>
                        <a:rPr lang="en-US" dirty="0" smtClean="0"/>
                        <a:t> Hill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Cindy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52400" y="2810933"/>
            <a:ext cx="753533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62266" y="5760970"/>
            <a:ext cx="528740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item-based collaborative filtering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62672" y="1353562"/>
            <a:ext cx="1417320" cy="4407408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62266" y="1353562"/>
            <a:ext cx="1417320" cy="4407408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40968" y="1353562"/>
            <a:ext cx="1417320" cy="4407408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9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computation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967315" y="2080966"/>
          <a:ext cx="9514421" cy="3349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03"/>
                <a:gridCol w="1359203"/>
                <a:gridCol w="1359203"/>
                <a:gridCol w="1359203"/>
                <a:gridCol w="1359203"/>
                <a:gridCol w="1359203"/>
                <a:gridCol w="1359203"/>
              </a:tblGrid>
              <a:tr h="58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Pretty</a:t>
                      </a:r>
                      <a:r>
                        <a:rPr lang="en-US" baseline="0" dirty="0" smtClean="0"/>
                        <a:t> Woman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 </a:t>
                      </a:r>
                    </a:p>
                    <a:p>
                      <a:r>
                        <a:rPr lang="en-US" dirty="0" smtClean="0"/>
                        <a:t>Recall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Erin </a:t>
                      </a:r>
                      <a:r>
                        <a:rPr lang="en-US" dirty="0" err="1" smtClean="0"/>
                        <a:t>Brockovich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Terminator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Notting</a:t>
                      </a:r>
                      <a:r>
                        <a:rPr lang="en-US" dirty="0" smtClean="0"/>
                        <a:t> Hill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Adam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Ben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Cindy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Dave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Emily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Fred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87078">
                <a:tc>
                  <a:txBody>
                    <a:bodyPr/>
                    <a:lstStyle/>
                    <a:p>
                      <a:r>
                        <a:rPr lang="en-US" dirty="0" smtClean="0"/>
                        <a:t>George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152400" y="2810933"/>
            <a:ext cx="753533" cy="1947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62266" y="5760970"/>
            <a:ext cx="528740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This is an example of item-based collaborative filtering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21451" y="1353562"/>
            <a:ext cx="1417320" cy="4407408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177805" y="1353562"/>
            <a:ext cx="1417320" cy="4407408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940968" y="1353562"/>
            <a:ext cx="1417320" cy="4407408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 similarity measures of items 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 &amp;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. (can use correlation)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Select </a:t>
                </a:r>
                <a:r>
                  <a:rPr lang="en-US" u="sng" dirty="0" smtClean="0"/>
                  <a:t>k-nearest neighbors</a:t>
                </a:r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items most similar to </a:t>
                </a:r>
                <a:r>
                  <a:rPr lang="en-US" i="1" dirty="0" err="1" smtClean="0"/>
                  <a:t>i</a:t>
                </a:r>
                <a:r>
                  <a:rPr lang="en-US" dirty="0" smtClean="0"/>
                  <a:t> that were rated by </a:t>
                </a:r>
                <a:r>
                  <a:rPr lang="en-US" i="1" dirty="0" smtClean="0"/>
                  <a:t>c.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312" y="4581144"/>
            <a:ext cx="338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Why k? computation is expensive!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Item vs. User based CF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theory, item- and user-based CF are dual approaches</a:t>
            </a:r>
          </a:p>
          <a:p>
            <a:endParaRPr lang="en-US" dirty="0"/>
          </a:p>
          <a:p>
            <a:r>
              <a:rPr lang="en-US" dirty="0" smtClean="0"/>
              <a:t>In practice item-based predicts better than user-based</a:t>
            </a:r>
          </a:p>
          <a:p>
            <a:endParaRPr lang="en-US" dirty="0"/>
          </a:p>
          <a:p>
            <a:r>
              <a:rPr lang="en-US" dirty="0" smtClean="0"/>
              <a:t>Why? Items are “simpler” than users</a:t>
            </a:r>
          </a:p>
          <a:p>
            <a:pPr lvl="1"/>
            <a:r>
              <a:rPr lang="en-US" dirty="0" smtClean="0"/>
              <a:t>Items belong to a small set of “genres”, users have varied tastes</a:t>
            </a:r>
          </a:p>
          <a:p>
            <a:pPr lvl="2"/>
            <a:r>
              <a:rPr lang="en-US" dirty="0" smtClean="0"/>
              <a:t>Adam can like baroque organ music and acid rock</a:t>
            </a:r>
          </a:p>
          <a:p>
            <a:pPr lvl="2"/>
            <a:r>
              <a:rPr lang="en-US" dirty="0" smtClean="0"/>
              <a:t>A song is unlikely to be to be categorized as both</a:t>
            </a:r>
          </a:p>
          <a:p>
            <a:pPr lvl="1"/>
            <a:r>
              <a:rPr lang="en-US" dirty="0" smtClean="0"/>
              <a:t>Item similarity is more meaningful than user similarity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1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Positives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Works for any kind of item</a:t>
            </a:r>
          </a:p>
          <a:p>
            <a:pPr lvl="1"/>
            <a:r>
              <a:rPr lang="en-US" dirty="0" smtClean="0"/>
              <a:t>No feature selection needed</a:t>
            </a:r>
          </a:p>
          <a:p>
            <a:pPr lvl="1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Negatives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600" dirty="0" smtClean="0"/>
              <a:t>Cold start</a:t>
            </a:r>
          </a:p>
          <a:p>
            <a:pPr lvl="1"/>
            <a:r>
              <a:rPr lang="en-US" sz="1400" dirty="0" smtClean="0"/>
              <a:t>Need enough users in the system to find a match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Sparsity</a:t>
            </a:r>
          </a:p>
          <a:p>
            <a:pPr lvl="1"/>
            <a:r>
              <a:rPr lang="en-US" sz="1400" dirty="0" smtClean="0"/>
              <a:t>User matrix is sparse</a:t>
            </a:r>
          </a:p>
          <a:p>
            <a:pPr lvl="1"/>
            <a:r>
              <a:rPr lang="en-US" sz="1400" dirty="0" smtClean="0"/>
              <a:t>Hard to find users that have rated the same set of items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First rater</a:t>
            </a:r>
          </a:p>
          <a:p>
            <a:pPr lvl="1"/>
            <a:r>
              <a:rPr lang="en-US" sz="1400" dirty="0" smtClean="0"/>
              <a:t>Cannot recommend unrated item</a:t>
            </a:r>
          </a:p>
          <a:p>
            <a:pPr lvl="1"/>
            <a:r>
              <a:rPr lang="en-US" sz="1400" dirty="0" smtClean="0"/>
              <a:t>New items, esoteric items</a:t>
            </a:r>
          </a:p>
          <a:p>
            <a:pPr lvl="1"/>
            <a:endParaRPr lang="en-US" sz="1400" dirty="0"/>
          </a:p>
          <a:p>
            <a:r>
              <a:rPr lang="en-US" sz="1600" dirty="0" smtClean="0"/>
              <a:t>Popularity bias</a:t>
            </a:r>
          </a:p>
          <a:p>
            <a:pPr lvl="1"/>
            <a:r>
              <a:rPr lang="en-US" sz="1400" dirty="0" smtClean="0"/>
              <a:t>Tends to recommend popular items</a:t>
            </a:r>
          </a:p>
          <a:p>
            <a:pPr lvl="1"/>
            <a:r>
              <a:rPr lang="en-US" sz="1400" dirty="0" smtClean="0"/>
              <a:t>“Harry Potter effect”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17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methods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Implement more than one different recommenders and combine predictions (e.g., Netflix prize)</a:t>
                </a:r>
              </a:p>
              <a:p>
                <a:pPr lvl="1"/>
                <a:r>
                  <a:rPr lang="en-US" dirty="0"/>
                  <a:t>Linear </a:t>
                </a:r>
                <a:r>
                  <a:rPr lang="en-US" dirty="0" smtClean="0"/>
                  <a:t>model</a:t>
                </a:r>
              </a:p>
              <a:p>
                <a:pPr marL="457200" lvl="1" indent="0">
                  <a:buNone/>
                  <a:tabLst>
                    <a:tab pos="42878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=3.7−0.2+0.5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Item-item CF				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lvl="1"/>
                <a:r>
                  <a:rPr lang="en-US" dirty="0" smtClean="0"/>
                  <a:t>Combine </a:t>
                </a:r>
                <a:r>
                  <a:rPr lang="en-US" dirty="0"/>
                  <a:t>predictions: Linear </a:t>
                </a:r>
                <a:r>
                  <a:rPr lang="en-US" dirty="0" smtClean="0"/>
                  <a:t>model + </a:t>
                </a:r>
                <a:r>
                  <a:rPr lang="en-US" dirty="0"/>
                  <a:t>Item-item </a:t>
                </a:r>
                <a:r>
                  <a:rPr lang="en-US" dirty="0" smtClean="0"/>
                  <a:t>CF</a:t>
                </a:r>
              </a:p>
              <a:p>
                <a:pPr lvl="1"/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𝐶𝐹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𝐶𝐹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bl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3779" y="1940667"/>
            <a:ext cx="3438442" cy="412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How do you evaluate RS?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94726160"/>
              </p:ext>
            </p:extLst>
          </p:nvPr>
        </p:nvGraphicFramePr>
        <p:xfrm>
          <a:off x="8750810" y="3989613"/>
          <a:ext cx="1702158" cy="2035730"/>
        </p:xfrm>
        <a:graphic>
          <a:graphicData uri="http://schemas.openxmlformats.org/drawingml/2006/table">
            <a:tbl>
              <a:tblPr firstRow="1" bandRow="1"/>
              <a:tblGrid>
                <a:gridCol w="567386"/>
                <a:gridCol w="567386"/>
                <a:gridCol w="567386"/>
              </a:tblGrid>
              <a:tr h="407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38</a:t>
            </a:fld>
            <a:endParaRPr lang="en-US"/>
          </a:p>
        </p:txBody>
      </p:sp>
      <p:sp>
        <p:nvSpPr>
          <p:cNvPr id="8" name="Line 155"/>
          <p:cNvSpPr>
            <a:spLocks noChangeShapeType="1"/>
          </p:cNvSpPr>
          <p:nvPr/>
        </p:nvSpPr>
        <p:spPr bwMode="auto">
          <a:xfrm>
            <a:off x="6656578" y="1940667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Line 156"/>
          <p:cNvSpPr>
            <a:spLocks noChangeShapeType="1"/>
          </p:cNvSpPr>
          <p:nvPr/>
        </p:nvSpPr>
        <p:spPr bwMode="auto">
          <a:xfrm>
            <a:off x="7043779" y="1664526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240" y="375625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4553" y="1229881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76179" y="4638146"/>
            <a:ext cx="112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alidation</a:t>
            </a:r>
          </a:p>
          <a:p>
            <a:r>
              <a:rPr lang="en-US" dirty="0" smtClean="0"/>
              <a:t>“test” set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43779" y="3219648"/>
            <a:ext cx="144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“training” set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1701536"/>
            <a:ext cx="48360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How well does model predict out-of-sample, in the “test” or validation set.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Why hold out part of the data?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 smtClean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6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abl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3779" y="1940667"/>
            <a:ext cx="3438442" cy="412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RMSE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1"/>
          </p:nvPr>
        </p:nvGraphicFramePr>
        <p:xfrm>
          <a:off x="8750810" y="3989613"/>
          <a:ext cx="1702158" cy="2035730"/>
        </p:xfrm>
        <a:graphic>
          <a:graphicData uri="http://schemas.openxmlformats.org/drawingml/2006/table">
            <a:tbl>
              <a:tblPr firstRow="1" bandRow="1"/>
              <a:tblGrid>
                <a:gridCol w="567386"/>
                <a:gridCol w="567386"/>
                <a:gridCol w="567386"/>
              </a:tblGrid>
              <a:tr h="4071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07146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39</a:t>
            </a:fld>
            <a:endParaRPr lang="en-US"/>
          </a:p>
        </p:txBody>
      </p:sp>
      <p:sp>
        <p:nvSpPr>
          <p:cNvPr id="8" name="Line 155"/>
          <p:cNvSpPr>
            <a:spLocks noChangeShapeType="1"/>
          </p:cNvSpPr>
          <p:nvPr/>
        </p:nvSpPr>
        <p:spPr bwMode="auto">
          <a:xfrm>
            <a:off x="6656578" y="1940667"/>
            <a:ext cx="12700" cy="4000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" name="Line 156"/>
          <p:cNvSpPr>
            <a:spLocks noChangeShapeType="1"/>
          </p:cNvSpPr>
          <p:nvPr/>
        </p:nvSpPr>
        <p:spPr bwMode="auto">
          <a:xfrm>
            <a:off x="7043779" y="1664526"/>
            <a:ext cx="3390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868240" y="3756251"/>
            <a:ext cx="67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84553" y="1229881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676179" y="4638146"/>
            <a:ext cx="112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alidation</a:t>
            </a:r>
          </a:p>
          <a:p>
            <a:r>
              <a:rPr lang="en-US" dirty="0" smtClean="0"/>
              <a:t>“test” set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043779" y="3219648"/>
            <a:ext cx="1441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calibration</a:t>
            </a:r>
          </a:p>
          <a:p>
            <a:r>
              <a:rPr lang="en-US" dirty="0" smtClean="0"/>
              <a:t>“training” set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38200" y="1701536"/>
                <a:ext cx="4836082" cy="4512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entury Gothic" panose="020B0502020202020204" pitchFamily="34" charset="0"/>
                  </a:rPr>
                  <a:t>Root-mean-square error (RMSE) in the test set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latin typeface="Century Gothic" panose="020B0502020202020204" pitchFamily="34" charset="0"/>
                  </a:rPr>
                  <a:t>)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9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 smtClean="0">
                  <a:latin typeface="Century Gothic" panose="020B0502020202020204" pitchFamily="34" charset="0"/>
                </a:endParaRPr>
              </a:p>
              <a:p>
                <a:endParaRPr lang="en-US" dirty="0" smtClean="0">
                  <a:latin typeface="Century Gothic" panose="020B0502020202020204" pitchFamily="34" charset="0"/>
                </a:endParaRPr>
              </a:p>
              <a:p>
                <a:r>
                  <a:rPr lang="en-US" dirty="0" smtClean="0">
                    <a:latin typeface="Century Gothic" panose="020B0502020202020204" pitchFamily="34" charset="0"/>
                  </a:rPr>
                  <a:t>where: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Century Gothic" panose="020B0502020202020204" pitchFamily="34" charset="0"/>
                  </a:rPr>
                  <a:t> is the predicted rating</a:t>
                </a:r>
              </a:p>
              <a:p>
                <a:endParaRPr lang="en-US" dirty="0" smtClean="0">
                  <a:latin typeface="Century Gothic" panose="020B0502020202020204" pitchFamily="34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entury Gothic" panose="020B0502020202020204" pitchFamily="34" charset="0"/>
                  </a:rPr>
                  <a:t> is the actual rating</a:t>
                </a: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>
                    <a:latin typeface="Century Gothic" panose="020B0502020202020204" pitchFamily="34" charset="0"/>
                  </a:rPr>
                  <a:t>. Number of elements in the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 smtClean="0">
                  <a:latin typeface="Century Gothic" panose="020B0502020202020204" pitchFamily="34" charset="0"/>
                </a:endParaRPr>
              </a:p>
              <a:p>
                <a:endParaRPr lang="en-US" dirty="0">
                  <a:latin typeface="Century Gothic" panose="020B0502020202020204" pitchFamily="34" charset="0"/>
                </a:endParaRPr>
              </a:p>
              <a:p>
                <a:endParaRPr lang="en-US" dirty="0" smtClean="0">
                  <a:latin typeface="Century Gothic" panose="020B0502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01536"/>
                <a:ext cx="4836082" cy="4512710"/>
              </a:xfrm>
              <a:prstGeom prst="rect">
                <a:avLst/>
              </a:prstGeom>
              <a:blipFill rotWithShape="0">
                <a:blip r:embed="rId3"/>
                <a:stretch>
                  <a:fillRect l="-1135" t="-676" r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4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Cross-selling and upselling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Cross-selling</a:t>
            </a:r>
            <a:endParaRPr lang="en-US" dirty="0"/>
          </a:p>
          <a:p>
            <a:pPr lvl="1"/>
            <a:r>
              <a:rPr lang="en-US" dirty="0"/>
              <a:t>Firm tries to get customer to buy other products of firm that customer does not already </a:t>
            </a:r>
            <a:r>
              <a:rPr lang="en-US" dirty="0" smtClean="0"/>
              <a:t>own</a:t>
            </a:r>
          </a:p>
          <a:p>
            <a:pPr lvl="1"/>
            <a:r>
              <a:rPr lang="en-US" dirty="0" smtClean="0"/>
              <a:t>A bank has a million customers but most use only 1 or 2 of its services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Up-selling</a:t>
            </a:r>
          </a:p>
          <a:p>
            <a:pPr lvl="1"/>
            <a:r>
              <a:rPr lang="en-US" dirty="0"/>
              <a:t>Firm tries to get the customer to buy more expensive variants or add-ons to </a:t>
            </a:r>
            <a:r>
              <a:rPr lang="en-US" dirty="0" smtClean="0"/>
              <a:t>products</a:t>
            </a:r>
          </a:p>
          <a:p>
            <a:pPr lvl="1"/>
            <a:endParaRPr lang="en-US" dirty="0"/>
          </a:p>
          <a:p>
            <a:r>
              <a:rPr lang="en-US" dirty="0" smtClean="0"/>
              <a:t>Key challenge: which product to target to which customer?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4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Challenges with recommender systems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Why recommend a product the customer was going to buy anyhow? </a:t>
            </a:r>
            <a:endParaRPr lang="en-US" dirty="0" smtClean="0"/>
          </a:p>
          <a:p>
            <a:pPr lvl="1"/>
            <a:r>
              <a:rPr lang="en-US" dirty="0"/>
              <a:t>Consider the counterfactual: what would have happened had the user not seen the recommendation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r>
              <a:rPr lang="en-US" dirty="0" smtClean="0"/>
              <a:t>Not </a:t>
            </a:r>
            <a:r>
              <a:rPr lang="en-US" dirty="0"/>
              <a:t>enough </a:t>
            </a:r>
            <a:r>
              <a:rPr lang="en-US" dirty="0" smtClean="0"/>
              <a:t>diversity in recommendations</a:t>
            </a:r>
            <a:endParaRPr lang="en-US" dirty="0"/>
          </a:p>
          <a:p>
            <a:pPr lvl="1"/>
            <a:r>
              <a:rPr lang="en-US" dirty="0"/>
              <a:t>If I like one Harry Potter movie, my </a:t>
            </a:r>
            <a:r>
              <a:rPr lang="en-US" dirty="0" smtClean="0"/>
              <a:t>recommendations </a:t>
            </a:r>
            <a:r>
              <a:rPr lang="en-US" dirty="0"/>
              <a:t>is all Harry Potter movies</a:t>
            </a:r>
          </a:p>
          <a:p>
            <a:pPr lvl="1"/>
            <a:endParaRPr lang="en-US" dirty="0" smtClean="0"/>
          </a:p>
          <a:p>
            <a:r>
              <a:rPr lang="en-US" dirty="0"/>
              <a:t>I no longer need the product recommended after I buy in the category (preferences change; see Amazon recommendations)</a:t>
            </a:r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7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Wrapping 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analytics to customize: which product to which customer?  (when and over what channel)</a:t>
            </a:r>
          </a:p>
          <a:p>
            <a:pPr lvl="1"/>
            <a:r>
              <a:rPr lang="en-US" dirty="0" smtClean="0"/>
              <a:t>Cross-selling, up-selling and recommender systems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Important drivers: product ownership, similarity to others, attributes of products</a:t>
            </a:r>
          </a:p>
          <a:p>
            <a:endParaRPr lang="en-US" dirty="0"/>
          </a:p>
          <a:p>
            <a:r>
              <a:rPr lang="en-US" dirty="0" smtClean="0"/>
              <a:t>What is the right objective to maximize: predictions or change in predictions?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1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Bodapati</a:t>
            </a:r>
            <a:r>
              <a:rPr lang="en-US" sz="2400" dirty="0"/>
              <a:t>, </a:t>
            </a:r>
            <a:r>
              <a:rPr lang="en-US" sz="2400" dirty="0" err="1"/>
              <a:t>Anand</a:t>
            </a:r>
            <a:r>
              <a:rPr lang="en-US" sz="2400" dirty="0"/>
              <a:t> V. "Recommendation systems with purchase data." </a:t>
            </a:r>
            <a:r>
              <a:rPr lang="en-US" sz="2400" i="1" dirty="0"/>
              <a:t>Journal of marketing research</a:t>
            </a:r>
            <a:r>
              <a:rPr lang="en-US" sz="2400" dirty="0"/>
              <a:t> 45.1 (2008): 77-93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Shibo</a:t>
            </a:r>
            <a:r>
              <a:rPr lang="en-US" sz="2400" dirty="0"/>
              <a:t> Li, </a:t>
            </a:r>
            <a:r>
              <a:rPr lang="en-US" sz="2400" dirty="0" err="1"/>
              <a:t>Baohong</a:t>
            </a:r>
            <a:r>
              <a:rPr lang="en-US" sz="2400" dirty="0"/>
              <a:t> Sun, Ronald T. Wilcox (</a:t>
            </a:r>
            <a:r>
              <a:rPr lang="en-US" sz="2400" i="1" dirty="0"/>
              <a:t>2005</a:t>
            </a:r>
            <a:r>
              <a:rPr lang="en-US" sz="2400" dirty="0"/>
              <a:t>) Cross-Selling Sequentially Ordered Products: An Application to Consumer Banking Services. Journal of Marketing Research: May 2005, Vol. 42, No. 2, pp. 233-239.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/>
              <a:t>Shibo</a:t>
            </a:r>
            <a:r>
              <a:rPr lang="en-US" sz="2400" dirty="0"/>
              <a:t> Li, </a:t>
            </a:r>
            <a:r>
              <a:rPr lang="en-US" sz="2400" dirty="0" err="1"/>
              <a:t>Baohong</a:t>
            </a:r>
            <a:r>
              <a:rPr lang="en-US" sz="2400" dirty="0"/>
              <a:t> Sun, Alan L. Montgomery (</a:t>
            </a:r>
            <a:r>
              <a:rPr lang="en-US" sz="2400" i="1" dirty="0"/>
              <a:t>2011</a:t>
            </a:r>
            <a:r>
              <a:rPr lang="en-US" sz="2400" dirty="0"/>
              <a:t>) Cross-Selling the Right Product to the Right Customer at the Right Time. Journal of Marketing Research: August 2011, Vol. 48, No. 4, pp. 683-700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product to buy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 smtClean="0"/>
                  <a:t>Use logistic regression (or something else) to predict ownership in period t using data on customer characteristics and product ownership of custome</a:t>
                </a:r>
                <a:r>
                  <a:rPr lang="en-US" dirty="0" smtClean="0"/>
                  <a:t>r in up through period t-1</a:t>
                </a:r>
                <a:endParaRPr lang="en-US" b="0" i="0" dirty="0" smtClean="0"/>
              </a:p>
              <a:p>
                <a:pPr marL="0" indent="0">
                  <a:buNone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customer i and product 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f(products customer i owns, RFM, demographics, …)</a:t>
                </a:r>
              </a:p>
              <a:p>
                <a:pPr marL="0" indent="0" algn="ctr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520896" y="5958879"/>
            <a:ext cx="5096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u="sng" dirty="0">
                <a:latin typeface="Century Gothic" panose="020B0502020202020204" pitchFamily="34" charset="0"/>
                <a:hlinkClick r:id="rId3"/>
              </a:rPr>
              <a:t>Next-product-to-buy models for cross-selling applications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3665" y="5641820"/>
            <a:ext cx="186942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Product affinity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Curved Left Arrow 12"/>
          <p:cNvSpPr/>
          <p:nvPr/>
        </p:nvSpPr>
        <p:spPr>
          <a:xfrm rot="5400000">
            <a:off x="3241493" y="4566336"/>
            <a:ext cx="540327" cy="12790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affinity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534" y="1506022"/>
            <a:ext cx="6904932" cy="38569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4487" y="5603791"/>
            <a:ext cx="969047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CDs (certificate of deposit) is positively related to savings and negatively to checking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9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Scoring &amp; targeting the rollout customers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estimated model to score the rollout customers</a:t>
            </a:r>
          </a:p>
          <a:p>
            <a:endParaRPr lang="en-US" dirty="0"/>
          </a:p>
          <a:p>
            <a:r>
              <a:rPr lang="en-US" dirty="0" smtClean="0"/>
              <a:t>For every customer i and product j in the rollout, you now have a probability</a:t>
            </a:r>
          </a:p>
          <a:p>
            <a:endParaRPr lang="en-US" dirty="0"/>
          </a:p>
          <a:p>
            <a:r>
              <a:rPr lang="en-US" dirty="0" smtClean="0"/>
              <a:t>For each product j, order the customers and choose the top X% customers to target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2168"/>
            <a:ext cx="12192000" cy="44992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1864" y="5496791"/>
            <a:ext cx="6444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Heuristic: home value &gt; cutoff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Prospect: not current customers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Control response rate: did customer buy without mailing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41864" y="290945"/>
            <a:ext cx="382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Direct mailing for a loan product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74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recommend a product the customer was going to buy anyhow? </a:t>
            </a:r>
          </a:p>
          <a:p>
            <a:pPr lvl="1"/>
            <a:r>
              <a:rPr lang="en-US" dirty="0" smtClean="0"/>
              <a:t>Companies should focus recommendations that increase/lift probability the most (</a:t>
            </a:r>
            <a:r>
              <a:rPr lang="en-US" dirty="0" err="1" smtClean="0"/>
              <a:t>Bodapati</a:t>
            </a:r>
            <a:r>
              <a:rPr lang="en-US" dirty="0" smtClean="0"/>
              <a:t> 2008)</a:t>
            </a:r>
          </a:p>
          <a:p>
            <a:pPr lvl="1"/>
            <a:endParaRPr lang="en-US" dirty="0"/>
          </a:p>
          <a:p>
            <a:r>
              <a:rPr lang="en-US" dirty="0" smtClean="0"/>
              <a:t>Customer lifecycle: natural ordering of products (Li et al. 2005)</a:t>
            </a:r>
          </a:p>
          <a:p>
            <a:endParaRPr lang="en-US" dirty="0"/>
          </a:p>
          <a:p>
            <a:r>
              <a:rPr lang="en-US" dirty="0" smtClean="0"/>
              <a:t>Campaign-focused, not customer-focused</a:t>
            </a:r>
          </a:p>
          <a:p>
            <a:pPr lvl="1"/>
            <a:r>
              <a:rPr lang="en-US" dirty="0" smtClean="0"/>
              <a:t>Want to ensure to long-term financial success (Li et al. 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FAC83-0F86-4FD9-AADF-48CF955CAD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12167</TotalTime>
  <Words>1875</Words>
  <Application>Microsoft Office PowerPoint</Application>
  <PresentationFormat>Widescreen</PresentationFormat>
  <Paragraphs>717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맑은 고딕</vt:lpstr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Analytics for Customization</vt:lpstr>
      <vt:lpstr>Agenda</vt:lpstr>
      <vt:lpstr>Customization</vt:lpstr>
      <vt:lpstr>Cross-selling and upselling</vt:lpstr>
      <vt:lpstr>Next product to buy </vt:lpstr>
      <vt:lpstr>Product affinity</vt:lpstr>
      <vt:lpstr>Scoring &amp; targeting the rollout customers</vt:lpstr>
      <vt:lpstr>PowerPoint Presentation</vt:lpstr>
      <vt:lpstr>Extensions</vt:lpstr>
      <vt:lpstr>Recommender Systems</vt:lpstr>
      <vt:lpstr>Examples of markets with many products</vt:lpstr>
      <vt:lpstr>Netflix</vt:lpstr>
      <vt:lpstr>Recommendation systems</vt:lpstr>
      <vt:lpstr>Netflix Prize: crowdsourcing RS</vt:lpstr>
      <vt:lpstr>Formal model</vt:lpstr>
      <vt:lpstr>Example: Utility matrix</vt:lpstr>
      <vt:lpstr>Key issues</vt:lpstr>
      <vt:lpstr>1. Collecting data</vt:lpstr>
      <vt:lpstr>2. Predicting utilities </vt:lpstr>
      <vt:lpstr>Content-based recommendations</vt:lpstr>
      <vt:lpstr>Building item profiles</vt:lpstr>
      <vt:lpstr>Item profile: incorporating text</vt:lpstr>
      <vt:lpstr>User Profiles</vt:lpstr>
      <vt:lpstr>User Profiles</vt:lpstr>
      <vt:lpstr>Making predictions</vt:lpstr>
      <vt:lpstr>Example: Making predictions</vt:lpstr>
      <vt:lpstr>Content-based approach</vt:lpstr>
      <vt:lpstr>Collaborative Filtering</vt:lpstr>
      <vt:lpstr>Understanding the computation</vt:lpstr>
      <vt:lpstr>Understanding the computation</vt:lpstr>
      <vt:lpstr>Understanding the computation</vt:lpstr>
      <vt:lpstr>Understanding the computation</vt:lpstr>
      <vt:lpstr>Understanding the computation</vt:lpstr>
      <vt:lpstr>Formal model</vt:lpstr>
      <vt:lpstr>Item vs. User based CF</vt:lpstr>
      <vt:lpstr>Collaborative Filtering</vt:lpstr>
      <vt:lpstr>Hybrid methods</vt:lpstr>
      <vt:lpstr>3. How do you evaluate RS?</vt:lpstr>
      <vt:lpstr>RMSE</vt:lpstr>
      <vt:lpstr>Challenges with recommender systems</vt:lpstr>
      <vt:lpstr>Wrapping up</vt:lpstr>
      <vt:lpstr>References</vt:lpstr>
    </vt:vector>
  </TitlesOfParts>
  <Company>Tilburg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Latent Attrition Models</dc:title>
  <dc:creator>G. Knox</dc:creator>
  <cp:lastModifiedBy>G. Knox</cp:lastModifiedBy>
  <cp:revision>314</cp:revision>
  <cp:lastPrinted>2017-09-19T15:47:03Z</cp:lastPrinted>
  <dcterms:created xsi:type="dcterms:W3CDTF">2016-02-20T12:06:45Z</dcterms:created>
  <dcterms:modified xsi:type="dcterms:W3CDTF">2019-11-08T12:17:58Z</dcterms:modified>
</cp:coreProperties>
</file>