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6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7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325" r:id="rId3"/>
    <p:sldId id="381" r:id="rId4"/>
    <p:sldId id="423" r:id="rId5"/>
    <p:sldId id="420" r:id="rId6"/>
    <p:sldId id="421" r:id="rId7"/>
    <p:sldId id="422" r:id="rId8"/>
    <p:sldId id="431" r:id="rId9"/>
    <p:sldId id="432" r:id="rId10"/>
    <p:sldId id="424" r:id="rId11"/>
    <p:sldId id="436" r:id="rId12"/>
    <p:sldId id="435" r:id="rId13"/>
    <p:sldId id="363" r:id="rId14"/>
    <p:sldId id="365" r:id="rId15"/>
    <p:sldId id="404" r:id="rId16"/>
    <p:sldId id="397" r:id="rId17"/>
    <p:sldId id="437" r:id="rId18"/>
    <p:sldId id="438" r:id="rId19"/>
    <p:sldId id="439" r:id="rId20"/>
    <p:sldId id="415" r:id="rId21"/>
    <p:sldId id="416" r:id="rId22"/>
    <p:sldId id="426" r:id="rId23"/>
    <p:sldId id="427" r:id="rId24"/>
    <p:sldId id="428" r:id="rId25"/>
    <p:sldId id="429" r:id="rId26"/>
    <p:sldId id="440" r:id="rId27"/>
    <p:sldId id="379" r:id="rId28"/>
    <p:sldId id="398" r:id="rId29"/>
    <p:sldId id="399" r:id="rId30"/>
    <p:sldId id="407" r:id="rId31"/>
    <p:sldId id="410" r:id="rId32"/>
    <p:sldId id="441" r:id="rId33"/>
    <p:sldId id="380" r:id="rId34"/>
    <p:sldId id="382" r:id="rId35"/>
    <p:sldId id="383" r:id="rId36"/>
    <p:sldId id="412" r:id="rId37"/>
    <p:sldId id="385" r:id="rId38"/>
    <p:sldId id="386" r:id="rId39"/>
    <p:sldId id="387" r:id="rId40"/>
    <p:sldId id="413" r:id="rId41"/>
    <p:sldId id="388" r:id="rId42"/>
    <p:sldId id="389" r:id="rId43"/>
    <p:sldId id="390" r:id="rId44"/>
    <p:sldId id="391" r:id="rId45"/>
    <p:sldId id="394" r:id="rId46"/>
    <p:sldId id="442" r:id="rId47"/>
    <p:sldId id="408" r:id="rId48"/>
    <p:sldId id="411" r:id="rId4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104" autoAdjust="0"/>
  </p:normalViewPr>
  <p:slideViewPr>
    <p:cSldViewPr snapToGrid="0">
      <p:cViewPr varScale="1">
        <p:scale>
          <a:sx n="99" d="100"/>
          <a:sy n="99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Dropbox\Professional%20Learning\ExecEd\simple%20CLV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Professional%20Learning\ExecEd\simple%20CLV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Dropbox\Professional%20Learning\ExecEd\simple%20CLV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D:\Dropbox\Professional%20Learning\ExecEd\simple%20CLV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D:\Dropbox\Professional%20Learning\ExecEd\simple%20CLV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D:\Dropbox\Professional%20Learning\ExecEd\simple%20CLV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D:\Dropbox\Customer%20Analytics\Old\Lecture%206%20Next%20level%20CLV\retention%20rate%20BG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D:\Dropbox\Customer%20Analytics\Old\Lecture%206%20Next%20level%20CLV\retention%20rate%20BG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Professional%20Learning\ExecEd\simple%20CLV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8964315423418432E-2"/>
          <c:y val="2.1240656698061192E-2"/>
          <c:w val="0.91556960381351671"/>
          <c:h val="0.8583609343640639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'beta shape'!$C$2</c:f>
              <c:strCache>
                <c:ptCount val="1"/>
                <c:pt idx="0">
                  <c:v>low heterogeneity</c:v>
                </c:pt>
              </c:strCache>
            </c:strRef>
          </c:tx>
          <c:spPr>
            <a:ln w="28575" cap="rnd">
              <a:solidFill>
                <a:srgbClr val="003366"/>
              </a:solidFill>
              <a:round/>
            </a:ln>
            <a:effectLst/>
          </c:spPr>
          <c:marker>
            <c:symbol val="none"/>
          </c:marker>
          <c:xVal>
            <c:numRef>
              <c:f>'beta shape'!$B$6:$B$106</c:f>
              <c:numCache>
                <c:formatCode>0.00</c:formatCode>
                <c:ptCount val="101"/>
                <c:pt idx="0">
                  <c:v>4.0000000000000001E-3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0.995</c:v>
                </c:pt>
              </c:numCache>
            </c:numRef>
          </c:xVal>
          <c:yVal>
            <c:numRef>
              <c:f>'beta shape'!$C$6:$C$106</c:f>
              <c:numCache>
                <c:formatCode>0.0000</c:formatCode>
                <c:ptCount val="101"/>
                <c:pt idx="0">
                  <c:v>0.28003212545429523</c:v>
                </c:pt>
                <c:pt idx="1">
                  <c:v>0.67108705049303286</c:v>
                </c:pt>
                <c:pt idx="2">
                  <c:v>1.2501007678752769</c:v>
                </c:pt>
                <c:pt idx="3">
                  <c:v>1.7452429447272411</c:v>
                </c:pt>
                <c:pt idx="4">
                  <c:v>2.1641687369515008</c:v>
                </c:pt>
                <c:pt idx="5">
                  <c:v>2.5140142659375004</c:v>
                </c:pt>
                <c:pt idx="6">
                  <c:v>2.8014232069122058</c:v>
                </c:pt>
                <c:pt idx="7">
                  <c:v>3.0325723878621531</c:v>
                </c:pt>
                <c:pt idx="8">
                  <c:v>3.2131964231221253</c:v>
                </c:pt>
                <c:pt idx="9">
                  <c:v>3.3486114054353688</c:v>
                </c:pt>
                <c:pt idx="10">
                  <c:v>3.4437376800000008</c:v>
                </c:pt>
                <c:pt idx="11">
                  <c:v>3.5031217237258971</c:v>
                </c:pt>
                <c:pt idx="12">
                  <c:v>3.5309571526361094</c:v>
                </c:pt>
                <c:pt idx="13">
                  <c:v>3.5311048800564895</c:v>
                </c:pt>
                <c:pt idx="14">
                  <c:v>3.5071124479469575</c:v>
                </c:pt>
                <c:pt idx="15">
                  <c:v>3.4622325534375005</c:v>
                </c:pt>
                <c:pt idx="16">
                  <c:v>3.3994407923417098</c:v>
                </c:pt>
                <c:pt idx="17">
                  <c:v>3.3214526411303451</c:v>
                </c:pt>
                <c:pt idx="18">
                  <c:v>3.2307396985571328</c:v>
                </c:pt>
                <c:pt idx="19">
                  <c:v>3.1295452078386647</c:v>
                </c:pt>
                <c:pt idx="20">
                  <c:v>3.01989888</c:v>
                </c:pt>
                <c:pt idx="21">
                  <c:v>2.9036310387072404</c:v>
                </c:pt>
                <c:pt idx="22">
                  <c:v>2.7823861066180604</c:v>
                </c:pt>
                <c:pt idx="23">
                  <c:v>2.6576354529908564</c:v>
                </c:pt>
                <c:pt idx="24">
                  <c:v>2.5306896220028916</c:v>
                </c:pt>
                <c:pt idx="25">
                  <c:v>2.4027099609375004</c:v>
                </c:pt>
                <c:pt idx="26">
                  <c:v>2.2747196671100927</c:v>
                </c:pt>
                <c:pt idx="27">
                  <c:v>2.1476142721124565</c:v>
                </c:pt>
                <c:pt idx="28">
                  <c:v>2.0221715816644603</c:v>
                </c:pt>
                <c:pt idx="29">
                  <c:v>1.8990610890720399</c:v>
                </c:pt>
                <c:pt idx="30">
                  <c:v>1.7788528799999992</c:v>
                </c:pt>
                <c:pt idx="31">
                  <c:v>1.6620260459778637</c:v>
                </c:pt>
                <c:pt idx="32">
                  <c:v>1.5489766237667315</c:v>
                </c:pt>
                <c:pt idx="33">
                  <c:v>1.4400250774247445</c:v>
                </c:pt>
                <c:pt idx="34">
                  <c:v>1.3354233396185078</c:v>
                </c:pt>
                <c:pt idx="35">
                  <c:v>1.2353614284374985</c:v>
                </c:pt>
                <c:pt idx="36">
                  <c:v>1.1399736556781561</c:v>
                </c:pt>
                <c:pt idx="37">
                  <c:v>1.0493444422740883</c:v>
                </c:pt>
                <c:pt idx="38">
                  <c:v>0.96351375625850788</c:v>
                </c:pt>
                <c:pt idx="39">
                  <c:v>0.88248218835469527</c:v>
                </c:pt>
                <c:pt idx="40">
                  <c:v>0.80621567999999855</c:v>
                </c:pt>
                <c:pt idx="41">
                  <c:v>0.73464991831856785</c:v>
                </c:pt>
                <c:pt idx="42">
                  <c:v>0.66769441226772352</c:v>
                </c:pt>
                <c:pt idx="43">
                  <c:v>0.60523626389255192</c:v>
                </c:pt>
                <c:pt idx="44">
                  <c:v>0.54714364833300388</c:v>
                </c:pt>
                <c:pt idx="45">
                  <c:v>0.493269015937499</c:v>
                </c:pt>
                <c:pt idx="46">
                  <c:v>0.4434520295466996</c:v>
                </c:pt>
                <c:pt idx="47">
                  <c:v>0.39752224972083977</c:v>
                </c:pt>
                <c:pt idx="48">
                  <c:v>0.35530158039367604</c:v>
                </c:pt>
                <c:pt idx="49">
                  <c:v>0.31660648714583178</c:v>
                </c:pt>
                <c:pt idx="50">
                  <c:v>0.281249999999999</c:v>
                </c:pt>
                <c:pt idx="51">
                  <c:v>0.24904351235015207</c:v>
                </c:pt>
                <c:pt idx="52">
                  <c:v>0.21979838734663618</c:v>
                </c:pt>
                <c:pt idx="53">
                  <c:v>0.19332738276868014</c:v>
                </c:pt>
                <c:pt idx="54">
                  <c:v>0.16944590512558014</c:v>
                </c:pt>
                <c:pt idx="55">
                  <c:v>0.14797310343749956</c:v>
                </c:pt>
                <c:pt idx="56">
                  <c:v>0.12873281285652441</c:v>
                </c:pt>
                <c:pt idx="57">
                  <c:v>0.11155435799831243</c:v>
                </c:pt>
                <c:pt idx="58">
                  <c:v>9.6273225564364462E-2</c:v>
                </c:pt>
                <c:pt idx="59">
                  <c:v>8.2731615544648487E-2</c:v>
                </c:pt>
                <c:pt idx="60">
                  <c:v>7.0778879999999655E-2</c:v>
                </c:pt>
                <c:pt idx="61">
                  <c:v>6.0271858133416532E-2</c:v>
                </c:pt>
                <c:pt idx="62">
                  <c:v>5.1075116069068532E-2</c:v>
                </c:pt>
                <c:pt idx="63">
                  <c:v>4.3061099467528549E-2</c:v>
                </c:pt>
                <c:pt idx="64">
                  <c:v>3.6110206815436599E-2</c:v>
                </c:pt>
                <c:pt idx="65">
                  <c:v>3.0110790937499805E-2</c:v>
                </c:pt>
                <c:pt idx="66">
                  <c:v>2.4959095988428621E-2</c:v>
                </c:pt>
                <c:pt idx="67">
                  <c:v>2.0559136892104653E-2</c:v>
                </c:pt>
                <c:pt idx="68">
                  <c:v>1.6822527904972687E-2</c:v>
                </c:pt>
                <c:pt idx="69">
                  <c:v>1.3668266690344683E-2</c:v>
                </c:pt>
                <c:pt idx="70">
                  <c:v>1.1022479999999916E-2</c:v>
                </c:pt>
                <c:pt idx="71">
                  <c:v>8.818136769160715E-3</c:v>
                </c:pt>
                <c:pt idx="72">
                  <c:v>6.9947341406207467E-3</c:v>
                </c:pt>
                <c:pt idx="73">
                  <c:v>5.4979616434967472E-3</c:v>
                </c:pt>
                <c:pt idx="74">
                  <c:v>4.2793484617727525E-3</c:v>
                </c:pt>
                <c:pt idx="75">
                  <c:v>3.2958984374999605E-3</c:v>
                </c:pt>
                <c:pt idx="76">
                  <c:v>2.5097171632127695E-3</c:v>
                </c:pt>
                <c:pt idx="77">
                  <c:v>1.8876352278167764E-3</c:v>
                </c:pt>
                <c:pt idx="78">
                  <c:v>1.4008313899007807E-3</c:v>
                </c:pt>
                <c:pt idx="79">
                  <c:v>1.024459162120785E-3</c:v>
                </c:pt>
                <c:pt idx="80">
                  <c:v>7.3727999999998741E-4</c:v>
                </c:pt>
                <c:pt idx="81">
                  <c:v>5.2130599818479156E-4</c:v>
                </c:pt>
                <c:pt idx="82">
                  <c:v>3.614547068927932E-4</c:v>
                </c:pt>
                <c:pt idx="83">
                  <c:v>2.4521839098479517E-4</c:v>
                </c:pt>
                <c:pt idx="84">
                  <c:v>1.6234976378879659E-4</c:v>
                </c:pt>
                <c:pt idx="85">
                  <c:v>1.0456593749999735E-4</c:v>
                </c:pt>
                <c:pt idx="86">
                  <c:v>6.5272041676798224E-5</c:v>
                </c:pt>
                <c:pt idx="87">
                  <c:v>3.9305671048798896E-5</c:v>
                </c:pt>
                <c:pt idx="88">
                  <c:v>2.2703033548799256E-5</c:v>
                </c:pt>
                <c:pt idx="89">
                  <c:v>1.2487379176799585E-5</c:v>
                </c:pt>
                <c:pt idx="90">
                  <c:v>6.4799999999997389E-6</c:v>
                </c:pt>
                <c:pt idx="91">
                  <c:v>3.1338012887998621E-6</c:v>
                </c:pt>
                <c:pt idx="92">
                  <c:v>1.3891534847999286E-6</c:v>
                </c:pt>
                <c:pt idx="93">
                  <c:v>5.5144439279996631E-7</c:v>
                </c:pt>
                <c:pt idx="94">
                  <c:v>1.8946068479998667E-7</c:v>
                </c:pt>
                <c:pt idx="95">
                  <c:v>5.3437499999995478E-8</c:v>
                </c:pt>
                <c:pt idx="96">
                  <c:v>1.1324620799998784E-8</c:v>
                </c:pt>
                <c:pt idx="97">
                  <c:v>1.5274007999997766E-9</c:v>
                </c:pt>
                <c:pt idx="98">
                  <c:v>9.0316799999979701E-11</c:v>
                </c:pt>
                <c:pt idx="99">
                  <c:v>7.1279999999967249E-13</c:v>
                </c:pt>
                <c:pt idx="100">
                  <c:v>5.5968750000000344E-15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1A-4BD8-B47A-D9B6B712A87B}"/>
            </c:ext>
          </c:extLst>
        </c:ser>
        <c:ser>
          <c:idx val="1"/>
          <c:order val="1"/>
          <c:tx>
            <c:strRef>
              <c:f>'beta shape'!$D$2</c:f>
              <c:strCache>
                <c:ptCount val="1"/>
                <c:pt idx="0">
                  <c:v>high heterogeneity</c:v>
                </c:pt>
              </c:strCache>
            </c:strRef>
          </c:tx>
          <c:spPr>
            <a:ln w="28575" cap="rnd">
              <a:solidFill>
                <a:srgbClr val="339900"/>
              </a:solidFill>
              <a:round/>
            </a:ln>
            <a:effectLst/>
          </c:spPr>
          <c:marker>
            <c:symbol val="none"/>
          </c:marker>
          <c:xVal>
            <c:numRef>
              <c:f>'beta shape'!$B$6:$B$106</c:f>
              <c:numCache>
                <c:formatCode>0.00</c:formatCode>
                <c:ptCount val="101"/>
                <c:pt idx="0">
                  <c:v>4.0000000000000001E-3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0.995</c:v>
                </c:pt>
              </c:numCache>
            </c:numRef>
          </c:xVal>
          <c:yVal>
            <c:numRef>
              <c:f>'beta shape'!$D$6:$D$106</c:f>
              <c:numCache>
                <c:formatCode>0.0000</c:formatCode>
                <c:ptCount val="101"/>
                <c:pt idx="0">
                  <c:v>12.118026197695714</c:v>
                </c:pt>
                <c:pt idx="1">
                  <c:v>5.3316344510037528</c:v>
                </c:pt>
                <c:pt idx="2">
                  <c:v>2.8746093960178882</c:v>
                </c:pt>
                <c:pt idx="3">
                  <c:v>2.0080259108731511</c:v>
                </c:pt>
                <c:pt idx="4">
                  <c:v>1.5596413836865277</c:v>
                </c:pt>
                <c:pt idx="5">
                  <c:v>1.2839092129206171</c:v>
                </c:pt>
                <c:pt idx="6">
                  <c:v>1.0965505190325679</c:v>
                </c:pt>
                <c:pt idx="7">
                  <c:v>0.96064621767242042</c:v>
                </c:pt>
                <c:pt idx="8">
                  <c:v>0.85740852564029868</c:v>
                </c:pt>
                <c:pt idx="9">
                  <c:v>0.7762442361265216</c:v>
                </c:pt>
                <c:pt idx="10">
                  <c:v>0.71071581021427177</c:v>
                </c:pt>
                <c:pt idx="11">
                  <c:v>0.65668041152102974</c:v>
                </c:pt>
                <c:pt idx="12">
                  <c:v>0.61134836853318553</c:v>
                </c:pt>
                <c:pt idx="13">
                  <c:v>0.5727708583375406</c:v>
                </c:pt>
                <c:pt idx="14">
                  <c:v>0.53954438775818059</c:v>
                </c:pt>
                <c:pt idx="15">
                  <c:v>0.51063196035257818</c:v>
                </c:pt>
                <c:pt idx="16">
                  <c:v>0.48525042706001442</c:v>
                </c:pt>
                <c:pt idx="17">
                  <c:v>0.46279706669260845</c:v>
                </c:pt>
                <c:pt idx="18">
                  <c:v>0.44280031002803549</c:v>
                </c:pt>
                <c:pt idx="19">
                  <c:v>0.42488581294438205</c:v>
                </c:pt>
                <c:pt idx="20">
                  <c:v>0.40875256787309416</c:v>
                </c:pt>
                <c:pt idx="21">
                  <c:v>0.3941557461638775</c:v>
                </c:pt>
                <c:pt idx="22">
                  <c:v>0.38089415472762117</c:v>
                </c:pt>
                <c:pt idx="23">
                  <c:v>0.36880091916953628</c:v>
                </c:pt>
                <c:pt idx="24">
                  <c:v>0.35773646354398608</c:v>
                </c:pt>
                <c:pt idx="25">
                  <c:v>0.34758315138771267</c:v>
                </c:pt>
                <c:pt idx="26">
                  <c:v>0.33824114617190842</c:v>
                </c:pt>
                <c:pt idx="27">
                  <c:v>0.32962517888312015</c:v>
                </c:pt>
                <c:pt idx="28">
                  <c:v>0.32166199874296136</c:v>
                </c:pt>
                <c:pt idx="29">
                  <c:v>0.31428834422363289</c:v>
                </c:pt>
                <c:pt idx="30">
                  <c:v>0.30744931448809276</c:v>
                </c:pt>
                <c:pt idx="31">
                  <c:v>0.30109705199561188</c:v>
                </c:pt>
                <c:pt idx="32">
                  <c:v>0.29518966909626471</c:v>
                </c:pt>
                <c:pt idx="33">
                  <c:v>0.28969036755497241</c:v>
                </c:pt>
                <c:pt idx="34">
                  <c:v>0.28456671183719878</c:v>
                </c:pt>
                <c:pt idx="35">
                  <c:v>0.27979002585164159</c:v>
                </c:pt>
                <c:pt idx="36">
                  <c:v>0.27533488951452134</c:v>
                </c:pt>
                <c:pt idx="37">
                  <c:v>0.27117871656344494</c:v>
                </c:pt>
                <c:pt idx="38">
                  <c:v>0.26730139892551041</c:v>
                </c:pt>
                <c:pt idx="39">
                  <c:v>0.26368500593616967</c:v>
                </c:pt>
                <c:pt idx="40">
                  <c:v>0.26031352903192906</c:v>
                </c:pt>
                <c:pt idx="41">
                  <c:v>0.257172664362322</c:v>
                </c:pt>
                <c:pt idx="42">
                  <c:v>0.25424962720403249</c:v>
                </c:pt>
                <c:pt idx="43">
                  <c:v>0.25153299320162475</c:v>
                </c:pt>
                <c:pt idx="44">
                  <c:v>0.24901256237205069</c:v>
                </c:pt>
                <c:pt idx="45">
                  <c:v>0.24667924254479573</c:v>
                </c:pt>
                <c:pt idx="46">
                  <c:v>0.24452494950502493</c:v>
                </c:pt>
                <c:pt idx="47">
                  <c:v>0.24254252159331827</c:v>
                </c:pt>
                <c:pt idx="48">
                  <c:v>0.24072564691576864</c:v>
                </c:pt>
                <c:pt idx="49">
                  <c:v>0.2390688016505374</c:v>
                </c:pt>
                <c:pt idx="50">
                  <c:v>0.23756719821580058</c:v>
                </c:pt>
                <c:pt idx="51">
                  <c:v>0.23621674230087228</c:v>
                </c:pt>
                <c:pt idx="52">
                  <c:v>0.23501399796647318</c:v>
                </c:pt>
                <c:pt idx="53">
                  <c:v>0.23395616019932425</c:v>
                </c:pt>
                <c:pt idx="54">
                  <c:v>0.23304103446697294</c:v>
                </c:pt>
                <c:pt idx="55">
                  <c:v>0.23226702296665117</c:v>
                </c:pt>
                <c:pt idx="56">
                  <c:v>0.23163311740211245</c:v>
                </c:pt>
                <c:pt idx="57">
                  <c:v>0.23113889825959075</c:v>
                </c:pt>
                <c:pt idx="58">
                  <c:v>0.2307845406930176</c:v>
                </c:pt>
                <c:pt idx="59">
                  <c:v>0.23057082727436184</c:v>
                </c:pt>
                <c:pt idx="60">
                  <c:v>0.23049916802282228</c:v>
                </c:pt>
                <c:pt idx="61">
                  <c:v>0.23057162830277836</c:v>
                </c:pt>
                <c:pt idx="62">
                  <c:v>0.23079096538219196</c:v>
                </c:pt>
                <c:pt idx="63">
                  <c:v>0.23116067467946894</c:v>
                </c:pt>
                <c:pt idx="64">
                  <c:v>0.23168504700875855</c:v>
                </c:pt>
                <c:pt idx="65">
                  <c:v>0.23236923847543547</c:v>
                </c:pt>
                <c:pt idx="66">
                  <c:v>0.23321935509332573</c:v>
                </c:pt>
                <c:pt idx="67">
                  <c:v>0.2342425547169526</c:v>
                </c:pt>
                <c:pt idx="68">
                  <c:v>0.23544716953720068</c:v>
                </c:pt>
                <c:pt idx="69">
                  <c:v>0.23684285321937948</c:v>
                </c:pt>
                <c:pt idx="70">
                  <c:v>0.23844075782540974</c:v>
                </c:pt>
                <c:pt idx="71">
                  <c:v>0.24025374703393185</c:v>
                </c:pt>
                <c:pt idx="72">
                  <c:v>0.2422966539596729</c:v>
                </c:pt>
                <c:pt idx="73">
                  <c:v>0.24458659422387483</c:v>
                </c:pt>
                <c:pt idx="74">
                  <c:v>0.2471433480481032</c:v>
                </c:pt>
                <c:pt idx="75">
                  <c:v>0.24998982932867553</c:v>
                </c:pt>
                <c:pt idx="76">
                  <c:v>0.2531526653216789</c:v>
                </c:pt>
                <c:pt idx="77">
                  <c:v>0.25666291834624411</c:v>
                </c:pt>
                <c:pt idx="78">
                  <c:v>0.26055699170869817</c:v>
                </c:pt>
                <c:pt idx="79">
                  <c:v>0.26487777723162292</c:v>
                </c:pt>
                <c:pt idx="80">
                  <c:v>0.26967612342864128</c:v>
                </c:pt>
                <c:pt idx="81">
                  <c:v>0.27501273474222487</c:v>
                </c:pt>
                <c:pt idx="82">
                  <c:v>0.28096065849535123</c:v>
                </c:pt>
                <c:pt idx="83">
                  <c:v>0.28760858560804964</c:v>
                </c:pt>
                <c:pt idx="84">
                  <c:v>0.29506529745468463</c:v>
                </c:pt>
                <c:pt idx="85">
                  <c:v>0.30346575786014074</c:v>
                </c:pt>
                <c:pt idx="86">
                  <c:v>0.31297961701307098</c:v>
                </c:pt>
                <c:pt idx="87">
                  <c:v>0.32382333676479236</c:v>
                </c:pt>
                <c:pt idx="88">
                  <c:v>0.33627790238697025</c:v>
                </c:pt>
                <c:pt idx="89">
                  <c:v>0.35071542337776679</c:v>
                </c:pt>
                <c:pt idx="90">
                  <c:v>0.36764039479756311</c:v>
                </c:pt>
                <c:pt idx="91">
                  <c:v>0.38775617579362287</c:v>
                </c:pt>
                <c:pt idx="92">
                  <c:v>0.41207706676055911</c:v>
                </c:pt>
                <c:pt idx="93">
                  <c:v>0.44212798464395836</c:v>
                </c:pt>
                <c:pt idx="94">
                  <c:v>0.48032552247639132</c:v>
                </c:pt>
                <c:pt idx="95">
                  <c:v>0.53077228186683045</c:v>
                </c:pt>
                <c:pt idx="96">
                  <c:v>0.60112027689658298</c:v>
                </c:pt>
                <c:pt idx="97">
                  <c:v>0.70774069570156861</c:v>
                </c:pt>
                <c:pt idx="98">
                  <c:v>0.89437575306657691</c:v>
                </c:pt>
                <c:pt idx="99">
                  <c:v>1.3432900787760258</c:v>
                </c:pt>
                <c:pt idx="100">
                  <c:v>2.0268364552426261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21A-4BD8-B47A-D9B6B712A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0801944"/>
        <c:axId val="250806256"/>
      </c:scatterChart>
      <c:valAx>
        <c:axId val="250801944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l-GR"/>
                  <a:t>θ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50806256"/>
        <c:crossesAt val="0"/>
        <c:crossBetween val="midCat"/>
        <c:majorUnit val="0.5"/>
      </c:valAx>
      <c:valAx>
        <c:axId val="250806256"/>
        <c:scaling>
          <c:orientation val="minMax"/>
          <c:max val="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f(</a:t>
                </a:r>
                <a:r>
                  <a:rPr lang="el-GR"/>
                  <a:t>θ)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one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5080194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 sz="11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47147495522684"/>
          <c:y val="2.1240644107747099E-2"/>
          <c:w val="0.87658112937173993"/>
          <c:h val="0.8189245274625202"/>
        </c:manualLayout>
      </c:layout>
      <c:lineChart>
        <c:grouping val="standard"/>
        <c:varyColors val="0"/>
        <c:ser>
          <c:idx val="0"/>
          <c:order val="0"/>
          <c:tx>
            <c:strRef>
              <c:f>'BG retention'!$E$2</c:f>
              <c:strCache>
                <c:ptCount val="1"/>
                <c:pt idx="0">
                  <c:v>low heterogeneity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'BG retention'!$D$8:$D$19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  <c:extLst/>
            </c:numRef>
          </c:cat>
          <c:val>
            <c:numRef>
              <c:f>'BG retention'!$E$8:$E$20</c:f>
              <c:numCache>
                <c:formatCode>0.00</c:formatCode>
                <c:ptCount val="12"/>
                <c:pt idx="0">
                  <c:v>0.8</c:v>
                </c:pt>
                <c:pt idx="1">
                  <c:v>0.81818181818181823</c:v>
                </c:pt>
                <c:pt idx="2">
                  <c:v>0.83333333333333337</c:v>
                </c:pt>
                <c:pt idx="3">
                  <c:v>0.84615384615384615</c:v>
                </c:pt>
                <c:pt idx="4">
                  <c:v>0.8571428571428571</c:v>
                </c:pt>
                <c:pt idx="5">
                  <c:v>0.8666666666666667</c:v>
                </c:pt>
                <c:pt idx="6">
                  <c:v>0.875</c:v>
                </c:pt>
                <c:pt idx="7">
                  <c:v>0.88235294117647056</c:v>
                </c:pt>
                <c:pt idx="8">
                  <c:v>0.88888888888888884</c:v>
                </c:pt>
                <c:pt idx="9">
                  <c:v>0.89473684210526316</c:v>
                </c:pt>
                <c:pt idx="10">
                  <c:v>0.9</c:v>
                </c:pt>
                <c:pt idx="11">
                  <c:v>0.90476190476190477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6A65-47A5-95F3-FA223D721C37}"/>
            </c:ext>
          </c:extLst>
        </c:ser>
        <c:ser>
          <c:idx val="1"/>
          <c:order val="1"/>
          <c:tx>
            <c:strRef>
              <c:f>'BG retention'!$F$2</c:f>
              <c:strCache>
                <c:ptCount val="1"/>
                <c:pt idx="0">
                  <c:v>high heterogeneity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'BG retention'!$D$8:$D$19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  <c:extLst/>
            </c:numRef>
          </c:cat>
          <c:val>
            <c:numRef>
              <c:f>'BG retention'!$F$8:$F$20</c:f>
              <c:numCache>
                <c:formatCode>0.00</c:formatCode>
                <c:ptCount val="12"/>
                <c:pt idx="0">
                  <c:v>0.79999999999999982</c:v>
                </c:pt>
                <c:pt idx="1">
                  <c:v>0.93333333333333324</c:v>
                </c:pt>
                <c:pt idx="2">
                  <c:v>0.96</c:v>
                </c:pt>
                <c:pt idx="3">
                  <c:v>0.97142857142857153</c:v>
                </c:pt>
                <c:pt idx="4">
                  <c:v>0.97777777777777786</c:v>
                </c:pt>
                <c:pt idx="5">
                  <c:v>0.98181818181818192</c:v>
                </c:pt>
                <c:pt idx="6">
                  <c:v>0.98461538461538467</c:v>
                </c:pt>
                <c:pt idx="7">
                  <c:v>0.98666666666666669</c:v>
                </c:pt>
                <c:pt idx="8">
                  <c:v>0.9882352941176471</c:v>
                </c:pt>
                <c:pt idx="9">
                  <c:v>0.98947368421052639</c:v>
                </c:pt>
                <c:pt idx="10">
                  <c:v>0.99047619047619051</c:v>
                </c:pt>
                <c:pt idx="11">
                  <c:v>0.99130434782608701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6A65-47A5-95F3-FA223D721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9098248"/>
        <c:axId val="389100992"/>
      </c:lineChart>
      <c:catAx>
        <c:axId val="389098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Periods</a:t>
                </a:r>
              </a:p>
            </c:rich>
          </c:tx>
          <c:layout>
            <c:manualLayout>
              <c:xMode val="edge"/>
              <c:yMode val="edge"/>
              <c:x val="0.50177002312531349"/>
              <c:y val="0.925399286457857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89100992"/>
        <c:crosses val="autoZero"/>
        <c:auto val="1"/>
        <c:lblAlgn val="ctr"/>
        <c:lblOffset val="100"/>
        <c:noMultiLvlLbl val="0"/>
      </c:catAx>
      <c:valAx>
        <c:axId val="389100992"/>
        <c:scaling>
          <c:orientation val="minMax"/>
          <c:max val="1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Retention rate</a:t>
                </a:r>
              </a:p>
            </c:rich>
          </c:tx>
          <c:layout>
            <c:manualLayout>
              <c:xMode val="edge"/>
              <c:yMode val="edge"/>
              <c:x val="2.2426163644103936E-2"/>
              <c:y val="0.316011889121591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8909824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0373776719107809E-2"/>
          <c:y val="2.1240656698061192E-2"/>
          <c:w val="0.90191693654795757"/>
          <c:h val="0.86253601831776971"/>
        </c:manualLayout>
      </c:layout>
      <c:barChart>
        <c:barDir val="col"/>
        <c:grouping val="clustered"/>
        <c:varyColors val="0"/>
        <c:ser>
          <c:idx val="0"/>
          <c:order val="0"/>
          <c:tx>
            <c:v>new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00336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F0-4D26-ABD3-F77EA766024E}"/>
              </c:ext>
            </c:extLst>
          </c:dPt>
          <c:cat>
            <c:numRef>
              <c:f>'data for beta dist'!$A$5:$A$54</c:f>
              <c:numCache>
                <c:formatCode>0.00</c:formatCode>
                <c:ptCount val="50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</c:numCache>
            </c:numRef>
          </c:cat>
          <c:val>
            <c:numRef>
              <c:f>'data for beta dist'!$D$6:$D$55</c:f>
              <c:numCache>
                <c:formatCode>General</c:formatCode>
                <c:ptCount val="50"/>
                <c:pt idx="0">
                  <c:v>13</c:v>
                </c:pt>
                <c:pt idx="1">
                  <c:v>35</c:v>
                </c:pt>
                <c:pt idx="2">
                  <c:v>50</c:v>
                </c:pt>
                <c:pt idx="3">
                  <c:v>60</c:v>
                </c:pt>
                <c:pt idx="4">
                  <c:v>67</c:v>
                </c:pt>
                <c:pt idx="5">
                  <c:v>70</c:v>
                </c:pt>
                <c:pt idx="6">
                  <c:v>71</c:v>
                </c:pt>
                <c:pt idx="7">
                  <c:v>69</c:v>
                </c:pt>
                <c:pt idx="8">
                  <c:v>66</c:v>
                </c:pt>
                <c:pt idx="9">
                  <c:v>63</c:v>
                </c:pt>
                <c:pt idx="10">
                  <c:v>58</c:v>
                </c:pt>
                <c:pt idx="11">
                  <c:v>53</c:v>
                </c:pt>
                <c:pt idx="12">
                  <c:v>48</c:v>
                </c:pt>
                <c:pt idx="13">
                  <c:v>43</c:v>
                </c:pt>
                <c:pt idx="14">
                  <c:v>38</c:v>
                </c:pt>
                <c:pt idx="15">
                  <c:v>33</c:v>
                </c:pt>
                <c:pt idx="16">
                  <c:v>29</c:v>
                </c:pt>
                <c:pt idx="17">
                  <c:v>25</c:v>
                </c:pt>
                <c:pt idx="18">
                  <c:v>21</c:v>
                </c:pt>
                <c:pt idx="19">
                  <c:v>18</c:v>
                </c:pt>
                <c:pt idx="20">
                  <c:v>15</c:v>
                </c:pt>
                <c:pt idx="21">
                  <c:v>12</c:v>
                </c:pt>
                <c:pt idx="22">
                  <c:v>10</c:v>
                </c:pt>
                <c:pt idx="23">
                  <c:v>8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F0-4D26-ABD3-F77EA76602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9100600"/>
        <c:axId val="389098640"/>
      </c:barChart>
      <c:catAx>
        <c:axId val="389100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l-GR" sz="1400" b="1"/>
                  <a:t>θ</a:t>
                </a:r>
                <a:endParaRPr 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89098640"/>
        <c:crosses val="autoZero"/>
        <c:auto val="1"/>
        <c:lblAlgn val="ctr"/>
        <c:lblOffset val="100"/>
        <c:tickLblSkip val="10"/>
        <c:tickMarkSkip val="2"/>
        <c:noMultiLvlLbl val="0"/>
      </c:catAx>
      <c:valAx>
        <c:axId val="389098640"/>
        <c:scaling>
          <c:orientation val="minMax"/>
          <c:max val="8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400" b="1"/>
                  <a:t>number of customers</a:t>
                </a:r>
              </a:p>
            </c:rich>
          </c:tx>
          <c:layout>
            <c:manualLayout>
              <c:xMode val="edge"/>
              <c:yMode val="edge"/>
              <c:x val="1.1952916712170704E-3"/>
              <c:y val="0.285966008890249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891006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277988157258503E-2"/>
          <c:y val="2.3328199404639607E-2"/>
          <c:w val="0.90191693654795757"/>
          <c:h val="0.86253601831776971"/>
        </c:manualLayout>
      </c:layout>
      <c:barChart>
        <c:barDir val="col"/>
        <c:grouping val="clustered"/>
        <c:varyColors val="0"/>
        <c:ser>
          <c:idx val="1"/>
          <c:order val="0"/>
          <c:tx>
            <c:v>old</c:v>
          </c:tx>
          <c:spPr>
            <a:solidFill>
              <a:sysClr val="windowText" lastClr="000000">
                <a:lumMod val="65000"/>
                <a:lumOff val="35000"/>
                <a:alpha val="14000"/>
              </a:sysClr>
            </a:solidFill>
            <a:ln>
              <a:noFill/>
            </a:ln>
            <a:effectLst/>
          </c:spPr>
          <c:invertIfNegative val="0"/>
          <c:val>
            <c:numRef>
              <c:f>'data for beta dist'!$D$6:$D$55</c:f>
              <c:numCache>
                <c:formatCode>General</c:formatCode>
                <c:ptCount val="50"/>
                <c:pt idx="0">
                  <c:v>13</c:v>
                </c:pt>
                <c:pt idx="1">
                  <c:v>35</c:v>
                </c:pt>
                <c:pt idx="2">
                  <c:v>50</c:v>
                </c:pt>
                <c:pt idx="3">
                  <c:v>60</c:v>
                </c:pt>
                <c:pt idx="4">
                  <c:v>67</c:v>
                </c:pt>
                <c:pt idx="5">
                  <c:v>70</c:v>
                </c:pt>
                <c:pt idx="6">
                  <c:v>71</c:v>
                </c:pt>
                <c:pt idx="7">
                  <c:v>69</c:v>
                </c:pt>
                <c:pt idx="8">
                  <c:v>66</c:v>
                </c:pt>
                <c:pt idx="9">
                  <c:v>63</c:v>
                </c:pt>
                <c:pt idx="10">
                  <c:v>58</c:v>
                </c:pt>
                <c:pt idx="11">
                  <c:v>53</c:v>
                </c:pt>
                <c:pt idx="12">
                  <c:v>48</c:v>
                </c:pt>
                <c:pt idx="13">
                  <c:v>43</c:v>
                </c:pt>
                <c:pt idx="14">
                  <c:v>38</c:v>
                </c:pt>
                <c:pt idx="15">
                  <c:v>33</c:v>
                </c:pt>
                <c:pt idx="16">
                  <c:v>29</c:v>
                </c:pt>
                <c:pt idx="17">
                  <c:v>25</c:v>
                </c:pt>
                <c:pt idx="18">
                  <c:v>21</c:v>
                </c:pt>
                <c:pt idx="19">
                  <c:v>18</c:v>
                </c:pt>
                <c:pt idx="20">
                  <c:v>15</c:v>
                </c:pt>
                <c:pt idx="21">
                  <c:v>12</c:v>
                </c:pt>
                <c:pt idx="22">
                  <c:v>10</c:v>
                </c:pt>
                <c:pt idx="23">
                  <c:v>8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EB-442E-9B88-A5A881F29705}"/>
            </c:ext>
          </c:extLst>
        </c:ser>
        <c:ser>
          <c:idx val="0"/>
          <c:order val="1"/>
          <c:tx>
            <c:v>new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'data for beta dist'!$A$5:$A$54</c:f>
              <c:numCache>
                <c:formatCode>0.00</c:formatCode>
                <c:ptCount val="50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</c:numCache>
            </c:numRef>
          </c:cat>
          <c:val>
            <c:numRef>
              <c:f>'data for beta dist'!$H$6:$H$55</c:f>
              <c:numCache>
                <c:formatCode>General</c:formatCode>
                <c:ptCount val="50"/>
                <c:pt idx="0">
                  <c:v>13</c:v>
                </c:pt>
                <c:pt idx="1">
                  <c:v>34</c:v>
                </c:pt>
                <c:pt idx="2">
                  <c:v>48</c:v>
                </c:pt>
                <c:pt idx="3">
                  <c:v>56</c:v>
                </c:pt>
                <c:pt idx="4">
                  <c:v>61</c:v>
                </c:pt>
                <c:pt idx="5">
                  <c:v>62</c:v>
                </c:pt>
                <c:pt idx="6">
                  <c:v>61</c:v>
                </c:pt>
                <c:pt idx="7">
                  <c:v>59</c:v>
                </c:pt>
                <c:pt idx="8">
                  <c:v>55</c:v>
                </c:pt>
                <c:pt idx="9">
                  <c:v>51</c:v>
                </c:pt>
                <c:pt idx="10">
                  <c:v>46</c:v>
                </c:pt>
                <c:pt idx="11">
                  <c:v>41</c:v>
                </c:pt>
                <c:pt idx="12">
                  <c:v>36</c:v>
                </c:pt>
                <c:pt idx="13">
                  <c:v>31</c:v>
                </c:pt>
                <c:pt idx="14">
                  <c:v>27</c:v>
                </c:pt>
                <c:pt idx="15">
                  <c:v>23</c:v>
                </c:pt>
                <c:pt idx="16">
                  <c:v>19</c:v>
                </c:pt>
                <c:pt idx="17">
                  <c:v>16</c:v>
                </c:pt>
                <c:pt idx="18">
                  <c:v>13</c:v>
                </c:pt>
                <c:pt idx="19">
                  <c:v>11</c:v>
                </c:pt>
                <c:pt idx="20">
                  <c:v>9</c:v>
                </c:pt>
                <c:pt idx="21">
                  <c:v>7</c:v>
                </c:pt>
                <c:pt idx="22">
                  <c:v>5</c:v>
                </c:pt>
                <c:pt idx="23">
                  <c:v>4</c:v>
                </c:pt>
                <c:pt idx="24">
                  <c:v>3</c:v>
                </c:pt>
                <c:pt idx="25">
                  <c:v>2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EB-442E-9B88-A5A881F297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89101384"/>
        <c:axId val="389101776"/>
      </c:barChart>
      <c:catAx>
        <c:axId val="389101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l-GR" sz="1400" b="1"/>
                  <a:t>θ</a:t>
                </a:r>
                <a:endParaRPr 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89101776"/>
        <c:crosses val="autoZero"/>
        <c:auto val="1"/>
        <c:lblAlgn val="ctr"/>
        <c:lblOffset val="100"/>
        <c:tickLblSkip val="10"/>
        <c:tickMarkSkip val="2"/>
        <c:noMultiLvlLbl val="0"/>
      </c:catAx>
      <c:valAx>
        <c:axId val="389101776"/>
        <c:scaling>
          <c:orientation val="minMax"/>
          <c:max val="8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400" b="1"/>
                  <a:t>number of customers</a:t>
                </a:r>
              </a:p>
            </c:rich>
          </c:tx>
          <c:layout>
            <c:manualLayout>
              <c:xMode val="edge"/>
              <c:yMode val="edge"/>
              <c:x val="7.186550161369769E-3"/>
              <c:y val="0.2997161271658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89101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277988157258503E-2"/>
          <c:y val="2.3328199404639607E-2"/>
          <c:w val="0.90191693654795757"/>
          <c:h val="0.86253601831776971"/>
        </c:manualLayout>
      </c:layout>
      <c:barChart>
        <c:barDir val="col"/>
        <c:grouping val="clustered"/>
        <c:varyColors val="0"/>
        <c:ser>
          <c:idx val="1"/>
          <c:order val="0"/>
          <c:tx>
            <c:v>old</c:v>
          </c:tx>
          <c:spPr>
            <a:solidFill>
              <a:srgbClr val="E7E6E6"/>
            </a:solidFill>
            <a:ln>
              <a:noFill/>
            </a:ln>
            <a:effectLst/>
          </c:spPr>
          <c:invertIfNegative val="0"/>
          <c:val>
            <c:numRef>
              <c:f>'data for beta dist'!$H$6:$H$55</c:f>
              <c:numCache>
                <c:formatCode>General</c:formatCode>
                <c:ptCount val="50"/>
                <c:pt idx="0">
                  <c:v>13</c:v>
                </c:pt>
                <c:pt idx="1">
                  <c:v>34</c:v>
                </c:pt>
                <c:pt idx="2">
                  <c:v>48</c:v>
                </c:pt>
                <c:pt idx="3">
                  <c:v>56</c:v>
                </c:pt>
                <c:pt idx="4">
                  <c:v>61</c:v>
                </c:pt>
                <c:pt idx="5">
                  <c:v>62</c:v>
                </c:pt>
                <c:pt idx="6">
                  <c:v>61</c:v>
                </c:pt>
                <c:pt idx="7">
                  <c:v>59</c:v>
                </c:pt>
                <c:pt idx="8">
                  <c:v>55</c:v>
                </c:pt>
                <c:pt idx="9">
                  <c:v>51</c:v>
                </c:pt>
                <c:pt idx="10">
                  <c:v>46</c:v>
                </c:pt>
                <c:pt idx="11">
                  <c:v>41</c:v>
                </c:pt>
                <c:pt idx="12">
                  <c:v>36</c:v>
                </c:pt>
                <c:pt idx="13">
                  <c:v>31</c:v>
                </c:pt>
                <c:pt idx="14">
                  <c:v>27</c:v>
                </c:pt>
                <c:pt idx="15">
                  <c:v>23</c:v>
                </c:pt>
                <c:pt idx="16">
                  <c:v>19</c:v>
                </c:pt>
                <c:pt idx="17">
                  <c:v>16</c:v>
                </c:pt>
                <c:pt idx="18">
                  <c:v>13</c:v>
                </c:pt>
                <c:pt idx="19">
                  <c:v>11</c:v>
                </c:pt>
                <c:pt idx="20">
                  <c:v>9</c:v>
                </c:pt>
                <c:pt idx="21">
                  <c:v>7</c:v>
                </c:pt>
                <c:pt idx="22">
                  <c:v>5</c:v>
                </c:pt>
                <c:pt idx="23">
                  <c:v>4</c:v>
                </c:pt>
                <c:pt idx="24">
                  <c:v>3</c:v>
                </c:pt>
                <c:pt idx="25">
                  <c:v>2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02-45C1-9253-82B7A9EF367C}"/>
            </c:ext>
          </c:extLst>
        </c:ser>
        <c:ser>
          <c:idx val="0"/>
          <c:order val="1"/>
          <c:tx>
            <c:v>new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'data for beta dist'!$A$5:$A$54</c:f>
              <c:numCache>
                <c:formatCode>0.00</c:formatCode>
                <c:ptCount val="50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</c:numCache>
            </c:numRef>
          </c:cat>
          <c:val>
            <c:numRef>
              <c:f>'data for beta dist'!$L$6:$L$55</c:f>
              <c:numCache>
                <c:formatCode>General</c:formatCode>
                <c:ptCount val="50"/>
                <c:pt idx="0">
                  <c:v>13</c:v>
                </c:pt>
                <c:pt idx="1">
                  <c:v>33</c:v>
                </c:pt>
                <c:pt idx="2">
                  <c:v>45</c:v>
                </c:pt>
                <c:pt idx="3">
                  <c:v>52</c:v>
                </c:pt>
                <c:pt idx="4">
                  <c:v>55</c:v>
                </c:pt>
                <c:pt idx="5">
                  <c:v>55</c:v>
                </c:pt>
                <c:pt idx="6">
                  <c:v>53</c:v>
                </c:pt>
                <c:pt idx="7">
                  <c:v>50</c:v>
                </c:pt>
                <c:pt idx="8">
                  <c:v>46</c:v>
                </c:pt>
                <c:pt idx="9">
                  <c:v>41</c:v>
                </c:pt>
                <c:pt idx="10">
                  <c:v>36</c:v>
                </c:pt>
                <c:pt idx="11">
                  <c:v>32</c:v>
                </c:pt>
                <c:pt idx="12">
                  <c:v>27</c:v>
                </c:pt>
                <c:pt idx="13">
                  <c:v>23</c:v>
                </c:pt>
                <c:pt idx="14">
                  <c:v>19</c:v>
                </c:pt>
                <c:pt idx="15">
                  <c:v>16</c:v>
                </c:pt>
                <c:pt idx="16">
                  <c:v>13</c:v>
                </c:pt>
                <c:pt idx="17">
                  <c:v>10</c:v>
                </c:pt>
                <c:pt idx="18">
                  <c:v>8</c:v>
                </c:pt>
                <c:pt idx="19">
                  <c:v>7</c:v>
                </c:pt>
                <c:pt idx="20">
                  <c:v>5</c:v>
                </c:pt>
                <c:pt idx="21">
                  <c:v>4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02-45C1-9253-82B7A9EF3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89104912"/>
        <c:axId val="389102168"/>
      </c:barChart>
      <c:catAx>
        <c:axId val="389104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l-GR" sz="1400" b="1"/>
                  <a:t>θ</a:t>
                </a:r>
                <a:endParaRPr 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89102168"/>
        <c:crosses val="autoZero"/>
        <c:auto val="1"/>
        <c:lblAlgn val="ctr"/>
        <c:lblOffset val="100"/>
        <c:tickLblSkip val="10"/>
        <c:tickMarkSkip val="2"/>
        <c:noMultiLvlLbl val="0"/>
      </c:catAx>
      <c:valAx>
        <c:axId val="389102168"/>
        <c:scaling>
          <c:orientation val="minMax"/>
          <c:max val="8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400" b="1"/>
                  <a:t>number of customers</a:t>
                </a:r>
              </a:p>
            </c:rich>
          </c:tx>
          <c:layout>
            <c:manualLayout>
              <c:xMode val="edge"/>
              <c:yMode val="edge"/>
              <c:x val="7.186550161369769E-3"/>
              <c:y val="0.2997161271658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89104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277988157258503E-2"/>
          <c:y val="2.3328199404639607E-2"/>
          <c:w val="0.90191693654795757"/>
          <c:h val="0.86253601831776971"/>
        </c:manualLayout>
      </c:layout>
      <c:barChart>
        <c:barDir val="col"/>
        <c:grouping val="clustered"/>
        <c:varyColors val="0"/>
        <c:ser>
          <c:idx val="1"/>
          <c:order val="0"/>
          <c:tx>
            <c:v>old</c:v>
          </c:tx>
          <c:spPr>
            <a:solidFill>
              <a:srgbClr val="E7E6E6"/>
            </a:solidFill>
            <a:ln>
              <a:noFill/>
            </a:ln>
            <a:effectLst/>
          </c:spPr>
          <c:invertIfNegative val="0"/>
          <c:val>
            <c:numRef>
              <c:f>'data for beta dist'!$L$6:$L$55</c:f>
              <c:numCache>
                <c:formatCode>General</c:formatCode>
                <c:ptCount val="50"/>
                <c:pt idx="0">
                  <c:v>13</c:v>
                </c:pt>
                <c:pt idx="1">
                  <c:v>33</c:v>
                </c:pt>
                <c:pt idx="2">
                  <c:v>45</c:v>
                </c:pt>
                <c:pt idx="3">
                  <c:v>52</c:v>
                </c:pt>
                <c:pt idx="4">
                  <c:v>55</c:v>
                </c:pt>
                <c:pt idx="5">
                  <c:v>55</c:v>
                </c:pt>
                <c:pt idx="6">
                  <c:v>53</c:v>
                </c:pt>
                <c:pt idx="7">
                  <c:v>50</c:v>
                </c:pt>
                <c:pt idx="8">
                  <c:v>46</c:v>
                </c:pt>
                <c:pt idx="9">
                  <c:v>41</c:v>
                </c:pt>
                <c:pt idx="10">
                  <c:v>36</c:v>
                </c:pt>
                <c:pt idx="11">
                  <c:v>32</c:v>
                </c:pt>
                <c:pt idx="12">
                  <c:v>27</c:v>
                </c:pt>
                <c:pt idx="13">
                  <c:v>23</c:v>
                </c:pt>
                <c:pt idx="14">
                  <c:v>19</c:v>
                </c:pt>
                <c:pt idx="15">
                  <c:v>16</c:v>
                </c:pt>
                <c:pt idx="16">
                  <c:v>13</c:v>
                </c:pt>
                <c:pt idx="17">
                  <c:v>10</c:v>
                </c:pt>
                <c:pt idx="18">
                  <c:v>8</c:v>
                </c:pt>
                <c:pt idx="19">
                  <c:v>7</c:v>
                </c:pt>
                <c:pt idx="20">
                  <c:v>5</c:v>
                </c:pt>
                <c:pt idx="21">
                  <c:v>4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09-4040-9650-12396781910E}"/>
            </c:ext>
          </c:extLst>
        </c:ser>
        <c:ser>
          <c:idx val="0"/>
          <c:order val="1"/>
          <c:tx>
            <c:v>new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'data for beta dist'!$A$5:$A$54</c:f>
              <c:numCache>
                <c:formatCode>0.00</c:formatCode>
                <c:ptCount val="50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</c:numCache>
            </c:numRef>
          </c:cat>
          <c:val>
            <c:numRef>
              <c:f>'data for beta dist'!$P$6:$P$55</c:f>
              <c:numCache>
                <c:formatCode>General</c:formatCode>
                <c:ptCount val="50"/>
                <c:pt idx="0">
                  <c:v>13</c:v>
                </c:pt>
                <c:pt idx="1">
                  <c:v>32</c:v>
                </c:pt>
                <c:pt idx="2">
                  <c:v>43</c:v>
                </c:pt>
                <c:pt idx="3">
                  <c:v>49</c:v>
                </c:pt>
                <c:pt idx="4">
                  <c:v>50</c:v>
                </c:pt>
                <c:pt idx="5">
                  <c:v>49</c:v>
                </c:pt>
                <c:pt idx="6">
                  <c:v>46</c:v>
                </c:pt>
                <c:pt idx="7">
                  <c:v>43</c:v>
                </c:pt>
                <c:pt idx="8">
                  <c:v>38</c:v>
                </c:pt>
                <c:pt idx="9">
                  <c:v>33</c:v>
                </c:pt>
                <c:pt idx="10">
                  <c:v>29</c:v>
                </c:pt>
                <c:pt idx="11">
                  <c:v>24</c:v>
                </c:pt>
                <c:pt idx="12">
                  <c:v>20</c:v>
                </c:pt>
                <c:pt idx="13">
                  <c:v>17</c:v>
                </c:pt>
                <c:pt idx="14">
                  <c:v>14</c:v>
                </c:pt>
                <c:pt idx="15">
                  <c:v>11</c:v>
                </c:pt>
                <c:pt idx="16">
                  <c:v>9</c:v>
                </c:pt>
                <c:pt idx="17">
                  <c:v>7</c:v>
                </c:pt>
                <c:pt idx="18">
                  <c:v>5</c:v>
                </c:pt>
                <c:pt idx="19">
                  <c:v>4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09-4040-9650-123967819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89102952"/>
        <c:axId val="389103344"/>
      </c:barChart>
      <c:catAx>
        <c:axId val="389102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l-GR" sz="1400" b="1"/>
                  <a:t>θ</a:t>
                </a:r>
                <a:endParaRPr 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89103344"/>
        <c:crosses val="autoZero"/>
        <c:auto val="1"/>
        <c:lblAlgn val="ctr"/>
        <c:lblOffset val="100"/>
        <c:tickLblSkip val="10"/>
        <c:tickMarkSkip val="2"/>
        <c:noMultiLvlLbl val="0"/>
      </c:catAx>
      <c:valAx>
        <c:axId val="389103344"/>
        <c:scaling>
          <c:orientation val="minMax"/>
          <c:max val="8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400" b="1"/>
                  <a:t>number of customers</a:t>
                </a:r>
              </a:p>
            </c:rich>
          </c:tx>
          <c:layout>
            <c:manualLayout>
              <c:xMode val="edge"/>
              <c:yMode val="edge"/>
              <c:x val="7.186550161369769E-3"/>
              <c:y val="0.2997161271658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89102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0373776719107809E-2"/>
          <c:y val="2.1240656698061192E-2"/>
          <c:w val="0.90191693654795757"/>
          <c:h val="0.86253601831776971"/>
        </c:manualLayout>
      </c:layout>
      <c:barChart>
        <c:barDir val="col"/>
        <c:grouping val="clustered"/>
        <c:varyColors val="0"/>
        <c:ser>
          <c:idx val="0"/>
          <c:order val="0"/>
          <c:tx>
            <c:v>old</c:v>
          </c:tx>
          <c:spPr>
            <a:solidFill>
              <a:srgbClr val="E7E6E6"/>
            </a:solidFill>
            <a:ln>
              <a:noFill/>
            </a:ln>
            <a:effectLst/>
          </c:spPr>
          <c:invertIfNegative val="0"/>
          <c:cat>
            <c:numRef>
              <c:f>'data for beta dist'!$A$5:$A$54</c:f>
              <c:numCache>
                <c:formatCode>0.00</c:formatCode>
                <c:ptCount val="50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</c:numCache>
            </c:numRef>
          </c:cat>
          <c:val>
            <c:numRef>
              <c:f>'data for beta dist'!$T$6:$T$55</c:f>
              <c:numCache>
                <c:formatCode>General</c:formatCode>
                <c:ptCount val="50"/>
                <c:pt idx="0">
                  <c:v>569</c:v>
                </c:pt>
                <c:pt idx="1">
                  <c:v>41</c:v>
                </c:pt>
                <c:pt idx="2">
                  <c:v>26</c:v>
                </c:pt>
                <c:pt idx="3">
                  <c:v>19</c:v>
                </c:pt>
                <c:pt idx="4">
                  <c:v>16</c:v>
                </c:pt>
                <c:pt idx="5">
                  <c:v>13</c:v>
                </c:pt>
                <c:pt idx="6">
                  <c:v>11</c:v>
                </c:pt>
                <c:pt idx="7">
                  <c:v>10</c:v>
                </c:pt>
                <c:pt idx="8">
                  <c:v>9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7</c:v>
                </c:pt>
                <c:pt idx="45">
                  <c:v>8</c:v>
                </c:pt>
                <c:pt idx="46">
                  <c:v>9</c:v>
                </c:pt>
                <c:pt idx="47">
                  <c:v>11</c:v>
                </c:pt>
                <c:pt idx="48">
                  <c:v>14</c:v>
                </c:pt>
                <c:pt idx="49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E-408F-A668-9B3944D6FD44}"/>
            </c:ext>
          </c:extLst>
        </c:ser>
        <c:ser>
          <c:idx val="1"/>
          <c:order val="1"/>
          <c:tx>
            <c:v>new</c:v>
          </c:tx>
          <c:spPr>
            <a:solidFill>
              <a:srgbClr val="70AD47"/>
            </a:solidFill>
            <a:ln>
              <a:noFill/>
            </a:ln>
            <a:effectLst/>
          </c:spPr>
          <c:invertIfNegative val="0"/>
          <c:val>
            <c:numRef>
              <c:f>'data for beta dist'!$X$6:$X$55</c:f>
              <c:numCache>
                <c:formatCode>General</c:formatCode>
                <c:ptCount val="50"/>
                <c:pt idx="0">
                  <c:v>568</c:v>
                </c:pt>
                <c:pt idx="1">
                  <c:v>40</c:v>
                </c:pt>
                <c:pt idx="2">
                  <c:v>25</c:v>
                </c:pt>
                <c:pt idx="3">
                  <c:v>18</c:v>
                </c:pt>
                <c:pt idx="4">
                  <c:v>14</c:v>
                </c:pt>
                <c:pt idx="5">
                  <c:v>12</c:v>
                </c:pt>
                <c:pt idx="6">
                  <c:v>10</c:v>
                </c:pt>
                <c:pt idx="7">
                  <c:v>9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6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6E-408F-A668-9B3944D6FD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89104520"/>
        <c:axId val="389097464"/>
      </c:barChart>
      <c:catAx>
        <c:axId val="389104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l-GR" sz="1400" b="1"/>
                  <a:t>θ</a:t>
                </a:r>
                <a:endParaRPr 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89097464"/>
        <c:crosses val="autoZero"/>
        <c:auto val="1"/>
        <c:lblAlgn val="ctr"/>
        <c:lblOffset val="100"/>
        <c:tickLblSkip val="10"/>
        <c:tickMarkSkip val="2"/>
        <c:noMultiLvlLbl val="0"/>
      </c:catAx>
      <c:valAx>
        <c:axId val="389097464"/>
        <c:scaling>
          <c:orientation val="minMax"/>
          <c:max val="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400" b="1"/>
                  <a:t>number of customers</a:t>
                </a:r>
              </a:p>
            </c:rich>
          </c:tx>
          <c:layout>
            <c:manualLayout>
              <c:xMode val="edge"/>
              <c:yMode val="edge"/>
              <c:x val="7.186550161369769E-3"/>
              <c:y val="0.2997161271658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89104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0373776719107809E-2"/>
          <c:y val="2.1240656698061192E-2"/>
          <c:w val="0.90191693654795757"/>
          <c:h val="0.86253601831776971"/>
        </c:manualLayout>
      </c:layout>
      <c:barChart>
        <c:barDir val="col"/>
        <c:grouping val="clustered"/>
        <c:varyColors val="0"/>
        <c:ser>
          <c:idx val="0"/>
          <c:order val="0"/>
          <c:tx>
            <c:v>old</c:v>
          </c:tx>
          <c:spPr>
            <a:solidFill>
              <a:srgbClr val="E7E6E6"/>
            </a:solidFill>
            <a:ln>
              <a:noFill/>
            </a:ln>
            <a:effectLst/>
          </c:spPr>
          <c:invertIfNegative val="0"/>
          <c:cat>
            <c:numRef>
              <c:f>'data for beta dist'!$A$5:$A$54</c:f>
              <c:numCache>
                <c:formatCode>0.00</c:formatCode>
                <c:ptCount val="50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</c:numCache>
            </c:numRef>
          </c:cat>
          <c:val>
            <c:numRef>
              <c:f>'data for beta dist'!$X$6:$X$55</c:f>
              <c:numCache>
                <c:formatCode>General</c:formatCode>
                <c:ptCount val="50"/>
                <c:pt idx="0">
                  <c:v>568</c:v>
                </c:pt>
                <c:pt idx="1">
                  <c:v>40</c:v>
                </c:pt>
                <c:pt idx="2">
                  <c:v>25</c:v>
                </c:pt>
                <c:pt idx="3">
                  <c:v>18</c:v>
                </c:pt>
                <c:pt idx="4">
                  <c:v>14</c:v>
                </c:pt>
                <c:pt idx="5">
                  <c:v>12</c:v>
                </c:pt>
                <c:pt idx="6">
                  <c:v>10</c:v>
                </c:pt>
                <c:pt idx="7">
                  <c:v>9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6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FA-4918-A2E5-8BFA1952BECE}"/>
            </c:ext>
          </c:extLst>
        </c:ser>
        <c:ser>
          <c:idx val="1"/>
          <c:order val="1"/>
          <c:tx>
            <c:v>new</c:v>
          </c:tx>
          <c:spPr>
            <a:solidFill>
              <a:srgbClr val="70AD47"/>
            </a:solidFill>
            <a:ln>
              <a:noFill/>
            </a:ln>
            <a:effectLst/>
          </c:spPr>
          <c:invertIfNegative val="0"/>
          <c:val>
            <c:numRef>
              <c:f>'data for beta dist'!$AB$6:$AB$55</c:f>
              <c:numCache>
                <c:formatCode>General</c:formatCode>
                <c:ptCount val="50"/>
                <c:pt idx="0">
                  <c:v>567</c:v>
                </c:pt>
                <c:pt idx="1">
                  <c:v>39</c:v>
                </c:pt>
                <c:pt idx="2">
                  <c:v>23</c:v>
                </c:pt>
                <c:pt idx="3">
                  <c:v>17</c:v>
                </c:pt>
                <c:pt idx="4">
                  <c:v>13</c:v>
                </c:pt>
                <c:pt idx="5">
                  <c:v>10</c:v>
                </c:pt>
                <c:pt idx="6">
                  <c:v>9</c:v>
                </c:pt>
                <c:pt idx="7">
                  <c:v>7</c:v>
                </c:pt>
                <c:pt idx="8">
                  <c:v>6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FA-4918-A2E5-8BFA1952B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89880232"/>
        <c:axId val="389881408"/>
      </c:barChart>
      <c:catAx>
        <c:axId val="389880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l-GR" sz="1400" b="1"/>
                  <a:t>θ</a:t>
                </a:r>
                <a:endParaRPr 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89881408"/>
        <c:crosses val="autoZero"/>
        <c:auto val="1"/>
        <c:lblAlgn val="ctr"/>
        <c:lblOffset val="100"/>
        <c:tickLblSkip val="10"/>
        <c:tickMarkSkip val="2"/>
        <c:noMultiLvlLbl val="0"/>
      </c:catAx>
      <c:valAx>
        <c:axId val="389881408"/>
        <c:scaling>
          <c:orientation val="minMax"/>
          <c:max val="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400" b="1"/>
                  <a:t>number of customers</a:t>
                </a:r>
              </a:p>
            </c:rich>
          </c:tx>
          <c:layout>
            <c:manualLayout>
              <c:xMode val="edge"/>
              <c:yMode val="edge"/>
              <c:x val="7.186550161369769E-3"/>
              <c:y val="0.2997161271658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389880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47147495522684"/>
          <c:y val="2.1240644107747099E-2"/>
          <c:w val="0.87658112937173993"/>
          <c:h val="0.8189245274625202"/>
        </c:manualLayout>
      </c:layout>
      <c:lineChart>
        <c:grouping val="standard"/>
        <c:varyColors val="0"/>
        <c:ser>
          <c:idx val="0"/>
          <c:order val="0"/>
          <c:tx>
            <c:strRef>
              <c:f>'BG retention'!$E$2</c:f>
              <c:strCache>
                <c:ptCount val="1"/>
                <c:pt idx="0">
                  <c:v>low heterogeneity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5D3-4D1E-8FCB-8359F1C2961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D3-4D1E-8FCB-8359F1C2961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D3-4D1E-8FCB-8359F1C2961C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D3-4D1E-8FCB-8359F1C2961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5D3-4D1E-8FCB-8359F1C2961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5D3-4D1E-8FCB-8359F1C2961C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5D3-4D1E-8FCB-8359F1C2961C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5D3-4D1E-8FCB-8359F1C2961C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5D3-4D1E-8FCB-8359F1C296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36576" rIns="38100" bIns="19050" anchor="b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'BG retention'!$D$8:$D$19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  <c:extLst/>
            </c:numRef>
          </c:cat>
          <c:val>
            <c:numRef>
              <c:f>'BG retention'!$E$8:$E$20</c:f>
              <c:numCache>
                <c:formatCode>0.000</c:formatCode>
                <c:ptCount val="12"/>
                <c:pt idx="0">
                  <c:v>0.8</c:v>
                </c:pt>
                <c:pt idx="1">
                  <c:v>0.81818181818181823</c:v>
                </c:pt>
                <c:pt idx="2">
                  <c:v>0.83333333333333337</c:v>
                </c:pt>
                <c:pt idx="3">
                  <c:v>0.84615384615384615</c:v>
                </c:pt>
                <c:pt idx="4">
                  <c:v>0.8571428571428571</c:v>
                </c:pt>
                <c:pt idx="5">
                  <c:v>0.8666666666666667</c:v>
                </c:pt>
                <c:pt idx="6">
                  <c:v>0.875</c:v>
                </c:pt>
                <c:pt idx="7">
                  <c:v>0.88235294117647056</c:v>
                </c:pt>
                <c:pt idx="8">
                  <c:v>0.88888888888888884</c:v>
                </c:pt>
                <c:pt idx="9">
                  <c:v>0.89473684210526316</c:v>
                </c:pt>
                <c:pt idx="10">
                  <c:v>0.9</c:v>
                </c:pt>
                <c:pt idx="11">
                  <c:v>0.90476190476190477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9-05D3-4D1E-8FCB-8359F1C2961C}"/>
            </c:ext>
          </c:extLst>
        </c:ser>
        <c:ser>
          <c:idx val="1"/>
          <c:order val="1"/>
          <c:tx>
            <c:strRef>
              <c:f>'BG retention'!$F$2</c:f>
              <c:strCache>
                <c:ptCount val="1"/>
                <c:pt idx="0">
                  <c:v>high heterogeneity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5D3-4D1E-8FCB-8359F1C2961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5D3-4D1E-8FCB-8359F1C2961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5D3-4D1E-8FCB-8359F1C2961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5D3-4D1E-8FCB-8359F1C2961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5D3-4D1E-8FCB-8359F1C2961C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5D3-4D1E-8FCB-8359F1C2961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5D3-4D1E-8FCB-8359F1C2961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5D3-4D1E-8FCB-8359F1C2961C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5D3-4D1E-8FCB-8359F1C2961C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5D3-4D1E-8FCB-8359F1C2961C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5D3-4D1E-8FCB-8359F1C296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'BG retention'!$D$8:$D$19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  <c:extLst/>
            </c:numRef>
          </c:cat>
          <c:val>
            <c:numRef>
              <c:f>'BG retention'!$F$8:$F$20</c:f>
              <c:numCache>
                <c:formatCode>0.000</c:formatCode>
                <c:ptCount val="12"/>
                <c:pt idx="0">
                  <c:v>0.79999999999999982</c:v>
                </c:pt>
                <c:pt idx="1">
                  <c:v>0.93333333333333324</c:v>
                </c:pt>
                <c:pt idx="2">
                  <c:v>0.96</c:v>
                </c:pt>
                <c:pt idx="3">
                  <c:v>0.97142857142857153</c:v>
                </c:pt>
                <c:pt idx="4">
                  <c:v>0.97777777777777786</c:v>
                </c:pt>
                <c:pt idx="5">
                  <c:v>0.98181818181818192</c:v>
                </c:pt>
                <c:pt idx="6">
                  <c:v>0.98461538461538467</c:v>
                </c:pt>
                <c:pt idx="7">
                  <c:v>0.98666666666666669</c:v>
                </c:pt>
                <c:pt idx="8">
                  <c:v>0.9882352941176471</c:v>
                </c:pt>
                <c:pt idx="9">
                  <c:v>0.98947368421052639</c:v>
                </c:pt>
                <c:pt idx="10">
                  <c:v>0.99047619047619051</c:v>
                </c:pt>
                <c:pt idx="11">
                  <c:v>0.99130434782608701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15-05D3-4D1E-8FCB-8359F1C29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9881800"/>
        <c:axId val="389877880"/>
      </c:lineChart>
      <c:catAx>
        <c:axId val="389881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Periods</a:t>
                </a:r>
              </a:p>
            </c:rich>
          </c:tx>
          <c:layout>
            <c:manualLayout>
              <c:xMode val="edge"/>
              <c:yMode val="edge"/>
              <c:x val="0.50177002312531349"/>
              <c:y val="0.925399286457857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89877880"/>
        <c:crosses val="autoZero"/>
        <c:auto val="1"/>
        <c:lblAlgn val="ctr"/>
        <c:lblOffset val="100"/>
        <c:noMultiLvlLbl val="0"/>
      </c:catAx>
      <c:valAx>
        <c:axId val="389877880"/>
        <c:scaling>
          <c:orientation val="minMax"/>
          <c:max val="1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Retention rate</a:t>
                </a:r>
              </a:p>
            </c:rich>
          </c:tx>
          <c:layout>
            <c:manualLayout>
              <c:xMode val="edge"/>
              <c:yMode val="edge"/>
              <c:x val="2.2426163644103936E-2"/>
              <c:y val="0.316011889121591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89881800"/>
        <c:crosses val="autoZero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928B7F5-31F0-4A3E-BB59-2AD9500E3F4B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0CCC5F6-BC20-40D7-B8E8-1DF2A3522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1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CC5F6-BC20-40D7-B8E8-1DF2A35229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1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Retention</a:t>
            </a:r>
            <a:r>
              <a:rPr lang="en-US" baseline="0" dirty="0"/>
              <a:t> rates increase when there is no dynamic, just heterogeneity.</a:t>
            </a:r>
            <a:endParaRPr lang="en-US" dirty="0"/>
          </a:p>
          <a:p>
            <a:r>
              <a:rPr lang="en-US" dirty="0"/>
              <a:t>A lot of stuff will look dynamic if you</a:t>
            </a:r>
            <a:r>
              <a:rPr lang="en-US" baseline="0" dirty="0"/>
              <a:t> don’t properly account for heterogeneity.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CC5F6-BC20-40D7-B8E8-1DF2A35229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50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Continuum;</a:t>
            </a:r>
          </a:p>
          <a:p>
            <a:r>
              <a:rPr lang="en-US" dirty="0"/>
              <a:t>Beta function</a:t>
            </a:r>
            <a:r>
              <a:rPr lang="en-US" baseline="0" dirty="0"/>
              <a:t> just a number: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CC5F6-BC20-40D7-B8E8-1DF2A35229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21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probability of churn.</a:t>
                </a:r>
              </a:p>
              <a:p>
                <a:r>
                  <a:rPr lang="en-US" dirty="0"/>
                  <a:t>These describe possible distributions of this probability among customers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𝜃</a:t>
                </a:r>
                <a:r>
                  <a:rPr lang="en-US" dirty="0" smtClean="0"/>
                  <a:t> is the probability of churn.</a:t>
                </a:r>
              </a:p>
              <a:p>
                <a:r>
                  <a:rPr lang="en-US" dirty="0" smtClean="0"/>
                  <a:t>These describe possible distributions of this probability among customers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CC5F6-BC20-40D7-B8E8-1DF2A35229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59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=</a:t>
            </a:r>
            <a:r>
              <a:rPr lang="en-US" baseline="0" dirty="0"/>
              <a:t> .0145 if a=2,b=8</a:t>
            </a:r>
          </a:p>
          <a:p>
            <a:r>
              <a:rPr lang="en-US" baseline="0" dirty="0" err="1"/>
              <a:t>Var</a:t>
            </a:r>
            <a:r>
              <a:rPr lang="en-US" baseline="0" dirty="0"/>
              <a:t> = .1067 if a = .1, b=.4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CC5F6-BC20-40D7-B8E8-1DF2A35229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CC5F6-BC20-40D7-B8E8-1DF2A35229F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8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</a:t>
            </a:r>
            <a:r>
              <a:rPr lang="en-US" baseline="0" dirty="0"/>
              <a:t> past profitability; d</a:t>
            </a:r>
            <a:r>
              <a:rPr lang="en-US" dirty="0"/>
              <a:t>ifferent models will give you different</a:t>
            </a:r>
            <a:r>
              <a:rPr lang="en-US" baseline="0" dirty="0"/>
              <a:t> predictions.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CC5F6-BC20-40D7-B8E8-1DF2A35229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Customer-specific variable costs: billing, after-sales</a:t>
            </a:r>
            <a:r>
              <a:rPr lang="en-US" baseline="0" dirty="0"/>
              <a:t> support,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CC5F6-BC20-40D7-B8E8-1DF2A35229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5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at individual</a:t>
            </a:r>
            <a:r>
              <a:rPr lang="en-US" baseline="0" dirty="0"/>
              <a:t> level; what actually happens is at a cohort level – customers who have the same company lifetime, i.e., started the same year.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CC5F6-BC20-40D7-B8E8-1DF2A35229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37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Retention</a:t>
            </a:r>
            <a:r>
              <a:rPr lang="en-US" baseline="0" dirty="0"/>
              <a:t>: how many people do not cancel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CC5F6-BC20-40D7-B8E8-1DF2A35229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58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predict how long a</a:t>
            </a:r>
            <a:r>
              <a:rPr lang="en-US" baseline="0" dirty="0"/>
              <a:t> customer will live</a:t>
            </a:r>
          </a:p>
          <a:p>
            <a:r>
              <a:rPr lang="en-US" baseline="0" dirty="0"/>
              <a:t>Two ways: unconditional and conditional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CC5F6-BC20-40D7-B8E8-1DF2A35229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45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source of uncertainty in CLV models: how long will customer remain?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CC5F6-BC20-40D7-B8E8-1DF2A35229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19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Netflix really worth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CC5F6-BC20-40D7-B8E8-1DF2A35229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44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Managers think: customers</a:t>
            </a:r>
            <a:r>
              <a:rPr lang="en-US" baseline="0" dirty="0"/>
              <a:t> are becoming more loyal: our marketing or product is working.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CC5F6-BC20-40D7-B8E8-1DF2A35229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1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3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6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 groen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63634" y="1476375"/>
            <a:ext cx="6860117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2">
              <a:alpha val="79999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 sz="1800" dirty="0">
              <a:latin typeface="Calibri" panose="020F050202020403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2117" y="5924550"/>
            <a:ext cx="12192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 sz="1800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9804400" y="6035675"/>
            <a:ext cx="1998133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35000" y="6061075"/>
            <a:ext cx="3386667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0982" y="1476744"/>
            <a:ext cx="5706533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6352569" y="2832028"/>
            <a:ext cx="5870736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6054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T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09600" y="1235008"/>
            <a:ext cx="10972800" cy="4784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reeform 2"/>
          <p:cNvSpPr>
            <a:spLocks/>
          </p:cNvSpPr>
          <p:nvPr/>
        </p:nvSpPr>
        <p:spPr bwMode="auto">
          <a:xfrm>
            <a:off x="0" y="1"/>
            <a:ext cx="12192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-1842"/>
            <a:ext cx="109728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57926"/>
            <a:ext cx="2751667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551584" y="6257926"/>
            <a:ext cx="1030816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881285" y="6257926"/>
            <a:ext cx="3143249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4D0C101-DD0F-4350-9C94-BD708B0678BE}" type="datetimeFigureOut">
              <a:rPr lang="en-US" smtClean="0"/>
              <a:t>11/29/2021</a:t>
            </a:fld>
            <a:endParaRPr lang="en-US"/>
          </a:p>
        </p:txBody>
      </p:sp>
      <p:pic>
        <p:nvPicPr>
          <p:cNvPr id="12" name="Picture 4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7700" y="6133249"/>
            <a:ext cx="2926080" cy="614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8792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1"/>
            <a:ext cx="12192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-1842"/>
            <a:ext cx="109728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57926"/>
            <a:ext cx="2751667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551584" y="6257926"/>
            <a:ext cx="1030816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881285" y="6257926"/>
            <a:ext cx="3143249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4D0C101-DD0F-4350-9C94-BD708B0678BE}" type="datetimeFigureOut">
              <a:rPr lang="en-US" smtClean="0"/>
              <a:t>11/29/2021</a:t>
            </a:fld>
            <a:endParaRPr lang="en-US"/>
          </a:p>
        </p:txBody>
      </p:sp>
      <p:pic>
        <p:nvPicPr>
          <p:cNvPr id="9" name="Picture 4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7700" y="6133249"/>
            <a:ext cx="2926080" cy="614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99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4075923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3538287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57600" y="1759889"/>
            <a:ext cx="5352000" cy="421611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614869" y="1759888"/>
            <a:ext cx="5353767" cy="421611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11" name="Tijdelijke aanduiding voor tekst 2"/>
          <p:cNvSpPr>
            <a:spLocks noGrp="1"/>
          </p:cNvSpPr>
          <p:nvPr>
            <p:ph type="body" idx="14" hasCustomPrompt="1"/>
          </p:nvPr>
        </p:nvSpPr>
        <p:spPr>
          <a:xfrm>
            <a:off x="657600" y="1296000"/>
            <a:ext cx="5330565" cy="355000"/>
          </a:xfrm>
          <a:solidFill>
            <a:srgbClr val="DAB879"/>
          </a:solidFill>
          <a:ln>
            <a:solidFill>
              <a:srgbClr val="DAB879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Museo Sans 900"/>
                <a:cs typeface="Museo Sans 9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610636" y="1296000"/>
            <a:ext cx="5352000" cy="355000"/>
          </a:xfrm>
          <a:solidFill>
            <a:srgbClr val="DAB879"/>
          </a:solidFill>
          <a:ln>
            <a:solidFill>
              <a:srgbClr val="DAB879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Museo Sans 900"/>
                <a:cs typeface="Museo Sans 9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90C8199-DA8F-440E-8E59-EF0D1A93A2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11515" y="6027805"/>
            <a:ext cx="733913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1895281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2870501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352985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02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5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664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3917069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14917357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2461913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189678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5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4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5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9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1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24D0C101-DD0F-4350-9C94-BD708B0678BE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D01763D2-61E8-459C-B2B6-D60052A984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90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50.png"/><Relationship Id="rId18" Type="http://schemas.openxmlformats.org/officeDocument/2006/relationships/image" Target="../media/image19.png"/><Relationship Id="rId3" Type="http://schemas.openxmlformats.org/officeDocument/2006/relationships/image" Target="../media/image24.png"/><Relationship Id="rId21" Type="http://schemas.openxmlformats.org/officeDocument/2006/relationships/image" Target="../media/image22.png"/><Relationship Id="rId7" Type="http://schemas.openxmlformats.org/officeDocument/2006/relationships/image" Target="../media/image28.png"/><Relationship Id="rId12" Type="http://schemas.openxmlformats.org/officeDocument/2006/relationships/image" Target="../media/image141.png"/><Relationship Id="rId17" Type="http://schemas.openxmlformats.org/officeDocument/2006/relationships/image" Target="../media/image360.png"/><Relationship Id="rId2" Type="http://schemas.openxmlformats.org/officeDocument/2006/relationships/image" Target="../media/image131.png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171.png"/><Relationship Id="rId10" Type="http://schemas.openxmlformats.org/officeDocument/2006/relationships/image" Target="../media/image30.png"/><Relationship Id="rId19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161.png"/><Relationship Id="rId2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1.png"/><Relationship Id="rId18" Type="http://schemas.openxmlformats.org/officeDocument/2006/relationships/image" Target="../media/image20.png"/><Relationship Id="rId3" Type="http://schemas.openxmlformats.org/officeDocument/2006/relationships/image" Target="../media/image24.png"/><Relationship Id="rId21" Type="http://schemas.openxmlformats.org/officeDocument/2006/relationships/image" Target="../media/image23.png"/><Relationship Id="rId7" Type="http://schemas.openxmlformats.org/officeDocument/2006/relationships/image" Target="../media/image28.png"/><Relationship Id="rId12" Type="http://schemas.openxmlformats.org/officeDocument/2006/relationships/image" Target="../media/image150.png"/><Relationship Id="rId17" Type="http://schemas.openxmlformats.org/officeDocument/2006/relationships/image" Target="../media/image19.png"/><Relationship Id="rId2" Type="http://schemas.openxmlformats.org/officeDocument/2006/relationships/image" Target="../media/image131.png"/><Relationship Id="rId16" Type="http://schemas.openxmlformats.org/officeDocument/2006/relationships/image" Target="../media/image36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11" Type="http://schemas.openxmlformats.org/officeDocument/2006/relationships/image" Target="../media/image141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19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171.png"/><Relationship Id="rId22" Type="http://schemas.openxmlformats.org/officeDocument/2006/relationships/image" Target="../media/image3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4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26.png"/><Relationship Id="rId15" Type="http://schemas.openxmlformats.org/officeDocument/2006/relationships/image" Target="../media/image39.png"/><Relationship Id="rId10" Type="http://schemas.openxmlformats.org/officeDocument/2006/relationships/image" Target="../media/image90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Relationship Id="rId9" Type="http://schemas.openxmlformats.org/officeDocument/2006/relationships/image" Target="../media/image80.png"/><Relationship Id="rId1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37.png"/><Relationship Id="rId18" Type="http://schemas.openxmlformats.org/officeDocument/2006/relationships/image" Target="../media/image48.png"/><Relationship Id="rId3" Type="http://schemas.openxmlformats.org/officeDocument/2006/relationships/image" Target="../media/image24.png"/><Relationship Id="rId21" Type="http://schemas.openxmlformats.org/officeDocument/2006/relationships/image" Target="../media/image440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17" Type="http://schemas.openxmlformats.org/officeDocument/2006/relationships/image" Target="../media/image47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26.png"/><Relationship Id="rId15" Type="http://schemas.openxmlformats.org/officeDocument/2006/relationships/image" Target="../media/image45.png"/><Relationship Id="rId10" Type="http://schemas.openxmlformats.org/officeDocument/2006/relationships/image" Target="../media/image180.png"/><Relationship Id="rId19" Type="http://schemas.openxmlformats.org/officeDocument/2006/relationships/image" Target="../media/image49.png"/><Relationship Id="rId4" Type="http://schemas.openxmlformats.org/officeDocument/2006/relationships/image" Target="../media/image25.png"/><Relationship Id="rId9" Type="http://schemas.openxmlformats.org/officeDocument/2006/relationships/image" Target="../media/image170.png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ta_distribution" TargetMode="External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chart" Target="../charts/char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1.xml"/><Relationship Id="rId6" Type="http://schemas.openxmlformats.org/officeDocument/2006/relationships/slide" Target="slide48.xml"/><Relationship Id="rId5" Type="http://schemas.openxmlformats.org/officeDocument/2006/relationships/image" Target="../media/image82.png"/><Relationship Id="rId4" Type="http://schemas.openxmlformats.org/officeDocument/2006/relationships/image" Target="../media/image5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3.png"/><Relationship Id="rId4" Type="http://schemas.openxmlformats.org/officeDocument/2006/relationships/image" Target="../media/image5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4.png"/><Relationship Id="rId4" Type="http://schemas.openxmlformats.org/officeDocument/2006/relationships/image" Target="../media/image58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1" Type="http://schemas.openxmlformats.org/officeDocument/2006/relationships/slideLayout" Target="../slideLayouts/slideLayout21.xml"/><Relationship Id="rId6" Type="http://schemas.openxmlformats.org/officeDocument/2006/relationships/chart" Target="../charts/chart7.xml"/><Relationship Id="rId5" Type="http://schemas.openxmlformats.org/officeDocument/2006/relationships/image" Target="../media/image85.png"/><Relationship Id="rId4" Type="http://schemas.openxmlformats.org/officeDocument/2006/relationships/image" Target="../media/image60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online.informs.org/doi/abs/10.1287/mnsc.33.1.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Customer Lifetime Value (I):</a:t>
            </a:r>
            <a:br>
              <a:rPr lang="en-US" sz="4800" dirty="0"/>
            </a:br>
            <a:r>
              <a:rPr lang="en-US" sz="4800" dirty="0"/>
              <a:t>Contractual Settings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6</a:t>
            </a:r>
          </a:p>
          <a:p>
            <a:r>
              <a:rPr lang="en-US" dirty="0"/>
              <a:t>Customer Analytics</a:t>
            </a:r>
          </a:p>
        </p:txBody>
      </p:sp>
    </p:spTree>
    <p:extLst>
      <p:ext uri="{BB962C8B-B14F-4D97-AF65-F5344CB8AC3E}">
        <p14:creationId xmlns:p14="http://schemas.microsoft.com/office/powerpoint/2010/main" val="3614017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is the lifetime of a customer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:r>
                  <a:rPr lang="en-US" sz="2400" dirty="0"/>
                  <a:t>The probability that someone remains a customer longer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periods is the survivor function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probability that a customer who has already remained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periods, remains at least one period longer is the retention rate: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churn, or hazard rate: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28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rate and survivor function</a:t>
            </a:r>
          </a:p>
        </p:txBody>
      </p:sp>
    </p:spTree>
    <p:extLst>
      <p:ext uri="{BB962C8B-B14F-4D97-AF65-F5344CB8AC3E}">
        <p14:creationId xmlns:p14="http://schemas.microsoft.com/office/powerpoint/2010/main" val="398009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If you know one, you can calculate the other</a:t>
                </a:r>
              </a:p>
              <a:p>
                <a:endParaRPr lang="en-US" dirty="0"/>
              </a:p>
              <a:p>
                <a:r>
                  <a:rPr lang="en-US" dirty="0"/>
                  <a:t>The survivor function 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product of the retention rates until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∗…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retention rate 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ratio of survivor functions 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rate and survivor function</a:t>
            </a:r>
          </a:p>
        </p:txBody>
      </p:sp>
    </p:spTree>
    <p:extLst>
      <p:ext uri="{BB962C8B-B14F-4D97-AF65-F5344CB8AC3E}">
        <p14:creationId xmlns:p14="http://schemas.microsoft.com/office/powerpoint/2010/main" val="51091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20" y="1158813"/>
            <a:ext cx="10485714" cy="4638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39680" y="586333"/>
                <a:ext cx="9447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most basic model is to say the retention rate is constant each period.  Here we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680" y="586333"/>
                <a:ext cx="94473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77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(Assume all these things are constant across periods):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Margins (accounting)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= revenue less costs of marketing, selling, production, servicing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  Discount rate per period (finance)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= opportunity cost of capital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   Retention (marketing)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probability customer survives (does not quit) for one more period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13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CLV </a:t>
            </a:r>
            <a:r>
              <a:rPr lang="en-US"/>
              <a:t>geometric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2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14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CLV geometric model: the formula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64063" y="3911600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4490843" y="3154362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0843" y="3154362"/>
                <a:ext cx="417422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933950" y="4032250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5654675" y="3910013"/>
            <a:ext cx="249238" cy="24923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5636287" y="315553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6287" y="3155534"/>
                <a:ext cx="417422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024563" y="4030663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680561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6779918" y="314525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9918" y="3145254"/>
                <a:ext cx="417422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17550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798036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7912012" y="3150772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2012" y="3150772"/>
                <a:ext cx="417422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835025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9096375" y="3933825"/>
            <a:ext cx="249238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0"/>
              <p:cNvSpPr txBox="1">
                <a:spLocks noChangeArrowheads="1"/>
              </p:cNvSpPr>
              <p:nvPr/>
            </p:nvSpPr>
            <p:spPr bwMode="auto">
              <a:xfrm>
                <a:off x="9067628" y="314525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7628" y="3145254"/>
                <a:ext cx="417422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9466263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V="1">
            <a:off x="4667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 flipV="1">
            <a:off x="5810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 flipV="1">
            <a:off x="6945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V="1">
            <a:off x="8074025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 flipV="1">
            <a:off x="9231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1695450" y="32067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46"/>
              <p:cNvSpPr txBox="1">
                <a:spLocks noChangeArrowheads="1"/>
              </p:cNvSpPr>
              <p:nvPr/>
            </p:nvSpPr>
            <p:spPr bwMode="auto">
              <a:xfrm>
                <a:off x="5326174" y="2390424"/>
                <a:ext cx="111113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1/(1+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6174" y="2390424"/>
                <a:ext cx="1111138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1695450" y="2408074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Discounted to Present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1695450" y="2787650"/>
                <a:ext cx="336232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pPr indent="1588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Prob. </a:t>
                </a:r>
                <a:r>
                  <a:rPr lang="en-US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cust</a:t>
                </a: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. survives past t: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5450" y="2787650"/>
                <a:ext cx="3362325" cy="304800"/>
              </a:xfrm>
              <a:prstGeom prst="rect">
                <a:avLst/>
              </a:prstGeom>
              <a:blipFill rotWithShape="0">
                <a:blip r:embed="rId8"/>
                <a:stretch>
                  <a:fillRect l="-1087" t="-20000" b="-2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46"/>
              <p:cNvSpPr txBox="1">
                <a:spLocks noChangeArrowheads="1"/>
              </p:cNvSpPr>
              <p:nvPr/>
            </p:nvSpPr>
            <p:spPr bwMode="auto">
              <a:xfrm>
                <a:off x="6422175" y="2371025"/>
                <a:ext cx="12066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2175" y="2371025"/>
                <a:ext cx="1206612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46"/>
              <p:cNvSpPr txBox="1">
                <a:spLocks noChangeArrowheads="1"/>
              </p:cNvSpPr>
              <p:nvPr/>
            </p:nvSpPr>
            <p:spPr bwMode="auto">
              <a:xfrm>
                <a:off x="7666775" y="2371025"/>
                <a:ext cx="12066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6775" y="2371025"/>
                <a:ext cx="1206612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46"/>
              <p:cNvSpPr txBox="1">
                <a:spLocks noChangeArrowheads="1"/>
              </p:cNvSpPr>
              <p:nvPr/>
            </p:nvSpPr>
            <p:spPr bwMode="auto">
              <a:xfrm>
                <a:off x="8858250" y="2376324"/>
                <a:ext cx="12066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8250" y="2376324"/>
                <a:ext cx="1206612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35"/>
              <p:cNvSpPr txBox="1">
                <a:spLocks noChangeArrowheads="1"/>
              </p:cNvSpPr>
              <p:nvPr/>
            </p:nvSpPr>
            <p:spPr bwMode="auto">
              <a:xfrm>
                <a:off x="5657850" y="2771775"/>
                <a:ext cx="3446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7850" y="2771775"/>
                <a:ext cx="344645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36"/>
              <p:cNvSpPr txBox="1">
                <a:spLocks noChangeArrowheads="1"/>
              </p:cNvSpPr>
              <p:nvPr/>
            </p:nvSpPr>
            <p:spPr bwMode="auto">
              <a:xfrm>
                <a:off x="6779918" y="2781185"/>
                <a:ext cx="46294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sz="1600" b="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5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9918" y="2781185"/>
                <a:ext cx="462947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7"/>
              <p:cNvSpPr txBox="1">
                <a:spLocks noChangeArrowheads="1"/>
              </p:cNvSpPr>
              <p:nvPr/>
            </p:nvSpPr>
            <p:spPr bwMode="auto">
              <a:xfrm>
                <a:off x="7943850" y="2771775"/>
                <a:ext cx="4445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3850" y="2771775"/>
                <a:ext cx="444545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8"/>
              <p:cNvSpPr txBox="1">
                <a:spLocks noChangeArrowheads="1"/>
              </p:cNvSpPr>
              <p:nvPr/>
            </p:nvSpPr>
            <p:spPr bwMode="auto">
              <a:xfrm>
                <a:off x="9086850" y="2771775"/>
                <a:ext cx="4445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6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7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86850" y="2771775"/>
                <a:ext cx="444545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1695450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Time (0 is present)</a:t>
            </a:r>
          </a:p>
        </p:txBody>
      </p: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4533106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</a:t>
            </a:r>
          </a:p>
        </p:txBody>
      </p:sp>
      <p:sp>
        <p:nvSpPr>
          <p:cNvPr id="45" name="Rectangle 32"/>
          <p:cNvSpPr>
            <a:spLocks noChangeArrowheads="1"/>
          </p:cNvSpPr>
          <p:nvPr/>
        </p:nvSpPr>
        <p:spPr bwMode="auto">
          <a:xfrm>
            <a:off x="5699125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46" name="Rectangle 32"/>
          <p:cNvSpPr>
            <a:spLocks noChangeArrowheads="1"/>
          </p:cNvSpPr>
          <p:nvPr/>
        </p:nvSpPr>
        <p:spPr bwMode="auto">
          <a:xfrm>
            <a:off x="6800851" y="452596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47" name="Rectangle 32"/>
          <p:cNvSpPr>
            <a:spLocks noChangeArrowheads="1"/>
          </p:cNvSpPr>
          <p:nvPr/>
        </p:nvSpPr>
        <p:spPr bwMode="auto">
          <a:xfrm>
            <a:off x="7966870" y="4521200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2"/>
              <p:cNvSpPr>
                <a:spLocks noChangeArrowheads="1"/>
              </p:cNvSpPr>
              <p:nvPr/>
            </p:nvSpPr>
            <p:spPr bwMode="auto">
              <a:xfrm>
                <a:off x="3912394" y="5432425"/>
                <a:ext cx="6409742" cy="1184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Receive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when contract is initiated at t = 0; customer renews or stays at time period 1 with probability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, in which case we receive another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discounted by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1/(1+</m:t>
                    </m:r>
                    <m:r>
                      <a:rPr 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2394" y="5432425"/>
                <a:ext cx="6409742" cy="1184275"/>
              </a:xfrm>
              <a:prstGeom prst="rect">
                <a:avLst/>
              </a:prstGeom>
              <a:blipFill rotWithShape="0">
                <a:blip r:embed="rId16"/>
                <a:stretch>
                  <a:fillRect l="-571" t="-15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1695450" y="4992885"/>
            <a:ext cx="18659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4" name="Rectangle 32"/>
          <p:cNvSpPr>
            <a:spLocks noChangeArrowheads="1"/>
          </p:cNvSpPr>
          <p:nvPr/>
        </p:nvSpPr>
        <p:spPr bwMode="auto">
          <a:xfrm>
            <a:off x="10379076" y="3848101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+mj-lt"/>
              </a:rPr>
              <a:t>…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9084160" y="452774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8"/>
              <p:cNvSpPr txBox="1">
                <a:spLocks noChangeArrowheads="1"/>
              </p:cNvSpPr>
              <p:nvPr/>
            </p:nvSpPr>
            <p:spPr bwMode="auto">
              <a:xfrm>
                <a:off x="4528348" y="1659276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7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8348" y="1659276"/>
                <a:ext cx="417422" cy="33855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11"/>
              <p:cNvSpPr txBox="1">
                <a:spLocks noChangeArrowheads="1"/>
              </p:cNvSpPr>
              <p:nvPr/>
            </p:nvSpPr>
            <p:spPr bwMode="auto">
              <a:xfrm>
                <a:off x="5654048" y="1641813"/>
                <a:ext cx="726417" cy="518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8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4048" y="1641813"/>
                <a:ext cx="726417" cy="518155"/>
              </a:xfrm>
              <a:prstGeom prst="rect">
                <a:avLst/>
              </a:prstGeom>
              <a:blipFill rotWithShape="0">
                <a:blip r:embed="rId18"/>
                <a:stretch>
                  <a:fillRect b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4"/>
              <p:cNvSpPr txBox="1">
                <a:spLocks noChangeArrowheads="1"/>
              </p:cNvSpPr>
              <p:nvPr/>
            </p:nvSpPr>
            <p:spPr bwMode="auto">
              <a:xfrm>
                <a:off x="6556753" y="1608658"/>
                <a:ext cx="991810" cy="62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6753" y="1608658"/>
                <a:ext cx="991810" cy="62126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17"/>
              <p:cNvSpPr txBox="1">
                <a:spLocks noChangeArrowheads="1"/>
              </p:cNvSpPr>
              <p:nvPr/>
            </p:nvSpPr>
            <p:spPr bwMode="auto">
              <a:xfrm>
                <a:off x="7695595" y="1621069"/>
                <a:ext cx="991810" cy="62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595" y="1621069"/>
                <a:ext cx="991810" cy="62126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20"/>
              <p:cNvSpPr txBox="1">
                <a:spLocks noChangeArrowheads="1"/>
              </p:cNvSpPr>
              <p:nvPr/>
            </p:nvSpPr>
            <p:spPr bwMode="auto">
              <a:xfrm>
                <a:off x="8929036" y="1614100"/>
                <a:ext cx="991810" cy="643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9036" y="1614100"/>
                <a:ext cx="991810" cy="643061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50"/>
          <p:cNvSpPr>
            <a:spLocks noChangeArrowheads="1"/>
          </p:cNvSpPr>
          <p:nvPr/>
        </p:nvSpPr>
        <p:spPr bwMode="auto">
          <a:xfrm>
            <a:off x="1115992" y="2408074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3" name="Rectangle 50"/>
          <p:cNvSpPr>
            <a:spLocks noChangeArrowheads="1"/>
          </p:cNvSpPr>
          <p:nvPr/>
        </p:nvSpPr>
        <p:spPr bwMode="auto">
          <a:xfrm>
            <a:off x="1122534" y="2805529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</a:t>
            </a:r>
          </a:p>
        </p:txBody>
      </p:sp>
      <p:sp>
        <p:nvSpPr>
          <p:cNvPr id="64" name="Rectangle 50"/>
          <p:cNvSpPr>
            <a:spLocks noChangeArrowheads="1"/>
          </p:cNvSpPr>
          <p:nvPr/>
        </p:nvSpPr>
        <p:spPr bwMode="auto">
          <a:xfrm>
            <a:off x="1122534" y="3199997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5" name="Rectangle 50"/>
          <p:cNvSpPr>
            <a:spLocks noChangeArrowheads="1"/>
          </p:cNvSpPr>
          <p:nvPr/>
        </p:nvSpPr>
        <p:spPr bwMode="auto">
          <a:xfrm>
            <a:off x="1695450" y="1758950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x B x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0330346" y="1628666"/>
                <a:ext cx="1655991" cy="611706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346" y="1628666"/>
                <a:ext cx="1655991" cy="61170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5187232" y="173773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86586" y="1733768"/>
            <a:ext cx="51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95196" y="17214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86682" y="1755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002818" y="176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74" name="Rectangle 32"/>
          <p:cNvSpPr>
            <a:spLocks noChangeArrowheads="1"/>
          </p:cNvSpPr>
          <p:nvPr/>
        </p:nvSpPr>
        <p:spPr bwMode="auto">
          <a:xfrm>
            <a:off x="9768787" y="1788444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+mj-lt"/>
              </a:rPr>
              <a:t>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87154" y="1116364"/>
            <a:ext cx="9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E[CLV]=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4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6" grpId="0"/>
      <p:bldP spid="19" grpId="0"/>
      <p:bldP spid="28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57" grpId="0"/>
      <p:bldP spid="58" grpId="0"/>
      <p:bldP spid="59" grpId="0"/>
      <p:bldP spid="60" grpId="0"/>
      <p:bldP spid="61" grpId="0"/>
      <p:bldP spid="66" grpId="0" animBg="1"/>
      <p:bldP spid="69" grpId="0"/>
      <p:bldP spid="70" grpId="0"/>
      <p:bldP spid="71" grpId="0"/>
      <p:bldP spid="72" grpId="0"/>
      <p:bldP spid="73" grpId="0"/>
      <p:bldP spid="74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CLV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𝐶𝐿𝑉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+…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78912" y="3772694"/>
                <a:ext cx="3246338" cy="84786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  0&lt;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912" y="3772694"/>
                <a:ext cx="3246338" cy="8478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8753475" y="3467894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Geometric series</a:t>
            </a:r>
          </a:p>
        </p:txBody>
      </p:sp>
    </p:spTree>
    <p:extLst>
      <p:ext uri="{BB962C8B-B14F-4D97-AF65-F5344CB8AC3E}">
        <p14:creationId xmlns:p14="http://schemas.microsoft.com/office/powerpoint/2010/main" val="128737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16</a:t>
            </a:fld>
            <a:endParaRPr lang="en-GB" noProof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64063" y="3911600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4490843" y="3154362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0843" y="3154362"/>
                <a:ext cx="417422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933950" y="4032250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5654675" y="3910013"/>
            <a:ext cx="249238" cy="24923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5636287" y="315553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6287" y="3155534"/>
                <a:ext cx="417422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024563" y="4030663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680561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6779918" y="314525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9918" y="3145254"/>
                <a:ext cx="417422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17550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798036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7912012" y="3150772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2012" y="3150772"/>
                <a:ext cx="417422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835025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9096375" y="3933825"/>
            <a:ext cx="249238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0"/>
              <p:cNvSpPr txBox="1">
                <a:spLocks noChangeArrowheads="1"/>
              </p:cNvSpPr>
              <p:nvPr/>
            </p:nvSpPr>
            <p:spPr bwMode="auto">
              <a:xfrm>
                <a:off x="9067628" y="314525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7628" y="3145254"/>
                <a:ext cx="417422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9466263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V="1">
            <a:off x="4667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 flipV="1">
            <a:off x="5810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 flipV="1">
            <a:off x="6945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V="1">
            <a:off x="8074025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 flipV="1">
            <a:off x="9231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1695450" y="32067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46"/>
              <p:cNvSpPr txBox="1">
                <a:spLocks noChangeArrowheads="1"/>
              </p:cNvSpPr>
              <p:nvPr/>
            </p:nvSpPr>
            <p:spPr bwMode="auto">
              <a:xfrm>
                <a:off x="5326174" y="2390424"/>
                <a:ext cx="111113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1/(1+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6174" y="2390424"/>
                <a:ext cx="1111138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1695450" y="2408074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Discounted to Present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46"/>
              <p:cNvSpPr txBox="1">
                <a:spLocks noChangeArrowheads="1"/>
              </p:cNvSpPr>
              <p:nvPr/>
            </p:nvSpPr>
            <p:spPr bwMode="auto">
              <a:xfrm>
                <a:off x="6422175" y="2371025"/>
                <a:ext cx="12066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2175" y="2371025"/>
                <a:ext cx="1206612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46"/>
              <p:cNvSpPr txBox="1">
                <a:spLocks noChangeArrowheads="1"/>
              </p:cNvSpPr>
              <p:nvPr/>
            </p:nvSpPr>
            <p:spPr bwMode="auto">
              <a:xfrm>
                <a:off x="7666775" y="2371025"/>
                <a:ext cx="12066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6775" y="2371025"/>
                <a:ext cx="1206612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46"/>
              <p:cNvSpPr txBox="1">
                <a:spLocks noChangeArrowheads="1"/>
              </p:cNvSpPr>
              <p:nvPr/>
            </p:nvSpPr>
            <p:spPr bwMode="auto">
              <a:xfrm>
                <a:off x="8858250" y="2376324"/>
                <a:ext cx="12066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8250" y="2376324"/>
                <a:ext cx="1206612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35"/>
              <p:cNvSpPr txBox="1">
                <a:spLocks noChangeArrowheads="1"/>
              </p:cNvSpPr>
              <p:nvPr/>
            </p:nvSpPr>
            <p:spPr bwMode="auto">
              <a:xfrm>
                <a:off x="5657850" y="2771775"/>
                <a:ext cx="3446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7850" y="2771775"/>
                <a:ext cx="344645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36"/>
              <p:cNvSpPr txBox="1">
                <a:spLocks noChangeArrowheads="1"/>
              </p:cNvSpPr>
              <p:nvPr/>
            </p:nvSpPr>
            <p:spPr bwMode="auto">
              <a:xfrm>
                <a:off x="6779918" y="2781185"/>
                <a:ext cx="46294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sz="1600" b="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5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9918" y="2781185"/>
                <a:ext cx="462947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3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7"/>
              <p:cNvSpPr txBox="1">
                <a:spLocks noChangeArrowheads="1"/>
              </p:cNvSpPr>
              <p:nvPr/>
            </p:nvSpPr>
            <p:spPr bwMode="auto">
              <a:xfrm>
                <a:off x="7943850" y="2771775"/>
                <a:ext cx="4445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3850" y="2771775"/>
                <a:ext cx="444545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8"/>
              <p:cNvSpPr txBox="1">
                <a:spLocks noChangeArrowheads="1"/>
              </p:cNvSpPr>
              <p:nvPr/>
            </p:nvSpPr>
            <p:spPr bwMode="auto">
              <a:xfrm>
                <a:off x="9086850" y="2771775"/>
                <a:ext cx="4445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6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7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86850" y="2771775"/>
                <a:ext cx="444545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1695450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Time (0 is present)</a:t>
            </a:r>
          </a:p>
        </p:txBody>
      </p: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4533106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</a:t>
            </a:r>
          </a:p>
        </p:txBody>
      </p:sp>
      <p:sp>
        <p:nvSpPr>
          <p:cNvPr id="45" name="Rectangle 32"/>
          <p:cNvSpPr>
            <a:spLocks noChangeArrowheads="1"/>
          </p:cNvSpPr>
          <p:nvPr/>
        </p:nvSpPr>
        <p:spPr bwMode="auto">
          <a:xfrm>
            <a:off x="5699125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46" name="Rectangle 32"/>
          <p:cNvSpPr>
            <a:spLocks noChangeArrowheads="1"/>
          </p:cNvSpPr>
          <p:nvPr/>
        </p:nvSpPr>
        <p:spPr bwMode="auto">
          <a:xfrm>
            <a:off x="6800851" y="452596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47" name="Rectangle 32"/>
          <p:cNvSpPr>
            <a:spLocks noChangeArrowheads="1"/>
          </p:cNvSpPr>
          <p:nvPr/>
        </p:nvSpPr>
        <p:spPr bwMode="auto">
          <a:xfrm>
            <a:off x="7966870" y="4521200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auto">
          <a:xfrm>
            <a:off x="3912394" y="5432425"/>
            <a:ext cx="6409742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Expected customer lifetime value of this customer is €367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95450" y="4992885"/>
            <a:ext cx="18659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4" name="Rectangle 32"/>
          <p:cNvSpPr>
            <a:spLocks noChangeArrowheads="1"/>
          </p:cNvSpPr>
          <p:nvPr/>
        </p:nvSpPr>
        <p:spPr bwMode="auto">
          <a:xfrm>
            <a:off x="10379076" y="3848101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+mj-lt"/>
              </a:rPr>
              <a:t>…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9084160" y="452774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8"/>
              <p:cNvSpPr txBox="1">
                <a:spLocks noChangeArrowheads="1"/>
              </p:cNvSpPr>
              <p:nvPr/>
            </p:nvSpPr>
            <p:spPr bwMode="auto">
              <a:xfrm>
                <a:off x="4528348" y="1659276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7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8348" y="1659276"/>
                <a:ext cx="417422" cy="33855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11"/>
              <p:cNvSpPr txBox="1">
                <a:spLocks noChangeArrowheads="1"/>
              </p:cNvSpPr>
              <p:nvPr/>
            </p:nvSpPr>
            <p:spPr bwMode="auto">
              <a:xfrm>
                <a:off x="5654048" y="1641813"/>
                <a:ext cx="726417" cy="518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8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4048" y="1641813"/>
                <a:ext cx="726417" cy="518155"/>
              </a:xfrm>
              <a:prstGeom prst="rect">
                <a:avLst/>
              </a:prstGeom>
              <a:blipFill rotWithShape="0">
                <a:blip r:embed="rId17"/>
                <a:stretch>
                  <a:fillRect b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4"/>
              <p:cNvSpPr txBox="1">
                <a:spLocks noChangeArrowheads="1"/>
              </p:cNvSpPr>
              <p:nvPr/>
            </p:nvSpPr>
            <p:spPr bwMode="auto">
              <a:xfrm>
                <a:off x="6556753" y="1608658"/>
                <a:ext cx="991810" cy="62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6753" y="1608658"/>
                <a:ext cx="991810" cy="62126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17"/>
              <p:cNvSpPr txBox="1">
                <a:spLocks noChangeArrowheads="1"/>
              </p:cNvSpPr>
              <p:nvPr/>
            </p:nvSpPr>
            <p:spPr bwMode="auto">
              <a:xfrm>
                <a:off x="7695595" y="1621069"/>
                <a:ext cx="991810" cy="62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595" y="1621069"/>
                <a:ext cx="991810" cy="62126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20"/>
              <p:cNvSpPr txBox="1">
                <a:spLocks noChangeArrowheads="1"/>
              </p:cNvSpPr>
              <p:nvPr/>
            </p:nvSpPr>
            <p:spPr bwMode="auto">
              <a:xfrm>
                <a:off x="8929036" y="1614100"/>
                <a:ext cx="991810" cy="643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9036" y="1614100"/>
                <a:ext cx="991810" cy="643061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50"/>
          <p:cNvSpPr>
            <a:spLocks noChangeArrowheads="1"/>
          </p:cNvSpPr>
          <p:nvPr/>
        </p:nvSpPr>
        <p:spPr bwMode="auto">
          <a:xfrm>
            <a:off x="1115992" y="2408074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3" name="Rectangle 50"/>
          <p:cNvSpPr>
            <a:spLocks noChangeArrowheads="1"/>
          </p:cNvSpPr>
          <p:nvPr/>
        </p:nvSpPr>
        <p:spPr bwMode="auto">
          <a:xfrm>
            <a:off x="1122534" y="2805529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</a:t>
            </a:r>
          </a:p>
        </p:txBody>
      </p:sp>
      <p:sp>
        <p:nvSpPr>
          <p:cNvPr id="64" name="Rectangle 50"/>
          <p:cNvSpPr>
            <a:spLocks noChangeArrowheads="1"/>
          </p:cNvSpPr>
          <p:nvPr/>
        </p:nvSpPr>
        <p:spPr bwMode="auto">
          <a:xfrm>
            <a:off x="1122534" y="3199997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5" name="Rectangle 50"/>
          <p:cNvSpPr>
            <a:spLocks noChangeArrowheads="1"/>
          </p:cNvSpPr>
          <p:nvPr/>
        </p:nvSpPr>
        <p:spPr bwMode="auto">
          <a:xfrm>
            <a:off x="1695450" y="1758950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x B x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0330346" y="1628666"/>
                <a:ext cx="1655991" cy="611706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346" y="1628666"/>
                <a:ext cx="1655991" cy="61170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5187232" y="173773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86586" y="1733768"/>
            <a:ext cx="51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95196" y="17214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86682" y="1755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002818" y="176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74" name="Rectangle 32"/>
          <p:cNvSpPr>
            <a:spLocks noChangeArrowheads="1"/>
          </p:cNvSpPr>
          <p:nvPr/>
        </p:nvSpPr>
        <p:spPr bwMode="auto">
          <a:xfrm>
            <a:off x="9768787" y="1788444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+mj-lt"/>
              </a:rPr>
              <a:t>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9535045" y="667850"/>
            <a:ext cx="9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E[CLV]= 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18243" y="118757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16653" y="11901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572856" y="117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716749" y="121239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980176" y="11941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4453327" y="1177101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100</a:t>
            </a: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5656946" y="1171097"/>
            <a:ext cx="5625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72</a:t>
            </a: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177758" y="1169641"/>
            <a:ext cx="393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28</a:t>
            </a:r>
          </a:p>
        </p:txBody>
      </p:sp>
      <p:sp>
        <p:nvSpPr>
          <p:cNvPr id="81" name="Rectangle 32"/>
          <p:cNvSpPr>
            <a:spLocks noChangeArrowheads="1"/>
          </p:cNvSpPr>
          <p:nvPr/>
        </p:nvSpPr>
        <p:spPr bwMode="auto">
          <a:xfrm>
            <a:off x="9650970" y="1244659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…</a:t>
            </a:r>
          </a:p>
        </p:txBody>
      </p:sp>
      <p:sp>
        <p:nvSpPr>
          <p:cNvPr id="82" name="Text Box 35"/>
          <p:cNvSpPr txBox="1">
            <a:spLocks noChangeArrowheads="1"/>
          </p:cNvSpPr>
          <p:nvPr/>
        </p:nvSpPr>
        <p:spPr bwMode="auto">
          <a:xfrm>
            <a:off x="10299494" y="1166270"/>
            <a:ext cx="526106" cy="338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367</a:t>
            </a:r>
          </a:p>
        </p:txBody>
      </p:sp>
      <p:sp>
        <p:nvSpPr>
          <p:cNvPr id="83" name="Text Box 35"/>
          <p:cNvSpPr txBox="1">
            <a:spLocks noChangeArrowheads="1"/>
          </p:cNvSpPr>
          <p:nvPr/>
        </p:nvSpPr>
        <p:spPr bwMode="auto">
          <a:xfrm>
            <a:off x="6851893" y="1193031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53</a:t>
            </a:r>
          </a:p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4" name="Text Box 35"/>
          <p:cNvSpPr txBox="1">
            <a:spLocks noChangeArrowheads="1"/>
          </p:cNvSpPr>
          <p:nvPr/>
        </p:nvSpPr>
        <p:spPr bwMode="auto">
          <a:xfrm>
            <a:off x="8024128" y="1163393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38</a:t>
            </a:r>
          </a:p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50"/>
              <p:cNvSpPr>
                <a:spLocks noChangeArrowheads="1"/>
              </p:cNvSpPr>
              <p:nvPr/>
            </p:nvSpPr>
            <p:spPr bwMode="auto">
              <a:xfrm>
                <a:off x="407252" y="577850"/>
                <a:ext cx="4406048" cy="3048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0487" tIns="44450" rIns="90487" bIns="44450"/>
              <a:lstStyle/>
              <a:p>
                <a:pPr indent="1588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= 100,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= 0.80,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= 0.10</a:t>
                </a:r>
              </a:p>
            </p:txBody>
          </p:sp>
        </mc:Choice>
        <mc:Fallback xmlns="">
          <p:sp>
            <p:nvSpPr>
              <p:cNvPr id="85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252" y="577850"/>
                <a:ext cx="4406048" cy="304800"/>
              </a:xfrm>
              <a:prstGeom prst="rect">
                <a:avLst/>
              </a:prstGeom>
              <a:blipFill rotWithShape="0">
                <a:blip r:embed="rId22"/>
                <a:stretch>
                  <a:fillRect l="-1379" t="-26923" b="-44231"/>
                </a:stretch>
              </a:blipFill>
              <a:ln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1695450" y="2787650"/>
                <a:ext cx="336232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pPr indent="1588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Prob. </a:t>
                </a:r>
                <a:r>
                  <a:rPr lang="en-US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cust</a:t>
                </a: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. survives past t: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5450" y="2787650"/>
                <a:ext cx="3362325" cy="304800"/>
              </a:xfrm>
              <a:prstGeom prst="rect">
                <a:avLst/>
              </a:prstGeom>
              <a:blipFill rotWithShape="0">
                <a:blip r:embed="rId14"/>
                <a:stretch>
                  <a:fillRect l="-1087" t="-20000" b="-2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767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CLV vs. residual lifetime value (RLV)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CLV</a:t>
            </a:r>
            <a:r>
              <a:rPr lang="en-US" dirty="0">
                <a:latin typeface="+mj-lt"/>
              </a:rPr>
              <a:t> = for a not-yet-acquired customer, </a:t>
            </a:r>
            <a:r>
              <a:rPr lang="en-US" u="sng" dirty="0">
                <a:latin typeface="+mj-lt"/>
              </a:rPr>
              <a:t>from first purchase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RLV</a:t>
            </a:r>
            <a:r>
              <a:rPr lang="en-US" dirty="0">
                <a:latin typeface="+mj-lt"/>
              </a:rPr>
              <a:t> = </a:t>
            </a:r>
            <a:r>
              <a:rPr lang="en-US" b="1" u="sng" dirty="0">
                <a:latin typeface="+mj-lt"/>
              </a:rPr>
              <a:t>R</a:t>
            </a:r>
            <a:r>
              <a:rPr lang="en-US" dirty="0">
                <a:latin typeface="+mj-lt"/>
              </a:rPr>
              <a:t>esidual </a:t>
            </a:r>
            <a:r>
              <a:rPr lang="en-US" b="1" u="sng" dirty="0">
                <a:latin typeface="+mj-lt"/>
              </a:rPr>
              <a:t>L</a:t>
            </a:r>
            <a:r>
              <a:rPr lang="en-US" dirty="0">
                <a:latin typeface="+mj-lt"/>
              </a:rPr>
              <a:t>ifetime </a:t>
            </a:r>
            <a:r>
              <a:rPr lang="en-US" b="1" u="sng" dirty="0">
                <a:latin typeface="+mj-lt"/>
              </a:rPr>
              <a:t>V</a:t>
            </a:r>
            <a:r>
              <a:rPr lang="en-US" dirty="0">
                <a:latin typeface="+mj-lt"/>
              </a:rPr>
              <a:t>alue of </a:t>
            </a:r>
            <a:r>
              <a:rPr lang="en-US" b="1" dirty="0">
                <a:latin typeface="+mj-lt"/>
              </a:rPr>
              <a:t>already existing </a:t>
            </a:r>
            <a:r>
              <a:rPr lang="en-US" dirty="0">
                <a:latin typeface="+mj-lt"/>
              </a:rPr>
              <a:t>customer, including future purchases</a:t>
            </a:r>
          </a:p>
          <a:p>
            <a:pPr lvl="1"/>
            <a:r>
              <a:rPr lang="en-US" dirty="0">
                <a:latin typeface="+mj-lt"/>
              </a:rPr>
              <a:t>E.g., what’s the value of a customer who with an “age” of 3 (3 years as a customer)?</a:t>
            </a:r>
          </a:p>
        </p:txBody>
      </p:sp>
    </p:spTree>
    <p:extLst>
      <p:ext uri="{BB962C8B-B14F-4D97-AF65-F5344CB8AC3E}">
        <p14:creationId xmlns:p14="http://schemas.microsoft.com/office/powerpoint/2010/main" val="587173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18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RLV: right before next renewal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64063" y="3911600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933950" y="4032250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5654675" y="3910013"/>
            <a:ext cx="249238" cy="24923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5636287" y="315553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6287" y="3155534"/>
                <a:ext cx="417422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024563" y="4030663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680561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6779918" y="314525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9918" y="3145254"/>
                <a:ext cx="417422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17550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798036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7912012" y="3150772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2012" y="3150772"/>
                <a:ext cx="417422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835025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9096375" y="3933825"/>
            <a:ext cx="249238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0"/>
              <p:cNvSpPr txBox="1">
                <a:spLocks noChangeArrowheads="1"/>
              </p:cNvSpPr>
              <p:nvPr/>
            </p:nvSpPr>
            <p:spPr bwMode="auto">
              <a:xfrm>
                <a:off x="9067628" y="314525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7628" y="3145254"/>
                <a:ext cx="417422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9466263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V="1">
            <a:off x="4667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 flipV="1">
            <a:off x="5810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 flipV="1">
            <a:off x="6945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V="1">
            <a:off x="8074025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 flipV="1">
            <a:off x="9231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1695450" y="32067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Margin</a:t>
            </a:r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1695450" y="2408074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Discounted to Present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1695450" y="2787650"/>
                <a:ext cx="286861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pPr indent="1588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Prob. </a:t>
                </a:r>
                <a:r>
                  <a:rPr lang="en-US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cust</a:t>
                </a: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survives past t: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5450" y="2787650"/>
                <a:ext cx="2868613" cy="304800"/>
              </a:xfrm>
              <a:prstGeom prst="rect">
                <a:avLst/>
              </a:prstGeom>
              <a:blipFill rotWithShape="0">
                <a:blip r:embed="rId7"/>
                <a:stretch>
                  <a:fillRect l="-1274" t="-20000" b="-2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46"/>
              <p:cNvSpPr txBox="1">
                <a:spLocks noChangeArrowheads="1"/>
              </p:cNvSpPr>
              <p:nvPr/>
            </p:nvSpPr>
            <p:spPr bwMode="auto">
              <a:xfrm>
                <a:off x="6422175" y="2371025"/>
                <a:ext cx="120225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2175" y="2371025"/>
                <a:ext cx="1202252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46"/>
              <p:cNvSpPr txBox="1">
                <a:spLocks noChangeArrowheads="1"/>
              </p:cNvSpPr>
              <p:nvPr/>
            </p:nvSpPr>
            <p:spPr bwMode="auto">
              <a:xfrm>
                <a:off x="7666775" y="2371025"/>
                <a:ext cx="12066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6775" y="2371025"/>
                <a:ext cx="1206612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46"/>
              <p:cNvSpPr txBox="1">
                <a:spLocks noChangeArrowheads="1"/>
              </p:cNvSpPr>
              <p:nvPr/>
            </p:nvSpPr>
            <p:spPr bwMode="auto">
              <a:xfrm>
                <a:off x="8858250" y="2376324"/>
                <a:ext cx="12066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8250" y="2376324"/>
                <a:ext cx="1206612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35"/>
              <p:cNvSpPr txBox="1">
                <a:spLocks noChangeArrowheads="1"/>
              </p:cNvSpPr>
              <p:nvPr/>
            </p:nvSpPr>
            <p:spPr bwMode="auto">
              <a:xfrm>
                <a:off x="5657850" y="2771775"/>
                <a:ext cx="3446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7850" y="2771775"/>
                <a:ext cx="344645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36"/>
              <p:cNvSpPr txBox="1">
                <a:spLocks noChangeArrowheads="1"/>
              </p:cNvSpPr>
              <p:nvPr/>
            </p:nvSpPr>
            <p:spPr bwMode="auto">
              <a:xfrm>
                <a:off x="6724650" y="2771775"/>
                <a:ext cx="46294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sz="1600" b="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5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4650" y="2771775"/>
                <a:ext cx="462947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7"/>
              <p:cNvSpPr txBox="1">
                <a:spLocks noChangeArrowheads="1"/>
              </p:cNvSpPr>
              <p:nvPr/>
            </p:nvSpPr>
            <p:spPr bwMode="auto">
              <a:xfrm>
                <a:off x="7943850" y="2771775"/>
                <a:ext cx="4445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3850" y="2771775"/>
                <a:ext cx="444545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8"/>
              <p:cNvSpPr txBox="1">
                <a:spLocks noChangeArrowheads="1"/>
              </p:cNvSpPr>
              <p:nvPr/>
            </p:nvSpPr>
            <p:spPr bwMode="auto">
              <a:xfrm>
                <a:off x="9086850" y="2771775"/>
                <a:ext cx="44454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7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86850" y="2771775"/>
                <a:ext cx="444544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1695450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Time (t is present)</a:t>
            </a:r>
          </a:p>
        </p:txBody>
      </p: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4533106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t-1</a:t>
            </a:r>
          </a:p>
        </p:txBody>
      </p:sp>
      <p:sp>
        <p:nvSpPr>
          <p:cNvPr id="45" name="Rectangle 32"/>
          <p:cNvSpPr>
            <a:spLocks noChangeArrowheads="1"/>
          </p:cNvSpPr>
          <p:nvPr/>
        </p:nvSpPr>
        <p:spPr bwMode="auto">
          <a:xfrm>
            <a:off x="5699125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t*</a:t>
            </a:r>
          </a:p>
        </p:txBody>
      </p:sp>
      <p:sp>
        <p:nvSpPr>
          <p:cNvPr id="46" name="Rectangle 32"/>
          <p:cNvSpPr>
            <a:spLocks noChangeArrowheads="1"/>
          </p:cNvSpPr>
          <p:nvPr/>
        </p:nvSpPr>
        <p:spPr bwMode="auto">
          <a:xfrm>
            <a:off x="6800851" y="452596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t+1</a:t>
            </a:r>
          </a:p>
        </p:txBody>
      </p:sp>
      <p:sp>
        <p:nvSpPr>
          <p:cNvPr id="47" name="Rectangle 32"/>
          <p:cNvSpPr>
            <a:spLocks noChangeArrowheads="1"/>
          </p:cNvSpPr>
          <p:nvPr/>
        </p:nvSpPr>
        <p:spPr bwMode="auto">
          <a:xfrm>
            <a:off x="7966870" y="4521200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2"/>
              <p:cNvSpPr>
                <a:spLocks noChangeArrowheads="1"/>
              </p:cNvSpPr>
              <p:nvPr/>
            </p:nvSpPr>
            <p:spPr bwMode="auto">
              <a:xfrm>
                <a:off x="3912394" y="5432425"/>
                <a:ext cx="6275388" cy="1184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Right before customer makes a renewal decision, receive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if contract is renewed with probability p; 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2394" y="5432425"/>
                <a:ext cx="6275388" cy="1184275"/>
              </a:xfrm>
              <a:prstGeom prst="rect">
                <a:avLst/>
              </a:prstGeom>
              <a:blipFill rotWithShape="0">
                <a:blip r:embed="rId15"/>
                <a:stretch>
                  <a:fillRect l="-583" t="-15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1695450" y="4992885"/>
            <a:ext cx="18659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4732337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history</a:t>
            </a:r>
          </a:p>
        </p:txBody>
      </p: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6772275" y="4875215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future</a:t>
            </a:r>
          </a:p>
        </p:txBody>
      </p:sp>
      <p:sp>
        <p:nvSpPr>
          <p:cNvPr id="54" name="Rectangle 32"/>
          <p:cNvSpPr>
            <a:spLocks noChangeArrowheads="1"/>
          </p:cNvSpPr>
          <p:nvPr/>
        </p:nvSpPr>
        <p:spPr bwMode="auto">
          <a:xfrm>
            <a:off x="10379076" y="3848101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+mj-lt"/>
              </a:rPr>
              <a:t>…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9084160" y="452774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t+3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11"/>
              <p:cNvSpPr txBox="1">
                <a:spLocks noChangeArrowheads="1"/>
              </p:cNvSpPr>
              <p:nvPr/>
            </p:nvSpPr>
            <p:spPr bwMode="auto">
              <a:xfrm>
                <a:off x="5652720" y="1736877"/>
                <a:ext cx="5189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𝑚𝑝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8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2720" y="1736877"/>
                <a:ext cx="518988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4"/>
              <p:cNvSpPr txBox="1">
                <a:spLocks noChangeArrowheads="1"/>
              </p:cNvSpPr>
              <p:nvPr/>
            </p:nvSpPr>
            <p:spPr bwMode="auto">
              <a:xfrm>
                <a:off x="6556753" y="1608658"/>
                <a:ext cx="987450" cy="62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6753" y="1608658"/>
                <a:ext cx="987450" cy="62126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17"/>
              <p:cNvSpPr txBox="1">
                <a:spLocks noChangeArrowheads="1"/>
              </p:cNvSpPr>
              <p:nvPr/>
            </p:nvSpPr>
            <p:spPr bwMode="auto">
              <a:xfrm>
                <a:off x="7695595" y="1621069"/>
                <a:ext cx="980588" cy="62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595" y="1621069"/>
                <a:ext cx="980588" cy="62126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20"/>
              <p:cNvSpPr txBox="1">
                <a:spLocks noChangeArrowheads="1"/>
              </p:cNvSpPr>
              <p:nvPr/>
            </p:nvSpPr>
            <p:spPr bwMode="auto">
              <a:xfrm>
                <a:off x="8929036" y="1614100"/>
                <a:ext cx="980588" cy="643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9036" y="1614100"/>
                <a:ext cx="980588" cy="64306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50"/>
          <p:cNvSpPr>
            <a:spLocks noChangeArrowheads="1"/>
          </p:cNvSpPr>
          <p:nvPr/>
        </p:nvSpPr>
        <p:spPr bwMode="auto">
          <a:xfrm>
            <a:off x="1115992" y="2408074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3" name="Rectangle 50"/>
          <p:cNvSpPr>
            <a:spLocks noChangeArrowheads="1"/>
          </p:cNvSpPr>
          <p:nvPr/>
        </p:nvSpPr>
        <p:spPr bwMode="auto">
          <a:xfrm>
            <a:off x="1122534" y="2805529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</a:t>
            </a:r>
          </a:p>
        </p:txBody>
      </p:sp>
      <p:sp>
        <p:nvSpPr>
          <p:cNvPr id="64" name="Rectangle 50"/>
          <p:cNvSpPr>
            <a:spLocks noChangeArrowheads="1"/>
          </p:cNvSpPr>
          <p:nvPr/>
        </p:nvSpPr>
        <p:spPr bwMode="auto">
          <a:xfrm>
            <a:off x="1122534" y="3199997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5" name="Rectangle 50"/>
          <p:cNvSpPr>
            <a:spLocks noChangeArrowheads="1"/>
          </p:cNvSpPr>
          <p:nvPr/>
        </p:nvSpPr>
        <p:spPr bwMode="auto">
          <a:xfrm>
            <a:off x="1695450" y="1758950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x B x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0330347" y="1628668"/>
                <a:ext cx="1266629" cy="6117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347" y="1628668"/>
                <a:ext cx="1266629" cy="61170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6286586" y="1733768"/>
            <a:ext cx="51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95196" y="17214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86682" y="1755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002818" y="176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74" name="Rectangle 32"/>
          <p:cNvSpPr>
            <a:spLocks noChangeArrowheads="1"/>
          </p:cNvSpPr>
          <p:nvPr/>
        </p:nvSpPr>
        <p:spPr bwMode="auto">
          <a:xfrm>
            <a:off x="9768787" y="1788444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+mj-lt"/>
              </a:rPr>
              <a:t>…</a:t>
            </a:r>
          </a:p>
        </p:txBody>
      </p:sp>
      <p:sp>
        <p:nvSpPr>
          <p:cNvPr id="67" name="Rectangle 32"/>
          <p:cNvSpPr>
            <a:spLocks noChangeArrowheads="1"/>
          </p:cNvSpPr>
          <p:nvPr/>
        </p:nvSpPr>
        <p:spPr bwMode="auto">
          <a:xfrm rot="16200000">
            <a:off x="5032987" y="2167939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present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636287" y="1343025"/>
            <a:ext cx="0" cy="334962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13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19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RLV: right after renewal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64063" y="3911600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933950" y="4032250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5654675" y="3910013"/>
            <a:ext cx="249238" cy="24923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5636287" y="315553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6287" y="3155534"/>
                <a:ext cx="417422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024563" y="4030663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680561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6779918" y="314525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9918" y="3145254"/>
                <a:ext cx="417422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17550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798036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7912012" y="3150772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2012" y="3150772"/>
                <a:ext cx="417422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835025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9096375" y="3933825"/>
            <a:ext cx="249238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0"/>
              <p:cNvSpPr txBox="1">
                <a:spLocks noChangeArrowheads="1"/>
              </p:cNvSpPr>
              <p:nvPr/>
            </p:nvSpPr>
            <p:spPr bwMode="auto">
              <a:xfrm>
                <a:off x="9067628" y="3145254"/>
                <a:ext cx="4174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7628" y="3145254"/>
                <a:ext cx="417422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9466263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V="1">
            <a:off x="4667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 flipV="1">
            <a:off x="5810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 flipV="1">
            <a:off x="6945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V="1">
            <a:off x="8074025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 flipV="1">
            <a:off x="9231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1695450" y="32067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Margin</a:t>
            </a:r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1695450" y="2408074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Discounted to Present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1695450" y="2787650"/>
                <a:ext cx="286861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pPr indent="1588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Prob. </a:t>
                </a:r>
                <a:r>
                  <a:rPr lang="en-US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cust</a:t>
                </a:r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survives past t: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5450" y="2787650"/>
                <a:ext cx="2868613" cy="304800"/>
              </a:xfrm>
              <a:prstGeom prst="rect">
                <a:avLst/>
              </a:prstGeom>
              <a:blipFill rotWithShape="0">
                <a:blip r:embed="rId7"/>
                <a:stretch>
                  <a:fillRect l="-1274" t="-20000" b="-2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46"/>
              <p:cNvSpPr txBox="1">
                <a:spLocks noChangeArrowheads="1"/>
              </p:cNvSpPr>
              <p:nvPr/>
            </p:nvSpPr>
            <p:spPr bwMode="auto">
              <a:xfrm>
                <a:off x="6422175" y="2371025"/>
                <a:ext cx="120225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2175" y="2371025"/>
                <a:ext cx="1202252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46"/>
              <p:cNvSpPr txBox="1">
                <a:spLocks noChangeArrowheads="1"/>
              </p:cNvSpPr>
              <p:nvPr/>
            </p:nvSpPr>
            <p:spPr bwMode="auto">
              <a:xfrm>
                <a:off x="7666775" y="2371025"/>
                <a:ext cx="12066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6775" y="2371025"/>
                <a:ext cx="1206612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46"/>
              <p:cNvSpPr txBox="1">
                <a:spLocks noChangeArrowheads="1"/>
              </p:cNvSpPr>
              <p:nvPr/>
            </p:nvSpPr>
            <p:spPr bwMode="auto">
              <a:xfrm>
                <a:off x="8858250" y="2376324"/>
                <a:ext cx="12066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8250" y="2376324"/>
                <a:ext cx="1206612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35"/>
              <p:cNvSpPr txBox="1">
                <a:spLocks noChangeArrowheads="1"/>
              </p:cNvSpPr>
              <p:nvPr/>
            </p:nvSpPr>
            <p:spPr bwMode="auto">
              <a:xfrm>
                <a:off x="5657850" y="2771775"/>
                <a:ext cx="3446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7850" y="2771775"/>
                <a:ext cx="344645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36"/>
              <p:cNvSpPr txBox="1">
                <a:spLocks noChangeArrowheads="1"/>
              </p:cNvSpPr>
              <p:nvPr/>
            </p:nvSpPr>
            <p:spPr bwMode="auto">
              <a:xfrm>
                <a:off x="6724650" y="2771775"/>
                <a:ext cx="46294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sz="1600" b="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5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4650" y="2771775"/>
                <a:ext cx="462947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7"/>
              <p:cNvSpPr txBox="1">
                <a:spLocks noChangeArrowheads="1"/>
              </p:cNvSpPr>
              <p:nvPr/>
            </p:nvSpPr>
            <p:spPr bwMode="auto">
              <a:xfrm>
                <a:off x="7943850" y="2771775"/>
                <a:ext cx="4445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3850" y="2771775"/>
                <a:ext cx="444545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8"/>
              <p:cNvSpPr txBox="1">
                <a:spLocks noChangeArrowheads="1"/>
              </p:cNvSpPr>
              <p:nvPr/>
            </p:nvSpPr>
            <p:spPr bwMode="auto">
              <a:xfrm>
                <a:off x="9086850" y="2771775"/>
                <a:ext cx="4445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6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7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86850" y="2771775"/>
                <a:ext cx="444545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1695450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Time (t is present)</a:t>
            </a:r>
          </a:p>
        </p:txBody>
      </p: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4533106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t-1</a:t>
            </a:r>
          </a:p>
        </p:txBody>
      </p:sp>
      <p:sp>
        <p:nvSpPr>
          <p:cNvPr id="45" name="Rectangle 32"/>
          <p:cNvSpPr>
            <a:spLocks noChangeArrowheads="1"/>
          </p:cNvSpPr>
          <p:nvPr/>
        </p:nvSpPr>
        <p:spPr bwMode="auto">
          <a:xfrm>
            <a:off x="5699125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t*</a:t>
            </a:r>
          </a:p>
        </p:txBody>
      </p:sp>
      <p:sp>
        <p:nvSpPr>
          <p:cNvPr id="46" name="Rectangle 32"/>
          <p:cNvSpPr>
            <a:spLocks noChangeArrowheads="1"/>
          </p:cNvSpPr>
          <p:nvPr/>
        </p:nvSpPr>
        <p:spPr bwMode="auto">
          <a:xfrm>
            <a:off x="6800851" y="452596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t+1</a:t>
            </a:r>
          </a:p>
        </p:txBody>
      </p:sp>
      <p:sp>
        <p:nvSpPr>
          <p:cNvPr id="47" name="Rectangle 32"/>
          <p:cNvSpPr>
            <a:spLocks noChangeArrowheads="1"/>
          </p:cNvSpPr>
          <p:nvPr/>
        </p:nvSpPr>
        <p:spPr bwMode="auto">
          <a:xfrm>
            <a:off x="7966870" y="4521200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2"/>
              <p:cNvSpPr>
                <a:spLocks noChangeArrowheads="1"/>
              </p:cNvSpPr>
              <p:nvPr/>
            </p:nvSpPr>
            <p:spPr bwMode="auto">
              <a:xfrm>
                <a:off x="3912394" y="5432425"/>
                <a:ext cx="6275388" cy="1184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Right after customer makes a renewal decision, receive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in one period if contract is renewed with probability p, discounted to present. 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2394" y="5432425"/>
                <a:ext cx="6275388" cy="1184275"/>
              </a:xfrm>
              <a:prstGeom prst="rect">
                <a:avLst/>
              </a:prstGeom>
              <a:blipFill rotWithShape="0">
                <a:blip r:embed="rId15"/>
                <a:stretch>
                  <a:fillRect l="-583" t="-15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1695450" y="4992885"/>
            <a:ext cx="18659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3994150" y="4936294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history</a:t>
            </a:r>
          </a:p>
        </p:txBody>
      </p: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6737551" y="4883982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future</a:t>
            </a:r>
          </a:p>
        </p:txBody>
      </p:sp>
      <p:sp>
        <p:nvSpPr>
          <p:cNvPr id="54" name="Rectangle 32"/>
          <p:cNvSpPr>
            <a:spLocks noChangeArrowheads="1"/>
          </p:cNvSpPr>
          <p:nvPr/>
        </p:nvSpPr>
        <p:spPr bwMode="auto">
          <a:xfrm>
            <a:off x="10379076" y="3848101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+mj-lt"/>
              </a:rPr>
              <a:t>…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9084160" y="452774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t+3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11"/>
              <p:cNvSpPr txBox="1">
                <a:spLocks noChangeArrowheads="1"/>
              </p:cNvSpPr>
              <p:nvPr/>
            </p:nvSpPr>
            <p:spPr bwMode="auto">
              <a:xfrm>
                <a:off x="5289183" y="1686895"/>
                <a:ext cx="976228" cy="5488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8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9183" y="1686895"/>
                <a:ext cx="976228" cy="54886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4"/>
              <p:cNvSpPr txBox="1">
                <a:spLocks noChangeArrowheads="1"/>
              </p:cNvSpPr>
              <p:nvPr/>
            </p:nvSpPr>
            <p:spPr bwMode="auto">
              <a:xfrm>
                <a:off x="6556753" y="1608658"/>
                <a:ext cx="987450" cy="62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6753" y="1608658"/>
                <a:ext cx="987450" cy="62126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17"/>
              <p:cNvSpPr txBox="1">
                <a:spLocks noChangeArrowheads="1"/>
              </p:cNvSpPr>
              <p:nvPr/>
            </p:nvSpPr>
            <p:spPr bwMode="auto">
              <a:xfrm>
                <a:off x="7695595" y="1621069"/>
                <a:ext cx="980588" cy="62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595" y="1621069"/>
                <a:ext cx="980588" cy="62126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20"/>
              <p:cNvSpPr txBox="1">
                <a:spLocks noChangeArrowheads="1"/>
              </p:cNvSpPr>
              <p:nvPr/>
            </p:nvSpPr>
            <p:spPr bwMode="auto">
              <a:xfrm>
                <a:off x="8929036" y="1614100"/>
                <a:ext cx="980588" cy="62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9036" y="1614100"/>
                <a:ext cx="980588" cy="62023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50"/>
          <p:cNvSpPr>
            <a:spLocks noChangeArrowheads="1"/>
          </p:cNvSpPr>
          <p:nvPr/>
        </p:nvSpPr>
        <p:spPr bwMode="auto">
          <a:xfrm>
            <a:off x="1115992" y="2408074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3" name="Rectangle 50"/>
          <p:cNvSpPr>
            <a:spLocks noChangeArrowheads="1"/>
          </p:cNvSpPr>
          <p:nvPr/>
        </p:nvSpPr>
        <p:spPr bwMode="auto">
          <a:xfrm>
            <a:off x="1122534" y="2805529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</a:t>
            </a:r>
          </a:p>
        </p:txBody>
      </p:sp>
      <p:sp>
        <p:nvSpPr>
          <p:cNvPr id="64" name="Rectangle 50"/>
          <p:cNvSpPr>
            <a:spLocks noChangeArrowheads="1"/>
          </p:cNvSpPr>
          <p:nvPr/>
        </p:nvSpPr>
        <p:spPr bwMode="auto">
          <a:xfrm>
            <a:off x="1122534" y="3199997"/>
            <a:ext cx="3253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5" name="Rectangle 50"/>
          <p:cNvSpPr>
            <a:spLocks noChangeArrowheads="1"/>
          </p:cNvSpPr>
          <p:nvPr/>
        </p:nvSpPr>
        <p:spPr bwMode="auto">
          <a:xfrm>
            <a:off x="1695450" y="1758950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x B x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0330347" y="1628668"/>
                <a:ext cx="1076577" cy="555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347" y="1628668"/>
                <a:ext cx="1076577" cy="555537"/>
              </a:xfrm>
              <a:prstGeom prst="rect">
                <a:avLst/>
              </a:prstGeom>
              <a:blipFill rotWithShape="0">
                <a:blip r:embed="rId20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6286586" y="1733768"/>
            <a:ext cx="51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95196" y="17214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86682" y="1755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002818" y="176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74" name="Rectangle 32"/>
          <p:cNvSpPr>
            <a:spLocks noChangeArrowheads="1"/>
          </p:cNvSpPr>
          <p:nvPr/>
        </p:nvSpPr>
        <p:spPr bwMode="auto">
          <a:xfrm>
            <a:off x="9768787" y="1788444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+mj-lt"/>
              </a:rPr>
              <a:t>…</a:t>
            </a:r>
          </a:p>
        </p:txBody>
      </p:sp>
      <p:sp>
        <p:nvSpPr>
          <p:cNvPr id="67" name="Rectangle 32"/>
          <p:cNvSpPr>
            <a:spLocks noChangeArrowheads="1"/>
          </p:cNvSpPr>
          <p:nvPr/>
        </p:nvSpPr>
        <p:spPr bwMode="auto">
          <a:xfrm rot="16200000">
            <a:off x="4204604" y="2120900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present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07904" y="1295986"/>
            <a:ext cx="0" cy="334962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5275484" y="2379416"/>
                <a:ext cx="120225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9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5484" y="2379416"/>
                <a:ext cx="1202252" cy="338554"/>
              </a:xfrm>
              <a:prstGeom prst="rect">
                <a:avLst/>
              </a:prstGeom>
              <a:blipFill rotWithShape="0">
                <a:blip r:embed="rId21"/>
                <a:stretch>
                  <a:fillRect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43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Conceptual definition &amp; applications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Primitives of CLV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Model 1: geometric model of retention</a:t>
            </a:r>
          </a:p>
          <a:p>
            <a:pPr lvl="1"/>
            <a:r>
              <a:rPr lang="en-US" dirty="0"/>
              <a:t>Model 2: shifted Beta-geometric model of retention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Heterogeneity and increasing retention rates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Calculating CLV/RLV </a:t>
            </a:r>
          </a:p>
        </p:txBody>
      </p:sp>
    </p:spTree>
    <p:extLst>
      <p:ext uri="{BB962C8B-B14F-4D97-AF65-F5344CB8AC3E}">
        <p14:creationId xmlns:p14="http://schemas.microsoft.com/office/powerpoint/2010/main" val="423393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Tell you what each of your individual customers is worth (useful beyond other measures like NPS, clicks, </a:t>
                </a:r>
                <a:r>
                  <a:rPr lang="en-US" dirty="0" err="1"/>
                  <a:t>etc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Byproduct: you can use it to predict purchasing, benchmark with marketing efforts</a:t>
                </a:r>
              </a:p>
              <a:p>
                <a:endParaRPr lang="en-US" dirty="0"/>
              </a:p>
              <a:p>
                <a:r>
                  <a:rPr lang="en-US" u="sng" dirty="0"/>
                  <a:t>Upper bound</a:t>
                </a:r>
                <a:r>
                  <a:rPr lang="en-US" dirty="0"/>
                  <a:t> on spending for customer acquisition, retention, development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𝐶𝐿𝑉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Value company: add up all customer’s CLV to measure </a:t>
                </a:r>
                <a:r>
                  <a:rPr lang="en-US" u="sng" dirty="0"/>
                  <a:t>customer equity</a:t>
                </a:r>
                <a:r>
                  <a:rPr lang="en-US" dirty="0"/>
                  <a:t> (cf. brand equity)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08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20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CLV</a:t>
            </a:r>
          </a:p>
        </p:txBody>
      </p:sp>
    </p:spTree>
    <p:extLst>
      <p:ext uri="{BB962C8B-B14F-4D97-AF65-F5344CB8AC3E}">
        <p14:creationId xmlns:p14="http://schemas.microsoft.com/office/powerpoint/2010/main" val="3459662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segments: separate most valuable customers from everyone else, focus efforts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segments based on CLV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3653153" y="3123349"/>
            <a:ext cx="2905125" cy="2352675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41347" y="4203930"/>
            <a:ext cx="13287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819966" y="3598948"/>
            <a:ext cx="571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58468" y="4986723"/>
            <a:ext cx="3580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Lead</a:t>
            </a:r>
            <a:r>
              <a:rPr lang="en-US" sz="1600" dirty="0">
                <a:latin typeface="+mj-lt"/>
              </a:rPr>
              <a:t> (50%): 0% (or negative!) of </a:t>
            </a:r>
            <a:r>
              <a:rPr lang="en-US" sz="1600" dirty="0"/>
              <a:t>total</a:t>
            </a:r>
            <a:r>
              <a:rPr lang="en-US" sz="1600" dirty="0">
                <a:latin typeface="+mj-lt"/>
              </a:rPr>
              <a:t> CLV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8278" y="4373855"/>
            <a:ext cx="2635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Silver</a:t>
            </a:r>
            <a:r>
              <a:rPr lang="en-US" sz="1600" dirty="0">
                <a:latin typeface="+mj-lt"/>
              </a:rPr>
              <a:t> (30%): 20% of </a:t>
            </a:r>
            <a:r>
              <a:rPr lang="en-US" sz="1600" dirty="0"/>
              <a:t>total  </a:t>
            </a:r>
            <a:r>
              <a:rPr lang="en-US" sz="1600" dirty="0">
                <a:latin typeface="+mj-lt"/>
              </a:rPr>
              <a:t>CLV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8278" y="3661645"/>
            <a:ext cx="2581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Gold</a:t>
            </a:r>
            <a:r>
              <a:rPr lang="en-US" sz="1600" dirty="0">
                <a:latin typeface="+mj-lt"/>
              </a:rPr>
              <a:t> (15%): 30% of </a:t>
            </a:r>
            <a:r>
              <a:rPr lang="en-US" sz="1600" dirty="0"/>
              <a:t>total  </a:t>
            </a:r>
            <a:r>
              <a:rPr lang="en-US" sz="1600" dirty="0">
                <a:latin typeface="+mj-lt"/>
              </a:rPr>
              <a:t>CLV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8278" y="3087934"/>
            <a:ext cx="3874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Platinum</a:t>
            </a:r>
            <a:r>
              <a:rPr lang="en-US" sz="1600" dirty="0">
                <a:latin typeface="+mj-lt"/>
              </a:rPr>
              <a:t> (5% of customers): 50% of total CLV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048441" y="4839869"/>
            <a:ext cx="211455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91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assume a constant retention rate over time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probability customer survives one period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Same retention rate applies to a:</a:t>
                </a:r>
              </a:p>
              <a:p>
                <a:pPr marL="514350" indent="-514350">
                  <a:buAutoNum type="alphaLcParenR"/>
                </a:pPr>
                <a:r>
                  <a:rPr lang="en-US" dirty="0"/>
                  <a:t>new customer</a:t>
                </a:r>
              </a:p>
              <a:p>
                <a:pPr marL="514350" indent="-514350">
                  <a:buAutoNum type="alphaLcParenR"/>
                </a:pPr>
                <a:r>
                  <a:rPr lang="en-US" dirty="0"/>
                  <a:t>old customer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assumption?</a:t>
            </a:r>
          </a:p>
        </p:txBody>
      </p:sp>
    </p:spTree>
    <p:extLst>
      <p:ext uri="{BB962C8B-B14F-4D97-AF65-F5344CB8AC3E}">
        <p14:creationId xmlns:p14="http://schemas.microsoft.com/office/powerpoint/2010/main" val="252934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a cohort of customers who all started at the same time and record how long they remained a customer</a:t>
            </a:r>
          </a:p>
          <a:p>
            <a:pPr lvl="1"/>
            <a:r>
              <a:rPr lang="en-US" dirty="0"/>
              <a:t>Why study customers who started at the same time?</a:t>
            </a:r>
          </a:p>
          <a:p>
            <a:pPr lvl="1"/>
            <a:endParaRPr lang="en-US" dirty="0"/>
          </a:p>
          <a:p>
            <a:r>
              <a:rPr lang="en-US" dirty="0"/>
              <a:t>Cohort analysis</a:t>
            </a:r>
          </a:p>
          <a:p>
            <a:endParaRPr lang="en-US" dirty="0"/>
          </a:p>
          <a:p>
            <a:r>
              <a:rPr lang="en-US" dirty="0"/>
              <a:t>We can plot the survival of these customers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test this?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43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504950"/>
            <a:ext cx="93916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74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504950"/>
            <a:ext cx="9391650" cy="3848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48150" y="6038850"/>
            <a:ext cx="447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do cohort-level retention rates increase?</a:t>
            </a:r>
          </a:p>
        </p:txBody>
      </p:sp>
    </p:spTree>
    <p:extLst>
      <p:ext uri="{BB962C8B-B14F-4D97-AF65-F5344CB8AC3E}">
        <p14:creationId xmlns:p14="http://schemas.microsoft.com/office/powerpoint/2010/main" val="2482039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Ruse of heterogeneity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1690688"/>
            <a:ext cx="104870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51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the end of each period, each customer renews his contract with (constant and unobserved)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lvl="1" indent="114300">
                  <a:buNone/>
                  <a:tabLst>
                    <a:tab pos="457200" algn="l"/>
                  </a:tabLst>
                </a:pPr>
                <a:r>
                  <a:rPr lang="en-US" dirty="0"/>
                  <a:t>Same as before, but we write it in terms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342900" lvl="1" indent="114300">
                  <a:buNone/>
                  <a:tabLst>
                    <a:tab pos="457200" algn="l"/>
                  </a:tabLst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:r>
                  <a:rPr lang="en-US" sz="2400" dirty="0"/>
                  <a:t> In this model, the retention rate at any time t is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27</a:t>
            </a:fld>
            <a:endParaRPr lang="en-GB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Review: geometric model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90644" y="6124284"/>
            <a:ext cx="6961066" cy="240380"/>
          </a:xfrm>
        </p:spPr>
        <p:txBody>
          <a:bodyPr/>
          <a:lstStyle/>
          <a:p>
            <a:r>
              <a:rPr lang="en-US" dirty="0"/>
              <a:t>Fader and </a:t>
            </a:r>
            <a:r>
              <a:rPr lang="en-US" dirty="0" err="1"/>
              <a:t>Hardie</a:t>
            </a:r>
            <a:r>
              <a:rPr lang="en-US" dirty="0"/>
              <a:t> (2007), How to Project Customer Retention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29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Churn probabilities,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vary across customers according to a Beta distribution.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Instead of one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for everyone (or 2 segment types as earlier), we have a </a:t>
                </a:r>
                <a:r>
                  <a:rPr lang="en-US" i="1" dirty="0"/>
                  <a:t>prior</a:t>
                </a:r>
                <a:r>
                  <a:rPr lang="en-US" dirty="0"/>
                  <a:t>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that depends on two parameters,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.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/>
                  <a:t> is the beta function (</a:t>
                </a:r>
                <a:r>
                  <a:rPr lang="en-US" sz="2800" dirty="0">
                    <a:hlinkClick r:id="rId3" action="ppaction://hlinksldjump"/>
                  </a:rPr>
                  <a:t>details</a:t>
                </a:r>
                <a:r>
                  <a:rPr lang="en-US" sz="2800" dirty="0"/>
                  <a:t>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336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distribution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Fader and </a:t>
            </a:r>
            <a:r>
              <a:rPr lang="en-US" dirty="0" err="1"/>
              <a:t>Hardie</a:t>
            </a:r>
            <a:r>
              <a:rPr lang="en-US" dirty="0"/>
              <a:t> (2007), How to Project Customer Retention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712997" y="6030676"/>
                <a:ext cx="3400226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997" y="6030676"/>
                <a:ext cx="3400226" cy="679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115425" y="5661344"/>
            <a:ext cx="29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We will use this formula later</a:t>
            </a:r>
          </a:p>
        </p:txBody>
      </p:sp>
    </p:spTree>
    <p:extLst>
      <p:ext uri="{BB962C8B-B14F-4D97-AF65-F5344CB8AC3E}">
        <p14:creationId xmlns:p14="http://schemas.microsoft.com/office/powerpoint/2010/main" val="1665762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shapes of the beta distribution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92734" y="6377011"/>
            <a:ext cx="6961066" cy="240380"/>
          </a:xfrm>
        </p:spPr>
        <p:txBody>
          <a:bodyPr/>
          <a:lstStyle/>
          <a:p>
            <a:r>
              <a:rPr lang="en-US" dirty="0"/>
              <a:t>Fader and </a:t>
            </a:r>
            <a:r>
              <a:rPr lang="en-US" dirty="0" err="1"/>
              <a:t>Hardie</a:t>
            </a:r>
            <a:r>
              <a:rPr lang="en-US" dirty="0"/>
              <a:t> (2007), How to Project Customer Retention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583" t="279" b="4500"/>
          <a:stretch/>
        </p:blipFill>
        <p:spPr>
          <a:xfrm>
            <a:off x="3917412" y="1762125"/>
            <a:ext cx="4357175" cy="4333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11170" y="1690688"/>
                <a:ext cx="4270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170" y="1690688"/>
                <a:ext cx="42704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931939" y="6096000"/>
                <a:ext cx="4326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939" y="6096000"/>
                <a:ext cx="43261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72405" y="374439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405" y="3744396"/>
                <a:ext cx="36580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913096" y="605184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96" y="6051840"/>
                <a:ext cx="36580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573574" y="4954675"/>
            <a:ext cx="240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Two types of customers:</a:t>
            </a:r>
          </a:p>
          <a:p>
            <a:r>
              <a:rPr lang="en-US" sz="1400" dirty="0">
                <a:latin typeface="+mj-lt"/>
              </a:rPr>
              <a:t>extremely likely &amp; unlikely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48248" y="2152353"/>
            <a:ext cx="193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Most customers fall within a certain range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4587" y="4846953"/>
            <a:ext cx="1938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Spread out across whole range, but most likely to churn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73574" y="1481114"/>
            <a:ext cx="1938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Spread out across whole range, but most likely to stay</a:t>
            </a:r>
          </a:p>
        </p:txBody>
      </p:sp>
    </p:spTree>
    <p:extLst>
      <p:ext uri="{BB962C8B-B14F-4D97-AF65-F5344CB8AC3E}">
        <p14:creationId xmlns:p14="http://schemas.microsoft.com/office/powerpoint/2010/main" val="160225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CLV is the present value of the future profits associated with a particular customer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Lifetime Value</a:t>
            </a:r>
          </a:p>
        </p:txBody>
      </p:sp>
    </p:spTree>
    <p:extLst>
      <p:ext uri="{BB962C8B-B14F-4D97-AF65-F5344CB8AC3E}">
        <p14:creationId xmlns:p14="http://schemas.microsoft.com/office/powerpoint/2010/main" val="214437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Shifted Beta-geometric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/>
              </p:cNvSpPr>
              <p:nvPr/>
            </p:nvSpPr>
            <p:spPr>
              <a:xfrm>
                <a:off x="838200" y="18637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For a randomly chosen individual, we have to integrate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over all possibilities</a:t>
                </a:r>
                <a:endParaRPr lang="en-US" i="1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m:rPr>
                          <m:aln/>
                        </m:rP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sz="2400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37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76748" y="2823767"/>
            <a:ext cx="19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Beta dist.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2723" y="2823767"/>
            <a:ext cx="19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Shifted geo. dist.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2957" y="6053553"/>
                <a:ext cx="3302186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57" y="6053553"/>
                <a:ext cx="3302186" cy="669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907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Retention rate in shifted beta-geometric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300" smtClean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3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m:rPr>
                          <m:aln/>
                        </m:rPr>
                        <a:rPr lang="en-US" sz="3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3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−1)/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3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56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95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have data on active customers starting at the first renewal opportunity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9500"/>
              </a:xfrm>
              <a:blipFill>
                <a:blip r:embed="rId2"/>
                <a:stretch>
                  <a:fillRect l="-928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9446202"/>
                  </p:ext>
                </p:extLst>
              </p:nvPr>
            </p:nvGraphicFramePr>
            <p:xfrm>
              <a:off x="4460873" y="2444750"/>
              <a:ext cx="2473326" cy="21234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36663">
                      <a:extLst>
                        <a:ext uri="{9D8B030D-6E8A-4147-A177-3AD203B41FA5}">
                          <a16:colId xmlns:a16="http://schemas.microsoft.com/office/drawing/2014/main" val="4238071835"/>
                        </a:ext>
                      </a:extLst>
                    </a:gridCol>
                    <a:gridCol w="1236663">
                      <a:extLst>
                        <a:ext uri="{9D8B030D-6E8A-4147-A177-3AD203B41FA5}">
                          <a16:colId xmlns:a16="http://schemas.microsoft.com/office/drawing/2014/main" val="479715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Customers</a:t>
                          </a:r>
                        </a:p>
                        <a:p>
                          <a:r>
                            <a:rPr lang="en-US" dirty="0"/>
                            <a:t>Remaining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5834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734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20538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5457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6272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9446202"/>
                  </p:ext>
                </p:extLst>
              </p:nvPr>
            </p:nvGraphicFramePr>
            <p:xfrm>
              <a:off x="4460873" y="2444750"/>
              <a:ext cx="2473326" cy="21234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36663">
                      <a:extLst>
                        <a:ext uri="{9D8B030D-6E8A-4147-A177-3AD203B41FA5}">
                          <a16:colId xmlns:a16="http://schemas.microsoft.com/office/drawing/2014/main" val="4238071835"/>
                        </a:ext>
                      </a:extLst>
                    </a:gridCol>
                    <a:gridCol w="1236663">
                      <a:extLst>
                        <a:ext uri="{9D8B030D-6E8A-4147-A177-3AD203B41FA5}">
                          <a16:colId xmlns:a16="http://schemas.microsoft.com/office/drawing/2014/main" val="47971538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Period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Customers</a:t>
                          </a:r>
                        </a:p>
                        <a:p>
                          <a:r>
                            <a:rPr lang="en-US" dirty="0" smtClean="0"/>
                            <a:t>Remaining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5834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85" t="-180328" r="-197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734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85" t="-280328" r="-197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0538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5457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0" t="-480328" r="-10147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85" t="-480328" r="-197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6272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62825" y="3506470"/>
                <a:ext cx="31974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customers quit in period 1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825" y="3506470"/>
                <a:ext cx="3197478" cy="276999"/>
              </a:xfrm>
              <a:prstGeom prst="rect">
                <a:avLst/>
              </a:prstGeom>
              <a:blipFill>
                <a:blip r:embed="rId4"/>
                <a:stretch>
                  <a:fillRect l="-2672" t="-28261" r="-343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62825" y="4291191"/>
                <a:ext cx="3306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customers remaining in period t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825" y="4291191"/>
                <a:ext cx="3306033" cy="276999"/>
              </a:xfrm>
              <a:prstGeom prst="rect">
                <a:avLst/>
              </a:prstGeom>
              <a:blipFill>
                <a:blip r:embed="rId5"/>
                <a:stretch>
                  <a:fillRect l="-1845" t="-28889" r="-221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7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33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groups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dirty="0">
                <a:hlinkClick r:id="rId3"/>
              </a:rPr>
              <a:t>https://en.wikipedia.org/wiki/Beta_distribution</a:t>
            </a:r>
            <a:endParaRPr lang="en-US" dirty="0"/>
          </a:p>
        </p:txBody>
      </p:sp>
      <p:graphicFrame>
        <p:nvGraphicFramePr>
          <p:cNvPr id="14" name="Chart 13"/>
          <p:cNvGraphicFramePr>
            <a:graphicFrameLocks/>
          </p:cNvGraphicFramePr>
          <p:nvPr/>
        </p:nvGraphicFramePr>
        <p:xfrm>
          <a:off x="3195637" y="1788318"/>
          <a:ext cx="6162675" cy="3890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8467725" y="848388"/>
            <a:ext cx="348615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Two populations with the same mean, but different variance (green more than blue)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52962" y="2365427"/>
                <a:ext cx="1799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962" y="2365427"/>
                <a:ext cx="179998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358312" y="3622969"/>
                <a:ext cx="1799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312" y="3622969"/>
                <a:ext cx="179998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0974" y="5585010"/>
                <a:ext cx="6096000" cy="11364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𝑎𝑏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4" y="5585010"/>
                <a:ext cx="6096000" cy="11364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80974" y="5041074"/>
            <a:ext cx="17335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Beta distribution </a:t>
            </a:r>
          </a:p>
        </p:txBody>
      </p:sp>
    </p:spTree>
    <p:extLst>
      <p:ext uri="{BB962C8B-B14F-4D97-AF65-F5344CB8AC3E}">
        <p14:creationId xmlns:p14="http://schemas.microsoft.com/office/powerpoint/2010/main" val="260065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34</a:t>
            </a:fld>
            <a:endParaRPr lang="en-GB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Turns out the distribution of customer types creates that increasing retention rates over time</a:t>
                </a:r>
              </a:p>
              <a:p>
                <a:endParaRPr lang="en-US" dirty="0"/>
              </a:p>
              <a:p>
                <a:r>
                  <a:rPr lang="en-US" dirty="0"/>
                  <a:t>If customer types differ a lot, i.e., the customer base is heterogeneous, retention rates rise quickly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customer types differ a little, i.e., the customer base is homogeneous, retention rates rise slowly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=2.0,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=8.0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What’s the intuition? (next slides)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97" t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Customer heterogeneity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Retention rate dynamics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retention rate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183094"/>
              </p:ext>
            </p:extLst>
          </p:nvPr>
        </p:nvGraphicFramePr>
        <p:xfrm>
          <a:off x="6201391" y="2413147"/>
          <a:ext cx="5621113" cy="348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162656" y="3453781"/>
                <a:ext cx="1799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656" y="3453781"/>
                <a:ext cx="179998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0162656" y="2027526"/>
                <a:ext cx="1799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656" y="2027526"/>
                <a:ext cx="179998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27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35</a:t>
            </a:fld>
            <a:endParaRPr lang="en-GB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1000 customers acquired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03530"/>
              </p:ext>
            </p:extLst>
          </p:nvPr>
        </p:nvGraphicFramePr>
        <p:xfrm>
          <a:off x="2150533" y="1028860"/>
          <a:ext cx="8479102" cy="5541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480063" y="3552912"/>
                <a:ext cx="1598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(0)=1.000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63" y="3552912"/>
                <a:ext cx="159819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54207" y="6488668"/>
                <a:ext cx="547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1000 draws from a Beta distribution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207" y="6488668"/>
                <a:ext cx="54717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9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388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36</a:t>
            </a:fld>
            <a:endParaRPr lang="en-GB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1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175933" y="1032586"/>
          <a:ext cx="8292042" cy="5419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03426" y="1498195"/>
            <a:ext cx="333937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Expect 200 to quit, leaving 800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480063" y="2702467"/>
                <a:ext cx="3162854" cy="622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63" y="2702467"/>
                <a:ext cx="3162854" cy="6228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480063" y="3552912"/>
                <a:ext cx="2386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63" y="3552912"/>
                <a:ext cx="238610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54207" y="6488668"/>
                <a:ext cx="6375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800 draws from a Beta distribution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=2,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+1=9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207" y="6488668"/>
                <a:ext cx="637501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6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003426" y="144858"/>
            <a:ext cx="5101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does this distribution come from? (</a:t>
            </a:r>
            <a:r>
              <a:rPr lang="en-US" dirty="0">
                <a:hlinkClick r:id="rId6" action="ppaction://hlinksldjump"/>
              </a:rPr>
              <a:t>appendix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59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37</a:t>
            </a:fld>
            <a:endParaRPr lang="en-GB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209007" y="1010118"/>
          <a:ext cx="8300508" cy="5425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26205" y="1486961"/>
            <a:ext cx="333937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Expect 145 to quit, leaving 655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480063" y="2702467"/>
                <a:ext cx="3162854" cy="622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63" y="2702467"/>
                <a:ext cx="3162854" cy="6228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80063" y="3536832"/>
                <a:ext cx="3299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0.818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×0.800 =0.65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63" y="3536832"/>
                <a:ext cx="329981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54207" y="6488668"/>
                <a:ext cx="6503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655 draws from a Beta distribution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=2,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+2=10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207" y="6488668"/>
                <a:ext cx="650325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24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38</a:t>
            </a:fld>
            <a:endParaRPr lang="en-GB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3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285999" y="1054115"/>
          <a:ext cx="8359775" cy="5448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13936" y="1508959"/>
            <a:ext cx="332225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Expect 110 to quit, leaving 545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480063" y="2702467"/>
                <a:ext cx="3162854" cy="622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63" y="2702467"/>
                <a:ext cx="3162854" cy="6228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80063" y="3536832"/>
                <a:ext cx="4128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0.833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0.818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×0.800 =0.545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63" y="3536832"/>
                <a:ext cx="412856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54207" y="6488668"/>
                <a:ext cx="6450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545 draws from a Beta distribution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=2,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+3=10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207" y="6488668"/>
                <a:ext cx="645035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11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39</a:t>
            </a:fld>
            <a:endParaRPr lang="en-GB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Compare to more heterogeneous customer base, period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539330" y="1544355"/>
                <a:ext cx="1811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330" y="1544355"/>
                <a:ext cx="181120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480063" y="2845111"/>
                <a:ext cx="3162854" cy="622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63" y="2845111"/>
                <a:ext cx="3162854" cy="6228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539330" y="2106856"/>
            <a:ext cx="402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Model parameters for high heterogeneity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54207" y="6488668"/>
                <a:ext cx="6854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800 draws from a Beta distribution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0.1+1=1.1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207" y="6488668"/>
                <a:ext cx="685405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Char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5369"/>
              </p:ext>
            </p:extLst>
          </p:nvPr>
        </p:nvGraphicFramePr>
        <p:xfrm>
          <a:off x="2009775" y="1302211"/>
          <a:ext cx="7942489" cy="5186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05284" y="1248190"/>
            <a:ext cx="173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cut off, max=568</a:t>
            </a:r>
          </a:p>
        </p:txBody>
      </p:sp>
    </p:spTree>
    <p:extLst>
      <p:ext uri="{BB962C8B-B14F-4D97-AF65-F5344CB8AC3E}">
        <p14:creationId xmlns:p14="http://schemas.microsoft.com/office/powerpoint/2010/main" val="48099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CLV is the </a:t>
            </a:r>
            <a:r>
              <a:rPr lang="en-US" u="sng" dirty="0">
                <a:solidFill>
                  <a:schemeClr val="accent1"/>
                </a:solidFill>
              </a:rPr>
              <a:t>present value</a:t>
            </a:r>
            <a:r>
              <a:rPr lang="en-US" dirty="0"/>
              <a:t> of the </a:t>
            </a:r>
            <a:r>
              <a:rPr lang="en-US" dirty="0">
                <a:solidFill>
                  <a:schemeClr val="tx1"/>
                </a:solidFill>
              </a:rPr>
              <a:t>future profits associated with a particular customer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4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Lifetime 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566295" y="5398294"/>
            <a:ext cx="3663863" cy="857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Time value of money:</a:t>
            </a:r>
          </a:p>
          <a:p>
            <a:pPr algn="ctr"/>
            <a:r>
              <a:rPr lang="en-US" dirty="0">
                <a:latin typeface="+mj-lt"/>
              </a:rPr>
              <a:t>€1 today &gt; €1 tomorrow</a:t>
            </a:r>
          </a:p>
        </p:txBody>
      </p:sp>
    </p:spTree>
    <p:extLst>
      <p:ext uri="{BB962C8B-B14F-4D97-AF65-F5344CB8AC3E}">
        <p14:creationId xmlns:p14="http://schemas.microsoft.com/office/powerpoint/2010/main" val="3819844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80389"/>
              </p:ext>
            </p:extLst>
          </p:nvPr>
        </p:nvGraphicFramePr>
        <p:xfrm>
          <a:off x="1998651" y="1432856"/>
          <a:ext cx="7837555" cy="511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40</a:t>
            </a:fld>
            <a:endParaRPr lang="en-GB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480063" y="2845111"/>
                <a:ext cx="3151632" cy="622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63" y="2845111"/>
                <a:ext cx="3151632" cy="6228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54207" y="6488668"/>
                <a:ext cx="6854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747 draws from a Beta distribution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0.1+2=2.1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207" y="6488668"/>
                <a:ext cx="685405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905284" y="1248190"/>
            <a:ext cx="173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cut off, max=567</a:t>
            </a:r>
          </a:p>
        </p:txBody>
      </p:sp>
    </p:spTree>
    <p:extLst>
      <p:ext uri="{BB962C8B-B14F-4D97-AF65-F5344CB8AC3E}">
        <p14:creationId xmlns:p14="http://schemas.microsoft.com/office/powerpoint/2010/main" val="3748598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41</a:t>
            </a:fld>
            <a:endParaRPr lang="en-GB" noProof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Retention rates slope upward even if customers propensity to churn stays the same over time.</a:t>
            </a:r>
          </a:p>
          <a:p>
            <a:pPr marL="0" indent="0">
              <a:buNone/>
            </a:pPr>
            <a:r>
              <a:rPr lang="en-US" dirty="0"/>
              <a:t>Why?</a:t>
            </a:r>
          </a:p>
          <a:p>
            <a:r>
              <a:rPr lang="en-US" dirty="0"/>
              <a:t>High-churn customers drop out early</a:t>
            </a:r>
          </a:p>
          <a:p>
            <a:pPr lvl="1"/>
            <a:r>
              <a:rPr lang="en-US" dirty="0"/>
              <a:t>Sorting effect in a heterogeneous population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Remaining customers have lower churn probabilities</a:t>
            </a:r>
          </a:p>
          <a:p>
            <a:pPr lvl="1"/>
            <a:r>
              <a:rPr lang="en-US" dirty="0"/>
              <a:t>Happens more quickly the more heterogeneity there is</a:t>
            </a:r>
          </a:p>
          <a:p>
            <a:pPr lvl="1"/>
            <a:endParaRPr lang="en-US" dirty="0"/>
          </a:p>
          <a:p>
            <a:r>
              <a:rPr lang="en-US" dirty="0"/>
              <a:t>Ignoring this will bias your CLV estimates downwards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Customer heterogeneity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Retention rate dynamics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279243"/>
              </p:ext>
            </p:extLst>
          </p:nvPr>
        </p:nvGraphicFramePr>
        <p:xfrm>
          <a:off x="6201391" y="2413147"/>
          <a:ext cx="5621113" cy="348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1997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from before: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𝐶𝐿𝑉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the geometric model,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Formula for infinite series available: simple expression (</a:t>
                </a:r>
                <a:r>
                  <a:rPr lang="en-US" dirty="0">
                    <a:hlinkClick r:id="rId2" action="ppaction://hlinksldjump"/>
                  </a:rPr>
                  <a:t>here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the shifted Beta-geometric model,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Formula for infinite series unavailable: sum up the first N terms, until contribution is small.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42</a:t>
            </a:fld>
            <a:endParaRPr lang="en-GB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CLV with the BG model</a:t>
            </a:r>
          </a:p>
        </p:txBody>
      </p:sp>
    </p:spTree>
    <p:extLst>
      <p:ext uri="{BB962C8B-B14F-4D97-AF65-F5344CB8AC3E}">
        <p14:creationId xmlns:p14="http://schemas.microsoft.com/office/powerpoint/2010/main" val="2583496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Sorting population also means that there is a difference in a customer’s lifetime value depending on how long they have been a customer.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How likely will a customer who has been with us for two periods (renewed once) renew at least a second time?</a:t>
                </a:r>
              </a:p>
              <a:p>
                <a:pPr lvl="1"/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&gt;1)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342900" lvl="1" indent="0">
                  <a:buNone/>
                </a:pPr>
                <a:r>
                  <a:rPr lang="en-US" dirty="0"/>
                  <a:t>A third time?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&gt;3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43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RLV under the BG model</a:t>
            </a:r>
          </a:p>
        </p:txBody>
      </p:sp>
    </p:spTree>
    <p:extLst>
      <p:ext uri="{BB962C8B-B14F-4D97-AF65-F5344CB8AC3E}">
        <p14:creationId xmlns:p14="http://schemas.microsoft.com/office/powerpoint/2010/main" val="1088288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946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Residual lifetime value: an existing customer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periods, what is expected future discounted profits right before the renewal decision?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𝑅𝐿𝑉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(4)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9462"/>
                <a:ext cx="10515600" cy="4351338"/>
              </a:xfrm>
              <a:blipFill rotWithShape="0"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44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RLV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2989263" y="1949576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3359150" y="2070226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4079875" y="1947989"/>
            <a:ext cx="249238" cy="24923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4449763" y="2068639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5230813" y="1971801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5600700" y="2092451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6405563" y="1971801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6775450" y="2092451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3092450" y="1571751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4235450" y="1571751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5370513" y="1571751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6499225" y="1571751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5098840" y="2344622"/>
            <a:ext cx="3785" cy="913306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958306" y="2578227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124325" y="2578227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5226051" y="2563938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6392070" y="2559176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15040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CLV is a forward looking metric: different models give different results</a:t>
            </a:r>
          </a:p>
          <a:p>
            <a:pPr lvl="1"/>
            <a:r>
              <a:rPr lang="en-US" dirty="0"/>
              <a:t>Geometric model: constant retention over time</a:t>
            </a:r>
          </a:p>
          <a:p>
            <a:pPr lvl="1"/>
            <a:r>
              <a:rPr lang="en-US" dirty="0"/>
              <a:t>Shifted Beta-geometric: increasing</a:t>
            </a:r>
          </a:p>
          <a:p>
            <a:endParaRPr lang="en-US" dirty="0"/>
          </a:p>
          <a:p>
            <a:r>
              <a:rPr lang="en-US" dirty="0"/>
              <a:t>Dynamic patterns can arise from simple heterogeneity</a:t>
            </a:r>
          </a:p>
          <a:p>
            <a:endParaRPr lang="en-US" dirty="0"/>
          </a:p>
          <a:p>
            <a:r>
              <a:rPr lang="en-US" dirty="0"/>
              <a:t>Not accounting for retention rate increases will bias CLV and RLV calculations downward.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Lifetime Value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67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35455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Aside: beta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5438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+mj-lt"/>
                  </a:rPr>
                  <a:t>Formally, defined by this integral:</a:t>
                </a:r>
              </a:p>
              <a:p>
                <a:pPr marL="0" indent="0">
                  <a:buNone/>
                </a:pPr>
                <a:endParaRPr lang="en-US" sz="10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000" b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+mj-lt"/>
                  </a:rPr>
                  <a:t>where a, b &gt; 0. we can write the beta function in terms of gamma functions:</a:t>
                </a:r>
              </a:p>
              <a:p>
                <a:pPr marL="0" indent="0">
                  <a:buNone/>
                </a:pPr>
                <a:endParaRPr lang="en-US" sz="2000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+mj-lt"/>
                  </a:rPr>
                  <a:t>The gamma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is a generalized factorial, which has the recursive property:</a:t>
                </a:r>
              </a:p>
              <a:p>
                <a:pPr marL="0" indent="0">
                  <a:buNone/>
                </a:pPr>
                <a:endParaRPr lang="en-US" sz="2000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+mj-lt"/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+mj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000" dirty="0">
                    <a:latin typeface="+mj-lt"/>
                    <a:ea typeface="Cambria Math" panose="02040503050406030204" pitchFamily="18" charset="0"/>
                  </a:rPr>
                  <a:t> for positive integer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+mj-lt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000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=3!=6</m:t>
                      </m:r>
                    </m:oMath>
                  </m:oMathPara>
                </a14:m>
                <a:endParaRPr lang="en-US" sz="20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5438"/>
                <a:ext cx="10515600" cy="4351338"/>
              </a:xfrm>
              <a:blipFill rotWithShape="0">
                <a:blip r:embed="rId2"/>
                <a:stretch>
                  <a:fillRect l="-638" t="-1541" b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0089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Bayes Rule: updating the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br>
                  <a:rPr lang="en-US" sz="1600" i="1" dirty="0">
                    <a:latin typeface="Cambria Math" panose="02040503050406030204" pitchFamily="18" charset="0"/>
                  </a:rPr>
                </a:br>
                <a:endParaRPr lang="en-US" sz="16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37401" y="6176963"/>
                <a:ext cx="5605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This is just a beta distribution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401" y="6176963"/>
                <a:ext cx="560576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77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CLV is the </a:t>
            </a:r>
            <a:r>
              <a:rPr lang="en-US" u="sng" dirty="0">
                <a:solidFill>
                  <a:schemeClr val="accent1"/>
                </a:solidFill>
              </a:rPr>
              <a:t>present value</a:t>
            </a:r>
            <a:r>
              <a:rPr lang="en-US" dirty="0"/>
              <a:t> of the </a:t>
            </a:r>
            <a:r>
              <a:rPr lang="en-US" u="sng" dirty="0">
                <a:solidFill>
                  <a:schemeClr val="accent3"/>
                </a:solidFill>
              </a:rPr>
              <a:t>future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profits associated with a particular customer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5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Lifetime 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566295" y="5398294"/>
            <a:ext cx="3663863" cy="857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Time value of money:</a:t>
            </a:r>
          </a:p>
          <a:p>
            <a:pPr algn="ctr"/>
            <a:r>
              <a:rPr lang="en-US" dirty="0">
                <a:latin typeface="+mj-lt"/>
              </a:rPr>
              <a:t>€1 today &gt; €1 tomorrow</a:t>
            </a:r>
          </a:p>
        </p:txBody>
      </p:sp>
      <p:sp>
        <p:nvSpPr>
          <p:cNvPr id="7" name="Rectangle 6"/>
          <p:cNvSpPr/>
          <p:nvPr/>
        </p:nvSpPr>
        <p:spPr>
          <a:xfrm>
            <a:off x="1924524" y="3890227"/>
            <a:ext cx="3619807" cy="94297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Uncertain from today’s perspective—</a:t>
            </a:r>
          </a:p>
          <a:p>
            <a:pPr algn="ctr"/>
            <a:r>
              <a:rPr lang="en-US" dirty="0">
                <a:latin typeface="+mj-lt"/>
              </a:rPr>
              <a:t>it’s a forecast/prediction!</a:t>
            </a:r>
          </a:p>
        </p:txBody>
      </p:sp>
    </p:spTree>
    <p:extLst>
      <p:ext uri="{BB962C8B-B14F-4D97-AF65-F5344CB8AC3E}">
        <p14:creationId xmlns:p14="http://schemas.microsoft.com/office/powerpoint/2010/main" val="148328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CLV is the </a:t>
            </a:r>
            <a:r>
              <a:rPr lang="en-US" u="sng" dirty="0">
                <a:solidFill>
                  <a:schemeClr val="accent1"/>
                </a:solidFill>
              </a:rPr>
              <a:t>present value</a:t>
            </a:r>
            <a:r>
              <a:rPr lang="en-US" dirty="0"/>
              <a:t> of the </a:t>
            </a:r>
            <a:r>
              <a:rPr lang="en-US" u="sng" dirty="0">
                <a:solidFill>
                  <a:schemeClr val="accent3"/>
                </a:solidFill>
              </a:rPr>
              <a:t>future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u="sng" dirty="0">
                <a:solidFill>
                  <a:schemeClr val="accent2"/>
                </a:solidFill>
              </a:rPr>
              <a:t>profits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associated with a particular customer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6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Lifetime 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566295" y="5398294"/>
            <a:ext cx="3663863" cy="857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Time value of money:</a:t>
            </a:r>
          </a:p>
          <a:p>
            <a:pPr algn="ctr"/>
            <a:r>
              <a:rPr lang="en-US" dirty="0">
                <a:latin typeface="+mj-lt"/>
              </a:rPr>
              <a:t>€1 today &gt; €1 tomorrow</a:t>
            </a:r>
          </a:p>
        </p:txBody>
      </p:sp>
      <p:sp>
        <p:nvSpPr>
          <p:cNvPr id="7" name="Rectangle 6"/>
          <p:cNvSpPr/>
          <p:nvPr/>
        </p:nvSpPr>
        <p:spPr>
          <a:xfrm>
            <a:off x="1924524" y="3890227"/>
            <a:ext cx="3619807" cy="94297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Uncertain from today’s perspective—</a:t>
            </a:r>
          </a:p>
          <a:p>
            <a:pPr algn="ctr"/>
            <a:r>
              <a:rPr lang="en-US" dirty="0">
                <a:latin typeface="+mj-lt"/>
              </a:rPr>
              <a:t>it’s a forecast/prediction!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0536" y="3890226"/>
            <a:ext cx="4171950" cy="9429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Revenues less customer-specific variable costs: marketing, billing, servicing, tech support</a:t>
            </a:r>
          </a:p>
        </p:txBody>
      </p:sp>
    </p:spTree>
    <p:extLst>
      <p:ext uri="{BB962C8B-B14F-4D97-AF65-F5344CB8AC3E}">
        <p14:creationId xmlns:p14="http://schemas.microsoft.com/office/powerpoint/2010/main" val="289683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CLV is the </a:t>
            </a:r>
            <a:r>
              <a:rPr lang="en-US" u="sng" dirty="0">
                <a:solidFill>
                  <a:schemeClr val="accent1"/>
                </a:solidFill>
              </a:rPr>
              <a:t>present value</a:t>
            </a:r>
            <a:r>
              <a:rPr lang="en-US" dirty="0"/>
              <a:t> of the </a:t>
            </a:r>
            <a:r>
              <a:rPr lang="en-US" u="sng" dirty="0">
                <a:solidFill>
                  <a:schemeClr val="accent3"/>
                </a:solidFill>
              </a:rPr>
              <a:t>future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u="sng" dirty="0">
                <a:solidFill>
                  <a:schemeClr val="accent2"/>
                </a:solidFill>
              </a:rPr>
              <a:t>profits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associated with a </a:t>
            </a:r>
            <a:r>
              <a:rPr lang="en-US" u="sng" dirty="0">
                <a:solidFill>
                  <a:schemeClr val="tx2"/>
                </a:solidFill>
              </a:rPr>
              <a:t>particular customer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7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Lifetime 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566295" y="5398294"/>
            <a:ext cx="3663863" cy="857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Time value of money:</a:t>
            </a:r>
          </a:p>
          <a:p>
            <a:pPr algn="ctr"/>
            <a:r>
              <a:rPr lang="en-US" dirty="0">
                <a:latin typeface="+mj-lt"/>
              </a:rPr>
              <a:t>€1 today &gt; €1 tomorrow</a:t>
            </a:r>
          </a:p>
        </p:txBody>
      </p:sp>
      <p:sp>
        <p:nvSpPr>
          <p:cNvPr id="7" name="Rectangle 6"/>
          <p:cNvSpPr/>
          <p:nvPr/>
        </p:nvSpPr>
        <p:spPr>
          <a:xfrm>
            <a:off x="1924524" y="3890227"/>
            <a:ext cx="3619807" cy="94297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Uncertain from today’s perspective—</a:t>
            </a:r>
          </a:p>
          <a:p>
            <a:pPr algn="ctr"/>
            <a:r>
              <a:rPr lang="en-US" dirty="0">
                <a:latin typeface="+mj-lt"/>
              </a:rPr>
              <a:t>it’s a forecast/prediction!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0536" y="3890226"/>
            <a:ext cx="4171950" cy="9429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Revenues less customer-specific variable costs: marketing, billing, servicing, tech support</a:t>
            </a:r>
          </a:p>
        </p:txBody>
      </p:sp>
      <p:sp>
        <p:nvSpPr>
          <p:cNvPr id="9" name="Rectangle 8"/>
          <p:cNvSpPr/>
          <p:nvPr/>
        </p:nvSpPr>
        <p:spPr>
          <a:xfrm>
            <a:off x="7455919" y="5398294"/>
            <a:ext cx="4171950" cy="94297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Measured for (ideally) individual customers; </a:t>
            </a:r>
          </a:p>
          <a:p>
            <a:pPr algn="ctr"/>
            <a:r>
              <a:rPr lang="en-US" dirty="0">
                <a:latin typeface="+mj-lt"/>
              </a:rPr>
              <a:t>recognize every customer is different</a:t>
            </a:r>
          </a:p>
        </p:txBody>
      </p:sp>
    </p:spTree>
    <p:extLst>
      <p:ext uri="{BB962C8B-B14F-4D97-AF65-F5344CB8AC3E}">
        <p14:creationId xmlns:p14="http://schemas.microsoft.com/office/powerpoint/2010/main" val="14719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8</a:t>
            </a:fld>
            <a:endParaRPr lang="en-GB" noProof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Netflix said it added 7.05 million subscribers during the fiscal 4</a:t>
            </a:r>
            <a:r>
              <a:rPr lang="en-US" baseline="30000" dirty="0"/>
              <a:t>th</a:t>
            </a:r>
            <a:r>
              <a:rPr lang="en-US" dirty="0"/>
              <a:t> quarter. For the quarter, Netflix added 1.93 million memberships in the U.S. and 5.12 million internationally.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Bol.com opened its doors on 30 March 1999. Eighteen years later, the store has more than 7 million active customers* in the Netherlands and Belgium and an assortment of almost 15 million items.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* customers are considered active when they have placed an order during the preceding twelve-month period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4"/>
          </p:nvPr>
        </p:nvSpPr>
        <p:spPr>
          <a:xfrm>
            <a:off x="657600" y="1922535"/>
            <a:ext cx="5330565" cy="35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Netflix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610636" y="1922535"/>
            <a:ext cx="5352000" cy="35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Bol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settings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74768" y="5431615"/>
            <a:ext cx="492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firm knows better who their customers are?</a:t>
            </a:r>
          </a:p>
        </p:txBody>
      </p:sp>
    </p:spTree>
    <p:extLst>
      <p:ext uri="{BB962C8B-B14F-4D97-AF65-F5344CB8AC3E}">
        <p14:creationId xmlns:p14="http://schemas.microsoft.com/office/powerpoint/2010/main" val="199811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9</a:t>
            </a:fld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Minority of companies, but growing</a:t>
            </a:r>
          </a:p>
          <a:p>
            <a:endParaRPr lang="en-US" dirty="0"/>
          </a:p>
          <a:p>
            <a:r>
              <a:rPr lang="en-US" u="sng" dirty="0"/>
              <a:t>Customers notify the company to quit (ending contract)</a:t>
            </a:r>
          </a:p>
          <a:p>
            <a:endParaRPr lang="en-US" dirty="0"/>
          </a:p>
          <a:p>
            <a:r>
              <a:rPr lang="en-US" dirty="0"/>
              <a:t>Any subscription business model: gym membership, internet/cable, bank, insurance</a:t>
            </a:r>
          </a:p>
          <a:p>
            <a:endParaRPr lang="en-US" dirty="0"/>
          </a:p>
          <a:p>
            <a:r>
              <a:rPr lang="en-US" dirty="0"/>
              <a:t>Focus is on </a:t>
            </a:r>
            <a:r>
              <a:rPr lang="en-US" u="sng" dirty="0"/>
              <a:t>retention rate</a:t>
            </a:r>
            <a:r>
              <a:rPr lang="en-US" dirty="0"/>
              <a:t>, because quitting is observed.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Majority of companies</a:t>
            </a:r>
          </a:p>
          <a:p>
            <a:endParaRPr lang="en-US" dirty="0"/>
          </a:p>
          <a:p>
            <a:r>
              <a:rPr lang="en-US" u="sng" dirty="0"/>
              <a:t>Customers silently leave</a:t>
            </a:r>
          </a:p>
          <a:p>
            <a:endParaRPr lang="en-US" dirty="0"/>
          </a:p>
          <a:p>
            <a:r>
              <a:rPr lang="en-US" dirty="0"/>
              <a:t>Grocery store, retailers, fast moving consumer goods (FMCG), hotels, airlines, media</a:t>
            </a:r>
          </a:p>
          <a:p>
            <a:endParaRPr lang="en-US" dirty="0"/>
          </a:p>
          <a:p>
            <a:r>
              <a:rPr lang="en-US" dirty="0"/>
              <a:t>Focus is on repeat purchasing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Contractual settings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Non-contractual (a.k.a. transactional) settings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6722" y="5319466"/>
            <a:ext cx="75616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Today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4057" y="5319466"/>
            <a:ext cx="13282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 lecture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90644" y="5980947"/>
            <a:ext cx="6961066" cy="240380"/>
          </a:xfrm>
        </p:spPr>
        <p:txBody>
          <a:bodyPr/>
          <a:lstStyle/>
          <a:p>
            <a:r>
              <a:rPr lang="en-US" dirty="0" err="1">
                <a:hlinkClick r:id="rId3"/>
              </a:rPr>
              <a:t>Schmittlein</a:t>
            </a:r>
            <a:r>
              <a:rPr lang="en-US" dirty="0">
                <a:hlinkClick r:id="rId3"/>
              </a:rPr>
              <a:t>, Morrison and Colombo (1987) Counting Your Customers: Who Are They and What Will They Do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6766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F6EF3A0-BBA0-4A6F-9E0D-D2035F0EAB38}" vid="{DD478E9C-FB07-45AF-99D5-436A4ACFCC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15449</TotalTime>
  <Words>2838</Words>
  <Application>Microsoft Office PowerPoint</Application>
  <PresentationFormat>Widescreen</PresentationFormat>
  <Paragraphs>596</Paragraphs>
  <Slides>48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Century Gothic</vt:lpstr>
      <vt:lpstr>Museo Sans 900</vt:lpstr>
      <vt:lpstr>Wingdings</vt:lpstr>
      <vt:lpstr>Theme1</vt:lpstr>
      <vt:lpstr>Customer Lifetime Value (I): Contractual Settings</vt:lpstr>
      <vt:lpstr>Agenda</vt:lpstr>
      <vt:lpstr>Customer Lifetime Value</vt:lpstr>
      <vt:lpstr>Customer Lifetime Value</vt:lpstr>
      <vt:lpstr>Customer Lifetime Value</vt:lpstr>
      <vt:lpstr>Customer Lifetime Value</vt:lpstr>
      <vt:lpstr>Customer Lifetime Value</vt:lpstr>
      <vt:lpstr>Two settings</vt:lpstr>
      <vt:lpstr>PowerPoint Presentation</vt:lpstr>
      <vt:lpstr>Retention rate and survivor function</vt:lpstr>
      <vt:lpstr>Retention rate and survivor function</vt:lpstr>
      <vt:lpstr>PowerPoint Presentation</vt:lpstr>
      <vt:lpstr>CLV geometric model</vt:lpstr>
      <vt:lpstr>CLV geometric model: the formula</vt:lpstr>
      <vt:lpstr>CLV calculations</vt:lpstr>
      <vt:lpstr>PowerPoint Presentation</vt:lpstr>
      <vt:lpstr>CLV vs. residual lifetime value (RLV)</vt:lpstr>
      <vt:lpstr>RLV: right before next renewal</vt:lpstr>
      <vt:lpstr>RLV: right after renewal</vt:lpstr>
      <vt:lpstr>Uses of CLV</vt:lpstr>
      <vt:lpstr>Forming segments based on CLV</vt:lpstr>
      <vt:lpstr>Valid assumption?</vt:lpstr>
      <vt:lpstr>Can we test this?</vt:lpstr>
      <vt:lpstr>PowerPoint Presentation</vt:lpstr>
      <vt:lpstr>PowerPoint Presentation</vt:lpstr>
      <vt:lpstr>Ruse of heterogeneity</vt:lpstr>
      <vt:lpstr>Review: geometric model</vt:lpstr>
      <vt:lpstr>Prior distribution</vt:lpstr>
      <vt:lpstr>General shapes of the beta distribution</vt:lpstr>
      <vt:lpstr>Shifted Beta-geometric model</vt:lpstr>
      <vt:lpstr>Retention rate in shifted beta-geometric model</vt:lpstr>
      <vt:lpstr>Likelihood</vt:lpstr>
      <vt:lpstr>Two different groups</vt:lpstr>
      <vt:lpstr>Implications for retention rate</vt:lpstr>
      <vt:lpstr>1000 customers acquired</vt:lpstr>
      <vt:lpstr>Period 1</vt:lpstr>
      <vt:lpstr>Period 2</vt:lpstr>
      <vt:lpstr>Period 3</vt:lpstr>
      <vt:lpstr>Compare to more heterogeneous customer base, period 1</vt:lpstr>
      <vt:lpstr>period 2</vt:lpstr>
      <vt:lpstr>Concepts</vt:lpstr>
      <vt:lpstr>CLV with the BG model</vt:lpstr>
      <vt:lpstr>RLV under the BG model</vt:lpstr>
      <vt:lpstr>RLV</vt:lpstr>
      <vt:lpstr>Customer Lifetime Value</vt:lpstr>
      <vt:lpstr>Appendix</vt:lpstr>
      <vt:lpstr>Aside: beta function</vt:lpstr>
      <vt:lpstr>Bayes Rule: updating the distribution of θ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Retention in a Subscription Business Model</dc:title>
  <dc:creator>G. Knox</dc:creator>
  <cp:lastModifiedBy>George Knox</cp:lastModifiedBy>
  <cp:revision>285</cp:revision>
  <cp:lastPrinted>2020-11-23T16:40:46Z</cp:lastPrinted>
  <dcterms:created xsi:type="dcterms:W3CDTF">2016-04-08T12:08:48Z</dcterms:created>
  <dcterms:modified xsi:type="dcterms:W3CDTF">2021-11-29T13:35:04Z</dcterms:modified>
</cp:coreProperties>
</file>