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25" r:id="rId3"/>
    <p:sldId id="355" r:id="rId4"/>
    <p:sldId id="349" r:id="rId5"/>
    <p:sldId id="350" r:id="rId6"/>
    <p:sldId id="351" r:id="rId7"/>
    <p:sldId id="353" r:id="rId8"/>
    <p:sldId id="354" r:id="rId9"/>
    <p:sldId id="356" r:id="rId10"/>
    <p:sldId id="307" r:id="rId11"/>
    <p:sldId id="314" r:id="rId12"/>
    <p:sldId id="315" r:id="rId13"/>
    <p:sldId id="319" r:id="rId14"/>
    <p:sldId id="318" r:id="rId15"/>
    <p:sldId id="347" r:id="rId16"/>
    <p:sldId id="320" r:id="rId17"/>
    <p:sldId id="348" r:id="rId18"/>
    <p:sldId id="321" r:id="rId19"/>
    <p:sldId id="322" r:id="rId20"/>
    <p:sldId id="323" r:id="rId21"/>
    <p:sldId id="326" r:id="rId22"/>
    <p:sldId id="327" r:id="rId23"/>
    <p:sldId id="328" r:id="rId24"/>
    <p:sldId id="361" r:id="rId25"/>
    <p:sldId id="331" r:id="rId26"/>
    <p:sldId id="329" r:id="rId27"/>
    <p:sldId id="342" r:id="rId28"/>
    <p:sldId id="343" r:id="rId29"/>
    <p:sldId id="330" r:id="rId30"/>
    <p:sldId id="360" r:id="rId31"/>
    <p:sldId id="362" r:id="rId32"/>
    <p:sldId id="332" r:id="rId33"/>
    <p:sldId id="336" r:id="rId34"/>
    <p:sldId id="337" r:id="rId35"/>
    <p:sldId id="338" r:id="rId36"/>
    <p:sldId id="340" r:id="rId37"/>
    <p:sldId id="276" r:id="rId3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04" autoAdjust="0"/>
  </p:normalViewPr>
  <p:slideViewPr>
    <p:cSldViewPr snapToGrid="0">
      <p:cViewPr varScale="1">
        <p:scale>
          <a:sx n="63" d="100"/>
          <a:sy n="63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Customer%20Analytics\Lecture%205%20Intro%20to%20CLV\nonconstant%20retention%20not%20p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vT_comp\Customer%20Analytics\Lecture%205.0%20Retention%20Introduction\nonconstant%20reten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964315423418432E-2"/>
          <c:y val="2.1240656698061192E-2"/>
          <c:w val="0.91556960381351671"/>
          <c:h val="0.88967414570228709"/>
        </c:manualLayout>
      </c:layout>
      <c:lineChart>
        <c:grouping val="standard"/>
        <c:varyColors val="0"/>
        <c:ser>
          <c:idx val="0"/>
          <c:order val="0"/>
          <c:tx>
            <c:strRef>
              <c:f>Validation!$F$4</c:f>
              <c:strCache>
                <c:ptCount val="1"/>
                <c:pt idx="0">
                  <c:v>% Surviving Geometric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Validation!$F$7:$F$18</c:f>
              <c:numCache>
                <c:formatCode>#,##0.000</c:formatCode>
                <c:ptCount val="12"/>
                <c:pt idx="0">
                  <c:v>0.8</c:v>
                </c:pt>
                <c:pt idx="1">
                  <c:v>0.64000000000000012</c:v>
                </c:pt>
                <c:pt idx="2">
                  <c:v>0.51200000000000012</c:v>
                </c:pt>
                <c:pt idx="3">
                  <c:v>0.40960000000000019</c:v>
                </c:pt>
                <c:pt idx="4">
                  <c:v>0.32768000000000019</c:v>
                </c:pt>
                <c:pt idx="5">
                  <c:v>0.26214400000000015</c:v>
                </c:pt>
                <c:pt idx="6">
                  <c:v>0.20971520000000016</c:v>
                </c:pt>
                <c:pt idx="7">
                  <c:v>0.16777216000000014</c:v>
                </c:pt>
                <c:pt idx="8">
                  <c:v>0.13421772800000012</c:v>
                </c:pt>
                <c:pt idx="9">
                  <c:v>0.10737418240000011</c:v>
                </c:pt>
                <c:pt idx="10">
                  <c:v>8.5899345920000092E-2</c:v>
                </c:pt>
                <c:pt idx="11">
                  <c:v>6.8719476736000096E-2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291232"/>
        <c:axId val="243290056"/>
      </c:lineChart>
      <c:catAx>
        <c:axId val="243291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 smtClean="0">
                    <a:latin typeface="Century Gothic" panose="020B0502020202020204" pitchFamily="34" charset="0"/>
                  </a:rPr>
                  <a:t>Period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43290056"/>
        <c:crosses val="autoZero"/>
        <c:auto val="1"/>
        <c:lblAlgn val="ctr"/>
        <c:lblOffset val="100"/>
        <c:noMultiLvlLbl val="0"/>
      </c:catAx>
      <c:valAx>
        <c:axId val="243290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dirty="0" smtClean="0">
                    <a:latin typeface="Century Gothic" panose="020B0502020202020204" pitchFamily="34" charset="0"/>
                  </a:rPr>
                  <a:t>Probability alive after … periods</a:t>
                </a:r>
                <a:endParaRPr lang="en-US" sz="1200" dirty="0">
                  <a:latin typeface="Century Gothic" panose="020B050202020202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24329123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976391859908681E-2"/>
          <c:y val="2.1240656698061192E-2"/>
          <c:w val="0.89755751226694425"/>
          <c:h val="0.8687754547922889"/>
        </c:manualLayout>
      </c:layout>
      <c:lineChart>
        <c:grouping val="standard"/>
        <c:varyColors val="0"/>
        <c:ser>
          <c:idx val="1"/>
          <c:order val="0"/>
          <c:tx>
            <c:v>Typical real world scenario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2"/>
              </a:solidFill>
              <a:ln w="12700">
                <a:solidFill>
                  <a:schemeClr val="accent2"/>
                </a:solidFill>
              </a:ln>
              <a:effectLst/>
            </c:spPr>
          </c:marker>
          <c:cat>
            <c:numRef>
              <c:f>Data!$F$2:$F$14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  <c:extLst/>
            </c:numRef>
          </c:cat>
          <c:val>
            <c:numRef>
              <c:f>Data!$D$2:$D$14</c:f>
              <c:numCache>
                <c:formatCode>0.0%</c:formatCode>
                <c:ptCount val="12"/>
                <c:pt idx="0">
                  <c:v>0.63100000000000001</c:v>
                </c:pt>
                <c:pt idx="1">
                  <c:v>0.7416798732171157</c:v>
                </c:pt>
                <c:pt idx="2">
                  <c:v>0.81623931623931623</c:v>
                </c:pt>
                <c:pt idx="3">
                  <c:v>0.85340314136125661</c:v>
                </c:pt>
                <c:pt idx="4">
                  <c:v>0.88650306748466245</c:v>
                </c:pt>
                <c:pt idx="5">
                  <c:v>0.90657439446366794</c:v>
                </c:pt>
                <c:pt idx="6">
                  <c:v>0.91984732824427473</c:v>
                </c:pt>
                <c:pt idx="7">
                  <c:v>0.92531120331950212</c:v>
                </c:pt>
                <c:pt idx="8">
                  <c:v>0.92825112107623309</c:v>
                </c:pt>
                <c:pt idx="9">
                  <c:v>0.9371980676328503</c:v>
                </c:pt>
                <c:pt idx="10">
                  <c:v>0.94329896907216493</c:v>
                </c:pt>
                <c:pt idx="11">
                  <c:v>0.94535519125683054</c:v>
                </c:pt>
              </c:numCache>
              <c:extLst/>
            </c:numRef>
          </c:val>
          <c:smooth val="0"/>
        </c:ser>
        <c:ser>
          <c:idx val="0"/>
          <c:order val="1"/>
          <c:tx>
            <c:v>constant retention rate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12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Validation!$G$6:$G$18</c:f>
              <c:numCache>
                <c:formatCode>0.000</c:formatCode>
                <c:ptCount val="12"/>
                <c:pt idx="0">
                  <c:v>0.8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0.8</c:v>
                </c:pt>
                <c:pt idx="7">
                  <c:v>0.8</c:v>
                </c:pt>
                <c:pt idx="8">
                  <c:v>0.8</c:v>
                </c:pt>
                <c:pt idx="9">
                  <c:v>0.8</c:v>
                </c:pt>
                <c:pt idx="10">
                  <c:v>0.8</c:v>
                </c:pt>
                <c:pt idx="11">
                  <c:v>0.8</c:v>
                </c:pt>
              </c:numCache>
              <c:extLst/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280728"/>
        <c:axId val="178280336"/>
      </c:lineChart>
      <c:catAx>
        <c:axId val="178280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b="1">
                    <a:latin typeface="Century Gothic" panose="020B0502020202020204" pitchFamily="34" charset="0"/>
                  </a:rPr>
                  <a:t>Renewals</a:t>
                </a:r>
              </a:p>
            </c:rich>
          </c:tx>
          <c:layout>
            <c:manualLayout>
              <c:xMode val="edge"/>
              <c:yMode val="edge"/>
              <c:x val="0.4949919540507795"/>
              <c:y val="0.951813327409308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8280336"/>
        <c:crosses val="autoZero"/>
        <c:auto val="1"/>
        <c:lblAlgn val="ctr"/>
        <c:lblOffset val="100"/>
        <c:noMultiLvlLbl val="0"/>
      </c:catAx>
      <c:valAx>
        <c:axId val="17828033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r>
                  <a:rPr lang="en-US" sz="1200" b="1">
                    <a:latin typeface="Century Gothic" panose="020B0502020202020204" pitchFamily="34" charset="0"/>
                  </a:rPr>
                  <a:t>% Retained</a:t>
                </a:r>
              </a:p>
            </c:rich>
          </c:tx>
          <c:layout>
            <c:manualLayout>
              <c:xMode val="edge"/>
              <c:yMode val="edge"/>
              <c:x val="4.9280431553015941E-4"/>
              <c:y val="0.38299508799644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7828072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928B7F5-31F0-4A3E-BB59-2AD9500E3F4B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CCC5F6-BC20-40D7-B8E8-1DF2A3522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 groen">
    <p:bg>
      <p:bgPr>
        <a:blipFill dpi="0" rotWithShape="0">
          <a:blip r:embed="rId2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5363634" y="1476375"/>
            <a:ext cx="6860117" cy="1695450"/>
          </a:xfrm>
          <a:custGeom>
            <a:avLst/>
            <a:gdLst>
              <a:gd name="T0" fmla="*/ 2161 w 2161"/>
              <a:gd name="T1" fmla="*/ 712 h 712"/>
              <a:gd name="T2" fmla="*/ 329 w 2161"/>
              <a:gd name="T3" fmla="*/ 712 h 712"/>
              <a:gd name="T4" fmla="*/ 0 w 2161"/>
              <a:gd name="T5" fmla="*/ 392 h 712"/>
              <a:gd name="T6" fmla="*/ 0 w 2161"/>
              <a:gd name="T7" fmla="*/ 0 h 712"/>
              <a:gd name="T8" fmla="*/ 2161 w 2161"/>
              <a:gd name="T9" fmla="*/ 0 h 712"/>
              <a:gd name="T10" fmla="*/ 2161 w 2161"/>
              <a:gd name="T11" fmla="*/ 712 h 7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1" h="712">
                <a:moveTo>
                  <a:pt x="2161" y="712"/>
                </a:moveTo>
                <a:lnTo>
                  <a:pt x="329" y="712"/>
                </a:lnTo>
                <a:lnTo>
                  <a:pt x="0" y="392"/>
                </a:lnTo>
                <a:lnTo>
                  <a:pt x="0" y="0"/>
                </a:lnTo>
                <a:lnTo>
                  <a:pt x="2161" y="0"/>
                </a:lnTo>
                <a:lnTo>
                  <a:pt x="2161" y="712"/>
                </a:lnTo>
                <a:close/>
              </a:path>
            </a:pathLst>
          </a:custGeom>
          <a:solidFill>
            <a:schemeClr val="accent2">
              <a:alpha val="79999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nl-NL" sz="1800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-2117" y="5924550"/>
            <a:ext cx="12192001" cy="93345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nl-NL" sz="1800">
              <a:latin typeface="Calibri" pitchFamily="34" charset="0"/>
              <a:cs typeface="ヒラギノ角ゴ Pro W3"/>
            </a:endParaRPr>
          </a:p>
        </p:txBody>
      </p:sp>
      <p:pic>
        <p:nvPicPr>
          <p:cNvPr id="6" name="Picture 5" descr="02-UTI_Basisvormen_powerpoint_05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804400" y="6035675"/>
            <a:ext cx="1998133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02-UTI_Basisvormen_powerpoint_03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35000" y="6061075"/>
            <a:ext cx="3386667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982" y="1476744"/>
            <a:ext cx="5706533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2"/>
          </p:nvPr>
        </p:nvSpPr>
        <p:spPr>
          <a:xfrm>
            <a:off x="6352569" y="2832028"/>
            <a:ext cx="5870736" cy="458714"/>
          </a:xfrm>
        </p:spPr>
        <p:txBody>
          <a:bodyPr>
            <a:normAutofit/>
          </a:bodyPr>
          <a:lstStyle>
            <a:lvl1pPr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605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vT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609600" y="1235008"/>
            <a:ext cx="10972800" cy="4784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pic>
        <p:nvPicPr>
          <p:cNvPr id="12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8792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/>
          </p:cNvSpPr>
          <p:nvPr/>
        </p:nvSpPr>
        <p:spPr bwMode="auto">
          <a:xfrm>
            <a:off x="0" y="1"/>
            <a:ext cx="12192000" cy="950913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0" y="0"/>
              </a:cxn>
              <a:cxn ang="0">
                <a:pos x="3841" y="0"/>
              </a:cxn>
              <a:cxn ang="0">
                <a:pos x="3841" y="400"/>
              </a:cxn>
              <a:cxn ang="0">
                <a:pos x="184" y="400"/>
              </a:cxn>
              <a:cxn ang="0">
                <a:pos x="0" y="208"/>
              </a:cxn>
            </a:cxnLst>
            <a:rect l="0" t="0" r="r" b="b"/>
            <a:pathLst>
              <a:path w="3841" h="400">
                <a:moveTo>
                  <a:pt x="0" y="208"/>
                </a:moveTo>
                <a:lnTo>
                  <a:pt x="0" y="0"/>
                </a:lnTo>
                <a:lnTo>
                  <a:pt x="3841" y="0"/>
                </a:lnTo>
                <a:lnTo>
                  <a:pt x="3841" y="400"/>
                </a:lnTo>
                <a:lnTo>
                  <a:pt x="184" y="400"/>
                </a:lnTo>
                <a:lnTo>
                  <a:pt x="0" y="208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-1842"/>
            <a:ext cx="10972800" cy="95224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165600" y="6257926"/>
            <a:ext cx="2751667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CC993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51584" y="6257926"/>
            <a:ext cx="1030816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2"/>
          </p:nvPr>
        </p:nvSpPr>
        <p:spPr>
          <a:xfrm>
            <a:off x="6881285" y="6257926"/>
            <a:ext cx="3143249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C99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pic>
        <p:nvPicPr>
          <p:cNvPr id="9" name="Picture 4" descr="02-UTI_Basisvormen_powerpoint_03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7700" y="6133249"/>
            <a:ext cx="2926080" cy="614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9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0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4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6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6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1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3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0C101-DD0F-4350-9C94-BD708B0678B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CLV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</a:t>
            </a:r>
          </a:p>
          <a:p>
            <a:r>
              <a:rPr lang="en-US" dirty="0" smtClean="0"/>
              <a:t>Customer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Ingredients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2517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Assume all these things are </a:t>
                </a:r>
                <a:r>
                  <a:rPr lang="en-US" dirty="0" smtClean="0"/>
                  <a:t>the same each period: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1.	Retention </a:t>
                </a:r>
                <a:r>
                  <a:rPr lang="en-US" dirty="0"/>
                  <a:t>rate (marketing)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/>
                  <a:t>likelihood of renewing contract at each period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	Margins </a:t>
                </a:r>
                <a:r>
                  <a:rPr lang="en-US" dirty="0" smtClean="0"/>
                  <a:t>(accounting)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= revenue – costs of marketing, selling, production, </a:t>
                </a:r>
                <a:r>
                  <a:rPr lang="en-US" dirty="0" smtClean="0"/>
                  <a:t>servicing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3.	</a:t>
                </a:r>
                <a:r>
                  <a:rPr lang="en-US" dirty="0" smtClean="0"/>
                  <a:t>Discount </a:t>
                </a:r>
                <a:r>
                  <a:rPr lang="en-US" dirty="0" smtClean="0"/>
                  <a:t>rate (finance)</a:t>
                </a: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opportunity cost of capital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25175" cy="4351338"/>
              </a:xfrm>
              <a:blipFill rotWithShape="0">
                <a:blip r:embed="rId2"/>
                <a:stretch>
                  <a:fillRect l="-948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8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The standard approach</a:t>
            </a:r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148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414838" y="235902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3912394" y="5432425"/>
            <a:ext cx="6275388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Receive €m when contract is initiated at t = 0; customer renews at beginning of period 2 with probability r, in which case we </a:t>
            </a:r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receive 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another €m discounted by 1/(1+d)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407053"/>
            <a:ext cx="5471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entury Gothic" panose="020B0502020202020204" pitchFamily="34" charset="0"/>
              </a:rPr>
              <a:t>see “Reconciling and Clarifying CLV Formulas”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7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20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approach (2)</a:t>
            </a:r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148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V="1">
            <a:off x="4667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414838" y="235902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approach (3)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approach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1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63050" cy="4351338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250 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.01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917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6305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14925" y="5423535"/>
            <a:ext cx="43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(If we sum until period 10, our E[CLV] = </a:t>
            </a:r>
            <a:r>
              <a:rPr lang="en-US" dirty="0" smtClean="0"/>
              <a:t>889.)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formula?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No, context really matters.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There is no one “true” formula. 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2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 vs. residual lifetime value (RLV)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CLV</a:t>
            </a:r>
            <a:r>
              <a:rPr lang="en-US" dirty="0" smtClean="0"/>
              <a:t> = for a not-yet-acquired customer, from first purchase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RLV</a:t>
            </a:r>
            <a:r>
              <a:rPr lang="en-US" dirty="0" smtClean="0"/>
              <a:t> = </a:t>
            </a:r>
            <a:r>
              <a:rPr lang="en-US" b="1" u="sng" dirty="0"/>
              <a:t>r</a:t>
            </a:r>
            <a:r>
              <a:rPr lang="en-US" dirty="0" smtClean="0"/>
              <a:t>esidual </a:t>
            </a:r>
            <a:r>
              <a:rPr lang="en-US" b="1" u="sng" dirty="0" smtClean="0"/>
              <a:t>l</a:t>
            </a:r>
            <a:r>
              <a:rPr lang="en-US" dirty="0" smtClean="0"/>
              <a:t>ifetime </a:t>
            </a:r>
            <a:r>
              <a:rPr lang="en-US" b="1" u="sng" dirty="0" smtClean="0"/>
              <a:t>v</a:t>
            </a:r>
            <a:r>
              <a:rPr lang="en-US" dirty="0" smtClean="0"/>
              <a:t>alue of </a:t>
            </a:r>
            <a:r>
              <a:rPr lang="en-US" b="1" dirty="0" smtClean="0"/>
              <a:t>already existing </a:t>
            </a:r>
            <a:r>
              <a:rPr lang="en-US" dirty="0" smtClean="0"/>
              <a:t>customer, including future purchases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RLV</a:t>
            </a:r>
            <a:endParaRPr lang="en-US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5657850" y="2771775"/>
            <a:ext cx="354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.41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$103</a:t>
            </a: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2982118" y="3426256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Customer joined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CLV, </a:t>
            </a:r>
            <a:r>
              <a:rPr lang="en-US" dirty="0" smtClean="0"/>
              <a:t>contractual setting</a:t>
            </a:r>
            <a:endParaRPr lang="en-US" dirty="0" smtClean="0"/>
          </a:p>
          <a:p>
            <a:pPr lvl="1"/>
            <a:r>
              <a:rPr lang="en-US" dirty="0" smtClean="0"/>
              <a:t>Case 1: new customer</a:t>
            </a:r>
          </a:p>
          <a:p>
            <a:pPr lvl="1"/>
            <a:r>
              <a:rPr lang="en-US" dirty="0" smtClean="0"/>
              <a:t>Case 2: existing customer</a:t>
            </a:r>
          </a:p>
          <a:p>
            <a:pPr lvl="1"/>
            <a:r>
              <a:rPr lang="en-US" dirty="0" smtClean="0"/>
              <a:t>Case 3: new customer, profits come at the end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Retention rate dynamics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Towards a better model: customer heterogeneity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  <a:blipFill rotWithShape="0">
                <a:blip r:embed="rId2"/>
                <a:stretch>
                  <a:fillRect b="-1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6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with profit arriving at the end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564063" y="3911600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933950" y="4032250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654675" y="3910013"/>
            <a:ext cx="249238" cy="249237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054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24563" y="4030663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80561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65638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17550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980363" y="3933825"/>
            <a:ext cx="249237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831138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8350250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9096375" y="3933825"/>
            <a:ext cx="249238" cy="249238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947150" y="3173413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466263" y="4054475"/>
            <a:ext cx="5937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5810250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945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8074025" y="3533775"/>
            <a:ext cx="1588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 flipV="1">
            <a:off x="9231313" y="3533775"/>
            <a:ext cx="1587" cy="331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1695450" y="32067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Margin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695450" y="2390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Expected Revenue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505450" y="1976438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50"/>
          <p:cNvSpPr>
            <a:spLocks noChangeArrowheads="1"/>
          </p:cNvSpPr>
          <p:nvPr/>
        </p:nvSpPr>
        <p:spPr bwMode="auto">
          <a:xfrm>
            <a:off x="1695450" y="2009775"/>
            <a:ext cx="2797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Discounted to Present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95450" y="2787650"/>
            <a:ext cx="2868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srgbClr val="0000FF"/>
                </a:solidFill>
                <a:latin typeface="Century Gothic" panose="020B0502020202020204" pitchFamily="34" charset="0"/>
              </a:rPr>
              <a:t>Probability of Still Being “Alive”</a:t>
            </a:r>
            <a:endParaRPr lang="en-US" sz="10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6648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77914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8858250" y="1978025"/>
            <a:ext cx="1050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entury Gothic" panose="020B0502020202020204" pitchFamily="34" charset="0"/>
              </a:rPr>
              <a:t>1/(</a:t>
            </a: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1+d)</a:t>
            </a:r>
            <a:r>
              <a:rPr lang="en-US" sz="1600" baseline="30000" dirty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r>
              <a:rPr lang="en-US" sz="1600" dirty="0" smtClean="0">
                <a:latin typeface="Century Gothic" panose="020B0502020202020204" pitchFamily="34" charset="0"/>
              </a:rPr>
              <a:t> 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6724650" y="2771775"/>
            <a:ext cx="3545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.8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943850" y="2771775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.64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9086850" y="2771775"/>
            <a:ext cx="468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.51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5505450" y="2357438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$250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6656388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$200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7831138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$160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9021763" y="2381250"/>
            <a:ext cx="6399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$128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ctangle 32"/>
          <p:cNvSpPr>
            <a:spLocks noChangeArrowheads="1"/>
          </p:cNvSpPr>
          <p:nvPr/>
        </p:nvSpPr>
        <p:spPr bwMode="auto">
          <a:xfrm>
            <a:off x="1695450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Time (0 is present)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4533106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0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Rectangle 32"/>
          <p:cNvSpPr>
            <a:spLocks noChangeArrowheads="1"/>
          </p:cNvSpPr>
          <p:nvPr/>
        </p:nvSpPr>
        <p:spPr bwMode="auto">
          <a:xfrm>
            <a:off x="5699125" y="4540251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1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angle 32"/>
          <p:cNvSpPr>
            <a:spLocks noChangeArrowheads="1"/>
          </p:cNvSpPr>
          <p:nvPr/>
        </p:nvSpPr>
        <p:spPr bwMode="auto">
          <a:xfrm>
            <a:off x="6800851" y="4525962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2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Rectangle 32"/>
          <p:cNvSpPr>
            <a:spLocks noChangeArrowheads="1"/>
          </p:cNvSpPr>
          <p:nvPr/>
        </p:nvSpPr>
        <p:spPr bwMode="auto">
          <a:xfrm>
            <a:off x="7966870" y="4521200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3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9132889" y="4530724"/>
            <a:ext cx="2492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4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695450" y="4992885"/>
            <a:ext cx="18659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473233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1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Rectangle 32"/>
          <p:cNvSpPr>
            <a:spLocks noChangeArrowheads="1"/>
          </p:cNvSpPr>
          <p:nvPr/>
        </p:nvSpPr>
        <p:spPr bwMode="auto">
          <a:xfrm>
            <a:off x="5938837" y="4894262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2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Rectangle 32"/>
          <p:cNvSpPr>
            <a:spLocks noChangeArrowheads="1"/>
          </p:cNvSpPr>
          <p:nvPr/>
        </p:nvSpPr>
        <p:spPr bwMode="auto">
          <a:xfrm>
            <a:off x="7050088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3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Rectangle 32"/>
          <p:cNvSpPr>
            <a:spLocks noChangeArrowheads="1"/>
          </p:cNvSpPr>
          <p:nvPr/>
        </p:nvSpPr>
        <p:spPr bwMode="auto">
          <a:xfrm>
            <a:off x="8216107" y="4884738"/>
            <a:ext cx="996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Period 4</a:t>
            </a:r>
            <a:endParaRPr lang="en-US" sz="1600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10379076" y="3848101"/>
            <a:ext cx="48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indent="1588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…</a:t>
            </a:r>
            <a:endParaRPr lang="en-US" sz="1600" b="1" dirty="0">
              <a:solidFill>
                <a:srgbClr val="0000FF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𝑅𝐿𝑉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221" y="5550626"/>
                <a:ext cx="7082574" cy="6049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1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with profit arriving at the 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8900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Not yet acquired customer (BKN, p. 111)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Already acquired </a:t>
                </a:r>
                <a:r>
                  <a:rPr lang="en-US" dirty="0"/>
                  <a:t>customer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Not yet acquired </a:t>
                </a:r>
                <a:r>
                  <a:rPr lang="en-US" dirty="0" smtClean="0"/>
                  <a:t>customer, profit arrives at end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𝐶𝐿𝑉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Ideally, you could now calculate for every current customer and prospective customer, his or her CLV or RLV</a:t>
            </a:r>
          </a:p>
          <a:p>
            <a:endParaRPr lang="en-US" dirty="0"/>
          </a:p>
          <a:p>
            <a:r>
              <a:rPr lang="en-US" dirty="0" smtClean="0"/>
              <a:t>What can you do with this?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segments based on 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Divide customers into tangible segments, separating high value customers from less valuable groups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5815012" y="3595688"/>
            <a:ext cx="2905125" cy="2352675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603206" y="4676269"/>
            <a:ext cx="1328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81825" y="4071287"/>
            <a:ext cx="57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20327" y="5459062"/>
            <a:ext cx="183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Lead</a:t>
            </a:r>
            <a:r>
              <a:rPr lang="en-US" sz="1200" dirty="0" smtClean="0">
                <a:latin typeface="Century Gothic" panose="020B0502020202020204" pitchFamily="34" charset="0"/>
              </a:rPr>
              <a:t> (50%): 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20137" y="4846194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Silver</a:t>
            </a:r>
            <a:r>
              <a:rPr lang="en-US" sz="1200" dirty="0" smtClean="0">
                <a:latin typeface="Century Gothic" panose="020B0502020202020204" pitchFamily="34" charset="0"/>
              </a:rPr>
              <a:t> (30%): 20%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0137" y="4133984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Gold</a:t>
            </a:r>
            <a:r>
              <a:rPr lang="en-US" sz="1200" dirty="0" smtClean="0">
                <a:latin typeface="Century Gothic" panose="020B0502020202020204" pitchFamily="34" charset="0"/>
              </a:rPr>
              <a:t> (15%): 30%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20137" y="3560273"/>
            <a:ext cx="309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Century Gothic" panose="020B0502020202020204" pitchFamily="34" charset="0"/>
              </a:rPr>
              <a:t>Platinum</a:t>
            </a:r>
            <a:r>
              <a:rPr lang="en-US" sz="1200" dirty="0" smtClean="0">
                <a:latin typeface="Century Gothic" panose="020B0502020202020204" pitchFamily="34" charset="0"/>
              </a:rPr>
              <a:t> (5% of customers): 50% of CLV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4535" y="3366185"/>
            <a:ext cx="4433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“</a:t>
            </a:r>
            <a:r>
              <a:rPr lang="en-US" dirty="0">
                <a:latin typeface="Century Gothic" panose="020B0502020202020204" pitchFamily="34" charset="0"/>
              </a:rPr>
              <a:t>80/20 rule”, i.e., 80% of </a:t>
            </a:r>
            <a:r>
              <a:rPr lang="en-US" dirty="0" smtClean="0">
                <a:latin typeface="Century Gothic" panose="020B0502020202020204" pitchFamily="34" charset="0"/>
              </a:rPr>
              <a:t>CLV </a:t>
            </a:r>
            <a:r>
              <a:rPr lang="en-US" dirty="0">
                <a:latin typeface="Century Gothic" panose="020B0502020202020204" pitchFamily="34" charset="0"/>
              </a:rPr>
              <a:t>come from 20% of the customers</a:t>
            </a:r>
            <a:r>
              <a:rPr lang="en-US" dirty="0" smtClean="0">
                <a:latin typeface="Century Gothic" panose="020B0502020202020204" pitchFamily="34" charset="0"/>
              </a:rPr>
              <a:t>.  </a:t>
            </a:r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210300" y="5312208"/>
            <a:ext cx="211455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0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to acquire?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Should we acquire a customer at cost?  Up to what costs are we willing to acquire these customers? 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000" dirty="0" smtClean="0"/>
              <a:t>Assume </a:t>
            </a:r>
            <a:r>
              <a:rPr lang="en-US" sz="2000" dirty="0"/>
              <a:t>a firm spends €2.00 </a:t>
            </a:r>
            <a:r>
              <a:rPr lang="en-US" sz="2000" dirty="0" smtClean="0"/>
              <a:t>per prospect for </a:t>
            </a:r>
            <a:r>
              <a:rPr lang="en-US" sz="2000" dirty="0"/>
              <a:t>mailing/printing a catalog, which is sent to 1 million prospects. </a:t>
            </a:r>
            <a:r>
              <a:rPr lang="en-US" sz="2000" dirty="0" smtClean="0"/>
              <a:t>The </a:t>
            </a:r>
            <a:r>
              <a:rPr lang="en-US" sz="2000" dirty="0"/>
              <a:t>response rate is </a:t>
            </a:r>
            <a:r>
              <a:rPr lang="en-US" sz="2000" dirty="0" smtClean="0"/>
              <a:t>1</a:t>
            </a:r>
            <a:r>
              <a:rPr lang="en-US" sz="2000" dirty="0" smtClean="0"/>
              <a:t>%.  (1% become customers)</a:t>
            </a:r>
            <a:endParaRPr lang="en-US" sz="2000" dirty="0" smtClean="0"/>
          </a:p>
          <a:p>
            <a:pPr lvl="1"/>
            <a:r>
              <a:rPr lang="en-US" sz="2000" dirty="0" smtClean="0"/>
              <a:t>Prospects </a:t>
            </a:r>
            <a:r>
              <a:rPr lang="en-US" sz="2000" dirty="0"/>
              <a:t>who become customers spend €</a:t>
            </a:r>
            <a:r>
              <a:rPr lang="en-US" sz="2000" dirty="0" smtClean="0"/>
              <a:t>200 per year, at the beginning of each year.</a:t>
            </a:r>
          </a:p>
          <a:p>
            <a:pPr lvl="1"/>
            <a:r>
              <a:rPr lang="en-US" sz="2000" dirty="0" smtClean="0"/>
              <a:t>A customer has a probability of renewing each year of 80%.</a:t>
            </a:r>
          </a:p>
          <a:p>
            <a:pPr lvl="1"/>
            <a:r>
              <a:rPr lang="en-US" sz="2000" dirty="0" smtClean="0"/>
              <a:t>The firm also </a:t>
            </a:r>
            <a:r>
              <a:rPr lang="en-US" sz="2000" dirty="0"/>
              <a:t>spends €</a:t>
            </a:r>
            <a:r>
              <a:rPr lang="en-US" sz="2000" dirty="0" smtClean="0"/>
              <a:t>20 per year in marketing to each active customer</a:t>
            </a:r>
          </a:p>
          <a:p>
            <a:pPr lvl="1"/>
            <a:r>
              <a:rPr lang="en-US" sz="2000" dirty="0" smtClean="0"/>
              <a:t>The firm has a gross margin of 50% and uses a discount rate of 15% 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Should the firm acquire this customer?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acquisition costs per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report total acquisition costs spent on total number of prospects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€100 spent on 100 prospects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But, what we want is amount spent per acquired customer.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 customer acquired, </a:t>
            </a:r>
            <a:r>
              <a:rPr lang="en-US" dirty="0"/>
              <a:t>€100 </a:t>
            </a:r>
            <a:r>
              <a:rPr lang="en-US" dirty="0" smtClean="0"/>
              <a:t>per customer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customers		   €50 </a:t>
            </a:r>
            <a:r>
              <a:rPr lang="en-US" dirty="0"/>
              <a:t>per customer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10 customers		</a:t>
            </a:r>
            <a:r>
              <a:rPr lang="en-US" dirty="0"/>
              <a:t> </a:t>
            </a:r>
            <a:r>
              <a:rPr lang="en-US" dirty="0" smtClean="0"/>
              <a:t>  €10 </a:t>
            </a:r>
            <a:r>
              <a:rPr lang="en-US" dirty="0"/>
              <a:t>per customer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6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acquisition costs per customer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customer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prospect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/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response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r>
                  <a:rPr lang="en-US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0" dirty="0" smtClean="0">
                    <a:latin typeface="Cambria Math" panose="02040503050406030204" pitchFamily="18" charset="0"/>
                  </a:rPr>
                </a:br>
                <a:r>
                  <a:rPr lang="en-US" b="0" i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0" dirty="0" smtClean="0">
                    <a:latin typeface="Cambria Math" panose="02040503050406030204" pitchFamily="18" charset="0"/>
                  </a:rPr>
                </a:b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14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How much would you be willing to spend to invest in a retention program that would increase retention by 10%?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much would you be willing to spend to invest in a customer expansion program (e.g., cross-selling) that would increase margins by 10%?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 to what amount would you be willing to acquire a small provider who has a customer base consisting of 1 million high cost, high margin smartphone subscribers (r = .9, m = </a:t>
            </a:r>
            <a:r>
              <a:rPr lang="en-US" dirty="0" smtClean="0"/>
              <a:t>250) </a:t>
            </a:r>
            <a:r>
              <a:rPr lang="en-US" dirty="0"/>
              <a:t>and 9 million low cost low margin subscribers (r = .6, m= </a:t>
            </a:r>
            <a:r>
              <a:rPr lang="en-US" dirty="0" smtClean="0"/>
              <a:t>150)?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Conceptual 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u="sng" dirty="0">
                <a:solidFill>
                  <a:schemeClr val="accent1"/>
                </a:solidFill>
              </a:rPr>
              <a:t>present value</a:t>
            </a:r>
            <a:r>
              <a:rPr lang="en-US" dirty="0"/>
              <a:t> of the </a:t>
            </a:r>
            <a:r>
              <a:rPr lang="en-US" u="sng" dirty="0">
                <a:solidFill>
                  <a:schemeClr val="accent6"/>
                </a:solidFill>
              </a:rPr>
              <a:t>future</a:t>
            </a:r>
            <a:r>
              <a:rPr lang="en-US" dirty="0"/>
              <a:t> </a:t>
            </a:r>
            <a:r>
              <a:rPr lang="en-US" u="sng" dirty="0" smtClean="0">
                <a:solidFill>
                  <a:schemeClr val="accent2"/>
                </a:solidFill>
              </a:rPr>
              <a:t>profits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associated with a </a:t>
            </a:r>
            <a:r>
              <a:rPr lang="en-US" u="sng" dirty="0" smtClean="0">
                <a:solidFill>
                  <a:schemeClr val="tx2"/>
                </a:solidFill>
              </a:rPr>
              <a:t>particular customer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9987" y="5019675"/>
            <a:ext cx="3663863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Time value of money: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€1 today &gt; </a:t>
            </a:r>
            <a:r>
              <a:rPr lang="en-US" dirty="0">
                <a:latin typeface="Century Gothic" panose="020B0502020202020204" pitchFamily="34" charset="0"/>
              </a:rPr>
              <a:t>€1 </a:t>
            </a:r>
            <a:r>
              <a:rPr lang="en-US" dirty="0" smtClean="0">
                <a:latin typeface="Century Gothic" panose="020B0502020202020204" pitchFamily="34" charset="0"/>
              </a:rPr>
              <a:t>tomorrow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925" y="3771900"/>
            <a:ext cx="3619807" cy="9429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Uncertain from today’s perspective—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it’s a forecast/prediction!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8900" y="1219200"/>
            <a:ext cx="4171950" cy="942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Revenues less costs of marketing, selling, production, servicing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5233988"/>
            <a:ext cx="4171950" cy="94297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Only include costs attributable </a:t>
            </a:r>
          </a:p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to the individual customer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be able to create your own CLV/RLV formula to fit the situation at hand:</a:t>
            </a:r>
          </a:p>
          <a:p>
            <a:pPr lvl="1"/>
            <a:r>
              <a:rPr lang="en-US" dirty="0"/>
              <a:t>Timing of the </a:t>
            </a:r>
            <a:r>
              <a:rPr lang="en-US" dirty="0" smtClean="0"/>
              <a:t>revenues</a:t>
            </a:r>
            <a:endParaRPr lang="en-US" dirty="0"/>
          </a:p>
          <a:p>
            <a:pPr lvl="1"/>
            <a:r>
              <a:rPr lang="en-US" dirty="0"/>
              <a:t>Timing of the renewal </a:t>
            </a:r>
            <a:r>
              <a:rPr lang="en-US" dirty="0" smtClean="0"/>
              <a:t>decision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u="sng" dirty="0" smtClean="0"/>
              <a:t>Conceptual</a:t>
            </a:r>
            <a:r>
              <a:rPr lang="en-US" dirty="0" smtClean="0"/>
              <a:t> way to calculate profitability of customers, use it to evaluate retention, acquisition, cross-selling, firm 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simple CLV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 these numbers come from?</a:t>
            </a:r>
          </a:p>
          <a:p>
            <a:endParaRPr lang="en-US" dirty="0"/>
          </a:p>
          <a:p>
            <a:r>
              <a:rPr lang="en-US" dirty="0" smtClean="0"/>
              <a:t>Typically we know about an “average” customer, but not a specific one..</a:t>
            </a:r>
          </a:p>
          <a:p>
            <a:endParaRPr lang="en-US" dirty="0"/>
          </a:p>
          <a:p>
            <a:r>
              <a:rPr lang="en-US" dirty="0" smtClean="0"/>
              <a:t>But using averages can be misleading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realism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02572"/>
              </p:ext>
            </p:extLst>
          </p:nvPr>
        </p:nvGraphicFramePr>
        <p:xfrm>
          <a:off x="2085975" y="1509521"/>
          <a:ext cx="7081837" cy="4624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076575" y="3821810"/>
            <a:ext cx="2752725" cy="695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new customers with low retention rates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0794" y="680243"/>
            <a:ext cx="3128962" cy="695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existing customers with high retention rates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63038" y="2139759"/>
            <a:ext cx="3128962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standard approach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H="1" flipV="1">
            <a:off x="3143250" y="3133725"/>
            <a:ext cx="1309688" cy="68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7620000" y="1375568"/>
            <a:ext cx="295275" cy="22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</p:cNvCxnSpPr>
          <p:nvPr/>
        </p:nvCxnSpPr>
        <p:spPr>
          <a:xfrm>
            <a:off x="7915275" y="1375568"/>
            <a:ext cx="342900" cy="19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408194" y="6045009"/>
            <a:ext cx="3128962" cy="695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Why do retention rates increase?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Non-constant retention rates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Who cares?  </a:t>
                </a:r>
              </a:p>
              <a:p>
                <a:pPr lvl="1"/>
                <a:r>
                  <a:rPr lang="en-US" dirty="0" smtClean="0"/>
                  <a:t>Our model is essentially an average retention rate for new and old customers,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17941"/>
              </p:ext>
            </p:extLst>
          </p:nvPr>
        </p:nvGraphicFramePr>
        <p:xfrm>
          <a:off x="1803400" y="377719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Retention rate (1-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total customers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05212" y="5185675"/>
            <a:ext cx="2100263" cy="415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average = 0.80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8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Non-constant retention rates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Who cares?  </a:t>
                </a:r>
              </a:p>
              <a:p>
                <a:pPr lvl="1"/>
                <a:r>
                  <a:rPr lang="en-US" dirty="0" smtClean="0"/>
                  <a:t>Our model is essentially an average retention rate for new and old customers,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39650"/>
              </p:ext>
            </p:extLst>
          </p:nvPr>
        </p:nvGraphicFramePr>
        <p:xfrm>
          <a:off x="1803400" y="3777191"/>
          <a:ext cx="97980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513"/>
                <a:gridCol w="2449513"/>
                <a:gridCol w="2449513"/>
                <a:gridCol w="2449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Retention rate (1-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total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lifetime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95576" y="5185675"/>
            <a:ext cx="2228850" cy="415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entury Gothic" panose="020B0502020202020204" pitchFamily="34" charset="0"/>
              </a:rPr>
              <a:t>average r = 0.80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277477" y="2834640"/>
                <a:ext cx="1323975" cy="7429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477" y="2834640"/>
                <a:ext cx="1323975" cy="7429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Non-constant retention rates (3)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Who cares?  </a:t>
                </a:r>
              </a:p>
              <a:p>
                <a:pPr lvl="1"/>
                <a:r>
                  <a:rPr lang="en-US" dirty="0" smtClean="0"/>
                  <a:t>Our model is essentially an average retention rate for new and old customers,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88706"/>
              </p:ext>
            </p:extLst>
          </p:nvPr>
        </p:nvGraphicFramePr>
        <p:xfrm>
          <a:off x="1803400" y="3777191"/>
          <a:ext cx="97980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513"/>
                <a:gridCol w="2449513"/>
                <a:gridCol w="2449513"/>
                <a:gridCol w="24495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Retention rate (1-</a:t>
                      </a:r>
                      <a:r>
                        <a:rPr lang="el-GR" dirty="0" smtClean="0"/>
                        <a:t>θ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total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lifetime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New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Old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Average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9172575" y="5727170"/>
                <a:ext cx="2933700" cy="55721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=3.3 ∗0.5+10.0 ∗0.5</m:t>
                      </m:r>
                    </m:oMath>
                  </m:oMathPara>
                </a14:m>
                <a:endParaRPr lang="en-US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575" y="5727170"/>
                <a:ext cx="2933700" cy="5572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62052" y="5475391"/>
                <a:ext cx="3886198" cy="10016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 smtClean="0">
                    <a:latin typeface="Century Gothic" panose="020B0502020202020204" pitchFamily="34" charset="0"/>
                  </a:rPr>
                  <a:t>BUT, using average r, </a:t>
                </a:r>
              </a:p>
              <a:p>
                <a:pPr algn="ctr"/>
                <a:r>
                  <a:rPr lang="en-US" sz="2000" b="0" dirty="0" smtClean="0">
                    <a:latin typeface="Century Gothic" panose="020B0502020202020204" pitchFamily="34" charset="0"/>
                  </a:rPr>
                  <a:t>average lifetime</a:t>
                </a:r>
                <a:r>
                  <a:rPr lang="en-US" sz="2000" b="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1−0.8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2" y="5475391"/>
                <a:ext cx="3886198" cy="10016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219372" y="2812150"/>
                <a:ext cx="1323975" cy="74295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72" y="2812150"/>
                <a:ext cx="1323975" cy="7429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Non-constant retention rates (4)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Who cares?  </a:t>
                </a:r>
              </a:p>
              <a:p>
                <a:pPr lvl="1"/>
                <a:r>
                  <a:rPr lang="en-US" dirty="0" smtClean="0"/>
                  <a:t>Our model is essentially an average retention rate for new and old customers,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The problem is that you </a:t>
                </a:r>
                <a:r>
                  <a:rPr lang="en-US" u="sng" dirty="0" smtClean="0"/>
                  <a:t>underestimate</a:t>
                </a:r>
                <a:r>
                  <a:rPr lang="en-US" dirty="0" smtClean="0"/>
                  <a:t> lifetime (and CLV/RLV) if you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 smtClean="0"/>
                  <a:t>.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3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better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At the end of each period, each customer renews his contract with (constant and unobserved)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:r>
                  <a:rPr lang="en-US" b="1" dirty="0" smtClean="0"/>
                  <a:t>Same as before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= “churn”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“renew”</a:t>
                </a:r>
              </a:p>
              <a:p>
                <a:pPr lvl="2"/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varies across customers</a:t>
                </a:r>
              </a:p>
              <a:p>
                <a:pPr lvl="1"/>
                <a:r>
                  <a:rPr lang="en-US" b="1" dirty="0" smtClean="0"/>
                  <a:t>New: </a:t>
                </a:r>
                <a:r>
                  <a:rPr lang="en-US" dirty="0" smtClean="0"/>
                  <a:t>how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vary across customers?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the easiest setting: Contractual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customer has to notify the firm that he or she is quitting.</a:t>
            </a:r>
          </a:p>
          <a:p>
            <a:endParaRPr lang="en-US" dirty="0"/>
          </a:p>
          <a:p>
            <a:r>
              <a:rPr lang="en-US" dirty="0" smtClean="0"/>
              <a:t>The contract has to be broken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firms are contractual?</a:t>
            </a:r>
            <a:endParaRPr lang="en-US" dirty="0"/>
          </a:p>
        </p:txBody>
      </p:sp>
      <p:pic>
        <p:nvPicPr>
          <p:cNvPr id="4" name="Picture 2" descr="Image result for 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0" y="4364036"/>
            <a:ext cx="2174875" cy="217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42" y="3048000"/>
            <a:ext cx="2109107" cy="1181100"/>
          </a:xfrm>
          <a:prstGeom prst="rect">
            <a:avLst/>
          </a:prstGeom>
        </p:spPr>
      </p:pic>
      <p:pic>
        <p:nvPicPr>
          <p:cNvPr id="2052" name="Picture 4" descr="Image result for he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215" y="1690688"/>
            <a:ext cx="1333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PN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1" y="3352799"/>
            <a:ext cx="142875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7835" y="4379275"/>
            <a:ext cx="1238250" cy="1524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513" y="1690688"/>
            <a:ext cx="1205390" cy="12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Knowledge of whether a customer is alive or not</a:t>
            </a:r>
          </a:p>
          <a:p>
            <a:endParaRPr lang="en-US" dirty="0"/>
          </a:p>
          <a:p>
            <a:r>
              <a:rPr lang="en-US" dirty="0" smtClean="0"/>
              <a:t>How do we predict whether a customer will be alive next period, the period after that …</a:t>
            </a:r>
          </a:p>
          <a:p>
            <a:endParaRPr lang="en-US" dirty="0"/>
          </a:p>
          <a:p>
            <a:r>
              <a:rPr lang="en-US" dirty="0" smtClean="0"/>
              <a:t>Simplest model is to say that the probability of quitting is the </a:t>
            </a:r>
            <a:r>
              <a:rPr lang="en-US" b="1" dirty="0" smtClean="0"/>
              <a:t>same each period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retention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Imagine, at the end of each period a </a:t>
                </a:r>
                <a:r>
                  <a:rPr lang="en-US" dirty="0" smtClean="0"/>
                  <a:t>customer flips a coin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H</a:t>
                </a:r>
                <a:r>
                  <a:rPr lang="en-US" dirty="0" smtClean="0"/>
                  <a:t>eads = renew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T</a:t>
                </a:r>
                <a:r>
                  <a:rPr lang="en-US" dirty="0" smtClean="0"/>
                  <a:t>ails </a:t>
                </a:r>
                <a:r>
                  <a:rPr lang="en-US" dirty="0"/>
                  <a:t>= </a:t>
                </a:r>
                <a:r>
                  <a:rPr lang="en-US" dirty="0" smtClean="0"/>
                  <a:t>quit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		       </a:t>
                </a:r>
                <a:r>
                  <a:rPr lang="en-US" dirty="0" smtClean="0"/>
                  <a:t>		flip </a:t>
                </a:r>
                <a:r>
                  <a:rPr lang="en-US" dirty="0" smtClean="0"/>
                  <a:t>#</a:t>
                </a:r>
              </a:p>
              <a:p>
                <a:pPr marL="0" indent="0">
                  <a:buNone/>
                </a:pPr>
                <a:r>
                  <a:rPr lang="en-US" u="sng" dirty="0" smtClean="0"/>
                  <a:t>Probability of being “alive</a:t>
                </a:r>
                <a:r>
                  <a:rPr lang="en-US" u="sng" dirty="0" smtClean="0"/>
                  <a:t>” after</a:t>
                </a:r>
                <a:r>
                  <a:rPr lang="en-US" dirty="0" smtClean="0"/>
                  <a:t>	</a:t>
                </a:r>
                <a:r>
                  <a:rPr lang="en-US" u="sng" dirty="0" smtClean="0"/>
                  <a:t>1	2	3	 	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u="sng" dirty="0" smtClean="0"/>
              </a:p>
              <a:p>
                <a:pPr marL="0" indent="0">
                  <a:buNone/>
                </a:pPr>
                <a:r>
                  <a:rPr lang="en-US" dirty="0" smtClean="0"/>
                  <a:t>	1 period		  	</a:t>
                </a:r>
                <a:r>
                  <a:rPr lang="en-US" dirty="0" smtClean="0"/>
                  <a:t>		</a:t>
                </a:r>
                <a:r>
                  <a:rPr lang="en-US" b="1" dirty="0" smtClean="0"/>
                  <a:t>H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2 periods			</a:t>
                </a:r>
                <a:r>
                  <a:rPr lang="en-US" dirty="0" smtClean="0"/>
                  <a:t>		</a:t>
                </a:r>
                <a:r>
                  <a:rPr lang="en-US" b="1" dirty="0" smtClean="0"/>
                  <a:t>H</a:t>
                </a:r>
                <a:r>
                  <a:rPr lang="en-US" dirty="0" smtClean="0"/>
                  <a:t>	</a:t>
                </a:r>
                <a:r>
                  <a:rPr lang="en-US" b="1" dirty="0" smtClean="0"/>
                  <a:t>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3 periods			</a:t>
                </a:r>
                <a:r>
                  <a:rPr lang="en-US" dirty="0" smtClean="0"/>
                  <a:t>		</a:t>
                </a:r>
                <a:r>
                  <a:rPr lang="en-US" b="1" dirty="0" smtClean="0"/>
                  <a:t>H</a:t>
                </a:r>
                <a:r>
                  <a:rPr lang="en-US" b="1" dirty="0" smtClean="0"/>
                  <a:t>	H	 H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periods			</a:t>
                </a:r>
                <a:r>
                  <a:rPr lang="en-US" dirty="0" smtClean="0"/>
                  <a:t>		</a:t>
                </a:r>
                <a:r>
                  <a:rPr lang="en-US" b="1" dirty="0" smtClean="0"/>
                  <a:t>H</a:t>
                </a:r>
                <a:r>
                  <a:rPr lang="en-US" b="1" dirty="0"/>
                  <a:t>	H	 </a:t>
                </a:r>
                <a:r>
                  <a:rPr lang="en-US" b="1" dirty="0" smtClean="0"/>
                  <a:t>H 	…	H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812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6407053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latin typeface="Century Gothic" panose="020B0502020202020204" pitchFamily="34" charset="0"/>
              </a:rPr>
              <a:t>see “How to Project Customer Retention” 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1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8992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is the </a:t>
                </a:r>
                <a:r>
                  <a:rPr lang="en-US" dirty="0" smtClean="0"/>
                  <a:t>retention rate, probability of getting heads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…,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Probability of being “</a:t>
                </a:r>
                <a:r>
                  <a:rPr lang="en-US" u="sng" dirty="0" smtClean="0"/>
                  <a:t>alive”1</a:t>
                </a:r>
                <a:r>
                  <a:rPr lang="en-US" u="sng" dirty="0"/>
                  <a:t>	2	3	 	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u="sng" dirty="0"/>
              </a:p>
              <a:p>
                <a:pPr marL="0" indent="0">
                  <a:buNone/>
                </a:pPr>
                <a:r>
                  <a:rPr lang="en-US" dirty="0"/>
                  <a:t>	1 period		  	</a:t>
                </a:r>
                <a:r>
                  <a:rPr lang="en-US" b="1" dirty="0" smtClean="0"/>
                  <a:t>H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2 periods			</a:t>
                </a:r>
                <a:r>
                  <a:rPr lang="en-US" b="1" dirty="0"/>
                  <a:t>H</a:t>
                </a:r>
                <a:r>
                  <a:rPr lang="en-US" dirty="0"/>
                  <a:t>	</a:t>
                </a:r>
                <a:r>
                  <a:rPr lang="en-US" b="1" dirty="0" smtClean="0"/>
                  <a:t>H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3 periods			</a:t>
                </a:r>
                <a:r>
                  <a:rPr lang="en-US" b="1" dirty="0"/>
                  <a:t>H	H	 </a:t>
                </a:r>
                <a:r>
                  <a:rPr lang="en-US" b="1" dirty="0" smtClean="0"/>
                  <a:t>H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periods			</a:t>
                </a:r>
                <a:r>
                  <a:rPr lang="en-US" b="1" dirty="0"/>
                  <a:t>H	H	 H 	…	</a:t>
                </a:r>
                <a:r>
                  <a:rPr lang="en-US" b="1" dirty="0" smtClean="0"/>
                  <a:t>H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89920" cy="4351338"/>
              </a:xfrm>
              <a:blipFill rotWithShape="0">
                <a:blip r:embed="rId2"/>
                <a:stretch>
                  <a:fillRect l="-1186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1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33624"/>
              </p:ext>
            </p:extLst>
          </p:nvPr>
        </p:nvGraphicFramePr>
        <p:xfrm>
          <a:off x="1367842" y="0"/>
          <a:ext cx="8663836" cy="628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089530" y="927854"/>
                <a:ext cx="1108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530" y="927854"/>
                <a:ext cx="110831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688450" y="4737854"/>
                <a:ext cx="1312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450" y="4737854"/>
                <a:ext cx="13129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82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F6EF3A0-BBA0-4A6F-9E0D-D2035F0EAB38}" vid="{DD478E9C-FB07-45AF-99D5-436A4ACFCC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7434</TotalTime>
  <Words>1398</Words>
  <Application>Microsoft Office PowerPoint</Application>
  <PresentationFormat>Widescreen</PresentationFormat>
  <Paragraphs>383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Wingdings</vt:lpstr>
      <vt:lpstr>ヒラギノ角ゴ Pro W3</vt:lpstr>
      <vt:lpstr>Theme1</vt:lpstr>
      <vt:lpstr>Introduction to CLV</vt:lpstr>
      <vt:lpstr>Agenda</vt:lpstr>
      <vt:lpstr>CLV</vt:lpstr>
      <vt:lpstr>Start with the easiest setting: Contractual setting</vt:lpstr>
      <vt:lpstr>Which firms are contractual?</vt:lpstr>
      <vt:lpstr>Why is this important?</vt:lpstr>
      <vt:lpstr>Forecasting retention</vt:lpstr>
      <vt:lpstr>Geometric distribution</vt:lpstr>
      <vt:lpstr>PowerPoint Presentation</vt:lpstr>
      <vt:lpstr>Ingredients</vt:lpstr>
      <vt:lpstr>Case 1: The standard approach</vt:lpstr>
      <vt:lpstr>The standard approach (2)</vt:lpstr>
      <vt:lpstr>The standard approach (3)</vt:lpstr>
      <vt:lpstr>Geometric series</vt:lpstr>
      <vt:lpstr>The standard approach (3)</vt:lpstr>
      <vt:lpstr>Our example</vt:lpstr>
      <vt:lpstr>Magic formula?</vt:lpstr>
      <vt:lpstr>CLV vs. residual lifetime value (RLV)</vt:lpstr>
      <vt:lpstr>RLV</vt:lpstr>
      <vt:lpstr>RLV</vt:lpstr>
      <vt:lpstr>CLV with profit arriving at the end</vt:lpstr>
      <vt:lpstr>CLV with profit arriving at the end</vt:lpstr>
      <vt:lpstr>Cases</vt:lpstr>
      <vt:lpstr>Ideal valuation</vt:lpstr>
      <vt:lpstr>Form segments based on valuation</vt:lpstr>
      <vt:lpstr>How much to acquire?</vt:lpstr>
      <vt:lpstr>Aside: acquisition costs per customer</vt:lpstr>
      <vt:lpstr>Aside: acquisition costs per customer</vt:lpstr>
      <vt:lpstr>Other applications</vt:lpstr>
      <vt:lpstr>Takeaways </vt:lpstr>
      <vt:lpstr>Problems with simple CLV</vt:lpstr>
      <vt:lpstr>Increasing realism</vt:lpstr>
      <vt:lpstr>Non-constant retention rates</vt:lpstr>
      <vt:lpstr>Non-constant retention rates (2)</vt:lpstr>
      <vt:lpstr>Non-constant retention rates (3)</vt:lpstr>
      <vt:lpstr>Non-constant retention rates (4)</vt:lpstr>
      <vt:lpstr>Building a better model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 in a Subscription Business Model</dc:title>
  <dc:creator>G. Knox</dc:creator>
  <cp:lastModifiedBy>G. Knox</cp:lastModifiedBy>
  <cp:revision>146</cp:revision>
  <cp:lastPrinted>2017-05-14T09:11:27Z</cp:lastPrinted>
  <dcterms:created xsi:type="dcterms:W3CDTF">2016-04-08T12:08:48Z</dcterms:created>
  <dcterms:modified xsi:type="dcterms:W3CDTF">2017-11-19T19:39:57Z</dcterms:modified>
</cp:coreProperties>
</file>