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1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rawings/drawing1.xml" ContentType="application/vnd.openxmlformats-officedocument.drawingml.chartshapes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drawings/drawing2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0"/>
  </p:notesMasterIdLst>
  <p:sldIdLst>
    <p:sldId id="256" r:id="rId2"/>
    <p:sldId id="325" r:id="rId3"/>
    <p:sldId id="305" r:id="rId4"/>
    <p:sldId id="307" r:id="rId5"/>
    <p:sldId id="314" r:id="rId6"/>
    <p:sldId id="315" r:id="rId7"/>
    <p:sldId id="318" r:id="rId8"/>
    <p:sldId id="319" r:id="rId9"/>
    <p:sldId id="320" r:id="rId10"/>
    <p:sldId id="321" r:id="rId11"/>
    <p:sldId id="322" r:id="rId12"/>
    <p:sldId id="323" r:id="rId13"/>
    <p:sldId id="326" r:id="rId14"/>
    <p:sldId id="327" r:id="rId15"/>
    <p:sldId id="328" r:id="rId16"/>
    <p:sldId id="329" r:id="rId17"/>
    <p:sldId id="330" r:id="rId18"/>
    <p:sldId id="310" r:id="rId19"/>
    <p:sldId id="308" r:id="rId20"/>
    <p:sldId id="312" r:id="rId21"/>
    <p:sldId id="313" r:id="rId22"/>
    <p:sldId id="311" r:id="rId23"/>
    <p:sldId id="309" r:id="rId24"/>
    <p:sldId id="306" r:id="rId25"/>
    <p:sldId id="261" r:id="rId26"/>
    <p:sldId id="262" r:id="rId27"/>
    <p:sldId id="263" r:id="rId28"/>
    <p:sldId id="265" r:id="rId29"/>
    <p:sldId id="266" r:id="rId30"/>
    <p:sldId id="264" r:id="rId31"/>
    <p:sldId id="298" r:id="rId32"/>
    <p:sldId id="267" r:id="rId33"/>
    <p:sldId id="304" r:id="rId34"/>
    <p:sldId id="268" r:id="rId35"/>
    <p:sldId id="269" r:id="rId36"/>
    <p:sldId id="271" r:id="rId37"/>
    <p:sldId id="270" r:id="rId38"/>
    <p:sldId id="273" r:id="rId39"/>
    <p:sldId id="283" r:id="rId40"/>
    <p:sldId id="272" r:id="rId41"/>
    <p:sldId id="274" r:id="rId42"/>
    <p:sldId id="293" r:id="rId43"/>
    <p:sldId id="301" r:id="rId44"/>
    <p:sldId id="302" r:id="rId45"/>
    <p:sldId id="275" r:id="rId46"/>
    <p:sldId id="277" r:id="rId47"/>
    <p:sldId id="276" r:id="rId48"/>
    <p:sldId id="303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0104" autoAdjust="0"/>
  </p:normalViewPr>
  <p:slideViewPr>
    <p:cSldViewPr snapToGrid="0">
      <p:cViewPr varScale="1">
        <p:scale>
          <a:sx n="101" d="100"/>
          <a:sy n="101" d="100"/>
        </p:scale>
        <p:origin x="3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wnloads%20D\BG_intro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wnloads%20D\BG_intro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package" Target="../embeddings/Microsoft_Excel_Worksheet1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vT_comp\Customer%20Analytics\spreadsheets\BG_intro.xlsx" TargetMode="Externa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chartUserShapes" Target="../drawings/drawing1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vT_comp\Customer%20Analytics\spreadsheets\BG_intro.xlsx" TargetMode="Externa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chartUserShapes" Target="../drawings/drawing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630812594849009"/>
          <c:y val="5.1128769065630179E-2"/>
          <c:w val="0.85841637203906129"/>
          <c:h val="0.8105275333301093"/>
        </c:manualLayout>
      </c:layout>
      <c:lineChart>
        <c:grouping val="standard"/>
        <c:varyColors val="0"/>
        <c:ser>
          <c:idx val="1"/>
          <c:order val="0"/>
          <c:tx>
            <c:strRef>
              <c:f>Data!$G$1</c:f>
              <c:strCache>
                <c:ptCount val="1"/>
                <c:pt idx="0">
                  <c:v>% Surviving Actual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chemeClr val="accent2"/>
              </a:solidFill>
              <a:ln w="12700">
                <a:solidFill>
                  <a:schemeClr val="accent2"/>
                </a:solidFill>
              </a:ln>
              <a:effectLst/>
            </c:spPr>
          </c:marker>
          <c:cat>
            <c:numRef>
              <c:f>Data!$F$2:$F$14</c:f>
              <c:numCache>
                <c:formatCode>General</c:formatCode>
                <c:ptCount val="13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</c:numCache>
            </c:numRef>
          </c:cat>
          <c:val>
            <c:numRef>
              <c:f>Data!$G$2:$G$14</c:f>
              <c:numCache>
                <c:formatCode>General</c:formatCode>
                <c:ptCount val="13"/>
                <c:pt idx="0">
                  <c:v>1</c:v>
                </c:pt>
                <c:pt idx="1">
                  <c:v>0.63100000000000001</c:v>
                </c:pt>
                <c:pt idx="2">
                  <c:v>0.46800000000000003</c:v>
                </c:pt>
                <c:pt idx="3">
                  <c:v>0.38200000000000001</c:v>
                </c:pt>
                <c:pt idx="4">
                  <c:v>0.32600000000000001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0742288"/>
        <c:axId val="169406112"/>
      </c:lineChart>
      <c:catAx>
        <c:axId val="1707422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pPr>
                <a:r>
                  <a:rPr lang="en-US" sz="1200">
                    <a:latin typeface="Century Gothic" panose="020B0502020202020204" pitchFamily="34" charset="0"/>
                  </a:rPr>
                  <a:t>Year</a:t>
                </a:r>
              </a:p>
            </c:rich>
          </c:tx>
          <c:layout>
            <c:manualLayout>
              <c:xMode val="edge"/>
              <c:yMode val="edge"/>
              <c:x val="0.50804365188988332"/>
              <c:y val="0.9267782082582789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n-US"/>
          </a:p>
        </c:txPr>
        <c:crossAx val="169406112"/>
        <c:crosses val="autoZero"/>
        <c:auto val="1"/>
        <c:lblAlgn val="ctr"/>
        <c:lblOffset val="100"/>
        <c:noMultiLvlLbl val="0"/>
      </c:catAx>
      <c:valAx>
        <c:axId val="169406112"/>
        <c:scaling>
          <c:orientation val="minMax"/>
          <c:max val="1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pPr>
                <a:r>
                  <a:rPr lang="en-US" sz="1200">
                    <a:latin typeface="Century Gothic" panose="020B0502020202020204" pitchFamily="34" charset="0"/>
                  </a:rPr>
                  <a:t>% Surviving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0"/>
        <c:majorTickMark val="none"/>
        <c:minorTickMark val="none"/>
        <c:tickLblPos val="nextTo"/>
        <c:spPr>
          <a:noFill/>
          <a:ln w="127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n-US"/>
          </a:p>
        </c:txPr>
        <c:crossAx val="170742288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12700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52890777021207"/>
          <c:y val="2.8213467777414944E-2"/>
          <c:w val="0.86471089448630278"/>
          <c:h val="0.88967414570228709"/>
        </c:manualLayout>
      </c:layout>
      <c:lineChart>
        <c:grouping val="standard"/>
        <c:varyColors val="0"/>
        <c:ser>
          <c:idx val="1"/>
          <c:order val="0"/>
          <c:tx>
            <c:strRef>
              <c:f>Data!$H$1</c:f>
              <c:strCache>
                <c:ptCount val="1"/>
                <c:pt idx="0">
                  <c:v>% Retained Actual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chemeClr val="accent2"/>
              </a:solidFill>
              <a:ln w="12700">
                <a:solidFill>
                  <a:schemeClr val="accent2"/>
                </a:solidFill>
              </a:ln>
              <a:effectLst/>
            </c:spPr>
          </c:marker>
          <c:cat>
            <c:numRef>
              <c:f>Data!$F$2:$F$14</c:f>
              <c:numCache>
                <c:formatCode>General</c:formatCode>
                <c:ptCount val="13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</c:numCache>
            </c:numRef>
          </c:cat>
          <c:val>
            <c:numRef>
              <c:f>Data!$H$2:$H$14</c:f>
              <c:numCache>
                <c:formatCode>0%</c:formatCode>
                <c:ptCount val="13"/>
                <c:pt idx="1">
                  <c:v>0.63100000000000001</c:v>
                </c:pt>
                <c:pt idx="2">
                  <c:v>0.7416798732171157</c:v>
                </c:pt>
                <c:pt idx="3">
                  <c:v>0.81623931623931623</c:v>
                </c:pt>
                <c:pt idx="4">
                  <c:v>0.85340314136125661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2259344"/>
        <c:axId val="172255856"/>
      </c:lineChart>
      <c:catAx>
        <c:axId val="1722593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pPr>
                <a:r>
                  <a:rPr lang="en-US" sz="1200">
                    <a:latin typeface="Century Gothic" panose="020B0502020202020204" pitchFamily="34" charset="0"/>
                  </a:rPr>
                  <a:t>Year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n-US"/>
          </a:p>
        </c:txPr>
        <c:crossAx val="172255856"/>
        <c:crosses val="autoZero"/>
        <c:auto val="1"/>
        <c:lblAlgn val="ctr"/>
        <c:lblOffset val="100"/>
        <c:noMultiLvlLbl val="0"/>
      </c:catAx>
      <c:valAx>
        <c:axId val="172255856"/>
        <c:scaling>
          <c:orientation val="minMax"/>
          <c:max val="1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pPr>
                <a:r>
                  <a:rPr lang="en-US" sz="1200" dirty="0">
                    <a:latin typeface="Century Gothic" panose="020B0502020202020204" pitchFamily="34" charset="0"/>
                  </a:rPr>
                  <a:t>% </a:t>
                </a:r>
                <a:r>
                  <a:rPr lang="en-US" sz="1200" dirty="0" smtClean="0">
                    <a:latin typeface="Century Gothic" panose="020B0502020202020204" pitchFamily="34" charset="0"/>
                  </a:rPr>
                  <a:t>Retained</a:t>
                </a:r>
                <a:endParaRPr lang="en-US" sz="1200" dirty="0">
                  <a:latin typeface="Century Gothic" panose="020B0502020202020204" pitchFamily="34" charset="0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0"/>
        <c:majorTickMark val="none"/>
        <c:minorTickMark val="none"/>
        <c:tickLblPos val="nextTo"/>
        <c:spPr>
          <a:noFill/>
          <a:ln w="127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n-US"/>
          </a:p>
        </c:txPr>
        <c:crossAx val="172259344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12700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5495822397200351"/>
          <c:y val="2.1240656698061192E-2"/>
          <c:w val="0.84504177602799646"/>
          <c:h val="0.81038883344740931"/>
        </c:manualLayout>
      </c:layout>
      <c:lineChart>
        <c:grouping val="standard"/>
        <c:varyColors val="0"/>
        <c:ser>
          <c:idx val="0"/>
          <c:order val="0"/>
          <c:tx>
            <c:strRef>
              <c:f>Sheet2!$E$4</c:f>
              <c:strCache>
                <c:ptCount val="1"/>
                <c:pt idx="0">
                  <c:v>S(t)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Sheet2!$D$5:$D$9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cat>
          <c:val>
            <c:numRef>
              <c:f>Sheet2!$E$5:$E$9</c:f>
              <c:numCache>
                <c:formatCode>0.00</c:formatCode>
                <c:ptCount val="5"/>
                <c:pt idx="0">
                  <c:v>1</c:v>
                </c:pt>
                <c:pt idx="1">
                  <c:v>0.8</c:v>
                </c:pt>
                <c:pt idx="2">
                  <c:v>0.4</c:v>
                </c:pt>
                <c:pt idx="3">
                  <c:v>0.2</c:v>
                </c:pt>
                <c:pt idx="4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1971128"/>
        <c:axId val="144849624"/>
      </c:lineChart>
      <c:catAx>
        <c:axId val="1719711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pPr>
                <a:r>
                  <a:rPr lang="en-US"/>
                  <a:t>Year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n-US"/>
          </a:p>
        </c:txPr>
        <c:crossAx val="144849624"/>
        <c:crosses val="autoZero"/>
        <c:auto val="1"/>
        <c:lblAlgn val="ctr"/>
        <c:lblOffset val="100"/>
        <c:noMultiLvlLbl val="0"/>
      </c:catAx>
      <c:valAx>
        <c:axId val="144849624"/>
        <c:scaling>
          <c:orientation val="minMax"/>
          <c:max val="1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pPr>
                <a:r>
                  <a:rPr lang="en-US"/>
                  <a:t>Survivor</a:t>
                </a:r>
                <a:r>
                  <a:rPr lang="en-US" baseline="0"/>
                  <a:t> Function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0"/>
        <c:majorTickMark val="none"/>
        <c:minorTickMark val="none"/>
        <c:tickLblPos val="nextTo"/>
        <c:spPr>
          <a:noFill/>
          <a:ln w="127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n-US"/>
          </a:p>
        </c:txPr>
        <c:crossAx val="171971128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12700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999143128827416"/>
          <c:y val="2.1240656698061192E-2"/>
          <c:w val="0.85000856871172581"/>
          <c:h val="0.82345683035464057"/>
        </c:manualLayout>
      </c:layout>
      <c:lineChart>
        <c:grouping val="standard"/>
        <c:varyColors val="0"/>
        <c:ser>
          <c:idx val="1"/>
          <c:order val="0"/>
          <c:tx>
            <c:strRef>
              <c:f>Data!$H$1</c:f>
              <c:strCache>
                <c:ptCount val="1"/>
                <c:pt idx="0">
                  <c:v>% Retained Actual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chemeClr val="accent2"/>
              </a:solidFill>
              <a:ln w="12700">
                <a:solidFill>
                  <a:schemeClr val="accent2"/>
                </a:solidFill>
              </a:ln>
              <a:effectLst/>
            </c:spPr>
          </c:marker>
          <c:cat>
            <c:numRef>
              <c:f>Data!$F$2:$F$14</c:f>
              <c:numCache>
                <c:formatCode>General</c:formatCode>
                <c:ptCount val="13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</c:numCache>
            </c:numRef>
          </c:cat>
          <c:val>
            <c:numRef>
              <c:f>Data!$D$2:$D$14</c:f>
              <c:numCache>
                <c:formatCode>0.0%</c:formatCode>
                <c:ptCount val="13"/>
                <c:pt idx="1">
                  <c:v>0.63100000000000001</c:v>
                </c:pt>
                <c:pt idx="2">
                  <c:v>0.7416798732171157</c:v>
                </c:pt>
                <c:pt idx="3">
                  <c:v>0.81623931623931623</c:v>
                </c:pt>
                <c:pt idx="4">
                  <c:v>0.85340314136125661</c:v>
                </c:pt>
                <c:pt idx="5">
                  <c:v>0.88650306748466245</c:v>
                </c:pt>
                <c:pt idx="6">
                  <c:v>0.90657439446366794</c:v>
                </c:pt>
                <c:pt idx="7">
                  <c:v>0.91984732824427473</c:v>
                </c:pt>
                <c:pt idx="8">
                  <c:v>0.92531120331950212</c:v>
                </c:pt>
                <c:pt idx="9">
                  <c:v>0.92825112107623309</c:v>
                </c:pt>
                <c:pt idx="10">
                  <c:v>0.9371980676328503</c:v>
                </c:pt>
                <c:pt idx="11">
                  <c:v>0.94329896907216493</c:v>
                </c:pt>
                <c:pt idx="12">
                  <c:v>0.94535519125683054</c:v>
                </c:pt>
              </c:numCache>
            </c:numRef>
          </c:val>
          <c:smooth val="0"/>
        </c:ser>
        <c:ser>
          <c:idx val="0"/>
          <c:order val="1"/>
          <c:tx>
            <c:strRef>
              <c:f>Validation!$H$4</c:f>
              <c:strCache>
                <c:ptCount val="1"/>
                <c:pt idx="0">
                  <c:v>% retained Geometric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Validation!$H$6:$H$18</c:f>
              <c:numCache>
                <c:formatCode>0.000</c:formatCode>
                <c:ptCount val="13"/>
                <c:pt idx="1">
                  <c:v>0.72833534890041673</c:v>
                </c:pt>
                <c:pt idx="2">
                  <c:v>0.72833534890041673</c:v>
                </c:pt>
                <c:pt idx="3">
                  <c:v>0.72833534890041673</c:v>
                </c:pt>
                <c:pt idx="4">
                  <c:v>0.72833534890041673</c:v>
                </c:pt>
                <c:pt idx="5">
                  <c:v>0.72833534890041673</c:v>
                </c:pt>
                <c:pt idx="6">
                  <c:v>0.72833534890041685</c:v>
                </c:pt>
                <c:pt idx="7">
                  <c:v>0.72833534890041673</c:v>
                </c:pt>
                <c:pt idx="8">
                  <c:v>0.72833534890041673</c:v>
                </c:pt>
                <c:pt idx="9">
                  <c:v>0.72833534890041673</c:v>
                </c:pt>
                <c:pt idx="10">
                  <c:v>0.72833534890041673</c:v>
                </c:pt>
                <c:pt idx="11">
                  <c:v>0.72833534890041685</c:v>
                </c:pt>
                <c:pt idx="12">
                  <c:v>0.72833534890041673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2401136"/>
        <c:axId val="144848056"/>
      </c:lineChart>
      <c:catAx>
        <c:axId val="1724011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pPr>
                <a:r>
                  <a:rPr lang="en-US" sz="1200">
                    <a:latin typeface="Century Gothic" panose="020B0502020202020204" pitchFamily="34" charset="0"/>
                  </a:rPr>
                  <a:t>Year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n-US"/>
          </a:p>
        </c:txPr>
        <c:crossAx val="144848056"/>
        <c:crosses val="autoZero"/>
        <c:auto val="1"/>
        <c:lblAlgn val="ctr"/>
        <c:lblOffset val="100"/>
        <c:noMultiLvlLbl val="0"/>
      </c:catAx>
      <c:valAx>
        <c:axId val="144848056"/>
        <c:scaling>
          <c:orientation val="minMax"/>
          <c:max val="1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pPr>
                <a:r>
                  <a:rPr lang="en-US" sz="1200" dirty="0">
                    <a:latin typeface="Century Gothic" panose="020B0502020202020204" pitchFamily="34" charset="0"/>
                  </a:rPr>
                  <a:t>% </a:t>
                </a:r>
                <a:r>
                  <a:rPr lang="en-US" sz="1200" dirty="0" smtClean="0">
                    <a:latin typeface="Century Gothic" panose="020B0502020202020204" pitchFamily="34" charset="0"/>
                  </a:rPr>
                  <a:t>Retained</a:t>
                </a:r>
                <a:endParaRPr lang="en-US" sz="1200" dirty="0">
                  <a:latin typeface="Century Gothic" panose="020B0502020202020204" pitchFamily="34" charset="0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0"/>
        <c:majorTickMark val="none"/>
        <c:minorTickMark val="none"/>
        <c:tickLblPos val="nextTo"/>
        <c:spPr>
          <a:noFill/>
          <a:ln w="127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n-US"/>
          </a:p>
        </c:txPr>
        <c:crossAx val="172401136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12700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252262607970392"/>
          <c:y val="2.1240656698061192E-2"/>
          <c:w val="0.8574773739202961"/>
          <c:h val="0.83670033494479468"/>
        </c:manualLayout>
      </c:layout>
      <c:lineChart>
        <c:grouping val="standard"/>
        <c:varyColors val="0"/>
        <c:ser>
          <c:idx val="1"/>
          <c:order val="0"/>
          <c:tx>
            <c:strRef>
              <c:f>Data!$G$1</c:f>
              <c:strCache>
                <c:ptCount val="1"/>
                <c:pt idx="0">
                  <c:v>% Surviving Actual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chemeClr val="accent2"/>
              </a:solidFill>
              <a:ln w="12700">
                <a:solidFill>
                  <a:schemeClr val="accent2"/>
                </a:solidFill>
              </a:ln>
              <a:effectLst/>
            </c:spPr>
          </c:marker>
          <c:cat>
            <c:numRef>
              <c:f>Data!$F$2:$F$14</c:f>
              <c:numCache>
                <c:formatCode>General</c:formatCode>
                <c:ptCount val="13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</c:numCache>
            </c:numRef>
          </c:cat>
          <c:val>
            <c:numRef>
              <c:f>Data!$C$2:$C$14</c:f>
              <c:numCache>
                <c:formatCode>0%</c:formatCode>
                <c:ptCount val="13"/>
                <c:pt idx="0">
                  <c:v>1</c:v>
                </c:pt>
                <c:pt idx="1">
                  <c:v>0.63100000000000001</c:v>
                </c:pt>
                <c:pt idx="2">
                  <c:v>0.46800000000000003</c:v>
                </c:pt>
                <c:pt idx="3">
                  <c:v>0.38200000000000001</c:v>
                </c:pt>
                <c:pt idx="4">
                  <c:v>0.32600000000000001</c:v>
                </c:pt>
                <c:pt idx="5">
                  <c:v>0.28899999999999998</c:v>
                </c:pt>
                <c:pt idx="6">
                  <c:v>0.26200000000000001</c:v>
                </c:pt>
                <c:pt idx="7">
                  <c:v>0.24099999999999999</c:v>
                </c:pt>
                <c:pt idx="8">
                  <c:v>0.223</c:v>
                </c:pt>
                <c:pt idx="9">
                  <c:v>0.20699999999999999</c:v>
                </c:pt>
                <c:pt idx="10">
                  <c:v>0.19400000000000001</c:v>
                </c:pt>
                <c:pt idx="11">
                  <c:v>0.183</c:v>
                </c:pt>
                <c:pt idx="12">
                  <c:v>0.17299999999999999</c:v>
                </c:pt>
              </c:numCache>
            </c:numRef>
          </c:val>
          <c:smooth val="0"/>
        </c:ser>
        <c:ser>
          <c:idx val="0"/>
          <c:order val="1"/>
          <c:tx>
            <c:strRef>
              <c:f>Validation!$E$4</c:f>
              <c:strCache>
                <c:ptCount val="1"/>
                <c:pt idx="0">
                  <c:v>% Surviving Geometric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Validation!$E$6:$E$18</c:f>
              <c:numCache>
                <c:formatCode>#,##0.000</c:formatCode>
                <c:ptCount val="13"/>
                <c:pt idx="0" formatCode="General">
                  <c:v>1</c:v>
                </c:pt>
                <c:pt idx="1">
                  <c:v>0.72833534890041673</c:v>
                </c:pt>
                <c:pt idx="2">
                  <c:v>0.5304723804578918</c:v>
                </c:pt>
                <c:pt idx="3">
                  <c:v>0.38636178630283324</c:v>
                </c:pt>
                <c:pt idx="4">
                  <c:v>0.28140094642866231</c:v>
                </c:pt>
                <c:pt idx="5">
                  <c:v>0.20495425649802723</c:v>
                </c:pt>
                <c:pt idx="6">
                  <c:v>0.14927542991511619</c:v>
                </c:pt>
                <c:pt idx="7">
                  <c:v>0.10872257232948586</c:v>
                </c:pt>
                <c:pt idx="8">
                  <c:v>7.9186492650946877E-2</c:v>
                </c:pt>
                <c:pt idx="9">
                  <c:v>5.7674321753127679E-2</c:v>
                </c:pt>
                <c:pt idx="10">
                  <c:v>4.2006247256659142E-2</c:v>
                </c:pt>
                <c:pt idx="11">
                  <c:v>3.0594634751676012E-2</c:v>
                </c:pt>
                <c:pt idx="12">
                  <c:v>2.2283153976342764E-2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4848840"/>
        <c:axId val="144849232"/>
      </c:lineChart>
      <c:catAx>
        <c:axId val="1448488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pPr>
                <a:r>
                  <a:rPr lang="en-US" sz="1200">
                    <a:latin typeface="Century Gothic" panose="020B0502020202020204" pitchFamily="34" charset="0"/>
                  </a:rPr>
                  <a:t>Year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n-US"/>
          </a:p>
        </c:txPr>
        <c:crossAx val="144849232"/>
        <c:crosses val="autoZero"/>
        <c:auto val="1"/>
        <c:lblAlgn val="ctr"/>
        <c:lblOffset val="100"/>
        <c:noMultiLvlLbl val="0"/>
      </c:catAx>
      <c:valAx>
        <c:axId val="144849232"/>
        <c:scaling>
          <c:orientation val="minMax"/>
          <c:max val="1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pPr>
                <a:r>
                  <a:rPr lang="en-US" sz="1200">
                    <a:latin typeface="Century Gothic" panose="020B0502020202020204" pitchFamily="34" charset="0"/>
                  </a:rPr>
                  <a:t>% Surviving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0"/>
        <c:majorTickMark val="none"/>
        <c:minorTickMark val="none"/>
        <c:tickLblPos val="nextTo"/>
        <c:spPr>
          <a:noFill/>
          <a:ln w="127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n-US"/>
          </a:p>
        </c:txPr>
        <c:crossAx val="144848840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12700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0.46928</cdr:x>
      <cdr:y>0</cdr:y>
    </cdr:from>
    <cdr:to>
      <cdr:x>0.47949</cdr:x>
      <cdr:y>0.8477</cdr:y>
    </cdr:to>
    <cdr:cxnSp macro="">
      <cdr:nvCxnSpPr>
        <cdr:cNvPr id="3" name="Straight Connector 2"/>
        <cdr:cNvCxnSpPr/>
      </cdr:nvCxnSpPr>
      <cdr:spPr>
        <a:xfrm xmlns:a="http://schemas.openxmlformats.org/drawingml/2006/main" flipH="1" flipV="1">
          <a:off x="2335811" y="0"/>
          <a:ext cx="50801" cy="3251656"/>
        </a:xfrm>
        <a:prstGeom xmlns:a="http://schemas.openxmlformats.org/drawingml/2006/main" prst="line">
          <a:avLst/>
        </a:prstGeom>
        <a:ln xmlns:a="http://schemas.openxmlformats.org/drawingml/2006/main" w="28575">
          <a:solidFill>
            <a:schemeClr val="tx1"/>
          </a:solidFill>
          <a:prstDash val="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0.47151</cdr:x>
      <cdr:y>2.60698E-7</cdr:y>
    </cdr:from>
    <cdr:to>
      <cdr:x>0.4718</cdr:x>
      <cdr:y>0.85874</cdr:y>
    </cdr:to>
    <cdr:cxnSp macro="">
      <cdr:nvCxnSpPr>
        <cdr:cNvPr id="3" name="Straight Connector 2"/>
        <cdr:cNvCxnSpPr/>
      </cdr:nvCxnSpPr>
      <cdr:spPr>
        <a:xfrm xmlns:a="http://schemas.openxmlformats.org/drawingml/2006/main" flipH="1" flipV="1">
          <a:off x="2343829" y="1"/>
          <a:ext cx="1437" cy="3293989"/>
        </a:xfrm>
        <a:prstGeom xmlns:a="http://schemas.openxmlformats.org/drawingml/2006/main" prst="line">
          <a:avLst/>
        </a:prstGeom>
        <a:ln xmlns:a="http://schemas.openxmlformats.org/drawingml/2006/main" w="28575">
          <a:solidFill>
            <a:schemeClr val="tx1"/>
          </a:solidFill>
          <a:prstDash val="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28B7F5-31F0-4A3E-BB59-2AD9500E3F4B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CCC5F6-BC20-40D7-B8E8-1DF2A3522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312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CC5F6-BC20-40D7-B8E8-1DF2A35229F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874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1200" dirty="0" smtClean="0"/>
              <a:t>A: 	4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 smtClean="0"/>
              <a:t>B: 	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 smtClean="0"/>
              <a:t>C: 	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 smtClean="0"/>
              <a:t>D: 	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 smtClean="0"/>
              <a:t>E: 	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CC5F6-BC20-40D7-B8E8-1DF2A35229F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076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Century Gothic" panose="020B0502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0C101-DD0F-4350-9C94-BD708B0678BE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63D2-61E8-459C-B2B6-D60052A9844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292" y="6295241"/>
            <a:ext cx="1645920" cy="48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6369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0C101-DD0F-4350-9C94-BD708B0678BE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63D2-61E8-459C-B2B6-D60052A9844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292" y="6295241"/>
            <a:ext cx="1645920" cy="48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985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0C101-DD0F-4350-9C94-BD708B0678BE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63D2-61E8-459C-B2B6-D60052A98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9605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Slide groen">
    <p:bg>
      <p:bgPr>
        <a:blipFill dpi="0" rotWithShape="0">
          <a:blip r:embed="rId2" cstate="email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/>
          </p:cNvSpPr>
          <p:nvPr/>
        </p:nvSpPr>
        <p:spPr bwMode="auto">
          <a:xfrm>
            <a:off x="5363634" y="1476375"/>
            <a:ext cx="6860117" cy="1695450"/>
          </a:xfrm>
          <a:custGeom>
            <a:avLst/>
            <a:gdLst>
              <a:gd name="T0" fmla="*/ 2161 w 2161"/>
              <a:gd name="T1" fmla="*/ 712 h 712"/>
              <a:gd name="T2" fmla="*/ 329 w 2161"/>
              <a:gd name="T3" fmla="*/ 712 h 712"/>
              <a:gd name="T4" fmla="*/ 0 w 2161"/>
              <a:gd name="T5" fmla="*/ 392 h 712"/>
              <a:gd name="T6" fmla="*/ 0 w 2161"/>
              <a:gd name="T7" fmla="*/ 0 h 712"/>
              <a:gd name="T8" fmla="*/ 2161 w 2161"/>
              <a:gd name="T9" fmla="*/ 0 h 712"/>
              <a:gd name="T10" fmla="*/ 2161 w 2161"/>
              <a:gd name="T11" fmla="*/ 712 h 71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161" h="712">
                <a:moveTo>
                  <a:pt x="2161" y="712"/>
                </a:moveTo>
                <a:lnTo>
                  <a:pt x="329" y="712"/>
                </a:lnTo>
                <a:lnTo>
                  <a:pt x="0" y="392"/>
                </a:lnTo>
                <a:lnTo>
                  <a:pt x="0" y="0"/>
                </a:lnTo>
                <a:lnTo>
                  <a:pt x="2161" y="0"/>
                </a:lnTo>
                <a:lnTo>
                  <a:pt x="2161" y="712"/>
                </a:lnTo>
                <a:close/>
              </a:path>
            </a:pathLst>
          </a:custGeom>
          <a:solidFill>
            <a:schemeClr val="accent2">
              <a:alpha val="79999"/>
            </a:schemeClr>
          </a:solidFill>
          <a:ln w="1270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nl-NL" sz="1800" dirty="0">
              <a:latin typeface="Calibri" panose="020F0502020204030204" pitchFamily="34" charset="0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-2117" y="5924550"/>
            <a:ext cx="12192001" cy="933450"/>
          </a:xfrm>
          <a:prstGeom prst="rect">
            <a:avLst/>
          </a:prstGeom>
          <a:solidFill>
            <a:srgbClr val="FFFFFF">
              <a:alpha val="85097"/>
            </a:srgbClr>
          </a:solidFill>
          <a:ln w="12700">
            <a:noFill/>
            <a:miter lim="800000"/>
            <a:headEnd/>
            <a:tailEnd/>
          </a:ln>
        </p:spPr>
        <p:txBody>
          <a:bodyPr/>
          <a:lstStyle/>
          <a:p>
            <a:endParaRPr lang="nl-NL" sz="1800">
              <a:latin typeface="Calibri" pitchFamily="34" charset="0"/>
              <a:cs typeface="ヒラギノ角ゴ Pro W3"/>
            </a:endParaRPr>
          </a:p>
        </p:txBody>
      </p:sp>
      <p:pic>
        <p:nvPicPr>
          <p:cNvPr id="6" name="Picture 5" descr="02-UTI_Basisvormen_powerpoint_05.png"/>
          <p:cNvPicPr>
            <a:picLocks noChangeAspect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9804400" y="6035675"/>
            <a:ext cx="1998133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02-UTI_Basisvormen_powerpoint_03.png"/>
          <p:cNvPicPr>
            <a:picLocks noChangeAspect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635000" y="6061075"/>
            <a:ext cx="3386667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70982" y="1476744"/>
            <a:ext cx="5706533" cy="1470025"/>
          </a:xfrm>
        </p:spPr>
        <p:txBody>
          <a:bodyPr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2"/>
          </p:nvPr>
        </p:nvSpPr>
        <p:spPr>
          <a:xfrm>
            <a:off x="6352569" y="2832028"/>
            <a:ext cx="5870736" cy="458714"/>
          </a:xfrm>
        </p:spPr>
        <p:txBody>
          <a:bodyPr>
            <a:normAutofit/>
          </a:bodyPr>
          <a:lstStyle>
            <a:lvl1pPr>
              <a:buFontTx/>
              <a:buNone/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260542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vT_Text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3"/>
          </p:nvPr>
        </p:nvSpPr>
        <p:spPr>
          <a:xfrm>
            <a:off x="609600" y="1235008"/>
            <a:ext cx="10972800" cy="478479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Freeform 2"/>
          <p:cNvSpPr>
            <a:spLocks/>
          </p:cNvSpPr>
          <p:nvPr/>
        </p:nvSpPr>
        <p:spPr bwMode="auto">
          <a:xfrm>
            <a:off x="0" y="1"/>
            <a:ext cx="12192000" cy="950913"/>
          </a:xfrm>
          <a:custGeom>
            <a:avLst/>
            <a:gdLst/>
            <a:ahLst/>
            <a:cxnLst>
              <a:cxn ang="0">
                <a:pos x="0" y="208"/>
              </a:cxn>
              <a:cxn ang="0">
                <a:pos x="0" y="0"/>
              </a:cxn>
              <a:cxn ang="0">
                <a:pos x="3841" y="0"/>
              </a:cxn>
              <a:cxn ang="0">
                <a:pos x="3841" y="400"/>
              </a:cxn>
              <a:cxn ang="0">
                <a:pos x="184" y="400"/>
              </a:cxn>
              <a:cxn ang="0">
                <a:pos x="0" y="208"/>
              </a:cxn>
            </a:cxnLst>
            <a:rect l="0" t="0" r="r" b="b"/>
            <a:pathLst>
              <a:path w="3841" h="400">
                <a:moveTo>
                  <a:pt x="0" y="208"/>
                </a:moveTo>
                <a:lnTo>
                  <a:pt x="0" y="0"/>
                </a:lnTo>
                <a:lnTo>
                  <a:pt x="3841" y="0"/>
                </a:lnTo>
                <a:lnTo>
                  <a:pt x="3841" y="400"/>
                </a:lnTo>
                <a:lnTo>
                  <a:pt x="184" y="400"/>
                </a:lnTo>
                <a:lnTo>
                  <a:pt x="0" y="208"/>
                </a:lnTo>
                <a:close/>
              </a:path>
            </a:pathLst>
          </a:custGeom>
          <a:solidFill>
            <a:schemeClr val="accent4"/>
          </a:solidFill>
          <a:ln w="12700">
            <a:noFill/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latin typeface="+mn-lt"/>
              <a:ea typeface="+mn-ea"/>
              <a:cs typeface="+mn-cs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9600" y="-1842"/>
            <a:ext cx="10972800" cy="952242"/>
          </a:xfrm>
        </p:spPr>
        <p:txBody>
          <a:bodyPr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165600" y="6257926"/>
            <a:ext cx="2751667" cy="365125"/>
          </a:xfrm>
          <a:prstGeom prst="rect">
            <a:avLst/>
          </a:prstGeom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CC9933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0551584" y="6257926"/>
            <a:ext cx="1030816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CC99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01763D2-61E8-459C-B2B6-D60052A9844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2"/>
          </p:nvPr>
        </p:nvSpPr>
        <p:spPr>
          <a:xfrm>
            <a:off x="6881285" y="6257926"/>
            <a:ext cx="3143249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CC99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24D0C101-DD0F-4350-9C94-BD708B0678BE}" type="datetimeFigureOut">
              <a:rPr lang="en-US" smtClean="0"/>
              <a:t>5/8/2017</a:t>
            </a:fld>
            <a:endParaRPr lang="en-US"/>
          </a:p>
        </p:txBody>
      </p:sp>
      <p:pic>
        <p:nvPicPr>
          <p:cNvPr id="12" name="Picture 4" descr="02-UTI_Basisvormen_powerpoint_03.png"/>
          <p:cNvPicPr>
            <a:picLocks noChangeAspect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647700" y="6133249"/>
            <a:ext cx="2926080" cy="614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187922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>
            <a:spLocks/>
          </p:cNvSpPr>
          <p:nvPr/>
        </p:nvSpPr>
        <p:spPr bwMode="auto">
          <a:xfrm>
            <a:off x="0" y="1"/>
            <a:ext cx="12192000" cy="950913"/>
          </a:xfrm>
          <a:custGeom>
            <a:avLst/>
            <a:gdLst/>
            <a:ahLst/>
            <a:cxnLst>
              <a:cxn ang="0">
                <a:pos x="0" y="208"/>
              </a:cxn>
              <a:cxn ang="0">
                <a:pos x="0" y="0"/>
              </a:cxn>
              <a:cxn ang="0">
                <a:pos x="3841" y="0"/>
              </a:cxn>
              <a:cxn ang="0">
                <a:pos x="3841" y="400"/>
              </a:cxn>
              <a:cxn ang="0">
                <a:pos x="184" y="400"/>
              </a:cxn>
              <a:cxn ang="0">
                <a:pos x="0" y="208"/>
              </a:cxn>
            </a:cxnLst>
            <a:rect l="0" t="0" r="r" b="b"/>
            <a:pathLst>
              <a:path w="3841" h="400">
                <a:moveTo>
                  <a:pt x="0" y="208"/>
                </a:moveTo>
                <a:lnTo>
                  <a:pt x="0" y="0"/>
                </a:lnTo>
                <a:lnTo>
                  <a:pt x="3841" y="0"/>
                </a:lnTo>
                <a:lnTo>
                  <a:pt x="3841" y="400"/>
                </a:lnTo>
                <a:lnTo>
                  <a:pt x="184" y="400"/>
                </a:lnTo>
                <a:lnTo>
                  <a:pt x="0" y="208"/>
                </a:lnTo>
                <a:close/>
              </a:path>
            </a:pathLst>
          </a:custGeom>
          <a:solidFill>
            <a:schemeClr val="accent4"/>
          </a:solidFill>
          <a:ln w="12700">
            <a:noFill/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latin typeface="+mn-lt"/>
              <a:ea typeface="+mn-ea"/>
              <a:cs typeface="+mn-cs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9600" y="-1842"/>
            <a:ext cx="10972800" cy="952242"/>
          </a:xfrm>
        </p:spPr>
        <p:txBody>
          <a:bodyPr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165600" y="6257926"/>
            <a:ext cx="2751667" cy="365125"/>
          </a:xfrm>
          <a:prstGeom prst="rect">
            <a:avLst/>
          </a:prstGeom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CC9933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0551584" y="6257926"/>
            <a:ext cx="1030816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CC99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01763D2-61E8-459C-B2B6-D60052A9844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2"/>
          </p:nvPr>
        </p:nvSpPr>
        <p:spPr>
          <a:xfrm>
            <a:off x="6881285" y="6257926"/>
            <a:ext cx="3143249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CC99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24D0C101-DD0F-4350-9C94-BD708B0678BE}" type="datetimeFigureOut">
              <a:rPr lang="en-US" smtClean="0"/>
              <a:t>5/8/2017</a:t>
            </a:fld>
            <a:endParaRPr lang="en-US"/>
          </a:p>
        </p:txBody>
      </p:sp>
      <p:pic>
        <p:nvPicPr>
          <p:cNvPr id="9" name="Picture 4" descr="02-UTI_Basisvormen_powerpoint_03.png"/>
          <p:cNvPicPr>
            <a:picLocks noChangeAspect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647700" y="6133249"/>
            <a:ext cx="2926080" cy="614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399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0C101-DD0F-4350-9C94-BD708B0678BE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63D2-61E8-459C-B2B6-D60052A9844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292" y="6295241"/>
            <a:ext cx="1645920" cy="48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4023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0C101-DD0F-4350-9C94-BD708B0678BE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63D2-61E8-459C-B2B6-D60052A9844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292" y="6295241"/>
            <a:ext cx="1645920" cy="48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3581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0C101-DD0F-4350-9C94-BD708B0678BE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63D2-61E8-459C-B2B6-D60052A9844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292" y="6295241"/>
            <a:ext cx="1645920" cy="48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645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0C101-DD0F-4350-9C94-BD708B0678BE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63D2-61E8-459C-B2B6-D60052A9844D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292" y="6295241"/>
            <a:ext cx="1645920" cy="48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4463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0C101-DD0F-4350-9C94-BD708B0678BE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63D2-61E8-459C-B2B6-D60052A9844D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292" y="6295241"/>
            <a:ext cx="1645920" cy="48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9563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0C101-DD0F-4350-9C94-BD708B0678BE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63D2-61E8-459C-B2B6-D60052A9844D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292" y="6295241"/>
            <a:ext cx="1645920" cy="48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0918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0C101-DD0F-4350-9C94-BD708B0678BE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63D2-61E8-459C-B2B6-D60052A9844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292" y="6295241"/>
            <a:ext cx="1645920" cy="48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4137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Century Gothic" panose="020B0502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Century Gothic" panose="020B0502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0C101-DD0F-4350-9C94-BD708B0678BE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63D2-61E8-459C-B2B6-D60052A9844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292" y="6295241"/>
            <a:ext cx="1645920" cy="48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95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0C101-DD0F-4350-9C94-BD708B0678BE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763D2-61E8-459C-B2B6-D60052A98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801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chart" Target="../charts/chart2.xml"/><Relationship Id="rId7" Type="http://schemas.openxmlformats.org/officeDocument/2006/relationships/image" Target="../media/image37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2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12" Type="http://schemas.openxmlformats.org/officeDocument/2006/relationships/image" Target="../media/image61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11" Type="http://schemas.openxmlformats.org/officeDocument/2006/relationships/image" Target="../media/image60.png"/><Relationship Id="rId5" Type="http://schemas.openxmlformats.org/officeDocument/2006/relationships/image" Target="../media/image54.png"/><Relationship Id="rId15" Type="http://schemas.openxmlformats.org/officeDocument/2006/relationships/image" Target="../media/image64.png"/><Relationship Id="rId10" Type="http://schemas.openxmlformats.org/officeDocument/2006/relationships/image" Target="../media/image59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Relationship Id="rId14" Type="http://schemas.openxmlformats.org/officeDocument/2006/relationships/image" Target="../media/image6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marketing.wharton.upenn.edu/files/?whdmsaction=public:main.file&amp;fileID=327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 to CLV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</a:t>
            </a:r>
            <a:r>
              <a:rPr lang="en-US" dirty="0" smtClean="0"/>
              <a:t>5</a:t>
            </a:r>
            <a:endParaRPr lang="en-US" dirty="0" smtClean="0"/>
          </a:p>
          <a:p>
            <a:r>
              <a:rPr lang="en-US" dirty="0" smtClean="0"/>
              <a:t>Customer Analytics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01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CLV vs. residual lifetime value (RLV)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CLV = for a not-yet-acquired customer, from first purchase</a:t>
            </a:r>
          </a:p>
          <a:p>
            <a:endParaRPr lang="en-US" dirty="0"/>
          </a:p>
          <a:p>
            <a:r>
              <a:rPr lang="en-US" dirty="0" smtClean="0"/>
              <a:t>RLV = remaining lifetime value of </a:t>
            </a:r>
            <a:r>
              <a:rPr lang="en-US" b="1" dirty="0" smtClean="0"/>
              <a:t>already existing </a:t>
            </a:r>
            <a:r>
              <a:rPr lang="en-US" dirty="0" smtClean="0"/>
              <a:t>customer, including future purchases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00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RLV</a:t>
            </a:r>
            <a:endParaRPr lang="en-US" dirty="0"/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4564063" y="3911600"/>
            <a:ext cx="249237" cy="24923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4933950" y="4032250"/>
            <a:ext cx="59372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5654675" y="3910013"/>
            <a:ext cx="249238" cy="249237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5505450" y="3173413"/>
            <a:ext cx="635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sz="1600">
                <a:solidFill>
                  <a:srgbClr val="0000FF"/>
                </a:solidFill>
                <a:latin typeface="Century Gothic" panose="020B0502020202020204" pitchFamily="34" charset="0"/>
              </a:rPr>
              <a:t>$250</a:t>
            </a: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6024563" y="4030663"/>
            <a:ext cx="59372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13" name="Oval 13"/>
          <p:cNvSpPr>
            <a:spLocks noChangeArrowheads="1"/>
          </p:cNvSpPr>
          <p:nvPr/>
        </p:nvSpPr>
        <p:spPr bwMode="auto">
          <a:xfrm>
            <a:off x="6805613" y="3933825"/>
            <a:ext cx="249237" cy="24923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6656388" y="3173413"/>
            <a:ext cx="635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sz="1600">
                <a:solidFill>
                  <a:srgbClr val="0000FF"/>
                </a:solidFill>
                <a:latin typeface="Century Gothic" panose="020B0502020202020204" pitchFamily="34" charset="0"/>
              </a:rPr>
              <a:t>$250</a:t>
            </a:r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7175500" y="4054475"/>
            <a:ext cx="59372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16" name="Oval 16"/>
          <p:cNvSpPr>
            <a:spLocks noChangeArrowheads="1"/>
          </p:cNvSpPr>
          <p:nvPr/>
        </p:nvSpPr>
        <p:spPr bwMode="auto">
          <a:xfrm>
            <a:off x="7980363" y="3933825"/>
            <a:ext cx="249237" cy="24923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7831138" y="3173413"/>
            <a:ext cx="635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sz="1600">
                <a:solidFill>
                  <a:srgbClr val="0000FF"/>
                </a:solidFill>
                <a:latin typeface="Century Gothic" panose="020B0502020202020204" pitchFamily="34" charset="0"/>
              </a:rPr>
              <a:t>$250</a:t>
            </a:r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>
            <a:off x="8350250" y="4054475"/>
            <a:ext cx="59372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19" name="Oval 19"/>
          <p:cNvSpPr>
            <a:spLocks noChangeArrowheads="1"/>
          </p:cNvSpPr>
          <p:nvPr/>
        </p:nvSpPr>
        <p:spPr bwMode="auto">
          <a:xfrm>
            <a:off x="9096375" y="3933825"/>
            <a:ext cx="249238" cy="24923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8947150" y="3173413"/>
            <a:ext cx="635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sz="1600">
                <a:solidFill>
                  <a:srgbClr val="0000FF"/>
                </a:solidFill>
                <a:latin typeface="Century Gothic" panose="020B0502020202020204" pitchFamily="34" charset="0"/>
              </a:rPr>
              <a:t>$250</a:t>
            </a:r>
          </a:p>
        </p:txBody>
      </p:sp>
      <p:sp>
        <p:nvSpPr>
          <p:cNvPr id="21" name="Line 21"/>
          <p:cNvSpPr>
            <a:spLocks noChangeShapeType="1"/>
          </p:cNvSpPr>
          <p:nvPr/>
        </p:nvSpPr>
        <p:spPr bwMode="auto">
          <a:xfrm>
            <a:off x="9466263" y="4054475"/>
            <a:ext cx="59372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25" name="Line 28"/>
          <p:cNvSpPr>
            <a:spLocks noChangeShapeType="1"/>
          </p:cNvSpPr>
          <p:nvPr/>
        </p:nvSpPr>
        <p:spPr bwMode="auto">
          <a:xfrm flipV="1">
            <a:off x="5810250" y="3533775"/>
            <a:ext cx="1588" cy="33178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26" name="Line 29"/>
          <p:cNvSpPr>
            <a:spLocks noChangeShapeType="1"/>
          </p:cNvSpPr>
          <p:nvPr/>
        </p:nvSpPr>
        <p:spPr bwMode="auto">
          <a:xfrm flipV="1">
            <a:off x="6945313" y="3533775"/>
            <a:ext cx="1587" cy="33178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27" name="Line 30"/>
          <p:cNvSpPr>
            <a:spLocks noChangeShapeType="1"/>
          </p:cNvSpPr>
          <p:nvPr/>
        </p:nvSpPr>
        <p:spPr bwMode="auto">
          <a:xfrm flipV="1">
            <a:off x="8074025" y="3533775"/>
            <a:ext cx="1588" cy="33178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28" name="Line 31"/>
          <p:cNvSpPr>
            <a:spLocks noChangeShapeType="1"/>
          </p:cNvSpPr>
          <p:nvPr/>
        </p:nvSpPr>
        <p:spPr bwMode="auto">
          <a:xfrm flipV="1">
            <a:off x="9231313" y="3533775"/>
            <a:ext cx="1587" cy="33178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29" name="Rectangle 32"/>
          <p:cNvSpPr>
            <a:spLocks noChangeArrowheads="1"/>
          </p:cNvSpPr>
          <p:nvPr/>
        </p:nvSpPr>
        <p:spPr bwMode="auto">
          <a:xfrm>
            <a:off x="1695450" y="3206751"/>
            <a:ext cx="24923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indent="1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600" b="1" dirty="0" smtClean="0">
                <a:solidFill>
                  <a:srgbClr val="0000FF"/>
                </a:solidFill>
                <a:latin typeface="Century Gothic" panose="020B0502020202020204" pitchFamily="34" charset="0"/>
              </a:rPr>
              <a:t>Margin</a:t>
            </a:r>
            <a:endParaRPr lang="en-US" sz="1600" b="1" dirty="0">
              <a:solidFill>
                <a:srgbClr val="0000FF"/>
              </a:solidFill>
              <a:latin typeface="Century Gothic" panose="020B0502020202020204" pitchFamily="34" charset="0"/>
            </a:endParaRPr>
          </a:p>
        </p:txBody>
      </p:sp>
      <p:sp>
        <p:nvSpPr>
          <p:cNvPr id="30" name="Rectangle 44"/>
          <p:cNvSpPr>
            <a:spLocks noChangeArrowheads="1"/>
          </p:cNvSpPr>
          <p:nvPr/>
        </p:nvSpPr>
        <p:spPr bwMode="auto">
          <a:xfrm>
            <a:off x="1695450" y="2390775"/>
            <a:ext cx="27971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indent="1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600" b="1" dirty="0" smtClean="0">
                <a:solidFill>
                  <a:srgbClr val="0000FF"/>
                </a:solidFill>
                <a:latin typeface="Century Gothic" panose="020B0502020202020204" pitchFamily="34" charset="0"/>
              </a:rPr>
              <a:t>Expected Revenue</a:t>
            </a:r>
            <a:endParaRPr lang="en-US" sz="1600" b="1" dirty="0">
              <a:solidFill>
                <a:srgbClr val="0000FF"/>
              </a:solidFill>
              <a:latin typeface="Century Gothic" panose="020B0502020202020204" pitchFamily="34" charset="0"/>
            </a:endParaRPr>
          </a:p>
        </p:txBody>
      </p:sp>
      <p:sp>
        <p:nvSpPr>
          <p:cNvPr id="32" name="Text Box 46"/>
          <p:cNvSpPr txBox="1">
            <a:spLocks noChangeArrowheads="1"/>
          </p:cNvSpPr>
          <p:nvPr/>
        </p:nvSpPr>
        <p:spPr bwMode="auto">
          <a:xfrm>
            <a:off x="5505450" y="1976438"/>
            <a:ext cx="10502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sz="1600" dirty="0">
                <a:solidFill>
                  <a:srgbClr val="0000FF"/>
                </a:solidFill>
                <a:latin typeface="Century Gothic" panose="020B0502020202020204" pitchFamily="34" charset="0"/>
              </a:rPr>
              <a:t>1/(</a:t>
            </a:r>
            <a:r>
              <a:rPr lang="en-US" sz="1600" dirty="0" smtClean="0">
                <a:solidFill>
                  <a:srgbClr val="0000FF"/>
                </a:solidFill>
                <a:latin typeface="Century Gothic" panose="020B0502020202020204" pitchFamily="34" charset="0"/>
              </a:rPr>
              <a:t>1+d)</a:t>
            </a:r>
            <a:r>
              <a:rPr lang="en-US" sz="1600" baseline="30000" dirty="0">
                <a:solidFill>
                  <a:srgbClr val="0000FF"/>
                </a:solidFill>
                <a:latin typeface="Century Gothic" panose="020B0502020202020204" pitchFamily="34" charset="0"/>
              </a:rPr>
              <a:t>1</a:t>
            </a:r>
            <a:r>
              <a:rPr lang="en-US" sz="1600" dirty="0" smtClean="0">
                <a:latin typeface="Century Gothic" panose="020B0502020202020204" pitchFamily="34" charset="0"/>
              </a:rPr>
              <a:t> </a:t>
            </a:r>
            <a:endParaRPr lang="en-US" sz="1600" dirty="0">
              <a:solidFill>
                <a:srgbClr val="0000FF"/>
              </a:solidFill>
              <a:latin typeface="Century Gothic" panose="020B0502020202020204" pitchFamily="34" charset="0"/>
            </a:endParaRPr>
          </a:p>
        </p:txBody>
      </p:sp>
      <p:sp>
        <p:nvSpPr>
          <p:cNvPr id="33" name="Rectangle 50"/>
          <p:cNvSpPr>
            <a:spLocks noChangeArrowheads="1"/>
          </p:cNvSpPr>
          <p:nvPr/>
        </p:nvSpPr>
        <p:spPr bwMode="auto">
          <a:xfrm>
            <a:off x="1695450" y="2009775"/>
            <a:ext cx="27971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indent="1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600" b="1" dirty="0" smtClean="0">
                <a:solidFill>
                  <a:srgbClr val="0000FF"/>
                </a:solidFill>
                <a:latin typeface="Century Gothic" panose="020B0502020202020204" pitchFamily="34" charset="0"/>
              </a:rPr>
              <a:t>Discounted to Present</a:t>
            </a:r>
            <a:endParaRPr lang="en-US" sz="1600" b="1" dirty="0">
              <a:solidFill>
                <a:srgbClr val="0000FF"/>
              </a:solidFill>
              <a:latin typeface="Century Gothic" panose="020B0502020202020204" pitchFamily="34" charset="0"/>
            </a:endParaRPr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1695450" y="2787650"/>
            <a:ext cx="28686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indent="1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600" b="1" dirty="0">
                <a:solidFill>
                  <a:srgbClr val="0000FF"/>
                </a:solidFill>
                <a:latin typeface="Century Gothic" panose="020B0502020202020204" pitchFamily="34" charset="0"/>
              </a:rPr>
              <a:t>Probability of Still Being “Alive”</a:t>
            </a:r>
            <a:endParaRPr lang="en-US" sz="1000" b="1" dirty="0">
              <a:solidFill>
                <a:srgbClr val="0000FF"/>
              </a:solidFill>
              <a:latin typeface="Century Gothic" panose="020B0502020202020204" pitchFamily="34" charset="0"/>
            </a:endParaRPr>
          </a:p>
        </p:txBody>
      </p:sp>
      <p:sp>
        <p:nvSpPr>
          <p:cNvPr id="35" name="Text Box 46"/>
          <p:cNvSpPr txBox="1">
            <a:spLocks noChangeArrowheads="1"/>
          </p:cNvSpPr>
          <p:nvPr/>
        </p:nvSpPr>
        <p:spPr bwMode="auto">
          <a:xfrm>
            <a:off x="6648450" y="1978025"/>
            <a:ext cx="10502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sz="1600" dirty="0">
                <a:solidFill>
                  <a:srgbClr val="0000FF"/>
                </a:solidFill>
                <a:latin typeface="Century Gothic" panose="020B0502020202020204" pitchFamily="34" charset="0"/>
              </a:rPr>
              <a:t>1/(</a:t>
            </a:r>
            <a:r>
              <a:rPr lang="en-US" sz="1600" dirty="0" smtClean="0">
                <a:solidFill>
                  <a:srgbClr val="0000FF"/>
                </a:solidFill>
                <a:latin typeface="Century Gothic" panose="020B0502020202020204" pitchFamily="34" charset="0"/>
              </a:rPr>
              <a:t>1+d)</a:t>
            </a:r>
            <a:r>
              <a:rPr lang="en-US" sz="1600" baseline="30000" dirty="0">
                <a:solidFill>
                  <a:srgbClr val="0000FF"/>
                </a:solidFill>
                <a:latin typeface="Century Gothic" panose="020B0502020202020204" pitchFamily="34" charset="0"/>
              </a:rPr>
              <a:t>2</a:t>
            </a:r>
            <a:r>
              <a:rPr lang="en-US" sz="1600" dirty="0" smtClean="0">
                <a:latin typeface="Century Gothic" panose="020B0502020202020204" pitchFamily="34" charset="0"/>
              </a:rPr>
              <a:t> </a:t>
            </a:r>
            <a:endParaRPr lang="en-US" sz="1600" dirty="0">
              <a:solidFill>
                <a:srgbClr val="0000FF"/>
              </a:solidFill>
              <a:latin typeface="Century Gothic" panose="020B0502020202020204" pitchFamily="34" charset="0"/>
            </a:endParaRPr>
          </a:p>
        </p:txBody>
      </p:sp>
      <p:sp>
        <p:nvSpPr>
          <p:cNvPr id="36" name="Text Box 46"/>
          <p:cNvSpPr txBox="1">
            <a:spLocks noChangeArrowheads="1"/>
          </p:cNvSpPr>
          <p:nvPr/>
        </p:nvSpPr>
        <p:spPr bwMode="auto">
          <a:xfrm>
            <a:off x="7791450" y="1978025"/>
            <a:ext cx="10502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sz="1600" dirty="0">
                <a:solidFill>
                  <a:srgbClr val="0000FF"/>
                </a:solidFill>
                <a:latin typeface="Century Gothic" panose="020B0502020202020204" pitchFamily="34" charset="0"/>
              </a:rPr>
              <a:t>1/(</a:t>
            </a:r>
            <a:r>
              <a:rPr lang="en-US" sz="1600" dirty="0" smtClean="0">
                <a:solidFill>
                  <a:srgbClr val="0000FF"/>
                </a:solidFill>
                <a:latin typeface="Century Gothic" panose="020B0502020202020204" pitchFamily="34" charset="0"/>
              </a:rPr>
              <a:t>1+d)</a:t>
            </a:r>
            <a:r>
              <a:rPr lang="en-US" sz="1600" baseline="30000" dirty="0">
                <a:solidFill>
                  <a:srgbClr val="0000FF"/>
                </a:solidFill>
                <a:latin typeface="Century Gothic" panose="020B0502020202020204" pitchFamily="34" charset="0"/>
              </a:rPr>
              <a:t>3</a:t>
            </a:r>
            <a:r>
              <a:rPr lang="en-US" sz="1600" dirty="0" smtClean="0">
                <a:latin typeface="Century Gothic" panose="020B0502020202020204" pitchFamily="34" charset="0"/>
              </a:rPr>
              <a:t> </a:t>
            </a:r>
            <a:endParaRPr lang="en-US" sz="1600" dirty="0">
              <a:solidFill>
                <a:srgbClr val="0000FF"/>
              </a:solidFill>
              <a:latin typeface="Century Gothic" panose="020B0502020202020204" pitchFamily="34" charset="0"/>
            </a:endParaRPr>
          </a:p>
        </p:txBody>
      </p:sp>
      <p:sp>
        <p:nvSpPr>
          <p:cNvPr id="37" name="Text Box 46"/>
          <p:cNvSpPr txBox="1">
            <a:spLocks noChangeArrowheads="1"/>
          </p:cNvSpPr>
          <p:nvPr/>
        </p:nvSpPr>
        <p:spPr bwMode="auto">
          <a:xfrm>
            <a:off x="8858250" y="1978025"/>
            <a:ext cx="10502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sz="1600" dirty="0">
                <a:solidFill>
                  <a:srgbClr val="0000FF"/>
                </a:solidFill>
                <a:latin typeface="Century Gothic" panose="020B0502020202020204" pitchFamily="34" charset="0"/>
              </a:rPr>
              <a:t>1/(</a:t>
            </a:r>
            <a:r>
              <a:rPr lang="en-US" sz="1600" dirty="0" smtClean="0">
                <a:solidFill>
                  <a:srgbClr val="0000FF"/>
                </a:solidFill>
                <a:latin typeface="Century Gothic" panose="020B0502020202020204" pitchFamily="34" charset="0"/>
              </a:rPr>
              <a:t>1+d)</a:t>
            </a:r>
            <a:r>
              <a:rPr lang="en-US" sz="1600" baseline="30000" dirty="0">
                <a:solidFill>
                  <a:srgbClr val="0000FF"/>
                </a:solidFill>
                <a:latin typeface="Century Gothic" panose="020B0502020202020204" pitchFamily="34" charset="0"/>
              </a:rPr>
              <a:t>4</a:t>
            </a:r>
            <a:r>
              <a:rPr lang="en-US" sz="1600" dirty="0" smtClean="0">
                <a:latin typeface="Century Gothic" panose="020B0502020202020204" pitchFamily="34" charset="0"/>
              </a:rPr>
              <a:t> </a:t>
            </a:r>
            <a:endParaRPr lang="en-US" sz="1600" dirty="0">
              <a:solidFill>
                <a:srgbClr val="0000FF"/>
              </a:solidFill>
              <a:latin typeface="Century Gothic" panose="020B0502020202020204" pitchFamily="34" charset="0"/>
            </a:endParaRPr>
          </a:p>
        </p:txBody>
      </p:sp>
      <p:sp>
        <p:nvSpPr>
          <p:cNvPr id="38" name="Text Box 35"/>
          <p:cNvSpPr txBox="1">
            <a:spLocks noChangeArrowheads="1"/>
          </p:cNvSpPr>
          <p:nvPr/>
        </p:nvSpPr>
        <p:spPr bwMode="auto">
          <a:xfrm>
            <a:off x="5657850" y="2771775"/>
            <a:ext cx="3540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sz="1600">
                <a:solidFill>
                  <a:srgbClr val="0000FF"/>
                </a:solidFill>
                <a:latin typeface="Century Gothic" panose="020B0502020202020204" pitchFamily="34" charset="0"/>
              </a:rPr>
              <a:t>.8</a:t>
            </a:r>
          </a:p>
        </p:txBody>
      </p:sp>
      <p:sp>
        <p:nvSpPr>
          <p:cNvPr id="39" name="Text Box 36"/>
          <p:cNvSpPr txBox="1">
            <a:spLocks noChangeArrowheads="1"/>
          </p:cNvSpPr>
          <p:nvPr/>
        </p:nvSpPr>
        <p:spPr bwMode="auto">
          <a:xfrm>
            <a:off x="6724650" y="2771775"/>
            <a:ext cx="466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sz="1600">
                <a:solidFill>
                  <a:srgbClr val="0000FF"/>
                </a:solidFill>
                <a:latin typeface="Century Gothic" panose="020B0502020202020204" pitchFamily="34" charset="0"/>
              </a:rPr>
              <a:t>.64</a:t>
            </a:r>
          </a:p>
        </p:txBody>
      </p:sp>
      <p:sp>
        <p:nvSpPr>
          <p:cNvPr id="40" name="Text Box 37"/>
          <p:cNvSpPr txBox="1">
            <a:spLocks noChangeArrowheads="1"/>
          </p:cNvSpPr>
          <p:nvPr/>
        </p:nvSpPr>
        <p:spPr bwMode="auto">
          <a:xfrm>
            <a:off x="7943850" y="2771775"/>
            <a:ext cx="466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sz="1600">
                <a:solidFill>
                  <a:srgbClr val="0000FF"/>
                </a:solidFill>
                <a:latin typeface="Century Gothic" panose="020B0502020202020204" pitchFamily="34" charset="0"/>
              </a:rPr>
              <a:t>.51</a:t>
            </a:r>
          </a:p>
        </p:txBody>
      </p:sp>
      <p:sp>
        <p:nvSpPr>
          <p:cNvPr id="41" name="Text Box 38"/>
          <p:cNvSpPr txBox="1">
            <a:spLocks noChangeArrowheads="1"/>
          </p:cNvSpPr>
          <p:nvPr/>
        </p:nvSpPr>
        <p:spPr bwMode="auto">
          <a:xfrm>
            <a:off x="9086850" y="2771775"/>
            <a:ext cx="466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sz="1600">
                <a:solidFill>
                  <a:srgbClr val="0000FF"/>
                </a:solidFill>
                <a:latin typeface="Century Gothic" panose="020B0502020202020204" pitchFamily="34" charset="0"/>
              </a:rPr>
              <a:t>.41</a:t>
            </a:r>
          </a:p>
        </p:txBody>
      </p:sp>
      <p:sp>
        <p:nvSpPr>
          <p:cNvPr id="43" name="Text Box 40"/>
          <p:cNvSpPr txBox="1">
            <a:spLocks noChangeArrowheads="1"/>
          </p:cNvSpPr>
          <p:nvPr/>
        </p:nvSpPr>
        <p:spPr bwMode="auto">
          <a:xfrm>
            <a:off x="5505450" y="2357438"/>
            <a:ext cx="635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sz="1600">
                <a:solidFill>
                  <a:srgbClr val="0000FF"/>
                </a:solidFill>
                <a:latin typeface="Century Gothic" panose="020B0502020202020204" pitchFamily="34" charset="0"/>
              </a:rPr>
              <a:t>$200</a:t>
            </a:r>
          </a:p>
        </p:txBody>
      </p:sp>
      <p:sp>
        <p:nvSpPr>
          <p:cNvPr id="44" name="Text Box 41"/>
          <p:cNvSpPr txBox="1">
            <a:spLocks noChangeArrowheads="1"/>
          </p:cNvSpPr>
          <p:nvPr/>
        </p:nvSpPr>
        <p:spPr bwMode="auto">
          <a:xfrm>
            <a:off x="6656388" y="2381250"/>
            <a:ext cx="635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sz="1600">
                <a:solidFill>
                  <a:srgbClr val="0000FF"/>
                </a:solidFill>
                <a:latin typeface="Century Gothic" panose="020B0502020202020204" pitchFamily="34" charset="0"/>
              </a:rPr>
              <a:t>$160</a:t>
            </a:r>
          </a:p>
        </p:txBody>
      </p:sp>
      <p:sp>
        <p:nvSpPr>
          <p:cNvPr id="45" name="Text Box 42"/>
          <p:cNvSpPr txBox="1">
            <a:spLocks noChangeArrowheads="1"/>
          </p:cNvSpPr>
          <p:nvPr/>
        </p:nvSpPr>
        <p:spPr bwMode="auto">
          <a:xfrm>
            <a:off x="7831138" y="2381250"/>
            <a:ext cx="635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sz="1600">
                <a:solidFill>
                  <a:srgbClr val="0000FF"/>
                </a:solidFill>
                <a:latin typeface="Century Gothic" panose="020B0502020202020204" pitchFamily="34" charset="0"/>
              </a:rPr>
              <a:t>$128</a:t>
            </a:r>
          </a:p>
        </p:txBody>
      </p:sp>
      <p:sp>
        <p:nvSpPr>
          <p:cNvPr id="46" name="Text Box 43"/>
          <p:cNvSpPr txBox="1">
            <a:spLocks noChangeArrowheads="1"/>
          </p:cNvSpPr>
          <p:nvPr/>
        </p:nvSpPr>
        <p:spPr bwMode="auto">
          <a:xfrm>
            <a:off x="9021763" y="2381250"/>
            <a:ext cx="635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sz="1600">
                <a:solidFill>
                  <a:srgbClr val="0000FF"/>
                </a:solidFill>
                <a:latin typeface="Century Gothic" panose="020B0502020202020204" pitchFamily="34" charset="0"/>
              </a:rPr>
              <a:t>$103</a:t>
            </a:r>
          </a:p>
        </p:txBody>
      </p:sp>
      <p:sp>
        <p:nvSpPr>
          <p:cNvPr id="47" name="Rectangle 32"/>
          <p:cNvSpPr>
            <a:spLocks noChangeArrowheads="1"/>
          </p:cNvSpPr>
          <p:nvPr/>
        </p:nvSpPr>
        <p:spPr bwMode="auto">
          <a:xfrm>
            <a:off x="1695450" y="4540251"/>
            <a:ext cx="24923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indent="1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600" b="1" dirty="0" smtClean="0">
                <a:solidFill>
                  <a:srgbClr val="0000FF"/>
                </a:solidFill>
                <a:latin typeface="Century Gothic" panose="020B0502020202020204" pitchFamily="34" charset="0"/>
              </a:rPr>
              <a:t>Time (0 is present)</a:t>
            </a:r>
            <a:endParaRPr lang="en-US" sz="1600" b="1" dirty="0">
              <a:solidFill>
                <a:srgbClr val="0000FF"/>
              </a:solidFill>
              <a:latin typeface="Century Gothic" panose="020B0502020202020204" pitchFamily="34" charset="0"/>
            </a:endParaRPr>
          </a:p>
        </p:txBody>
      </p:sp>
      <p:sp>
        <p:nvSpPr>
          <p:cNvPr id="48" name="Rectangle 32"/>
          <p:cNvSpPr>
            <a:spLocks noChangeArrowheads="1"/>
          </p:cNvSpPr>
          <p:nvPr/>
        </p:nvSpPr>
        <p:spPr bwMode="auto">
          <a:xfrm>
            <a:off x="4533106" y="4540251"/>
            <a:ext cx="24923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indent="1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600" b="1" dirty="0" smtClean="0">
                <a:solidFill>
                  <a:srgbClr val="0000FF"/>
                </a:solidFill>
                <a:latin typeface="Century Gothic" panose="020B0502020202020204" pitchFamily="34" charset="0"/>
              </a:rPr>
              <a:t>0</a:t>
            </a:r>
            <a:endParaRPr lang="en-US" sz="1600" b="1" dirty="0">
              <a:solidFill>
                <a:srgbClr val="0000FF"/>
              </a:solidFill>
              <a:latin typeface="Century Gothic" panose="020B0502020202020204" pitchFamily="34" charset="0"/>
            </a:endParaRPr>
          </a:p>
        </p:txBody>
      </p:sp>
      <p:sp>
        <p:nvSpPr>
          <p:cNvPr id="49" name="Rectangle 32"/>
          <p:cNvSpPr>
            <a:spLocks noChangeArrowheads="1"/>
          </p:cNvSpPr>
          <p:nvPr/>
        </p:nvSpPr>
        <p:spPr bwMode="auto">
          <a:xfrm>
            <a:off x="5699125" y="4540251"/>
            <a:ext cx="24923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indent="1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600" b="1" dirty="0" smtClean="0">
                <a:solidFill>
                  <a:srgbClr val="0000FF"/>
                </a:solidFill>
                <a:latin typeface="Century Gothic" panose="020B0502020202020204" pitchFamily="34" charset="0"/>
              </a:rPr>
              <a:t>1</a:t>
            </a:r>
            <a:endParaRPr lang="en-US" sz="1600" b="1" dirty="0">
              <a:solidFill>
                <a:srgbClr val="0000FF"/>
              </a:solidFill>
              <a:latin typeface="Century Gothic" panose="020B0502020202020204" pitchFamily="34" charset="0"/>
            </a:endParaRPr>
          </a:p>
        </p:txBody>
      </p:sp>
      <p:sp>
        <p:nvSpPr>
          <p:cNvPr id="50" name="Rectangle 32"/>
          <p:cNvSpPr>
            <a:spLocks noChangeArrowheads="1"/>
          </p:cNvSpPr>
          <p:nvPr/>
        </p:nvSpPr>
        <p:spPr bwMode="auto">
          <a:xfrm>
            <a:off x="6800851" y="4525962"/>
            <a:ext cx="24923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indent="1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600" b="1" dirty="0" smtClean="0">
                <a:solidFill>
                  <a:srgbClr val="0000FF"/>
                </a:solidFill>
                <a:latin typeface="Century Gothic" panose="020B0502020202020204" pitchFamily="34" charset="0"/>
              </a:rPr>
              <a:t>2</a:t>
            </a:r>
            <a:endParaRPr lang="en-US" sz="1600" b="1" dirty="0">
              <a:solidFill>
                <a:srgbClr val="0000FF"/>
              </a:solidFill>
              <a:latin typeface="Century Gothic" panose="020B0502020202020204" pitchFamily="34" charset="0"/>
            </a:endParaRPr>
          </a:p>
        </p:txBody>
      </p:sp>
      <p:sp>
        <p:nvSpPr>
          <p:cNvPr id="51" name="Rectangle 32"/>
          <p:cNvSpPr>
            <a:spLocks noChangeArrowheads="1"/>
          </p:cNvSpPr>
          <p:nvPr/>
        </p:nvSpPr>
        <p:spPr bwMode="auto">
          <a:xfrm>
            <a:off x="7966870" y="4521200"/>
            <a:ext cx="24923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indent="1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600" b="1" dirty="0" smtClean="0">
                <a:solidFill>
                  <a:srgbClr val="0000FF"/>
                </a:solidFill>
                <a:latin typeface="Century Gothic" panose="020B0502020202020204" pitchFamily="34" charset="0"/>
              </a:rPr>
              <a:t>3</a:t>
            </a:r>
            <a:endParaRPr lang="en-US" sz="1600" b="1" dirty="0">
              <a:solidFill>
                <a:srgbClr val="0000FF"/>
              </a:solidFill>
              <a:latin typeface="Century Gothic" panose="020B0502020202020204" pitchFamily="34" charset="0"/>
            </a:endParaRPr>
          </a:p>
        </p:txBody>
      </p:sp>
      <p:sp>
        <p:nvSpPr>
          <p:cNvPr id="52" name="Rectangle 32"/>
          <p:cNvSpPr>
            <a:spLocks noChangeArrowheads="1"/>
          </p:cNvSpPr>
          <p:nvPr/>
        </p:nvSpPr>
        <p:spPr bwMode="auto">
          <a:xfrm>
            <a:off x="9132889" y="4530724"/>
            <a:ext cx="24923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indent="1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600" b="1" dirty="0" smtClean="0">
                <a:solidFill>
                  <a:srgbClr val="0000FF"/>
                </a:solidFill>
                <a:latin typeface="Century Gothic" panose="020B0502020202020204" pitchFamily="34" charset="0"/>
              </a:rPr>
              <a:t>4</a:t>
            </a:r>
            <a:endParaRPr lang="en-US" sz="1600" b="1" dirty="0">
              <a:solidFill>
                <a:srgbClr val="0000FF"/>
              </a:solidFill>
              <a:latin typeface="Century Gothic" panose="020B0502020202020204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695450" y="4992885"/>
            <a:ext cx="186590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1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endParaRPr lang="en-US" b="1" dirty="0">
              <a:solidFill>
                <a:srgbClr val="0000FF"/>
              </a:solidFill>
              <a:latin typeface="Century Gothic" panose="020B0502020202020204" pitchFamily="34" charset="0"/>
            </a:endParaRPr>
          </a:p>
        </p:txBody>
      </p:sp>
      <p:sp>
        <p:nvSpPr>
          <p:cNvPr id="56" name="Rectangle 32"/>
          <p:cNvSpPr>
            <a:spLocks noChangeArrowheads="1"/>
          </p:cNvSpPr>
          <p:nvPr/>
        </p:nvSpPr>
        <p:spPr bwMode="auto">
          <a:xfrm>
            <a:off x="4732337" y="4884738"/>
            <a:ext cx="996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indent="1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600" dirty="0" smtClean="0">
                <a:solidFill>
                  <a:srgbClr val="0000FF"/>
                </a:solidFill>
                <a:latin typeface="Century Gothic" panose="020B0502020202020204" pitchFamily="34" charset="0"/>
              </a:rPr>
              <a:t>Period 1</a:t>
            </a:r>
            <a:endParaRPr lang="en-US" sz="1600" dirty="0">
              <a:solidFill>
                <a:srgbClr val="0000FF"/>
              </a:solidFill>
              <a:latin typeface="Century Gothic" panose="020B0502020202020204" pitchFamily="34" charset="0"/>
            </a:endParaRPr>
          </a:p>
        </p:txBody>
      </p:sp>
      <p:sp>
        <p:nvSpPr>
          <p:cNvPr id="57" name="Rectangle 32"/>
          <p:cNvSpPr>
            <a:spLocks noChangeArrowheads="1"/>
          </p:cNvSpPr>
          <p:nvPr/>
        </p:nvSpPr>
        <p:spPr bwMode="auto">
          <a:xfrm>
            <a:off x="5938837" y="4894262"/>
            <a:ext cx="996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indent="1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600" dirty="0" smtClean="0">
                <a:solidFill>
                  <a:srgbClr val="0000FF"/>
                </a:solidFill>
                <a:latin typeface="Century Gothic" panose="020B0502020202020204" pitchFamily="34" charset="0"/>
              </a:rPr>
              <a:t>Period 2</a:t>
            </a:r>
            <a:endParaRPr lang="en-US" sz="1600" dirty="0">
              <a:solidFill>
                <a:srgbClr val="0000FF"/>
              </a:solidFill>
              <a:latin typeface="Century Gothic" panose="020B0502020202020204" pitchFamily="34" charset="0"/>
            </a:endParaRPr>
          </a:p>
        </p:txBody>
      </p:sp>
      <p:sp>
        <p:nvSpPr>
          <p:cNvPr id="58" name="Rectangle 32"/>
          <p:cNvSpPr>
            <a:spLocks noChangeArrowheads="1"/>
          </p:cNvSpPr>
          <p:nvPr/>
        </p:nvSpPr>
        <p:spPr bwMode="auto">
          <a:xfrm>
            <a:off x="7050088" y="4884738"/>
            <a:ext cx="996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indent="1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600" dirty="0" smtClean="0">
                <a:solidFill>
                  <a:srgbClr val="0000FF"/>
                </a:solidFill>
                <a:latin typeface="Century Gothic" panose="020B0502020202020204" pitchFamily="34" charset="0"/>
              </a:rPr>
              <a:t>Period 3</a:t>
            </a:r>
            <a:endParaRPr lang="en-US" sz="1600" dirty="0">
              <a:solidFill>
                <a:srgbClr val="0000FF"/>
              </a:solidFill>
              <a:latin typeface="Century Gothic" panose="020B0502020202020204" pitchFamily="34" charset="0"/>
            </a:endParaRPr>
          </a:p>
        </p:txBody>
      </p:sp>
      <p:sp>
        <p:nvSpPr>
          <p:cNvPr id="59" name="Rectangle 32"/>
          <p:cNvSpPr>
            <a:spLocks noChangeArrowheads="1"/>
          </p:cNvSpPr>
          <p:nvPr/>
        </p:nvSpPr>
        <p:spPr bwMode="auto">
          <a:xfrm>
            <a:off x="8216107" y="4884738"/>
            <a:ext cx="996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indent="1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600" dirty="0" smtClean="0">
                <a:solidFill>
                  <a:srgbClr val="0000FF"/>
                </a:solidFill>
                <a:latin typeface="Century Gothic" panose="020B0502020202020204" pitchFamily="34" charset="0"/>
              </a:rPr>
              <a:t>Period 4</a:t>
            </a:r>
            <a:endParaRPr lang="en-US" sz="1600" dirty="0">
              <a:solidFill>
                <a:srgbClr val="0000FF"/>
              </a:solidFill>
              <a:latin typeface="Century Gothic" panose="020B0502020202020204" pitchFamily="34" charset="0"/>
            </a:endParaRPr>
          </a:p>
        </p:txBody>
      </p:sp>
      <p:sp>
        <p:nvSpPr>
          <p:cNvPr id="60" name="Rectangle 32"/>
          <p:cNvSpPr>
            <a:spLocks noChangeArrowheads="1"/>
          </p:cNvSpPr>
          <p:nvPr/>
        </p:nvSpPr>
        <p:spPr bwMode="auto">
          <a:xfrm>
            <a:off x="10379076" y="3848101"/>
            <a:ext cx="4841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indent="1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600" b="1" dirty="0" smtClean="0">
                <a:solidFill>
                  <a:srgbClr val="0000FF"/>
                </a:solidFill>
                <a:latin typeface="Century Gothic" panose="020B0502020202020204" pitchFamily="34" charset="0"/>
              </a:rPr>
              <a:t>…</a:t>
            </a:r>
            <a:endParaRPr lang="en-US" sz="1600" b="1" dirty="0">
              <a:solidFill>
                <a:srgbClr val="0000FF"/>
              </a:solidFill>
              <a:latin typeface="Century Gothic" panose="020B0502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3586221" y="5550626"/>
                <a:ext cx="7082574" cy="60497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𝑅𝐿𝑉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6221" y="5550626"/>
                <a:ext cx="7082574" cy="60497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1050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RLV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58900"/>
                <a:ext cx="10515600" cy="4351338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𝐿𝑉</m:t>
                          </m:r>
                        </m:e>
                      </m:d>
                      <m:r>
                        <m:rPr>
                          <m:aln/>
                        </m:rP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(1+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en-US">
                          <a:latin typeface="Cambria Math" panose="02040503050406030204" pitchFamily="18" charset="0"/>
                        </a:rPr>
                        <m:t>+…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 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1+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𝑚𝑟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(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where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58900"/>
                <a:ext cx="10515600" cy="4351338"/>
              </a:xfrm>
              <a:blipFill rotWithShape="0">
                <a:blip r:embed="rId2"/>
                <a:stretch>
                  <a:fillRect b="-11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968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CLV with profit arriving at the end</a:t>
            </a: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4564063" y="3911600"/>
            <a:ext cx="249237" cy="24923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4933950" y="4032250"/>
            <a:ext cx="59372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5654675" y="3910013"/>
            <a:ext cx="249238" cy="249237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5505450" y="3173413"/>
            <a:ext cx="635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sz="1600">
                <a:solidFill>
                  <a:srgbClr val="0000FF"/>
                </a:solidFill>
                <a:latin typeface="Century Gothic" panose="020B0502020202020204" pitchFamily="34" charset="0"/>
              </a:rPr>
              <a:t>$250</a:t>
            </a: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6024563" y="4030663"/>
            <a:ext cx="59372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13" name="Oval 13"/>
          <p:cNvSpPr>
            <a:spLocks noChangeArrowheads="1"/>
          </p:cNvSpPr>
          <p:nvPr/>
        </p:nvSpPr>
        <p:spPr bwMode="auto">
          <a:xfrm>
            <a:off x="6805613" y="3933825"/>
            <a:ext cx="249237" cy="24923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6656388" y="3173413"/>
            <a:ext cx="635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sz="1600">
                <a:solidFill>
                  <a:srgbClr val="0000FF"/>
                </a:solidFill>
                <a:latin typeface="Century Gothic" panose="020B0502020202020204" pitchFamily="34" charset="0"/>
              </a:rPr>
              <a:t>$250</a:t>
            </a:r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7175500" y="4054475"/>
            <a:ext cx="59372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16" name="Oval 16"/>
          <p:cNvSpPr>
            <a:spLocks noChangeArrowheads="1"/>
          </p:cNvSpPr>
          <p:nvPr/>
        </p:nvSpPr>
        <p:spPr bwMode="auto">
          <a:xfrm>
            <a:off x="7980363" y="3933825"/>
            <a:ext cx="249237" cy="24923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7831138" y="3173413"/>
            <a:ext cx="635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sz="1600">
                <a:solidFill>
                  <a:srgbClr val="0000FF"/>
                </a:solidFill>
                <a:latin typeface="Century Gothic" panose="020B0502020202020204" pitchFamily="34" charset="0"/>
              </a:rPr>
              <a:t>$250</a:t>
            </a:r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>
            <a:off x="8350250" y="4054475"/>
            <a:ext cx="59372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19" name="Oval 19"/>
          <p:cNvSpPr>
            <a:spLocks noChangeArrowheads="1"/>
          </p:cNvSpPr>
          <p:nvPr/>
        </p:nvSpPr>
        <p:spPr bwMode="auto">
          <a:xfrm>
            <a:off x="9096375" y="3933825"/>
            <a:ext cx="249238" cy="24923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8947150" y="3173413"/>
            <a:ext cx="635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sz="1600">
                <a:solidFill>
                  <a:srgbClr val="0000FF"/>
                </a:solidFill>
                <a:latin typeface="Century Gothic" panose="020B0502020202020204" pitchFamily="34" charset="0"/>
              </a:rPr>
              <a:t>$250</a:t>
            </a:r>
          </a:p>
        </p:txBody>
      </p:sp>
      <p:sp>
        <p:nvSpPr>
          <p:cNvPr id="21" name="Line 21"/>
          <p:cNvSpPr>
            <a:spLocks noChangeShapeType="1"/>
          </p:cNvSpPr>
          <p:nvPr/>
        </p:nvSpPr>
        <p:spPr bwMode="auto">
          <a:xfrm>
            <a:off x="9466263" y="4054475"/>
            <a:ext cx="59372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25" name="Line 28"/>
          <p:cNvSpPr>
            <a:spLocks noChangeShapeType="1"/>
          </p:cNvSpPr>
          <p:nvPr/>
        </p:nvSpPr>
        <p:spPr bwMode="auto">
          <a:xfrm flipV="1">
            <a:off x="5810250" y="3533775"/>
            <a:ext cx="1588" cy="33178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26" name="Line 29"/>
          <p:cNvSpPr>
            <a:spLocks noChangeShapeType="1"/>
          </p:cNvSpPr>
          <p:nvPr/>
        </p:nvSpPr>
        <p:spPr bwMode="auto">
          <a:xfrm flipV="1">
            <a:off x="6945313" y="3533775"/>
            <a:ext cx="1587" cy="33178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27" name="Line 30"/>
          <p:cNvSpPr>
            <a:spLocks noChangeShapeType="1"/>
          </p:cNvSpPr>
          <p:nvPr/>
        </p:nvSpPr>
        <p:spPr bwMode="auto">
          <a:xfrm flipV="1">
            <a:off x="8074025" y="3533775"/>
            <a:ext cx="1588" cy="33178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28" name="Line 31"/>
          <p:cNvSpPr>
            <a:spLocks noChangeShapeType="1"/>
          </p:cNvSpPr>
          <p:nvPr/>
        </p:nvSpPr>
        <p:spPr bwMode="auto">
          <a:xfrm flipV="1">
            <a:off x="9231313" y="3533775"/>
            <a:ext cx="1587" cy="33178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29" name="Rectangle 32"/>
          <p:cNvSpPr>
            <a:spLocks noChangeArrowheads="1"/>
          </p:cNvSpPr>
          <p:nvPr/>
        </p:nvSpPr>
        <p:spPr bwMode="auto">
          <a:xfrm>
            <a:off x="1695450" y="3206751"/>
            <a:ext cx="24923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indent="1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600" b="1" dirty="0" smtClean="0">
                <a:solidFill>
                  <a:srgbClr val="0000FF"/>
                </a:solidFill>
                <a:latin typeface="Century Gothic" panose="020B0502020202020204" pitchFamily="34" charset="0"/>
              </a:rPr>
              <a:t>Margin</a:t>
            </a:r>
            <a:endParaRPr lang="en-US" sz="1600" b="1" dirty="0">
              <a:solidFill>
                <a:srgbClr val="0000FF"/>
              </a:solidFill>
              <a:latin typeface="Century Gothic" panose="020B0502020202020204" pitchFamily="34" charset="0"/>
            </a:endParaRPr>
          </a:p>
        </p:txBody>
      </p:sp>
      <p:sp>
        <p:nvSpPr>
          <p:cNvPr id="30" name="Rectangle 44"/>
          <p:cNvSpPr>
            <a:spLocks noChangeArrowheads="1"/>
          </p:cNvSpPr>
          <p:nvPr/>
        </p:nvSpPr>
        <p:spPr bwMode="auto">
          <a:xfrm>
            <a:off x="1695450" y="2390775"/>
            <a:ext cx="27971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indent="1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600" b="1" dirty="0" smtClean="0">
                <a:solidFill>
                  <a:srgbClr val="0000FF"/>
                </a:solidFill>
                <a:latin typeface="Century Gothic" panose="020B0502020202020204" pitchFamily="34" charset="0"/>
              </a:rPr>
              <a:t>Expected Revenue</a:t>
            </a:r>
            <a:endParaRPr lang="en-US" sz="1600" b="1" dirty="0">
              <a:solidFill>
                <a:srgbClr val="0000FF"/>
              </a:solidFill>
              <a:latin typeface="Century Gothic" panose="020B0502020202020204" pitchFamily="34" charset="0"/>
            </a:endParaRPr>
          </a:p>
        </p:txBody>
      </p:sp>
      <p:sp>
        <p:nvSpPr>
          <p:cNvPr id="32" name="Text Box 46"/>
          <p:cNvSpPr txBox="1">
            <a:spLocks noChangeArrowheads="1"/>
          </p:cNvSpPr>
          <p:nvPr/>
        </p:nvSpPr>
        <p:spPr bwMode="auto">
          <a:xfrm>
            <a:off x="5505450" y="1976438"/>
            <a:ext cx="10502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sz="1600" dirty="0">
                <a:solidFill>
                  <a:srgbClr val="0000FF"/>
                </a:solidFill>
                <a:latin typeface="Century Gothic" panose="020B0502020202020204" pitchFamily="34" charset="0"/>
              </a:rPr>
              <a:t>1/(</a:t>
            </a:r>
            <a:r>
              <a:rPr lang="en-US" sz="1600" dirty="0" smtClean="0">
                <a:solidFill>
                  <a:srgbClr val="0000FF"/>
                </a:solidFill>
                <a:latin typeface="Century Gothic" panose="020B0502020202020204" pitchFamily="34" charset="0"/>
              </a:rPr>
              <a:t>1+d)</a:t>
            </a:r>
            <a:r>
              <a:rPr lang="en-US" sz="1600" baseline="30000" dirty="0">
                <a:solidFill>
                  <a:srgbClr val="0000FF"/>
                </a:solidFill>
                <a:latin typeface="Century Gothic" panose="020B0502020202020204" pitchFamily="34" charset="0"/>
              </a:rPr>
              <a:t>1</a:t>
            </a:r>
            <a:r>
              <a:rPr lang="en-US" sz="1600" dirty="0" smtClean="0">
                <a:latin typeface="Century Gothic" panose="020B0502020202020204" pitchFamily="34" charset="0"/>
              </a:rPr>
              <a:t> </a:t>
            </a:r>
            <a:endParaRPr lang="en-US" sz="1600" dirty="0">
              <a:solidFill>
                <a:srgbClr val="0000FF"/>
              </a:solidFill>
              <a:latin typeface="Century Gothic" panose="020B0502020202020204" pitchFamily="34" charset="0"/>
            </a:endParaRPr>
          </a:p>
        </p:txBody>
      </p:sp>
      <p:sp>
        <p:nvSpPr>
          <p:cNvPr id="33" name="Rectangle 50"/>
          <p:cNvSpPr>
            <a:spLocks noChangeArrowheads="1"/>
          </p:cNvSpPr>
          <p:nvPr/>
        </p:nvSpPr>
        <p:spPr bwMode="auto">
          <a:xfrm>
            <a:off x="1695450" y="2009775"/>
            <a:ext cx="27971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indent="1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600" b="1" dirty="0" smtClean="0">
                <a:solidFill>
                  <a:srgbClr val="0000FF"/>
                </a:solidFill>
                <a:latin typeface="Century Gothic" panose="020B0502020202020204" pitchFamily="34" charset="0"/>
              </a:rPr>
              <a:t>Discounted to Present</a:t>
            </a:r>
            <a:endParaRPr lang="en-US" sz="1600" b="1" dirty="0">
              <a:solidFill>
                <a:srgbClr val="0000FF"/>
              </a:solidFill>
              <a:latin typeface="Century Gothic" panose="020B0502020202020204" pitchFamily="34" charset="0"/>
            </a:endParaRPr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1695450" y="2787650"/>
            <a:ext cx="28686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indent="1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600" b="1" dirty="0">
                <a:solidFill>
                  <a:srgbClr val="0000FF"/>
                </a:solidFill>
                <a:latin typeface="Century Gothic" panose="020B0502020202020204" pitchFamily="34" charset="0"/>
              </a:rPr>
              <a:t>Probability of Still Being “Alive”</a:t>
            </a:r>
            <a:endParaRPr lang="en-US" sz="1000" b="1" dirty="0">
              <a:solidFill>
                <a:srgbClr val="0000FF"/>
              </a:solidFill>
              <a:latin typeface="Century Gothic" panose="020B0502020202020204" pitchFamily="34" charset="0"/>
            </a:endParaRPr>
          </a:p>
        </p:txBody>
      </p:sp>
      <p:sp>
        <p:nvSpPr>
          <p:cNvPr id="35" name="Text Box 46"/>
          <p:cNvSpPr txBox="1">
            <a:spLocks noChangeArrowheads="1"/>
          </p:cNvSpPr>
          <p:nvPr/>
        </p:nvSpPr>
        <p:spPr bwMode="auto">
          <a:xfrm>
            <a:off x="6648450" y="1978025"/>
            <a:ext cx="10502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sz="1600" dirty="0">
                <a:solidFill>
                  <a:srgbClr val="0000FF"/>
                </a:solidFill>
                <a:latin typeface="Century Gothic" panose="020B0502020202020204" pitchFamily="34" charset="0"/>
              </a:rPr>
              <a:t>1/(</a:t>
            </a:r>
            <a:r>
              <a:rPr lang="en-US" sz="1600" dirty="0" smtClean="0">
                <a:solidFill>
                  <a:srgbClr val="0000FF"/>
                </a:solidFill>
                <a:latin typeface="Century Gothic" panose="020B0502020202020204" pitchFamily="34" charset="0"/>
              </a:rPr>
              <a:t>1+d)</a:t>
            </a:r>
            <a:r>
              <a:rPr lang="en-US" sz="1600" baseline="30000" dirty="0">
                <a:solidFill>
                  <a:srgbClr val="0000FF"/>
                </a:solidFill>
                <a:latin typeface="Century Gothic" panose="020B0502020202020204" pitchFamily="34" charset="0"/>
              </a:rPr>
              <a:t>2</a:t>
            </a:r>
            <a:r>
              <a:rPr lang="en-US" sz="1600" dirty="0" smtClean="0">
                <a:latin typeface="Century Gothic" panose="020B0502020202020204" pitchFamily="34" charset="0"/>
              </a:rPr>
              <a:t> </a:t>
            </a:r>
            <a:endParaRPr lang="en-US" sz="1600" dirty="0">
              <a:solidFill>
                <a:srgbClr val="0000FF"/>
              </a:solidFill>
              <a:latin typeface="Century Gothic" panose="020B0502020202020204" pitchFamily="34" charset="0"/>
            </a:endParaRPr>
          </a:p>
        </p:txBody>
      </p:sp>
      <p:sp>
        <p:nvSpPr>
          <p:cNvPr id="36" name="Text Box 46"/>
          <p:cNvSpPr txBox="1">
            <a:spLocks noChangeArrowheads="1"/>
          </p:cNvSpPr>
          <p:nvPr/>
        </p:nvSpPr>
        <p:spPr bwMode="auto">
          <a:xfrm>
            <a:off x="7791450" y="1978025"/>
            <a:ext cx="10502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sz="1600" dirty="0">
                <a:solidFill>
                  <a:srgbClr val="0000FF"/>
                </a:solidFill>
                <a:latin typeface="Century Gothic" panose="020B0502020202020204" pitchFamily="34" charset="0"/>
              </a:rPr>
              <a:t>1/(</a:t>
            </a:r>
            <a:r>
              <a:rPr lang="en-US" sz="1600" dirty="0" smtClean="0">
                <a:solidFill>
                  <a:srgbClr val="0000FF"/>
                </a:solidFill>
                <a:latin typeface="Century Gothic" panose="020B0502020202020204" pitchFamily="34" charset="0"/>
              </a:rPr>
              <a:t>1+d)</a:t>
            </a:r>
            <a:r>
              <a:rPr lang="en-US" sz="1600" baseline="30000" dirty="0">
                <a:solidFill>
                  <a:srgbClr val="0000FF"/>
                </a:solidFill>
                <a:latin typeface="Century Gothic" panose="020B0502020202020204" pitchFamily="34" charset="0"/>
              </a:rPr>
              <a:t>3</a:t>
            </a:r>
            <a:r>
              <a:rPr lang="en-US" sz="1600" dirty="0" smtClean="0">
                <a:latin typeface="Century Gothic" panose="020B0502020202020204" pitchFamily="34" charset="0"/>
              </a:rPr>
              <a:t> </a:t>
            </a:r>
            <a:endParaRPr lang="en-US" sz="1600" dirty="0">
              <a:solidFill>
                <a:srgbClr val="0000FF"/>
              </a:solidFill>
              <a:latin typeface="Century Gothic" panose="020B0502020202020204" pitchFamily="34" charset="0"/>
            </a:endParaRPr>
          </a:p>
        </p:txBody>
      </p:sp>
      <p:sp>
        <p:nvSpPr>
          <p:cNvPr id="37" name="Text Box 46"/>
          <p:cNvSpPr txBox="1">
            <a:spLocks noChangeArrowheads="1"/>
          </p:cNvSpPr>
          <p:nvPr/>
        </p:nvSpPr>
        <p:spPr bwMode="auto">
          <a:xfrm>
            <a:off x="8858250" y="1978025"/>
            <a:ext cx="10502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sz="1600" dirty="0">
                <a:solidFill>
                  <a:srgbClr val="0000FF"/>
                </a:solidFill>
                <a:latin typeface="Century Gothic" panose="020B0502020202020204" pitchFamily="34" charset="0"/>
              </a:rPr>
              <a:t>1/(</a:t>
            </a:r>
            <a:r>
              <a:rPr lang="en-US" sz="1600" dirty="0" smtClean="0">
                <a:solidFill>
                  <a:srgbClr val="0000FF"/>
                </a:solidFill>
                <a:latin typeface="Century Gothic" panose="020B0502020202020204" pitchFamily="34" charset="0"/>
              </a:rPr>
              <a:t>1+d)</a:t>
            </a:r>
            <a:r>
              <a:rPr lang="en-US" sz="1600" baseline="30000" dirty="0">
                <a:solidFill>
                  <a:srgbClr val="0000FF"/>
                </a:solidFill>
                <a:latin typeface="Century Gothic" panose="020B0502020202020204" pitchFamily="34" charset="0"/>
              </a:rPr>
              <a:t>4</a:t>
            </a:r>
            <a:r>
              <a:rPr lang="en-US" sz="1600" dirty="0" smtClean="0">
                <a:latin typeface="Century Gothic" panose="020B0502020202020204" pitchFamily="34" charset="0"/>
              </a:rPr>
              <a:t> </a:t>
            </a:r>
            <a:endParaRPr lang="en-US" sz="1600" dirty="0">
              <a:solidFill>
                <a:srgbClr val="0000FF"/>
              </a:solidFill>
              <a:latin typeface="Century Gothic" panose="020B0502020202020204" pitchFamily="34" charset="0"/>
            </a:endParaRPr>
          </a:p>
        </p:txBody>
      </p:sp>
      <p:sp>
        <p:nvSpPr>
          <p:cNvPr id="39" name="Text Box 36"/>
          <p:cNvSpPr txBox="1">
            <a:spLocks noChangeArrowheads="1"/>
          </p:cNvSpPr>
          <p:nvPr/>
        </p:nvSpPr>
        <p:spPr bwMode="auto">
          <a:xfrm>
            <a:off x="6724650" y="2771775"/>
            <a:ext cx="35458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sz="1600" dirty="0" smtClean="0">
                <a:solidFill>
                  <a:srgbClr val="0000FF"/>
                </a:solidFill>
                <a:latin typeface="Century Gothic" panose="020B0502020202020204" pitchFamily="34" charset="0"/>
              </a:rPr>
              <a:t>.8</a:t>
            </a:r>
            <a:endParaRPr lang="en-US" sz="1600" dirty="0">
              <a:solidFill>
                <a:srgbClr val="0000FF"/>
              </a:solidFill>
              <a:latin typeface="Century Gothic" panose="020B0502020202020204" pitchFamily="34" charset="0"/>
            </a:endParaRPr>
          </a:p>
        </p:txBody>
      </p:sp>
      <p:sp>
        <p:nvSpPr>
          <p:cNvPr id="40" name="Text Box 37"/>
          <p:cNvSpPr txBox="1">
            <a:spLocks noChangeArrowheads="1"/>
          </p:cNvSpPr>
          <p:nvPr/>
        </p:nvSpPr>
        <p:spPr bwMode="auto">
          <a:xfrm>
            <a:off x="7943850" y="2771775"/>
            <a:ext cx="46839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sz="1600" dirty="0" smtClean="0">
                <a:solidFill>
                  <a:srgbClr val="0000FF"/>
                </a:solidFill>
                <a:latin typeface="Century Gothic" panose="020B0502020202020204" pitchFamily="34" charset="0"/>
              </a:rPr>
              <a:t>.64</a:t>
            </a:r>
            <a:endParaRPr lang="en-US" sz="1600" dirty="0">
              <a:solidFill>
                <a:srgbClr val="0000FF"/>
              </a:solidFill>
              <a:latin typeface="Century Gothic" panose="020B0502020202020204" pitchFamily="34" charset="0"/>
            </a:endParaRPr>
          </a:p>
        </p:txBody>
      </p:sp>
      <p:sp>
        <p:nvSpPr>
          <p:cNvPr id="41" name="Text Box 38"/>
          <p:cNvSpPr txBox="1">
            <a:spLocks noChangeArrowheads="1"/>
          </p:cNvSpPr>
          <p:nvPr/>
        </p:nvSpPr>
        <p:spPr bwMode="auto">
          <a:xfrm>
            <a:off x="9086850" y="2771775"/>
            <a:ext cx="46839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sz="1600" dirty="0" smtClean="0">
                <a:solidFill>
                  <a:srgbClr val="0000FF"/>
                </a:solidFill>
                <a:latin typeface="Century Gothic" panose="020B0502020202020204" pitchFamily="34" charset="0"/>
              </a:rPr>
              <a:t>.51</a:t>
            </a:r>
            <a:endParaRPr lang="en-US" sz="1600" dirty="0">
              <a:solidFill>
                <a:srgbClr val="0000FF"/>
              </a:solidFill>
              <a:latin typeface="Century Gothic" panose="020B0502020202020204" pitchFamily="34" charset="0"/>
            </a:endParaRPr>
          </a:p>
        </p:txBody>
      </p:sp>
      <p:sp>
        <p:nvSpPr>
          <p:cNvPr id="43" name="Text Box 40"/>
          <p:cNvSpPr txBox="1">
            <a:spLocks noChangeArrowheads="1"/>
          </p:cNvSpPr>
          <p:nvPr/>
        </p:nvSpPr>
        <p:spPr bwMode="auto">
          <a:xfrm>
            <a:off x="5505450" y="2357438"/>
            <a:ext cx="63991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sz="1600" dirty="0" smtClean="0">
                <a:solidFill>
                  <a:srgbClr val="0000FF"/>
                </a:solidFill>
                <a:latin typeface="Century Gothic" panose="020B0502020202020204" pitchFamily="34" charset="0"/>
              </a:rPr>
              <a:t>$250</a:t>
            </a:r>
            <a:endParaRPr lang="en-US" sz="1600" dirty="0">
              <a:solidFill>
                <a:srgbClr val="0000FF"/>
              </a:solidFill>
              <a:latin typeface="Century Gothic" panose="020B0502020202020204" pitchFamily="34" charset="0"/>
            </a:endParaRPr>
          </a:p>
        </p:txBody>
      </p:sp>
      <p:sp>
        <p:nvSpPr>
          <p:cNvPr id="44" name="Text Box 41"/>
          <p:cNvSpPr txBox="1">
            <a:spLocks noChangeArrowheads="1"/>
          </p:cNvSpPr>
          <p:nvPr/>
        </p:nvSpPr>
        <p:spPr bwMode="auto">
          <a:xfrm>
            <a:off x="6656388" y="2381250"/>
            <a:ext cx="63991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sz="1600" dirty="0" smtClean="0">
                <a:solidFill>
                  <a:srgbClr val="0000FF"/>
                </a:solidFill>
                <a:latin typeface="Century Gothic" panose="020B0502020202020204" pitchFamily="34" charset="0"/>
              </a:rPr>
              <a:t>$200</a:t>
            </a:r>
            <a:endParaRPr lang="en-US" sz="1600" dirty="0">
              <a:solidFill>
                <a:srgbClr val="0000FF"/>
              </a:solidFill>
              <a:latin typeface="Century Gothic" panose="020B0502020202020204" pitchFamily="34" charset="0"/>
            </a:endParaRPr>
          </a:p>
        </p:txBody>
      </p:sp>
      <p:sp>
        <p:nvSpPr>
          <p:cNvPr id="45" name="Text Box 42"/>
          <p:cNvSpPr txBox="1">
            <a:spLocks noChangeArrowheads="1"/>
          </p:cNvSpPr>
          <p:nvPr/>
        </p:nvSpPr>
        <p:spPr bwMode="auto">
          <a:xfrm>
            <a:off x="7831138" y="2381250"/>
            <a:ext cx="63991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sz="1600" dirty="0" smtClean="0">
                <a:solidFill>
                  <a:srgbClr val="0000FF"/>
                </a:solidFill>
                <a:latin typeface="Century Gothic" panose="020B0502020202020204" pitchFamily="34" charset="0"/>
              </a:rPr>
              <a:t>$160</a:t>
            </a:r>
            <a:endParaRPr lang="en-US" sz="1600" dirty="0">
              <a:solidFill>
                <a:srgbClr val="0000FF"/>
              </a:solidFill>
              <a:latin typeface="Century Gothic" panose="020B0502020202020204" pitchFamily="34" charset="0"/>
            </a:endParaRPr>
          </a:p>
        </p:txBody>
      </p:sp>
      <p:sp>
        <p:nvSpPr>
          <p:cNvPr id="46" name="Text Box 43"/>
          <p:cNvSpPr txBox="1">
            <a:spLocks noChangeArrowheads="1"/>
          </p:cNvSpPr>
          <p:nvPr/>
        </p:nvSpPr>
        <p:spPr bwMode="auto">
          <a:xfrm>
            <a:off x="9021763" y="2381250"/>
            <a:ext cx="63991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sz="1600" dirty="0" smtClean="0">
                <a:solidFill>
                  <a:srgbClr val="0000FF"/>
                </a:solidFill>
                <a:latin typeface="Century Gothic" panose="020B0502020202020204" pitchFamily="34" charset="0"/>
              </a:rPr>
              <a:t>$128</a:t>
            </a:r>
            <a:endParaRPr lang="en-US" sz="1600" dirty="0">
              <a:solidFill>
                <a:srgbClr val="0000FF"/>
              </a:solidFill>
              <a:latin typeface="Century Gothic" panose="020B0502020202020204" pitchFamily="34" charset="0"/>
            </a:endParaRPr>
          </a:p>
        </p:txBody>
      </p:sp>
      <p:sp>
        <p:nvSpPr>
          <p:cNvPr id="47" name="Rectangle 32"/>
          <p:cNvSpPr>
            <a:spLocks noChangeArrowheads="1"/>
          </p:cNvSpPr>
          <p:nvPr/>
        </p:nvSpPr>
        <p:spPr bwMode="auto">
          <a:xfrm>
            <a:off x="1695450" y="4540251"/>
            <a:ext cx="24923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indent="1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600" b="1" dirty="0" smtClean="0">
                <a:solidFill>
                  <a:srgbClr val="0000FF"/>
                </a:solidFill>
                <a:latin typeface="Century Gothic" panose="020B0502020202020204" pitchFamily="34" charset="0"/>
              </a:rPr>
              <a:t>Time (0 is present)</a:t>
            </a:r>
            <a:endParaRPr lang="en-US" sz="1600" b="1" dirty="0">
              <a:solidFill>
                <a:srgbClr val="0000FF"/>
              </a:solidFill>
              <a:latin typeface="Century Gothic" panose="020B0502020202020204" pitchFamily="34" charset="0"/>
            </a:endParaRPr>
          </a:p>
        </p:txBody>
      </p:sp>
      <p:sp>
        <p:nvSpPr>
          <p:cNvPr id="48" name="Rectangle 32"/>
          <p:cNvSpPr>
            <a:spLocks noChangeArrowheads="1"/>
          </p:cNvSpPr>
          <p:nvPr/>
        </p:nvSpPr>
        <p:spPr bwMode="auto">
          <a:xfrm>
            <a:off x="4533106" y="4540251"/>
            <a:ext cx="24923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indent="1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600" b="1" dirty="0" smtClean="0">
                <a:solidFill>
                  <a:srgbClr val="0000FF"/>
                </a:solidFill>
                <a:latin typeface="Century Gothic" panose="020B0502020202020204" pitchFamily="34" charset="0"/>
              </a:rPr>
              <a:t>0</a:t>
            </a:r>
            <a:endParaRPr lang="en-US" sz="1600" b="1" dirty="0">
              <a:solidFill>
                <a:srgbClr val="0000FF"/>
              </a:solidFill>
              <a:latin typeface="Century Gothic" panose="020B0502020202020204" pitchFamily="34" charset="0"/>
            </a:endParaRPr>
          </a:p>
        </p:txBody>
      </p:sp>
      <p:sp>
        <p:nvSpPr>
          <p:cNvPr id="49" name="Rectangle 32"/>
          <p:cNvSpPr>
            <a:spLocks noChangeArrowheads="1"/>
          </p:cNvSpPr>
          <p:nvPr/>
        </p:nvSpPr>
        <p:spPr bwMode="auto">
          <a:xfrm>
            <a:off x="5699125" y="4540251"/>
            <a:ext cx="24923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indent="1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600" b="1" dirty="0" smtClean="0">
                <a:solidFill>
                  <a:srgbClr val="0000FF"/>
                </a:solidFill>
                <a:latin typeface="Century Gothic" panose="020B0502020202020204" pitchFamily="34" charset="0"/>
              </a:rPr>
              <a:t>1</a:t>
            </a:r>
            <a:endParaRPr lang="en-US" sz="1600" b="1" dirty="0">
              <a:solidFill>
                <a:srgbClr val="0000FF"/>
              </a:solidFill>
              <a:latin typeface="Century Gothic" panose="020B0502020202020204" pitchFamily="34" charset="0"/>
            </a:endParaRPr>
          </a:p>
        </p:txBody>
      </p:sp>
      <p:sp>
        <p:nvSpPr>
          <p:cNvPr id="50" name="Rectangle 32"/>
          <p:cNvSpPr>
            <a:spLocks noChangeArrowheads="1"/>
          </p:cNvSpPr>
          <p:nvPr/>
        </p:nvSpPr>
        <p:spPr bwMode="auto">
          <a:xfrm>
            <a:off x="6800851" y="4525962"/>
            <a:ext cx="24923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indent="1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600" b="1" dirty="0" smtClean="0">
                <a:solidFill>
                  <a:srgbClr val="0000FF"/>
                </a:solidFill>
                <a:latin typeface="Century Gothic" panose="020B0502020202020204" pitchFamily="34" charset="0"/>
              </a:rPr>
              <a:t>2</a:t>
            </a:r>
            <a:endParaRPr lang="en-US" sz="1600" b="1" dirty="0">
              <a:solidFill>
                <a:srgbClr val="0000FF"/>
              </a:solidFill>
              <a:latin typeface="Century Gothic" panose="020B0502020202020204" pitchFamily="34" charset="0"/>
            </a:endParaRPr>
          </a:p>
        </p:txBody>
      </p:sp>
      <p:sp>
        <p:nvSpPr>
          <p:cNvPr id="51" name="Rectangle 32"/>
          <p:cNvSpPr>
            <a:spLocks noChangeArrowheads="1"/>
          </p:cNvSpPr>
          <p:nvPr/>
        </p:nvSpPr>
        <p:spPr bwMode="auto">
          <a:xfrm>
            <a:off x="7966870" y="4521200"/>
            <a:ext cx="24923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indent="1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600" b="1" dirty="0" smtClean="0">
                <a:solidFill>
                  <a:srgbClr val="0000FF"/>
                </a:solidFill>
                <a:latin typeface="Century Gothic" panose="020B0502020202020204" pitchFamily="34" charset="0"/>
              </a:rPr>
              <a:t>3</a:t>
            </a:r>
            <a:endParaRPr lang="en-US" sz="1600" b="1" dirty="0">
              <a:solidFill>
                <a:srgbClr val="0000FF"/>
              </a:solidFill>
              <a:latin typeface="Century Gothic" panose="020B0502020202020204" pitchFamily="34" charset="0"/>
            </a:endParaRPr>
          </a:p>
        </p:txBody>
      </p:sp>
      <p:sp>
        <p:nvSpPr>
          <p:cNvPr id="52" name="Rectangle 32"/>
          <p:cNvSpPr>
            <a:spLocks noChangeArrowheads="1"/>
          </p:cNvSpPr>
          <p:nvPr/>
        </p:nvSpPr>
        <p:spPr bwMode="auto">
          <a:xfrm>
            <a:off x="9132889" y="4530724"/>
            <a:ext cx="24923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indent="1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600" b="1" dirty="0" smtClean="0">
                <a:solidFill>
                  <a:srgbClr val="0000FF"/>
                </a:solidFill>
                <a:latin typeface="Century Gothic" panose="020B0502020202020204" pitchFamily="34" charset="0"/>
              </a:rPr>
              <a:t>4</a:t>
            </a:r>
            <a:endParaRPr lang="en-US" sz="1600" b="1" dirty="0">
              <a:solidFill>
                <a:srgbClr val="0000FF"/>
              </a:solidFill>
              <a:latin typeface="Century Gothic" panose="020B0502020202020204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695450" y="4992885"/>
            <a:ext cx="186590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1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endParaRPr lang="en-US" b="1" dirty="0">
              <a:solidFill>
                <a:srgbClr val="0000FF"/>
              </a:solidFill>
              <a:latin typeface="Century Gothic" panose="020B0502020202020204" pitchFamily="34" charset="0"/>
            </a:endParaRPr>
          </a:p>
        </p:txBody>
      </p:sp>
      <p:sp>
        <p:nvSpPr>
          <p:cNvPr id="56" name="Rectangle 32"/>
          <p:cNvSpPr>
            <a:spLocks noChangeArrowheads="1"/>
          </p:cNvSpPr>
          <p:nvPr/>
        </p:nvSpPr>
        <p:spPr bwMode="auto">
          <a:xfrm>
            <a:off x="4732337" y="4884738"/>
            <a:ext cx="996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indent="1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600" dirty="0" smtClean="0">
                <a:solidFill>
                  <a:srgbClr val="0000FF"/>
                </a:solidFill>
                <a:latin typeface="Century Gothic" panose="020B0502020202020204" pitchFamily="34" charset="0"/>
              </a:rPr>
              <a:t>Period 1</a:t>
            </a:r>
            <a:endParaRPr lang="en-US" sz="1600" dirty="0">
              <a:solidFill>
                <a:srgbClr val="0000FF"/>
              </a:solidFill>
              <a:latin typeface="Century Gothic" panose="020B0502020202020204" pitchFamily="34" charset="0"/>
            </a:endParaRPr>
          </a:p>
        </p:txBody>
      </p:sp>
      <p:sp>
        <p:nvSpPr>
          <p:cNvPr id="57" name="Rectangle 32"/>
          <p:cNvSpPr>
            <a:spLocks noChangeArrowheads="1"/>
          </p:cNvSpPr>
          <p:nvPr/>
        </p:nvSpPr>
        <p:spPr bwMode="auto">
          <a:xfrm>
            <a:off x="5938837" y="4894262"/>
            <a:ext cx="996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indent="1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600" dirty="0" smtClean="0">
                <a:solidFill>
                  <a:srgbClr val="0000FF"/>
                </a:solidFill>
                <a:latin typeface="Century Gothic" panose="020B0502020202020204" pitchFamily="34" charset="0"/>
              </a:rPr>
              <a:t>Period 2</a:t>
            </a:r>
            <a:endParaRPr lang="en-US" sz="1600" dirty="0">
              <a:solidFill>
                <a:srgbClr val="0000FF"/>
              </a:solidFill>
              <a:latin typeface="Century Gothic" panose="020B0502020202020204" pitchFamily="34" charset="0"/>
            </a:endParaRPr>
          </a:p>
        </p:txBody>
      </p:sp>
      <p:sp>
        <p:nvSpPr>
          <p:cNvPr id="58" name="Rectangle 32"/>
          <p:cNvSpPr>
            <a:spLocks noChangeArrowheads="1"/>
          </p:cNvSpPr>
          <p:nvPr/>
        </p:nvSpPr>
        <p:spPr bwMode="auto">
          <a:xfrm>
            <a:off x="7050088" y="4884738"/>
            <a:ext cx="996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indent="1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600" dirty="0" smtClean="0">
                <a:solidFill>
                  <a:srgbClr val="0000FF"/>
                </a:solidFill>
                <a:latin typeface="Century Gothic" panose="020B0502020202020204" pitchFamily="34" charset="0"/>
              </a:rPr>
              <a:t>Period 3</a:t>
            </a:r>
            <a:endParaRPr lang="en-US" sz="1600" dirty="0">
              <a:solidFill>
                <a:srgbClr val="0000FF"/>
              </a:solidFill>
              <a:latin typeface="Century Gothic" panose="020B0502020202020204" pitchFamily="34" charset="0"/>
            </a:endParaRPr>
          </a:p>
        </p:txBody>
      </p:sp>
      <p:sp>
        <p:nvSpPr>
          <p:cNvPr id="59" name="Rectangle 32"/>
          <p:cNvSpPr>
            <a:spLocks noChangeArrowheads="1"/>
          </p:cNvSpPr>
          <p:nvPr/>
        </p:nvSpPr>
        <p:spPr bwMode="auto">
          <a:xfrm>
            <a:off x="8216107" y="4884738"/>
            <a:ext cx="996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indent="1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600" dirty="0" smtClean="0">
                <a:solidFill>
                  <a:srgbClr val="0000FF"/>
                </a:solidFill>
                <a:latin typeface="Century Gothic" panose="020B0502020202020204" pitchFamily="34" charset="0"/>
              </a:rPr>
              <a:t>Period 4</a:t>
            </a:r>
            <a:endParaRPr lang="en-US" sz="1600" dirty="0">
              <a:solidFill>
                <a:srgbClr val="0000FF"/>
              </a:solidFill>
              <a:latin typeface="Century Gothic" panose="020B0502020202020204" pitchFamily="34" charset="0"/>
            </a:endParaRPr>
          </a:p>
        </p:txBody>
      </p:sp>
      <p:sp>
        <p:nvSpPr>
          <p:cNvPr id="60" name="Rectangle 32"/>
          <p:cNvSpPr>
            <a:spLocks noChangeArrowheads="1"/>
          </p:cNvSpPr>
          <p:nvPr/>
        </p:nvSpPr>
        <p:spPr bwMode="auto">
          <a:xfrm>
            <a:off x="10379076" y="3848101"/>
            <a:ext cx="4841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indent="1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600" b="1" dirty="0" smtClean="0">
                <a:solidFill>
                  <a:srgbClr val="0000FF"/>
                </a:solidFill>
                <a:latin typeface="Century Gothic" panose="020B0502020202020204" pitchFamily="34" charset="0"/>
              </a:rPr>
              <a:t>…</a:t>
            </a:r>
            <a:endParaRPr lang="en-US" sz="1600" b="1" dirty="0">
              <a:solidFill>
                <a:srgbClr val="0000FF"/>
              </a:solidFill>
              <a:latin typeface="Century Gothic" panose="020B0502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3586221" y="5550626"/>
                <a:ext cx="7082574" cy="60497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𝑅𝐿𝑉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6221" y="5550626"/>
                <a:ext cx="7082574" cy="60497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710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CLV with profit arriving at the end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58900"/>
                <a:ext cx="10515600" cy="4351338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𝐿𝑉</m:t>
                          </m:r>
                        </m:e>
                      </m:d>
                      <m:r>
                        <m:rPr>
                          <m:aln/>
                        </m:rP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(1+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en-US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(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where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58900"/>
                <a:ext cx="10515600" cy="4351338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83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Not yet acquired customer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𝐿𝑉</m:t>
                          </m:r>
                        </m:e>
                      </m:d>
                      <m:r>
                        <m:rPr>
                          <m:aln/>
                        </m:rP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  <a:p>
                <a:pPr marL="514350" indent="-514350">
                  <a:buFont typeface="+mj-lt"/>
                  <a:buAutoNum type="arabicPeriod" startAt="2"/>
                </a:pPr>
                <a:r>
                  <a:rPr lang="en-US" dirty="0" smtClean="0"/>
                  <a:t>Already acquired </a:t>
                </a:r>
                <a:r>
                  <a:rPr lang="en-US" dirty="0"/>
                  <a:t>customer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𝐿𝑉</m:t>
                          </m:r>
                        </m:e>
                      </m:d>
                      <m:r>
                        <m:rPr>
                          <m:aln/>
                        </m:rP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𝑚𝑟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  <a:p>
                <a:pPr marL="514350" indent="-514350">
                  <a:buFont typeface="+mj-lt"/>
                  <a:buAutoNum type="arabicPeriod" startAt="3"/>
                </a:pPr>
                <a:r>
                  <a:rPr lang="en-US" dirty="0"/>
                  <a:t>Not yet acquired </a:t>
                </a:r>
                <a:r>
                  <a:rPr lang="en-US" dirty="0" smtClean="0"/>
                  <a:t>customer, profit arrives at end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𝐶𝐿𝑉</m:t>
                          </m:r>
                        </m:e>
                      </m:d>
                      <m:r>
                        <m:rPr>
                          <m:aln/>
                        </m:rP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4. 	… ?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54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8458200" y="5067300"/>
            <a:ext cx="3238500" cy="1319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entury Gothic" panose="020B0502020202020204" pitchFamily="34" charset="0"/>
              </a:rPr>
              <a:t>No one-size-fits-all formula!</a:t>
            </a:r>
            <a:endParaRPr lang="en-US" sz="24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861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Managerial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Should we acquire a customer at cost?  Up to what costs are we willing to acquire these customers?  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sz="2000" dirty="0" smtClean="0"/>
              <a:t>Assume </a:t>
            </a:r>
            <a:r>
              <a:rPr lang="en-US" sz="2000" dirty="0"/>
              <a:t>a firm spends €2.00 for mailing/printing a catalog, which is sent to 1 million prospects. </a:t>
            </a:r>
            <a:r>
              <a:rPr lang="en-US" sz="2000" dirty="0" smtClean="0"/>
              <a:t>The </a:t>
            </a:r>
            <a:r>
              <a:rPr lang="en-US" sz="2000" dirty="0"/>
              <a:t>response rate is </a:t>
            </a:r>
            <a:r>
              <a:rPr lang="en-US" sz="2000" dirty="0" smtClean="0"/>
              <a:t>1%.</a:t>
            </a:r>
          </a:p>
          <a:p>
            <a:pPr lvl="1"/>
            <a:r>
              <a:rPr lang="en-US" sz="2000" dirty="0" smtClean="0"/>
              <a:t>Prospects </a:t>
            </a:r>
            <a:r>
              <a:rPr lang="en-US" sz="2000" dirty="0"/>
              <a:t>who become customers spend €</a:t>
            </a:r>
            <a:r>
              <a:rPr lang="en-US" sz="2000" dirty="0" smtClean="0"/>
              <a:t>200 per year, at the beginning of each year.</a:t>
            </a:r>
          </a:p>
          <a:p>
            <a:pPr lvl="1"/>
            <a:r>
              <a:rPr lang="en-US" sz="2000" dirty="0" smtClean="0"/>
              <a:t>A customer has a probability of renewing each year of 80%.</a:t>
            </a:r>
          </a:p>
          <a:p>
            <a:pPr lvl="1"/>
            <a:r>
              <a:rPr lang="en-US" sz="2000" dirty="0" smtClean="0"/>
              <a:t>The firm also </a:t>
            </a:r>
            <a:r>
              <a:rPr lang="en-US" sz="2000" dirty="0"/>
              <a:t>spends €</a:t>
            </a:r>
            <a:r>
              <a:rPr lang="en-US" sz="2000" dirty="0" smtClean="0"/>
              <a:t>20 per year in marketing to each active customer</a:t>
            </a:r>
          </a:p>
          <a:p>
            <a:pPr lvl="1"/>
            <a:r>
              <a:rPr lang="en-US" sz="2000" dirty="0" smtClean="0"/>
              <a:t>The firm has a gross margin of 50% and uses a discount rate of 15% </a:t>
            </a: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Should the firm acquire this customer?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27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67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it can CLV do for you?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/>
              <a:t>CLV can</a:t>
            </a:r>
            <a:r>
              <a:rPr lang="en-US" dirty="0" smtClean="0"/>
              <a:t>: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 smtClean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 smtClean="0"/>
              <a:t>Tell you what an individual customer is worth (in €’s)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 smtClean="0"/>
              <a:t>Adding up each customer’s CLV gives you the overall value of your company’s customer equity (CE), which is one way of valuing the company as a whole.</a:t>
            </a:r>
          </a:p>
        </p:txBody>
      </p:sp>
    </p:spTree>
    <p:extLst>
      <p:ext uri="{BB962C8B-B14F-4D97-AF65-F5344CB8AC3E}">
        <p14:creationId xmlns:p14="http://schemas.microsoft.com/office/powerpoint/2010/main" val="2338893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it can CLV do for you?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/>
              <a:t>CLV can</a:t>
            </a:r>
            <a:r>
              <a:rPr lang="en-US" dirty="0" smtClean="0"/>
              <a:t>: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 startAt="3"/>
            </a:pPr>
            <a:r>
              <a:rPr lang="en-US" dirty="0" smtClean="0"/>
              <a:t>Help you better segment your customers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 startAt="3"/>
            </a:pPr>
            <a:endParaRPr lang="en-US" dirty="0" smtClean="0"/>
          </a:p>
          <a:p>
            <a:pPr marL="514350" indent="-514350">
              <a:lnSpc>
                <a:spcPct val="120000"/>
              </a:lnSpc>
              <a:buFont typeface="+mj-lt"/>
              <a:buAutoNum type="arabicPeriod" startAt="3"/>
            </a:pPr>
            <a:endParaRPr lang="en-US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	</a:t>
            </a:r>
            <a:endParaRPr lang="en-US" dirty="0" smtClean="0"/>
          </a:p>
          <a:p>
            <a:pPr lvl="1">
              <a:lnSpc>
                <a:spcPct val="120000"/>
              </a:lnSpc>
            </a:pPr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>
            <a:off x="5815012" y="3595688"/>
            <a:ext cx="2905125" cy="2352675"/>
          </a:xfrm>
          <a:prstGeom prst="triangl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6603206" y="4676269"/>
            <a:ext cx="132873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981825" y="4071287"/>
            <a:ext cx="5715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720327" y="5459062"/>
            <a:ext cx="18389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Century Gothic" panose="020B0502020202020204" pitchFamily="34" charset="0"/>
              </a:rPr>
              <a:t>Lead</a:t>
            </a:r>
            <a:r>
              <a:rPr lang="en-US" sz="1200" dirty="0" smtClean="0">
                <a:latin typeface="Century Gothic" panose="020B0502020202020204" pitchFamily="34" charset="0"/>
              </a:rPr>
              <a:t> (50%): 0% of CLV</a:t>
            </a:r>
            <a:endParaRPr lang="en-US" sz="1200" dirty="0">
              <a:latin typeface="Century Gothic" panose="020B0502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720137" y="4846194"/>
            <a:ext cx="1930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Century Gothic" panose="020B0502020202020204" pitchFamily="34" charset="0"/>
              </a:rPr>
              <a:t>Silver</a:t>
            </a:r>
            <a:r>
              <a:rPr lang="en-US" sz="1200" dirty="0" smtClean="0">
                <a:latin typeface="Century Gothic" panose="020B0502020202020204" pitchFamily="34" charset="0"/>
              </a:rPr>
              <a:t> (30%): 20% of CLV</a:t>
            </a:r>
            <a:endParaRPr lang="en-US" sz="1200" dirty="0">
              <a:latin typeface="Century Gothic" panose="020B0502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720137" y="4133984"/>
            <a:ext cx="19143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Century Gothic" panose="020B0502020202020204" pitchFamily="34" charset="0"/>
              </a:rPr>
              <a:t>Gold</a:t>
            </a:r>
            <a:r>
              <a:rPr lang="en-US" sz="1200" dirty="0" smtClean="0">
                <a:latin typeface="Century Gothic" panose="020B0502020202020204" pitchFamily="34" charset="0"/>
              </a:rPr>
              <a:t> (15%): 30% of CLV</a:t>
            </a:r>
            <a:endParaRPr lang="en-US" sz="1200" dirty="0">
              <a:latin typeface="Century Gothic" panose="020B0502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720137" y="3560273"/>
            <a:ext cx="30909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Century Gothic" panose="020B0502020202020204" pitchFamily="34" charset="0"/>
              </a:rPr>
              <a:t>Platinum</a:t>
            </a:r>
            <a:r>
              <a:rPr lang="en-US" sz="1200" dirty="0" smtClean="0">
                <a:latin typeface="Century Gothic" panose="020B0502020202020204" pitchFamily="34" charset="0"/>
              </a:rPr>
              <a:t> (5% of customers): 50% of CLV</a:t>
            </a:r>
            <a:endParaRPr lang="en-US" sz="1200" dirty="0">
              <a:latin typeface="Century Gothic" panose="020B0502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274535" y="3366185"/>
            <a:ext cx="44334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entury Gothic" panose="020B0502020202020204" pitchFamily="34" charset="0"/>
              </a:rPr>
              <a:t>“</a:t>
            </a:r>
            <a:r>
              <a:rPr lang="en-US" dirty="0">
                <a:latin typeface="Century Gothic" panose="020B0502020202020204" pitchFamily="34" charset="0"/>
              </a:rPr>
              <a:t>80/20 rule”, i.e., 80% of </a:t>
            </a:r>
            <a:r>
              <a:rPr lang="en-US" dirty="0" smtClean="0">
                <a:latin typeface="Century Gothic" panose="020B0502020202020204" pitchFamily="34" charset="0"/>
              </a:rPr>
              <a:t>CLV </a:t>
            </a:r>
            <a:r>
              <a:rPr lang="en-US" dirty="0">
                <a:latin typeface="Century Gothic" panose="020B0502020202020204" pitchFamily="34" charset="0"/>
              </a:rPr>
              <a:t>come from 20% of the customers</a:t>
            </a:r>
            <a:r>
              <a:rPr lang="en-US" dirty="0" smtClean="0">
                <a:latin typeface="Century Gothic" panose="020B0502020202020204" pitchFamily="34" charset="0"/>
              </a:rPr>
              <a:t>.  </a:t>
            </a:r>
            <a:endParaRPr lang="en-US" dirty="0">
              <a:latin typeface="Century Gothic" panose="020B0502020202020204" pitchFamily="34" charset="0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6210300" y="5312208"/>
            <a:ext cx="2114550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595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CLV</a:t>
            </a:r>
          </a:p>
          <a:p>
            <a:pPr lvl="1"/>
            <a:r>
              <a:rPr lang="en-US" dirty="0" smtClean="0"/>
              <a:t>Case 1: new customer</a:t>
            </a:r>
          </a:p>
          <a:p>
            <a:pPr lvl="1"/>
            <a:r>
              <a:rPr lang="en-US" dirty="0" smtClean="0"/>
              <a:t>Case 2: existing customer</a:t>
            </a:r>
          </a:p>
          <a:p>
            <a:pPr lvl="1"/>
            <a:r>
              <a:rPr lang="en-US" dirty="0" smtClean="0"/>
              <a:t>Case 3: new customer, profits come at the 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93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Concentration (1)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6799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Concentration in </a:t>
            </a:r>
            <a:r>
              <a:rPr lang="en-US" sz="2400" dirty="0" smtClean="0"/>
              <a:t>CLV </a:t>
            </a:r>
            <a:r>
              <a:rPr lang="en-US" sz="2400" dirty="0" smtClean="0"/>
              <a:t>means that a small proportion of customers make a large proportion of </a:t>
            </a:r>
            <a:r>
              <a:rPr lang="en-US" sz="2400" dirty="0" smtClean="0"/>
              <a:t>total CLV</a:t>
            </a:r>
            <a:endParaRPr lang="en-US" sz="2400" dirty="0" smtClean="0"/>
          </a:p>
          <a:p>
            <a:pPr marL="457200" lvl="1" indent="0">
              <a:buNone/>
            </a:pPr>
            <a:r>
              <a:rPr lang="en-US" sz="2000" dirty="0" smtClean="0"/>
              <a:t>Higher concentration = greater inequality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A </a:t>
            </a:r>
            <a:r>
              <a:rPr lang="en-US" sz="2400" dirty="0" smtClean="0"/>
              <a:t>Lorenz curve is used to illustrate the degree of inequality in the distribution of interest</a:t>
            </a:r>
          </a:p>
          <a:p>
            <a:pPr marL="457200" lvl="1" indent="0">
              <a:buNone/>
            </a:pPr>
            <a:r>
              <a:rPr lang="en-US" sz="2000" dirty="0" smtClean="0"/>
              <a:t>Greater curvature = greater concentration/inequality</a:t>
            </a:r>
          </a:p>
          <a:p>
            <a:pPr marL="0" indent="0">
              <a:buNone/>
            </a:pPr>
            <a:endParaRPr lang="en-US" sz="24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91400" y="1466850"/>
            <a:ext cx="47625" cy="3505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7439026" y="4972050"/>
            <a:ext cx="3743324" cy="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736511" y="5314950"/>
            <a:ext cx="3169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entury Gothic" panose="020B0502020202020204" pitchFamily="34" charset="0"/>
              </a:rPr>
              <a:t>cumulative % of </a:t>
            </a:r>
            <a:r>
              <a:rPr lang="en-US" dirty="0" smtClean="0">
                <a:latin typeface="Century Gothic" panose="020B0502020202020204" pitchFamily="34" charset="0"/>
              </a:rPr>
              <a:t>customers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 rot="16200000">
            <a:off x="5172170" y="3034783"/>
            <a:ext cx="3066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entury Gothic" panose="020B0502020202020204" pitchFamily="34" charset="0"/>
              </a:rPr>
              <a:t>cumulative % </a:t>
            </a:r>
            <a:r>
              <a:rPr lang="en-US" dirty="0" smtClean="0">
                <a:latin typeface="Century Gothic" panose="020B0502020202020204" pitchFamily="34" charset="0"/>
              </a:rPr>
              <a:t>of total CLV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109286" y="5130284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entury Gothic" panose="020B0502020202020204" pitchFamily="34" charset="0"/>
              </a:rPr>
              <a:t>100%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42477" y="1097518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entury Gothic" panose="020B0502020202020204" pitchFamily="34" charset="0"/>
              </a:rPr>
              <a:t>100%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040750" y="5099566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entury Gothic" panose="020B0502020202020204" pitchFamily="34" charset="0"/>
              </a:rPr>
              <a:t>0%</a:t>
            </a:r>
            <a:endParaRPr lang="en-US" dirty="0">
              <a:latin typeface="Century Gothic" panose="020B0502020202020204" pitchFamily="34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7439025" y="1369785"/>
            <a:ext cx="3743325" cy="3602265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492464" y="903715"/>
            <a:ext cx="16898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entury Gothic" panose="020B0502020202020204" pitchFamily="34" charset="0"/>
              </a:rPr>
              <a:t>Line of equality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26" name="Freeform 25"/>
          <p:cNvSpPr/>
          <p:nvPr/>
        </p:nvSpPr>
        <p:spPr>
          <a:xfrm>
            <a:off x="7477125" y="1400503"/>
            <a:ext cx="3705225" cy="3552497"/>
          </a:xfrm>
          <a:custGeom>
            <a:avLst/>
            <a:gdLst>
              <a:gd name="connsiteX0" fmla="*/ 0 w 4038600"/>
              <a:gd name="connsiteY0" fmla="*/ 3781425 h 3781425"/>
              <a:gd name="connsiteX1" fmla="*/ 3190875 w 4038600"/>
              <a:gd name="connsiteY1" fmla="*/ 2447925 h 3781425"/>
              <a:gd name="connsiteX2" fmla="*/ 4038600 w 4038600"/>
              <a:gd name="connsiteY2" fmla="*/ 0 h 3781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38600" h="3781425">
                <a:moveTo>
                  <a:pt x="0" y="3781425"/>
                </a:moveTo>
                <a:cubicBezTo>
                  <a:pt x="1258887" y="3429793"/>
                  <a:pt x="2517775" y="3078162"/>
                  <a:pt x="3190875" y="2447925"/>
                </a:cubicBezTo>
                <a:cubicBezTo>
                  <a:pt x="3863975" y="1817688"/>
                  <a:pt x="3894138" y="409575"/>
                  <a:pt x="4038600" y="0"/>
                </a:cubicBezTo>
              </a:path>
            </a:pathLst>
          </a:cu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>
            <a:off x="7477125" y="1400175"/>
            <a:ext cx="3705225" cy="3552825"/>
          </a:xfrm>
          <a:custGeom>
            <a:avLst/>
            <a:gdLst>
              <a:gd name="connsiteX0" fmla="*/ 0 w 3705225"/>
              <a:gd name="connsiteY0" fmla="*/ 3552825 h 3552825"/>
              <a:gd name="connsiteX1" fmla="*/ 2971800 w 3705225"/>
              <a:gd name="connsiteY1" fmla="*/ 2933700 h 3552825"/>
              <a:gd name="connsiteX2" fmla="*/ 3705225 w 3705225"/>
              <a:gd name="connsiteY2" fmla="*/ 0 h 3552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05225" h="3552825">
                <a:moveTo>
                  <a:pt x="0" y="3552825"/>
                </a:moveTo>
                <a:cubicBezTo>
                  <a:pt x="1177131" y="3539331"/>
                  <a:pt x="2354262" y="3525838"/>
                  <a:pt x="2971800" y="2933700"/>
                </a:cubicBezTo>
                <a:cubicBezTo>
                  <a:pt x="3589338" y="2341562"/>
                  <a:pt x="3647281" y="1170781"/>
                  <a:pt x="3705225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63D2-61E8-459C-B2B6-D60052A9844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95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Concentration (2)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sz="2400" dirty="0" smtClean="0"/>
                  <a:t>Every point on the Lorenz curve </a:t>
                </a:r>
                <a:r>
                  <a:rPr lang="en-US" sz="2400" dirty="0" smtClean="0"/>
                  <a:t>represents </a:t>
                </a:r>
                <a:r>
                  <a:rPr lang="en-US" sz="2400" dirty="0" smtClean="0"/>
                  <a:t>the y% of </a:t>
                </a:r>
                <a:r>
                  <a:rPr lang="en-US" sz="2400" dirty="0" smtClean="0"/>
                  <a:t>total CLV </a:t>
                </a:r>
                <a:r>
                  <a:rPr lang="en-US" sz="2400" dirty="0" smtClean="0"/>
                  <a:t>accounted for by the bottom x% of </a:t>
                </a:r>
                <a:r>
                  <a:rPr lang="en-US" sz="2400" dirty="0" smtClean="0"/>
                  <a:t>customers:</a:t>
                </a:r>
                <a:endParaRPr lang="en-US" sz="2400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1600" dirty="0" smtClean="0"/>
              </a:p>
              <a:p>
                <a:pPr lvl="1"/>
                <a:endParaRPr lang="en-US" sz="2000" dirty="0" smtClean="0"/>
              </a:p>
              <a:p>
                <a:r>
                  <a:rPr lang="en-US" sz="2400" dirty="0" smtClean="0"/>
                  <a:t>The “80/20 rule” is a point on the Lorenz curve.</a:t>
                </a:r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lvl="1" indent="0">
                  <a:spcBef>
                    <a:spcPts val="10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20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80</m:t>
                          </m:r>
                        </m:e>
                      </m:d>
                    </m:oMath>
                  </m:oMathPara>
                </a14:m>
                <a:endParaRPr lang="en-US" sz="1600" dirty="0" smtClean="0"/>
              </a:p>
              <a:p>
                <a:pPr marL="0" lvl="1" indent="0">
                  <a:spcBef>
                    <a:spcPts val="1000"/>
                  </a:spcBef>
                  <a:buNone/>
                </a:pPr>
                <a:endParaRPr lang="en-US" sz="1600" dirty="0"/>
              </a:p>
              <a:p>
                <a:pPr marL="0" lvl="1" indent="0">
                  <a:spcBef>
                    <a:spcPts val="1000"/>
                  </a:spcBef>
                  <a:buNone/>
                </a:pPr>
                <a:r>
                  <a:rPr lang="en-US" sz="1600" dirty="0" smtClean="0"/>
                  <a:t>(The bottom 80% account for 20% of </a:t>
                </a:r>
                <a:r>
                  <a:rPr lang="en-US" sz="1600" dirty="0" smtClean="0"/>
                  <a:t>total CLV, </a:t>
                </a:r>
                <a:r>
                  <a:rPr lang="en-US" sz="1600" dirty="0" smtClean="0"/>
                  <a:t>which means that the top 20% of customers account for the remaining 80% of </a:t>
                </a:r>
                <a:r>
                  <a:rPr lang="en-US" sz="1600" dirty="0" smtClean="0"/>
                  <a:t>total)</a:t>
                </a:r>
                <a:endParaRPr lang="en-US" sz="16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3"/>
                <a:stretch>
                  <a:fillRect l="-1647" t="-2801" r="-3176" b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/>
          <p:cNvCxnSpPr/>
          <p:nvPr/>
        </p:nvCxnSpPr>
        <p:spPr>
          <a:xfrm>
            <a:off x="7391400" y="1466850"/>
            <a:ext cx="47625" cy="3505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7439026" y="4972050"/>
            <a:ext cx="3743324" cy="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725958" y="5490170"/>
            <a:ext cx="3169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entury Gothic" panose="020B0502020202020204" pitchFamily="34" charset="0"/>
              </a:rPr>
              <a:t>cumulative % of </a:t>
            </a:r>
            <a:r>
              <a:rPr lang="en-US" dirty="0" smtClean="0">
                <a:latin typeface="Century Gothic" panose="020B0502020202020204" pitchFamily="34" charset="0"/>
              </a:rPr>
              <a:t>customers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 rot="16200000">
            <a:off x="5058607" y="2986250"/>
            <a:ext cx="3179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cumulative % of total CLV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109286" y="5130284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entury Gothic" panose="020B0502020202020204" pitchFamily="34" charset="0"/>
              </a:rPr>
              <a:t>100%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42477" y="1097518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entury Gothic" panose="020B0502020202020204" pitchFamily="34" charset="0"/>
              </a:rPr>
              <a:t>100%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040750" y="5099566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entury Gothic" panose="020B0502020202020204" pitchFamily="34" charset="0"/>
              </a:rPr>
              <a:t>0%</a:t>
            </a:r>
            <a:endParaRPr lang="en-US" dirty="0">
              <a:latin typeface="Century Gothic" panose="020B0502020202020204" pitchFamily="34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7439025" y="1369785"/>
            <a:ext cx="3743325" cy="3602265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492464" y="903715"/>
            <a:ext cx="16898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entury Gothic" panose="020B0502020202020204" pitchFamily="34" charset="0"/>
              </a:rPr>
              <a:t>Line of equality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26" name="Freeform 25"/>
          <p:cNvSpPr/>
          <p:nvPr/>
        </p:nvSpPr>
        <p:spPr>
          <a:xfrm>
            <a:off x="7470225" y="1400503"/>
            <a:ext cx="3712125" cy="3571548"/>
          </a:xfrm>
          <a:custGeom>
            <a:avLst/>
            <a:gdLst>
              <a:gd name="connsiteX0" fmla="*/ 0 w 4038600"/>
              <a:gd name="connsiteY0" fmla="*/ 3781425 h 3781425"/>
              <a:gd name="connsiteX1" fmla="*/ 3190875 w 4038600"/>
              <a:gd name="connsiteY1" fmla="*/ 2447925 h 3781425"/>
              <a:gd name="connsiteX2" fmla="*/ 4038600 w 4038600"/>
              <a:gd name="connsiteY2" fmla="*/ 0 h 3781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38600" h="3781425">
                <a:moveTo>
                  <a:pt x="0" y="3781425"/>
                </a:moveTo>
                <a:cubicBezTo>
                  <a:pt x="1258887" y="3429793"/>
                  <a:pt x="2517775" y="3078162"/>
                  <a:pt x="3190875" y="2447925"/>
                </a:cubicBezTo>
                <a:cubicBezTo>
                  <a:pt x="3863975" y="1817688"/>
                  <a:pt x="3894138" y="409575"/>
                  <a:pt x="4038600" y="0"/>
                </a:cubicBezTo>
              </a:path>
            </a:pathLst>
          </a:cu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849542" y="3816628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entury Gothic" panose="020B0502020202020204" pitchFamily="34" charset="0"/>
              </a:rPr>
              <a:t>20%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836565" y="5093732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entury Gothic" panose="020B0502020202020204" pitchFamily="34" charset="0"/>
              </a:rPr>
              <a:t>80%</a:t>
            </a:r>
            <a:endParaRPr lang="en-US" dirty="0">
              <a:latin typeface="Century Gothic" panose="020B0502020202020204" pitchFamily="34" charset="0"/>
            </a:endParaRPr>
          </a:p>
        </p:txBody>
      </p:sp>
      <p:cxnSp>
        <p:nvCxnSpPr>
          <p:cNvPr id="5" name="Straight Connector 4"/>
          <p:cNvCxnSpPr>
            <a:stCxn id="16" idx="3"/>
          </p:cNvCxnSpPr>
          <p:nvPr/>
        </p:nvCxnSpPr>
        <p:spPr>
          <a:xfrm>
            <a:off x="7470225" y="4001294"/>
            <a:ext cx="255684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10027065" y="3976807"/>
            <a:ext cx="0" cy="102596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63D2-61E8-459C-B2B6-D60052A9844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532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Aside: concentration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59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it can CLV do for you?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/>
              <a:t>CLV can:</a:t>
            </a:r>
            <a:endParaRPr lang="en-US" dirty="0" smtClean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 smtClean="0"/>
              <a:t>Tell you what an individual customer is worth (in €’s)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 smtClean="0"/>
              <a:t>Help you better segment your customers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endParaRPr lang="en-US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	</a:t>
            </a:r>
            <a:endParaRPr lang="en-US" dirty="0" smtClean="0"/>
          </a:p>
          <a:p>
            <a:pPr lvl="1">
              <a:lnSpc>
                <a:spcPct val="12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83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No one-size-fits-all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316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Forecasting retention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Consider a subscription company with 1000 customers acquired at the beginning of year </a:t>
            </a:r>
            <a:r>
              <a:rPr lang="en-US" dirty="0" smtClean="0"/>
              <a:t>0.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512579"/>
              </p:ext>
            </p:extLst>
          </p:nvPr>
        </p:nvGraphicFramePr>
        <p:xfrm>
          <a:off x="1405467" y="3064933"/>
          <a:ext cx="8614230" cy="25958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435705"/>
                <a:gridCol w="1435705"/>
                <a:gridCol w="1435705"/>
                <a:gridCol w="1435705"/>
                <a:gridCol w="1435705"/>
                <a:gridCol w="1435705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Customer</a:t>
                      </a:r>
                      <a:r>
                        <a:rPr lang="en-US" baseline="0" dirty="0" smtClean="0"/>
                        <a:t>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Year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Year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Year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Year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Year 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⁞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⁞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⁞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⁞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⁞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999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631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468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382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326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020452" y="5807631"/>
            <a:ext cx="169213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631 renew once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94996" y="5858114"/>
            <a:ext cx="17434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468 renew twice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33296" y="6311900"/>
            <a:ext cx="192456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382 renew </a:t>
            </a:r>
            <a:r>
              <a:rPr lang="en-US" dirty="0" smtClean="0"/>
              <a:t>3 times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376722" y="5832873"/>
            <a:ext cx="192456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326 renew </a:t>
            </a:r>
            <a:r>
              <a:rPr lang="en-US" dirty="0" smtClean="0"/>
              <a:t>4 times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89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How many customers will survive to years 5, 6, 7 .. 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What will the retention rate for this cohort be for the next years?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81808724"/>
              </p:ext>
            </p:extLst>
          </p:nvPr>
        </p:nvGraphicFramePr>
        <p:xfrm>
          <a:off x="6172200" y="1825625"/>
          <a:ext cx="5486400" cy="2593385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597905">
                <a:tc>
                  <a:txBody>
                    <a:bodyPr/>
                    <a:lstStyle/>
                    <a:p>
                      <a:pPr algn="r"/>
                      <a:r>
                        <a:rPr lang="en-US" sz="1800" baseline="0" dirty="0" smtClean="0"/>
                        <a:t>ID</a:t>
                      </a:r>
                      <a:endParaRPr lang="en-US" sz="1800" dirty="0"/>
                    </a:p>
                  </a:txBody>
                  <a:tcPr marL="58230" marR="58230" marT="29130" marB="2913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Year 0</a:t>
                      </a:r>
                      <a:endParaRPr lang="en-US" sz="1800" dirty="0"/>
                    </a:p>
                  </a:txBody>
                  <a:tcPr marL="58230" marR="58230" marT="29130" marB="2913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Year 1</a:t>
                      </a:r>
                      <a:endParaRPr lang="en-US" sz="1800" dirty="0"/>
                    </a:p>
                  </a:txBody>
                  <a:tcPr marL="58230" marR="58230" marT="29130" marB="2913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Year 2</a:t>
                      </a:r>
                      <a:endParaRPr lang="en-US" sz="1800" dirty="0"/>
                    </a:p>
                  </a:txBody>
                  <a:tcPr marL="58230" marR="58230" marT="29130" marB="2913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Year 3</a:t>
                      </a:r>
                      <a:endParaRPr lang="en-US" sz="1800" dirty="0"/>
                    </a:p>
                  </a:txBody>
                  <a:tcPr marL="58230" marR="58230" marT="29130" marB="2913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Year 4</a:t>
                      </a:r>
                      <a:endParaRPr lang="en-US" sz="1800" dirty="0"/>
                    </a:p>
                  </a:txBody>
                  <a:tcPr marL="58230" marR="58230" marT="29130" marB="29130"/>
                </a:tc>
              </a:tr>
              <a:tr h="328082"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58230" marR="58230" marT="29130" marB="2913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58230" marR="58230" marT="29130" marB="2913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58230" marR="58230" marT="29130" marB="2913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58230" marR="58230" marT="29130" marB="2913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58230" marR="58230" marT="29130" marB="2913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58230" marR="58230" marT="29130" marB="29130"/>
                </a:tc>
              </a:tr>
              <a:tr h="328082"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L="58230" marR="58230" marT="29130" marB="2913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58230" marR="58230" marT="29130" marB="2913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58230" marR="58230" marT="29130" marB="2913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58230" marR="58230" marT="29130" marB="2913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58230" marR="58230" marT="29130" marB="2913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58230" marR="58230" marT="29130" marB="29130"/>
                </a:tc>
              </a:tr>
              <a:tr h="328082"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⁞</a:t>
                      </a:r>
                      <a:endParaRPr lang="en-US" sz="1800" dirty="0"/>
                    </a:p>
                  </a:txBody>
                  <a:tcPr marL="58230" marR="58230" marT="29130" marB="29130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⁞</a:t>
                      </a:r>
                    </a:p>
                  </a:txBody>
                  <a:tcPr marL="58230" marR="58230" marT="29130" marB="2913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⁞</a:t>
                      </a:r>
                      <a:endParaRPr lang="en-US" sz="1800" dirty="0"/>
                    </a:p>
                  </a:txBody>
                  <a:tcPr marL="58230" marR="58230" marT="29130" marB="2913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⁞</a:t>
                      </a:r>
                      <a:endParaRPr lang="en-US" sz="1800" dirty="0"/>
                    </a:p>
                  </a:txBody>
                  <a:tcPr marL="58230" marR="58230" marT="29130" marB="2913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⁞</a:t>
                      </a:r>
                      <a:endParaRPr lang="en-US" sz="1800" dirty="0"/>
                    </a:p>
                  </a:txBody>
                  <a:tcPr marL="58230" marR="58230" marT="29130" marB="2913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⁞</a:t>
                      </a:r>
                      <a:endParaRPr lang="en-US" sz="1800" dirty="0"/>
                    </a:p>
                  </a:txBody>
                  <a:tcPr marL="58230" marR="58230" marT="29130" marB="29130"/>
                </a:tc>
              </a:tr>
              <a:tr h="328082"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999</a:t>
                      </a:r>
                      <a:endParaRPr lang="en-US" sz="1800" dirty="0"/>
                    </a:p>
                  </a:txBody>
                  <a:tcPr marL="58230" marR="58230" marT="29130" marB="29130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1</a:t>
                      </a:r>
                    </a:p>
                  </a:txBody>
                  <a:tcPr marL="58230" marR="58230" marT="29130" marB="2913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58230" marR="58230" marT="29130" marB="2913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58230" marR="58230" marT="29130" marB="2913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58230" marR="58230" marT="29130" marB="2913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58230" marR="58230" marT="29130" marB="29130"/>
                </a:tc>
              </a:tr>
              <a:tr h="328082"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1000</a:t>
                      </a:r>
                      <a:endParaRPr lang="en-US" sz="1800" dirty="0"/>
                    </a:p>
                  </a:txBody>
                  <a:tcPr marL="58230" marR="58230" marT="29130" marB="2913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58230" marR="58230" marT="29130" marB="2913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58230" marR="58230" marT="29130" marB="2913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58230" marR="58230" marT="29130" marB="2913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58230" marR="58230" marT="29130" marB="2913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58230" marR="58230" marT="29130" marB="2913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082"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Total</a:t>
                      </a:r>
                      <a:endParaRPr lang="en-US" sz="1800" dirty="0"/>
                    </a:p>
                  </a:txBody>
                  <a:tcPr marL="58230" marR="58230" marT="29130" marB="2913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1000</a:t>
                      </a:r>
                      <a:endParaRPr lang="en-US" sz="1800" dirty="0"/>
                    </a:p>
                  </a:txBody>
                  <a:tcPr marL="58230" marR="58230" marT="29130" marB="2913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631</a:t>
                      </a:r>
                      <a:endParaRPr lang="en-US" sz="1800" dirty="0"/>
                    </a:p>
                  </a:txBody>
                  <a:tcPr marL="58230" marR="58230" marT="29130" marB="2913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468</a:t>
                      </a:r>
                      <a:endParaRPr lang="en-US" sz="1800" dirty="0"/>
                    </a:p>
                  </a:txBody>
                  <a:tcPr marL="58230" marR="58230" marT="29130" marB="2913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382</a:t>
                      </a:r>
                      <a:endParaRPr lang="en-US" sz="1800" dirty="0"/>
                    </a:p>
                  </a:txBody>
                  <a:tcPr marL="58230" marR="58230" marT="29130" marB="2913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326</a:t>
                      </a:r>
                      <a:endParaRPr lang="en-US" sz="1800" dirty="0"/>
                    </a:p>
                  </a:txBody>
                  <a:tcPr marL="58230" marR="58230" marT="29130" marB="2913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73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Survivor function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Survivor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is the proportion of cohort that is still a customer beyond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269488"/>
              </p:ext>
            </p:extLst>
          </p:nvPr>
        </p:nvGraphicFramePr>
        <p:xfrm>
          <a:off x="2168526" y="3106208"/>
          <a:ext cx="7178525" cy="7416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435705"/>
                <a:gridCol w="1435705"/>
                <a:gridCol w="1435705"/>
                <a:gridCol w="1435705"/>
                <a:gridCol w="1435705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Year 1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Year 2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Year 3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Year 4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Year 5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631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468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382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326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786434" y="3847888"/>
                <a:ext cx="7641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6434" y="3847888"/>
                <a:ext cx="764184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564434" y="3857703"/>
                <a:ext cx="7641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4434" y="3857703"/>
                <a:ext cx="764184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054567" y="3857703"/>
                <a:ext cx="7641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4567" y="3857703"/>
                <a:ext cx="764184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6544700" y="3857703"/>
                <a:ext cx="7641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4700" y="3857703"/>
                <a:ext cx="764184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8034833" y="3847888"/>
                <a:ext cx="7641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4833" y="3847888"/>
                <a:ext cx="764184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9601052" y="3847888"/>
                <a:ext cx="7641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1052" y="3847888"/>
                <a:ext cx="764184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/>
          <p:cNvCxnSpPr/>
          <p:nvPr/>
        </p:nvCxnSpPr>
        <p:spPr>
          <a:xfrm>
            <a:off x="2168526" y="3477048"/>
            <a:ext cx="781461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9978853" y="3360061"/>
            <a:ext cx="4291" cy="23397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8188153" y="3350536"/>
            <a:ext cx="4291" cy="23397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6892753" y="3350536"/>
            <a:ext cx="4291" cy="23397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2161980" y="3343193"/>
            <a:ext cx="4291" cy="23397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3946526" y="3365894"/>
            <a:ext cx="4291" cy="23397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5490208" y="3350536"/>
            <a:ext cx="4291" cy="23397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0804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Retention rate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Retention rate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is the proportion of cohort retained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168526" y="3106208"/>
          <a:ext cx="7178525" cy="7416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435705"/>
                <a:gridCol w="1435705"/>
                <a:gridCol w="1435705"/>
                <a:gridCol w="1435705"/>
                <a:gridCol w="1435705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Year 1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Year 2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Year 3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Year 4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Year 5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631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468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382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326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786434" y="3847888"/>
                <a:ext cx="7641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6434" y="3847888"/>
                <a:ext cx="764184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564434" y="3857703"/>
                <a:ext cx="7641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4434" y="3857703"/>
                <a:ext cx="764184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054567" y="3857703"/>
                <a:ext cx="7641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4567" y="3857703"/>
                <a:ext cx="764184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6544700" y="3857703"/>
                <a:ext cx="7641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4700" y="3857703"/>
                <a:ext cx="764184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8034833" y="3847888"/>
                <a:ext cx="7641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4833" y="3847888"/>
                <a:ext cx="764184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9601052" y="3847888"/>
                <a:ext cx="7641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1052" y="3847888"/>
                <a:ext cx="764184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/>
          <p:cNvCxnSpPr/>
          <p:nvPr/>
        </p:nvCxnSpPr>
        <p:spPr>
          <a:xfrm>
            <a:off x="2168526" y="3477048"/>
            <a:ext cx="781461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9978853" y="3360061"/>
            <a:ext cx="4291" cy="23397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8188153" y="3350536"/>
            <a:ext cx="4291" cy="23397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6892753" y="3350536"/>
            <a:ext cx="4291" cy="23397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2161980" y="3343193"/>
            <a:ext cx="4291" cy="23397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3946526" y="3365894"/>
            <a:ext cx="4291" cy="23397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5490208" y="3350536"/>
            <a:ext cx="4291" cy="23397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7691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1634663"/>
              </p:ext>
            </p:extLst>
          </p:nvPr>
        </p:nvGraphicFramePr>
        <p:xfrm>
          <a:off x="228600" y="1044724"/>
          <a:ext cx="5819776" cy="40115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1952701"/>
              </p:ext>
            </p:extLst>
          </p:nvPr>
        </p:nvGraphicFramePr>
        <p:xfrm>
          <a:off x="6145673" y="1074812"/>
          <a:ext cx="5665328" cy="36686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824346" y="1868333"/>
                <a:ext cx="1314142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(1)=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631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1000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4346" y="1868333"/>
                <a:ext cx="1314142" cy="52039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387588" y="2554663"/>
                <a:ext cx="1314142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(2)=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468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1000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7588" y="2554663"/>
                <a:ext cx="1314142" cy="52039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452871" y="936129"/>
                <a:ext cx="1314142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(0)=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1000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1000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2871" y="936129"/>
                <a:ext cx="1314142" cy="52039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167871" y="2648931"/>
                <a:ext cx="1301895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(1)=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631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1000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7871" y="2648931"/>
                <a:ext cx="1301895" cy="52039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8063221" y="1868333"/>
                <a:ext cx="1155766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(2)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468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631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3221" y="1868333"/>
                <a:ext cx="1155766" cy="520399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767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3" grpId="0"/>
      <p:bldP spid="8" grpId="0"/>
      <p:bldP spid="9" grpId="0"/>
      <p:bldP spid="10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Conceptual definition: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u="sng" dirty="0">
                <a:solidFill>
                  <a:schemeClr val="accent1"/>
                </a:solidFill>
              </a:rPr>
              <a:t>present value</a:t>
            </a:r>
            <a:r>
              <a:rPr lang="en-US" dirty="0"/>
              <a:t> of the </a:t>
            </a:r>
            <a:r>
              <a:rPr lang="en-US" u="sng" dirty="0">
                <a:solidFill>
                  <a:schemeClr val="accent6"/>
                </a:solidFill>
              </a:rPr>
              <a:t>future</a:t>
            </a:r>
            <a:r>
              <a:rPr lang="en-US" dirty="0"/>
              <a:t> </a:t>
            </a:r>
            <a:r>
              <a:rPr lang="en-US" u="sng" dirty="0" smtClean="0">
                <a:solidFill>
                  <a:schemeClr val="accent2"/>
                </a:solidFill>
              </a:rPr>
              <a:t>profits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associated with a </a:t>
            </a:r>
            <a:r>
              <a:rPr lang="en-US" u="sng" dirty="0" smtClean="0">
                <a:solidFill>
                  <a:schemeClr val="tx2"/>
                </a:solidFill>
              </a:rPr>
              <a:t>particular customer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69987" y="5019675"/>
            <a:ext cx="3663863" cy="857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entury Gothic" panose="020B0502020202020204" pitchFamily="34" charset="0"/>
              </a:rPr>
              <a:t>Time value of money:</a:t>
            </a:r>
          </a:p>
          <a:p>
            <a:pPr algn="ctr"/>
            <a:r>
              <a:rPr lang="en-US" dirty="0" smtClean="0">
                <a:latin typeface="Century Gothic" panose="020B0502020202020204" pitchFamily="34" charset="0"/>
              </a:rPr>
              <a:t>€1 today &gt; </a:t>
            </a:r>
            <a:r>
              <a:rPr lang="en-US" dirty="0">
                <a:latin typeface="Century Gothic" panose="020B0502020202020204" pitchFamily="34" charset="0"/>
              </a:rPr>
              <a:t>€1 </a:t>
            </a:r>
            <a:r>
              <a:rPr lang="en-US" dirty="0" smtClean="0">
                <a:latin typeface="Century Gothic" panose="020B0502020202020204" pitchFamily="34" charset="0"/>
              </a:rPr>
              <a:t>tomorrow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352925" y="3771900"/>
            <a:ext cx="3619807" cy="94297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entury Gothic" panose="020B0502020202020204" pitchFamily="34" charset="0"/>
              </a:rPr>
              <a:t>Uncertain from today’s perspective—</a:t>
            </a:r>
          </a:p>
          <a:p>
            <a:pPr algn="ctr"/>
            <a:r>
              <a:rPr lang="en-US" dirty="0" smtClean="0">
                <a:latin typeface="Century Gothic" panose="020B0502020202020204" pitchFamily="34" charset="0"/>
              </a:rPr>
              <a:t>it’s a forecast/prediction!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38900" y="1219200"/>
            <a:ext cx="4171950" cy="9429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entury Gothic" panose="020B0502020202020204" pitchFamily="34" charset="0"/>
              </a:rPr>
              <a:t>Revenues less costs of marketing, selling, production, servicing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96200" y="5233988"/>
            <a:ext cx="4171950" cy="942975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entury Gothic" panose="020B0502020202020204" pitchFamily="34" charset="0"/>
              </a:rPr>
              <a:t>Only include costs attributable </a:t>
            </a:r>
          </a:p>
          <a:p>
            <a:pPr algn="ctr"/>
            <a:r>
              <a:rPr lang="en-US" dirty="0" smtClean="0">
                <a:latin typeface="Century Gothic" panose="020B0502020202020204" pitchFamily="34" charset="0"/>
              </a:rPr>
              <a:t>to the individual customer</a:t>
            </a:r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120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Survivor function and retention rate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2047874"/>
                <a:ext cx="5181600" cy="318611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×⋯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  <a:tabLst>
                    <a:tab pos="114300" algn="l"/>
                    <a:tab pos="342900" algn="l"/>
                    <a:tab pos="571500" algn="l"/>
                    <a:tab pos="800100" algn="l"/>
                  </a:tabLst>
                </a:pPr>
                <a:r>
                  <a:rPr lang="en-US" dirty="0" smtClean="0"/>
                  <a:t>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nary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  <a:tabLst>
                    <a:tab pos="285750" algn="l"/>
                  </a:tabLst>
                </a:pPr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2047874"/>
                <a:ext cx="5181600" cy="3186113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200" y="1762124"/>
                <a:ext cx="5181600" cy="318611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200" y="1762124"/>
                <a:ext cx="5181600" cy="3186114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2047875" y="3928824"/>
            <a:ext cx="1123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“product”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19800" y="4944842"/>
            <a:ext cx="5803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entury Gothic" panose="020B0502020202020204" pitchFamily="34" charset="0"/>
              </a:rPr>
              <a:t>We can build a model of the survivor function and</a:t>
            </a:r>
          </a:p>
          <a:p>
            <a:r>
              <a:rPr lang="en-US" dirty="0" smtClean="0">
                <a:latin typeface="Century Gothic" panose="020B0502020202020204" pitchFamily="34" charset="0"/>
              </a:rPr>
              <a:t>use it to predict the retention rate</a:t>
            </a:r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8640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Projecting retention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far, we have summarized data</a:t>
            </a:r>
          </a:p>
          <a:p>
            <a:endParaRPr lang="en-US" dirty="0"/>
          </a:p>
          <a:p>
            <a:r>
              <a:rPr lang="en-US" dirty="0" smtClean="0"/>
              <a:t>To project retention into the future, we need to build a prediction model.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20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Geometric model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At the end of each period, each customer flips a coin</a:t>
                </a:r>
              </a:p>
              <a:p>
                <a:pPr lvl="1"/>
                <a:r>
                  <a:rPr lang="en-US" b="1" dirty="0" smtClean="0"/>
                  <a:t>H</a:t>
                </a:r>
                <a:r>
                  <a:rPr lang="en-US" dirty="0" smtClean="0"/>
                  <a:t>eads = renew</a:t>
                </a:r>
              </a:p>
              <a:p>
                <a:pPr lvl="1"/>
                <a:r>
                  <a:rPr lang="en-US" b="1" dirty="0" smtClean="0"/>
                  <a:t>T</a:t>
                </a:r>
                <a:r>
                  <a:rPr lang="en-US" dirty="0" smtClean="0"/>
                  <a:t>ails </a:t>
                </a:r>
                <a:r>
                  <a:rPr lang="en-US" dirty="0"/>
                  <a:t>= </a:t>
                </a:r>
                <a:r>
                  <a:rPr lang="en-US" dirty="0" smtClean="0"/>
                  <a:t>quit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					       flip #</a:t>
                </a:r>
              </a:p>
              <a:p>
                <a:pPr marL="0" indent="0">
                  <a:buNone/>
                </a:pPr>
                <a:r>
                  <a:rPr lang="en-US" u="sng" dirty="0" smtClean="0"/>
                  <a:t>Length of relationship</a:t>
                </a:r>
                <a:r>
                  <a:rPr lang="en-US" dirty="0" smtClean="0"/>
                  <a:t>	</a:t>
                </a:r>
                <a:r>
                  <a:rPr lang="en-US" u="sng" dirty="0" smtClean="0"/>
                  <a:t>1	2	3		</a:t>
                </a:r>
                <a:r>
                  <a:rPr lang="en-US" u="sng" dirty="0"/>
                  <a:t> </a:t>
                </a:r>
                <a14:m>
                  <m:oMath xmlns:m="http://schemas.openxmlformats.org/officeDocument/2006/math">
                    <m:r>
                      <a:rPr lang="en-US" i="1" u="sng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u="sng" dirty="0" smtClean="0"/>
              </a:p>
              <a:p>
                <a:pPr marL="0" indent="0">
                  <a:buNone/>
                </a:pPr>
                <a:r>
                  <a:rPr lang="en-US" dirty="0" smtClean="0"/>
                  <a:t>	1 period			</a:t>
                </a:r>
                <a:r>
                  <a:rPr lang="en-US" b="1" dirty="0" smtClean="0"/>
                  <a:t>T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2 periods			</a:t>
                </a:r>
                <a:r>
                  <a:rPr lang="en-US" b="1" dirty="0" smtClean="0"/>
                  <a:t>H</a:t>
                </a:r>
                <a:r>
                  <a:rPr lang="en-US" dirty="0" smtClean="0"/>
                  <a:t>	</a:t>
                </a:r>
                <a:r>
                  <a:rPr lang="en-US" b="1" dirty="0" smtClean="0"/>
                  <a:t>T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3 periods			</a:t>
                </a:r>
                <a:r>
                  <a:rPr lang="en-US" b="1" dirty="0" smtClean="0"/>
                  <a:t>H	H	</a:t>
                </a:r>
                <a:r>
                  <a:rPr lang="en-US" b="1" dirty="0"/>
                  <a:t> </a:t>
                </a:r>
                <a:r>
                  <a:rPr lang="en-US" b="1" dirty="0" smtClean="0"/>
                  <a:t>T</a:t>
                </a:r>
              </a:p>
              <a:p>
                <a:pPr marL="0" indent="0">
                  <a:buNone/>
                </a:pPr>
                <a:r>
                  <a:rPr lang="en-US" b="1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 smtClean="0"/>
                  <a:t> periods			</a:t>
                </a:r>
                <a:r>
                  <a:rPr lang="en-US" b="1" dirty="0"/>
                  <a:t>H	H	 </a:t>
                </a:r>
                <a:r>
                  <a:rPr lang="en-US" b="1" dirty="0" smtClean="0"/>
                  <a:t>H 	…	T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381" b="-3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0038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Aside: probability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reality, no one flips a coin to decide whether to renew or quit</a:t>
            </a:r>
          </a:p>
          <a:p>
            <a:endParaRPr lang="en-US" dirty="0" smtClean="0"/>
          </a:p>
          <a:p>
            <a:r>
              <a:rPr lang="en-US" dirty="0" err="1" smtClean="0"/>
              <a:t>Paramorphic</a:t>
            </a:r>
            <a:r>
              <a:rPr lang="en-US" dirty="0" smtClean="0"/>
              <a:t> representation of consumer behavior:</a:t>
            </a:r>
          </a:p>
          <a:p>
            <a:pPr lvl="1"/>
            <a:r>
              <a:rPr lang="en-US" dirty="0" smtClean="0"/>
              <a:t>These </a:t>
            </a:r>
            <a:r>
              <a:rPr lang="en-US" dirty="0"/>
              <a:t>models are </a:t>
            </a:r>
            <a:r>
              <a:rPr lang="en-US" dirty="0" err="1"/>
              <a:t>paramorphic</a:t>
            </a:r>
            <a:r>
              <a:rPr lang="en-US" dirty="0"/>
              <a:t> in the sense that while they might predict quite well, they are not to be construed as models of what the </a:t>
            </a:r>
            <a:r>
              <a:rPr lang="en-US" dirty="0" smtClean="0"/>
              <a:t>consumer </a:t>
            </a:r>
            <a:r>
              <a:rPr lang="en-US" dirty="0"/>
              <a:t>is really doing. That is, decision makers may behave as if they are </a:t>
            </a:r>
            <a:r>
              <a:rPr lang="en-US" dirty="0" smtClean="0"/>
              <a:t>flipping coins </a:t>
            </a:r>
            <a:r>
              <a:rPr lang="en-US" dirty="0"/>
              <a:t>but that does not mean that, in fact, they are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r>
              <a:rPr lang="en-US" dirty="0" smtClean="0"/>
              <a:t>Useful placeholder for stuff we cannot explain.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914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Come up with a subscription business model for a new category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Each member flip a coin, recording the number of times until you get tails. </a:t>
            </a:r>
            <a:endParaRPr lang="en-US" sz="1800" dirty="0" smtClean="0"/>
          </a:p>
          <a:p>
            <a:pPr marL="914400" lvl="2" indent="0">
              <a:buNone/>
            </a:pPr>
            <a:endParaRPr lang="en-US" sz="1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Use this information to construct for your group a graph of the </a:t>
            </a:r>
            <a:r>
              <a:rPr lang="en-US" sz="2400" b="1" dirty="0" smtClean="0"/>
              <a:t>survivor function</a:t>
            </a:r>
            <a:r>
              <a:rPr lang="en-US" sz="2400" dirty="0" smtClean="0"/>
              <a:t> and </a:t>
            </a:r>
            <a:r>
              <a:rPr lang="en-US" sz="2400" b="1" dirty="0" smtClean="0"/>
              <a:t>retention rate</a:t>
            </a:r>
            <a:r>
              <a:rPr lang="en-US" sz="2400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2010093"/>
              </p:ext>
            </p:extLst>
          </p:nvPr>
        </p:nvGraphicFramePr>
        <p:xfrm>
          <a:off x="6686550" y="3114675"/>
          <a:ext cx="4572000" cy="30622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Rectangle 10"/>
          <p:cNvSpPr/>
          <p:nvPr/>
        </p:nvSpPr>
        <p:spPr>
          <a:xfrm>
            <a:off x="9648825" y="2895600"/>
            <a:ext cx="1609725" cy="14816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>
                <a:latin typeface="Century Gothic" panose="020B0502020202020204" pitchFamily="34" charset="0"/>
              </a:rPr>
              <a:t>A: 	4</a:t>
            </a:r>
          </a:p>
          <a:p>
            <a:r>
              <a:rPr lang="en-US" smtClean="0">
                <a:latin typeface="Century Gothic" panose="020B0502020202020204" pitchFamily="34" charset="0"/>
              </a:rPr>
              <a:t>B: 	1</a:t>
            </a:r>
          </a:p>
          <a:p>
            <a:r>
              <a:rPr lang="en-US" smtClean="0">
                <a:latin typeface="Century Gothic" panose="020B0502020202020204" pitchFamily="34" charset="0"/>
              </a:rPr>
              <a:t>C: 	2</a:t>
            </a:r>
          </a:p>
          <a:p>
            <a:r>
              <a:rPr lang="en-US" smtClean="0">
                <a:latin typeface="Century Gothic" panose="020B0502020202020204" pitchFamily="34" charset="0"/>
              </a:rPr>
              <a:t>D: 	2</a:t>
            </a:r>
          </a:p>
          <a:p>
            <a:r>
              <a:rPr lang="en-US" smtClean="0">
                <a:latin typeface="Century Gothic" panose="020B0502020202020204" pitchFamily="34" charset="0"/>
              </a:rPr>
              <a:t>E: 	3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648824" y="2044482"/>
            <a:ext cx="16097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entury Gothic" panose="020B0502020202020204" pitchFamily="34" charset="0"/>
              </a:rPr>
              <a:t>Example coin flips</a:t>
            </a:r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61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Geometric model (p=0.5)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19067" y="1800225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					       flip #</a:t>
                </a:r>
              </a:p>
              <a:p>
                <a:pPr marL="0" indent="0">
                  <a:buNone/>
                </a:pPr>
                <a:r>
                  <a:rPr lang="en-US" u="sng" dirty="0"/>
                  <a:t>Length of relationship</a:t>
                </a:r>
                <a:r>
                  <a:rPr lang="en-US" dirty="0"/>
                  <a:t>	</a:t>
                </a:r>
                <a:r>
                  <a:rPr lang="en-US" u="sng" dirty="0"/>
                  <a:t>1	2	3		 </a:t>
                </a:r>
                <a14:m>
                  <m:oMath xmlns:m="http://schemas.openxmlformats.org/officeDocument/2006/math">
                    <m:r>
                      <a:rPr lang="en-US" i="1" u="sng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 smtClean="0"/>
                  <a:t> 	  </a:t>
                </a:r>
                <a:r>
                  <a:rPr lang="en-US" u="sng" dirty="0" err="1" smtClean="0"/>
                  <a:t>prob</a:t>
                </a:r>
                <a:endParaRPr lang="en-US" u="sng" dirty="0"/>
              </a:p>
              <a:p>
                <a:pPr marL="0" indent="0">
                  <a:buNone/>
                </a:pPr>
                <a:r>
                  <a:rPr lang="en-US" dirty="0"/>
                  <a:t>	1 period			</a:t>
                </a:r>
                <a:r>
                  <a:rPr lang="en-US" b="1" dirty="0"/>
                  <a:t>T</a:t>
                </a:r>
              </a:p>
              <a:p>
                <a:pPr marL="0" indent="0">
                  <a:buNone/>
                </a:pPr>
                <a:r>
                  <a:rPr lang="en-US" dirty="0"/>
                  <a:t>	2 periods			</a:t>
                </a:r>
                <a:r>
                  <a:rPr lang="en-US" b="1" dirty="0"/>
                  <a:t>H</a:t>
                </a:r>
                <a:r>
                  <a:rPr lang="en-US" dirty="0"/>
                  <a:t>	</a:t>
                </a:r>
                <a:r>
                  <a:rPr lang="en-US" b="1" dirty="0"/>
                  <a:t>T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3 periods			</a:t>
                </a:r>
                <a:r>
                  <a:rPr lang="en-US" b="1" dirty="0"/>
                  <a:t>H	H	 T</a:t>
                </a:r>
              </a:p>
              <a:p>
                <a:pPr marL="0" indent="0">
                  <a:buNone/>
                </a:pPr>
                <a:r>
                  <a:rPr lang="en-US" b="1" dirty="0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periods			</a:t>
                </a:r>
                <a:r>
                  <a:rPr lang="en-US" b="1" dirty="0"/>
                  <a:t>H	H	 H 	…	T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9067" y="1800225"/>
                <a:ext cx="10515600" cy="4351338"/>
              </a:xfrm>
              <a:blipFill rotWithShape="0"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9669334" y="2758440"/>
                <a:ext cx="606640" cy="5532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1600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9334" y="2758440"/>
                <a:ext cx="606640" cy="553228"/>
              </a:xfrm>
              <a:prstGeom prst="rect">
                <a:avLst/>
              </a:prstGeom>
              <a:blipFill rotWithShape="0">
                <a:blip r:embed="rId3"/>
                <a:stretch>
                  <a:fillRect b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669334" y="3311668"/>
                <a:ext cx="1192954" cy="5532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1600" dirty="0" smtClean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9334" y="3311668"/>
                <a:ext cx="1192954" cy="55322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679497" y="3864896"/>
                <a:ext cx="1779270" cy="5532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1600" dirty="0" smtClean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9497" y="3864896"/>
                <a:ext cx="1779270" cy="55322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9679497" y="4418124"/>
                <a:ext cx="1955920" cy="5532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1600" dirty="0" smtClean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9497" y="4418124"/>
                <a:ext cx="1955920" cy="55322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7533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Geometric model (p=0.2)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19067" y="1800225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					       flip #</a:t>
                </a:r>
              </a:p>
              <a:p>
                <a:pPr marL="0" indent="0">
                  <a:buNone/>
                </a:pPr>
                <a:r>
                  <a:rPr lang="en-US" u="sng" dirty="0"/>
                  <a:t>Length of relationship</a:t>
                </a:r>
                <a:r>
                  <a:rPr lang="en-US" dirty="0"/>
                  <a:t>	</a:t>
                </a:r>
                <a:r>
                  <a:rPr lang="en-US" u="sng" dirty="0"/>
                  <a:t>1	2	3		 </a:t>
                </a:r>
                <a14:m>
                  <m:oMath xmlns:m="http://schemas.openxmlformats.org/officeDocument/2006/math">
                    <m:r>
                      <a:rPr lang="en-US" i="1" u="sng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 smtClean="0"/>
                  <a:t> 	  </a:t>
                </a:r>
                <a:r>
                  <a:rPr lang="en-US" u="sng" dirty="0" err="1" smtClean="0"/>
                  <a:t>prob</a:t>
                </a:r>
                <a:endParaRPr lang="en-US" u="sng" dirty="0"/>
              </a:p>
              <a:p>
                <a:pPr marL="0" indent="0">
                  <a:buNone/>
                </a:pPr>
                <a:r>
                  <a:rPr lang="en-US" dirty="0"/>
                  <a:t>	1 period			</a:t>
                </a:r>
                <a:r>
                  <a:rPr lang="en-US" b="1" dirty="0"/>
                  <a:t>T</a:t>
                </a:r>
              </a:p>
              <a:p>
                <a:pPr marL="0" indent="0">
                  <a:buNone/>
                </a:pPr>
                <a:r>
                  <a:rPr lang="en-US" dirty="0"/>
                  <a:t>	2 periods			</a:t>
                </a:r>
                <a:r>
                  <a:rPr lang="en-US" b="1" dirty="0"/>
                  <a:t>H</a:t>
                </a:r>
                <a:r>
                  <a:rPr lang="en-US" dirty="0"/>
                  <a:t>	</a:t>
                </a:r>
                <a:r>
                  <a:rPr lang="en-US" b="1" dirty="0"/>
                  <a:t>T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3 periods			</a:t>
                </a:r>
                <a:r>
                  <a:rPr lang="en-US" b="1" dirty="0"/>
                  <a:t>H	H	 T</a:t>
                </a:r>
              </a:p>
              <a:p>
                <a:pPr marL="0" indent="0">
                  <a:buNone/>
                </a:pPr>
                <a:r>
                  <a:rPr lang="en-US" b="1" dirty="0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periods			</a:t>
                </a:r>
                <a:r>
                  <a:rPr lang="en-US" b="1" dirty="0"/>
                  <a:t>H	H	 H 	…	T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9067" y="1800225"/>
                <a:ext cx="10515600" cy="4351338"/>
              </a:xfrm>
              <a:blipFill rotWithShape="0"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9669334" y="2758440"/>
                <a:ext cx="69698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.2</m:t>
                          </m:r>
                        </m:e>
                      </m:d>
                    </m:oMath>
                  </m:oMathPara>
                </a14:m>
                <a:endParaRPr lang="en-US" sz="1600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9334" y="2758440"/>
                <a:ext cx="696986" cy="246221"/>
              </a:xfrm>
              <a:prstGeom prst="rect">
                <a:avLst/>
              </a:prstGeom>
              <a:blipFill rotWithShape="0">
                <a:blip r:embed="rId3"/>
                <a:stretch>
                  <a:fillRect l="-2609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669334" y="3311668"/>
                <a:ext cx="137364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.8</m:t>
                          </m:r>
                        </m:e>
                      </m:d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0.2</m:t>
                          </m:r>
                        </m:e>
                      </m:d>
                    </m:oMath>
                  </m:oMathPara>
                </a14:m>
                <a:endParaRPr lang="en-US" sz="1600" dirty="0" smtClean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9334" y="3311668"/>
                <a:ext cx="1373646" cy="246221"/>
              </a:xfrm>
              <a:prstGeom prst="rect">
                <a:avLst/>
              </a:prstGeom>
              <a:blipFill rotWithShape="0">
                <a:blip r:embed="rId4"/>
                <a:stretch>
                  <a:fillRect l="-885"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669334" y="3932166"/>
                <a:ext cx="205030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.8</m:t>
                          </m:r>
                        </m:e>
                      </m:d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0.8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0.2</m:t>
                          </m:r>
                        </m:e>
                      </m:d>
                    </m:oMath>
                  </m:oMathPara>
                </a14:m>
                <a:endParaRPr lang="en-US" sz="1600" dirty="0" smtClean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9334" y="3932166"/>
                <a:ext cx="2050305" cy="246221"/>
              </a:xfrm>
              <a:prstGeom prst="rect">
                <a:avLst/>
              </a:prstGeom>
              <a:blipFill rotWithShape="0">
                <a:blip r:embed="rId5"/>
                <a:stretch>
                  <a:fillRect l="-593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9669334" y="4421366"/>
                <a:ext cx="222695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.8</m:t>
                          </m:r>
                        </m:e>
                      </m:d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0.8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0.2</m:t>
                          </m:r>
                        </m:e>
                      </m:d>
                    </m:oMath>
                  </m:oMathPara>
                </a14:m>
                <a:endParaRPr lang="en-US" sz="1600" dirty="0" smtClean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9334" y="4421366"/>
                <a:ext cx="2226956" cy="246221"/>
              </a:xfrm>
              <a:prstGeom prst="rect">
                <a:avLst/>
              </a:prstGeom>
              <a:blipFill rotWithShape="0">
                <a:blip r:embed="rId6"/>
                <a:stretch>
                  <a:fillRect l="-548"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943426" y="5292056"/>
                <a:ext cx="407265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l-GR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l-GR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sSup>
                        <m:sSupPr>
                          <m:ctrlPr>
                            <a:rPr lang="el-GR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l-G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l-G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3426" y="5292056"/>
                <a:ext cx="4072653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633959" y="5292055"/>
                <a:ext cx="163281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=1, 2, …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3959" y="5292055"/>
                <a:ext cx="1632818" cy="43088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778025" y="5830213"/>
                <a:ext cx="477694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l-GR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l-GR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l-G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l-G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8025" y="5830213"/>
                <a:ext cx="4776949" cy="43088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5025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7" grpId="0"/>
      <p:bldP spid="9" grpId="0"/>
      <p:bldP spid="1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Estimating parameters</a:t>
            </a:r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6963815"/>
              </p:ext>
            </p:extLst>
          </p:nvPr>
        </p:nvGraphicFramePr>
        <p:xfrm>
          <a:off x="1829860" y="1985380"/>
          <a:ext cx="7178525" cy="7416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435705"/>
                <a:gridCol w="1435705"/>
                <a:gridCol w="1435705"/>
                <a:gridCol w="1435705"/>
                <a:gridCol w="1435705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Year 1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Year 2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Year 3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Year 4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Year 5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631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468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382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326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1447768" y="2727060"/>
                <a:ext cx="7641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768" y="2727060"/>
                <a:ext cx="764184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3225768" y="2736875"/>
                <a:ext cx="7641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5768" y="2736875"/>
                <a:ext cx="764184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4715901" y="2736875"/>
                <a:ext cx="7641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5901" y="2736875"/>
                <a:ext cx="764184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6206034" y="2736875"/>
                <a:ext cx="7641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6034" y="2736875"/>
                <a:ext cx="764184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7696167" y="2727060"/>
                <a:ext cx="7641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167" y="2727060"/>
                <a:ext cx="764184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9262386" y="2727060"/>
                <a:ext cx="7641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2386" y="2727060"/>
                <a:ext cx="764184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/>
          <p:cNvCxnSpPr/>
          <p:nvPr/>
        </p:nvCxnSpPr>
        <p:spPr>
          <a:xfrm>
            <a:off x="1829860" y="2356220"/>
            <a:ext cx="781461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9640187" y="2239233"/>
            <a:ext cx="4291" cy="23397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7849487" y="2229708"/>
            <a:ext cx="4291" cy="23397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6554087" y="2229708"/>
            <a:ext cx="4291" cy="23397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1823314" y="2222365"/>
            <a:ext cx="4291" cy="23397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3607860" y="2245066"/>
            <a:ext cx="4291" cy="23397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5151542" y="2229708"/>
            <a:ext cx="4291" cy="23397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2954867" y="2986746"/>
            <a:ext cx="0" cy="620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411133" y="2986746"/>
            <a:ext cx="0" cy="620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884334" y="2986746"/>
            <a:ext cx="0" cy="620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7306733" y="2919013"/>
            <a:ext cx="0" cy="620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8746067" y="2919013"/>
            <a:ext cx="0" cy="620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2690044" y="3681820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369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4143271" y="3676259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163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5674982" y="3676259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86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7089673" y="3676259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56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8504364" y="3676259"/>
            <a:ext cx="5068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???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1368451" y="3682702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entury Gothic" panose="020B0502020202020204" pitchFamily="34" charset="0"/>
              </a:rPr>
              <a:t># Lost</a:t>
            </a:r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208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  <p:bldP spid="41" grpId="0"/>
      <p:bldP spid="42" grpId="0"/>
      <p:bldP spid="4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Likelihood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/>
          <a:lstStyle/>
          <a:p>
            <a:r>
              <a:rPr lang="en-US" dirty="0" smtClean="0"/>
              <a:t>Likelihood is defined as the probability of observing the data for a given set of unknown model parameters.</a:t>
            </a:r>
          </a:p>
          <a:p>
            <a:pPr lvl="1"/>
            <a:r>
              <a:rPr lang="en-US" dirty="0" smtClean="0"/>
              <a:t>We don’t know theta; we want to pick the one that closest matches the data.</a:t>
            </a:r>
          </a:p>
          <a:p>
            <a:pPr lvl="1"/>
            <a:endParaRPr lang="en-US" dirty="0"/>
          </a:p>
          <a:p>
            <a:r>
              <a:rPr lang="en-US" dirty="0" smtClean="0"/>
              <a:t>For a given dataset, the maximum likelihood estimates of the model parameters are those that maximize 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52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Estimating parameters</a:t>
            </a:r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/>
          </p:nvPr>
        </p:nvGraphicFramePr>
        <p:xfrm>
          <a:off x="1829860" y="1985380"/>
          <a:ext cx="7178525" cy="7416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435705"/>
                <a:gridCol w="1435705"/>
                <a:gridCol w="1435705"/>
                <a:gridCol w="1435705"/>
                <a:gridCol w="1435705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Year 1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Year 2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Year 3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Year 4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Year 5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631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468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382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326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1447768" y="2727060"/>
                <a:ext cx="7641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768" y="2727060"/>
                <a:ext cx="764184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3225768" y="2736875"/>
                <a:ext cx="7641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5768" y="2736875"/>
                <a:ext cx="764184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4715901" y="2736875"/>
                <a:ext cx="7641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5901" y="2736875"/>
                <a:ext cx="764184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6206034" y="2736875"/>
                <a:ext cx="7641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6034" y="2736875"/>
                <a:ext cx="764184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7696167" y="2727060"/>
                <a:ext cx="7641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167" y="2727060"/>
                <a:ext cx="764184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9262386" y="2727060"/>
                <a:ext cx="7641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2386" y="2727060"/>
                <a:ext cx="764184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/>
          <p:cNvCxnSpPr/>
          <p:nvPr/>
        </p:nvCxnSpPr>
        <p:spPr>
          <a:xfrm>
            <a:off x="1829860" y="2356220"/>
            <a:ext cx="781461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9640187" y="2239233"/>
            <a:ext cx="4291" cy="23397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7849487" y="2229708"/>
            <a:ext cx="4291" cy="23397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6554087" y="2229708"/>
            <a:ext cx="4291" cy="23397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1823314" y="2222365"/>
            <a:ext cx="4291" cy="23397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3607860" y="2245066"/>
            <a:ext cx="4291" cy="23397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5151542" y="2229708"/>
            <a:ext cx="4291" cy="23397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2954867" y="2986746"/>
            <a:ext cx="0" cy="620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411133" y="2986746"/>
            <a:ext cx="0" cy="620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884334" y="2986746"/>
            <a:ext cx="0" cy="620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7306733" y="2919013"/>
            <a:ext cx="0" cy="620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8746067" y="2919013"/>
            <a:ext cx="0" cy="620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2690044" y="3681820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369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4143271" y="3676259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163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5674982" y="3676259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86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7089673" y="3676259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56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8504364" y="3676259"/>
            <a:ext cx="5068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???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2366661" y="4284561"/>
                <a:ext cx="11764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=1|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6661" y="4284561"/>
                <a:ext cx="1176412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4145" t="-2222" r="-6736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3921581" y="4279000"/>
                <a:ext cx="11764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=2|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1581" y="4279000"/>
                <a:ext cx="1176412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4145" t="-2222" r="-6736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5296128" y="4279000"/>
                <a:ext cx="11764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=3|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6128" y="4279000"/>
                <a:ext cx="1176412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4663" t="-2222" r="-6736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6718527" y="4278999"/>
                <a:ext cx="11764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=4|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8527" y="4278999"/>
                <a:ext cx="1176412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4145" t="-2222" r="-6736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8273447" y="4277930"/>
                <a:ext cx="11764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&gt;4|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3447" y="4277930"/>
                <a:ext cx="1176412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4145" t="-2222" r="-6736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1447768" y="5098038"/>
                <a:ext cx="8596841" cy="3065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369</m:t>
                          </m:r>
                        </m:sup>
                      </m:sSup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=2|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163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=3|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86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=4|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56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326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768" y="5098038"/>
                <a:ext cx="8596841" cy="306559"/>
              </a:xfrm>
              <a:prstGeom prst="rect">
                <a:avLst/>
              </a:prstGeom>
              <a:blipFill rotWithShape="0">
                <a:blip r:embed="rId13"/>
                <a:stretch>
                  <a:fillRect l="-142" t="-3922" b="-29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/>
              <p:cNvSpPr/>
              <p:nvPr/>
            </p:nvSpPr>
            <p:spPr>
              <a:xfrm>
                <a:off x="1382618" y="5679022"/>
                <a:ext cx="26223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mtClean="0">
                        <a:latin typeface="Cambria Math" panose="02040503050406030204" pitchFamily="18" charset="0"/>
                      </a:rPr>
                      <m:t>L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=0.2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=6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−647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0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2618" y="5679022"/>
                <a:ext cx="2622321" cy="36933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/>
              <p:cNvSpPr/>
              <p:nvPr/>
            </p:nvSpPr>
            <p:spPr>
              <a:xfrm>
                <a:off x="1378883" y="6081404"/>
                <a:ext cx="279865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mtClean="0">
                        <a:latin typeface="Cambria Math" panose="02040503050406030204" pitchFamily="18" charset="0"/>
                      </a:rPr>
                      <m:t>L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=0.5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=1.4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−747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8883" y="6081404"/>
                <a:ext cx="2798651" cy="369332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TextBox 51"/>
          <p:cNvSpPr txBox="1"/>
          <p:nvPr/>
        </p:nvSpPr>
        <p:spPr>
          <a:xfrm>
            <a:off x="1368451" y="3682702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entury Gothic" panose="020B0502020202020204" pitchFamily="34" charset="0"/>
              </a:rPr>
              <a:t># Lost</a:t>
            </a:r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2587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Traditional approach</a:t>
            </a:r>
            <a:br>
              <a:rPr lang="en-US" sz="4000" dirty="0" smtClean="0"/>
            </a:br>
            <a:endParaRPr lang="en-US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925175" cy="4351338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Assume all these things are constant: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Margins (accounting)	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 smtClean="0">
                    <a:solidFill>
                      <a:schemeClr val="accent2"/>
                    </a:solidFill>
                  </a:rPr>
                  <a:t> </a:t>
                </a:r>
                <a:r>
                  <a:rPr lang="en-US" dirty="0" smtClean="0"/>
                  <a:t>= revenue – costs of marketing, selling, production, servicing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514350" indent="-514350">
                  <a:buFont typeface="+mj-lt"/>
                  <a:buAutoNum type="arabicPeriod" startAt="2"/>
                </a:pPr>
                <a:r>
                  <a:rPr lang="en-US" dirty="0" smtClean="0"/>
                  <a:t>Retention rate (marketing)</a:t>
                </a:r>
                <a:r>
                  <a:rPr lang="en-US" dirty="0"/>
                  <a:t>	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solidFill>
                      <a:schemeClr val="accent2"/>
                    </a:solidFill>
                  </a:rPr>
                  <a:t> </a:t>
                </a:r>
                <a:r>
                  <a:rPr lang="en-US" dirty="0"/>
                  <a:t>= </a:t>
                </a:r>
                <a:r>
                  <a:rPr lang="en-US" dirty="0" smtClean="0"/>
                  <a:t>likelihood of renewing contract at each period</a:t>
                </a: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514350" indent="-514350">
                  <a:buFont typeface="+mj-lt"/>
                  <a:buAutoNum type="arabicPeriod" startAt="3"/>
                </a:pPr>
                <a:r>
                  <a:rPr lang="en-US" dirty="0" smtClean="0"/>
                  <a:t>Discount rate (finance)</a:t>
                </a:r>
                <a:r>
                  <a:rPr lang="en-US" dirty="0"/>
                  <a:t>	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>
                    <a:solidFill>
                      <a:schemeClr val="accent2"/>
                    </a:solidFill>
                  </a:rPr>
                  <a:t> </a:t>
                </a:r>
                <a:r>
                  <a:rPr lang="en-US" dirty="0"/>
                  <a:t>= </a:t>
                </a:r>
                <a:r>
                  <a:rPr lang="en-US" dirty="0" smtClean="0"/>
                  <a:t>opportunity cost of capital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925175" cy="4351338"/>
              </a:xfrm>
              <a:blipFill rotWithShape="0">
                <a:blip r:embed="rId2"/>
                <a:stretch>
                  <a:fillRect l="-948" t="-3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4894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Log-likelihood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practice we take the logarithm of L because it’s easier to maximize.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855818" y="2851155"/>
                <a:ext cx="26223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mtClean="0">
                        <a:latin typeface="Cambria Math" panose="02040503050406030204" pitchFamily="18" charset="0"/>
                      </a:rPr>
                      <m:t>L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=0.2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=6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−647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5818" y="2851155"/>
                <a:ext cx="2622321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852083" y="3253537"/>
                <a:ext cx="279865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mtClean="0">
                        <a:latin typeface="Cambria Math" panose="02040503050406030204" pitchFamily="18" charset="0"/>
                      </a:rPr>
                      <m:t>L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=0.5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=1.4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−747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2083" y="3253537"/>
                <a:ext cx="2798651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492082" y="2818105"/>
                <a:ext cx="440005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L</m:t>
                    </m:r>
                    <m:r>
                      <m:rPr>
                        <m:nor/>
                      </m:rPr>
                      <a:rPr lang="en-US" smtClean="0">
                        <a:latin typeface="Cambria Math" panose="02040503050406030204" pitchFamily="18" charset="0"/>
                      </a:rPr>
                      <m:t>L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=0.2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log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⁡(6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−647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)=−1488.0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2082" y="2818105"/>
                <a:ext cx="4400051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6488347" y="3220487"/>
                <a:ext cx="457638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mtClean="0">
                        <a:latin typeface="Cambria Math" panose="02040503050406030204" pitchFamily="18" charset="0"/>
                      </a:rPr>
                      <m:t>LL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=0.5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log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⁡(1.4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−747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)=−1719.7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8347" y="3220487"/>
                <a:ext cx="4576381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338196" y="4153684"/>
                <a:ext cx="3909270" cy="16619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369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log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163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=2|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r"/>
                <a:r>
                  <a:rPr lang="en-US" b="0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86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log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=3|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56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log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=4|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326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log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(4|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algn="r"/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196" y="4153684"/>
                <a:ext cx="3909270" cy="1661993"/>
              </a:xfrm>
              <a:prstGeom prst="rect">
                <a:avLst/>
              </a:prstGeom>
              <a:blipFill rotWithShape="0">
                <a:blip r:embed="rId6"/>
                <a:stretch>
                  <a:fillRect r="-2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704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Estimating parameters (1): Excel</a:t>
            </a:r>
            <a:endParaRPr lang="en-US" dirty="0"/>
          </a:p>
        </p:txBody>
      </p:sp>
      <p:pic>
        <p:nvPicPr>
          <p:cNvPr id="4" name="Content Placeholder 3" descr="BG_intro.xlsx - Excel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273" y="1690688"/>
            <a:ext cx="7977453" cy="4351338"/>
          </a:xfrm>
        </p:spPr>
      </p:pic>
      <p:sp>
        <p:nvSpPr>
          <p:cNvPr id="9" name="TextBox 8"/>
          <p:cNvSpPr txBox="1"/>
          <p:nvPr/>
        </p:nvSpPr>
        <p:spPr>
          <a:xfrm>
            <a:off x="6466902" y="1591670"/>
            <a:ext cx="23903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=$</a:t>
            </a:r>
            <a:r>
              <a:rPr lang="en-US" dirty="0"/>
              <a:t>B$1*(1-$B$1)^(A7-1)</a:t>
            </a:r>
          </a:p>
        </p:txBody>
      </p:sp>
      <p:cxnSp>
        <p:nvCxnSpPr>
          <p:cNvPr id="11" name="Straight Arrow Connector 10"/>
          <p:cNvCxnSpPr>
            <a:stCxn id="9" idx="1"/>
          </p:cNvCxnSpPr>
          <p:nvPr/>
        </p:nvCxnSpPr>
        <p:spPr>
          <a:xfrm flipH="1">
            <a:off x="4759288" y="1776336"/>
            <a:ext cx="1707614" cy="1980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6466902" y="2732567"/>
            <a:ext cx="1470274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/>
              <a:t>=(1-$B$1)^A7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5332164" y="2917233"/>
            <a:ext cx="1134738" cy="839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4453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Content Placeholder 3" descr="BG_intro.xlsx - Excel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209" b="25465"/>
          <a:stretch/>
        </p:blipFill>
        <p:spPr>
          <a:xfrm>
            <a:off x="198200" y="1821606"/>
            <a:ext cx="4769777" cy="32432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Estimating Parameters (2): Excel</a:t>
            </a:r>
            <a:endParaRPr lang="en-US" dirty="0"/>
          </a:p>
        </p:txBody>
      </p:sp>
      <p:pic>
        <p:nvPicPr>
          <p:cNvPr id="5" name="Content Placeholder 4" descr="Solver Parameters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034" y="1825625"/>
            <a:ext cx="4298912" cy="4351338"/>
          </a:xfrm>
        </p:spPr>
      </p:pic>
      <p:sp>
        <p:nvSpPr>
          <p:cNvPr id="6" name="TextBox 5"/>
          <p:cNvSpPr txBox="1"/>
          <p:nvPr/>
        </p:nvSpPr>
        <p:spPr>
          <a:xfrm>
            <a:off x="9468227" y="1321356"/>
            <a:ext cx="23903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Log-Likelihood</a:t>
            </a:r>
            <a:endParaRPr lang="en-US" dirty="0"/>
          </a:p>
        </p:txBody>
      </p:sp>
      <p:cxnSp>
        <p:nvCxnSpPr>
          <p:cNvPr id="7" name="Straight Arrow Connector 6"/>
          <p:cNvCxnSpPr>
            <a:stCxn id="6" idx="1"/>
          </p:cNvCxnSpPr>
          <p:nvPr/>
        </p:nvCxnSpPr>
        <p:spPr>
          <a:xfrm flipH="1">
            <a:off x="8258175" y="1506022"/>
            <a:ext cx="1210052" cy="675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514981" y="1428579"/>
            <a:ext cx="23903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Want to maximize it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11" idx="2"/>
          </p:cNvCxnSpPr>
          <p:nvPr/>
        </p:nvCxnSpPr>
        <p:spPr>
          <a:xfrm>
            <a:off x="5710180" y="1797911"/>
            <a:ext cx="1652185" cy="686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741850" y="2967578"/>
            <a:ext cx="18928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By changing theta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5" idx="3"/>
          </p:cNvCxnSpPr>
          <p:nvPr/>
        </p:nvCxnSpPr>
        <p:spPr>
          <a:xfrm flipV="1">
            <a:off x="6634660" y="2967578"/>
            <a:ext cx="270719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390051" y="5204083"/>
            <a:ext cx="239039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Subject to these constraints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5780449" y="3578769"/>
            <a:ext cx="1712909" cy="1948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233476" y="6176963"/>
            <a:ext cx="12247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Hit “Solve”</a:t>
            </a:r>
            <a:endParaRPr lang="en-US" dirty="0"/>
          </a:p>
        </p:txBody>
      </p:sp>
      <p:cxnSp>
        <p:nvCxnSpPr>
          <p:cNvPr id="31" name="Straight Arrow Connector 30"/>
          <p:cNvCxnSpPr>
            <a:stCxn id="30" idx="3"/>
          </p:cNvCxnSpPr>
          <p:nvPr/>
        </p:nvCxnSpPr>
        <p:spPr>
          <a:xfrm flipV="1">
            <a:off x="8458200" y="5988735"/>
            <a:ext cx="615490" cy="372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336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5" grpId="0" animBg="1"/>
      <p:bldP spid="18" grpId="0" animBg="1"/>
      <p:bldP spid="3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Estimating parameters (3): Excel</a:t>
            </a:r>
            <a:endParaRPr lang="en-US" dirty="0"/>
          </a:p>
        </p:txBody>
      </p:sp>
      <p:pic>
        <p:nvPicPr>
          <p:cNvPr id="11" name="Content Placeholder 10" descr="BG_intro.xlsx - Excel"/>
          <p:cNvPicPr>
            <a:picLocks noGrp="1" noChangeAspect="1"/>
          </p:cNvPicPr>
          <p:nvPr>
            <p:ph sz="half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140" b="30819"/>
          <a:stretch/>
        </p:blipFill>
        <p:spPr>
          <a:xfrm>
            <a:off x="614416" y="1911854"/>
            <a:ext cx="5481584" cy="3840480"/>
          </a:xfrm>
        </p:spPr>
      </p:pic>
      <p:pic>
        <p:nvPicPr>
          <p:cNvPr id="10" name="Content Placeholder 9" descr="Solver Results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2891" y="2319897"/>
            <a:ext cx="4420217" cy="3362794"/>
          </a:xfrm>
        </p:spPr>
      </p:pic>
      <p:sp>
        <p:nvSpPr>
          <p:cNvPr id="12" name="TextBox 11"/>
          <p:cNvSpPr txBox="1"/>
          <p:nvPr/>
        </p:nvSpPr>
        <p:spPr>
          <a:xfrm>
            <a:off x="4067830" y="3053303"/>
            <a:ext cx="248506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“best” estimate of theta (maximum likelihood estimate)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2" idx="1"/>
          </p:cNvCxnSpPr>
          <p:nvPr/>
        </p:nvCxnSpPr>
        <p:spPr>
          <a:xfrm flipH="1" flipV="1">
            <a:off x="2295525" y="3267075"/>
            <a:ext cx="1772305" cy="247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0386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Projecting survival and retention curves </a:t>
            </a:r>
            <a:endParaRPr lang="en-US" sz="3600" dirty="0"/>
          </a:p>
        </p:txBody>
      </p:sp>
      <p:pic>
        <p:nvPicPr>
          <p:cNvPr id="11" name="Content Placeholder 10" descr="BG_intro.xlsx - Excel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273" y="1873250"/>
            <a:ext cx="7977453" cy="4351338"/>
          </a:xfrm>
        </p:spPr>
      </p:pic>
      <p:sp>
        <p:nvSpPr>
          <p:cNvPr id="12" name="Rectangle 11"/>
          <p:cNvSpPr/>
          <p:nvPr/>
        </p:nvSpPr>
        <p:spPr>
          <a:xfrm>
            <a:off x="8248077" y="3495886"/>
            <a:ext cx="835485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/>
              <a:t>=F7/F6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7715250" y="3680552"/>
            <a:ext cx="532827" cy="76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095999" y="2456620"/>
            <a:ext cx="1470274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/>
              <a:t>=(1-$B$1)^A7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400800" y="2825952"/>
            <a:ext cx="9526" cy="854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4658897" y="2641286"/>
            <a:ext cx="873957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/>
              <a:t>=B7/B6</a:t>
            </a:r>
          </a:p>
        </p:txBody>
      </p:sp>
      <p:cxnSp>
        <p:nvCxnSpPr>
          <p:cNvPr id="21" name="Straight Arrow Connector 20"/>
          <p:cNvCxnSpPr>
            <a:stCxn id="20" idx="2"/>
          </p:cNvCxnSpPr>
          <p:nvPr/>
        </p:nvCxnSpPr>
        <p:spPr>
          <a:xfrm flipH="1">
            <a:off x="4905375" y="3010618"/>
            <a:ext cx="190501" cy="669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080915" y="2271954"/>
            <a:ext cx="1107996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/>
              <a:t>=B7</a:t>
            </a:r>
            <a:r>
              <a:rPr lang="en-US" dirty="0" smtClean="0"/>
              <a:t>/$B$6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1517894" y="2641286"/>
            <a:ext cx="2393291" cy="1115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4492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20" grpId="0" animBg="1"/>
      <p:bldP spid="2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Projecting survival &amp; retention curves (2)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192653"/>
              </p:ext>
            </p:extLst>
          </p:nvPr>
        </p:nvGraphicFramePr>
        <p:xfrm>
          <a:off x="6376389" y="2065411"/>
          <a:ext cx="4977411" cy="38358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4572450"/>
              </p:ext>
            </p:extLst>
          </p:nvPr>
        </p:nvGraphicFramePr>
        <p:xfrm>
          <a:off x="838200" y="2065411"/>
          <a:ext cx="4970923" cy="38358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402229" y="5901266"/>
            <a:ext cx="3381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What’s wrong with this story?</a:t>
            </a:r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9543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7020" y="1870075"/>
            <a:ext cx="6537960" cy="42291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wrong with this story?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296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 better model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At the end of each period, each customer renews his contract with (constant and unobserved) probability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  <a:p>
                <a:pPr lvl="1"/>
                <a:r>
                  <a:rPr lang="en-US" b="1" dirty="0" smtClean="0"/>
                  <a:t>Same as before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 smtClean="0"/>
                  <a:t> = “churn”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= </a:t>
                </a:r>
                <a:r>
                  <a:rPr lang="en-US" dirty="0" smtClean="0"/>
                  <a:t>“renew”</a:t>
                </a:r>
              </a:p>
              <a:p>
                <a:pPr lvl="2"/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 smtClean="0"/>
                  <a:t> varies across customers</a:t>
                </a:r>
              </a:p>
              <a:p>
                <a:pPr lvl="1"/>
                <a:r>
                  <a:rPr lang="en-US" b="1" dirty="0" smtClean="0"/>
                  <a:t>New: </a:t>
                </a:r>
                <a:r>
                  <a:rPr lang="en-US" dirty="0" smtClean="0"/>
                  <a:t>how does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 smtClean="0"/>
                  <a:t> vary across customers?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41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time (Monday)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we incorporate heterogeneity in “churn rates”?</a:t>
            </a:r>
          </a:p>
          <a:p>
            <a:pPr lvl="1"/>
            <a:r>
              <a:rPr lang="en-US" dirty="0" smtClean="0"/>
              <a:t>Beta distribution</a:t>
            </a:r>
          </a:p>
          <a:p>
            <a:pPr lvl="1"/>
            <a:r>
              <a:rPr lang="en-US" dirty="0" smtClean="0"/>
              <a:t>Integrating over probability distributions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Change in syllabus</a:t>
            </a:r>
          </a:p>
          <a:p>
            <a:pPr lvl="1"/>
            <a:r>
              <a:rPr lang="en-US" u="sng" dirty="0" smtClean="0">
                <a:hlinkClick r:id="rId2"/>
              </a:rPr>
              <a:t>Fader </a:t>
            </a:r>
            <a:r>
              <a:rPr lang="en-US" u="sng" dirty="0">
                <a:hlinkClick r:id="rId2"/>
              </a:rPr>
              <a:t>and </a:t>
            </a:r>
            <a:r>
              <a:rPr lang="en-US" u="sng" dirty="0" err="1">
                <a:hlinkClick r:id="rId2"/>
              </a:rPr>
              <a:t>Hardie</a:t>
            </a:r>
            <a:r>
              <a:rPr lang="en-US" u="sng" dirty="0">
                <a:hlinkClick r:id="rId2"/>
              </a:rPr>
              <a:t> (2007a)</a:t>
            </a:r>
            <a:r>
              <a:rPr lang="en-US" u="sng" dirty="0"/>
              <a:t>, especially p. </a:t>
            </a:r>
            <a:r>
              <a:rPr lang="en-US" u="sng" dirty="0" smtClean="0"/>
              <a:t>80-90 (App. A &amp; B)</a:t>
            </a:r>
          </a:p>
          <a:p>
            <a:pPr lvl="1"/>
            <a:r>
              <a:rPr lang="en-US" dirty="0" smtClean="0"/>
              <a:t>Worth re-reading in preparation for Monday’s class</a:t>
            </a:r>
          </a:p>
          <a:p>
            <a:pPr marL="457200" lvl="1" indent="0">
              <a:buNone/>
            </a:pPr>
            <a:endParaRPr lang="en-US" u="sng" dirty="0"/>
          </a:p>
          <a:p>
            <a:r>
              <a:rPr lang="en-US" dirty="0" smtClean="0"/>
              <a:t>Introduction to Assignment 1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403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Traditional approach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=250,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=0.80}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377" t="-13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4564063" y="3911600"/>
            <a:ext cx="249237" cy="24923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4414838" y="3173413"/>
            <a:ext cx="635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sz="1600">
                <a:solidFill>
                  <a:srgbClr val="0000FF"/>
                </a:solidFill>
                <a:latin typeface="Century Gothic" panose="020B0502020202020204" pitchFamily="34" charset="0"/>
              </a:rPr>
              <a:t>$250</a:t>
            </a:r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4933950" y="4032250"/>
            <a:ext cx="59372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5654675" y="3910013"/>
            <a:ext cx="249238" cy="249237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5505450" y="3173413"/>
            <a:ext cx="635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sz="1600">
                <a:solidFill>
                  <a:srgbClr val="0000FF"/>
                </a:solidFill>
                <a:latin typeface="Century Gothic" panose="020B0502020202020204" pitchFamily="34" charset="0"/>
              </a:rPr>
              <a:t>$250</a:t>
            </a: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6024563" y="4030663"/>
            <a:ext cx="59372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13" name="Oval 13"/>
          <p:cNvSpPr>
            <a:spLocks noChangeArrowheads="1"/>
          </p:cNvSpPr>
          <p:nvPr/>
        </p:nvSpPr>
        <p:spPr bwMode="auto">
          <a:xfrm>
            <a:off x="6805613" y="3933825"/>
            <a:ext cx="249237" cy="24923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6656388" y="3173413"/>
            <a:ext cx="635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sz="1600">
                <a:solidFill>
                  <a:srgbClr val="0000FF"/>
                </a:solidFill>
                <a:latin typeface="Century Gothic" panose="020B0502020202020204" pitchFamily="34" charset="0"/>
              </a:rPr>
              <a:t>$250</a:t>
            </a:r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7175500" y="4054475"/>
            <a:ext cx="59372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16" name="Oval 16"/>
          <p:cNvSpPr>
            <a:spLocks noChangeArrowheads="1"/>
          </p:cNvSpPr>
          <p:nvPr/>
        </p:nvSpPr>
        <p:spPr bwMode="auto">
          <a:xfrm>
            <a:off x="7980363" y="3933825"/>
            <a:ext cx="249237" cy="24923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7831138" y="3173413"/>
            <a:ext cx="635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sz="1600">
                <a:solidFill>
                  <a:srgbClr val="0000FF"/>
                </a:solidFill>
                <a:latin typeface="Century Gothic" panose="020B0502020202020204" pitchFamily="34" charset="0"/>
              </a:rPr>
              <a:t>$250</a:t>
            </a:r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>
            <a:off x="8350250" y="4054475"/>
            <a:ext cx="59372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19" name="Oval 19"/>
          <p:cNvSpPr>
            <a:spLocks noChangeArrowheads="1"/>
          </p:cNvSpPr>
          <p:nvPr/>
        </p:nvSpPr>
        <p:spPr bwMode="auto">
          <a:xfrm>
            <a:off x="9096375" y="3933825"/>
            <a:ext cx="249238" cy="24923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8947150" y="3173413"/>
            <a:ext cx="635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sz="1600">
                <a:solidFill>
                  <a:srgbClr val="0000FF"/>
                </a:solidFill>
                <a:latin typeface="Century Gothic" panose="020B0502020202020204" pitchFamily="34" charset="0"/>
              </a:rPr>
              <a:t>$250</a:t>
            </a:r>
          </a:p>
        </p:txBody>
      </p:sp>
      <p:sp>
        <p:nvSpPr>
          <p:cNvPr id="21" name="Line 21"/>
          <p:cNvSpPr>
            <a:spLocks noChangeShapeType="1"/>
          </p:cNvSpPr>
          <p:nvPr/>
        </p:nvSpPr>
        <p:spPr bwMode="auto">
          <a:xfrm>
            <a:off x="9466263" y="4054475"/>
            <a:ext cx="59372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24" name="Line 27"/>
          <p:cNvSpPr>
            <a:spLocks noChangeShapeType="1"/>
          </p:cNvSpPr>
          <p:nvPr/>
        </p:nvSpPr>
        <p:spPr bwMode="auto">
          <a:xfrm flipV="1">
            <a:off x="4667250" y="3533775"/>
            <a:ext cx="1588" cy="33178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25" name="Line 28"/>
          <p:cNvSpPr>
            <a:spLocks noChangeShapeType="1"/>
          </p:cNvSpPr>
          <p:nvPr/>
        </p:nvSpPr>
        <p:spPr bwMode="auto">
          <a:xfrm flipV="1">
            <a:off x="5810250" y="3533775"/>
            <a:ext cx="1588" cy="33178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26" name="Line 29"/>
          <p:cNvSpPr>
            <a:spLocks noChangeShapeType="1"/>
          </p:cNvSpPr>
          <p:nvPr/>
        </p:nvSpPr>
        <p:spPr bwMode="auto">
          <a:xfrm flipV="1">
            <a:off x="6945313" y="3533775"/>
            <a:ext cx="1587" cy="33178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27" name="Line 30"/>
          <p:cNvSpPr>
            <a:spLocks noChangeShapeType="1"/>
          </p:cNvSpPr>
          <p:nvPr/>
        </p:nvSpPr>
        <p:spPr bwMode="auto">
          <a:xfrm flipV="1">
            <a:off x="8074025" y="3533775"/>
            <a:ext cx="1588" cy="33178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28" name="Line 31"/>
          <p:cNvSpPr>
            <a:spLocks noChangeShapeType="1"/>
          </p:cNvSpPr>
          <p:nvPr/>
        </p:nvSpPr>
        <p:spPr bwMode="auto">
          <a:xfrm flipV="1">
            <a:off x="9231313" y="3533775"/>
            <a:ext cx="1587" cy="33178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29" name="Rectangle 32"/>
          <p:cNvSpPr>
            <a:spLocks noChangeArrowheads="1"/>
          </p:cNvSpPr>
          <p:nvPr/>
        </p:nvSpPr>
        <p:spPr bwMode="auto">
          <a:xfrm>
            <a:off x="1695450" y="3206751"/>
            <a:ext cx="24923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indent="1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600" b="1" dirty="0" smtClean="0">
                <a:solidFill>
                  <a:srgbClr val="0000FF"/>
                </a:solidFill>
                <a:latin typeface="Century Gothic" panose="020B0502020202020204" pitchFamily="34" charset="0"/>
              </a:rPr>
              <a:t>Margin</a:t>
            </a:r>
            <a:endParaRPr lang="en-US" sz="1600" b="1" dirty="0">
              <a:solidFill>
                <a:srgbClr val="0000FF"/>
              </a:solidFill>
              <a:latin typeface="Century Gothic" panose="020B0502020202020204" pitchFamily="34" charset="0"/>
            </a:endParaRPr>
          </a:p>
        </p:txBody>
      </p:sp>
      <p:sp>
        <p:nvSpPr>
          <p:cNvPr id="30" name="Rectangle 44"/>
          <p:cNvSpPr>
            <a:spLocks noChangeArrowheads="1"/>
          </p:cNvSpPr>
          <p:nvPr/>
        </p:nvSpPr>
        <p:spPr bwMode="auto">
          <a:xfrm>
            <a:off x="1695450" y="2390775"/>
            <a:ext cx="27971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indent="1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600" b="1" dirty="0" smtClean="0">
                <a:solidFill>
                  <a:srgbClr val="0000FF"/>
                </a:solidFill>
                <a:latin typeface="Century Gothic" panose="020B0502020202020204" pitchFamily="34" charset="0"/>
              </a:rPr>
              <a:t>Expected Revenue</a:t>
            </a:r>
            <a:endParaRPr lang="en-US" sz="1600" b="1" dirty="0">
              <a:solidFill>
                <a:srgbClr val="0000FF"/>
              </a:solidFill>
              <a:latin typeface="Century Gothic" panose="020B0502020202020204" pitchFamily="34" charset="0"/>
            </a:endParaRPr>
          </a:p>
        </p:txBody>
      </p:sp>
      <p:sp>
        <p:nvSpPr>
          <p:cNvPr id="32" name="Text Box 46"/>
          <p:cNvSpPr txBox="1">
            <a:spLocks noChangeArrowheads="1"/>
          </p:cNvSpPr>
          <p:nvPr/>
        </p:nvSpPr>
        <p:spPr bwMode="auto">
          <a:xfrm>
            <a:off x="5505450" y="1976438"/>
            <a:ext cx="10502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sz="1600" dirty="0">
                <a:solidFill>
                  <a:srgbClr val="0000FF"/>
                </a:solidFill>
                <a:latin typeface="Century Gothic" panose="020B0502020202020204" pitchFamily="34" charset="0"/>
              </a:rPr>
              <a:t>1/(</a:t>
            </a:r>
            <a:r>
              <a:rPr lang="en-US" sz="1600" dirty="0" smtClean="0">
                <a:solidFill>
                  <a:srgbClr val="0000FF"/>
                </a:solidFill>
                <a:latin typeface="Century Gothic" panose="020B0502020202020204" pitchFamily="34" charset="0"/>
              </a:rPr>
              <a:t>1+d)</a:t>
            </a:r>
            <a:r>
              <a:rPr lang="en-US" sz="1600" baseline="30000" dirty="0">
                <a:solidFill>
                  <a:srgbClr val="0000FF"/>
                </a:solidFill>
                <a:latin typeface="Century Gothic" panose="020B0502020202020204" pitchFamily="34" charset="0"/>
              </a:rPr>
              <a:t>1</a:t>
            </a:r>
            <a:r>
              <a:rPr lang="en-US" sz="1600" dirty="0" smtClean="0">
                <a:latin typeface="Century Gothic" panose="020B0502020202020204" pitchFamily="34" charset="0"/>
              </a:rPr>
              <a:t> </a:t>
            </a:r>
            <a:endParaRPr lang="en-US" sz="1600" dirty="0">
              <a:solidFill>
                <a:srgbClr val="0000FF"/>
              </a:solidFill>
              <a:latin typeface="Century Gothic" panose="020B0502020202020204" pitchFamily="34" charset="0"/>
            </a:endParaRPr>
          </a:p>
        </p:txBody>
      </p:sp>
      <p:sp>
        <p:nvSpPr>
          <p:cNvPr id="33" name="Rectangle 50"/>
          <p:cNvSpPr>
            <a:spLocks noChangeArrowheads="1"/>
          </p:cNvSpPr>
          <p:nvPr/>
        </p:nvSpPr>
        <p:spPr bwMode="auto">
          <a:xfrm>
            <a:off x="1695450" y="2009775"/>
            <a:ext cx="27971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indent="1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600" b="1" dirty="0" smtClean="0">
                <a:solidFill>
                  <a:srgbClr val="0000FF"/>
                </a:solidFill>
                <a:latin typeface="Century Gothic" panose="020B0502020202020204" pitchFamily="34" charset="0"/>
              </a:rPr>
              <a:t>Discounted to Present</a:t>
            </a:r>
            <a:endParaRPr lang="en-US" sz="1600" b="1" dirty="0">
              <a:solidFill>
                <a:srgbClr val="0000FF"/>
              </a:solidFill>
              <a:latin typeface="Century Gothic" panose="020B0502020202020204" pitchFamily="34" charset="0"/>
            </a:endParaRPr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1695450" y="2787650"/>
            <a:ext cx="28686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indent="1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600" b="1" dirty="0">
                <a:solidFill>
                  <a:srgbClr val="0000FF"/>
                </a:solidFill>
                <a:latin typeface="Century Gothic" panose="020B0502020202020204" pitchFamily="34" charset="0"/>
              </a:rPr>
              <a:t>Probability of Still Being “Alive”</a:t>
            </a:r>
            <a:endParaRPr lang="en-US" sz="1000" b="1" dirty="0">
              <a:solidFill>
                <a:srgbClr val="0000FF"/>
              </a:solidFill>
              <a:latin typeface="Century Gothic" panose="020B0502020202020204" pitchFamily="34" charset="0"/>
            </a:endParaRPr>
          </a:p>
        </p:txBody>
      </p:sp>
      <p:sp>
        <p:nvSpPr>
          <p:cNvPr id="35" name="Text Box 46"/>
          <p:cNvSpPr txBox="1">
            <a:spLocks noChangeArrowheads="1"/>
          </p:cNvSpPr>
          <p:nvPr/>
        </p:nvSpPr>
        <p:spPr bwMode="auto">
          <a:xfrm>
            <a:off x="6648450" y="1978025"/>
            <a:ext cx="10502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sz="1600" dirty="0">
                <a:solidFill>
                  <a:srgbClr val="0000FF"/>
                </a:solidFill>
                <a:latin typeface="Century Gothic" panose="020B0502020202020204" pitchFamily="34" charset="0"/>
              </a:rPr>
              <a:t>1/(</a:t>
            </a:r>
            <a:r>
              <a:rPr lang="en-US" sz="1600" dirty="0" smtClean="0">
                <a:solidFill>
                  <a:srgbClr val="0000FF"/>
                </a:solidFill>
                <a:latin typeface="Century Gothic" panose="020B0502020202020204" pitchFamily="34" charset="0"/>
              </a:rPr>
              <a:t>1+d)</a:t>
            </a:r>
            <a:r>
              <a:rPr lang="en-US" sz="1600" baseline="30000" dirty="0">
                <a:solidFill>
                  <a:srgbClr val="0000FF"/>
                </a:solidFill>
                <a:latin typeface="Century Gothic" panose="020B0502020202020204" pitchFamily="34" charset="0"/>
              </a:rPr>
              <a:t>2</a:t>
            </a:r>
            <a:r>
              <a:rPr lang="en-US" sz="1600" dirty="0" smtClean="0">
                <a:latin typeface="Century Gothic" panose="020B0502020202020204" pitchFamily="34" charset="0"/>
              </a:rPr>
              <a:t> </a:t>
            </a:r>
            <a:endParaRPr lang="en-US" sz="1600" dirty="0">
              <a:solidFill>
                <a:srgbClr val="0000FF"/>
              </a:solidFill>
              <a:latin typeface="Century Gothic" panose="020B0502020202020204" pitchFamily="34" charset="0"/>
            </a:endParaRPr>
          </a:p>
        </p:txBody>
      </p:sp>
      <p:sp>
        <p:nvSpPr>
          <p:cNvPr id="36" name="Text Box 46"/>
          <p:cNvSpPr txBox="1">
            <a:spLocks noChangeArrowheads="1"/>
          </p:cNvSpPr>
          <p:nvPr/>
        </p:nvSpPr>
        <p:spPr bwMode="auto">
          <a:xfrm>
            <a:off x="7791450" y="1978025"/>
            <a:ext cx="10502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sz="1600" dirty="0">
                <a:solidFill>
                  <a:srgbClr val="0000FF"/>
                </a:solidFill>
                <a:latin typeface="Century Gothic" panose="020B0502020202020204" pitchFamily="34" charset="0"/>
              </a:rPr>
              <a:t>1/(</a:t>
            </a:r>
            <a:r>
              <a:rPr lang="en-US" sz="1600" dirty="0" smtClean="0">
                <a:solidFill>
                  <a:srgbClr val="0000FF"/>
                </a:solidFill>
                <a:latin typeface="Century Gothic" panose="020B0502020202020204" pitchFamily="34" charset="0"/>
              </a:rPr>
              <a:t>1+d)</a:t>
            </a:r>
            <a:r>
              <a:rPr lang="en-US" sz="1600" baseline="30000" dirty="0">
                <a:solidFill>
                  <a:srgbClr val="0000FF"/>
                </a:solidFill>
                <a:latin typeface="Century Gothic" panose="020B0502020202020204" pitchFamily="34" charset="0"/>
              </a:rPr>
              <a:t>3</a:t>
            </a:r>
            <a:r>
              <a:rPr lang="en-US" sz="1600" dirty="0" smtClean="0">
                <a:latin typeface="Century Gothic" panose="020B0502020202020204" pitchFamily="34" charset="0"/>
              </a:rPr>
              <a:t> </a:t>
            </a:r>
            <a:endParaRPr lang="en-US" sz="1600" dirty="0">
              <a:solidFill>
                <a:srgbClr val="0000FF"/>
              </a:solidFill>
              <a:latin typeface="Century Gothic" panose="020B0502020202020204" pitchFamily="34" charset="0"/>
            </a:endParaRPr>
          </a:p>
        </p:txBody>
      </p:sp>
      <p:sp>
        <p:nvSpPr>
          <p:cNvPr id="37" name="Text Box 46"/>
          <p:cNvSpPr txBox="1">
            <a:spLocks noChangeArrowheads="1"/>
          </p:cNvSpPr>
          <p:nvPr/>
        </p:nvSpPr>
        <p:spPr bwMode="auto">
          <a:xfrm>
            <a:off x="8858250" y="1978025"/>
            <a:ext cx="10502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sz="1600" dirty="0">
                <a:solidFill>
                  <a:srgbClr val="0000FF"/>
                </a:solidFill>
                <a:latin typeface="Century Gothic" panose="020B0502020202020204" pitchFamily="34" charset="0"/>
              </a:rPr>
              <a:t>1/(</a:t>
            </a:r>
            <a:r>
              <a:rPr lang="en-US" sz="1600" dirty="0" smtClean="0">
                <a:solidFill>
                  <a:srgbClr val="0000FF"/>
                </a:solidFill>
                <a:latin typeface="Century Gothic" panose="020B0502020202020204" pitchFamily="34" charset="0"/>
              </a:rPr>
              <a:t>1+d)</a:t>
            </a:r>
            <a:r>
              <a:rPr lang="en-US" sz="1600" baseline="30000" dirty="0">
                <a:solidFill>
                  <a:srgbClr val="0000FF"/>
                </a:solidFill>
                <a:latin typeface="Century Gothic" panose="020B0502020202020204" pitchFamily="34" charset="0"/>
              </a:rPr>
              <a:t>4</a:t>
            </a:r>
            <a:r>
              <a:rPr lang="en-US" sz="1600" dirty="0" smtClean="0">
                <a:latin typeface="Century Gothic" panose="020B0502020202020204" pitchFamily="34" charset="0"/>
              </a:rPr>
              <a:t> </a:t>
            </a:r>
            <a:endParaRPr lang="en-US" sz="1600" dirty="0">
              <a:solidFill>
                <a:srgbClr val="0000FF"/>
              </a:solidFill>
              <a:latin typeface="Century Gothic" panose="020B0502020202020204" pitchFamily="34" charset="0"/>
            </a:endParaRPr>
          </a:p>
        </p:txBody>
      </p:sp>
      <p:sp>
        <p:nvSpPr>
          <p:cNvPr id="38" name="Text Box 35"/>
          <p:cNvSpPr txBox="1">
            <a:spLocks noChangeArrowheads="1"/>
          </p:cNvSpPr>
          <p:nvPr/>
        </p:nvSpPr>
        <p:spPr bwMode="auto">
          <a:xfrm>
            <a:off x="5657850" y="2771775"/>
            <a:ext cx="3540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sz="1600">
                <a:solidFill>
                  <a:srgbClr val="0000FF"/>
                </a:solidFill>
                <a:latin typeface="Century Gothic" panose="020B0502020202020204" pitchFamily="34" charset="0"/>
              </a:rPr>
              <a:t>.8</a:t>
            </a:r>
          </a:p>
        </p:txBody>
      </p:sp>
      <p:sp>
        <p:nvSpPr>
          <p:cNvPr id="39" name="Text Box 36"/>
          <p:cNvSpPr txBox="1">
            <a:spLocks noChangeArrowheads="1"/>
          </p:cNvSpPr>
          <p:nvPr/>
        </p:nvSpPr>
        <p:spPr bwMode="auto">
          <a:xfrm>
            <a:off x="6724650" y="2771775"/>
            <a:ext cx="466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sz="1600">
                <a:solidFill>
                  <a:srgbClr val="0000FF"/>
                </a:solidFill>
                <a:latin typeface="Century Gothic" panose="020B0502020202020204" pitchFamily="34" charset="0"/>
              </a:rPr>
              <a:t>.64</a:t>
            </a:r>
          </a:p>
        </p:txBody>
      </p:sp>
      <p:sp>
        <p:nvSpPr>
          <p:cNvPr id="40" name="Text Box 37"/>
          <p:cNvSpPr txBox="1">
            <a:spLocks noChangeArrowheads="1"/>
          </p:cNvSpPr>
          <p:nvPr/>
        </p:nvSpPr>
        <p:spPr bwMode="auto">
          <a:xfrm>
            <a:off x="7943850" y="2771775"/>
            <a:ext cx="466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sz="1600">
                <a:solidFill>
                  <a:srgbClr val="0000FF"/>
                </a:solidFill>
                <a:latin typeface="Century Gothic" panose="020B0502020202020204" pitchFamily="34" charset="0"/>
              </a:rPr>
              <a:t>.51</a:t>
            </a:r>
          </a:p>
        </p:txBody>
      </p:sp>
      <p:sp>
        <p:nvSpPr>
          <p:cNvPr id="41" name="Text Box 38"/>
          <p:cNvSpPr txBox="1">
            <a:spLocks noChangeArrowheads="1"/>
          </p:cNvSpPr>
          <p:nvPr/>
        </p:nvSpPr>
        <p:spPr bwMode="auto">
          <a:xfrm>
            <a:off x="9086850" y="2771775"/>
            <a:ext cx="466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sz="1600">
                <a:solidFill>
                  <a:srgbClr val="0000FF"/>
                </a:solidFill>
                <a:latin typeface="Century Gothic" panose="020B0502020202020204" pitchFamily="34" charset="0"/>
              </a:rPr>
              <a:t>.41</a:t>
            </a:r>
          </a:p>
        </p:txBody>
      </p:sp>
      <p:sp>
        <p:nvSpPr>
          <p:cNvPr id="42" name="Text Box 39"/>
          <p:cNvSpPr txBox="1">
            <a:spLocks noChangeArrowheads="1"/>
          </p:cNvSpPr>
          <p:nvPr/>
        </p:nvSpPr>
        <p:spPr bwMode="auto">
          <a:xfrm>
            <a:off x="4414838" y="2359025"/>
            <a:ext cx="635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sz="1600">
                <a:solidFill>
                  <a:srgbClr val="0000FF"/>
                </a:solidFill>
                <a:latin typeface="Century Gothic" panose="020B0502020202020204" pitchFamily="34" charset="0"/>
              </a:rPr>
              <a:t>$250</a:t>
            </a:r>
          </a:p>
        </p:txBody>
      </p:sp>
      <p:sp>
        <p:nvSpPr>
          <p:cNvPr id="43" name="Text Box 40"/>
          <p:cNvSpPr txBox="1">
            <a:spLocks noChangeArrowheads="1"/>
          </p:cNvSpPr>
          <p:nvPr/>
        </p:nvSpPr>
        <p:spPr bwMode="auto">
          <a:xfrm>
            <a:off x="5505450" y="2357438"/>
            <a:ext cx="635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sz="1600">
                <a:solidFill>
                  <a:srgbClr val="0000FF"/>
                </a:solidFill>
                <a:latin typeface="Century Gothic" panose="020B0502020202020204" pitchFamily="34" charset="0"/>
              </a:rPr>
              <a:t>$200</a:t>
            </a:r>
          </a:p>
        </p:txBody>
      </p:sp>
      <p:sp>
        <p:nvSpPr>
          <p:cNvPr id="44" name="Text Box 41"/>
          <p:cNvSpPr txBox="1">
            <a:spLocks noChangeArrowheads="1"/>
          </p:cNvSpPr>
          <p:nvPr/>
        </p:nvSpPr>
        <p:spPr bwMode="auto">
          <a:xfrm>
            <a:off x="6656388" y="2381250"/>
            <a:ext cx="635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sz="1600">
                <a:solidFill>
                  <a:srgbClr val="0000FF"/>
                </a:solidFill>
                <a:latin typeface="Century Gothic" panose="020B0502020202020204" pitchFamily="34" charset="0"/>
              </a:rPr>
              <a:t>$160</a:t>
            </a:r>
          </a:p>
        </p:txBody>
      </p:sp>
      <p:sp>
        <p:nvSpPr>
          <p:cNvPr id="45" name="Text Box 42"/>
          <p:cNvSpPr txBox="1">
            <a:spLocks noChangeArrowheads="1"/>
          </p:cNvSpPr>
          <p:nvPr/>
        </p:nvSpPr>
        <p:spPr bwMode="auto">
          <a:xfrm>
            <a:off x="7831138" y="2381250"/>
            <a:ext cx="635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sz="1600">
                <a:solidFill>
                  <a:srgbClr val="0000FF"/>
                </a:solidFill>
                <a:latin typeface="Century Gothic" panose="020B0502020202020204" pitchFamily="34" charset="0"/>
              </a:rPr>
              <a:t>$128</a:t>
            </a:r>
          </a:p>
        </p:txBody>
      </p:sp>
      <p:sp>
        <p:nvSpPr>
          <p:cNvPr id="46" name="Text Box 43"/>
          <p:cNvSpPr txBox="1">
            <a:spLocks noChangeArrowheads="1"/>
          </p:cNvSpPr>
          <p:nvPr/>
        </p:nvSpPr>
        <p:spPr bwMode="auto">
          <a:xfrm>
            <a:off x="9021763" y="2381250"/>
            <a:ext cx="635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sz="1600">
                <a:solidFill>
                  <a:srgbClr val="0000FF"/>
                </a:solidFill>
                <a:latin typeface="Century Gothic" panose="020B0502020202020204" pitchFamily="34" charset="0"/>
              </a:rPr>
              <a:t>$103</a:t>
            </a:r>
          </a:p>
        </p:txBody>
      </p:sp>
      <p:sp>
        <p:nvSpPr>
          <p:cNvPr id="47" name="Rectangle 32"/>
          <p:cNvSpPr>
            <a:spLocks noChangeArrowheads="1"/>
          </p:cNvSpPr>
          <p:nvPr/>
        </p:nvSpPr>
        <p:spPr bwMode="auto">
          <a:xfrm>
            <a:off x="1695450" y="4540251"/>
            <a:ext cx="24923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indent="1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600" b="1" dirty="0" smtClean="0">
                <a:solidFill>
                  <a:srgbClr val="0000FF"/>
                </a:solidFill>
                <a:latin typeface="Century Gothic" panose="020B0502020202020204" pitchFamily="34" charset="0"/>
              </a:rPr>
              <a:t>Time (0 is present)</a:t>
            </a:r>
            <a:endParaRPr lang="en-US" sz="1600" b="1" dirty="0">
              <a:solidFill>
                <a:srgbClr val="0000FF"/>
              </a:solidFill>
              <a:latin typeface="Century Gothic" panose="020B0502020202020204" pitchFamily="34" charset="0"/>
            </a:endParaRPr>
          </a:p>
        </p:txBody>
      </p:sp>
      <p:sp>
        <p:nvSpPr>
          <p:cNvPr id="48" name="Rectangle 32"/>
          <p:cNvSpPr>
            <a:spLocks noChangeArrowheads="1"/>
          </p:cNvSpPr>
          <p:nvPr/>
        </p:nvSpPr>
        <p:spPr bwMode="auto">
          <a:xfrm>
            <a:off x="4533106" y="4540251"/>
            <a:ext cx="24923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indent="1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600" b="1" dirty="0" smtClean="0">
                <a:solidFill>
                  <a:srgbClr val="0000FF"/>
                </a:solidFill>
                <a:latin typeface="Century Gothic" panose="020B0502020202020204" pitchFamily="34" charset="0"/>
              </a:rPr>
              <a:t>0</a:t>
            </a:r>
            <a:endParaRPr lang="en-US" sz="1600" b="1" dirty="0">
              <a:solidFill>
                <a:srgbClr val="0000FF"/>
              </a:solidFill>
              <a:latin typeface="Century Gothic" panose="020B0502020202020204" pitchFamily="34" charset="0"/>
            </a:endParaRPr>
          </a:p>
        </p:txBody>
      </p:sp>
      <p:sp>
        <p:nvSpPr>
          <p:cNvPr id="49" name="Rectangle 32"/>
          <p:cNvSpPr>
            <a:spLocks noChangeArrowheads="1"/>
          </p:cNvSpPr>
          <p:nvPr/>
        </p:nvSpPr>
        <p:spPr bwMode="auto">
          <a:xfrm>
            <a:off x="5699125" y="4540251"/>
            <a:ext cx="24923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indent="1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600" b="1" dirty="0" smtClean="0">
                <a:solidFill>
                  <a:srgbClr val="0000FF"/>
                </a:solidFill>
                <a:latin typeface="Century Gothic" panose="020B0502020202020204" pitchFamily="34" charset="0"/>
              </a:rPr>
              <a:t>1</a:t>
            </a:r>
            <a:endParaRPr lang="en-US" sz="1600" b="1" dirty="0">
              <a:solidFill>
                <a:srgbClr val="0000FF"/>
              </a:solidFill>
              <a:latin typeface="Century Gothic" panose="020B0502020202020204" pitchFamily="34" charset="0"/>
            </a:endParaRPr>
          </a:p>
        </p:txBody>
      </p:sp>
      <p:sp>
        <p:nvSpPr>
          <p:cNvPr id="50" name="Rectangle 32"/>
          <p:cNvSpPr>
            <a:spLocks noChangeArrowheads="1"/>
          </p:cNvSpPr>
          <p:nvPr/>
        </p:nvSpPr>
        <p:spPr bwMode="auto">
          <a:xfrm>
            <a:off x="6800851" y="4525962"/>
            <a:ext cx="24923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indent="1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600" b="1" dirty="0" smtClean="0">
                <a:solidFill>
                  <a:srgbClr val="0000FF"/>
                </a:solidFill>
                <a:latin typeface="Century Gothic" panose="020B0502020202020204" pitchFamily="34" charset="0"/>
              </a:rPr>
              <a:t>2</a:t>
            </a:r>
            <a:endParaRPr lang="en-US" sz="1600" b="1" dirty="0">
              <a:solidFill>
                <a:srgbClr val="0000FF"/>
              </a:solidFill>
              <a:latin typeface="Century Gothic" panose="020B0502020202020204" pitchFamily="34" charset="0"/>
            </a:endParaRPr>
          </a:p>
        </p:txBody>
      </p:sp>
      <p:sp>
        <p:nvSpPr>
          <p:cNvPr id="51" name="Rectangle 32"/>
          <p:cNvSpPr>
            <a:spLocks noChangeArrowheads="1"/>
          </p:cNvSpPr>
          <p:nvPr/>
        </p:nvSpPr>
        <p:spPr bwMode="auto">
          <a:xfrm>
            <a:off x="7966870" y="4521200"/>
            <a:ext cx="24923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indent="1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600" b="1" dirty="0" smtClean="0">
                <a:solidFill>
                  <a:srgbClr val="0000FF"/>
                </a:solidFill>
                <a:latin typeface="Century Gothic" panose="020B0502020202020204" pitchFamily="34" charset="0"/>
              </a:rPr>
              <a:t>3</a:t>
            </a:r>
            <a:endParaRPr lang="en-US" sz="1600" b="1" dirty="0">
              <a:solidFill>
                <a:srgbClr val="0000FF"/>
              </a:solidFill>
              <a:latin typeface="Century Gothic" panose="020B0502020202020204" pitchFamily="34" charset="0"/>
            </a:endParaRPr>
          </a:p>
        </p:txBody>
      </p:sp>
      <p:sp>
        <p:nvSpPr>
          <p:cNvPr id="52" name="Rectangle 32"/>
          <p:cNvSpPr>
            <a:spLocks noChangeArrowheads="1"/>
          </p:cNvSpPr>
          <p:nvPr/>
        </p:nvSpPr>
        <p:spPr bwMode="auto">
          <a:xfrm>
            <a:off x="9132889" y="4530724"/>
            <a:ext cx="24923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indent="1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600" b="1" dirty="0" smtClean="0">
                <a:solidFill>
                  <a:srgbClr val="0000FF"/>
                </a:solidFill>
                <a:latin typeface="Century Gothic" panose="020B0502020202020204" pitchFamily="34" charset="0"/>
              </a:rPr>
              <a:t>4</a:t>
            </a:r>
            <a:endParaRPr lang="en-US" sz="1600" b="1" dirty="0">
              <a:solidFill>
                <a:srgbClr val="0000FF"/>
              </a:solidFill>
              <a:latin typeface="Century Gothic" panose="020B0502020202020204" pitchFamily="34" charset="0"/>
            </a:endParaRPr>
          </a:p>
        </p:txBody>
      </p:sp>
      <p:sp>
        <p:nvSpPr>
          <p:cNvPr id="54" name="Rectangle 32"/>
          <p:cNvSpPr>
            <a:spLocks noChangeArrowheads="1"/>
          </p:cNvSpPr>
          <p:nvPr/>
        </p:nvSpPr>
        <p:spPr bwMode="auto">
          <a:xfrm>
            <a:off x="3912394" y="5432425"/>
            <a:ext cx="6275388" cy="118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indent="1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600" dirty="0" smtClean="0">
                <a:solidFill>
                  <a:srgbClr val="0000FF"/>
                </a:solidFill>
                <a:latin typeface="Century Gothic" panose="020B0502020202020204" pitchFamily="34" charset="0"/>
              </a:rPr>
              <a:t>Receive €m when contract is initiated at t = 0; customer renews at beginning of period 2 with probability r, in which case we </a:t>
            </a:r>
            <a:r>
              <a:rPr lang="en-US" sz="1600" dirty="0">
                <a:solidFill>
                  <a:srgbClr val="0000FF"/>
                </a:solidFill>
                <a:latin typeface="Century Gothic" panose="020B0502020202020204" pitchFamily="34" charset="0"/>
              </a:rPr>
              <a:t>receive </a:t>
            </a:r>
            <a:r>
              <a:rPr lang="en-US" sz="1600" dirty="0" smtClean="0">
                <a:solidFill>
                  <a:srgbClr val="0000FF"/>
                </a:solidFill>
                <a:latin typeface="Century Gothic" panose="020B0502020202020204" pitchFamily="34" charset="0"/>
              </a:rPr>
              <a:t>another €m discounted by 1/(1+d)</a:t>
            </a:r>
            <a:endParaRPr lang="en-US" sz="1600" dirty="0">
              <a:solidFill>
                <a:srgbClr val="0000FF"/>
              </a:solidFill>
              <a:latin typeface="Century Gothic" panose="020B0502020202020204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695450" y="4992885"/>
            <a:ext cx="186590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1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endParaRPr lang="en-US" b="1" dirty="0">
              <a:solidFill>
                <a:srgbClr val="0000FF"/>
              </a:solidFill>
              <a:latin typeface="Century Gothic" panose="020B0502020202020204" pitchFamily="34" charset="0"/>
            </a:endParaRPr>
          </a:p>
        </p:txBody>
      </p:sp>
      <p:sp>
        <p:nvSpPr>
          <p:cNvPr id="56" name="Rectangle 32"/>
          <p:cNvSpPr>
            <a:spLocks noChangeArrowheads="1"/>
          </p:cNvSpPr>
          <p:nvPr/>
        </p:nvSpPr>
        <p:spPr bwMode="auto">
          <a:xfrm>
            <a:off x="4732337" y="4884738"/>
            <a:ext cx="996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indent="1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600" dirty="0" smtClean="0">
                <a:solidFill>
                  <a:srgbClr val="0000FF"/>
                </a:solidFill>
                <a:latin typeface="Century Gothic" panose="020B0502020202020204" pitchFamily="34" charset="0"/>
              </a:rPr>
              <a:t>Period 1</a:t>
            </a:r>
            <a:endParaRPr lang="en-US" sz="1600" dirty="0">
              <a:solidFill>
                <a:srgbClr val="0000FF"/>
              </a:solidFill>
              <a:latin typeface="Century Gothic" panose="020B0502020202020204" pitchFamily="34" charset="0"/>
            </a:endParaRPr>
          </a:p>
        </p:txBody>
      </p:sp>
      <p:sp>
        <p:nvSpPr>
          <p:cNvPr id="57" name="Rectangle 32"/>
          <p:cNvSpPr>
            <a:spLocks noChangeArrowheads="1"/>
          </p:cNvSpPr>
          <p:nvPr/>
        </p:nvSpPr>
        <p:spPr bwMode="auto">
          <a:xfrm>
            <a:off x="5938837" y="4894262"/>
            <a:ext cx="996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indent="1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600" dirty="0" smtClean="0">
                <a:solidFill>
                  <a:srgbClr val="0000FF"/>
                </a:solidFill>
                <a:latin typeface="Century Gothic" panose="020B0502020202020204" pitchFamily="34" charset="0"/>
              </a:rPr>
              <a:t>Period 2</a:t>
            </a:r>
            <a:endParaRPr lang="en-US" sz="1600" dirty="0">
              <a:solidFill>
                <a:srgbClr val="0000FF"/>
              </a:solidFill>
              <a:latin typeface="Century Gothic" panose="020B0502020202020204" pitchFamily="34" charset="0"/>
            </a:endParaRPr>
          </a:p>
        </p:txBody>
      </p:sp>
      <p:sp>
        <p:nvSpPr>
          <p:cNvPr id="58" name="Rectangle 32"/>
          <p:cNvSpPr>
            <a:spLocks noChangeArrowheads="1"/>
          </p:cNvSpPr>
          <p:nvPr/>
        </p:nvSpPr>
        <p:spPr bwMode="auto">
          <a:xfrm>
            <a:off x="7050088" y="4884738"/>
            <a:ext cx="996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indent="1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600" dirty="0" smtClean="0">
                <a:solidFill>
                  <a:srgbClr val="0000FF"/>
                </a:solidFill>
                <a:latin typeface="Century Gothic" panose="020B0502020202020204" pitchFamily="34" charset="0"/>
              </a:rPr>
              <a:t>Period 3</a:t>
            </a:r>
            <a:endParaRPr lang="en-US" sz="1600" dirty="0">
              <a:solidFill>
                <a:srgbClr val="0000FF"/>
              </a:solidFill>
              <a:latin typeface="Century Gothic" panose="020B0502020202020204" pitchFamily="34" charset="0"/>
            </a:endParaRPr>
          </a:p>
        </p:txBody>
      </p:sp>
      <p:sp>
        <p:nvSpPr>
          <p:cNvPr id="59" name="Rectangle 32"/>
          <p:cNvSpPr>
            <a:spLocks noChangeArrowheads="1"/>
          </p:cNvSpPr>
          <p:nvPr/>
        </p:nvSpPr>
        <p:spPr bwMode="auto">
          <a:xfrm>
            <a:off x="8216107" y="4884738"/>
            <a:ext cx="996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indent="1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600" dirty="0" smtClean="0">
                <a:solidFill>
                  <a:srgbClr val="0000FF"/>
                </a:solidFill>
                <a:latin typeface="Century Gothic" panose="020B0502020202020204" pitchFamily="34" charset="0"/>
              </a:rPr>
              <a:t>Period 4</a:t>
            </a:r>
            <a:endParaRPr lang="en-US" sz="1600" dirty="0">
              <a:solidFill>
                <a:srgbClr val="0000FF"/>
              </a:solidFill>
              <a:latin typeface="Century Gothic" panose="020B0502020202020204" pitchFamily="34" charset="0"/>
            </a:endParaRPr>
          </a:p>
        </p:txBody>
      </p:sp>
      <p:sp>
        <p:nvSpPr>
          <p:cNvPr id="60" name="Rectangle 32"/>
          <p:cNvSpPr>
            <a:spLocks noChangeArrowheads="1"/>
          </p:cNvSpPr>
          <p:nvPr/>
        </p:nvSpPr>
        <p:spPr bwMode="auto">
          <a:xfrm>
            <a:off x="10379076" y="3848101"/>
            <a:ext cx="4841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indent="1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600" b="1" dirty="0" smtClean="0">
                <a:solidFill>
                  <a:srgbClr val="0000FF"/>
                </a:solidFill>
                <a:latin typeface="Century Gothic" panose="020B0502020202020204" pitchFamily="34" charset="0"/>
              </a:rPr>
              <a:t>…</a:t>
            </a:r>
            <a:endParaRPr lang="en-US" sz="1600" b="1" dirty="0">
              <a:solidFill>
                <a:srgbClr val="0000FF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4972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4" grpId="0"/>
      <p:bldP spid="17" grpId="0"/>
      <p:bldP spid="20" grpId="0"/>
      <p:bldP spid="29" grpId="0"/>
      <p:bldP spid="30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Traditional approach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=250,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=0.80}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377" t="-13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4564063" y="3911600"/>
            <a:ext cx="249237" cy="24923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4414838" y="3173413"/>
            <a:ext cx="635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sz="1600">
                <a:solidFill>
                  <a:srgbClr val="0000FF"/>
                </a:solidFill>
                <a:latin typeface="Century Gothic" panose="020B0502020202020204" pitchFamily="34" charset="0"/>
              </a:rPr>
              <a:t>$250</a:t>
            </a:r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4933950" y="4032250"/>
            <a:ext cx="59372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5654675" y="3910013"/>
            <a:ext cx="249238" cy="249237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5505450" y="3173413"/>
            <a:ext cx="635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sz="1600">
                <a:solidFill>
                  <a:srgbClr val="0000FF"/>
                </a:solidFill>
                <a:latin typeface="Century Gothic" panose="020B0502020202020204" pitchFamily="34" charset="0"/>
              </a:rPr>
              <a:t>$250</a:t>
            </a: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6024563" y="4030663"/>
            <a:ext cx="59372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13" name="Oval 13"/>
          <p:cNvSpPr>
            <a:spLocks noChangeArrowheads="1"/>
          </p:cNvSpPr>
          <p:nvPr/>
        </p:nvSpPr>
        <p:spPr bwMode="auto">
          <a:xfrm>
            <a:off x="6805613" y="3933825"/>
            <a:ext cx="249237" cy="24923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6656388" y="3173413"/>
            <a:ext cx="635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sz="1600">
                <a:solidFill>
                  <a:srgbClr val="0000FF"/>
                </a:solidFill>
                <a:latin typeface="Century Gothic" panose="020B0502020202020204" pitchFamily="34" charset="0"/>
              </a:rPr>
              <a:t>$250</a:t>
            </a:r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7175500" y="4054475"/>
            <a:ext cx="59372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16" name="Oval 16"/>
          <p:cNvSpPr>
            <a:spLocks noChangeArrowheads="1"/>
          </p:cNvSpPr>
          <p:nvPr/>
        </p:nvSpPr>
        <p:spPr bwMode="auto">
          <a:xfrm>
            <a:off x="7980363" y="3933825"/>
            <a:ext cx="249237" cy="24923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7831138" y="3173413"/>
            <a:ext cx="635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sz="1600">
                <a:solidFill>
                  <a:srgbClr val="0000FF"/>
                </a:solidFill>
                <a:latin typeface="Century Gothic" panose="020B0502020202020204" pitchFamily="34" charset="0"/>
              </a:rPr>
              <a:t>$250</a:t>
            </a:r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>
            <a:off x="8350250" y="4054475"/>
            <a:ext cx="59372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19" name="Oval 19"/>
          <p:cNvSpPr>
            <a:spLocks noChangeArrowheads="1"/>
          </p:cNvSpPr>
          <p:nvPr/>
        </p:nvSpPr>
        <p:spPr bwMode="auto">
          <a:xfrm>
            <a:off x="9096375" y="3933825"/>
            <a:ext cx="249238" cy="24923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8947150" y="3173413"/>
            <a:ext cx="635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sz="1600">
                <a:solidFill>
                  <a:srgbClr val="0000FF"/>
                </a:solidFill>
                <a:latin typeface="Century Gothic" panose="020B0502020202020204" pitchFamily="34" charset="0"/>
              </a:rPr>
              <a:t>$250</a:t>
            </a:r>
          </a:p>
        </p:txBody>
      </p:sp>
      <p:sp>
        <p:nvSpPr>
          <p:cNvPr id="21" name="Line 21"/>
          <p:cNvSpPr>
            <a:spLocks noChangeShapeType="1"/>
          </p:cNvSpPr>
          <p:nvPr/>
        </p:nvSpPr>
        <p:spPr bwMode="auto">
          <a:xfrm>
            <a:off x="9466263" y="4054475"/>
            <a:ext cx="59372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24" name="Line 27"/>
          <p:cNvSpPr>
            <a:spLocks noChangeShapeType="1"/>
          </p:cNvSpPr>
          <p:nvPr/>
        </p:nvSpPr>
        <p:spPr bwMode="auto">
          <a:xfrm flipV="1">
            <a:off x="4667250" y="3533775"/>
            <a:ext cx="1588" cy="33178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25" name="Line 28"/>
          <p:cNvSpPr>
            <a:spLocks noChangeShapeType="1"/>
          </p:cNvSpPr>
          <p:nvPr/>
        </p:nvSpPr>
        <p:spPr bwMode="auto">
          <a:xfrm flipV="1">
            <a:off x="5810250" y="3533775"/>
            <a:ext cx="1588" cy="33178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26" name="Line 29"/>
          <p:cNvSpPr>
            <a:spLocks noChangeShapeType="1"/>
          </p:cNvSpPr>
          <p:nvPr/>
        </p:nvSpPr>
        <p:spPr bwMode="auto">
          <a:xfrm flipV="1">
            <a:off x="6945313" y="3533775"/>
            <a:ext cx="1587" cy="33178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27" name="Line 30"/>
          <p:cNvSpPr>
            <a:spLocks noChangeShapeType="1"/>
          </p:cNvSpPr>
          <p:nvPr/>
        </p:nvSpPr>
        <p:spPr bwMode="auto">
          <a:xfrm flipV="1">
            <a:off x="8074025" y="3533775"/>
            <a:ext cx="1588" cy="33178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28" name="Line 31"/>
          <p:cNvSpPr>
            <a:spLocks noChangeShapeType="1"/>
          </p:cNvSpPr>
          <p:nvPr/>
        </p:nvSpPr>
        <p:spPr bwMode="auto">
          <a:xfrm flipV="1">
            <a:off x="9231313" y="3533775"/>
            <a:ext cx="1587" cy="33178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29" name="Rectangle 32"/>
          <p:cNvSpPr>
            <a:spLocks noChangeArrowheads="1"/>
          </p:cNvSpPr>
          <p:nvPr/>
        </p:nvSpPr>
        <p:spPr bwMode="auto">
          <a:xfrm>
            <a:off x="1695450" y="3206751"/>
            <a:ext cx="24923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indent="1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600" b="1" dirty="0" smtClean="0">
                <a:solidFill>
                  <a:srgbClr val="0000FF"/>
                </a:solidFill>
                <a:latin typeface="Century Gothic" panose="020B0502020202020204" pitchFamily="34" charset="0"/>
              </a:rPr>
              <a:t>Margin</a:t>
            </a:r>
            <a:endParaRPr lang="en-US" sz="1600" b="1" dirty="0">
              <a:solidFill>
                <a:srgbClr val="0000FF"/>
              </a:solidFill>
              <a:latin typeface="Century Gothic" panose="020B0502020202020204" pitchFamily="34" charset="0"/>
            </a:endParaRPr>
          </a:p>
        </p:txBody>
      </p:sp>
      <p:sp>
        <p:nvSpPr>
          <p:cNvPr id="30" name="Rectangle 44"/>
          <p:cNvSpPr>
            <a:spLocks noChangeArrowheads="1"/>
          </p:cNvSpPr>
          <p:nvPr/>
        </p:nvSpPr>
        <p:spPr bwMode="auto">
          <a:xfrm>
            <a:off x="1695450" y="2390775"/>
            <a:ext cx="27971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indent="1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600" b="1" dirty="0" smtClean="0">
                <a:solidFill>
                  <a:srgbClr val="0000FF"/>
                </a:solidFill>
                <a:latin typeface="Century Gothic" panose="020B0502020202020204" pitchFamily="34" charset="0"/>
              </a:rPr>
              <a:t>Expected Revenue</a:t>
            </a:r>
            <a:endParaRPr lang="en-US" sz="1600" b="1" dirty="0">
              <a:solidFill>
                <a:srgbClr val="0000FF"/>
              </a:solidFill>
              <a:latin typeface="Century Gothic" panose="020B0502020202020204" pitchFamily="34" charset="0"/>
            </a:endParaRPr>
          </a:p>
        </p:txBody>
      </p:sp>
      <p:sp>
        <p:nvSpPr>
          <p:cNvPr id="32" name="Text Box 46"/>
          <p:cNvSpPr txBox="1">
            <a:spLocks noChangeArrowheads="1"/>
          </p:cNvSpPr>
          <p:nvPr/>
        </p:nvSpPr>
        <p:spPr bwMode="auto">
          <a:xfrm>
            <a:off x="5505450" y="1976438"/>
            <a:ext cx="10502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sz="1600" dirty="0">
                <a:solidFill>
                  <a:srgbClr val="0000FF"/>
                </a:solidFill>
                <a:latin typeface="Century Gothic" panose="020B0502020202020204" pitchFamily="34" charset="0"/>
              </a:rPr>
              <a:t>1/(</a:t>
            </a:r>
            <a:r>
              <a:rPr lang="en-US" sz="1600" dirty="0" smtClean="0">
                <a:solidFill>
                  <a:srgbClr val="0000FF"/>
                </a:solidFill>
                <a:latin typeface="Century Gothic" panose="020B0502020202020204" pitchFamily="34" charset="0"/>
              </a:rPr>
              <a:t>1+d)</a:t>
            </a:r>
            <a:r>
              <a:rPr lang="en-US" sz="1600" baseline="30000" dirty="0">
                <a:solidFill>
                  <a:srgbClr val="0000FF"/>
                </a:solidFill>
                <a:latin typeface="Century Gothic" panose="020B0502020202020204" pitchFamily="34" charset="0"/>
              </a:rPr>
              <a:t>1</a:t>
            </a:r>
            <a:r>
              <a:rPr lang="en-US" sz="1600" dirty="0" smtClean="0">
                <a:latin typeface="Century Gothic" panose="020B0502020202020204" pitchFamily="34" charset="0"/>
              </a:rPr>
              <a:t> </a:t>
            </a:r>
            <a:endParaRPr lang="en-US" sz="1600" dirty="0">
              <a:solidFill>
                <a:srgbClr val="0000FF"/>
              </a:solidFill>
              <a:latin typeface="Century Gothic" panose="020B0502020202020204" pitchFamily="34" charset="0"/>
            </a:endParaRPr>
          </a:p>
        </p:txBody>
      </p:sp>
      <p:sp>
        <p:nvSpPr>
          <p:cNvPr id="33" name="Rectangle 50"/>
          <p:cNvSpPr>
            <a:spLocks noChangeArrowheads="1"/>
          </p:cNvSpPr>
          <p:nvPr/>
        </p:nvSpPr>
        <p:spPr bwMode="auto">
          <a:xfrm>
            <a:off x="1695450" y="2009775"/>
            <a:ext cx="27971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indent="1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600" b="1" dirty="0" smtClean="0">
                <a:solidFill>
                  <a:srgbClr val="0000FF"/>
                </a:solidFill>
                <a:latin typeface="Century Gothic" panose="020B0502020202020204" pitchFamily="34" charset="0"/>
              </a:rPr>
              <a:t>Discounted to Present</a:t>
            </a:r>
            <a:endParaRPr lang="en-US" sz="1600" b="1" dirty="0">
              <a:solidFill>
                <a:srgbClr val="0000FF"/>
              </a:solidFill>
              <a:latin typeface="Century Gothic" panose="020B0502020202020204" pitchFamily="34" charset="0"/>
            </a:endParaRPr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1695450" y="2787650"/>
            <a:ext cx="28686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indent="1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600" b="1" dirty="0">
                <a:solidFill>
                  <a:srgbClr val="0000FF"/>
                </a:solidFill>
                <a:latin typeface="Century Gothic" panose="020B0502020202020204" pitchFamily="34" charset="0"/>
              </a:rPr>
              <a:t>Probability of Still Being “Alive”</a:t>
            </a:r>
            <a:endParaRPr lang="en-US" sz="1000" b="1" dirty="0">
              <a:solidFill>
                <a:srgbClr val="0000FF"/>
              </a:solidFill>
              <a:latin typeface="Century Gothic" panose="020B0502020202020204" pitchFamily="34" charset="0"/>
            </a:endParaRPr>
          </a:p>
        </p:txBody>
      </p:sp>
      <p:sp>
        <p:nvSpPr>
          <p:cNvPr id="35" name="Text Box 46"/>
          <p:cNvSpPr txBox="1">
            <a:spLocks noChangeArrowheads="1"/>
          </p:cNvSpPr>
          <p:nvPr/>
        </p:nvSpPr>
        <p:spPr bwMode="auto">
          <a:xfrm>
            <a:off x="6648450" y="1978025"/>
            <a:ext cx="10502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sz="1600" dirty="0">
                <a:solidFill>
                  <a:srgbClr val="0000FF"/>
                </a:solidFill>
                <a:latin typeface="Century Gothic" panose="020B0502020202020204" pitchFamily="34" charset="0"/>
              </a:rPr>
              <a:t>1/(</a:t>
            </a:r>
            <a:r>
              <a:rPr lang="en-US" sz="1600" dirty="0" smtClean="0">
                <a:solidFill>
                  <a:srgbClr val="0000FF"/>
                </a:solidFill>
                <a:latin typeface="Century Gothic" panose="020B0502020202020204" pitchFamily="34" charset="0"/>
              </a:rPr>
              <a:t>1+d)</a:t>
            </a:r>
            <a:r>
              <a:rPr lang="en-US" sz="1600" baseline="30000" dirty="0">
                <a:solidFill>
                  <a:srgbClr val="0000FF"/>
                </a:solidFill>
                <a:latin typeface="Century Gothic" panose="020B0502020202020204" pitchFamily="34" charset="0"/>
              </a:rPr>
              <a:t>2</a:t>
            </a:r>
            <a:r>
              <a:rPr lang="en-US" sz="1600" dirty="0" smtClean="0">
                <a:latin typeface="Century Gothic" panose="020B0502020202020204" pitchFamily="34" charset="0"/>
              </a:rPr>
              <a:t> </a:t>
            </a:r>
            <a:endParaRPr lang="en-US" sz="1600" dirty="0">
              <a:solidFill>
                <a:srgbClr val="0000FF"/>
              </a:solidFill>
              <a:latin typeface="Century Gothic" panose="020B0502020202020204" pitchFamily="34" charset="0"/>
            </a:endParaRPr>
          </a:p>
        </p:txBody>
      </p:sp>
      <p:sp>
        <p:nvSpPr>
          <p:cNvPr id="36" name="Text Box 46"/>
          <p:cNvSpPr txBox="1">
            <a:spLocks noChangeArrowheads="1"/>
          </p:cNvSpPr>
          <p:nvPr/>
        </p:nvSpPr>
        <p:spPr bwMode="auto">
          <a:xfrm>
            <a:off x="7791450" y="1978025"/>
            <a:ext cx="10502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sz="1600" dirty="0">
                <a:solidFill>
                  <a:srgbClr val="0000FF"/>
                </a:solidFill>
                <a:latin typeface="Century Gothic" panose="020B0502020202020204" pitchFamily="34" charset="0"/>
              </a:rPr>
              <a:t>1/(</a:t>
            </a:r>
            <a:r>
              <a:rPr lang="en-US" sz="1600" dirty="0" smtClean="0">
                <a:solidFill>
                  <a:srgbClr val="0000FF"/>
                </a:solidFill>
                <a:latin typeface="Century Gothic" panose="020B0502020202020204" pitchFamily="34" charset="0"/>
              </a:rPr>
              <a:t>1+d)</a:t>
            </a:r>
            <a:r>
              <a:rPr lang="en-US" sz="1600" baseline="30000" dirty="0">
                <a:solidFill>
                  <a:srgbClr val="0000FF"/>
                </a:solidFill>
                <a:latin typeface="Century Gothic" panose="020B0502020202020204" pitchFamily="34" charset="0"/>
              </a:rPr>
              <a:t>3</a:t>
            </a:r>
            <a:r>
              <a:rPr lang="en-US" sz="1600" dirty="0" smtClean="0">
                <a:latin typeface="Century Gothic" panose="020B0502020202020204" pitchFamily="34" charset="0"/>
              </a:rPr>
              <a:t> </a:t>
            </a:r>
            <a:endParaRPr lang="en-US" sz="1600" dirty="0">
              <a:solidFill>
                <a:srgbClr val="0000FF"/>
              </a:solidFill>
              <a:latin typeface="Century Gothic" panose="020B0502020202020204" pitchFamily="34" charset="0"/>
            </a:endParaRPr>
          </a:p>
        </p:txBody>
      </p:sp>
      <p:sp>
        <p:nvSpPr>
          <p:cNvPr id="37" name="Text Box 46"/>
          <p:cNvSpPr txBox="1">
            <a:spLocks noChangeArrowheads="1"/>
          </p:cNvSpPr>
          <p:nvPr/>
        </p:nvSpPr>
        <p:spPr bwMode="auto">
          <a:xfrm>
            <a:off x="8858250" y="1978025"/>
            <a:ext cx="10502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sz="1600" dirty="0">
                <a:solidFill>
                  <a:srgbClr val="0000FF"/>
                </a:solidFill>
                <a:latin typeface="Century Gothic" panose="020B0502020202020204" pitchFamily="34" charset="0"/>
              </a:rPr>
              <a:t>1/(</a:t>
            </a:r>
            <a:r>
              <a:rPr lang="en-US" sz="1600" dirty="0" smtClean="0">
                <a:solidFill>
                  <a:srgbClr val="0000FF"/>
                </a:solidFill>
                <a:latin typeface="Century Gothic" panose="020B0502020202020204" pitchFamily="34" charset="0"/>
              </a:rPr>
              <a:t>1+d)</a:t>
            </a:r>
            <a:r>
              <a:rPr lang="en-US" sz="1600" baseline="30000" dirty="0">
                <a:solidFill>
                  <a:srgbClr val="0000FF"/>
                </a:solidFill>
                <a:latin typeface="Century Gothic" panose="020B0502020202020204" pitchFamily="34" charset="0"/>
              </a:rPr>
              <a:t>4</a:t>
            </a:r>
            <a:r>
              <a:rPr lang="en-US" sz="1600" dirty="0" smtClean="0">
                <a:latin typeface="Century Gothic" panose="020B0502020202020204" pitchFamily="34" charset="0"/>
              </a:rPr>
              <a:t> </a:t>
            </a:r>
            <a:endParaRPr lang="en-US" sz="1600" dirty="0">
              <a:solidFill>
                <a:srgbClr val="0000FF"/>
              </a:solidFill>
              <a:latin typeface="Century Gothic" panose="020B0502020202020204" pitchFamily="34" charset="0"/>
            </a:endParaRPr>
          </a:p>
        </p:txBody>
      </p:sp>
      <p:sp>
        <p:nvSpPr>
          <p:cNvPr id="38" name="Text Box 35"/>
          <p:cNvSpPr txBox="1">
            <a:spLocks noChangeArrowheads="1"/>
          </p:cNvSpPr>
          <p:nvPr/>
        </p:nvSpPr>
        <p:spPr bwMode="auto">
          <a:xfrm>
            <a:off x="5657850" y="2771775"/>
            <a:ext cx="3540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sz="1600">
                <a:solidFill>
                  <a:srgbClr val="0000FF"/>
                </a:solidFill>
                <a:latin typeface="Century Gothic" panose="020B0502020202020204" pitchFamily="34" charset="0"/>
              </a:rPr>
              <a:t>.8</a:t>
            </a:r>
          </a:p>
        </p:txBody>
      </p:sp>
      <p:sp>
        <p:nvSpPr>
          <p:cNvPr id="39" name="Text Box 36"/>
          <p:cNvSpPr txBox="1">
            <a:spLocks noChangeArrowheads="1"/>
          </p:cNvSpPr>
          <p:nvPr/>
        </p:nvSpPr>
        <p:spPr bwMode="auto">
          <a:xfrm>
            <a:off x="6724650" y="2771775"/>
            <a:ext cx="466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sz="1600">
                <a:solidFill>
                  <a:srgbClr val="0000FF"/>
                </a:solidFill>
                <a:latin typeface="Century Gothic" panose="020B0502020202020204" pitchFamily="34" charset="0"/>
              </a:rPr>
              <a:t>.64</a:t>
            </a:r>
          </a:p>
        </p:txBody>
      </p:sp>
      <p:sp>
        <p:nvSpPr>
          <p:cNvPr id="40" name="Text Box 37"/>
          <p:cNvSpPr txBox="1">
            <a:spLocks noChangeArrowheads="1"/>
          </p:cNvSpPr>
          <p:nvPr/>
        </p:nvSpPr>
        <p:spPr bwMode="auto">
          <a:xfrm>
            <a:off x="7943850" y="2771775"/>
            <a:ext cx="466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sz="1600">
                <a:solidFill>
                  <a:srgbClr val="0000FF"/>
                </a:solidFill>
                <a:latin typeface="Century Gothic" panose="020B0502020202020204" pitchFamily="34" charset="0"/>
              </a:rPr>
              <a:t>.51</a:t>
            </a:r>
          </a:p>
        </p:txBody>
      </p:sp>
      <p:sp>
        <p:nvSpPr>
          <p:cNvPr id="41" name="Text Box 38"/>
          <p:cNvSpPr txBox="1">
            <a:spLocks noChangeArrowheads="1"/>
          </p:cNvSpPr>
          <p:nvPr/>
        </p:nvSpPr>
        <p:spPr bwMode="auto">
          <a:xfrm>
            <a:off x="9086850" y="2771775"/>
            <a:ext cx="466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sz="1600">
                <a:solidFill>
                  <a:srgbClr val="0000FF"/>
                </a:solidFill>
                <a:latin typeface="Century Gothic" panose="020B0502020202020204" pitchFamily="34" charset="0"/>
              </a:rPr>
              <a:t>.41</a:t>
            </a:r>
          </a:p>
        </p:txBody>
      </p:sp>
      <p:sp>
        <p:nvSpPr>
          <p:cNvPr id="42" name="Text Box 39"/>
          <p:cNvSpPr txBox="1">
            <a:spLocks noChangeArrowheads="1"/>
          </p:cNvSpPr>
          <p:nvPr/>
        </p:nvSpPr>
        <p:spPr bwMode="auto">
          <a:xfrm>
            <a:off x="4414838" y="2359025"/>
            <a:ext cx="635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sz="1600">
                <a:solidFill>
                  <a:srgbClr val="0000FF"/>
                </a:solidFill>
                <a:latin typeface="Century Gothic" panose="020B0502020202020204" pitchFamily="34" charset="0"/>
              </a:rPr>
              <a:t>$250</a:t>
            </a:r>
          </a:p>
        </p:txBody>
      </p:sp>
      <p:sp>
        <p:nvSpPr>
          <p:cNvPr id="43" name="Text Box 40"/>
          <p:cNvSpPr txBox="1">
            <a:spLocks noChangeArrowheads="1"/>
          </p:cNvSpPr>
          <p:nvPr/>
        </p:nvSpPr>
        <p:spPr bwMode="auto">
          <a:xfrm>
            <a:off x="5505450" y="2357438"/>
            <a:ext cx="635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sz="1600">
                <a:solidFill>
                  <a:srgbClr val="0000FF"/>
                </a:solidFill>
                <a:latin typeface="Century Gothic" panose="020B0502020202020204" pitchFamily="34" charset="0"/>
              </a:rPr>
              <a:t>$200</a:t>
            </a:r>
          </a:p>
        </p:txBody>
      </p:sp>
      <p:sp>
        <p:nvSpPr>
          <p:cNvPr id="44" name="Text Box 41"/>
          <p:cNvSpPr txBox="1">
            <a:spLocks noChangeArrowheads="1"/>
          </p:cNvSpPr>
          <p:nvPr/>
        </p:nvSpPr>
        <p:spPr bwMode="auto">
          <a:xfrm>
            <a:off x="6656388" y="2381250"/>
            <a:ext cx="635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sz="1600">
                <a:solidFill>
                  <a:srgbClr val="0000FF"/>
                </a:solidFill>
                <a:latin typeface="Century Gothic" panose="020B0502020202020204" pitchFamily="34" charset="0"/>
              </a:rPr>
              <a:t>$160</a:t>
            </a:r>
          </a:p>
        </p:txBody>
      </p:sp>
      <p:sp>
        <p:nvSpPr>
          <p:cNvPr id="45" name="Text Box 42"/>
          <p:cNvSpPr txBox="1">
            <a:spLocks noChangeArrowheads="1"/>
          </p:cNvSpPr>
          <p:nvPr/>
        </p:nvSpPr>
        <p:spPr bwMode="auto">
          <a:xfrm>
            <a:off x="7831138" y="2381250"/>
            <a:ext cx="635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sz="1600">
                <a:solidFill>
                  <a:srgbClr val="0000FF"/>
                </a:solidFill>
                <a:latin typeface="Century Gothic" panose="020B0502020202020204" pitchFamily="34" charset="0"/>
              </a:rPr>
              <a:t>$128</a:t>
            </a:r>
          </a:p>
        </p:txBody>
      </p:sp>
      <p:sp>
        <p:nvSpPr>
          <p:cNvPr id="46" name="Text Box 43"/>
          <p:cNvSpPr txBox="1">
            <a:spLocks noChangeArrowheads="1"/>
          </p:cNvSpPr>
          <p:nvPr/>
        </p:nvSpPr>
        <p:spPr bwMode="auto">
          <a:xfrm>
            <a:off x="9021763" y="2381250"/>
            <a:ext cx="635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sz="1600">
                <a:solidFill>
                  <a:srgbClr val="0000FF"/>
                </a:solidFill>
                <a:latin typeface="Century Gothic" panose="020B0502020202020204" pitchFamily="34" charset="0"/>
              </a:rPr>
              <a:t>$103</a:t>
            </a:r>
          </a:p>
        </p:txBody>
      </p:sp>
      <p:sp>
        <p:nvSpPr>
          <p:cNvPr id="47" name="Rectangle 32"/>
          <p:cNvSpPr>
            <a:spLocks noChangeArrowheads="1"/>
          </p:cNvSpPr>
          <p:nvPr/>
        </p:nvSpPr>
        <p:spPr bwMode="auto">
          <a:xfrm>
            <a:off x="1695450" y="4540251"/>
            <a:ext cx="24923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indent="1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600" b="1" dirty="0" smtClean="0">
                <a:solidFill>
                  <a:srgbClr val="0000FF"/>
                </a:solidFill>
                <a:latin typeface="Century Gothic" panose="020B0502020202020204" pitchFamily="34" charset="0"/>
              </a:rPr>
              <a:t>Time (0 is present)</a:t>
            </a:r>
            <a:endParaRPr lang="en-US" sz="1600" b="1" dirty="0">
              <a:solidFill>
                <a:srgbClr val="0000FF"/>
              </a:solidFill>
              <a:latin typeface="Century Gothic" panose="020B0502020202020204" pitchFamily="34" charset="0"/>
            </a:endParaRPr>
          </a:p>
        </p:txBody>
      </p:sp>
      <p:sp>
        <p:nvSpPr>
          <p:cNvPr id="48" name="Rectangle 32"/>
          <p:cNvSpPr>
            <a:spLocks noChangeArrowheads="1"/>
          </p:cNvSpPr>
          <p:nvPr/>
        </p:nvSpPr>
        <p:spPr bwMode="auto">
          <a:xfrm>
            <a:off x="4533106" y="4540251"/>
            <a:ext cx="24923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indent="1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600" b="1" dirty="0" smtClean="0">
                <a:solidFill>
                  <a:srgbClr val="0000FF"/>
                </a:solidFill>
                <a:latin typeface="Century Gothic" panose="020B0502020202020204" pitchFamily="34" charset="0"/>
              </a:rPr>
              <a:t>0</a:t>
            </a:r>
            <a:endParaRPr lang="en-US" sz="1600" b="1" dirty="0">
              <a:solidFill>
                <a:srgbClr val="0000FF"/>
              </a:solidFill>
              <a:latin typeface="Century Gothic" panose="020B0502020202020204" pitchFamily="34" charset="0"/>
            </a:endParaRPr>
          </a:p>
        </p:txBody>
      </p:sp>
      <p:sp>
        <p:nvSpPr>
          <p:cNvPr id="49" name="Rectangle 32"/>
          <p:cNvSpPr>
            <a:spLocks noChangeArrowheads="1"/>
          </p:cNvSpPr>
          <p:nvPr/>
        </p:nvSpPr>
        <p:spPr bwMode="auto">
          <a:xfrm>
            <a:off x="5699125" y="4540251"/>
            <a:ext cx="24923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indent="1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600" b="1" dirty="0" smtClean="0">
                <a:solidFill>
                  <a:srgbClr val="0000FF"/>
                </a:solidFill>
                <a:latin typeface="Century Gothic" panose="020B0502020202020204" pitchFamily="34" charset="0"/>
              </a:rPr>
              <a:t>1</a:t>
            </a:r>
            <a:endParaRPr lang="en-US" sz="1600" b="1" dirty="0">
              <a:solidFill>
                <a:srgbClr val="0000FF"/>
              </a:solidFill>
              <a:latin typeface="Century Gothic" panose="020B0502020202020204" pitchFamily="34" charset="0"/>
            </a:endParaRPr>
          </a:p>
        </p:txBody>
      </p:sp>
      <p:sp>
        <p:nvSpPr>
          <p:cNvPr id="50" name="Rectangle 32"/>
          <p:cNvSpPr>
            <a:spLocks noChangeArrowheads="1"/>
          </p:cNvSpPr>
          <p:nvPr/>
        </p:nvSpPr>
        <p:spPr bwMode="auto">
          <a:xfrm>
            <a:off x="6800851" y="4525962"/>
            <a:ext cx="24923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indent="1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600" b="1" dirty="0" smtClean="0">
                <a:solidFill>
                  <a:srgbClr val="0000FF"/>
                </a:solidFill>
                <a:latin typeface="Century Gothic" panose="020B0502020202020204" pitchFamily="34" charset="0"/>
              </a:rPr>
              <a:t>2</a:t>
            </a:r>
            <a:endParaRPr lang="en-US" sz="1600" b="1" dirty="0">
              <a:solidFill>
                <a:srgbClr val="0000FF"/>
              </a:solidFill>
              <a:latin typeface="Century Gothic" panose="020B0502020202020204" pitchFamily="34" charset="0"/>
            </a:endParaRPr>
          </a:p>
        </p:txBody>
      </p:sp>
      <p:sp>
        <p:nvSpPr>
          <p:cNvPr id="51" name="Rectangle 32"/>
          <p:cNvSpPr>
            <a:spLocks noChangeArrowheads="1"/>
          </p:cNvSpPr>
          <p:nvPr/>
        </p:nvSpPr>
        <p:spPr bwMode="auto">
          <a:xfrm>
            <a:off x="7966870" y="4521200"/>
            <a:ext cx="24923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indent="1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600" b="1" dirty="0" smtClean="0">
                <a:solidFill>
                  <a:srgbClr val="0000FF"/>
                </a:solidFill>
                <a:latin typeface="Century Gothic" panose="020B0502020202020204" pitchFamily="34" charset="0"/>
              </a:rPr>
              <a:t>3</a:t>
            </a:r>
            <a:endParaRPr lang="en-US" sz="1600" b="1" dirty="0">
              <a:solidFill>
                <a:srgbClr val="0000FF"/>
              </a:solidFill>
              <a:latin typeface="Century Gothic" panose="020B0502020202020204" pitchFamily="34" charset="0"/>
            </a:endParaRPr>
          </a:p>
        </p:txBody>
      </p:sp>
      <p:sp>
        <p:nvSpPr>
          <p:cNvPr id="52" name="Rectangle 32"/>
          <p:cNvSpPr>
            <a:spLocks noChangeArrowheads="1"/>
          </p:cNvSpPr>
          <p:nvPr/>
        </p:nvSpPr>
        <p:spPr bwMode="auto">
          <a:xfrm>
            <a:off x="9132889" y="4530724"/>
            <a:ext cx="24923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indent="1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600" b="1" dirty="0" smtClean="0">
                <a:solidFill>
                  <a:srgbClr val="0000FF"/>
                </a:solidFill>
                <a:latin typeface="Century Gothic" panose="020B0502020202020204" pitchFamily="34" charset="0"/>
              </a:rPr>
              <a:t>4</a:t>
            </a:r>
            <a:endParaRPr lang="en-US" sz="1600" b="1" dirty="0">
              <a:solidFill>
                <a:srgbClr val="0000FF"/>
              </a:solidFill>
              <a:latin typeface="Century Gothic" panose="020B0502020202020204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695450" y="4992885"/>
            <a:ext cx="186590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1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endParaRPr lang="en-US" b="1" dirty="0">
              <a:solidFill>
                <a:srgbClr val="0000FF"/>
              </a:solidFill>
              <a:latin typeface="Century Gothic" panose="020B0502020202020204" pitchFamily="34" charset="0"/>
            </a:endParaRPr>
          </a:p>
        </p:txBody>
      </p:sp>
      <p:sp>
        <p:nvSpPr>
          <p:cNvPr id="56" name="Rectangle 32"/>
          <p:cNvSpPr>
            <a:spLocks noChangeArrowheads="1"/>
          </p:cNvSpPr>
          <p:nvPr/>
        </p:nvSpPr>
        <p:spPr bwMode="auto">
          <a:xfrm>
            <a:off x="4732337" y="4884738"/>
            <a:ext cx="996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indent="1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600" dirty="0" smtClean="0">
                <a:solidFill>
                  <a:srgbClr val="0000FF"/>
                </a:solidFill>
                <a:latin typeface="Century Gothic" panose="020B0502020202020204" pitchFamily="34" charset="0"/>
              </a:rPr>
              <a:t>Period 1</a:t>
            </a:r>
            <a:endParaRPr lang="en-US" sz="1600" dirty="0">
              <a:solidFill>
                <a:srgbClr val="0000FF"/>
              </a:solidFill>
              <a:latin typeface="Century Gothic" panose="020B0502020202020204" pitchFamily="34" charset="0"/>
            </a:endParaRPr>
          </a:p>
        </p:txBody>
      </p:sp>
      <p:sp>
        <p:nvSpPr>
          <p:cNvPr id="57" name="Rectangle 32"/>
          <p:cNvSpPr>
            <a:spLocks noChangeArrowheads="1"/>
          </p:cNvSpPr>
          <p:nvPr/>
        </p:nvSpPr>
        <p:spPr bwMode="auto">
          <a:xfrm>
            <a:off x="5938837" y="4894262"/>
            <a:ext cx="996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indent="1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600" dirty="0" smtClean="0">
                <a:solidFill>
                  <a:srgbClr val="0000FF"/>
                </a:solidFill>
                <a:latin typeface="Century Gothic" panose="020B0502020202020204" pitchFamily="34" charset="0"/>
              </a:rPr>
              <a:t>Period 2</a:t>
            </a:r>
            <a:endParaRPr lang="en-US" sz="1600" dirty="0">
              <a:solidFill>
                <a:srgbClr val="0000FF"/>
              </a:solidFill>
              <a:latin typeface="Century Gothic" panose="020B0502020202020204" pitchFamily="34" charset="0"/>
            </a:endParaRPr>
          </a:p>
        </p:txBody>
      </p:sp>
      <p:sp>
        <p:nvSpPr>
          <p:cNvPr id="58" name="Rectangle 32"/>
          <p:cNvSpPr>
            <a:spLocks noChangeArrowheads="1"/>
          </p:cNvSpPr>
          <p:nvPr/>
        </p:nvSpPr>
        <p:spPr bwMode="auto">
          <a:xfrm>
            <a:off x="7050088" y="4884738"/>
            <a:ext cx="996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indent="1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600" dirty="0" smtClean="0">
                <a:solidFill>
                  <a:srgbClr val="0000FF"/>
                </a:solidFill>
                <a:latin typeface="Century Gothic" panose="020B0502020202020204" pitchFamily="34" charset="0"/>
              </a:rPr>
              <a:t>Period 3</a:t>
            </a:r>
            <a:endParaRPr lang="en-US" sz="1600" dirty="0">
              <a:solidFill>
                <a:srgbClr val="0000FF"/>
              </a:solidFill>
              <a:latin typeface="Century Gothic" panose="020B0502020202020204" pitchFamily="34" charset="0"/>
            </a:endParaRPr>
          </a:p>
        </p:txBody>
      </p:sp>
      <p:sp>
        <p:nvSpPr>
          <p:cNvPr id="59" name="Rectangle 32"/>
          <p:cNvSpPr>
            <a:spLocks noChangeArrowheads="1"/>
          </p:cNvSpPr>
          <p:nvPr/>
        </p:nvSpPr>
        <p:spPr bwMode="auto">
          <a:xfrm>
            <a:off x="8216107" y="4884738"/>
            <a:ext cx="996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indent="1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600" dirty="0" smtClean="0">
                <a:solidFill>
                  <a:srgbClr val="0000FF"/>
                </a:solidFill>
                <a:latin typeface="Century Gothic" panose="020B0502020202020204" pitchFamily="34" charset="0"/>
              </a:rPr>
              <a:t>Period 4</a:t>
            </a:r>
            <a:endParaRPr lang="en-US" sz="1600" dirty="0">
              <a:solidFill>
                <a:srgbClr val="0000FF"/>
              </a:solidFill>
              <a:latin typeface="Century Gothic" panose="020B0502020202020204" pitchFamily="34" charset="0"/>
            </a:endParaRPr>
          </a:p>
        </p:txBody>
      </p:sp>
      <p:sp>
        <p:nvSpPr>
          <p:cNvPr id="60" name="Rectangle 32"/>
          <p:cNvSpPr>
            <a:spLocks noChangeArrowheads="1"/>
          </p:cNvSpPr>
          <p:nvPr/>
        </p:nvSpPr>
        <p:spPr bwMode="auto">
          <a:xfrm>
            <a:off x="10379076" y="3848101"/>
            <a:ext cx="4841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indent="1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600" b="1" dirty="0" smtClean="0">
                <a:solidFill>
                  <a:srgbClr val="0000FF"/>
                </a:solidFill>
                <a:latin typeface="Century Gothic" panose="020B0502020202020204" pitchFamily="34" charset="0"/>
              </a:rPr>
              <a:t>…</a:t>
            </a:r>
            <a:endParaRPr lang="en-US" sz="1600" b="1" dirty="0">
              <a:solidFill>
                <a:srgbClr val="0000FF"/>
              </a:solidFill>
              <a:latin typeface="Century Gothic" panose="020B0502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3586221" y="5550626"/>
                <a:ext cx="7082574" cy="60497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𝐶𝐿𝑉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6221" y="5550626"/>
                <a:ext cx="7082574" cy="60497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354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Geometric series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0&lt;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518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approach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𝐶𝐿𝑉</m:t>
                          </m:r>
                        </m:e>
                      </m:d>
                      <m:r>
                        <m:rPr>
                          <m:aln/>
                        </m:rP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(1+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en-US">
                          <a:latin typeface="Cambria Math" panose="02040503050406030204" pitchFamily="18" charset="0"/>
                        </a:rPr>
                        <m:t>+…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(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where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214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example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9163050" cy="4351338"/>
              </a:xfrm>
            </p:spPr>
            <p:txBody>
              <a:bodyPr/>
              <a:lstStyle/>
              <a:p>
                <a:pPr marL="0" indent="0">
                  <a:lnSpc>
                    <a:spcPct val="15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𝐶𝐿𝑉</m:t>
                          </m:r>
                        </m:e>
                      </m:d>
                      <m:r>
                        <m:rPr>
                          <m:aln/>
                        </m:rP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250 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.01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.01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0.8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917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9163050" cy="4351338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5114925" y="5438775"/>
            <a:ext cx="6119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(If we sum until period 10, our E[CLV] = 889.  See spreadsheet.)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16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3F6EF3A0-BBA0-4A6F-9E0D-D2035F0EAB38}" vid="{DD478E9C-FB07-45AF-99D5-436A4ACFCC4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5260</TotalTime>
  <Words>1886</Words>
  <Application>Microsoft Office PowerPoint</Application>
  <PresentationFormat>Widescreen</PresentationFormat>
  <Paragraphs>598</Paragraphs>
  <Slides>48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6" baseType="lpstr">
      <vt:lpstr>Arial</vt:lpstr>
      <vt:lpstr>Calibri</vt:lpstr>
      <vt:lpstr>Calibri Light</vt:lpstr>
      <vt:lpstr>Cambria Math</vt:lpstr>
      <vt:lpstr>Century Gothic</vt:lpstr>
      <vt:lpstr>Wingdings</vt:lpstr>
      <vt:lpstr>ヒラギノ角ゴ Pro W3</vt:lpstr>
      <vt:lpstr>Theme1</vt:lpstr>
      <vt:lpstr>Introduction to CLV</vt:lpstr>
      <vt:lpstr>Agenda</vt:lpstr>
      <vt:lpstr>CLV</vt:lpstr>
      <vt:lpstr>Traditional approach </vt:lpstr>
      <vt:lpstr>Traditional approach {m=250, r=0.80}</vt:lpstr>
      <vt:lpstr>Traditional approach {m=250, r=0.80}</vt:lpstr>
      <vt:lpstr>Geometric series</vt:lpstr>
      <vt:lpstr>Traditional approach</vt:lpstr>
      <vt:lpstr>Our example</vt:lpstr>
      <vt:lpstr>CLV vs. residual lifetime value (RLV)</vt:lpstr>
      <vt:lpstr>RLV</vt:lpstr>
      <vt:lpstr>RLV</vt:lpstr>
      <vt:lpstr>CLV with profit arriving at the end</vt:lpstr>
      <vt:lpstr>CLV with profit arriving at the end</vt:lpstr>
      <vt:lpstr>Cases</vt:lpstr>
      <vt:lpstr>Managerial issues</vt:lpstr>
      <vt:lpstr>PowerPoint Presentation</vt:lpstr>
      <vt:lpstr>What it can CLV do for you?</vt:lpstr>
      <vt:lpstr>What it can CLV do for you?</vt:lpstr>
      <vt:lpstr>Concentration (1)</vt:lpstr>
      <vt:lpstr>Concentration (2)</vt:lpstr>
      <vt:lpstr>Aside: concentration</vt:lpstr>
      <vt:lpstr>What it can CLV do for you?</vt:lpstr>
      <vt:lpstr>No one-size-fits-all</vt:lpstr>
      <vt:lpstr>Forecasting retention</vt:lpstr>
      <vt:lpstr>Questions</vt:lpstr>
      <vt:lpstr>Survivor function</vt:lpstr>
      <vt:lpstr>Retention rate</vt:lpstr>
      <vt:lpstr>PowerPoint Presentation</vt:lpstr>
      <vt:lpstr>Survivor function and retention rate</vt:lpstr>
      <vt:lpstr>Projecting retention</vt:lpstr>
      <vt:lpstr>Geometric model</vt:lpstr>
      <vt:lpstr>Aside: probability models</vt:lpstr>
      <vt:lpstr>Group exercise</vt:lpstr>
      <vt:lpstr>Geometric model (p=0.5)</vt:lpstr>
      <vt:lpstr>Geometric model (p=0.2)</vt:lpstr>
      <vt:lpstr>Estimating parameters</vt:lpstr>
      <vt:lpstr>Likelihood</vt:lpstr>
      <vt:lpstr>Estimating parameters</vt:lpstr>
      <vt:lpstr>Log-likelihood</vt:lpstr>
      <vt:lpstr>Estimating parameters (1): Excel</vt:lpstr>
      <vt:lpstr>Estimating Parameters (2): Excel</vt:lpstr>
      <vt:lpstr>Estimating parameters (3): Excel</vt:lpstr>
      <vt:lpstr>Projecting survival and retention curves </vt:lpstr>
      <vt:lpstr>Projecting survival &amp; retention curves (2)</vt:lpstr>
      <vt:lpstr>What’s wrong with this story?</vt:lpstr>
      <vt:lpstr>Building a better model</vt:lpstr>
      <vt:lpstr>Next time (Monday)</vt:lpstr>
    </vt:vector>
  </TitlesOfParts>
  <Company>Tilburg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Retention in a Subscription Business Model</dc:title>
  <dc:creator>G. Knox</dc:creator>
  <cp:lastModifiedBy>G. Knox</cp:lastModifiedBy>
  <cp:revision>107</cp:revision>
  <dcterms:created xsi:type="dcterms:W3CDTF">2016-04-08T12:08:48Z</dcterms:created>
  <dcterms:modified xsi:type="dcterms:W3CDTF">2017-05-10T15:13:43Z</dcterms:modified>
</cp:coreProperties>
</file>