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8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5" r:id="rId3"/>
    <p:sldId id="381" r:id="rId4"/>
    <p:sldId id="415" r:id="rId5"/>
    <p:sldId id="416" r:id="rId6"/>
    <p:sldId id="363" r:id="rId7"/>
    <p:sldId id="396" r:id="rId8"/>
    <p:sldId id="402" r:id="rId9"/>
    <p:sldId id="365" r:id="rId10"/>
    <p:sldId id="404" r:id="rId11"/>
    <p:sldId id="397" r:id="rId12"/>
    <p:sldId id="419" r:id="rId13"/>
    <p:sldId id="372" r:id="rId14"/>
    <p:sldId id="374" r:id="rId15"/>
    <p:sldId id="375" r:id="rId16"/>
    <p:sldId id="405" r:id="rId17"/>
    <p:sldId id="376" r:id="rId18"/>
    <p:sldId id="377" r:id="rId19"/>
    <p:sldId id="378" r:id="rId20"/>
    <p:sldId id="379" r:id="rId21"/>
    <p:sldId id="398" r:id="rId22"/>
    <p:sldId id="399" r:id="rId23"/>
    <p:sldId id="407" r:id="rId24"/>
    <p:sldId id="410" r:id="rId25"/>
    <p:sldId id="380" r:id="rId26"/>
    <p:sldId id="382" r:id="rId27"/>
    <p:sldId id="383" r:id="rId28"/>
    <p:sldId id="384" r:id="rId29"/>
    <p:sldId id="411" r:id="rId30"/>
    <p:sldId id="412" r:id="rId31"/>
    <p:sldId id="385" r:id="rId32"/>
    <p:sldId id="386" r:id="rId33"/>
    <p:sldId id="387" r:id="rId34"/>
    <p:sldId id="413" r:id="rId35"/>
    <p:sldId id="388" r:id="rId36"/>
    <p:sldId id="414" r:id="rId37"/>
    <p:sldId id="389" r:id="rId38"/>
    <p:sldId id="390" r:id="rId39"/>
    <p:sldId id="391" r:id="rId40"/>
    <p:sldId id="394" r:id="rId41"/>
    <p:sldId id="408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60C24-A4B4-4647-A8E1-175CF884BE59}">
          <p14:sldIdLst>
            <p14:sldId id="256"/>
            <p14:sldId id="325"/>
            <p14:sldId id="381"/>
            <p14:sldId id="415"/>
            <p14:sldId id="416"/>
            <p14:sldId id="363"/>
            <p14:sldId id="396"/>
            <p14:sldId id="402"/>
            <p14:sldId id="365"/>
            <p14:sldId id="404"/>
            <p14:sldId id="397"/>
            <p14:sldId id="419"/>
            <p14:sldId id="372"/>
            <p14:sldId id="374"/>
            <p14:sldId id="375"/>
            <p14:sldId id="405"/>
            <p14:sldId id="376"/>
            <p14:sldId id="377"/>
            <p14:sldId id="378"/>
            <p14:sldId id="379"/>
            <p14:sldId id="398"/>
            <p14:sldId id="399"/>
            <p14:sldId id="407"/>
            <p14:sldId id="410"/>
            <p14:sldId id="380"/>
            <p14:sldId id="382"/>
            <p14:sldId id="383"/>
            <p14:sldId id="384"/>
            <p14:sldId id="411"/>
            <p14:sldId id="412"/>
            <p14:sldId id="385"/>
            <p14:sldId id="386"/>
            <p14:sldId id="387"/>
            <p14:sldId id="413"/>
            <p14:sldId id="388"/>
            <p14:sldId id="414"/>
            <p14:sldId id="389"/>
            <p14:sldId id="390"/>
            <p14:sldId id="391"/>
            <p14:sldId id="394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04" autoAdjust="0"/>
  </p:normalViewPr>
  <p:slideViewPr>
    <p:cSldViewPr snapToGrid="0">
      <p:cViewPr varScale="1">
        <p:scale>
          <a:sx n="100" d="100"/>
          <a:sy n="100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ustomer%20Analytics\Lecture%205%20Intro%20to%20CLV\nonconstant%20retention%20not%20po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D:\Dropbox\Professional%20Learning\ExecEd\simple%20CLV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D:\Dropbox\Customer%20Analytics\Old\Lecture%206%20Next%20level%20CLV\retention%20rate%20BG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D:\Dropbox\Customer%20Analytics\Old\Lecture%206%20Next%20level%20CLV\retention%20rate%20BG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fessional%20Learning\ExecEd\simple%20CLV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vT_comp\Customer%20Analytics\spreadsheets\BG_int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Dropbox\Professional%20Learning\ExecEd\simple%20CLV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fessional%20Learning\ExecEd\simple%20CL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Dropbox\Professional%20Learning\ExecEd\simple%20CLV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Dropbox\Professional%20Learning\ExecEd\simple%20CLV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D:\Dropbox\Professional%20Learning\ExecEd\simple%20CLV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D:\Dropbox\Professional%20Learning\ExecEd\simple%20CL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98466037445771E-2"/>
          <c:y val="5.7589229636625848E-2"/>
          <c:w val="0.91556960381351671"/>
          <c:h val="0.85938376018228324"/>
        </c:manualLayout>
      </c:layout>
      <c:lineChart>
        <c:grouping val="standard"/>
        <c:varyColors val="0"/>
        <c:ser>
          <c:idx val="0"/>
          <c:order val="0"/>
          <c:tx>
            <c:strRef>
              <c:f>Validation!$F$4</c:f>
              <c:strCache>
                <c:ptCount val="1"/>
                <c:pt idx="0">
                  <c:v>% Surviving Geometric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Validation!$F$7:$F$18</c:f>
              <c:numCache>
                <c:formatCode>#,##0.000</c:formatCode>
                <c:ptCount val="12"/>
                <c:pt idx="0">
                  <c:v>0.8</c:v>
                </c:pt>
                <c:pt idx="1">
                  <c:v>0.64000000000000012</c:v>
                </c:pt>
                <c:pt idx="2">
                  <c:v>0.51200000000000012</c:v>
                </c:pt>
                <c:pt idx="3">
                  <c:v>0.40960000000000019</c:v>
                </c:pt>
                <c:pt idx="4">
                  <c:v>0.32768000000000019</c:v>
                </c:pt>
                <c:pt idx="5">
                  <c:v>0.26214400000000015</c:v>
                </c:pt>
                <c:pt idx="6">
                  <c:v>0.20971520000000016</c:v>
                </c:pt>
                <c:pt idx="7">
                  <c:v>0.16777216000000014</c:v>
                </c:pt>
                <c:pt idx="8">
                  <c:v>0.13421772800000012</c:v>
                </c:pt>
                <c:pt idx="9">
                  <c:v>0.10737418240000011</c:v>
                </c:pt>
                <c:pt idx="10">
                  <c:v>8.5899345920000092E-2</c:v>
                </c:pt>
                <c:pt idx="11">
                  <c:v>6.8719476736000096E-2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8A-4A2B-9F14-19C3F09C5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916944"/>
        <c:axId val="205812808"/>
      </c:lineChart>
      <c:catAx>
        <c:axId val="20491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dirty="0" smtClean="0">
                    <a:latin typeface="Century Gothic" panose="020B0502020202020204" pitchFamily="34" charset="0"/>
                  </a:rPr>
                  <a:t>Periods customer is retained</a:t>
                </a:r>
                <a:endParaRPr lang="en-US" sz="1200" dirty="0">
                  <a:latin typeface="Century Gothic" panose="020B0502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5812808"/>
        <c:crosses val="autoZero"/>
        <c:auto val="1"/>
        <c:lblAlgn val="ctr"/>
        <c:lblOffset val="100"/>
        <c:noMultiLvlLbl val="0"/>
      </c:catAx>
      <c:valAx>
        <c:axId val="205812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dirty="0" smtClean="0">
                    <a:latin typeface="Century Gothic" panose="020B0502020202020204" pitchFamily="34" charset="0"/>
                  </a:rPr>
                  <a:t> Survival function: probability customer remains</a:t>
                </a:r>
                <a:r>
                  <a:rPr lang="en-US" sz="1200" baseline="0" dirty="0" smtClean="0">
                    <a:latin typeface="Century Gothic" panose="020B0502020202020204" pitchFamily="34" charset="0"/>
                  </a:rPr>
                  <a:t> longer than .. periods</a:t>
                </a:r>
                <a:endParaRPr lang="en-US" sz="1200" dirty="0">
                  <a:latin typeface="Century Gothic" panose="020B0502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49169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val>
            <c:numRef>
              <c:f>'data for beta dist'!$L$6:$L$55</c:f>
              <c:numCache>
                <c:formatCode>General</c:formatCode>
                <c:ptCount val="50"/>
                <c:pt idx="0">
                  <c:v>13</c:v>
                </c:pt>
                <c:pt idx="1">
                  <c:v>33</c:v>
                </c:pt>
                <c:pt idx="2">
                  <c:v>45</c:v>
                </c:pt>
                <c:pt idx="3">
                  <c:v>52</c:v>
                </c:pt>
                <c:pt idx="4">
                  <c:v>55</c:v>
                </c:pt>
                <c:pt idx="5">
                  <c:v>55</c:v>
                </c:pt>
                <c:pt idx="6">
                  <c:v>53</c:v>
                </c:pt>
                <c:pt idx="7">
                  <c:v>50</c:v>
                </c:pt>
                <c:pt idx="8">
                  <c:v>46</c:v>
                </c:pt>
                <c:pt idx="9">
                  <c:v>41</c:v>
                </c:pt>
                <c:pt idx="10">
                  <c:v>36</c:v>
                </c:pt>
                <c:pt idx="11">
                  <c:v>32</c:v>
                </c:pt>
                <c:pt idx="12">
                  <c:v>27</c:v>
                </c:pt>
                <c:pt idx="13">
                  <c:v>23</c:v>
                </c:pt>
                <c:pt idx="14">
                  <c:v>19</c:v>
                </c:pt>
                <c:pt idx="15">
                  <c:v>16</c:v>
                </c:pt>
                <c:pt idx="16">
                  <c:v>13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9-4040-9650-12396781910E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dist'!$P$6:$P$55</c:f>
              <c:numCache>
                <c:formatCode>General</c:formatCode>
                <c:ptCount val="50"/>
                <c:pt idx="0">
                  <c:v>13</c:v>
                </c:pt>
                <c:pt idx="1">
                  <c:v>32</c:v>
                </c:pt>
                <c:pt idx="2">
                  <c:v>43</c:v>
                </c:pt>
                <c:pt idx="3">
                  <c:v>49</c:v>
                </c:pt>
                <c:pt idx="4">
                  <c:v>50</c:v>
                </c:pt>
                <c:pt idx="5">
                  <c:v>49</c:v>
                </c:pt>
                <c:pt idx="6">
                  <c:v>46</c:v>
                </c:pt>
                <c:pt idx="7">
                  <c:v>43</c:v>
                </c:pt>
                <c:pt idx="8">
                  <c:v>38</c:v>
                </c:pt>
                <c:pt idx="9">
                  <c:v>33</c:v>
                </c:pt>
                <c:pt idx="10">
                  <c:v>29</c:v>
                </c:pt>
                <c:pt idx="11">
                  <c:v>24</c:v>
                </c:pt>
                <c:pt idx="12">
                  <c:v>20</c:v>
                </c:pt>
                <c:pt idx="13">
                  <c:v>17</c:v>
                </c:pt>
                <c:pt idx="14">
                  <c:v>14</c:v>
                </c:pt>
                <c:pt idx="15">
                  <c:v>11</c:v>
                </c:pt>
                <c:pt idx="16">
                  <c:v>9</c:v>
                </c:pt>
                <c:pt idx="17">
                  <c:v>7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09-4040-9650-123967819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1262800"/>
        <c:axId val="211263192"/>
      </c:barChart>
      <c:catAx>
        <c:axId val="21126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63192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11263192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6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73776719107809E-2"/>
          <c:y val="2.1240656698061192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0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dist'!$T$6:$T$55</c:f>
              <c:numCache>
                <c:formatCode>General</c:formatCode>
                <c:ptCount val="50"/>
                <c:pt idx="0">
                  <c:v>569</c:v>
                </c:pt>
                <c:pt idx="1">
                  <c:v>41</c:v>
                </c:pt>
                <c:pt idx="2">
                  <c:v>26</c:v>
                </c:pt>
                <c:pt idx="3">
                  <c:v>19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14</c:v>
                </c:pt>
                <c:pt idx="49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E-408F-A668-9B3944D6FD44}"/>
            </c:ext>
          </c:extLst>
        </c:ser>
        <c:ser>
          <c:idx val="1"/>
          <c:order val="1"/>
          <c:tx>
            <c:v>new</c:v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val>
            <c:numRef>
              <c:f>'data for beta dist'!$X$6:$X$55</c:f>
              <c:numCache>
                <c:formatCode>General</c:formatCode>
                <c:ptCount val="50"/>
                <c:pt idx="0">
                  <c:v>568</c:v>
                </c:pt>
                <c:pt idx="1">
                  <c:v>40</c:v>
                </c:pt>
                <c:pt idx="2">
                  <c:v>25</c:v>
                </c:pt>
                <c:pt idx="3">
                  <c:v>18</c:v>
                </c:pt>
                <c:pt idx="4">
                  <c:v>14</c:v>
                </c:pt>
                <c:pt idx="5">
                  <c:v>12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6E-408F-A668-9B3944D6F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1886480"/>
        <c:axId val="211886872"/>
      </c:barChart>
      <c:catAx>
        <c:axId val="21188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886872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11886872"/>
        <c:scaling>
          <c:orientation val="minMax"/>
          <c:max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88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73776719107809E-2"/>
          <c:y val="2.1240656698061192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0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dist'!$X$6:$X$55</c:f>
              <c:numCache>
                <c:formatCode>General</c:formatCode>
                <c:ptCount val="50"/>
                <c:pt idx="0">
                  <c:v>568</c:v>
                </c:pt>
                <c:pt idx="1">
                  <c:v>40</c:v>
                </c:pt>
                <c:pt idx="2">
                  <c:v>25</c:v>
                </c:pt>
                <c:pt idx="3">
                  <c:v>18</c:v>
                </c:pt>
                <c:pt idx="4">
                  <c:v>14</c:v>
                </c:pt>
                <c:pt idx="5">
                  <c:v>12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A-4918-A2E5-8BFA1952BECE}"/>
            </c:ext>
          </c:extLst>
        </c:ser>
        <c:ser>
          <c:idx val="1"/>
          <c:order val="1"/>
          <c:tx>
            <c:v>new</c:v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val>
            <c:numRef>
              <c:f>'data for beta dist'!$AB$6:$AB$55</c:f>
              <c:numCache>
                <c:formatCode>General</c:formatCode>
                <c:ptCount val="50"/>
                <c:pt idx="0">
                  <c:v>567</c:v>
                </c:pt>
                <c:pt idx="1">
                  <c:v>39</c:v>
                </c:pt>
                <c:pt idx="2">
                  <c:v>23</c:v>
                </c:pt>
                <c:pt idx="3">
                  <c:v>17</c:v>
                </c:pt>
                <c:pt idx="4">
                  <c:v>13</c:v>
                </c:pt>
                <c:pt idx="5">
                  <c:v>10</c:v>
                </c:pt>
                <c:pt idx="6">
                  <c:v>9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FA-4918-A2E5-8BFA1952B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1887656"/>
        <c:axId val="211888048"/>
      </c:barChart>
      <c:catAx>
        <c:axId val="211887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888048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11888048"/>
        <c:scaling>
          <c:orientation val="minMax"/>
          <c:max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88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47147495522684"/>
          <c:y val="2.1240644107747099E-2"/>
          <c:w val="0.87658112937173993"/>
          <c:h val="0.8189245274625202"/>
        </c:manualLayout>
      </c:layout>
      <c:lineChart>
        <c:grouping val="standard"/>
        <c:varyColors val="0"/>
        <c:ser>
          <c:idx val="0"/>
          <c:order val="0"/>
          <c:tx>
            <c:strRef>
              <c:f>'BG retention'!$E$2</c:f>
              <c:strCache>
                <c:ptCount val="1"/>
                <c:pt idx="0">
                  <c:v>low heterogeneity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D3-4D1E-8FCB-8359F1C2961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D3-4D1E-8FCB-8359F1C2961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D3-4D1E-8FCB-8359F1C2961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D3-4D1E-8FCB-8359F1C2961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D3-4D1E-8FCB-8359F1C2961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D3-4D1E-8FCB-8359F1C2961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D3-4D1E-8FCB-8359F1C2961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D3-4D1E-8FCB-8359F1C2961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D3-4D1E-8FCB-8359F1C2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36576" rIns="38100" bIns="19050" anchor="b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retention'!$E$8:$E$20</c:f>
              <c:numCache>
                <c:formatCode>0.000</c:formatCode>
                <c:ptCount val="12"/>
                <c:pt idx="0">
                  <c:v>0.8</c:v>
                </c:pt>
                <c:pt idx="1">
                  <c:v>0.81818181818181823</c:v>
                </c:pt>
                <c:pt idx="2">
                  <c:v>0.83333333333333337</c:v>
                </c:pt>
                <c:pt idx="3">
                  <c:v>0.84615384615384615</c:v>
                </c:pt>
                <c:pt idx="4">
                  <c:v>0.8571428571428571</c:v>
                </c:pt>
                <c:pt idx="5">
                  <c:v>0.8666666666666667</c:v>
                </c:pt>
                <c:pt idx="6">
                  <c:v>0.875</c:v>
                </c:pt>
                <c:pt idx="7">
                  <c:v>0.88235294117647056</c:v>
                </c:pt>
                <c:pt idx="8">
                  <c:v>0.88888888888888884</c:v>
                </c:pt>
                <c:pt idx="9">
                  <c:v>0.89473684210526316</c:v>
                </c:pt>
                <c:pt idx="10">
                  <c:v>0.9</c:v>
                </c:pt>
                <c:pt idx="11">
                  <c:v>0.90476190476190477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9-05D3-4D1E-8FCB-8359F1C2961C}"/>
            </c:ext>
          </c:extLst>
        </c:ser>
        <c:ser>
          <c:idx val="1"/>
          <c:order val="1"/>
          <c:tx>
            <c:strRef>
              <c:f>'BG retention'!$F$2</c:f>
              <c:strCache>
                <c:ptCount val="1"/>
                <c:pt idx="0">
                  <c:v>high heterogeneity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D3-4D1E-8FCB-8359F1C2961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D3-4D1E-8FCB-8359F1C2961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5D3-4D1E-8FCB-8359F1C2961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5D3-4D1E-8FCB-8359F1C2961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5D3-4D1E-8FCB-8359F1C2961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5D3-4D1E-8FCB-8359F1C2961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D3-4D1E-8FCB-8359F1C2961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5D3-4D1E-8FCB-8359F1C2961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D3-4D1E-8FCB-8359F1C2961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5D3-4D1E-8FCB-8359F1C2961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5D3-4D1E-8FCB-8359F1C2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retention'!$F$8:$F$20</c:f>
              <c:numCache>
                <c:formatCode>0.000</c:formatCode>
                <c:ptCount val="12"/>
                <c:pt idx="0">
                  <c:v>0.79999999999999982</c:v>
                </c:pt>
                <c:pt idx="1">
                  <c:v>0.93333333333333324</c:v>
                </c:pt>
                <c:pt idx="2">
                  <c:v>0.96</c:v>
                </c:pt>
                <c:pt idx="3">
                  <c:v>0.97142857142857153</c:v>
                </c:pt>
                <c:pt idx="4">
                  <c:v>0.97777777777777786</c:v>
                </c:pt>
                <c:pt idx="5">
                  <c:v>0.98181818181818192</c:v>
                </c:pt>
                <c:pt idx="6">
                  <c:v>0.98461538461538467</c:v>
                </c:pt>
                <c:pt idx="7">
                  <c:v>0.98666666666666669</c:v>
                </c:pt>
                <c:pt idx="8">
                  <c:v>0.9882352941176471</c:v>
                </c:pt>
                <c:pt idx="9">
                  <c:v>0.98947368421052639</c:v>
                </c:pt>
                <c:pt idx="10">
                  <c:v>0.99047619047619051</c:v>
                </c:pt>
                <c:pt idx="11">
                  <c:v>0.99130434782608701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5-05D3-4D1E-8FCB-8359F1C29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88832"/>
        <c:axId val="211889224"/>
      </c:lineChart>
      <c:catAx>
        <c:axId val="211888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Periods</a:t>
                </a:r>
              </a:p>
            </c:rich>
          </c:tx>
          <c:layout>
            <c:manualLayout>
              <c:xMode val="edge"/>
              <c:yMode val="edge"/>
              <c:x val="0.50177002312531349"/>
              <c:y val="0.925399286457857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889224"/>
        <c:crosses val="autoZero"/>
        <c:auto val="1"/>
        <c:lblAlgn val="ctr"/>
        <c:lblOffset val="100"/>
        <c:noMultiLvlLbl val="0"/>
      </c:catAx>
      <c:valAx>
        <c:axId val="211889224"/>
        <c:scaling>
          <c:orientation val="minMax"/>
          <c:max val="1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Retention rate</a:t>
                </a:r>
              </a:p>
            </c:rich>
          </c:tx>
          <c:layout>
            <c:manualLayout>
              <c:xMode val="edge"/>
              <c:yMode val="edge"/>
              <c:x val="2.2426163644103936E-2"/>
              <c:y val="0.316011889121591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888832"/>
        <c:crosses val="autoZero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964315423418432E-2"/>
          <c:y val="2.1240656698061192E-2"/>
          <c:w val="0.91556960381351671"/>
          <c:h val="0.8434680618252699"/>
        </c:manualLayout>
      </c:layout>
      <c:lineChart>
        <c:grouping val="standard"/>
        <c:varyColors val="0"/>
        <c:ser>
          <c:idx val="1"/>
          <c:order val="0"/>
          <c:tx>
            <c:strRef>
              <c:f>Data!$H$1</c:f>
              <c:strCache>
                <c:ptCount val="1"/>
                <c:pt idx="0">
                  <c:v>% Retained 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Data!$F$2:$F$14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  <c:extLst/>
            </c:numRef>
          </c:cat>
          <c:val>
            <c:numRef>
              <c:f>Data!$D$2:$D$14</c:f>
              <c:numCache>
                <c:formatCode>0.0%</c:formatCode>
                <c:ptCount val="12"/>
                <c:pt idx="0">
                  <c:v>0.63100000000000001</c:v>
                </c:pt>
                <c:pt idx="1">
                  <c:v>0.7416798732171157</c:v>
                </c:pt>
                <c:pt idx="2">
                  <c:v>0.81623931623931623</c:v>
                </c:pt>
                <c:pt idx="3">
                  <c:v>0.85340314136125661</c:v>
                </c:pt>
                <c:pt idx="4">
                  <c:v>0.88650306748466245</c:v>
                </c:pt>
                <c:pt idx="5">
                  <c:v>0.90657439446366794</c:v>
                </c:pt>
                <c:pt idx="6">
                  <c:v>0.91984732824427473</c:v>
                </c:pt>
                <c:pt idx="7">
                  <c:v>0.92531120331950212</c:v>
                </c:pt>
                <c:pt idx="8">
                  <c:v>0.92825112107623309</c:v>
                </c:pt>
                <c:pt idx="9">
                  <c:v>0.9371980676328503</c:v>
                </c:pt>
                <c:pt idx="10">
                  <c:v>0.94329896907216493</c:v>
                </c:pt>
                <c:pt idx="11">
                  <c:v>0.94535519125683054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0801-4B08-A4D1-9D744E741DF2}"/>
            </c:ext>
          </c:extLst>
        </c:ser>
        <c:ser>
          <c:idx val="0"/>
          <c:order val="1"/>
          <c:tx>
            <c:strRef>
              <c:f>Validation!$G$4</c:f>
              <c:strCache>
                <c:ptCount val="1"/>
                <c:pt idx="0">
                  <c:v>% retained Geometric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12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Validation!$G$6:$G$18</c:f>
              <c:numCache>
                <c:formatCode>0.000</c:formatCode>
                <c:ptCount val="12"/>
                <c:pt idx="0">
                  <c:v>0.72833534890041673</c:v>
                </c:pt>
                <c:pt idx="1">
                  <c:v>0.72833534890041673</c:v>
                </c:pt>
                <c:pt idx="2">
                  <c:v>0.72833534890041673</c:v>
                </c:pt>
                <c:pt idx="3">
                  <c:v>0.72833534890041673</c:v>
                </c:pt>
                <c:pt idx="4">
                  <c:v>0.72833534890041673</c:v>
                </c:pt>
                <c:pt idx="5">
                  <c:v>0.72833534890041685</c:v>
                </c:pt>
                <c:pt idx="6">
                  <c:v>0.72833534890041673</c:v>
                </c:pt>
                <c:pt idx="7">
                  <c:v>0.72833534890041673</c:v>
                </c:pt>
                <c:pt idx="8">
                  <c:v>0.72833534890041673</c:v>
                </c:pt>
                <c:pt idx="9">
                  <c:v>0.72833534890041673</c:v>
                </c:pt>
                <c:pt idx="10">
                  <c:v>0.72833534890041685</c:v>
                </c:pt>
                <c:pt idx="11">
                  <c:v>0.72833534890041673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0801-4B08-A4D1-9D744E741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813592"/>
        <c:axId val="205813984"/>
      </c:lineChart>
      <c:catAx>
        <c:axId val="205813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b="1" dirty="0" smtClean="0">
                    <a:latin typeface="Century Gothic" panose="020B0502020202020204" pitchFamily="34" charset="0"/>
                  </a:rPr>
                  <a:t>Period t (customer age)</a:t>
                </a:r>
                <a:endParaRPr lang="en-US" sz="1200" b="1" dirty="0">
                  <a:latin typeface="Century Gothic" panose="020B0502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5813984"/>
        <c:crosses val="autoZero"/>
        <c:auto val="1"/>
        <c:lblAlgn val="ctr"/>
        <c:lblOffset val="100"/>
        <c:noMultiLvlLbl val="0"/>
      </c:catAx>
      <c:valAx>
        <c:axId val="205813984"/>
        <c:scaling>
          <c:orientation val="minMax"/>
          <c:min val="0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Retention</a:t>
                </a:r>
                <a:r>
                  <a:rPr lang="en-US" sz="1200" baseline="0">
                    <a:latin typeface="Century Gothic" panose="020B0502020202020204" pitchFamily="34" charset="0"/>
                  </a:rPr>
                  <a:t> rate</a:t>
                </a:r>
                <a:endParaRPr lang="en-US" sz="1200">
                  <a:latin typeface="Century Gothic" panose="020B0502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one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581359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Sheet1!$D$27</c:f>
              <c:strCache>
                <c:ptCount val="1"/>
                <c:pt idx="0">
                  <c:v>actual retention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90-459D-B0ED-93F8B9D5E1D9}"/>
              </c:ext>
            </c:extLst>
          </c:dPt>
          <c:xVal>
            <c:numRef>
              <c:f>Sheet1!$C$28:$C$32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Sheet1!$D$28:$D$32</c:f>
              <c:numCache>
                <c:formatCode>0.000</c:formatCode>
                <c:ptCount val="5"/>
                <c:pt idx="0">
                  <c:v>0.63339999999999996</c:v>
                </c:pt>
                <c:pt idx="1">
                  <c:v>0.68945374171139884</c:v>
                </c:pt>
                <c:pt idx="2">
                  <c:v>0.7474238607739867</c:v>
                </c:pt>
                <c:pt idx="3">
                  <c:v>0.79779411764705888</c:v>
                </c:pt>
                <c:pt idx="4">
                  <c:v>0.83594470046082958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90-459D-B0ED-93F8B9D5E1D9}"/>
            </c:ext>
          </c:extLst>
        </c:ser>
        <c:ser>
          <c:idx val="1"/>
          <c:order val="1"/>
          <c:tx>
            <c:strRef>
              <c:f>Sheet1!$E$27</c:f>
              <c:strCache>
                <c:ptCount val="1"/>
                <c:pt idx="0">
                  <c:v>projected retention at 2015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Sheet1!$C$28:$C$32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Sheet1!$E$28:$E$32</c:f>
              <c:numCache>
                <c:formatCode>0.000</c:formatCode>
                <c:ptCount val="5"/>
                <c:pt idx="0">
                  <c:v>0.63339999999999996</c:v>
                </c:pt>
                <c:pt idx="1">
                  <c:v>0.63339999999999996</c:v>
                </c:pt>
                <c:pt idx="2">
                  <c:v>0.63339999999999996</c:v>
                </c:pt>
                <c:pt idx="3">
                  <c:v>0.63339999999999996</c:v>
                </c:pt>
                <c:pt idx="4">
                  <c:v>0.63339999999999996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90-459D-B0ED-93F8B9D5E1D9}"/>
            </c:ext>
          </c:extLst>
        </c:ser>
        <c:ser>
          <c:idx val="2"/>
          <c:order val="2"/>
          <c:tx>
            <c:strRef>
              <c:f>Sheet1!$F$27</c:f>
              <c:strCache>
                <c:ptCount val="1"/>
                <c:pt idx="0">
                  <c:v>projected retention at 2016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Sheet1!$C$28:$C$32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Sheet1!$F$28:$F$32</c:f>
              <c:numCache>
                <c:formatCode>0.000</c:formatCode>
                <c:ptCount val="5"/>
                <c:pt idx="1">
                  <c:v>0.68945374171139884</c:v>
                </c:pt>
                <c:pt idx="2">
                  <c:v>0.68945374171139884</c:v>
                </c:pt>
                <c:pt idx="3">
                  <c:v>0.68945374171139884</c:v>
                </c:pt>
                <c:pt idx="4">
                  <c:v>0.68945374171139884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790-459D-B0ED-93F8B9D5E1D9}"/>
            </c:ext>
          </c:extLst>
        </c:ser>
        <c:ser>
          <c:idx val="3"/>
          <c:order val="3"/>
          <c:tx>
            <c:strRef>
              <c:f>Sheet1!$G$27</c:f>
              <c:strCache>
                <c:ptCount val="1"/>
                <c:pt idx="0">
                  <c:v>projected retention at 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Sheet1!$C$28:$C$32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Sheet1!$G$28:$G$32</c:f>
              <c:numCache>
                <c:formatCode>General</c:formatCode>
                <c:ptCount val="5"/>
                <c:pt idx="2" formatCode="0.000">
                  <c:v>0.7474238607739867</c:v>
                </c:pt>
                <c:pt idx="3" formatCode="0.000">
                  <c:v>0.7474238607739867</c:v>
                </c:pt>
                <c:pt idx="4" formatCode="0.000">
                  <c:v>0.7474238607739867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790-459D-B0ED-93F8B9D5E1D9}"/>
            </c:ext>
          </c:extLst>
        </c:ser>
        <c:ser>
          <c:idx val="4"/>
          <c:order val="4"/>
          <c:tx>
            <c:strRef>
              <c:f>Sheet1!$H$27</c:f>
              <c:strCache>
                <c:ptCount val="1"/>
                <c:pt idx="0">
                  <c:v>projected retention at 2018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Sheet1!$C$28:$C$32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Sheet1!$H$28:$H$32</c:f>
              <c:numCache>
                <c:formatCode>General</c:formatCode>
                <c:ptCount val="5"/>
                <c:pt idx="3" formatCode="0.000">
                  <c:v>0.79779411764705888</c:v>
                </c:pt>
                <c:pt idx="4" formatCode="0.000">
                  <c:v>0.79779411764705888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790-459D-B0ED-93F8B9D5E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12024"/>
        <c:axId val="205811632"/>
      </c:scatterChart>
      <c:valAx>
        <c:axId val="205812024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/>
                  <a:t>Customer 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05811632"/>
        <c:crosses val="autoZero"/>
        <c:crossBetween val="midCat"/>
        <c:majorUnit val="1"/>
      </c:valAx>
      <c:valAx>
        <c:axId val="20581163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dirty="0" smtClean="0"/>
                  <a:t>Retention rate (p)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0659308482516858E-2"/>
              <c:y val="0.24250693388207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05812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+mj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8964315423418432E-2"/>
          <c:y val="2.1240656698061192E-2"/>
          <c:w val="0.91556960381351671"/>
          <c:h val="0.8583609343640639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'beta shape'!$C$2</c:f>
              <c:strCache>
                <c:ptCount val="1"/>
                <c:pt idx="0">
                  <c:v>low heterogeneity</c:v>
                </c:pt>
              </c:strCache>
            </c:strRef>
          </c:tx>
          <c:spPr>
            <a:ln w="28575" cap="rnd">
              <a:solidFill>
                <a:srgbClr val="003366"/>
              </a:solidFill>
              <a:round/>
            </a:ln>
            <a:effectLst/>
          </c:spPr>
          <c:marker>
            <c:symbol val="none"/>
          </c:marker>
          <c:xVal>
            <c:numRef>
              <c:f>'beta shape'!$B$6:$B$106</c:f>
              <c:numCache>
                <c:formatCode>0.00</c:formatCode>
                <c:ptCount val="101"/>
                <c:pt idx="0">
                  <c:v>4.0000000000000001E-3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0.995</c:v>
                </c:pt>
              </c:numCache>
            </c:numRef>
          </c:xVal>
          <c:yVal>
            <c:numRef>
              <c:f>'beta shape'!$C$6:$C$106</c:f>
              <c:numCache>
                <c:formatCode>0.0000</c:formatCode>
                <c:ptCount val="101"/>
                <c:pt idx="0">
                  <c:v>0.28003212545429523</c:v>
                </c:pt>
                <c:pt idx="1">
                  <c:v>0.67108705049303286</c:v>
                </c:pt>
                <c:pt idx="2">
                  <c:v>1.2501007678752769</c:v>
                </c:pt>
                <c:pt idx="3">
                  <c:v>1.7452429447272411</c:v>
                </c:pt>
                <c:pt idx="4">
                  <c:v>2.1641687369515008</c:v>
                </c:pt>
                <c:pt idx="5">
                  <c:v>2.5140142659375004</c:v>
                </c:pt>
                <c:pt idx="6">
                  <c:v>2.8014232069122058</c:v>
                </c:pt>
                <c:pt idx="7">
                  <c:v>3.0325723878621531</c:v>
                </c:pt>
                <c:pt idx="8">
                  <c:v>3.2131964231221253</c:v>
                </c:pt>
                <c:pt idx="9">
                  <c:v>3.3486114054353688</c:v>
                </c:pt>
                <c:pt idx="10">
                  <c:v>3.4437376800000008</c:v>
                </c:pt>
                <c:pt idx="11">
                  <c:v>3.5031217237258971</c:v>
                </c:pt>
                <c:pt idx="12">
                  <c:v>3.5309571526361094</c:v>
                </c:pt>
                <c:pt idx="13">
                  <c:v>3.5311048800564895</c:v>
                </c:pt>
                <c:pt idx="14">
                  <c:v>3.5071124479469575</c:v>
                </c:pt>
                <c:pt idx="15">
                  <c:v>3.4622325534375005</c:v>
                </c:pt>
                <c:pt idx="16">
                  <c:v>3.3994407923417098</c:v>
                </c:pt>
                <c:pt idx="17">
                  <c:v>3.3214526411303451</c:v>
                </c:pt>
                <c:pt idx="18">
                  <c:v>3.2307396985571328</c:v>
                </c:pt>
                <c:pt idx="19">
                  <c:v>3.1295452078386647</c:v>
                </c:pt>
                <c:pt idx="20">
                  <c:v>3.01989888</c:v>
                </c:pt>
                <c:pt idx="21">
                  <c:v>2.9036310387072404</c:v>
                </c:pt>
                <c:pt idx="22">
                  <c:v>2.7823861066180604</c:v>
                </c:pt>
                <c:pt idx="23">
                  <c:v>2.6576354529908564</c:v>
                </c:pt>
                <c:pt idx="24">
                  <c:v>2.5306896220028916</c:v>
                </c:pt>
                <c:pt idx="25">
                  <c:v>2.4027099609375004</c:v>
                </c:pt>
                <c:pt idx="26">
                  <c:v>2.2747196671100927</c:v>
                </c:pt>
                <c:pt idx="27">
                  <c:v>2.1476142721124565</c:v>
                </c:pt>
                <c:pt idx="28">
                  <c:v>2.0221715816644603</c:v>
                </c:pt>
                <c:pt idx="29">
                  <c:v>1.8990610890720399</c:v>
                </c:pt>
                <c:pt idx="30">
                  <c:v>1.7788528799999992</c:v>
                </c:pt>
                <c:pt idx="31">
                  <c:v>1.6620260459778637</c:v>
                </c:pt>
                <c:pt idx="32">
                  <c:v>1.5489766237667315</c:v>
                </c:pt>
                <c:pt idx="33">
                  <c:v>1.4400250774247445</c:v>
                </c:pt>
                <c:pt idx="34">
                  <c:v>1.3354233396185078</c:v>
                </c:pt>
                <c:pt idx="35">
                  <c:v>1.2353614284374985</c:v>
                </c:pt>
                <c:pt idx="36">
                  <c:v>1.1399736556781561</c:v>
                </c:pt>
                <c:pt idx="37">
                  <c:v>1.0493444422740883</c:v>
                </c:pt>
                <c:pt idx="38">
                  <c:v>0.96351375625850788</c:v>
                </c:pt>
                <c:pt idx="39">
                  <c:v>0.88248218835469527</c:v>
                </c:pt>
                <c:pt idx="40">
                  <c:v>0.80621567999999855</c:v>
                </c:pt>
                <c:pt idx="41">
                  <c:v>0.73464991831856785</c:v>
                </c:pt>
                <c:pt idx="42">
                  <c:v>0.66769441226772352</c:v>
                </c:pt>
                <c:pt idx="43">
                  <c:v>0.60523626389255192</c:v>
                </c:pt>
                <c:pt idx="44">
                  <c:v>0.54714364833300388</c:v>
                </c:pt>
                <c:pt idx="45">
                  <c:v>0.493269015937499</c:v>
                </c:pt>
                <c:pt idx="46">
                  <c:v>0.4434520295466996</c:v>
                </c:pt>
                <c:pt idx="47">
                  <c:v>0.39752224972083977</c:v>
                </c:pt>
                <c:pt idx="48">
                  <c:v>0.35530158039367604</c:v>
                </c:pt>
                <c:pt idx="49">
                  <c:v>0.31660648714583178</c:v>
                </c:pt>
                <c:pt idx="50">
                  <c:v>0.281249999999999</c:v>
                </c:pt>
                <c:pt idx="51">
                  <c:v>0.24904351235015207</c:v>
                </c:pt>
                <c:pt idx="52">
                  <c:v>0.21979838734663618</c:v>
                </c:pt>
                <c:pt idx="53">
                  <c:v>0.19332738276868014</c:v>
                </c:pt>
                <c:pt idx="54">
                  <c:v>0.16944590512558014</c:v>
                </c:pt>
                <c:pt idx="55">
                  <c:v>0.14797310343749956</c:v>
                </c:pt>
                <c:pt idx="56">
                  <c:v>0.12873281285652441</c:v>
                </c:pt>
                <c:pt idx="57">
                  <c:v>0.11155435799831243</c:v>
                </c:pt>
                <c:pt idx="58">
                  <c:v>9.6273225564364462E-2</c:v>
                </c:pt>
                <c:pt idx="59">
                  <c:v>8.2731615544648487E-2</c:v>
                </c:pt>
                <c:pt idx="60">
                  <c:v>7.0778879999999655E-2</c:v>
                </c:pt>
                <c:pt idx="61">
                  <c:v>6.0271858133416532E-2</c:v>
                </c:pt>
                <c:pt idx="62">
                  <c:v>5.1075116069068532E-2</c:v>
                </c:pt>
                <c:pt idx="63">
                  <c:v>4.3061099467528549E-2</c:v>
                </c:pt>
                <c:pt idx="64">
                  <c:v>3.6110206815436599E-2</c:v>
                </c:pt>
                <c:pt idx="65">
                  <c:v>3.0110790937499805E-2</c:v>
                </c:pt>
                <c:pt idx="66">
                  <c:v>2.4959095988428621E-2</c:v>
                </c:pt>
                <c:pt idx="67">
                  <c:v>2.0559136892104653E-2</c:v>
                </c:pt>
                <c:pt idx="68">
                  <c:v>1.6822527904972687E-2</c:v>
                </c:pt>
                <c:pt idx="69">
                  <c:v>1.3668266690344683E-2</c:v>
                </c:pt>
                <c:pt idx="70">
                  <c:v>1.1022479999999916E-2</c:v>
                </c:pt>
                <c:pt idx="71">
                  <c:v>8.818136769160715E-3</c:v>
                </c:pt>
                <c:pt idx="72">
                  <c:v>6.9947341406207467E-3</c:v>
                </c:pt>
                <c:pt idx="73">
                  <c:v>5.4979616434967472E-3</c:v>
                </c:pt>
                <c:pt idx="74">
                  <c:v>4.2793484617727525E-3</c:v>
                </c:pt>
                <c:pt idx="75">
                  <c:v>3.2958984374999605E-3</c:v>
                </c:pt>
                <c:pt idx="76">
                  <c:v>2.5097171632127695E-3</c:v>
                </c:pt>
                <c:pt idx="77">
                  <c:v>1.8876352278167764E-3</c:v>
                </c:pt>
                <c:pt idx="78">
                  <c:v>1.4008313899007807E-3</c:v>
                </c:pt>
                <c:pt idx="79">
                  <c:v>1.024459162120785E-3</c:v>
                </c:pt>
                <c:pt idx="80">
                  <c:v>7.3727999999998741E-4</c:v>
                </c:pt>
                <c:pt idx="81">
                  <c:v>5.2130599818479156E-4</c:v>
                </c:pt>
                <c:pt idx="82">
                  <c:v>3.614547068927932E-4</c:v>
                </c:pt>
                <c:pt idx="83">
                  <c:v>2.4521839098479517E-4</c:v>
                </c:pt>
                <c:pt idx="84">
                  <c:v>1.6234976378879659E-4</c:v>
                </c:pt>
                <c:pt idx="85">
                  <c:v>1.0456593749999735E-4</c:v>
                </c:pt>
                <c:pt idx="86">
                  <c:v>6.5272041676798224E-5</c:v>
                </c:pt>
                <c:pt idx="87">
                  <c:v>3.9305671048798896E-5</c:v>
                </c:pt>
                <c:pt idx="88">
                  <c:v>2.2703033548799256E-5</c:v>
                </c:pt>
                <c:pt idx="89">
                  <c:v>1.2487379176799585E-5</c:v>
                </c:pt>
                <c:pt idx="90">
                  <c:v>6.4799999999997389E-6</c:v>
                </c:pt>
                <c:pt idx="91">
                  <c:v>3.1338012887998621E-6</c:v>
                </c:pt>
                <c:pt idx="92">
                  <c:v>1.3891534847999286E-6</c:v>
                </c:pt>
                <c:pt idx="93">
                  <c:v>5.5144439279996631E-7</c:v>
                </c:pt>
                <c:pt idx="94">
                  <c:v>1.8946068479998667E-7</c:v>
                </c:pt>
                <c:pt idx="95">
                  <c:v>5.3437499999995478E-8</c:v>
                </c:pt>
                <c:pt idx="96">
                  <c:v>1.1324620799998784E-8</c:v>
                </c:pt>
                <c:pt idx="97">
                  <c:v>1.5274007999997766E-9</c:v>
                </c:pt>
                <c:pt idx="98">
                  <c:v>9.0316799999979701E-11</c:v>
                </c:pt>
                <c:pt idx="99">
                  <c:v>7.1279999999967249E-13</c:v>
                </c:pt>
                <c:pt idx="100">
                  <c:v>5.5968750000000344E-15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1A-4BD8-B47A-D9B6B712A87B}"/>
            </c:ext>
          </c:extLst>
        </c:ser>
        <c:ser>
          <c:idx val="1"/>
          <c:order val="1"/>
          <c:tx>
            <c:strRef>
              <c:f>'beta shape'!$D$2</c:f>
              <c:strCache>
                <c:ptCount val="1"/>
                <c:pt idx="0">
                  <c:v>high heterogeneity</c:v>
                </c:pt>
              </c:strCache>
            </c:strRef>
          </c:tx>
          <c:spPr>
            <a:ln w="28575" cap="rnd">
              <a:solidFill>
                <a:srgbClr val="339900"/>
              </a:solidFill>
              <a:round/>
            </a:ln>
            <a:effectLst/>
          </c:spPr>
          <c:marker>
            <c:symbol val="none"/>
          </c:marker>
          <c:xVal>
            <c:numRef>
              <c:f>'beta shape'!$B$6:$B$106</c:f>
              <c:numCache>
                <c:formatCode>0.00</c:formatCode>
                <c:ptCount val="101"/>
                <c:pt idx="0">
                  <c:v>4.0000000000000001E-3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0.995</c:v>
                </c:pt>
              </c:numCache>
            </c:numRef>
          </c:xVal>
          <c:yVal>
            <c:numRef>
              <c:f>'beta shape'!$D$6:$D$106</c:f>
              <c:numCache>
                <c:formatCode>0.0000</c:formatCode>
                <c:ptCount val="101"/>
                <c:pt idx="0">
                  <c:v>12.118026197695714</c:v>
                </c:pt>
                <c:pt idx="1">
                  <c:v>5.3316344510037528</c:v>
                </c:pt>
                <c:pt idx="2">
                  <c:v>2.8746093960178882</c:v>
                </c:pt>
                <c:pt idx="3">
                  <c:v>2.0080259108731511</c:v>
                </c:pt>
                <c:pt idx="4">
                  <c:v>1.5596413836865277</c:v>
                </c:pt>
                <c:pt idx="5">
                  <c:v>1.2839092129206171</c:v>
                </c:pt>
                <c:pt idx="6">
                  <c:v>1.0965505190325679</c:v>
                </c:pt>
                <c:pt idx="7">
                  <c:v>0.96064621767242042</c:v>
                </c:pt>
                <c:pt idx="8">
                  <c:v>0.85740852564029868</c:v>
                </c:pt>
                <c:pt idx="9">
                  <c:v>0.7762442361265216</c:v>
                </c:pt>
                <c:pt idx="10">
                  <c:v>0.71071581021427177</c:v>
                </c:pt>
                <c:pt idx="11">
                  <c:v>0.65668041152102974</c:v>
                </c:pt>
                <c:pt idx="12">
                  <c:v>0.61134836853318553</c:v>
                </c:pt>
                <c:pt idx="13">
                  <c:v>0.5727708583375406</c:v>
                </c:pt>
                <c:pt idx="14">
                  <c:v>0.53954438775818059</c:v>
                </c:pt>
                <c:pt idx="15">
                  <c:v>0.51063196035257818</c:v>
                </c:pt>
                <c:pt idx="16">
                  <c:v>0.48525042706001442</c:v>
                </c:pt>
                <c:pt idx="17">
                  <c:v>0.46279706669260845</c:v>
                </c:pt>
                <c:pt idx="18">
                  <c:v>0.44280031002803549</c:v>
                </c:pt>
                <c:pt idx="19">
                  <c:v>0.42488581294438205</c:v>
                </c:pt>
                <c:pt idx="20">
                  <c:v>0.40875256787309416</c:v>
                </c:pt>
                <c:pt idx="21">
                  <c:v>0.3941557461638775</c:v>
                </c:pt>
                <c:pt idx="22">
                  <c:v>0.38089415472762117</c:v>
                </c:pt>
                <c:pt idx="23">
                  <c:v>0.36880091916953628</c:v>
                </c:pt>
                <c:pt idx="24">
                  <c:v>0.35773646354398608</c:v>
                </c:pt>
                <c:pt idx="25">
                  <c:v>0.34758315138771267</c:v>
                </c:pt>
                <c:pt idx="26">
                  <c:v>0.33824114617190842</c:v>
                </c:pt>
                <c:pt idx="27">
                  <c:v>0.32962517888312015</c:v>
                </c:pt>
                <c:pt idx="28">
                  <c:v>0.32166199874296136</c:v>
                </c:pt>
                <c:pt idx="29">
                  <c:v>0.31428834422363289</c:v>
                </c:pt>
                <c:pt idx="30">
                  <c:v>0.30744931448809276</c:v>
                </c:pt>
                <c:pt idx="31">
                  <c:v>0.30109705199561188</c:v>
                </c:pt>
                <c:pt idx="32">
                  <c:v>0.29518966909626471</c:v>
                </c:pt>
                <c:pt idx="33">
                  <c:v>0.28969036755497241</c:v>
                </c:pt>
                <c:pt idx="34">
                  <c:v>0.28456671183719878</c:v>
                </c:pt>
                <c:pt idx="35">
                  <c:v>0.27979002585164159</c:v>
                </c:pt>
                <c:pt idx="36">
                  <c:v>0.27533488951452134</c:v>
                </c:pt>
                <c:pt idx="37">
                  <c:v>0.27117871656344494</c:v>
                </c:pt>
                <c:pt idx="38">
                  <c:v>0.26730139892551041</c:v>
                </c:pt>
                <c:pt idx="39">
                  <c:v>0.26368500593616967</c:v>
                </c:pt>
                <c:pt idx="40">
                  <c:v>0.26031352903192906</c:v>
                </c:pt>
                <c:pt idx="41">
                  <c:v>0.257172664362322</c:v>
                </c:pt>
                <c:pt idx="42">
                  <c:v>0.25424962720403249</c:v>
                </c:pt>
                <c:pt idx="43">
                  <c:v>0.25153299320162475</c:v>
                </c:pt>
                <c:pt idx="44">
                  <c:v>0.24901256237205069</c:v>
                </c:pt>
                <c:pt idx="45">
                  <c:v>0.24667924254479573</c:v>
                </c:pt>
                <c:pt idx="46">
                  <c:v>0.24452494950502493</c:v>
                </c:pt>
                <c:pt idx="47">
                  <c:v>0.24254252159331827</c:v>
                </c:pt>
                <c:pt idx="48">
                  <c:v>0.24072564691576864</c:v>
                </c:pt>
                <c:pt idx="49">
                  <c:v>0.2390688016505374</c:v>
                </c:pt>
                <c:pt idx="50">
                  <c:v>0.23756719821580058</c:v>
                </c:pt>
                <c:pt idx="51">
                  <c:v>0.23621674230087228</c:v>
                </c:pt>
                <c:pt idx="52">
                  <c:v>0.23501399796647318</c:v>
                </c:pt>
                <c:pt idx="53">
                  <c:v>0.23395616019932425</c:v>
                </c:pt>
                <c:pt idx="54">
                  <c:v>0.23304103446697294</c:v>
                </c:pt>
                <c:pt idx="55">
                  <c:v>0.23226702296665117</c:v>
                </c:pt>
                <c:pt idx="56">
                  <c:v>0.23163311740211245</c:v>
                </c:pt>
                <c:pt idx="57">
                  <c:v>0.23113889825959075</c:v>
                </c:pt>
                <c:pt idx="58">
                  <c:v>0.2307845406930176</c:v>
                </c:pt>
                <c:pt idx="59">
                  <c:v>0.23057082727436184</c:v>
                </c:pt>
                <c:pt idx="60">
                  <c:v>0.23049916802282228</c:v>
                </c:pt>
                <c:pt idx="61">
                  <c:v>0.23057162830277836</c:v>
                </c:pt>
                <c:pt idx="62">
                  <c:v>0.23079096538219196</c:v>
                </c:pt>
                <c:pt idx="63">
                  <c:v>0.23116067467946894</c:v>
                </c:pt>
                <c:pt idx="64">
                  <c:v>0.23168504700875855</c:v>
                </c:pt>
                <c:pt idx="65">
                  <c:v>0.23236923847543547</c:v>
                </c:pt>
                <c:pt idx="66">
                  <c:v>0.23321935509332573</c:v>
                </c:pt>
                <c:pt idx="67">
                  <c:v>0.2342425547169526</c:v>
                </c:pt>
                <c:pt idx="68">
                  <c:v>0.23544716953720068</c:v>
                </c:pt>
                <c:pt idx="69">
                  <c:v>0.23684285321937948</c:v>
                </c:pt>
                <c:pt idx="70">
                  <c:v>0.23844075782540974</c:v>
                </c:pt>
                <c:pt idx="71">
                  <c:v>0.24025374703393185</c:v>
                </c:pt>
                <c:pt idx="72">
                  <c:v>0.2422966539596729</c:v>
                </c:pt>
                <c:pt idx="73">
                  <c:v>0.24458659422387483</c:v>
                </c:pt>
                <c:pt idx="74">
                  <c:v>0.2471433480481032</c:v>
                </c:pt>
                <c:pt idx="75">
                  <c:v>0.24998982932867553</c:v>
                </c:pt>
                <c:pt idx="76">
                  <c:v>0.2531526653216789</c:v>
                </c:pt>
                <c:pt idx="77">
                  <c:v>0.25666291834624411</c:v>
                </c:pt>
                <c:pt idx="78">
                  <c:v>0.26055699170869817</c:v>
                </c:pt>
                <c:pt idx="79">
                  <c:v>0.26487777723162292</c:v>
                </c:pt>
                <c:pt idx="80">
                  <c:v>0.26967612342864128</c:v>
                </c:pt>
                <c:pt idx="81">
                  <c:v>0.27501273474222487</c:v>
                </c:pt>
                <c:pt idx="82">
                  <c:v>0.28096065849535123</c:v>
                </c:pt>
                <c:pt idx="83">
                  <c:v>0.28760858560804964</c:v>
                </c:pt>
                <c:pt idx="84">
                  <c:v>0.29506529745468463</c:v>
                </c:pt>
                <c:pt idx="85">
                  <c:v>0.30346575786014074</c:v>
                </c:pt>
                <c:pt idx="86">
                  <c:v>0.31297961701307098</c:v>
                </c:pt>
                <c:pt idx="87">
                  <c:v>0.32382333676479236</c:v>
                </c:pt>
                <c:pt idx="88">
                  <c:v>0.33627790238697025</c:v>
                </c:pt>
                <c:pt idx="89">
                  <c:v>0.35071542337776679</c:v>
                </c:pt>
                <c:pt idx="90">
                  <c:v>0.36764039479756311</c:v>
                </c:pt>
                <c:pt idx="91">
                  <c:v>0.38775617579362287</c:v>
                </c:pt>
                <c:pt idx="92">
                  <c:v>0.41207706676055911</c:v>
                </c:pt>
                <c:pt idx="93">
                  <c:v>0.44212798464395836</c:v>
                </c:pt>
                <c:pt idx="94">
                  <c:v>0.48032552247639132</c:v>
                </c:pt>
                <c:pt idx="95">
                  <c:v>0.53077228186683045</c:v>
                </c:pt>
                <c:pt idx="96">
                  <c:v>0.60112027689658298</c:v>
                </c:pt>
                <c:pt idx="97">
                  <c:v>0.70774069570156861</c:v>
                </c:pt>
                <c:pt idx="98">
                  <c:v>0.89437575306657691</c:v>
                </c:pt>
                <c:pt idx="99">
                  <c:v>1.3432900787760258</c:v>
                </c:pt>
                <c:pt idx="100">
                  <c:v>2.0268364552426261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1A-4BD8-B47A-D9B6B712A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15160"/>
        <c:axId val="205815944"/>
      </c:scatterChart>
      <c:valAx>
        <c:axId val="20581516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l-GR"/>
                  <a:t>θ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815944"/>
        <c:crossesAt val="0"/>
        <c:crossBetween val="midCat"/>
        <c:majorUnit val="0.5"/>
      </c:valAx>
      <c:valAx>
        <c:axId val="205815944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f(</a:t>
                </a:r>
                <a:r>
                  <a:rPr lang="el-GR"/>
                  <a:t>θ)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one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8151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47147495522684"/>
          <c:y val="2.1240644107747099E-2"/>
          <c:w val="0.87658112937173993"/>
          <c:h val="0.8189245274625202"/>
        </c:manualLayout>
      </c:layout>
      <c:lineChart>
        <c:grouping val="standard"/>
        <c:varyColors val="0"/>
        <c:ser>
          <c:idx val="0"/>
          <c:order val="0"/>
          <c:tx>
            <c:strRef>
              <c:f>'BG retention'!$E$2</c:f>
              <c:strCache>
                <c:ptCount val="1"/>
                <c:pt idx="0">
                  <c:v>low heterogeneity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retention'!$E$8:$E$20</c:f>
              <c:numCache>
                <c:formatCode>0.00</c:formatCode>
                <c:ptCount val="12"/>
                <c:pt idx="0">
                  <c:v>0.8</c:v>
                </c:pt>
                <c:pt idx="1">
                  <c:v>0.81818181818181823</c:v>
                </c:pt>
                <c:pt idx="2">
                  <c:v>0.83333333333333337</c:v>
                </c:pt>
                <c:pt idx="3">
                  <c:v>0.84615384615384615</c:v>
                </c:pt>
                <c:pt idx="4">
                  <c:v>0.8571428571428571</c:v>
                </c:pt>
                <c:pt idx="5">
                  <c:v>0.8666666666666667</c:v>
                </c:pt>
                <c:pt idx="6">
                  <c:v>0.875</c:v>
                </c:pt>
                <c:pt idx="7">
                  <c:v>0.88235294117647056</c:v>
                </c:pt>
                <c:pt idx="8">
                  <c:v>0.88888888888888884</c:v>
                </c:pt>
                <c:pt idx="9">
                  <c:v>0.89473684210526316</c:v>
                </c:pt>
                <c:pt idx="10">
                  <c:v>0.9</c:v>
                </c:pt>
                <c:pt idx="11">
                  <c:v>0.90476190476190477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6A65-47A5-95F3-FA223D721C37}"/>
            </c:ext>
          </c:extLst>
        </c:ser>
        <c:ser>
          <c:idx val="1"/>
          <c:order val="1"/>
          <c:tx>
            <c:strRef>
              <c:f>'BG retention'!$F$2</c:f>
              <c:strCache>
                <c:ptCount val="1"/>
                <c:pt idx="0">
                  <c:v>high heterogeneity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retention'!$F$8:$F$20</c:f>
              <c:numCache>
                <c:formatCode>0.00</c:formatCode>
                <c:ptCount val="12"/>
                <c:pt idx="0">
                  <c:v>0.79999999999999982</c:v>
                </c:pt>
                <c:pt idx="1">
                  <c:v>0.93333333333333324</c:v>
                </c:pt>
                <c:pt idx="2">
                  <c:v>0.96</c:v>
                </c:pt>
                <c:pt idx="3">
                  <c:v>0.97142857142857153</c:v>
                </c:pt>
                <c:pt idx="4">
                  <c:v>0.97777777777777786</c:v>
                </c:pt>
                <c:pt idx="5">
                  <c:v>0.98181818181818192</c:v>
                </c:pt>
                <c:pt idx="6">
                  <c:v>0.98461538461538467</c:v>
                </c:pt>
                <c:pt idx="7">
                  <c:v>0.98666666666666669</c:v>
                </c:pt>
                <c:pt idx="8">
                  <c:v>0.9882352941176471</c:v>
                </c:pt>
                <c:pt idx="9">
                  <c:v>0.98947368421052639</c:v>
                </c:pt>
                <c:pt idx="10">
                  <c:v>0.99047619047619051</c:v>
                </c:pt>
                <c:pt idx="11">
                  <c:v>0.99130434782608701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6A65-47A5-95F3-FA223D721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817120"/>
        <c:axId val="205817512"/>
      </c:lineChart>
      <c:catAx>
        <c:axId val="205817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Periods</a:t>
                </a:r>
              </a:p>
            </c:rich>
          </c:tx>
          <c:layout>
            <c:manualLayout>
              <c:xMode val="edge"/>
              <c:yMode val="edge"/>
              <c:x val="0.50177002312531349"/>
              <c:y val="0.925399286457857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817512"/>
        <c:crosses val="autoZero"/>
        <c:auto val="1"/>
        <c:lblAlgn val="ctr"/>
        <c:lblOffset val="100"/>
        <c:noMultiLvlLbl val="0"/>
      </c:catAx>
      <c:valAx>
        <c:axId val="205817512"/>
        <c:scaling>
          <c:orientation val="minMax"/>
          <c:max val="1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Retention rate</a:t>
                </a:r>
              </a:p>
            </c:rich>
          </c:tx>
          <c:layout>
            <c:manualLayout>
              <c:xMode val="edge"/>
              <c:yMode val="edge"/>
              <c:x val="2.2426163644103936E-2"/>
              <c:y val="0.316011889121591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8171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73776719107809E-2"/>
          <c:y val="2.1240656698061192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0"/>
          <c:order val="0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336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F0-4D26-ABD3-F77EA766024E}"/>
              </c:ext>
            </c:extLst>
          </c:dPt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dist'!$D$6:$D$55</c:f>
              <c:numCache>
                <c:formatCode>General</c:formatCode>
                <c:ptCount val="50"/>
                <c:pt idx="0">
                  <c:v>13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67</c:v>
                </c:pt>
                <c:pt idx="5">
                  <c:v>70</c:v>
                </c:pt>
                <c:pt idx="6">
                  <c:v>71</c:v>
                </c:pt>
                <c:pt idx="7">
                  <c:v>69</c:v>
                </c:pt>
                <c:pt idx="8">
                  <c:v>66</c:v>
                </c:pt>
                <c:pt idx="9">
                  <c:v>63</c:v>
                </c:pt>
                <c:pt idx="10">
                  <c:v>58</c:v>
                </c:pt>
                <c:pt idx="11">
                  <c:v>53</c:v>
                </c:pt>
                <c:pt idx="12">
                  <c:v>48</c:v>
                </c:pt>
                <c:pt idx="13">
                  <c:v>43</c:v>
                </c:pt>
                <c:pt idx="14">
                  <c:v>38</c:v>
                </c:pt>
                <c:pt idx="15">
                  <c:v>33</c:v>
                </c:pt>
                <c:pt idx="16">
                  <c:v>29</c:v>
                </c:pt>
                <c:pt idx="17">
                  <c:v>25</c:v>
                </c:pt>
                <c:pt idx="18">
                  <c:v>21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10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0-4D26-ABD3-F77EA7660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818688"/>
        <c:axId val="205819080"/>
      </c:barChart>
      <c:catAx>
        <c:axId val="20581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5819080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05819080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1.1952916712170704E-3"/>
              <c:y val="0.28596600889024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58186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ysClr val="windowText" lastClr="000000">
                <a:lumMod val="65000"/>
                <a:lumOff val="35000"/>
                <a:alpha val="14000"/>
              </a:sysClr>
            </a:solidFill>
            <a:ln>
              <a:noFill/>
            </a:ln>
            <a:effectLst/>
          </c:spPr>
          <c:invertIfNegative val="0"/>
          <c:val>
            <c:numRef>
              <c:f>'data for beta dist'!$D$6:$D$55</c:f>
              <c:numCache>
                <c:formatCode>General</c:formatCode>
                <c:ptCount val="50"/>
                <c:pt idx="0">
                  <c:v>13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67</c:v>
                </c:pt>
                <c:pt idx="5">
                  <c:v>70</c:v>
                </c:pt>
                <c:pt idx="6">
                  <c:v>71</c:v>
                </c:pt>
                <c:pt idx="7">
                  <c:v>69</c:v>
                </c:pt>
                <c:pt idx="8">
                  <c:v>66</c:v>
                </c:pt>
                <c:pt idx="9">
                  <c:v>63</c:v>
                </c:pt>
                <c:pt idx="10">
                  <c:v>58</c:v>
                </c:pt>
                <c:pt idx="11">
                  <c:v>53</c:v>
                </c:pt>
                <c:pt idx="12">
                  <c:v>48</c:v>
                </c:pt>
                <c:pt idx="13">
                  <c:v>43</c:v>
                </c:pt>
                <c:pt idx="14">
                  <c:v>38</c:v>
                </c:pt>
                <c:pt idx="15">
                  <c:v>33</c:v>
                </c:pt>
                <c:pt idx="16">
                  <c:v>29</c:v>
                </c:pt>
                <c:pt idx="17">
                  <c:v>25</c:v>
                </c:pt>
                <c:pt idx="18">
                  <c:v>21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10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37-4B58-8E7E-5CF77537CF30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dist'!$H$6:$H$55</c:f>
              <c:numCache>
                <c:formatCode>General</c:formatCode>
                <c:ptCount val="50"/>
                <c:pt idx="0">
                  <c:v>13</c:v>
                </c:pt>
                <c:pt idx="1">
                  <c:v>34</c:v>
                </c:pt>
                <c:pt idx="2">
                  <c:v>48</c:v>
                </c:pt>
                <c:pt idx="3">
                  <c:v>56</c:v>
                </c:pt>
                <c:pt idx="4">
                  <c:v>61</c:v>
                </c:pt>
                <c:pt idx="5">
                  <c:v>62</c:v>
                </c:pt>
                <c:pt idx="6">
                  <c:v>61</c:v>
                </c:pt>
                <c:pt idx="7">
                  <c:v>59</c:v>
                </c:pt>
                <c:pt idx="8">
                  <c:v>55</c:v>
                </c:pt>
                <c:pt idx="9">
                  <c:v>51</c:v>
                </c:pt>
                <c:pt idx="10">
                  <c:v>46</c:v>
                </c:pt>
                <c:pt idx="11">
                  <c:v>41</c:v>
                </c:pt>
                <c:pt idx="12">
                  <c:v>36</c:v>
                </c:pt>
                <c:pt idx="13">
                  <c:v>31</c:v>
                </c:pt>
                <c:pt idx="14">
                  <c:v>27</c:v>
                </c:pt>
                <c:pt idx="15">
                  <c:v>23</c:v>
                </c:pt>
                <c:pt idx="16">
                  <c:v>19</c:v>
                </c:pt>
                <c:pt idx="17">
                  <c:v>16</c:v>
                </c:pt>
                <c:pt idx="18">
                  <c:v>13</c:v>
                </c:pt>
                <c:pt idx="19">
                  <c:v>11</c:v>
                </c:pt>
                <c:pt idx="20">
                  <c:v>9</c:v>
                </c:pt>
                <c:pt idx="21">
                  <c:v>7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37-4B58-8E7E-5CF77537C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0463360"/>
        <c:axId val="211259664"/>
      </c:barChart>
      <c:catAx>
        <c:axId val="16046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59664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11259664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6046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ysClr val="windowText" lastClr="000000">
                <a:lumMod val="65000"/>
                <a:lumOff val="35000"/>
                <a:alpha val="14000"/>
              </a:sysClr>
            </a:solidFill>
            <a:ln>
              <a:noFill/>
            </a:ln>
            <a:effectLst/>
          </c:spPr>
          <c:invertIfNegative val="0"/>
          <c:val>
            <c:numRef>
              <c:f>'data for beta dist'!$D$6:$D$55</c:f>
              <c:numCache>
                <c:formatCode>General</c:formatCode>
                <c:ptCount val="50"/>
                <c:pt idx="0">
                  <c:v>13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67</c:v>
                </c:pt>
                <c:pt idx="5">
                  <c:v>70</c:v>
                </c:pt>
                <c:pt idx="6">
                  <c:v>71</c:v>
                </c:pt>
                <c:pt idx="7">
                  <c:v>69</c:v>
                </c:pt>
                <c:pt idx="8">
                  <c:v>66</c:v>
                </c:pt>
                <c:pt idx="9">
                  <c:v>63</c:v>
                </c:pt>
                <c:pt idx="10">
                  <c:v>58</c:v>
                </c:pt>
                <c:pt idx="11">
                  <c:v>53</c:v>
                </c:pt>
                <c:pt idx="12">
                  <c:v>48</c:v>
                </c:pt>
                <c:pt idx="13">
                  <c:v>43</c:v>
                </c:pt>
                <c:pt idx="14">
                  <c:v>38</c:v>
                </c:pt>
                <c:pt idx="15">
                  <c:v>33</c:v>
                </c:pt>
                <c:pt idx="16">
                  <c:v>29</c:v>
                </c:pt>
                <c:pt idx="17">
                  <c:v>25</c:v>
                </c:pt>
                <c:pt idx="18">
                  <c:v>21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10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B-442E-9B88-A5A881F29705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dist'!$H$6:$H$55</c:f>
              <c:numCache>
                <c:formatCode>General</c:formatCode>
                <c:ptCount val="50"/>
                <c:pt idx="0">
                  <c:v>13</c:v>
                </c:pt>
                <c:pt idx="1">
                  <c:v>34</c:v>
                </c:pt>
                <c:pt idx="2">
                  <c:v>48</c:v>
                </c:pt>
                <c:pt idx="3">
                  <c:v>56</c:v>
                </c:pt>
                <c:pt idx="4">
                  <c:v>61</c:v>
                </c:pt>
                <c:pt idx="5">
                  <c:v>62</c:v>
                </c:pt>
                <c:pt idx="6">
                  <c:v>61</c:v>
                </c:pt>
                <c:pt idx="7">
                  <c:v>59</c:v>
                </c:pt>
                <c:pt idx="8">
                  <c:v>55</c:v>
                </c:pt>
                <c:pt idx="9">
                  <c:v>51</c:v>
                </c:pt>
                <c:pt idx="10">
                  <c:v>46</c:v>
                </c:pt>
                <c:pt idx="11">
                  <c:v>41</c:v>
                </c:pt>
                <c:pt idx="12">
                  <c:v>36</c:v>
                </c:pt>
                <c:pt idx="13">
                  <c:v>31</c:v>
                </c:pt>
                <c:pt idx="14">
                  <c:v>27</c:v>
                </c:pt>
                <c:pt idx="15">
                  <c:v>23</c:v>
                </c:pt>
                <c:pt idx="16">
                  <c:v>19</c:v>
                </c:pt>
                <c:pt idx="17">
                  <c:v>16</c:v>
                </c:pt>
                <c:pt idx="18">
                  <c:v>13</c:v>
                </c:pt>
                <c:pt idx="19">
                  <c:v>11</c:v>
                </c:pt>
                <c:pt idx="20">
                  <c:v>9</c:v>
                </c:pt>
                <c:pt idx="21">
                  <c:v>7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B-442E-9B88-A5A881F29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1260448"/>
        <c:axId val="211260840"/>
      </c:barChart>
      <c:catAx>
        <c:axId val="211260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60840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11260840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6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val>
            <c:numRef>
              <c:f>'data for beta dist'!$H$6:$H$55</c:f>
              <c:numCache>
                <c:formatCode>General</c:formatCode>
                <c:ptCount val="50"/>
                <c:pt idx="0">
                  <c:v>13</c:v>
                </c:pt>
                <c:pt idx="1">
                  <c:v>34</c:v>
                </c:pt>
                <c:pt idx="2">
                  <c:v>48</c:v>
                </c:pt>
                <c:pt idx="3">
                  <c:v>56</c:v>
                </c:pt>
                <c:pt idx="4">
                  <c:v>61</c:v>
                </c:pt>
                <c:pt idx="5">
                  <c:v>62</c:v>
                </c:pt>
                <c:pt idx="6">
                  <c:v>61</c:v>
                </c:pt>
                <c:pt idx="7">
                  <c:v>59</c:v>
                </c:pt>
                <c:pt idx="8">
                  <c:v>55</c:v>
                </c:pt>
                <c:pt idx="9">
                  <c:v>51</c:v>
                </c:pt>
                <c:pt idx="10">
                  <c:v>46</c:v>
                </c:pt>
                <c:pt idx="11">
                  <c:v>41</c:v>
                </c:pt>
                <c:pt idx="12">
                  <c:v>36</c:v>
                </c:pt>
                <c:pt idx="13">
                  <c:v>31</c:v>
                </c:pt>
                <c:pt idx="14">
                  <c:v>27</c:v>
                </c:pt>
                <c:pt idx="15">
                  <c:v>23</c:v>
                </c:pt>
                <c:pt idx="16">
                  <c:v>19</c:v>
                </c:pt>
                <c:pt idx="17">
                  <c:v>16</c:v>
                </c:pt>
                <c:pt idx="18">
                  <c:v>13</c:v>
                </c:pt>
                <c:pt idx="19">
                  <c:v>11</c:v>
                </c:pt>
                <c:pt idx="20">
                  <c:v>9</c:v>
                </c:pt>
                <c:pt idx="21">
                  <c:v>7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2-45C1-9253-82B7A9EF367C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dist'!$L$6:$L$55</c:f>
              <c:numCache>
                <c:formatCode>General</c:formatCode>
                <c:ptCount val="50"/>
                <c:pt idx="0">
                  <c:v>13</c:v>
                </c:pt>
                <c:pt idx="1">
                  <c:v>33</c:v>
                </c:pt>
                <c:pt idx="2">
                  <c:v>45</c:v>
                </c:pt>
                <c:pt idx="3">
                  <c:v>52</c:v>
                </c:pt>
                <c:pt idx="4">
                  <c:v>55</c:v>
                </c:pt>
                <c:pt idx="5">
                  <c:v>55</c:v>
                </c:pt>
                <c:pt idx="6">
                  <c:v>53</c:v>
                </c:pt>
                <c:pt idx="7">
                  <c:v>50</c:v>
                </c:pt>
                <c:pt idx="8">
                  <c:v>46</c:v>
                </c:pt>
                <c:pt idx="9">
                  <c:v>41</c:v>
                </c:pt>
                <c:pt idx="10">
                  <c:v>36</c:v>
                </c:pt>
                <c:pt idx="11">
                  <c:v>32</c:v>
                </c:pt>
                <c:pt idx="12">
                  <c:v>27</c:v>
                </c:pt>
                <c:pt idx="13">
                  <c:v>23</c:v>
                </c:pt>
                <c:pt idx="14">
                  <c:v>19</c:v>
                </c:pt>
                <c:pt idx="15">
                  <c:v>16</c:v>
                </c:pt>
                <c:pt idx="16">
                  <c:v>13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2-45C1-9253-82B7A9EF3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1261624"/>
        <c:axId val="211262016"/>
      </c:barChart>
      <c:catAx>
        <c:axId val="211261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62016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211262016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6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0.45663</cdr:x>
      <cdr:y>0.02936</cdr:y>
    </cdr:from>
    <cdr:to>
      <cdr:x>0.58392</cdr:x>
      <cdr:y>0.08809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3956192" y="184666"/>
          <a:ext cx="1102802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 smtClean="0">
              <a:latin typeface="Cambria Math" panose="02040503050406030204" pitchFamily="18" charset="0"/>
              <a:ea typeface="Cambria Math" panose="02040503050406030204" pitchFamily="18" charset="0"/>
            </a:rPr>
            <a:t>𝑝=0.80</a:t>
          </a:r>
          <a:endParaRPr lang="en-US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28B7F5-31F0-4A3E-BB59-2AD9500E3F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CCC5F6-BC20-40D7-B8E8-1DF2A3522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=</a:t>
            </a:r>
            <a:r>
              <a:rPr lang="en-US" baseline="0" dirty="0" smtClean="0"/>
              <a:t> .0145 if a=2,b=8</a:t>
            </a:r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 = .1067 if a = .1, b=.4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63634" y="1476375"/>
            <a:ext cx="6860117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 sz="1800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2117" y="5924550"/>
            <a:ext cx="12192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 sz="1800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804400" y="6035675"/>
            <a:ext cx="199813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5000" y="6061075"/>
            <a:ext cx="338666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982" y="1476744"/>
            <a:ext cx="5706533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352569" y="2832028"/>
            <a:ext cx="5870736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5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T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0" y="1235008"/>
            <a:ext cx="10972800" cy="4784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pic>
        <p:nvPicPr>
          <p:cNvPr id="12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9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pic>
        <p:nvPicPr>
          <p:cNvPr id="9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9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4075923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53828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89528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87050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52985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23535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91706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49173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46191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1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89678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C101-DD0F-4350-9C94-BD708B0678B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1.png"/><Relationship Id="rId18" Type="http://schemas.openxmlformats.org/officeDocument/2006/relationships/image" Target="../media/image20.png"/><Relationship Id="rId3" Type="http://schemas.openxmlformats.org/officeDocument/2006/relationships/image" Target="../media/image24.png"/><Relationship Id="rId21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150.png"/><Relationship Id="rId17" Type="http://schemas.openxmlformats.org/officeDocument/2006/relationships/image" Target="../media/image19.png"/><Relationship Id="rId2" Type="http://schemas.openxmlformats.org/officeDocument/2006/relationships/image" Target="../media/image131.png"/><Relationship Id="rId16" Type="http://schemas.openxmlformats.org/officeDocument/2006/relationships/image" Target="../media/image36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141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71.png"/><Relationship Id="rId22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39.png"/><Relationship Id="rId10" Type="http://schemas.openxmlformats.org/officeDocument/2006/relationships/image" Target="../media/image90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80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3" Type="http://schemas.openxmlformats.org/officeDocument/2006/relationships/image" Target="../media/image24.png"/><Relationship Id="rId21" Type="http://schemas.openxmlformats.org/officeDocument/2006/relationships/image" Target="../media/image440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45.png"/><Relationship Id="rId10" Type="http://schemas.openxmlformats.org/officeDocument/2006/relationships/image" Target="../media/image180.png"/><Relationship Id="rId19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170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6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2.png"/><Relationship Id="rId4" Type="http://schemas.openxmlformats.org/officeDocument/2006/relationships/image" Target="../media/image5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3.png"/><Relationship Id="rId4" Type="http://schemas.openxmlformats.org/officeDocument/2006/relationships/image" Target="../media/image5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4.png"/><Relationship Id="rId4" Type="http://schemas.openxmlformats.org/officeDocument/2006/relationships/image" Target="../media/image5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11.xml"/><Relationship Id="rId5" Type="http://schemas.openxmlformats.org/officeDocument/2006/relationships/image" Target="../media/image85.png"/><Relationship Id="rId4" Type="http://schemas.openxmlformats.org/officeDocument/2006/relationships/image" Target="../media/image60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NULL"/><Relationship Id="rId10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0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141.png"/><Relationship Id="rId17" Type="http://schemas.openxmlformats.org/officeDocument/2006/relationships/image" Target="../media/image360.png"/><Relationship Id="rId2" Type="http://schemas.openxmlformats.org/officeDocument/2006/relationships/image" Target="../media/image131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171.png"/><Relationship Id="rId10" Type="http://schemas.openxmlformats.org/officeDocument/2006/relationships/image" Target="../media/image30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161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Customer Lifetime Value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(I):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Contractual Settings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Lecture 6</a:t>
            </a:r>
          </a:p>
          <a:p>
            <a:r>
              <a:rPr lang="en-US" dirty="0" smtClean="0">
                <a:latin typeface="+mj-lt"/>
              </a:rPr>
              <a:t>Customer Analytics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40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CLV calculations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8912" y="3772694"/>
                <a:ext cx="3246338" cy="84786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912" y="3772694"/>
                <a:ext cx="3246338" cy="84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8753475" y="346789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Geometric series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3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6"/>
              <p:cNvSpPr txBox="1">
                <a:spLocks noChangeArrowheads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(0 is present)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3912394" y="5432425"/>
            <a:ext cx="640974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customer lifetime value of this customer is €367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blipFill rotWithShape="0">
                <a:blip r:embed="rId17"/>
                <a:stretch>
                  <a:fillRect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187232" y="1737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35045" y="667850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E[CLV]= 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18243" y="11875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16653" y="11901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72856" y="117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16749" y="12123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80176" y="11941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4453327" y="1177101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100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5656946" y="1171097"/>
            <a:ext cx="5625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72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177758" y="116964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9650970" y="1244659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…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10299494" y="1166270"/>
            <a:ext cx="526106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6851893" y="1193031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8024128" y="1163393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50"/>
              <p:cNvSpPr>
                <a:spLocks noChangeArrowheads="1"/>
              </p:cNvSpPr>
              <p:nvPr/>
            </p:nvSpPr>
            <p:spPr bwMode="auto">
              <a:xfrm>
                <a:off x="407252" y="577850"/>
                <a:ext cx="4406048" cy="3048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= 100,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= 0.80,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= 0.10</a:t>
                </a:r>
                <a:endPara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252" y="577850"/>
                <a:ext cx="4406048" cy="304800"/>
              </a:xfrm>
              <a:prstGeom prst="rect">
                <a:avLst/>
              </a:prstGeom>
              <a:blipFill rotWithShape="0">
                <a:blip r:embed="rId22"/>
                <a:stretch>
                  <a:fillRect l="-1379" t="-26923" b="-44231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Prob. </a:t>
                </a:r>
                <a:r>
                  <a:rPr lang="en-US" sz="16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cust</a:t>
                </a:r>
                <a:r>
                  <a:rPr 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blipFill rotWithShape="0">
                <a:blip r:embed="rId14"/>
                <a:stretch>
                  <a:fillRect l="-1087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00025"/>
              </p:ext>
            </p:extLst>
          </p:nvPr>
        </p:nvGraphicFramePr>
        <p:xfrm>
          <a:off x="4290644" y="2410619"/>
          <a:ext cx="210820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 of first 10 terms vs. infinite horizon formula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0"/>
              <p:cNvSpPr>
                <a:spLocks noChangeArrowheads="1"/>
              </p:cNvSpPr>
              <p:nvPr/>
            </p:nvSpPr>
            <p:spPr bwMode="auto">
              <a:xfrm>
                <a:off x="938696" y="1898253"/>
                <a:ext cx="4406048" cy="3048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= 100,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= 0.80,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= 0.10</a:t>
                </a:r>
                <a:endPara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696" y="1898253"/>
                <a:ext cx="4406048" cy="304800"/>
              </a:xfrm>
              <a:prstGeom prst="rect">
                <a:avLst/>
              </a:prstGeom>
              <a:blipFill rotWithShape="0">
                <a:blip r:embed="rId2"/>
                <a:stretch>
                  <a:fillRect l="-1379" t="-25000" b="-44231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5424971" y="4561285"/>
            <a:ext cx="5414479" cy="304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356    vs.   367 (from formula)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6035487" y="3141623"/>
            <a:ext cx="3471379" cy="304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subsequent term is smaller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6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CLV vs. residual lifetime value (RLV)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CLV</a:t>
            </a:r>
            <a:r>
              <a:rPr lang="en-US" dirty="0" smtClean="0">
                <a:latin typeface="+mj-lt"/>
              </a:rPr>
              <a:t> = for a not-yet-acquired customer, </a:t>
            </a:r>
            <a:r>
              <a:rPr lang="en-US" u="sng" dirty="0" smtClean="0">
                <a:latin typeface="+mj-lt"/>
              </a:rPr>
              <a:t>from first purchase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RLV</a:t>
            </a:r>
            <a:r>
              <a:rPr lang="en-US" dirty="0" smtClean="0">
                <a:latin typeface="+mj-lt"/>
              </a:rPr>
              <a:t> = </a:t>
            </a:r>
            <a:r>
              <a:rPr lang="en-US" b="1" u="sng" dirty="0" smtClean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esidual </a:t>
            </a:r>
            <a:r>
              <a:rPr lang="en-US" b="1" u="sng" dirty="0" smtClean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ifetime </a:t>
            </a:r>
            <a:r>
              <a:rPr lang="en-US" b="1" u="sng" dirty="0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alue of </a:t>
            </a:r>
            <a:r>
              <a:rPr lang="en-US" b="1" dirty="0" smtClean="0">
                <a:latin typeface="+mj-lt"/>
              </a:rPr>
              <a:t>already existing </a:t>
            </a:r>
            <a:r>
              <a:rPr lang="en-US" dirty="0" smtClean="0">
                <a:latin typeface="+mj-lt"/>
              </a:rPr>
              <a:t>customer, including future purchases</a:t>
            </a:r>
          </a:p>
          <a:p>
            <a:pPr lvl="1"/>
            <a:r>
              <a:rPr lang="en-US" dirty="0" smtClean="0">
                <a:latin typeface="+mj-lt"/>
              </a:rPr>
              <a:t>E.g., what’s the value of a customer who with an “age” of 3 (3 years as a customer)?</a:t>
            </a:r>
          </a:p>
        </p:txBody>
      </p:sp>
    </p:spTree>
    <p:extLst>
      <p:ext uri="{BB962C8B-B14F-4D97-AF65-F5344CB8AC3E}">
        <p14:creationId xmlns:p14="http://schemas.microsoft.com/office/powerpoint/2010/main" val="38104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RLV: right before next renewal</a:t>
            </a:r>
            <a:endParaRPr lang="en-US" sz="3600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Prob. 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cust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blipFill rotWithShape="0">
                <a:blip r:embed="rId7"/>
                <a:stretch>
                  <a:fillRect l="-1274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4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(t is present)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t-1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t*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Right before customer makes a renewal decision, receive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if contract is renewed with probability p; 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blipFill rotWithShape="0">
                <a:blip r:embed="rId15"/>
                <a:stretch>
                  <a:fillRect l="-583" t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772275" y="4875215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future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652720" y="1736877"/>
                <a:ext cx="5189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720" y="1736877"/>
                <a:ext cx="518988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80588" cy="643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80588" cy="64306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7" y="1628668"/>
                <a:ext cx="1266629" cy="6117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7" y="1628668"/>
                <a:ext cx="1266629" cy="6117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 rot="16200000">
            <a:off x="5032987" y="2167939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36287" y="1343025"/>
            <a:ext cx="0" cy="33496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RLV: right after renewal</a:t>
            </a:r>
            <a:endParaRPr lang="en-US" sz="3600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Prob. 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cust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blipFill rotWithShape="0">
                <a:blip r:embed="rId7"/>
                <a:stretch>
                  <a:fillRect l="-1274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(t is present)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t-1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t*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Right after customer makes a renewal decision, receive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in one period if contract is renewed with probability p, discounted to present. 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blipFill rotWithShape="0">
                <a:blip r:embed="rId15"/>
                <a:stretch>
                  <a:fillRect l="-583" t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3994150" y="4936294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737551" y="488398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future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289183" y="1686895"/>
                <a:ext cx="976228" cy="548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183" y="1686895"/>
                <a:ext cx="976228" cy="54886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80588" cy="62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80588" cy="62023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7" y="1628668"/>
                <a:ext cx="1076577" cy="555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7" y="1628668"/>
                <a:ext cx="1076577" cy="555537"/>
              </a:xfrm>
              <a:prstGeom prst="rect">
                <a:avLst/>
              </a:prstGeom>
              <a:blipFill rotWithShape="0">
                <a:blip r:embed="rId2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 rot="16200000">
            <a:off x="4204604" y="2120900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07904" y="1295986"/>
            <a:ext cx="0" cy="33496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5275484" y="2379416"/>
                <a:ext cx="12022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484" y="2379416"/>
                <a:ext cx="1202252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Problem: retention rates increase 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The geometric model is typically </a:t>
            </a:r>
            <a:r>
              <a:rPr lang="en-US" sz="2400" b="1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a good description of reality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Why?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Retention rates are </a:t>
            </a:r>
            <a:r>
              <a:rPr lang="en-US" sz="2400" b="1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constant: often increase the longer the customer has remained a customer (“customer age”)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Hence basing CLV &amp; RLV calculations on constant retention will bias results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47273"/>
              </p:ext>
            </p:extLst>
          </p:nvPr>
        </p:nvGraphicFramePr>
        <p:xfrm>
          <a:off x="5867400" y="2003116"/>
          <a:ext cx="6119812" cy="4397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10356850" y="3897158"/>
            <a:ext cx="172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Geometric model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10356850" y="1825625"/>
            <a:ext cx="172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Typical real-world scenario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700531" y="4145054"/>
                <a:ext cx="1033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31" y="4145054"/>
                <a:ext cx="103348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600" y="1759889"/>
            <a:ext cx="5344903" cy="42161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Standing at the end of 2018, what is the </a:t>
            </a:r>
            <a:r>
              <a:rPr lang="en-US" b="1" dirty="0" smtClean="0"/>
              <a:t>residual lifetime value </a:t>
            </a:r>
            <a:r>
              <a:rPr lang="en-US" dirty="0" smtClean="0"/>
              <a:t>of the 26569 customers remaining?</a:t>
            </a:r>
            <a:r>
              <a:rPr lang="en-US" dirty="0"/>
              <a:t> </a:t>
            </a:r>
            <a:r>
              <a:rPr lang="en-US" dirty="0" smtClean="0"/>
              <a:t>Assume contracts last a year</a:t>
            </a:r>
          </a:p>
          <a:p>
            <a:r>
              <a:rPr lang="en-US" dirty="0" smtClean="0"/>
              <a:t>Profit per year = 100</a:t>
            </a:r>
          </a:p>
          <a:p>
            <a:r>
              <a:rPr lang="en-US" dirty="0" smtClean="0"/>
              <a:t>Discount rate = 10%  </a:t>
            </a:r>
          </a:p>
          <a:p>
            <a:r>
              <a:rPr lang="en-US" dirty="0" smtClean="0"/>
              <a:t>How do we measure retention probability?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Retention rate = </a:t>
            </a:r>
            <a:r>
              <a:rPr lang="en-US" i="1" dirty="0"/>
              <a:t>ratio of the number of retained customers to the number at risk</a:t>
            </a:r>
            <a:endParaRPr lang="en-US" dirty="0" smtClean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975866" y="1759889"/>
          <a:ext cx="44608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26569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RLV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customers by year of acquisition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82846" y="5203159"/>
                <a:ext cx="433798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2604+3264+4367+6334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3264+4367+6334+10000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=0.691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46" y="5203159"/>
                <a:ext cx="4337982" cy="52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758375" y="5486031"/>
            <a:ext cx="800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8857914" y="5292221"/>
            <a:ext cx="21931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plug into RLV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90513" y="6045201"/>
                <a:ext cx="3443122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26569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=4945049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13" y="6045201"/>
                <a:ext cx="3443122" cy="676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3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600" y="1662293"/>
            <a:ext cx="5352000" cy="42161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cohort has a different retention rate, with earlier cohorts having larger retention rate: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Customers who started in 2014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Customers who started in </a:t>
            </a:r>
            <a:r>
              <a:rPr lang="en-US" dirty="0" smtClean="0"/>
              <a:t>2017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975866" y="1759889"/>
          <a:ext cx="44608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26569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#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customers by year of acquisition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#2: customer heterogeneity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 smtClean="0"/>
              <a:t>Fader and </a:t>
            </a:r>
            <a:r>
              <a:rPr lang="en-US" dirty="0" err="1" smtClean="0"/>
              <a:t>Hardie</a:t>
            </a:r>
            <a:r>
              <a:rPr lang="en-US" dirty="0" smtClean="0"/>
              <a:t> (2010), Customer Base Valuation in a Contractual Setting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84782" y="2889522"/>
                <a:ext cx="195258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2604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3264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=0.798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82" y="2889522"/>
                <a:ext cx="1952586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4782" y="3510639"/>
                <a:ext cx="195790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3264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4367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=0.747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82" y="3510639"/>
                <a:ext cx="1957907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4782" y="4117195"/>
                <a:ext cx="195790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4367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6334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=0.689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82" y="4117195"/>
                <a:ext cx="1957907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4782" y="4749009"/>
                <a:ext cx="208441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=0.633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82" y="4749009"/>
                <a:ext cx="2084417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39662" y="5774799"/>
                <a:ext cx="1046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62" y="5774799"/>
                <a:ext cx="10463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233" r="-52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969046" y="2247900"/>
            <a:ext cx="574658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94788" y="2295647"/>
            <a:ext cx="2293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Retention rate in 2018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19</a:t>
            </a:fld>
            <a:endParaRPr lang="en-GB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retention rate is increasing with customer age, commonly found phenomenon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(why do you think that happens?)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the geometric model,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same over time.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Both these problems mean that the traditional CLV calculations are biased and actually undervalue customers.</a:t>
                </a: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02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Retention rate by year of acquisition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#2: customer heterogeneity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 smtClean="0"/>
              <a:t>Fader and </a:t>
            </a:r>
            <a:r>
              <a:rPr lang="en-US" dirty="0" err="1" smtClean="0"/>
              <a:t>Hardie</a:t>
            </a:r>
            <a:r>
              <a:rPr lang="en-US" dirty="0" smtClean="0"/>
              <a:t> (2010), Customer Base Valuation in a Contractual Setting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263028"/>
              </p:ext>
            </p:extLst>
          </p:nvPr>
        </p:nvGraphicFramePr>
        <p:xfrm>
          <a:off x="5863197" y="2026590"/>
          <a:ext cx="6147350" cy="368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27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Conceptual definition &amp; applications</a:t>
            </a: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Primitives of CLV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Model 1: geometric model of retention</a:t>
            </a:r>
          </a:p>
          <a:p>
            <a:pPr lvl="1"/>
            <a:r>
              <a:rPr lang="en-US" dirty="0" smtClean="0">
                <a:latin typeface="+mj-lt"/>
              </a:rPr>
              <a:t>Model 2: shifted beta-geometric model of retention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Heterogeneity and increasing retention rates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Calculating CLV/RLV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39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At the end of each period, each customer renews his contract with (constant and unobserved)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lvl="1" indent="114300">
                  <a:buNone/>
                  <a:tabLst>
                    <a:tab pos="457200" algn="l"/>
                  </a:tabLst>
                </a:pPr>
                <a:r>
                  <a:rPr lang="en-US" dirty="0" smtClean="0"/>
                  <a:t>Same as before, but we write it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342900" lvl="1" indent="114300">
                  <a:buNone/>
                  <a:tabLst>
                    <a:tab pos="457200" algn="l"/>
                  </a:tabLst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In this model, the retention rate at any time t is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		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Review: geometric model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90644" y="6124284"/>
            <a:ext cx="6961066" cy="240380"/>
          </a:xfrm>
        </p:spPr>
        <p:txBody>
          <a:bodyPr/>
          <a:lstStyle/>
          <a:p>
            <a:r>
              <a:rPr lang="en-US" dirty="0"/>
              <a:t>Fader and </a:t>
            </a:r>
            <a:r>
              <a:rPr lang="en-US" dirty="0" err="1"/>
              <a:t>Hardie</a:t>
            </a:r>
            <a:r>
              <a:rPr lang="en-US" dirty="0"/>
              <a:t> (</a:t>
            </a:r>
            <a:r>
              <a:rPr lang="en-US" dirty="0" smtClean="0"/>
              <a:t>2007), How to Project Customer Retention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05850" y="5385872"/>
                <a:ext cx="22860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retention rate does not depend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850" y="5385872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57" t="-4630" r="-53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Churn </a:t>
                </a:r>
                <a:r>
                  <a:rPr lang="en-US" dirty="0">
                    <a:ea typeface="Cambria Math" panose="02040503050406030204" pitchFamily="18" charset="0"/>
                  </a:rPr>
                  <a:t>probabilities,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vary across customers according to a Beta distribution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Instead of 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everyone, we have a </a:t>
                </a:r>
                <a:r>
                  <a:rPr lang="en-US" i="1" dirty="0" smtClean="0"/>
                  <a:t>prior</a:t>
                </a:r>
                <a:r>
                  <a:rPr lang="en-US" dirty="0" smtClean="0"/>
                  <a:t> distribution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depends on two parameters,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.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/>
                  <a:t> is the beta function (</a:t>
                </a:r>
                <a:r>
                  <a:rPr lang="en-US" sz="2800" dirty="0" smtClean="0">
                    <a:hlinkClick r:id="rId2" action="ppaction://hlinksldjump"/>
                  </a:rPr>
                  <a:t>details</a:t>
                </a:r>
                <a:r>
                  <a:rPr lang="en-US" sz="2800" dirty="0" smtClean="0"/>
                  <a:t>).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Fader and </a:t>
            </a:r>
            <a:r>
              <a:rPr lang="en-US" dirty="0" err="1"/>
              <a:t>Hardie</a:t>
            </a:r>
            <a:r>
              <a:rPr lang="en-US" dirty="0"/>
              <a:t> (2007), How to Project Customer Retention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03447" y="5972384"/>
                <a:ext cx="340022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47" y="5972384"/>
                <a:ext cx="3400226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858250" y="5645147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We will use this formula later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shapes of the beta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92734" y="6377011"/>
            <a:ext cx="6961066" cy="240380"/>
          </a:xfrm>
        </p:spPr>
        <p:txBody>
          <a:bodyPr/>
          <a:lstStyle/>
          <a:p>
            <a:r>
              <a:rPr lang="en-US" dirty="0"/>
              <a:t>Fader and </a:t>
            </a:r>
            <a:r>
              <a:rPr lang="en-US" dirty="0" err="1"/>
              <a:t>Hardie</a:t>
            </a:r>
            <a:r>
              <a:rPr lang="en-US" dirty="0"/>
              <a:t> (2007), How to Project Customer Retention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83" t="279" b="4500"/>
          <a:stretch/>
        </p:blipFill>
        <p:spPr>
          <a:xfrm>
            <a:off x="3917412" y="1762125"/>
            <a:ext cx="4357175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1170" y="1690688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170" y="1690688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31939" y="6096000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39" y="6096000"/>
                <a:ext cx="43261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72405" y="374439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05" y="3744396"/>
                <a:ext cx="36580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13096" y="605184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96" y="6051840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73574" y="4954675"/>
            <a:ext cx="240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Two types of customers:</a:t>
            </a:r>
          </a:p>
          <a:p>
            <a:r>
              <a:rPr lang="en-US" sz="1400" dirty="0" smtClean="0">
                <a:latin typeface="+mj-lt"/>
              </a:rPr>
              <a:t>extremely likely &amp; unlikely </a:t>
            </a:r>
            <a:endParaRPr lang="en-US" sz="1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8248" y="2152353"/>
            <a:ext cx="193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Most customers fall within a certain range </a:t>
            </a:r>
            <a:endParaRPr lang="en-US" sz="1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0" y="3091080"/>
                <a:ext cx="305869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 smtClean="0"/>
                  <a:t>Remember: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the probability of churn.</a:t>
                </a:r>
              </a:p>
              <a:p>
                <a:r>
                  <a:rPr lang="en-US" dirty="0" smtClean="0"/>
                  <a:t>These describe possible distributions of this probability among customers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1080"/>
                <a:ext cx="3058690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1389" t="-1639" r="-2381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274587" y="4846953"/>
            <a:ext cx="193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Spread out across whole range, but most likely to </a:t>
            </a:r>
            <a:r>
              <a:rPr lang="en-US" sz="1400" dirty="0" smtClean="0">
                <a:latin typeface="+mj-lt"/>
              </a:rPr>
              <a:t>churn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3574" y="1481114"/>
            <a:ext cx="193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Spread out across whole range, but most likely to stay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2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Shifted Beta-geometric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838200" y="18637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+mj-lt"/>
                  </a:rPr>
                  <a:t>For a randomly chosen individual, we have to integrate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over all possibilities</a:t>
                </a:r>
                <a:endParaRPr lang="en-US" i="1" dirty="0" smtClean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3725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217" t="-280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6748" y="2823767"/>
            <a:ext cx="19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Beta dist.</a:t>
            </a:r>
            <a:endParaRPr lang="en-US" sz="1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723" y="2823767"/>
            <a:ext cx="19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Shifted geo. </a:t>
            </a:r>
            <a:r>
              <a:rPr lang="en-US" sz="1400" dirty="0">
                <a:latin typeface="+mj-lt"/>
              </a:rPr>
              <a:t>d</a:t>
            </a:r>
            <a:r>
              <a:rPr lang="en-US" sz="1400" dirty="0" smtClean="0">
                <a:latin typeface="+mj-lt"/>
              </a:rPr>
              <a:t>ist.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9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Retention rate in shifted beta-geometric model</a:t>
            </a:r>
            <a:endParaRPr lang="en-US" sz="4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30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3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sz="3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−1)/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648240" y="5388570"/>
            <a:ext cx="319489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Does retention increase with t?</a:t>
            </a:r>
          </a:p>
          <a:p>
            <a:endParaRPr lang="en-US" dirty="0"/>
          </a:p>
          <a:p>
            <a:r>
              <a:rPr lang="en-US" dirty="0" smtClean="0"/>
              <a:t>How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groups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>
                <a:hlinkClick r:id="rId3"/>
              </a:rPr>
              <a:t>https://en.wikipedia.org/wiki/Beta_distribution</a:t>
            </a:r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3195637" y="1788318"/>
          <a:ext cx="6162675" cy="3890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467725" y="848388"/>
            <a:ext cx="34861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Two populations with the same mean, but different variance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52962" y="2365427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62" y="2365427"/>
                <a:ext cx="17999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58312" y="3622969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12" y="3622969"/>
                <a:ext cx="179998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0974" y="5585010"/>
                <a:ext cx="6096000" cy="11364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4" y="5585010"/>
                <a:ext cx="6096000" cy="11364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80974" y="5041074"/>
            <a:ext cx="17335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Beta distribution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26</a:t>
            </a:fld>
            <a:endParaRPr lang="en-GB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Turns out the distribution of customer types creates that increasing retention rates over time</a:t>
                </a:r>
              </a:p>
              <a:p>
                <a:endParaRPr lang="en-US" dirty="0"/>
              </a:p>
              <a:p>
                <a:r>
                  <a:rPr lang="en-US" dirty="0" smtClean="0"/>
                  <a:t>If customer types differ a lot, i.e., the customer base is heterogeneous, retention rates rise quickly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customer types differ a </a:t>
                </a:r>
                <a:r>
                  <a:rPr lang="en-US" dirty="0" smtClean="0"/>
                  <a:t>little, </a:t>
                </a:r>
                <a:r>
                  <a:rPr lang="en-US" dirty="0"/>
                  <a:t>i.e., the customer base is </a:t>
                </a:r>
                <a:r>
                  <a:rPr lang="en-US" dirty="0" smtClean="0"/>
                  <a:t>homogeneous</a:t>
                </a:r>
                <a:r>
                  <a:rPr lang="en-US" dirty="0"/>
                  <a:t>, retention rates rise </a:t>
                </a:r>
                <a:r>
                  <a:rPr lang="en-US" dirty="0" smtClean="0"/>
                  <a:t>slowly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=2.0,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What’s the intuition? (next slides)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025" t="-1447" r="-228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 heterogeneity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Retention rate dynamics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retention rate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183094"/>
              </p:ext>
            </p:extLst>
          </p:nvPr>
        </p:nvGraphicFramePr>
        <p:xfrm>
          <a:off x="6201391" y="2413147"/>
          <a:ext cx="5621113" cy="348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162656" y="3453781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56" y="3453781"/>
                <a:ext cx="17999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162656" y="2027526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56" y="2027526"/>
                <a:ext cx="17999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27368" y="1690688"/>
                <a:ext cx="2258759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68" y="1690688"/>
                <a:ext cx="2258759" cy="6228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 customers acquired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03530"/>
              </p:ext>
            </p:extLst>
          </p:nvPr>
        </p:nvGraphicFramePr>
        <p:xfrm>
          <a:off x="2150533" y="1028860"/>
          <a:ext cx="8479102" cy="5541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80063" y="3552912"/>
                <a:ext cx="1598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(0)=1.000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52912"/>
                <a:ext cx="159819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4207" y="6488668"/>
                <a:ext cx="547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1000 draws from a Beta distribution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54717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/>
          </p:nvPr>
        </p:nvGraphicFramePr>
        <p:xfrm>
          <a:off x="2175933" y="1032586"/>
          <a:ext cx="8292042" cy="541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3426" y="1498195"/>
            <a:ext cx="33393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 200 to quit, leaving 800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3552912"/>
                <a:ext cx="2386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52912"/>
                <a:ext cx="23861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54207" y="6488668"/>
            <a:ext cx="507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Where does this distribution come from? (next slide)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8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Bayes Rule: updating 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/>
                </a:r>
                <a:br>
                  <a:rPr lang="en-US" sz="1600" i="1" dirty="0">
                    <a:latin typeface="Cambria Math" panose="02040503050406030204" pitchFamily="18" charset="0"/>
                  </a:rPr>
                </a:br>
                <a:endParaRPr lang="en-US" sz="16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7401" y="6176963"/>
                <a:ext cx="560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This is just a beta distribution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01" y="6176963"/>
                <a:ext cx="56057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CLV is 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u="sng" dirty="0">
                <a:solidFill>
                  <a:schemeClr val="accent3"/>
                </a:solidFill>
              </a:rPr>
              <a:t>future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</a:rPr>
              <a:t>profits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associated with a </a:t>
            </a:r>
            <a:r>
              <a:rPr lang="en-US" u="sng" dirty="0">
                <a:solidFill>
                  <a:schemeClr val="tx2"/>
                </a:solidFill>
              </a:rPr>
              <a:t>particular customer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Lifetime Value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295" y="5398294"/>
            <a:ext cx="3663863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Time value of money:</a:t>
            </a:r>
          </a:p>
          <a:p>
            <a:pPr algn="ctr"/>
            <a:r>
              <a:rPr lang="en-US" dirty="0" smtClean="0">
                <a:latin typeface="+mj-lt"/>
              </a:rPr>
              <a:t>€1 today &gt; </a:t>
            </a:r>
            <a:r>
              <a:rPr lang="en-US" dirty="0">
                <a:latin typeface="+mj-lt"/>
              </a:rPr>
              <a:t>€1 </a:t>
            </a:r>
            <a:r>
              <a:rPr lang="en-US" dirty="0" smtClean="0">
                <a:latin typeface="+mj-lt"/>
              </a:rPr>
              <a:t>tomorrow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4524" y="3890227"/>
            <a:ext cx="3619807" cy="9429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Uncertain from today’s perspective—</a:t>
            </a:r>
          </a:p>
          <a:p>
            <a:pPr algn="ctr"/>
            <a:r>
              <a:rPr lang="en-US" dirty="0" smtClean="0">
                <a:latin typeface="+mj-lt"/>
              </a:rPr>
              <a:t>it’s a forecast/prediction!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0536" y="3890226"/>
            <a:ext cx="4171950" cy="9429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Revenues less costs of marketing, selling, production, servicing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5919" y="5398294"/>
            <a:ext cx="4171950" cy="9429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Measured for individual customers; recognize every customer is different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3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1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/>
          </p:nvPr>
        </p:nvGraphicFramePr>
        <p:xfrm>
          <a:off x="2175933" y="1032586"/>
          <a:ext cx="8292042" cy="541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3426" y="1498195"/>
            <a:ext cx="33393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 200 to quit, leaving 800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3552912"/>
                <a:ext cx="2386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52912"/>
                <a:ext cx="23861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4207" y="6488668"/>
                <a:ext cx="6375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800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+1=9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3750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/>
          </p:nvPr>
        </p:nvGraphicFramePr>
        <p:xfrm>
          <a:off x="2209007" y="1010118"/>
          <a:ext cx="8300508" cy="5425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6205" y="1486961"/>
            <a:ext cx="33393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 145 to quit, leaving 655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80063" y="3536832"/>
                <a:ext cx="329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×0.800 =0.65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36832"/>
                <a:ext cx="329981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503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655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+2=10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50325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2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3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/>
          </p:nvPr>
        </p:nvGraphicFramePr>
        <p:xfrm>
          <a:off x="2285999" y="1054115"/>
          <a:ext cx="8359775" cy="544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3936" y="1508959"/>
            <a:ext cx="33222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 110 to quit, leaving 545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80063" y="3536832"/>
                <a:ext cx="4128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0.833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×0.800 =0.545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36832"/>
                <a:ext cx="41285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45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545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+3=10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4503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1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Compare to more heterogeneous customer base, period 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39330" y="1544355"/>
                <a:ext cx="1811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30" y="1544355"/>
                <a:ext cx="18112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845111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845111"/>
                <a:ext cx="3162854" cy="622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39330" y="2106856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Model parameters for high heterogeneity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800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0.1+1=1.1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5369"/>
              </p:ext>
            </p:extLst>
          </p:nvPr>
        </p:nvGraphicFramePr>
        <p:xfrm>
          <a:off x="2009775" y="1302211"/>
          <a:ext cx="7942489" cy="518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05284" y="1248190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cut off, max=568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9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0389"/>
              </p:ext>
            </p:extLst>
          </p:nvPr>
        </p:nvGraphicFramePr>
        <p:xfrm>
          <a:off x="1998651" y="1432856"/>
          <a:ext cx="7837555" cy="511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845111"/>
                <a:ext cx="3151632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845111"/>
                <a:ext cx="3151632" cy="622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747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0.1+2=2.1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05284" y="1248190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cut off, max=567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5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Retention rates slope upward even if customers propensity to churn stays the same over time.</a:t>
            </a:r>
          </a:p>
          <a:p>
            <a:pPr marL="0" indent="0">
              <a:buNone/>
            </a:pPr>
            <a:r>
              <a:rPr lang="en-US" dirty="0" smtClean="0"/>
              <a:t>Why?</a:t>
            </a:r>
          </a:p>
          <a:p>
            <a:r>
              <a:rPr lang="en-US" dirty="0" smtClean="0"/>
              <a:t>High-churn customers drop out early</a:t>
            </a:r>
          </a:p>
          <a:p>
            <a:pPr lvl="1"/>
            <a:r>
              <a:rPr lang="en-US" dirty="0" smtClean="0"/>
              <a:t>Sorting effect in a heterogeneous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Remaining customers have lower churn probabilities</a:t>
            </a:r>
          </a:p>
          <a:p>
            <a:pPr lvl="1"/>
            <a:r>
              <a:rPr lang="en-US" dirty="0" smtClean="0"/>
              <a:t>Happens more quickly the more heterogeneity there is</a:t>
            </a:r>
          </a:p>
          <a:p>
            <a:pPr lvl="1"/>
            <a:endParaRPr lang="en-US" dirty="0"/>
          </a:p>
          <a:p>
            <a:r>
              <a:rPr lang="en-US" dirty="0" smtClean="0"/>
              <a:t>Ignoring this will bias your CLV estimates downwards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 heterogeneity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Retention rate dynamics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79243"/>
              </p:ext>
            </p:extLst>
          </p:nvPr>
        </p:nvGraphicFramePr>
        <p:xfrm>
          <a:off x="6201391" y="2413147"/>
          <a:ext cx="5621113" cy="348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9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2"/>
              <p:cNvSpPr>
                <a:spLocks noGrp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ln>
                <a:noFill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487" tIns="44450" rIns="90487" bIns="44450"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This method is called “(parametric) Empirical Bayes” </a:t>
                </a: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We use a (parametric) prior distribution and Bayes theorem to update it</a:t>
                </a: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Empirical because we estimate the parameters of the prior distribution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How do you estimate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parameters of the </a:t>
                </a: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(shifted) Beta-geometric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model?</a:t>
                </a: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Data on retention or survival over time</a:t>
                </a: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Estimating the parameters of the BG model on go.uvt.nl/customer-analytics</a:t>
                </a: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You can use maximum likelihood based on the survival or (in the video) minimize least squares</a:t>
                </a:r>
              </a:p>
              <a:p>
                <a:pPr lvl="1"/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Once you have them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estimated, you can calculate CLV and RLV</a:t>
                </a:r>
              </a:p>
            </p:txBody>
          </p:sp>
        </mc:Choice>
        <mc:Fallback xmlns="">
          <p:sp>
            <p:nvSpPr>
              <p:cNvPr id="10" name="Rectangle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 rotWithShape="0">
                <a:blip r:embed="rId2"/>
                <a:stretch>
                  <a:fillRect l="-812" t="-196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6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the geometric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Formula for infinite series available: simple expression (</a:t>
                </a:r>
                <a:r>
                  <a:rPr lang="en-US" dirty="0" smtClean="0">
                    <a:hlinkClick r:id="rId2" action="ppaction://hlinksldjump"/>
                  </a:rPr>
                  <a:t>here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the shifted Beta-geometric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Formula for infinite series unavailable: sum up the first N terms, until contribution is small.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 with the BG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Sorting population also means that there is a difference in a customer’s lifetime value depending on how long they have been a customer. (see how the distribution changes </a:t>
                </a:r>
                <a:r>
                  <a:rPr lang="en-US" dirty="0" smtClean="0">
                    <a:hlinkClick r:id="rId2" action="ppaction://hlinksldjump"/>
                  </a:rPr>
                  <a:t>here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 customer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years is likely to have a higher retention rate than a customer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years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How likely will a customer who has been with us for two periods (renewed once) renew at least a second time?</a:t>
                </a:r>
              </a:p>
              <a:p>
                <a:pPr lvl="1"/>
                <a:endParaRPr lang="en-US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RLV under the BG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94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Residual </a:t>
                </a:r>
                <a:r>
                  <a:rPr lang="en-US" dirty="0"/>
                  <a:t>lifetime value: </a:t>
                </a:r>
                <a:r>
                  <a:rPr lang="en-US" dirty="0" smtClean="0"/>
                  <a:t>an </a:t>
                </a:r>
                <a:r>
                  <a:rPr lang="en-US" dirty="0"/>
                  <a:t>existing customer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periods, what is expected future discounted profits right before the renewal decision?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𝑅𝐿𝑉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9462"/>
                <a:ext cx="10515600" cy="4351338"/>
              </a:xfrm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lifetime value</a:t>
            </a:r>
            <a:endParaRPr lang="en-US" dirty="0"/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3630201" y="5713295"/>
            <a:ext cx="6275388" cy="75497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How do you create a spreadsheet to calculate CLV/RLV?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CLV &amp; RLV with BG video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989263" y="1949576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3359150" y="2070226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79875" y="1947989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449763" y="2068639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5230813" y="1971801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5600700" y="2092451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6405563" y="1971801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775450" y="2092451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092450" y="1571751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235450" y="1571751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5370513" y="1571751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6499225" y="1571751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098840" y="2344622"/>
            <a:ext cx="3785" cy="91330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958306" y="2578227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124325" y="2578227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226051" y="2563938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392070" y="2559176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0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Tell you what each of your individual customers is worth (useful beyond other measures like NPS, clicks,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Byproduct: you can use it to predict purchasing, benchmark with marketing efforts</a:t>
            </a:r>
          </a:p>
          <a:p>
            <a:endParaRPr lang="en-US" dirty="0"/>
          </a:p>
          <a:p>
            <a:r>
              <a:rPr lang="en-US" u="sng" dirty="0" smtClean="0"/>
              <a:t>Upper bound</a:t>
            </a:r>
            <a:r>
              <a:rPr lang="en-US" dirty="0" smtClean="0"/>
              <a:t> on spending for customer acquisition, retention, development</a:t>
            </a:r>
          </a:p>
          <a:p>
            <a:endParaRPr lang="en-US" dirty="0"/>
          </a:p>
          <a:p>
            <a:r>
              <a:rPr lang="en-US" dirty="0" smtClean="0"/>
              <a:t>Value company: add up all customer’s CLV to measure </a:t>
            </a:r>
            <a:r>
              <a:rPr lang="en-US" u="sng" dirty="0" smtClean="0"/>
              <a:t>customer equity</a:t>
            </a:r>
            <a:r>
              <a:rPr lang="en-US" dirty="0" smtClean="0"/>
              <a:t> (cf. brand equity)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CLV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value of your customers</a:t>
            </a:r>
          </a:p>
          <a:p>
            <a:endParaRPr lang="en-US" dirty="0"/>
          </a:p>
          <a:p>
            <a:r>
              <a:rPr lang="en-US" dirty="0" smtClean="0"/>
              <a:t>Individual level</a:t>
            </a:r>
          </a:p>
          <a:p>
            <a:endParaRPr lang="en-US" dirty="0"/>
          </a:p>
          <a:p>
            <a:r>
              <a:rPr lang="en-US" dirty="0" smtClean="0"/>
              <a:t>Incorporate customer heterogeneity in the model</a:t>
            </a:r>
          </a:p>
          <a:p>
            <a:endParaRPr lang="en-US" dirty="0"/>
          </a:p>
          <a:p>
            <a:r>
              <a:rPr lang="en-US" dirty="0" smtClean="0"/>
              <a:t>Retention rate increases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Lifetime Value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Aside: beta function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543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Formally, defined by this integral:</a:t>
                </a:r>
              </a:p>
              <a:p>
                <a:pPr marL="0" indent="0">
                  <a:buNone/>
                </a:pPr>
                <a:endParaRPr lang="en-US" sz="100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b="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where a, b &gt; 0. we can write the beta function in terms of gamma functions: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The gamma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 is a generalized factorial, which has the recursive property: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+mj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 smtClean="0">
                    <a:latin typeface="+mj-lt"/>
                    <a:ea typeface="Cambria Math" panose="02040503050406030204" pitchFamily="18" charset="0"/>
                  </a:rPr>
                  <a:t> for positive integer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=3!=6</m:t>
                      </m:r>
                    </m:oMath>
                  </m:oMathPara>
                </a14:m>
                <a:endParaRPr lang="en-US" sz="2000" dirty="0" smtClean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5438"/>
                <a:ext cx="10515600" cy="4351338"/>
              </a:xfrm>
              <a:blipFill rotWithShape="0">
                <a:blip r:embed="rId2"/>
                <a:stretch>
                  <a:fillRect l="-638" t="-154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segments: separate most valuable customers from everyone else, focus efforts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segments based on CLV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653153" y="3123349"/>
            <a:ext cx="2905125" cy="2352675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1347" y="4203930"/>
            <a:ext cx="1328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19966" y="3598948"/>
            <a:ext cx="57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8468" y="4986723"/>
            <a:ext cx="199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Lead</a:t>
            </a:r>
            <a:r>
              <a:rPr lang="en-US" sz="1600" dirty="0" smtClean="0">
                <a:latin typeface="+mj-lt"/>
              </a:rPr>
              <a:t> (50%): 0% of CLV</a:t>
            </a:r>
            <a:endParaRPr lang="en-US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8278" y="437385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Silver</a:t>
            </a:r>
            <a:r>
              <a:rPr lang="en-US" sz="1600" dirty="0" smtClean="0">
                <a:latin typeface="+mj-lt"/>
              </a:rPr>
              <a:t> (30%): 20% of CLV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8278" y="3661645"/>
            <a:ext cx="210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Gold</a:t>
            </a:r>
            <a:r>
              <a:rPr lang="en-US" sz="1600" dirty="0" smtClean="0">
                <a:latin typeface="+mj-lt"/>
              </a:rPr>
              <a:t> (15%): 30% of CLV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8278" y="3087934"/>
            <a:ext cx="3449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Platinum</a:t>
            </a:r>
            <a:r>
              <a:rPr lang="en-US" sz="1600" dirty="0" smtClean="0">
                <a:latin typeface="+mj-lt"/>
              </a:rPr>
              <a:t> (5% of customers): 50% of CLV</a:t>
            </a:r>
            <a:endParaRPr lang="en-US" sz="1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48441" y="4839869"/>
            <a:ext cx="211455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(Assume all these things are the same each period):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Margins </a:t>
                </a:r>
                <a:r>
                  <a:rPr lang="en-US" dirty="0"/>
                  <a:t>(</a:t>
                </a:r>
                <a:r>
                  <a:rPr lang="en-US" dirty="0" smtClean="0"/>
                  <a:t>accounting)</a:t>
                </a: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revenue </a:t>
                </a:r>
                <a:r>
                  <a:rPr lang="en-US" dirty="0" smtClean="0"/>
                  <a:t>less </a:t>
                </a:r>
                <a:r>
                  <a:rPr lang="en-US" dirty="0"/>
                  <a:t>costs of marketing, selling, production, servicing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2.   Discount </a:t>
                </a:r>
                <a:r>
                  <a:rPr lang="en-US" dirty="0"/>
                  <a:t>rate (finance)	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opportunity cost of capital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  Retention (marketing</a:t>
                </a:r>
                <a:r>
                  <a:rPr lang="en-US" dirty="0"/>
                  <a:t>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= P(customer </a:t>
                </a:r>
                <a:r>
                  <a:rPr lang="en-US" b="1" dirty="0" smtClean="0"/>
                  <a:t>next</a:t>
                </a:r>
                <a:r>
                  <a:rPr lang="en-US" dirty="0" smtClean="0"/>
                  <a:t> period | customer this period)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“hazard rate”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 primitives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" y="4743450"/>
            <a:ext cx="9591675" cy="143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6973" y="6212513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Key source of uncertainty in CLV models: how long will customer remain?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53658" y="5050395"/>
            <a:ext cx="769065" cy="756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09112" y="4717119"/>
            <a:ext cx="1458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Geometric model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0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>
                <a:latin typeface="+mj-lt"/>
              </a:rPr>
              <a:t>7</a:t>
            </a:fld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as a two-state </a:t>
            </a:r>
            <a:r>
              <a:rPr lang="en-US" dirty="0" smtClean="0">
                <a:latin typeface="+mj-lt"/>
              </a:rPr>
              <a:t>Markov chain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Content Placeholder 38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2404428818"/>
                  </p:ext>
                </p:extLst>
              </p:nvPr>
            </p:nvGraphicFramePr>
            <p:xfrm>
              <a:off x="8178800" y="2874875"/>
              <a:ext cx="3175000" cy="1809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7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7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95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96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Content Placeholder 38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2404428818"/>
                  </p:ext>
                </p:extLst>
              </p:nvPr>
            </p:nvGraphicFramePr>
            <p:xfrm>
              <a:off x="8178800" y="2874875"/>
              <a:ext cx="3175000" cy="1809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7500"/>
                    <a:gridCol w="1587500"/>
                  </a:tblGrid>
                  <a:tr h="899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3" t="-676" r="-10076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383" t="-676" r="-766" b="-102703"/>
                          </a:stretch>
                        </a:blipFill>
                      </a:tcPr>
                    </a:tc>
                  </a:tr>
                  <a:tr h="9096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3" t="-99333" r="-100766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383" t="-99333" r="-766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320800" y="3183466"/>
            <a:ext cx="1371600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Retained</a:t>
            </a:r>
          </a:p>
          <a:p>
            <a:pPr algn="ctr"/>
            <a:r>
              <a:rPr lang="en-US" dirty="0" smtClean="0">
                <a:latin typeface="+mj-lt"/>
              </a:rPr>
              <a:t>(customer)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5532" y="3183466"/>
            <a:ext cx="1621273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Churned</a:t>
            </a:r>
          </a:p>
          <a:p>
            <a:pPr algn="ctr"/>
            <a:r>
              <a:rPr lang="en-US" dirty="0" smtClean="0">
                <a:latin typeface="+mj-lt"/>
              </a:rPr>
              <a:t>(not customer)</a:t>
            </a:r>
            <a:endParaRPr lang="en-US" dirty="0">
              <a:latin typeface="+mj-lt"/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1491656" y="2424175"/>
            <a:ext cx="777409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Circular Arrow 29"/>
          <p:cNvSpPr/>
          <p:nvPr/>
        </p:nvSpPr>
        <p:spPr>
          <a:xfrm>
            <a:off x="2313339" y="2207662"/>
            <a:ext cx="2203714" cy="1791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24602"/>
              <a:gd name="adj5" fmla="val 17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4607388" y="2451946"/>
            <a:ext cx="777409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05806" y="1945740"/>
                <a:ext cx="772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06" y="1945740"/>
                <a:ext cx="7725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94116" y="1987375"/>
                <a:ext cx="368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16" y="1987375"/>
                <a:ext cx="36862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813189" y="198508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89" y="1985084"/>
                <a:ext cx="37702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703317" y="3594819"/>
            <a:ext cx="23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Previous customer state</a:t>
            </a:r>
            <a:endParaRPr lang="en-US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35662" y="1675411"/>
            <a:ext cx="20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Next customer state</a:t>
            </a:r>
            <a:endParaRPr lang="en-US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9328" y="3090176"/>
            <a:ext cx="100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Retained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88012" y="2253378"/>
            <a:ext cx="100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Retained</a:t>
            </a:r>
            <a:endParaRPr lang="en-US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9328" y="409946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Churned</a:t>
            </a:r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106231" y="223950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Churned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17145" y="6004502"/>
                <a:ext cx="15789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45" y="6004502"/>
                <a:ext cx="157894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38200" y="4897471"/>
                <a:ext cx="7440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latin typeface="+mj-lt"/>
                  </a:rPr>
                  <a:t> is the amount of time spent as customer (in retained state)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7471"/>
                <a:ext cx="74405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-101901" y="6000258"/>
                <a:ext cx="50979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901" y="6000258"/>
                <a:ext cx="509799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5975" y="5577998"/>
                <a:ext cx="10697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Geometric distribution that starts at 1.  The survival function is the probability that a customer lasts longer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75" y="5577998"/>
                <a:ext cx="1069792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0879" y="5266803"/>
                <a:ext cx="3376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79" y="5266803"/>
                <a:ext cx="337682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5127701" y="3459508"/>
            <a:ext cx="3607963" cy="19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33196"/>
              </p:ext>
            </p:extLst>
          </p:nvPr>
        </p:nvGraphicFramePr>
        <p:xfrm>
          <a:off x="2282242" y="390525"/>
          <a:ext cx="8663836" cy="628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1046" y="575191"/>
                <a:ext cx="1175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46" y="575191"/>
                <a:ext cx="1175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1046" y="205859"/>
            <a:ext cx="176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Survival </a:t>
            </a:r>
            <a:r>
              <a:rPr lang="en-US" dirty="0">
                <a:latin typeface="+mj-lt"/>
              </a:rPr>
              <a:t>function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4596" y="205859"/>
            <a:ext cx="151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Retention rate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60165" y="1918349"/>
                <a:ext cx="1742593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165" y="1918349"/>
                <a:ext cx="1742593" cy="6591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8458201" y="1428750"/>
            <a:ext cx="3733800" cy="30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general, retention &amp; survival are related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62977" y="2728373"/>
                <a:ext cx="2475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977" y="2728373"/>
                <a:ext cx="247516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82000" y="1343025"/>
            <a:ext cx="38100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44773" y="1603957"/>
            <a:ext cx="30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0.80 prob. longer than 1 period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52411" y="2157955"/>
            <a:ext cx="317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0.64 prob. longer than 2 periods</a:t>
            </a: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1049" y="4917653"/>
            <a:ext cx="1790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.07 </a:t>
            </a:r>
            <a:r>
              <a:rPr lang="en-US" dirty="0" err="1" smtClean="0">
                <a:latin typeface="+mj-lt"/>
              </a:rPr>
              <a:t>prob</a:t>
            </a:r>
            <a:r>
              <a:rPr lang="en-US" dirty="0" smtClean="0">
                <a:latin typeface="+mj-lt"/>
              </a:rPr>
              <a:t> longer than 12 periods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1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 traditional approach: the formula</a:t>
            </a:r>
            <a:endParaRPr 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6"/>
              <p:cNvSpPr txBox="1">
                <a:spLocks noChangeArrowheads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Prob. </a:t>
                </a:r>
                <a:r>
                  <a:rPr lang="en-US" sz="16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cust</a:t>
                </a:r>
                <a:r>
                  <a:rPr 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1087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(0 is present)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3912394" y="5432425"/>
                <a:ext cx="6409742" cy="118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Receive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when contract is initiated at t = 0; customer renews or stays at time period 1 with probability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, in which case we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receive 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another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discounted by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1/(1+</m:t>
                    </m:r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394" y="5432425"/>
                <a:ext cx="6409742" cy="1184275"/>
              </a:xfrm>
              <a:prstGeom prst="rect">
                <a:avLst/>
              </a:prstGeom>
              <a:blipFill rotWithShape="0">
                <a:blip r:embed="rId16"/>
                <a:stretch>
                  <a:fillRect l="-571" t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blipFill rotWithShape="0">
                <a:blip r:embed="rId18"/>
                <a:stretch>
                  <a:fillRect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187232" y="1737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…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7154" y="1116364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E[CLV]=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9" grpId="0"/>
      <p:bldP spid="70" grpId="0"/>
      <p:bldP spid="71" grpId="0"/>
      <p:bldP spid="72" grpId="0"/>
      <p:bldP spid="73" grpId="0"/>
      <p:bldP spid="74" grpId="0"/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6EF3A0-BBA0-4A6F-9E0D-D2035F0EAB38}" vid="{DD478E9C-FB07-45AF-99D5-436A4ACFC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10815</TotalTime>
  <Words>4192</Words>
  <Application>Microsoft Office PowerPoint</Application>
  <PresentationFormat>Widescreen</PresentationFormat>
  <Paragraphs>640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Century Gothic</vt:lpstr>
      <vt:lpstr>Museo Sans 900</vt:lpstr>
      <vt:lpstr>Wingdings</vt:lpstr>
      <vt:lpstr>ヒラギノ角ゴ Pro W3</vt:lpstr>
      <vt:lpstr>Theme1</vt:lpstr>
      <vt:lpstr>Customer Lifetime Value (I): Contractual Settings</vt:lpstr>
      <vt:lpstr>Agenda</vt:lpstr>
      <vt:lpstr>Customer Lifetime Value</vt:lpstr>
      <vt:lpstr>Uses of CLV</vt:lpstr>
      <vt:lpstr>Forming segments based on CLV</vt:lpstr>
      <vt:lpstr>CLV primitives</vt:lpstr>
      <vt:lpstr>Retention as a two-state Markov chain</vt:lpstr>
      <vt:lpstr>PowerPoint Presentation</vt:lpstr>
      <vt:lpstr>CLV traditional approach: the formula</vt:lpstr>
      <vt:lpstr>CLV calculations</vt:lpstr>
      <vt:lpstr>PowerPoint Presentation</vt:lpstr>
      <vt:lpstr>Sum of first 10 terms vs. infinite horizon formula</vt:lpstr>
      <vt:lpstr>CLV vs. residual lifetime value (RLV)</vt:lpstr>
      <vt:lpstr>RLV: right before next renewal</vt:lpstr>
      <vt:lpstr>RLV: right after renewal</vt:lpstr>
      <vt:lpstr>Problem: retention rates increase </vt:lpstr>
      <vt:lpstr>An example</vt:lpstr>
      <vt:lpstr>Issue #2: customer heterogeneity</vt:lpstr>
      <vt:lpstr>Issue #2: customer heterogeneity</vt:lpstr>
      <vt:lpstr>Review: geometric model</vt:lpstr>
      <vt:lpstr>Prior distribution</vt:lpstr>
      <vt:lpstr>General shapes of the beta distribution</vt:lpstr>
      <vt:lpstr>Shifted Beta-geometric model</vt:lpstr>
      <vt:lpstr>Retention rate in shifted beta-geometric model</vt:lpstr>
      <vt:lpstr>Two different groups</vt:lpstr>
      <vt:lpstr>Implications for retention rate</vt:lpstr>
      <vt:lpstr>1000 customers acquired</vt:lpstr>
      <vt:lpstr>Period 1</vt:lpstr>
      <vt:lpstr>Bayes Rule: updating the distribution of θ</vt:lpstr>
      <vt:lpstr>Period 1</vt:lpstr>
      <vt:lpstr>Period 2</vt:lpstr>
      <vt:lpstr>Period 3</vt:lpstr>
      <vt:lpstr>Compare to more heterogeneous customer base, period 1</vt:lpstr>
      <vt:lpstr>period 2</vt:lpstr>
      <vt:lpstr>Concepts</vt:lpstr>
      <vt:lpstr>Estimation</vt:lpstr>
      <vt:lpstr>CLV with the BG model</vt:lpstr>
      <vt:lpstr>RLV under the BG model</vt:lpstr>
      <vt:lpstr>Residual lifetime value</vt:lpstr>
      <vt:lpstr>Customer Lifetime Value</vt:lpstr>
      <vt:lpstr>Aside: beta function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in a Subscription Business Model</dc:title>
  <dc:creator>G. Knox</dc:creator>
  <cp:lastModifiedBy>George Knox</cp:lastModifiedBy>
  <cp:revision>239</cp:revision>
  <cp:lastPrinted>2017-05-14T09:11:27Z</cp:lastPrinted>
  <dcterms:created xsi:type="dcterms:W3CDTF">2016-04-08T12:08:48Z</dcterms:created>
  <dcterms:modified xsi:type="dcterms:W3CDTF">2020-11-19T12:52:46Z</dcterms:modified>
</cp:coreProperties>
</file>