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  <p:sldMasterId id="2147483792" r:id="rId2"/>
    <p:sldMasterId id="2147483741" r:id="rId3"/>
    <p:sldMasterId id="2147483771" r:id="rId4"/>
    <p:sldMasterId id="2147483831" r:id="rId5"/>
  </p:sldMasterIdLst>
  <p:notesMasterIdLst>
    <p:notesMasterId r:id="rId49"/>
  </p:notesMasterIdLst>
  <p:sldIdLst>
    <p:sldId id="256" r:id="rId6"/>
    <p:sldId id="261" r:id="rId7"/>
    <p:sldId id="367" r:id="rId8"/>
    <p:sldId id="368" r:id="rId9"/>
    <p:sldId id="412" r:id="rId10"/>
    <p:sldId id="332" r:id="rId11"/>
    <p:sldId id="297" r:id="rId12"/>
    <p:sldId id="333" r:id="rId13"/>
    <p:sldId id="345" r:id="rId14"/>
    <p:sldId id="394" r:id="rId15"/>
    <p:sldId id="395" r:id="rId16"/>
    <p:sldId id="396" r:id="rId17"/>
    <p:sldId id="397" r:id="rId18"/>
    <p:sldId id="398" r:id="rId19"/>
    <p:sldId id="342" r:id="rId20"/>
    <p:sldId id="399" r:id="rId21"/>
    <p:sldId id="400" r:id="rId22"/>
    <p:sldId id="413" r:id="rId23"/>
    <p:sldId id="336" r:id="rId24"/>
    <p:sldId id="330" r:id="rId25"/>
    <p:sldId id="353" r:id="rId26"/>
    <p:sldId id="355" r:id="rId27"/>
    <p:sldId id="357" r:id="rId28"/>
    <p:sldId id="403" r:id="rId29"/>
    <p:sldId id="401" r:id="rId30"/>
    <p:sldId id="402" r:id="rId31"/>
    <p:sldId id="404" r:id="rId32"/>
    <p:sldId id="405" r:id="rId33"/>
    <p:sldId id="406" r:id="rId34"/>
    <p:sldId id="407" r:id="rId35"/>
    <p:sldId id="408" r:id="rId36"/>
    <p:sldId id="363" r:id="rId37"/>
    <p:sldId id="410" r:id="rId38"/>
    <p:sldId id="364" r:id="rId39"/>
    <p:sldId id="386" r:id="rId40"/>
    <p:sldId id="387" r:id="rId41"/>
    <p:sldId id="389" r:id="rId42"/>
    <p:sldId id="388" r:id="rId43"/>
    <p:sldId id="409" r:id="rId44"/>
    <p:sldId id="390" r:id="rId45"/>
    <p:sldId id="365" r:id="rId46"/>
    <p:sldId id="391" r:id="rId47"/>
    <p:sldId id="392" r:id="rId48"/>
  </p:sldIdLst>
  <p:sldSz cx="12192000" cy="6858000"/>
  <p:notesSz cx="7315200" cy="96012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05" autoAdjust="0"/>
  </p:normalViewPr>
  <p:slideViewPr>
    <p:cSldViewPr snapToGrid="0">
      <p:cViewPr varScale="1">
        <p:scale>
          <a:sx n="97" d="100"/>
          <a:sy n="97" d="100"/>
        </p:scale>
        <p:origin x="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A988B-3983-4A60-B1E3-8B8952212232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49E94-9C02-4081-8484-9D126A451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customer is alive for a period of time, then becomes permanently inactive</a:t>
            </a:r>
          </a:p>
          <a:p>
            <a:pPr lvl="1"/>
            <a:r>
              <a:rPr lang="en-US" dirty="0"/>
              <a:t>By the end of the period, customers A, C &amp; D “die”, B “lives”</a:t>
            </a:r>
          </a:p>
          <a:p>
            <a:pPr lvl="1"/>
            <a:r>
              <a:rPr lang="en-US" dirty="0"/>
              <a:t>“Buy </a:t>
            </a:r>
            <a:r>
              <a:rPr lang="en-US" dirty="0" err="1"/>
              <a:t>til</a:t>
            </a:r>
            <a:r>
              <a:rPr lang="en-US" dirty="0"/>
              <a:t> you die”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sum of the transactions is the sum of the purchases of alive customers</a:t>
            </a:r>
          </a:p>
          <a:p>
            <a:endParaRPr lang="en-US" dirty="0"/>
          </a:p>
          <a:p>
            <a:r>
              <a:rPr lang="en-US" dirty="0"/>
              <a:t>Time at which customer leaves is </a:t>
            </a:r>
            <a:r>
              <a:rPr lang="en-US" u="sng" dirty="0"/>
              <a:t>not observed, but inferred</a:t>
            </a:r>
            <a:r>
              <a:rPr lang="en-US" dirty="0"/>
              <a:t> from purchasing data. (dotted lines)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12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       freq.0   freq.1   freq.2  freq.3  freq.4  freq.5  freq.6</a:t>
            </a:r>
          </a:p>
          <a:p>
            <a:r>
              <a:rPr lang="en-US" dirty="0"/>
              <a:t>## act    0.1744    0.433    0.813    1.39    2.06    2.64    3.53</a:t>
            </a:r>
          </a:p>
          <a:p>
            <a:r>
              <a:rPr lang="en-US" dirty="0"/>
              <a:t>## </a:t>
            </a:r>
            <a:r>
              <a:rPr lang="en-US" dirty="0" err="1"/>
              <a:t>exp</a:t>
            </a:r>
            <a:r>
              <a:rPr lang="en-US" dirty="0"/>
              <a:t>    0.0729    0.325    0.709    1.33    2.03    2.78    3.75</a:t>
            </a:r>
          </a:p>
          <a:p>
            <a:r>
              <a:rPr lang="en-US" dirty="0"/>
              <a:t>## bin 3464.0000 1823.000 1430.000 1085.00 1036.00 1063.00 1203.00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        rec.0     rec.1  rec.2   rec.3   rec.4   rec.5   rec.6</a:t>
            </a:r>
          </a:p>
          <a:p>
            <a:r>
              <a:rPr lang="en-US" dirty="0"/>
              <a:t>## act    0.1744    0.2181   0.39   0.487   0.809    1.65    2.95</a:t>
            </a:r>
          </a:p>
          <a:p>
            <a:r>
              <a:rPr lang="en-US" dirty="0"/>
              <a:t>## </a:t>
            </a:r>
            <a:r>
              <a:rPr lang="en-US" dirty="0" err="1"/>
              <a:t>exp</a:t>
            </a:r>
            <a:r>
              <a:rPr lang="en-US" dirty="0"/>
              <a:t>    0.0729    0.0857   0.18   0.404   0.851    1.73    3.03</a:t>
            </a:r>
          </a:p>
          <a:p>
            <a:r>
              <a:rPr lang="en-US" dirty="0"/>
              <a:t>## bin 3464.0000 1091.0000 890.00 706.000 654.000 1136.00 3163.00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5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The probability that a customer who made 3 transactions in</a:t>
            </a:r>
          </a:p>
          <a:p>
            <a:r>
              <a:rPr lang="en-US" dirty="0"/>
              <a:t># the calibration period (which consisted of 6 transaction</a:t>
            </a:r>
          </a:p>
          <a:p>
            <a:r>
              <a:rPr lang="en-US" dirty="0"/>
              <a:t># opportunities), with the last transaction occurring at the</a:t>
            </a:r>
          </a:p>
          <a:p>
            <a:r>
              <a:rPr lang="en-US" dirty="0"/>
              <a:t># 4th transaction opportunity, is alive at the 7th transaction</a:t>
            </a:r>
          </a:p>
          <a:p>
            <a:r>
              <a:rPr lang="en-US" dirty="0"/>
              <a:t># opportunity</a:t>
            </a:r>
          </a:p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2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is a 6</a:t>
            </a:r>
            <a:r>
              <a:rPr lang="en-US" baseline="0" dirty="0"/>
              <a:t> for 6 customer worth?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39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Estimate</a:t>
            </a:r>
            <a:r>
              <a:rPr lang="en-US" baseline="0" dirty="0"/>
              <a:t> in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  <a:p>
            <a:r>
              <a:rPr lang="en-US" dirty="0"/>
              <a:t>Geometric: “t” A’s</a:t>
            </a:r>
          </a:p>
          <a:p>
            <a:r>
              <a:rPr lang="en-US" dirty="0"/>
              <a:t>Note difference with </a:t>
            </a:r>
            <a:r>
              <a:rPr lang="en-US" dirty="0" err="1"/>
              <a:t>sBG</a:t>
            </a:r>
            <a:r>
              <a:rPr lang="en-US" dirty="0"/>
              <a:t>: can be alive but not purchase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03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customer may purchase when alive, but not while dead. </a:t>
            </a:r>
          </a:p>
          <a:p>
            <a:pPr lvl="1"/>
            <a:r>
              <a:rPr lang="en-US" dirty="0"/>
              <a:t>Purchasing indicates customer is alive</a:t>
            </a:r>
          </a:p>
          <a:p>
            <a:pPr lvl="1"/>
            <a:r>
              <a:rPr lang="en-US" dirty="0"/>
              <a:t>Not purchasing can mean alive or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</a:t>
            </a:r>
            <a:r>
              <a:rPr lang="en-US" dirty="0" err="1"/>
              <a:t>D</a:t>
            </a:r>
            <a:endParaRPr lang="en-US" dirty="0"/>
          </a:p>
          <a:p>
            <a:r>
              <a:rPr lang="en-US" dirty="0"/>
              <a:t>D A</a:t>
            </a:r>
          </a:p>
          <a:p>
            <a:r>
              <a:rPr lang="en-US" dirty="0"/>
              <a:t>A </a:t>
            </a:r>
            <a:r>
              <a:rPr lang="en-US" dirty="0" err="1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4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Top: alive until the end</a:t>
            </a:r>
          </a:p>
          <a:p>
            <a:r>
              <a:rPr lang="en-US" dirty="0"/>
              <a:t>Sum terms: all possible points that could die.</a:t>
            </a:r>
          </a:p>
          <a:p>
            <a:r>
              <a:rPr lang="en-US" dirty="0"/>
              <a:t>What are n, t and x in the last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 is from last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92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part if alive until the end, sum all possible times that customer can die given history.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49E94-9C02-4081-8484-9D126A4510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6" t="48544"/>
          <a:stretch/>
        </p:blipFill>
        <p:spPr>
          <a:xfrm>
            <a:off x="5883668" y="1904228"/>
            <a:ext cx="6308332" cy="217905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2919" y="2047269"/>
            <a:ext cx="5849830" cy="216513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59019" y="5486388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Herosp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pic>
        <p:nvPicPr>
          <p:cNvPr id="12" name="Slog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3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82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chapter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3" descr="7349 TIL] leeg_Pagina_5.jpg">
            <a:extLst>
              <a:ext uri="{FF2B5EF4-FFF2-40B4-BE49-F238E27FC236}">
                <a16:creationId xmlns:a16="http://schemas.microsoft.com/office/drawing/2014/main" id="{27A3A1DA-FA30-43D1-9D36-8C8FC594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44"/>
          </a:xfrm>
          <a:prstGeom prst="rect">
            <a:avLst/>
          </a:prstGeom>
        </p:spPr>
      </p:pic>
      <p:cxnSp>
        <p:nvCxnSpPr>
          <p:cNvPr id="11" name="Rechte verbindingslijn 18">
            <a:extLst>
              <a:ext uri="{FF2B5EF4-FFF2-40B4-BE49-F238E27FC236}">
                <a16:creationId xmlns:a16="http://schemas.microsoft.com/office/drawing/2014/main" id="{D0E601C9-8370-4D11-812E-1B3ED7663557}"/>
              </a:ext>
            </a:extLst>
          </p:cNvPr>
          <p:cNvCxnSpPr>
            <a:cxnSpLocks/>
          </p:cNvCxnSpPr>
          <p:nvPr/>
        </p:nvCxnSpPr>
        <p:spPr>
          <a:xfrm>
            <a:off x="905852" y="1092434"/>
            <a:ext cx="10841344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5852" y="1371612"/>
            <a:ext cx="10841344" cy="223627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05852" y="474294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87100" y="4979520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80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chapter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9" descr="7349 TIL] leeg_Pagina_4.jpg">
            <a:extLst>
              <a:ext uri="{FF2B5EF4-FFF2-40B4-BE49-F238E27FC236}">
                <a16:creationId xmlns:a16="http://schemas.microsoft.com/office/drawing/2014/main" id="{E954D147-7E75-4E2D-9863-4A22894C2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298" cy="6862326"/>
          </a:xfrm>
          <a:prstGeom prst="rect">
            <a:avLst/>
          </a:prstGeom>
        </p:spPr>
      </p:pic>
      <p:cxnSp>
        <p:nvCxnSpPr>
          <p:cNvPr id="11" name="Rechte verbindingslijn 18">
            <a:extLst>
              <a:ext uri="{FF2B5EF4-FFF2-40B4-BE49-F238E27FC236}">
                <a16:creationId xmlns:a16="http://schemas.microsoft.com/office/drawing/2014/main" id="{D0E601C9-8370-4D11-812E-1B3ED7663557}"/>
              </a:ext>
            </a:extLst>
          </p:cNvPr>
          <p:cNvCxnSpPr>
            <a:cxnSpLocks/>
          </p:cNvCxnSpPr>
          <p:nvPr/>
        </p:nvCxnSpPr>
        <p:spPr>
          <a:xfrm>
            <a:off x="905852" y="1092434"/>
            <a:ext cx="108413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5852" y="1371612"/>
            <a:ext cx="10841344" cy="223627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05852" y="474294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87100" y="4979520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381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chapt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D2DFC93-799E-4890-B968-C8902B034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1" y="1300508"/>
            <a:ext cx="10896000" cy="828000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823660" y="546212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4526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55913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34609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3046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2919" y="2047269"/>
            <a:ext cx="5849830" cy="216513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59019" y="5486388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700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4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og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  <p:pic>
        <p:nvPicPr>
          <p:cNvPr id="7" name="Afbeelding 13">
            <a:extLst>
              <a:ext uri="{FF2B5EF4-FFF2-40B4-BE49-F238E27FC236}">
                <a16:creationId xmlns:a16="http://schemas.microsoft.com/office/drawing/2014/main" id="{55E1DE68-0D91-4F5E-A6D1-EC4DCCC8D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07"/>
            <a:ext cx="12295032" cy="6914599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7D2DFC93-799E-4890-B968-C8902B034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1" y="1741585"/>
            <a:ext cx="10896000" cy="828000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56850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7733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355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0394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934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160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7298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4233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4628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136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chapter S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3" descr="7349 TIL] leeg_Pagina_5.jpg">
            <a:extLst>
              <a:ext uri="{FF2B5EF4-FFF2-40B4-BE49-F238E27FC236}">
                <a16:creationId xmlns:a16="http://schemas.microsoft.com/office/drawing/2014/main" id="{27A3A1DA-FA30-43D1-9D36-8C8FC594F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344"/>
          </a:xfrm>
          <a:prstGeom prst="rect">
            <a:avLst/>
          </a:prstGeom>
        </p:spPr>
      </p:pic>
      <p:cxnSp>
        <p:nvCxnSpPr>
          <p:cNvPr id="11" name="Rechte verbindingslijn 18">
            <a:extLst>
              <a:ext uri="{FF2B5EF4-FFF2-40B4-BE49-F238E27FC236}">
                <a16:creationId xmlns:a16="http://schemas.microsoft.com/office/drawing/2014/main" id="{D0E601C9-8370-4D11-812E-1B3ED7663557}"/>
              </a:ext>
            </a:extLst>
          </p:cNvPr>
          <p:cNvCxnSpPr>
            <a:cxnSpLocks/>
          </p:cNvCxnSpPr>
          <p:nvPr/>
        </p:nvCxnSpPr>
        <p:spPr>
          <a:xfrm>
            <a:off x="905852" y="1092434"/>
            <a:ext cx="10841344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5852" y="1371612"/>
            <a:ext cx="10841344" cy="223627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05852" y="474294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87100" y="4979520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928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93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436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40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932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4955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7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5"/>
            <a:ext cx="4921250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5"/>
            <a:ext cx="4919664" cy="3635376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7887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2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198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44" y="-4762"/>
            <a:ext cx="11739556" cy="919161"/>
          </a:xfrm>
          <a:prstGeom prst="rect">
            <a:avLst/>
          </a:prstGeom>
        </p:spPr>
      </p:pic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6392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4" y="1376363"/>
            <a:ext cx="5489574" cy="15446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chapter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9" descr="7349 TIL] leeg_Pagina_4.jpg">
            <a:extLst>
              <a:ext uri="{FF2B5EF4-FFF2-40B4-BE49-F238E27FC236}">
                <a16:creationId xmlns:a16="http://schemas.microsoft.com/office/drawing/2014/main" id="{E954D147-7E75-4E2D-9863-4A22894C2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298" cy="6862326"/>
          </a:xfrm>
          <a:prstGeom prst="rect">
            <a:avLst/>
          </a:prstGeom>
        </p:spPr>
      </p:pic>
      <p:cxnSp>
        <p:nvCxnSpPr>
          <p:cNvPr id="11" name="Rechte verbindingslijn 18">
            <a:extLst>
              <a:ext uri="{FF2B5EF4-FFF2-40B4-BE49-F238E27FC236}">
                <a16:creationId xmlns:a16="http://schemas.microsoft.com/office/drawing/2014/main" id="{D0E601C9-8370-4D11-812E-1B3ED7663557}"/>
              </a:ext>
            </a:extLst>
          </p:cNvPr>
          <p:cNvCxnSpPr>
            <a:cxnSpLocks/>
          </p:cNvCxnSpPr>
          <p:nvPr/>
        </p:nvCxnSpPr>
        <p:spPr>
          <a:xfrm>
            <a:off x="905852" y="1092434"/>
            <a:ext cx="108413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05852" y="1371612"/>
            <a:ext cx="10841344" cy="223627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905852" y="474294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087100" y="4979520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822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9" name="Content Placeholder"/>
          <p:cNvSpPr>
            <a:spLocks noGrp="1"/>
          </p:cNvSpPr>
          <p:nvPr>
            <p:ph sz="quarter" idx="13"/>
          </p:nvPr>
        </p:nvSpPr>
        <p:spPr>
          <a:xfrm>
            <a:off x="923924" y="1376363"/>
            <a:ext cx="10345739" cy="4554000"/>
          </a:xfrm>
          <a:prstGeom prst="rect">
            <a:avLst/>
          </a:prstGeom>
        </p:spPr>
        <p:txBody>
          <a:bodyPr lIns="93600" rIns="93600"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3159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al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nn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1376363"/>
            <a:ext cx="6848475" cy="1828800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0464" y="2921000"/>
            <a:ext cx="5489574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600" tIns="0" rIns="9360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14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7175" lvl="0" indent="-257175" algn="l" defTabSz="342900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0463" y="1376363"/>
            <a:ext cx="5489575" cy="1544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600" kern="1200" dirty="0">
                <a:solidFill>
                  <a:schemeClr val="bg1"/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Slog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244" y="6023769"/>
            <a:ext cx="1576388" cy="77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15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64275" y="1410511"/>
            <a:ext cx="5465763" cy="151048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ヒラギノ角ゴ Pro W3" pitchFamily="-109" charset="-128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6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1" name="Date Placeholder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Picture Placeholder"/>
          <p:cNvSpPr>
            <a:spLocks noGrp="1"/>
          </p:cNvSpPr>
          <p:nvPr>
            <p:ph type="pic" sz="quarter" idx="17"/>
          </p:nvPr>
        </p:nvSpPr>
        <p:spPr>
          <a:xfrm>
            <a:off x="-8708" y="0"/>
            <a:ext cx="12200708" cy="5931928"/>
          </a:xfrm>
          <a:custGeom>
            <a:avLst/>
            <a:gdLst>
              <a:gd name="connsiteX0" fmla="*/ 0 w 12192000"/>
              <a:gd name="connsiteY0" fmla="*/ 0 h 5029200"/>
              <a:gd name="connsiteX1" fmla="*/ 12192000 w 12192000"/>
              <a:gd name="connsiteY1" fmla="*/ 0 h 5029200"/>
              <a:gd name="connsiteX2" fmla="*/ 12192000 w 12192000"/>
              <a:gd name="connsiteY2" fmla="*/ 5029200 h 5029200"/>
              <a:gd name="connsiteX3" fmla="*/ 0 w 12192000"/>
              <a:gd name="connsiteY3" fmla="*/ 5029200 h 5029200"/>
              <a:gd name="connsiteX4" fmla="*/ 0 w 12192000"/>
              <a:gd name="connsiteY4" fmla="*/ 0 h 5029200"/>
              <a:gd name="connsiteX0" fmla="*/ 0 w 12192000"/>
              <a:gd name="connsiteY0" fmla="*/ 2666 h 5031866"/>
              <a:gd name="connsiteX1" fmla="*/ 919732 w 12192000"/>
              <a:gd name="connsiteY1" fmla="*/ 0 h 5031866"/>
              <a:gd name="connsiteX2" fmla="*/ 12192000 w 12192000"/>
              <a:gd name="connsiteY2" fmla="*/ 2666 h 5031866"/>
              <a:gd name="connsiteX3" fmla="*/ 12192000 w 12192000"/>
              <a:gd name="connsiteY3" fmla="*/ 5031866 h 5031866"/>
              <a:gd name="connsiteX4" fmla="*/ 0 w 12192000"/>
              <a:gd name="connsiteY4" fmla="*/ 5031866 h 5031866"/>
              <a:gd name="connsiteX5" fmla="*/ 0 w 12192000"/>
              <a:gd name="connsiteY5" fmla="*/ 2666 h 5031866"/>
              <a:gd name="connsiteX0" fmla="*/ 0 w 12192000"/>
              <a:gd name="connsiteY0" fmla="*/ 2666 h 5031866"/>
              <a:gd name="connsiteX1" fmla="*/ 463865 w 12192000"/>
              <a:gd name="connsiteY1" fmla="*/ 2666 h 5031866"/>
              <a:gd name="connsiteX2" fmla="*/ 919732 w 12192000"/>
              <a:gd name="connsiteY2" fmla="*/ 0 h 5031866"/>
              <a:gd name="connsiteX3" fmla="*/ 12192000 w 12192000"/>
              <a:gd name="connsiteY3" fmla="*/ 2666 h 5031866"/>
              <a:gd name="connsiteX4" fmla="*/ 12192000 w 12192000"/>
              <a:gd name="connsiteY4" fmla="*/ 5031866 h 5031866"/>
              <a:gd name="connsiteX5" fmla="*/ 0 w 12192000"/>
              <a:gd name="connsiteY5" fmla="*/ 5031866 h 5031866"/>
              <a:gd name="connsiteX6" fmla="*/ 0 w 12192000"/>
              <a:gd name="connsiteY6" fmla="*/ 2666 h 5031866"/>
              <a:gd name="connsiteX0" fmla="*/ 0 w 12192000"/>
              <a:gd name="connsiteY0" fmla="*/ 0 h 5946266"/>
              <a:gd name="connsiteX1" fmla="*/ 463865 w 12192000"/>
              <a:gd name="connsiteY1" fmla="*/ 917066 h 5946266"/>
              <a:gd name="connsiteX2" fmla="*/ 919732 w 12192000"/>
              <a:gd name="connsiteY2" fmla="*/ 914400 h 5946266"/>
              <a:gd name="connsiteX3" fmla="*/ 12192000 w 12192000"/>
              <a:gd name="connsiteY3" fmla="*/ 917066 h 5946266"/>
              <a:gd name="connsiteX4" fmla="*/ 12192000 w 12192000"/>
              <a:gd name="connsiteY4" fmla="*/ 5946266 h 5946266"/>
              <a:gd name="connsiteX5" fmla="*/ 0 w 12192000"/>
              <a:gd name="connsiteY5" fmla="*/ 5946266 h 5946266"/>
              <a:gd name="connsiteX6" fmla="*/ 0 w 12192000"/>
              <a:gd name="connsiteY6" fmla="*/ 0 h 5946266"/>
              <a:gd name="connsiteX0" fmla="*/ 0 w 12192000"/>
              <a:gd name="connsiteY0" fmla="*/ 0 h 5946266"/>
              <a:gd name="connsiteX1" fmla="*/ 205273 w 12192000"/>
              <a:gd name="connsiteY1" fmla="*/ 407881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917066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5 w 12192000"/>
              <a:gd name="connsiteY2" fmla="*/ 463865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68021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55552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72177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59708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59708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8021 w 12192000"/>
              <a:gd name="connsiteY2" fmla="*/ 447239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192000"/>
              <a:gd name="connsiteY0" fmla="*/ 0 h 5946266"/>
              <a:gd name="connsiteX1" fmla="*/ 463864 w 12192000"/>
              <a:gd name="connsiteY1" fmla="*/ 0 h 5946266"/>
              <a:gd name="connsiteX2" fmla="*/ 463864 w 12192000"/>
              <a:gd name="connsiteY2" fmla="*/ 443083 h 5946266"/>
              <a:gd name="connsiteX3" fmla="*/ 919732 w 12192000"/>
              <a:gd name="connsiteY3" fmla="*/ 914400 h 5946266"/>
              <a:gd name="connsiteX4" fmla="*/ 12192000 w 12192000"/>
              <a:gd name="connsiteY4" fmla="*/ 917066 h 5946266"/>
              <a:gd name="connsiteX5" fmla="*/ 12192000 w 12192000"/>
              <a:gd name="connsiteY5" fmla="*/ 5946266 h 5946266"/>
              <a:gd name="connsiteX6" fmla="*/ 0 w 12192000"/>
              <a:gd name="connsiteY6" fmla="*/ 5946266 h 5946266"/>
              <a:gd name="connsiteX7" fmla="*/ 0 w 12192000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21223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0004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9732 w 12208626"/>
              <a:gd name="connsiteY3" fmla="*/ 914400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12911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6266"/>
              <a:gd name="connsiteX1" fmla="*/ 463864 w 12208626"/>
              <a:gd name="connsiteY1" fmla="*/ 0 h 5946266"/>
              <a:gd name="connsiteX2" fmla="*/ 463864 w 12208626"/>
              <a:gd name="connsiteY2" fmla="*/ 443083 h 5946266"/>
              <a:gd name="connsiteX3" fmla="*/ 916653 w 12208626"/>
              <a:gd name="connsiteY3" fmla="*/ 908243 h 5946266"/>
              <a:gd name="connsiteX4" fmla="*/ 12208626 w 12208626"/>
              <a:gd name="connsiteY4" fmla="*/ 909832 h 5946266"/>
              <a:gd name="connsiteX5" fmla="*/ 12192000 w 12208626"/>
              <a:gd name="connsiteY5" fmla="*/ 5946266 h 5946266"/>
              <a:gd name="connsiteX6" fmla="*/ 0 w 12208626"/>
              <a:gd name="connsiteY6" fmla="*/ 5946266 h 5946266"/>
              <a:gd name="connsiteX7" fmla="*/ 0 w 12208626"/>
              <a:gd name="connsiteY7" fmla="*/ 0 h 5946266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63864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3864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3083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16653 w 12208626"/>
              <a:gd name="connsiteY3" fmla="*/ 908243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9832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70021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70022 w 12208626"/>
              <a:gd name="connsiteY2" fmla="*/ 449241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67637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2868 w 12208626"/>
              <a:gd name="connsiteY2" fmla="*/ 456385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22810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0 w 12208626"/>
              <a:gd name="connsiteY0" fmla="*/ 0 h 5949345"/>
              <a:gd name="connsiteX1" fmla="*/ 458099 w 12208626"/>
              <a:gd name="connsiteY1" fmla="*/ 0 h 5949345"/>
              <a:gd name="connsiteX2" fmla="*/ 460484 w 12208626"/>
              <a:gd name="connsiteY2" fmla="*/ 454004 h 5949345"/>
              <a:gd name="connsiteX3" fmla="*/ 915656 w 12208626"/>
              <a:gd name="connsiteY3" fmla="*/ 905164 h 5949345"/>
              <a:gd name="connsiteX4" fmla="*/ 12208626 w 12208626"/>
              <a:gd name="connsiteY4" fmla="*/ 903675 h 5949345"/>
              <a:gd name="connsiteX5" fmla="*/ 12207394 w 12208626"/>
              <a:gd name="connsiteY5" fmla="*/ 5949345 h 5949345"/>
              <a:gd name="connsiteX6" fmla="*/ 0 w 12208626"/>
              <a:gd name="connsiteY6" fmla="*/ 5946266 h 5949345"/>
              <a:gd name="connsiteX7" fmla="*/ 0 w 12208626"/>
              <a:gd name="connsiteY7" fmla="*/ 0 h 5949345"/>
              <a:gd name="connsiteX0" fmla="*/ 8720 w 12217346"/>
              <a:gd name="connsiteY0" fmla="*/ 0 h 5949345"/>
              <a:gd name="connsiteX1" fmla="*/ 466819 w 12217346"/>
              <a:gd name="connsiteY1" fmla="*/ 0 h 5949345"/>
              <a:gd name="connsiteX2" fmla="*/ 469204 w 12217346"/>
              <a:gd name="connsiteY2" fmla="*/ 454004 h 5949345"/>
              <a:gd name="connsiteX3" fmla="*/ 924376 w 12217346"/>
              <a:gd name="connsiteY3" fmla="*/ 905164 h 5949345"/>
              <a:gd name="connsiteX4" fmla="*/ 12217346 w 12217346"/>
              <a:gd name="connsiteY4" fmla="*/ 903675 h 5949345"/>
              <a:gd name="connsiteX5" fmla="*/ 12216114 w 12217346"/>
              <a:gd name="connsiteY5" fmla="*/ 5949345 h 5949345"/>
              <a:gd name="connsiteX6" fmla="*/ 0 w 12217346"/>
              <a:gd name="connsiteY6" fmla="*/ 5928849 h 5949345"/>
              <a:gd name="connsiteX7" fmla="*/ 8720 w 12217346"/>
              <a:gd name="connsiteY7" fmla="*/ 0 h 5949345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  <a:gd name="connsiteX0" fmla="*/ 8720 w 12217346"/>
              <a:gd name="connsiteY0" fmla="*/ 0 h 5931928"/>
              <a:gd name="connsiteX1" fmla="*/ 466819 w 12217346"/>
              <a:gd name="connsiteY1" fmla="*/ 0 h 5931928"/>
              <a:gd name="connsiteX2" fmla="*/ 469204 w 12217346"/>
              <a:gd name="connsiteY2" fmla="*/ 454004 h 5931928"/>
              <a:gd name="connsiteX3" fmla="*/ 924376 w 12217346"/>
              <a:gd name="connsiteY3" fmla="*/ 905164 h 5931928"/>
              <a:gd name="connsiteX4" fmla="*/ 12217346 w 12217346"/>
              <a:gd name="connsiteY4" fmla="*/ 903675 h 5931928"/>
              <a:gd name="connsiteX5" fmla="*/ 12216114 w 12217346"/>
              <a:gd name="connsiteY5" fmla="*/ 5931928 h 5931928"/>
              <a:gd name="connsiteX6" fmla="*/ 0 w 12217346"/>
              <a:gd name="connsiteY6" fmla="*/ 5928849 h 5931928"/>
              <a:gd name="connsiteX7" fmla="*/ 8720 w 12217346"/>
              <a:gd name="connsiteY7" fmla="*/ 0 h 593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17346" h="5931928">
                <a:moveTo>
                  <a:pt x="8720" y="0"/>
                </a:moveTo>
                <a:lnTo>
                  <a:pt x="466819" y="0"/>
                </a:lnTo>
                <a:cubicBezTo>
                  <a:pt x="466819" y="305689"/>
                  <a:pt x="469816" y="280886"/>
                  <a:pt x="469204" y="454004"/>
                </a:cubicBezTo>
                <a:lnTo>
                  <a:pt x="924376" y="905164"/>
                </a:lnTo>
                <a:lnTo>
                  <a:pt x="12217346" y="903675"/>
                </a:lnTo>
                <a:cubicBezTo>
                  <a:pt x="12216935" y="2583513"/>
                  <a:pt x="12216525" y="4252090"/>
                  <a:pt x="12216114" y="5931928"/>
                </a:cubicBezTo>
                <a:lnTo>
                  <a:pt x="0" y="5928849"/>
                </a:lnTo>
                <a:cubicBezTo>
                  <a:pt x="2907" y="3952566"/>
                  <a:pt x="5813" y="1976283"/>
                  <a:pt x="872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7482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7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1376363"/>
            <a:ext cx="4921250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 lIns="72000" rIns="72000"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5517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Column 2"/>
          <p:cNvSpPr>
            <a:spLocks noGrp="1"/>
          </p:cNvSpPr>
          <p:nvPr>
            <p:ph sz="quarter" idx="14"/>
          </p:nvPr>
        </p:nvSpPr>
        <p:spPr>
          <a:xfrm>
            <a:off x="6348413" y="2295524"/>
            <a:ext cx="4921250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tle column 2"/>
          <p:cNvSpPr>
            <a:spLocks noGrp="1"/>
          </p:cNvSpPr>
          <p:nvPr>
            <p:ph type="body" sz="quarter" idx="16"/>
          </p:nvPr>
        </p:nvSpPr>
        <p:spPr>
          <a:xfrm>
            <a:off x="6348413" y="1376363"/>
            <a:ext cx="4921251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2295524"/>
            <a:ext cx="4919664" cy="3636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6" name="Title column 1"/>
          <p:cNvSpPr>
            <a:spLocks noGrp="1"/>
          </p:cNvSpPr>
          <p:nvPr>
            <p:ph type="body" sz="quarter" idx="15"/>
          </p:nvPr>
        </p:nvSpPr>
        <p:spPr>
          <a:xfrm>
            <a:off x="923925" y="1376363"/>
            <a:ext cx="4919662" cy="745558"/>
          </a:xfrm>
        </p:spPr>
        <p:txBody>
          <a:bodyPr lIns="93600" rIns="93600"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5575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6">
          <p15:clr>
            <a:srgbClr val="FBAE40"/>
          </p15:clr>
        </p15:guide>
        <p15:guide id="2" orient="horz" pos="144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  <p:sp>
        <p:nvSpPr>
          <p:cNvPr id="10" name="Slide Number Placeholder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Date Placeholder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Column 1"/>
          <p:cNvSpPr>
            <a:spLocks noGrp="1"/>
          </p:cNvSpPr>
          <p:nvPr>
            <p:ph sz="quarter" idx="13"/>
          </p:nvPr>
        </p:nvSpPr>
        <p:spPr>
          <a:xfrm>
            <a:off x="923925" y="1376363"/>
            <a:ext cx="4919664" cy="4554000"/>
          </a:xfrm>
          <a:prstGeom prst="rect">
            <a:avLst/>
          </a:prstGeo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12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348413" y="914400"/>
            <a:ext cx="5843587" cy="5013734"/>
          </a:xfrm>
          <a:custGeom>
            <a:avLst/>
            <a:gdLst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0 w 5843587"/>
              <a:gd name="connsiteY3" fmla="*/ 5029200 h 5029200"/>
              <a:gd name="connsiteX4" fmla="*/ 0 w 5843587"/>
              <a:gd name="connsiteY4" fmla="*/ 0 h 5029200"/>
              <a:gd name="connsiteX0" fmla="*/ 0 w 5843587"/>
              <a:gd name="connsiteY0" fmla="*/ 0 h 5029200"/>
              <a:gd name="connsiteX1" fmla="*/ 5843587 w 5843587"/>
              <a:gd name="connsiteY1" fmla="*/ 0 h 5029200"/>
              <a:gd name="connsiteX2" fmla="*/ 5843587 w 5843587"/>
              <a:gd name="connsiteY2" fmla="*/ 5029200 h 5029200"/>
              <a:gd name="connsiteX3" fmla="*/ 456677 w 5843587"/>
              <a:gd name="connsiteY3" fmla="*/ 5027843 h 5029200"/>
              <a:gd name="connsiteX4" fmla="*/ 0 w 5843587"/>
              <a:gd name="connsiteY4" fmla="*/ 5029200 h 5029200"/>
              <a:gd name="connsiteX5" fmla="*/ 0 w 5843587"/>
              <a:gd name="connsiteY5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1880 w 5845467"/>
              <a:gd name="connsiteY4" fmla="*/ 5029200 h 5029200"/>
              <a:gd name="connsiteX5" fmla="*/ 0 w 5845467"/>
              <a:gd name="connsiteY5" fmla="*/ 4569287 h 5029200"/>
              <a:gd name="connsiteX6" fmla="*/ 1880 w 5845467"/>
              <a:gd name="connsiteY6" fmla="*/ 0 h 5029200"/>
              <a:gd name="connsiteX0" fmla="*/ 1880 w 5845467"/>
              <a:gd name="connsiteY0" fmla="*/ 0 h 5029200"/>
              <a:gd name="connsiteX1" fmla="*/ 5845467 w 5845467"/>
              <a:gd name="connsiteY1" fmla="*/ 0 h 5029200"/>
              <a:gd name="connsiteX2" fmla="*/ 5845467 w 5845467"/>
              <a:gd name="connsiteY2" fmla="*/ 5029200 h 5029200"/>
              <a:gd name="connsiteX3" fmla="*/ 458557 w 5845467"/>
              <a:gd name="connsiteY3" fmla="*/ 5027843 h 5029200"/>
              <a:gd name="connsiteX4" fmla="*/ 0 w 5845467"/>
              <a:gd name="connsiteY4" fmla="*/ 4569287 h 5029200"/>
              <a:gd name="connsiteX5" fmla="*/ 1880 w 5845467"/>
              <a:gd name="connsiteY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67" h="5029200">
                <a:moveTo>
                  <a:pt x="1880" y="0"/>
                </a:moveTo>
                <a:lnTo>
                  <a:pt x="5845467" y="0"/>
                </a:lnTo>
                <a:lnTo>
                  <a:pt x="5845467" y="5029200"/>
                </a:lnTo>
                <a:lnTo>
                  <a:pt x="458557" y="5027843"/>
                </a:lnTo>
                <a:lnTo>
                  <a:pt x="0" y="4569287"/>
                </a:lnTo>
                <a:cubicBezTo>
                  <a:pt x="627" y="3046191"/>
                  <a:pt x="1253" y="1523096"/>
                  <a:pt x="1880" y="0"/>
                </a:cubicBezTo>
                <a:close/>
              </a:path>
            </a:pathLst>
          </a:cu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1817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8C83-81C1-4276-B7A6-9AAEA0DC8AD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3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8" name="Title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0" y="-4762"/>
            <a:ext cx="11739543" cy="91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7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2919" y="2047269"/>
            <a:ext cx="5849830" cy="216513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59019" y="5486388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6151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6225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ubchapt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D2DFC93-799E-4890-B968-C8902B034C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1" y="1300508"/>
            <a:ext cx="10896000" cy="828000"/>
          </a:xfrm>
        </p:spPr>
        <p:txBody>
          <a:bodyPr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823660" y="546212"/>
            <a:ext cx="10841344" cy="50529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374192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9473980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6677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32390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1846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4195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19745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282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8093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033224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67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19045558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265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092111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8388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55811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053929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251894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377078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0311332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094216"/>
      </p:ext>
    </p:extLst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190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32298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094294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055163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2919" y="2047269"/>
            <a:ext cx="5849830" cy="2165135"/>
          </a:xfrm>
        </p:spPr>
        <p:txBody>
          <a:bodyPr anchor="t"/>
          <a:lstStyle>
            <a:lvl1pPr algn="l">
              <a:lnSpc>
                <a:spcPct val="100000"/>
              </a:lnSpc>
              <a:defRPr lang="en-US" sz="48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1159019" y="5486388"/>
            <a:ext cx="881536" cy="50686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822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0695288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57600" y="1759889"/>
            <a:ext cx="5352000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614869" y="1759888"/>
            <a:ext cx="5353767" cy="421611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11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657600" y="1296000"/>
            <a:ext cx="5330565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610636" y="1296000"/>
            <a:ext cx="5352000" cy="355000"/>
          </a:xfrm>
          <a:solidFill>
            <a:srgbClr val="DAB879"/>
          </a:solidFill>
          <a:ln>
            <a:solidFill>
              <a:srgbClr val="DAB879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000" b="0" i="0">
                <a:solidFill>
                  <a:schemeClr val="bg1"/>
                </a:solidFill>
                <a:latin typeface="Museo Sans 900"/>
                <a:cs typeface="Museo Sans 90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F90C8199-DA8F-440E-8E59-EF0D1A93A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11515" y="6027805"/>
            <a:ext cx="733913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620696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6087364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73212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33838791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8589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11398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30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436741" y="5995226"/>
            <a:ext cx="385763" cy="365125"/>
          </a:xfrm>
        </p:spPr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455552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7927773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28247410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 noProof="0" dirty="0"/>
              <a:t>Click to edit text in bullets</a:t>
            </a:r>
          </a:p>
          <a:p>
            <a:pPr lvl="1"/>
            <a:r>
              <a:rPr lang="en-GB" noProof="0" dirty="0"/>
              <a:t>Second level text</a:t>
            </a:r>
          </a:p>
          <a:p>
            <a:pPr lvl="2"/>
            <a:r>
              <a:rPr lang="en-GB" noProof="0" dirty="0"/>
              <a:t>Third level text</a:t>
            </a:r>
          </a:p>
          <a:p>
            <a:pPr lvl="3"/>
            <a:r>
              <a:rPr lang="en-GB" noProof="0" dirty="0"/>
              <a:t>Forth level text</a:t>
            </a:r>
          </a:p>
          <a:p>
            <a:pPr lvl="4"/>
            <a:r>
              <a:rPr lang="en-GB" noProof="0" dirty="0"/>
              <a:t>Fifth level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90644" y="5980947"/>
            <a:ext cx="6961066" cy="24038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00" i="1"/>
            </a:lvl1pPr>
            <a:lvl2pPr marL="288000" indent="0">
              <a:buNone/>
              <a:defRPr sz="800"/>
            </a:lvl2pPr>
            <a:lvl3pPr marL="576000" indent="0">
              <a:buNone/>
              <a:defRPr sz="800"/>
            </a:lvl3pPr>
            <a:lvl4pPr marL="864000" indent="0">
              <a:buNone/>
              <a:defRPr sz="800"/>
            </a:lvl4pPr>
            <a:lvl5pPr marL="1152000" indent="0">
              <a:buNone/>
              <a:defRPr sz="800"/>
            </a:lvl5pPr>
          </a:lstStyle>
          <a:p>
            <a:pPr lvl="0"/>
            <a:r>
              <a:rPr lang="en-US" dirty="0"/>
              <a:t>Insert source here, if applicable </a:t>
            </a:r>
          </a:p>
        </p:txBody>
      </p:sp>
    </p:spTree>
    <p:extLst>
      <p:ext uri="{BB962C8B-B14F-4D97-AF65-F5344CB8AC3E}">
        <p14:creationId xmlns:p14="http://schemas.microsoft.com/office/powerpoint/2010/main" val="5610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D0C101-DD0F-4350-9C94-BD708B0678B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6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image" Target="../media/image14.jpg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13.jpg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image" Target="../media/image14.jpg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image" Target="../media/image13.jpg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81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5964404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rgbClr val="DAB879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2724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12192000" cy="1053232"/>
          </a:xfrm>
          <a:prstGeom prst="rect">
            <a:avLst/>
          </a:prstGeom>
          <a:solidFill>
            <a:srgbClr val="DAB8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" y="0"/>
            <a:ext cx="178152" cy="6858000"/>
          </a:xfrm>
          <a:prstGeom prst="rect">
            <a:avLst/>
          </a:prstGeom>
          <a:solidFill>
            <a:srgbClr val="8BA8A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ijdelijke aanduiding voor tekst 2"/>
          <p:cNvSpPr txBox="1">
            <a:spLocks/>
          </p:cNvSpPr>
          <p:nvPr/>
        </p:nvSpPr>
        <p:spPr>
          <a:xfrm>
            <a:off x="655367" y="6110654"/>
            <a:ext cx="10896000" cy="2124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8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1pPr>
            <a:lvl2pPr marL="573750" indent="-28575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2pPr>
            <a:lvl3pPr marL="861750" indent="-28575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3pPr>
            <a:lvl4pPr marL="1152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4pPr>
            <a:lvl5pPr marL="1440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800" i="1" dirty="0"/>
          </a:p>
        </p:txBody>
      </p:sp>
      <p:pic>
        <p:nvPicPr>
          <p:cNvPr id="14" name="Slogan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739" y="6023769"/>
            <a:ext cx="1576388" cy="776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2" y="5969767"/>
            <a:ext cx="2951909" cy="8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06" r:id="rId2"/>
    <p:sldLayoutId id="2147483717" r:id="rId3"/>
    <p:sldLayoutId id="2147483719" r:id="rId4"/>
    <p:sldLayoutId id="2147483787" r:id="rId5"/>
    <p:sldLayoutId id="2147483789" r:id="rId6"/>
    <p:sldLayoutId id="2147483791" r:id="rId7"/>
    <p:sldLayoutId id="2147483801" r:id="rId8"/>
    <p:sldLayoutId id="2147483802" r:id="rId9"/>
    <p:sldLayoutId id="2147483804" r:id="rId10"/>
    <p:sldLayoutId id="2147483805" r:id="rId11"/>
  </p:sldLayoutIdLst>
  <p:hf hd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1" descr="7349 TIL] leeg_Pagina_7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" y="9448"/>
            <a:ext cx="12189688" cy="6858043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5964404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rgbClr val="DAB879"/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959118"/>
            <a:ext cx="10345737" cy="528342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ijdelijke aanduiding voor tekst 2"/>
          <p:cNvSpPr txBox="1">
            <a:spLocks/>
          </p:cNvSpPr>
          <p:nvPr/>
        </p:nvSpPr>
        <p:spPr>
          <a:xfrm>
            <a:off x="655367" y="6110654"/>
            <a:ext cx="10896000" cy="2124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8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1pPr>
            <a:lvl2pPr marL="573750" indent="-28575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2pPr>
            <a:lvl3pPr marL="861750" indent="-28575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3pPr>
            <a:lvl4pPr marL="1152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4pPr>
            <a:lvl5pPr marL="1440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800" i="1" dirty="0"/>
          </a:p>
        </p:txBody>
      </p:sp>
      <p:cxnSp>
        <p:nvCxnSpPr>
          <p:cNvPr id="13" name="Rechte verbindingslijn 2"/>
          <p:cNvCxnSpPr/>
          <p:nvPr/>
        </p:nvCxnSpPr>
        <p:spPr>
          <a:xfrm>
            <a:off x="941020" y="812867"/>
            <a:ext cx="10328642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9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hf hd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7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537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8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36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erospace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8" y="5940000"/>
            <a:ext cx="12240008" cy="918000"/>
          </a:xfrm>
          <a:prstGeom prst="rect">
            <a:avLst/>
          </a:prstGeom>
        </p:spPr>
      </p:pic>
      <p:sp>
        <p:nvSpPr>
          <p:cNvPr id="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344275" y="6210980"/>
            <a:ext cx="385763" cy="365125"/>
          </a:xfrm>
          <a:prstGeom prst="rect">
            <a:avLst/>
          </a:prstGeom>
        </p:spPr>
        <p:txBody>
          <a:bodyPr vert="horz" lIns="36000" tIns="45720" rIns="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FD8C83-81C1-4276-B7A6-9AAEA0DC8AD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Date Placeholder"/>
          <p:cNvSpPr>
            <a:spLocks noGrp="1"/>
          </p:cNvSpPr>
          <p:nvPr>
            <p:ph type="dt" sz="half" idx="2"/>
          </p:nvPr>
        </p:nvSpPr>
        <p:spPr>
          <a:xfrm>
            <a:off x="8816975" y="6210981"/>
            <a:ext cx="2452688" cy="365125"/>
          </a:xfrm>
          <a:prstGeom prst="rect">
            <a:avLst/>
          </a:prstGeom>
          <a:blipFill rotWithShape="1">
            <a:blip r:embed="rId25"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3"/>
          </p:nvPr>
        </p:nvSpPr>
        <p:spPr>
          <a:xfrm>
            <a:off x="6361113" y="6210981"/>
            <a:ext cx="2459037" cy="365125"/>
          </a:xfrm>
          <a:prstGeom prst="rect">
            <a:avLst/>
          </a:prstGeom>
          <a:blipFill rotWithShape="1">
            <a:blip r:embed="rId26"/>
            <a:stretch>
              <a:fillRect/>
            </a:stretch>
          </a:blipFill>
        </p:spPr>
        <p:txBody>
          <a:bodyPr vert="horz" lIns="10800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8" name="Text Placeholder"/>
          <p:cNvSpPr>
            <a:spLocks noGrp="1"/>
          </p:cNvSpPr>
          <p:nvPr>
            <p:ph type="body" idx="1"/>
          </p:nvPr>
        </p:nvSpPr>
        <p:spPr>
          <a:xfrm>
            <a:off x="923925" y="1376363"/>
            <a:ext cx="10345737" cy="4554000"/>
          </a:xfrm>
          <a:prstGeom prst="rect">
            <a:avLst/>
          </a:prstGeom>
        </p:spPr>
        <p:txBody>
          <a:bodyPr vert="horz" lIns="93600" tIns="0" rIns="9360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026" name="Title Placeholder"/>
          <p:cNvSpPr>
            <a:spLocks noGrp="1"/>
          </p:cNvSpPr>
          <p:nvPr>
            <p:ph type="title"/>
          </p:nvPr>
        </p:nvSpPr>
        <p:spPr bwMode="auto">
          <a:xfrm>
            <a:off x="923925" y="0"/>
            <a:ext cx="10345739" cy="8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2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</p:sldLayoutIdLst>
  <p:hf sldNum="0" hdr="0" ftr="0" dt="0"/>
  <p:txStyles>
    <p:titleStyle>
      <a:lvl1pPr algn="l" defTabSz="3429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  <a:cs typeface="ScalaSans" pitchFamily="34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ScalaSans" pitchFamily="-109" charset="0"/>
          <a:ea typeface="ヒラギノ角ゴ Pro W3" pitchFamily="-109" charset="-128"/>
        </a:defRPr>
      </a:lvl9pPr>
    </p:titleStyle>
    <p:bodyStyle>
      <a:lvl1pPr marL="257175" indent="-257175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1pPr>
      <a:lvl2pPr marL="557213" indent="-214313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2pPr>
      <a:lvl3pPr marL="8572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ヒラギノ角ゴ Pro W3" pitchFamily="-109" charset="-128"/>
          <a:cs typeface="Arial" pitchFamily="34" charset="0"/>
        </a:defRPr>
      </a:lvl3pPr>
      <a:lvl4pPr marL="12001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4pPr>
      <a:lvl5pPr marL="1543050" indent="-171450" algn="l" defTabSz="342900" rtl="0" eaLnBrk="1" fontAlgn="base" hangingPunct="1">
        <a:spcBef>
          <a:spcPts val="800"/>
        </a:spcBef>
        <a:spcAft>
          <a:spcPct val="0"/>
        </a:spcAft>
        <a:buClr>
          <a:schemeClr val="tx2"/>
        </a:buClr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ScalaSans"/>
          <a:ea typeface="ヒラギノ角ゴ Pro W3" pitchFamily="-109" charset="-128"/>
          <a:cs typeface="ScalaSan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">
          <p15:clr>
            <a:srgbClr val="F26B43"/>
          </p15:clr>
        </p15:guide>
        <p15:guide id="2" pos="7099">
          <p15:clr>
            <a:srgbClr val="F26B43"/>
          </p15:clr>
        </p15:guide>
        <p15:guide id="3" orient="horz" pos="576">
          <p15:clr>
            <a:srgbClr val="F26B43"/>
          </p15:clr>
        </p15:guide>
        <p15:guide id="4" orient="horz" pos="867">
          <p15:clr>
            <a:srgbClr val="F26B43"/>
          </p15:clr>
        </p15:guide>
        <p15:guide id="5" orient="horz" pos="3744">
          <p15:clr>
            <a:srgbClr val="F26B43"/>
          </p15:clr>
        </p15:guide>
        <p15:guide id="6" pos="3999">
          <p15:clr>
            <a:srgbClr val="F26B43"/>
          </p15:clr>
        </p15:guide>
        <p15:guide id="7" pos="3681">
          <p15:clr>
            <a:srgbClr val="F26B43"/>
          </p15:clr>
        </p15:guide>
        <p15:guide id="8" orient="horz" pos="4030">
          <p15:clr>
            <a:srgbClr val="F26B43"/>
          </p15:clr>
        </p15:guide>
        <p15:guide id="9" pos="5548">
          <p15:clr>
            <a:srgbClr val="F26B43"/>
          </p15:clr>
        </p15:guide>
        <p15:guide id="10" pos="582">
          <p15:clr>
            <a:srgbClr val="F26B43"/>
          </p15:clr>
        </p15:guide>
        <p15:guide id="11" pos="738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3F7CB-4FE7-4024-9986-9C3EC49145A8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C05E-DB9A-EB4A-A776-575FA40369A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83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52" r:id="rId14"/>
    <p:sldLayoutId id="2147483863" r:id="rId15"/>
    <p:sldLayoutId id="2147483865" r:id="rId16"/>
    <p:sldLayoutId id="2147483866" r:id="rId17"/>
    <p:sldLayoutId id="2147483867" r:id="rId18"/>
    <p:sldLayoutId id="2147483868" r:id="rId19"/>
    <p:sldLayoutId id="2147483869" r:id="rId20"/>
    <p:sldLayoutId id="2147483873" r:id="rId21"/>
    <p:sldLayoutId id="2147483876" r:id="rId22"/>
    <p:sldLayoutId id="2147483879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39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8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brucehardie.com/papers/018/fader_et_al_mksc_0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10.1287/mksc.2013.0781" TargetMode="External"/><Relationship Id="rId7" Type="http://schemas.openxmlformats.org/officeDocument/2006/relationships/hyperlink" Target="https://doi.org/10.1287/mksc.1090.0502" TargetMode="External"/><Relationship Id="rId2" Type="http://schemas.openxmlformats.org/officeDocument/2006/relationships/hyperlink" Target="https://journals.sagepub.com/doi/10.1509/jm.12.0317" TargetMode="External"/><Relationship Id="rId1" Type="http://schemas.openxmlformats.org/officeDocument/2006/relationships/slideLayout" Target="../slideLayouts/slideLayout62.xml"/><Relationship Id="rId6" Type="http://schemas.openxmlformats.org/officeDocument/2006/relationships/hyperlink" Target="https://github.com/bachmannpatrick/CLVTools" TargetMode="External"/><Relationship Id="rId5" Type="http://schemas.openxmlformats.org/officeDocument/2006/relationships/hyperlink" Target="https://doi.org/10.1287/mksc.2020.1254" TargetMode="External"/><Relationship Id="rId4" Type="http://schemas.openxmlformats.org/officeDocument/2006/relationships/hyperlink" Target="http://www.brucehardie.com/not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Customer Lifetime Value Part II</a:t>
            </a:r>
            <a:br>
              <a:rPr lang="en-US" sz="4400" dirty="0"/>
            </a:br>
            <a:r>
              <a:rPr lang="en-US" sz="4400" dirty="0"/>
              <a:t>non-contractual settings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Customer Analytics </a:t>
            </a:r>
          </a:p>
          <a:p>
            <a:r>
              <a:rPr lang="en-US" dirty="0"/>
              <a:t>Lecture 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0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Since we don’t observe death, how do we infer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sz="2000" dirty="0"/>
              <a:t>We use probability to describe the uncertainty about whether a customer is gone temporarily or forever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10320"/>
              </p:ext>
            </p:extLst>
          </p:nvPr>
        </p:nvGraphicFramePr>
        <p:xfrm>
          <a:off x="538843" y="2900648"/>
          <a:ext cx="5511264" cy="760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2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sz="2000" dirty="0"/>
              <a:t>We use probability to describe the uncertainty about whether a customer is gone temporarily or forever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617149"/>
              </p:ext>
            </p:extLst>
          </p:nvPr>
        </p:nvGraphicFramePr>
        <p:xfrm>
          <a:off x="538843" y="2900648"/>
          <a:ext cx="5511264" cy="760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32311" y="3801953"/>
          <a:ext cx="6382418" cy="1117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408"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0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sz="2000" dirty="0"/>
              <a:t>We use probability to describe the uncertainty about whether a customer is gone temporarily or forever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61595"/>
              </p:ext>
            </p:extLst>
          </p:nvPr>
        </p:nvGraphicFramePr>
        <p:xfrm>
          <a:off x="538843" y="2900648"/>
          <a:ext cx="5511264" cy="760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292607" y="3843673"/>
          <a:ext cx="6382418" cy="1117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408"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8343" y="5345966"/>
                <a:ext cx="56922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𝐴𝐴𝐴𝐴𝐷𝐷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𝐴𝐴𝐴𝐴𝐷𝐷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𝐴𝐴𝐴𝐴𝐴𝐷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𝐴𝐴𝐴𝐴𝐴𝐴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43" y="5345966"/>
                <a:ext cx="5692264" cy="830997"/>
              </a:xfrm>
              <a:prstGeom prst="rect">
                <a:avLst/>
              </a:prstGeom>
              <a:blipFill rotWithShape="0"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67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sz="2000" dirty="0"/>
              <a:t>We use probability to describe the uncertainty about whether a customer is gone temporarily or forever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4497"/>
              </p:ext>
            </p:extLst>
          </p:nvPr>
        </p:nvGraphicFramePr>
        <p:xfrm>
          <a:off x="538843" y="2900648"/>
          <a:ext cx="5511264" cy="760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32311" y="3796329"/>
          <a:ext cx="6382418" cy="1117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408"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7600" y="5346791"/>
                <a:ext cx="56922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𝐴𝐴𝐴𝐴𝐷𝐷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𝐴𝐴𝐴𝐴𝐷𝐷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𝐴𝐴𝐴𝐴𝐴𝐷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𝐴𝐴𝐴𝐴𝐴𝐴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0" y="5346791"/>
                <a:ext cx="5692264" cy="830997"/>
              </a:xfrm>
              <a:prstGeom prst="rect">
                <a:avLst/>
              </a:prstGeom>
              <a:blipFill rotWithShape="0"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468" y="2827318"/>
                <a:ext cx="3686971" cy="83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68" y="2827318"/>
                <a:ext cx="3686971" cy="834074"/>
              </a:xfrm>
              <a:prstGeom prst="rect">
                <a:avLst/>
              </a:prstGeom>
              <a:blipFill rotWithShape="0">
                <a:blip r:embed="rId3"/>
                <a:stretch>
                  <a:fillRect t="-730" r="-2149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816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sz="2000" dirty="0"/>
              <a:t>We use probability to describe the uncertainty about whether a customer is gone temporarily or forever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071547"/>
              </p:ext>
            </p:extLst>
          </p:nvPr>
        </p:nvGraphicFramePr>
        <p:xfrm>
          <a:off x="538843" y="2900648"/>
          <a:ext cx="5511264" cy="760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8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5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2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-332311" y="3796329"/>
          <a:ext cx="6382418" cy="11172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7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2408"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408">
                <a:tc>
                  <a:txBody>
                    <a:bodyPr/>
                    <a:lstStyle/>
                    <a:p>
                      <a:pPr algn="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7600" y="5346791"/>
                <a:ext cx="569226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𝐴𝐴𝐴𝐴𝐷𝐷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𝐴𝐴𝐴𝐴𝐷𝐷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𝐴𝐴𝐴𝐴𝐴𝐷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101100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𝐴𝐴𝐴𝐴𝐴𝐴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0" y="5346791"/>
                <a:ext cx="5692264" cy="830997"/>
              </a:xfrm>
              <a:prstGeom prst="rect">
                <a:avLst/>
              </a:prstGeom>
              <a:blipFill rotWithShape="0">
                <a:blip r:embed="rId2"/>
                <a:stretch>
                  <a:fillRect b="-1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468" y="2827318"/>
                <a:ext cx="3686971" cy="83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468" y="2827318"/>
                <a:ext cx="3686971" cy="834074"/>
              </a:xfrm>
              <a:prstGeom prst="rect">
                <a:avLst/>
              </a:prstGeom>
              <a:blipFill rotWithShape="0">
                <a:blip r:embed="rId3"/>
                <a:stretch>
                  <a:fillRect t="-730" r="-2149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66215" y="4079414"/>
                <a:ext cx="3348096" cy="834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215" y="4079414"/>
                <a:ext cx="3348096" cy="834139"/>
              </a:xfrm>
              <a:prstGeom prst="rect">
                <a:avLst/>
              </a:prstGeom>
              <a:blipFill rotWithShape="0">
                <a:blip r:embed="rId4"/>
                <a:stretch>
                  <a:fillRect t="-730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63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# of repeat purchases (frequency)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# of repeat purchase opportunities (periods)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= period of last repeat purchase (recency*)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 Usually recency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3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BG/BB Model: individual level likelihood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8293D72-8D86-473A-A28A-3CCFAB926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2006" y="6356350"/>
            <a:ext cx="6961066" cy="240380"/>
          </a:xfrm>
        </p:spPr>
        <p:txBody>
          <a:bodyPr/>
          <a:lstStyle/>
          <a:p>
            <a:pPr algn="r"/>
            <a:r>
              <a:rPr lang="en-US" dirty="0"/>
              <a:t>Fader, </a:t>
            </a:r>
            <a:r>
              <a:rPr lang="en-US" dirty="0" err="1"/>
              <a:t>Hardie</a:t>
            </a:r>
            <a:r>
              <a:rPr lang="en-US" dirty="0"/>
              <a:t> and Shang (2010), Customer-Base Analysis in a Discrete Time </a:t>
            </a:r>
            <a:r>
              <a:rPr lang="en-US" dirty="0" err="1"/>
              <a:t>Noncontractual</a:t>
            </a:r>
            <a:r>
              <a:rPr lang="en-US" dirty="0"/>
              <a:t> Setting</a:t>
            </a:r>
          </a:p>
        </p:txBody>
      </p:sp>
    </p:spTree>
    <p:extLst>
      <p:ext uri="{BB962C8B-B14F-4D97-AF65-F5344CB8AC3E}">
        <p14:creationId xmlns:p14="http://schemas.microsoft.com/office/powerpoint/2010/main" val="1297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P(Alive)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r>
                  <a:rPr lang="en-US" sz="2000" dirty="0"/>
                  <a:t>There are may be several paths that account for a given customer’s purchase history</a:t>
                </a:r>
              </a:p>
              <a:p>
                <a:pPr marL="0" indent="0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endParaRPr lang="en-US" sz="2000" dirty="0"/>
              </a:p>
              <a:p>
                <a:pPr marL="0" indent="0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r>
                  <a:rPr lang="en-US" sz="2000" dirty="0"/>
                  <a:t>The probability that he/she is alive is the probability of that path relative to all paths:</a:t>
                </a:r>
              </a:p>
              <a:p>
                <a:pPr marL="0" indent="0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endParaRPr lang="en-US" sz="2000" dirty="0"/>
              </a:p>
              <a:p>
                <a:pPr marL="0" indent="0" algn="ctr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r>
                  <a:rPr lang="en-US" sz="2000" dirty="0"/>
                  <a:t>P(Alive) = P(Alive path) / P(All paths)</a:t>
                </a:r>
              </a:p>
              <a:p>
                <a:pPr marL="0" indent="0" algn="ctr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endParaRPr lang="en-US" sz="2000" dirty="0"/>
              </a:p>
              <a:p>
                <a:pPr marL="0" indent="0" algn="ctr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endParaRPr lang="en-US" sz="2000" dirty="0"/>
              </a:p>
              <a:p>
                <a:pPr marL="0" indent="0" algn="ctr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alive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3674" y="4510078"/>
            <a:ext cx="784692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i="1" dirty="0">
              <a:latin typeface="Cambria Math" panose="02040503050406030204" pitchFamily="18" charset="0"/>
            </a:endParaRPr>
          </a:p>
          <a:p>
            <a:pPr/>
            <a:br>
              <a:rPr lang="en-US" b="0" i="1" dirty="0">
                <a:latin typeface="Cambria Math" panose="020405030504060302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4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05809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4.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distributed beta in population with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914400" indent="-914400">
                  <a:buAutoNum type="arabicPeriod" startAt="5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distributed beta as well, independently, with other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eriod" startAt="5"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914400" indent="-914400">
                  <a:buNone/>
                </a:pPr>
                <a:endParaRPr lang="en-US" dirty="0"/>
              </a:p>
              <a:p>
                <a:pPr marL="914400" indent="-914400">
                  <a:buNone/>
                </a:pPr>
                <a:r>
                  <a:rPr lang="en-US" dirty="0"/>
                  <a:t>6.	The transaction probability 𝑝 and the dropout probability 𝜃 vary </a:t>
                </a:r>
                <a:r>
                  <a:rPr lang="en-US" b="1" dirty="0"/>
                  <a:t>independently</a:t>
                </a:r>
                <a:r>
                  <a:rPr lang="en-US" dirty="0"/>
                  <a:t> across customers</a:t>
                </a:r>
                <a:endParaRPr lang="en-US" sz="26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05809" cy="4351338"/>
              </a:xfrm>
              <a:blipFill>
                <a:blip r:embed="rId3"/>
                <a:stretch>
                  <a:fillRect l="-67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(heterogeneity)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42006" y="6356350"/>
            <a:ext cx="6961066" cy="240380"/>
          </a:xfrm>
        </p:spPr>
        <p:txBody>
          <a:bodyPr/>
          <a:lstStyle/>
          <a:p>
            <a:pPr algn="r"/>
            <a:r>
              <a:rPr lang="en-US" dirty="0"/>
              <a:t>Fader, </a:t>
            </a:r>
            <a:r>
              <a:rPr lang="en-US" dirty="0" err="1"/>
              <a:t>Hardie</a:t>
            </a:r>
            <a:r>
              <a:rPr lang="en-US" dirty="0"/>
              <a:t> and Shang (2010), Customer-Base Analysis in a Discrete Time </a:t>
            </a:r>
            <a:r>
              <a:rPr lang="en-US" dirty="0" err="1"/>
              <a:t>Noncontractual</a:t>
            </a:r>
            <a:r>
              <a:rPr lang="en-US" dirty="0"/>
              <a:t> Setting</a:t>
            </a:r>
          </a:p>
        </p:txBody>
      </p:sp>
    </p:spTree>
    <p:extLst>
      <p:ext uri="{BB962C8B-B14F-4D97-AF65-F5344CB8AC3E}">
        <p14:creationId xmlns:p14="http://schemas.microsoft.com/office/powerpoint/2010/main" val="173284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latin typeface="Calibri Body"/>
                  </a:rPr>
                  <a:t>Integrate the likelihood over the </a:t>
                </a:r>
                <a:r>
                  <a:rPr lang="en-US" sz="2200" b="1" u="sng" dirty="0">
                    <a:latin typeface="Calibri Body"/>
                  </a:rPr>
                  <a:t>2</a:t>
                </a:r>
                <a:r>
                  <a:rPr lang="en-US" sz="2200" dirty="0">
                    <a:latin typeface="Calibri Body"/>
                  </a:rPr>
                  <a:t> prior distributions for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200" dirty="0">
                    <a:latin typeface="Calibri Body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200" dirty="0">
                  <a:latin typeface="Calibri Body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d>
                                    <m:dPr>
                                      <m:begChr m:val="|"/>
                                      <m:endChr m:val=""/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2200" dirty="0"/>
                </a:br>
                <a:endParaRPr lang="en-US" sz="2200" dirty="0"/>
              </a:p>
              <a:p>
                <a:pPr marL="3540125" indent="-3540125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2543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3540125" indent="-3540125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254375" algn="l"/>
                  </a:tabLst>
                </a:pPr>
                <a:endParaRPr lang="en-US" sz="2200" dirty="0">
                  <a:latin typeface="Calibri Body"/>
                </a:endParaRPr>
              </a:p>
              <a:p>
                <a:pPr marL="3540125" indent="-3540125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254375" algn="l"/>
                  </a:tabLst>
                </a:pPr>
                <a:r>
                  <a:rPr lang="en-US" sz="2200" dirty="0">
                    <a:latin typeface="Calibri Body"/>
                  </a:rPr>
                  <a:t>Maximize log-likelihood to get parameter estimates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200" dirty="0">
                  <a:latin typeface="Calibri Body"/>
                </a:endParaRPr>
              </a:p>
              <a:p>
                <a:pPr marL="3540125" indent="-3540125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254375" algn="l"/>
                  </a:tabLst>
                </a:pPr>
                <a:endParaRPr lang="en-US" sz="2200" dirty="0"/>
              </a:p>
              <a:p>
                <a:pPr marL="3540125" indent="-3540125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3254375" algn="l"/>
                  </a:tabLst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Beta-geometric/Beta-binomial (BGBB) model likelihood</a:t>
            </a:r>
          </a:p>
        </p:txBody>
      </p:sp>
    </p:spTree>
    <p:extLst>
      <p:ext uri="{BB962C8B-B14F-4D97-AF65-F5344CB8AC3E}">
        <p14:creationId xmlns:p14="http://schemas.microsoft.com/office/powerpoint/2010/main" val="311793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00218" y="1876327"/>
                <a:ext cx="10345738" cy="455295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r>
                  <a:rPr lang="en-US" sz="2000" dirty="0"/>
                  <a:t>Sufficient statistics are </a:t>
                </a:r>
                <a:r>
                  <a:rPr lang="en-US" sz="2000" b="1" dirty="0" err="1"/>
                  <a:t>recency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time of last transaction*) and </a:t>
                </a:r>
                <a:r>
                  <a:rPr lang="en-US" sz="2000" b="1" dirty="0"/>
                  <a:t>frequency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number of transactions) or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RF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RF</a:t>
                </a:r>
                <a:r>
                  <a:rPr lang="en-US" sz="2000" b="1" dirty="0"/>
                  <a:t>M, </a:t>
                </a:r>
                <a:r>
                  <a:rPr lang="en-US" sz="2000" dirty="0"/>
                  <a:t>and number of transaction opportunities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).</a:t>
                </a:r>
                <a:r>
                  <a:rPr lang="en-US" sz="2000" b="1" dirty="0"/>
                  <a:t> </a:t>
                </a:r>
              </a:p>
              <a:p>
                <a:pPr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endParaRPr lang="en-US" sz="2000" dirty="0"/>
              </a:p>
              <a:p>
                <a:pPr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r>
                  <a:rPr lang="en-US" sz="2000" dirty="0"/>
                  <a:t>The order of a given number of transactions prior to the last observed transaction doesn’t matter.</a:t>
                </a:r>
              </a:p>
              <a:p>
                <a:pPr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endParaRPr lang="en-US" sz="2000" dirty="0"/>
              </a:p>
              <a:p>
                <a:pPr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r>
                  <a:rPr lang="en-US" sz="2000" dirty="0"/>
                  <a:t>Sufficient statistics let us reduce the dimensionality of our data set </a:t>
                </a:r>
              </a:p>
              <a:p>
                <a:pPr marL="0" indent="0">
                  <a:buNone/>
                  <a:tabLst>
                    <a:tab pos="1084263" algn="l"/>
                    <a:tab pos="1828800" algn="l"/>
                    <a:tab pos="3030538" algn="l"/>
                    <a:tab pos="3886200" algn="l"/>
                    <a:tab pos="4513263" algn="l"/>
                    <a:tab pos="5773738" algn="l"/>
                  </a:tabLs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00218" y="1876327"/>
                <a:ext cx="10345738" cy="4552950"/>
              </a:xfrm>
              <a:blipFill rotWithShape="0">
                <a:blip r:embed="rId2"/>
                <a:stretch>
                  <a:fillRect l="-530" t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8281" y="6423030"/>
            <a:ext cx="453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* Not exactly as in RFM, as we mentioned in slide 15</a:t>
            </a:r>
          </a:p>
        </p:txBody>
      </p:sp>
    </p:spTree>
    <p:extLst>
      <p:ext uri="{BB962C8B-B14F-4D97-AF65-F5344CB8AC3E}">
        <p14:creationId xmlns:p14="http://schemas.microsoft.com/office/powerpoint/2010/main" val="274120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Non-contractual settings</a:t>
            </a:r>
          </a:p>
          <a:p>
            <a:endParaRPr lang="en-US" dirty="0"/>
          </a:p>
          <a:p>
            <a:r>
              <a:rPr lang="en-US" dirty="0"/>
              <a:t>Concept: latent attrition</a:t>
            </a:r>
          </a:p>
          <a:p>
            <a:endParaRPr lang="en-US" dirty="0"/>
          </a:p>
          <a:p>
            <a:r>
              <a:rPr lang="en-US" dirty="0"/>
              <a:t>BG/BB model</a:t>
            </a:r>
          </a:p>
          <a:p>
            <a:pPr lvl="1"/>
            <a:endParaRPr lang="en-US" dirty="0"/>
          </a:p>
          <a:p>
            <a:r>
              <a:rPr lang="en-US" dirty="0"/>
              <a:t>Other latent attrition models (Pareto/NBD model, BG/NBD)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373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930" y="1614256"/>
            <a:ext cx="6696522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>
                <a:latin typeface="+mj-lt"/>
              </a:rPr>
              <a:t>20</a:t>
            </a:fld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en-US" dirty="0">
              <a:latin typeface="+mj-lt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65311" y="1764357"/>
            <a:ext cx="4559619" cy="3257217"/>
          </a:xfrm>
        </p:spPr>
        <p:txBody>
          <a:bodyPr/>
          <a:lstStyle/>
          <a:p>
            <a:r>
              <a:rPr lang="en-US" sz="2000" i="0" dirty="0">
                <a:latin typeface="+mj-lt"/>
              </a:rPr>
              <a:t>Donations to a charity, of a group customers who made their first donation in 1995 (n=11104)</a:t>
            </a:r>
          </a:p>
          <a:p>
            <a:endParaRPr lang="en-US" sz="2000" i="0" dirty="0">
              <a:latin typeface="+mj-lt"/>
            </a:endParaRPr>
          </a:p>
          <a:p>
            <a:r>
              <a:rPr lang="en-US" sz="2000" i="0" dirty="0">
                <a:latin typeface="+mj-lt"/>
              </a:rPr>
              <a:t>Over 1996-2001, cohort makes 24,615 repeat donations.</a:t>
            </a:r>
          </a:p>
          <a:p>
            <a:endParaRPr lang="en-US" sz="2000" i="0" dirty="0">
              <a:latin typeface="+mj-lt"/>
            </a:endParaRPr>
          </a:p>
          <a:p>
            <a:r>
              <a:rPr lang="en-US" sz="2000" i="0" dirty="0">
                <a:latin typeface="+mj-lt"/>
              </a:rPr>
              <a:t>How many do they make in 2002-2006?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7988" y="286841"/>
            <a:ext cx="119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First purchase</a:t>
            </a:r>
          </a:p>
          <a:p>
            <a:r>
              <a:rPr lang="en-US" sz="1400" dirty="0">
                <a:latin typeface="+mj-lt"/>
              </a:rPr>
              <a:t>(all 1’s)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1764" y="280188"/>
            <a:ext cx="15661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Next six years of</a:t>
            </a:r>
          </a:p>
          <a:p>
            <a:r>
              <a:rPr lang="en-US" sz="1400" dirty="0">
                <a:latin typeface="+mj-lt"/>
              </a:rPr>
              <a:t>donation data</a:t>
            </a:r>
          </a:p>
          <a:p>
            <a:r>
              <a:rPr lang="en-US" sz="1400" dirty="0">
                <a:latin typeface="+mj-lt"/>
              </a:rPr>
              <a:t>we use to fit model</a:t>
            </a:r>
          </a:p>
        </p:txBody>
      </p:sp>
      <p:sp>
        <p:nvSpPr>
          <p:cNvPr id="9" name="Right Brace 8"/>
          <p:cNvSpPr/>
          <p:nvPr/>
        </p:nvSpPr>
        <p:spPr>
          <a:xfrm rot="16200000">
            <a:off x="10374837" y="212645"/>
            <a:ext cx="364067" cy="221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42468" y="355891"/>
            <a:ext cx="1828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Following 5 years: we use to validate model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7725831" y="-79680"/>
            <a:ext cx="364067" cy="2810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86286" y="856450"/>
            <a:ext cx="0" cy="632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17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Sufficient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>
                <a:latin typeface="+mj-lt"/>
              </a:rPr>
              <a:t>21</a:t>
            </a:fld>
            <a:endParaRPr lang="en-US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28205" y="1121446"/>
          <a:ext cx="5986464" cy="5124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6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x (frequency)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 err="1">
                          <a:effectLst/>
                          <a:latin typeface="Century Gothic" panose="020B0502020202020204" pitchFamily="34" charset="0"/>
                        </a:rPr>
                        <a:t>t_x</a:t>
                      </a:r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 (</a:t>
                      </a:r>
                      <a:r>
                        <a:rPr lang="en-US" sz="1400" u="none" strike="noStrike" dirty="0" err="1">
                          <a:effectLst/>
                          <a:latin typeface="Century Gothic" panose="020B0502020202020204" pitchFamily="34" charset="0"/>
                        </a:rPr>
                        <a:t>recency</a:t>
                      </a:r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n (years)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# donors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1203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728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512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277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1091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Century Gothic" panose="020B0502020202020204" pitchFamily="34" charset="0"/>
                        </a:rPr>
                        <a:t>3464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4566" y="2272209"/>
          <a:ext cx="4651990" cy="15815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6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343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❶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❷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❸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❸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10160" y="125466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>
                <a:latin typeface="+mj-lt"/>
              </a:rPr>
              <a:t>❶</a:t>
            </a:r>
            <a:endParaRPr lang="en-US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43823" y="598701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>
                <a:latin typeface="+mj-lt"/>
              </a:rPr>
              <a:t>❷</a:t>
            </a:r>
            <a:endParaRPr lang="en-US" b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0159" y="217807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latin typeface="+mj-lt"/>
              </a:rPr>
              <a:t>❸</a:t>
            </a:r>
            <a:endParaRPr lang="en-US" sz="1600" b="1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6767" y="4536487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❶ = {6, 6, 6}</a:t>
            </a:r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98192" y="5069887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❷ = {0, 0, 6}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5368" y="5595072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❸ = {2, 6, 6}</a:t>
            </a:r>
            <a:endParaRPr lang="en-US" dirty="0"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8644" y="4051253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+mj-lt"/>
              </a:rPr>
              <a:t>{x, </a:t>
            </a:r>
            <a:r>
              <a:rPr lang="en-US" b="1" dirty="0" err="1">
                <a:latin typeface="+mj-lt"/>
              </a:rPr>
              <a:t>t</a:t>
            </a:r>
            <a:r>
              <a:rPr lang="en-US" b="1" baseline="-25000" dirty="0" err="1">
                <a:latin typeface="+mj-lt"/>
              </a:rPr>
              <a:t>x</a:t>
            </a:r>
            <a:r>
              <a:rPr lang="en-US" b="1" dirty="0">
                <a:latin typeface="+mj-lt"/>
              </a:rPr>
              <a:t>, n}</a:t>
            </a:r>
            <a:endParaRPr lang="en-US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4566" y="6356350"/>
            <a:ext cx="912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  <a:hlinkClick r:id="" action="ppaction://noaction"/>
              </a:rPr>
              <a:t>Likelihood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681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Distribution of transaction and dropout probabilities in the customer base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22</a:t>
            </a:fld>
            <a:endParaRPr lang="en-GB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93066" y="6096456"/>
                <a:ext cx="16718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=1.204,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=0.750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66" y="6096456"/>
                <a:ext cx="1671868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727" r="-181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27066" y="6176963"/>
                <a:ext cx="16471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=0.657,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=2.783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066" y="6176963"/>
                <a:ext cx="1647118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2214" r="-147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63250" y="6467013"/>
                <a:ext cx="1731500" cy="405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=0.616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50" y="6467013"/>
                <a:ext cx="1731500" cy="405176"/>
              </a:xfrm>
              <a:prstGeom prst="rect">
                <a:avLst/>
              </a:prstGeom>
              <a:blipFill>
                <a:blip r:embed="rId6"/>
                <a:stretch>
                  <a:fillRect l="-1754" r="-140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07284" y="6463627"/>
                <a:ext cx="1711431" cy="4026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=0.191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284" y="6463627"/>
                <a:ext cx="1711431" cy="402611"/>
              </a:xfrm>
              <a:prstGeom prst="rect">
                <a:avLst/>
              </a:prstGeom>
              <a:blipFill>
                <a:blip r:embed="rId7"/>
                <a:stretch>
                  <a:fillRect l="-1779" t="-1515" r="-177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E4FCEE2-5B06-4536-8770-989C13B51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3973" y="1546961"/>
            <a:ext cx="4844845" cy="43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5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23</a:t>
            </a:fld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730792" y="2455332"/>
            <a:ext cx="1668544" cy="2088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161389" y="2853194"/>
            <a:ext cx="341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We can expect 13000 donations 2002-2006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A5363-02F3-4688-948E-829C4094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09" y="80962"/>
            <a:ext cx="6686550" cy="66960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9254A0-7769-4E2B-B43E-4526084729F8}"/>
              </a:ext>
            </a:extLst>
          </p:cNvPr>
          <p:cNvSpPr/>
          <p:nvPr/>
        </p:nvSpPr>
        <p:spPr>
          <a:xfrm>
            <a:off x="8161388" y="213233"/>
            <a:ext cx="3419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Aggregate forecasting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B2E39-5296-409B-8AA4-2E6ADAD712F3}"/>
              </a:ext>
            </a:extLst>
          </p:cNvPr>
          <p:cNvSpPr txBox="1"/>
          <p:nvPr/>
        </p:nvSpPr>
        <p:spPr>
          <a:xfrm>
            <a:off x="8161388" y="1887069"/>
            <a:ext cx="4060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latin typeface="+mj-lt"/>
              </a:rPr>
              <a:t>How many do they make in 2002-2006?</a:t>
            </a:r>
          </a:p>
        </p:txBody>
      </p:sp>
    </p:spTree>
    <p:extLst>
      <p:ext uri="{BB962C8B-B14F-4D97-AF65-F5344CB8AC3E}">
        <p14:creationId xmlns:p14="http://schemas.microsoft.com/office/powerpoint/2010/main" val="278306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predictions: Predictions by both R &amp; 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125" r="24848"/>
          <a:stretch/>
        </p:blipFill>
        <p:spPr>
          <a:xfrm>
            <a:off x="1045029" y="2280776"/>
            <a:ext cx="5355771" cy="3848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53219" y="1406971"/>
            <a:ext cx="68855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dirty="0"/>
              <a:t>Using the model, expected number of transactions in the next 5 periods, conditional on R and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C7487-FA57-4B1B-A1D7-05E3BCA33A55}"/>
              </a:ext>
            </a:extLst>
          </p:cNvPr>
          <p:cNvSpPr txBox="1"/>
          <p:nvPr/>
        </p:nvSpPr>
        <p:spPr>
          <a:xfrm>
            <a:off x="6921909" y="2272551"/>
            <a:ext cx="45916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===  ====  ====  ====  ====  ====  ====  ====</a:t>
            </a:r>
          </a:p>
          <a:p>
            <a:r>
              <a:rPr lang="en-US" dirty="0"/>
              <a:t>\       0     	1    	 2        3         4        5       6</a:t>
            </a:r>
          </a:p>
          <a:p>
            <a:r>
              <a:rPr lang="en-US" dirty="0"/>
              <a:t>===  ====  ====  ====  ====  ====  ====  ====</a:t>
            </a:r>
          </a:p>
          <a:p>
            <a:r>
              <a:rPr lang="en-US" dirty="0"/>
              <a:t>6    0.00  0.00  0.00  0.00  0.00  0.00  3.75</a:t>
            </a:r>
          </a:p>
          <a:p>
            <a:r>
              <a:rPr lang="en-US" dirty="0"/>
              <a:t>5    0.00  0.00  0.00  0.00  0.00  1.81  3.23</a:t>
            </a:r>
          </a:p>
          <a:p>
            <a:r>
              <a:rPr lang="en-US" dirty="0"/>
              <a:t>4    0.00  0.00  0.00  0.00  0.58  2.03  2.71</a:t>
            </a:r>
          </a:p>
          <a:p>
            <a:r>
              <a:rPr lang="en-US" dirty="0"/>
              <a:t>3    0.00  0.00  0.00  0.22  1.03  1.80  2.19</a:t>
            </a:r>
          </a:p>
          <a:p>
            <a:r>
              <a:rPr lang="en-US" dirty="0"/>
              <a:t>2    0.00  0.00  0.12  0.54  1.06  1.44  1.67</a:t>
            </a:r>
          </a:p>
          <a:p>
            <a:r>
              <a:rPr lang="en-US" dirty="0"/>
              <a:t>1    0.00  0.09  0.31  0.59  0.84  1.02  1.15</a:t>
            </a:r>
          </a:p>
          <a:p>
            <a:r>
              <a:rPr lang="en-US" dirty="0"/>
              <a:t>0    0.07  0.00  0.00  0.00  0.00  0.00  0.00</a:t>
            </a:r>
          </a:p>
          <a:p>
            <a:r>
              <a:rPr lang="en-US" dirty="0"/>
              <a:t>===  ====  ====  ====  ====  ====  ====  ====</a:t>
            </a:r>
          </a:p>
        </p:txBody>
      </p:sp>
    </p:spTree>
    <p:extLst>
      <p:ext uri="{BB962C8B-B14F-4D97-AF65-F5344CB8AC3E}">
        <p14:creationId xmlns:p14="http://schemas.microsoft.com/office/powerpoint/2010/main" val="2638298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fit: Predictions by F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121694"/>
            <a:ext cx="9391650" cy="3848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8200" y="1430913"/>
            <a:ext cx="10085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dirty="0"/>
              <a:t>If we’re interested in RLV, we should care about more individual level predictions: how many transactions from a customer with “6 for 6” do we predict?  How close are we to the actual?</a:t>
            </a:r>
          </a:p>
        </p:txBody>
      </p:sp>
    </p:spTree>
    <p:extLst>
      <p:ext uri="{BB962C8B-B14F-4D97-AF65-F5344CB8AC3E}">
        <p14:creationId xmlns:p14="http://schemas.microsoft.com/office/powerpoint/2010/main" val="360438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fit: Predictions by R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234525"/>
            <a:ext cx="9391650" cy="3848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504385"/>
            <a:ext cx="10085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dirty="0"/>
              <a:t>Same idea, but for </a:t>
            </a:r>
            <a:r>
              <a:rPr lang="en-US" dirty="0" err="1"/>
              <a:t>recency</a:t>
            </a:r>
            <a:r>
              <a:rPr lang="en-US" dirty="0"/>
              <a:t>: how much do we predict for a recent vs. not recent customer?  How close is it to the truth?</a:t>
            </a:r>
          </a:p>
        </p:txBody>
      </p:sp>
    </p:spTree>
    <p:extLst>
      <p:ext uri="{BB962C8B-B14F-4D97-AF65-F5344CB8AC3E}">
        <p14:creationId xmlns:p14="http://schemas.microsoft.com/office/powerpoint/2010/main" val="991815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P(Alive at n+1) by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17" y="1997824"/>
            <a:ext cx="9391650" cy="3848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9079" y="6176963"/>
            <a:ext cx="3419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{x = 1, </a:t>
            </a:r>
            <a:r>
              <a:rPr lang="en-US" b="1" dirty="0" err="1"/>
              <a:t>t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r>
              <a:rPr lang="en-US" b="1" dirty="0"/>
              <a:t>=1, .. ,6, n}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504385"/>
            <a:ext cx="10085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dirty="0"/>
              <a:t>The probability that a customer who was “1 for 6” with the single transaction occurring at 1, 2, .. 6 is alive at the next transaction </a:t>
            </a:r>
          </a:p>
          <a:p>
            <a:pPr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33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P(Alive) by F: increasing frequency paradox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079" y="6176963"/>
            <a:ext cx="3419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{x = 1,..,4, </a:t>
            </a:r>
            <a:r>
              <a:rPr lang="en-US" b="1" dirty="0" err="1"/>
              <a:t>t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r>
              <a:rPr lang="en-US" b="1" dirty="0"/>
              <a:t>=4 , n}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A888D-5696-4245-BE6A-63671240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11705"/>
            <a:ext cx="633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6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For a given individual,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2860675">
                  <a:buNone/>
                  <a:tabLst>
                    <a:tab pos="3540125" algn="l"/>
                  </a:tabLs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24288" indent="-963613">
                  <a:buNone/>
                  <a:tabLst>
                    <a:tab pos="382428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CLV is the discounted sum of expected purchases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/>
                  <a:t> discount rate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margin per transaction):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CLV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013" y="6356350"/>
            <a:ext cx="2495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CLV=185, for m=50, d=.1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5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Netflix said it added 7.05 million subscribers during the fiscal 4</a:t>
            </a:r>
            <a:r>
              <a:rPr lang="en-US" baseline="30000" dirty="0"/>
              <a:t>th</a:t>
            </a:r>
            <a:r>
              <a:rPr lang="en-US" dirty="0"/>
              <a:t> quarter. For the quarter, Netflix added 1.93 million memberships in the U.S. and 5.12 million internationally.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Bol.com opened its doors on 30 March 1999. Eighteen years later, the store has more than 7 million active customers* in the Netherlands and Belgium and an assortment of almost 15 million items.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* customers are considered active when they have placed an order during the preceding twelve-month period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4"/>
          </p:nvPr>
        </p:nvSpPr>
        <p:spPr>
          <a:xfrm>
            <a:off x="657600" y="1922535"/>
            <a:ext cx="5330565" cy="35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Netflix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610636" y="1922535"/>
            <a:ext cx="5352000" cy="35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Bol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10636" y="5039343"/>
            <a:ext cx="521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these numbers change if the threshold were 24 months instead of 12?  Or 6 months?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0636" y="5884680"/>
            <a:ext cx="521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right number of active customers?</a:t>
            </a:r>
          </a:p>
        </p:txBody>
      </p:sp>
    </p:spTree>
    <p:extLst>
      <p:ext uri="{BB962C8B-B14F-4D97-AF65-F5344CB8AC3E}">
        <p14:creationId xmlns:p14="http://schemas.microsoft.com/office/powerpoint/2010/main" val="1420435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customer, the Discounted Expected Residual Transactions (DERT) for someone with history {x, </a:t>
                </a:r>
                <a:r>
                  <a:rPr lang="en-US" dirty="0" err="1"/>
                  <a:t>tx</a:t>
                </a:r>
                <a:r>
                  <a:rPr lang="en-US" dirty="0"/>
                  <a:t>, n}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𝐸𝑅𝑇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alive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alive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at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alive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at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Complicated result, but easy to calculate in R. 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RLV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Fader, Hardie and Shang (2010), Customer-Base Analysis in a Discrete Time Noncontractual Setting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34556" y="4354926"/>
                <a:ext cx="7154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-&gt; integrate expression over joint posterior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(Eq. 14)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556" y="4354926"/>
                <a:ext cx="7154459" cy="369332"/>
              </a:xfrm>
              <a:prstGeom prst="rect">
                <a:avLst/>
              </a:prstGeom>
              <a:blipFill>
                <a:blip r:embed="rId3"/>
                <a:stretch>
                  <a:fillRect l="-6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943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7" name="Rectangle 6"/>
          <p:cNvSpPr/>
          <p:nvPr/>
        </p:nvSpPr>
        <p:spPr>
          <a:xfrm>
            <a:off x="3048000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    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n.cal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RLV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[1,] 6   6     6  1203 295.48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[2,] 5   6     6   728 254.46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[3,] 4   6     6   512 213.44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[4,] 3   6     6   357 172.42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[5,] 2   6     6   234 131.40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[6,] 1   6     6   129  90.38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[7,] 5   5     6   335 142.74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[8,] 4   5     6   284 159.84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[9,] 3   5     6   225 142.10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[10,] 2   5     6   173 113.62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[11,] 1   5     6   119  80.44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[12,] 4   4     6   240  45.92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[13,] 3   4     6   181  81.46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[14,] 2   4     6   155  83.27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[15,] 1   4     6    78  66.09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[16,] 3   3     6   322  17.60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[17,] 2   3     6   255  42.21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[18,] 1   3     6   129  46.76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[19,] 2   2     6   613   9.38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[20,] 1   2     6   277  24.74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[21,] 1   1     6  1091   6.75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[22,] 0   0     6  3464   5.74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013" y="6356350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m=50, d=.1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67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Opportunities for transaction occur at discrete points in time </a:t>
            </a:r>
          </a:p>
          <a:p>
            <a:pPr lvl="1"/>
            <a:r>
              <a:rPr lang="en-US" dirty="0"/>
              <a:t>Concerts or conferences occur only one point in time</a:t>
            </a:r>
          </a:p>
          <a:p>
            <a:endParaRPr lang="en-US" dirty="0"/>
          </a:p>
          <a:p>
            <a:r>
              <a:rPr lang="en-US" dirty="0"/>
              <a:t>Firms think of it as discrete: </a:t>
            </a:r>
          </a:p>
          <a:p>
            <a:pPr lvl="1"/>
            <a:r>
              <a:rPr lang="en-US" dirty="0"/>
              <a:t>Did the customer place an order in response to a quarterly mailing or campaign?</a:t>
            </a:r>
          </a:p>
          <a:p>
            <a:pPr lvl="1"/>
            <a:r>
              <a:rPr lang="en-US" dirty="0"/>
              <a:t>Next page</a:t>
            </a:r>
          </a:p>
          <a:p>
            <a:endParaRPr lang="en-US" dirty="0"/>
          </a:p>
          <a:p>
            <a:r>
              <a:rPr lang="en-US" dirty="0"/>
              <a:t>Suppose we have a year of data from Amazon or Bol.</a:t>
            </a:r>
          </a:p>
          <a:p>
            <a:pPr lvl="1"/>
            <a:r>
              <a:rPr lang="en-US" dirty="0"/>
              <a:t>Should we define</a:t>
            </a:r>
          </a:p>
          <a:p>
            <a:pPr lvl="2"/>
            <a:r>
              <a:rPr lang="en-US" dirty="0"/>
              <a:t>12 monthly transaction opportunities</a:t>
            </a:r>
          </a:p>
          <a:p>
            <a:pPr lvl="2"/>
            <a:r>
              <a:rPr lang="en-US" dirty="0"/>
              <a:t>52 weekly </a:t>
            </a:r>
          </a:p>
          <a:p>
            <a:pPr lvl="2"/>
            <a:r>
              <a:rPr lang="en-US" dirty="0"/>
              <a:t>365 daily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to continuous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5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94" y="1825625"/>
            <a:ext cx="3629411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33</a:t>
            </a:fld>
            <a:endParaRPr lang="en-GB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response to a specific campaign</a:t>
            </a:r>
          </a:p>
        </p:txBody>
      </p:sp>
    </p:spTree>
    <p:extLst>
      <p:ext uri="{BB962C8B-B14F-4D97-AF65-F5344CB8AC3E}">
        <p14:creationId xmlns:p14="http://schemas.microsoft.com/office/powerpoint/2010/main" val="2621708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customer bases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579349" y="5438015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Non-contractual 	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056710" y="2505075"/>
            <a:ext cx="4206239" cy="1652058"/>
          </a:xfr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Grocery purchasing</a:t>
            </a:r>
          </a:p>
          <a:p>
            <a:r>
              <a:rPr lang="en-US" sz="2000" dirty="0"/>
              <a:t>Hotel stays</a:t>
            </a:r>
          </a:p>
          <a:p>
            <a:r>
              <a:rPr lang="en-US" sz="2000" dirty="0"/>
              <a:t>Prepaid cell phone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715987" y="544542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Contractual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262949" y="2505075"/>
            <a:ext cx="4092438" cy="165205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Credit cards</a:t>
            </a:r>
          </a:p>
          <a:p>
            <a:r>
              <a:rPr lang="en-US" sz="2000" dirty="0"/>
              <a:t>Utilities</a:t>
            </a:r>
          </a:p>
          <a:p>
            <a:r>
              <a:rPr lang="en-US" sz="2000" dirty="0" err="1"/>
              <a:t>Airmiles</a:t>
            </a:r>
            <a:r>
              <a:rPr lang="en-US" sz="2000" dirty="0"/>
              <a:t>, loyalty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34</a:t>
            </a:fld>
            <a:endParaRPr lang="en-GB" noProof="0"/>
          </a:p>
        </p:txBody>
      </p:sp>
      <p:sp>
        <p:nvSpPr>
          <p:cNvPr id="14" name="Text Placeholder 11"/>
          <p:cNvSpPr txBox="1">
            <a:spLocks/>
          </p:cNvSpPr>
          <p:nvPr/>
        </p:nvSpPr>
        <p:spPr>
          <a:xfrm>
            <a:off x="4555445" y="591132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Type of business setting</a:t>
            </a:r>
          </a:p>
        </p:txBody>
      </p:sp>
      <p:sp>
        <p:nvSpPr>
          <p:cNvPr id="15" name="Text Placeholder 11"/>
          <p:cNvSpPr txBox="1">
            <a:spLocks/>
          </p:cNvSpPr>
          <p:nvPr/>
        </p:nvSpPr>
        <p:spPr>
          <a:xfrm>
            <a:off x="0" y="3745177"/>
            <a:ext cx="287383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Opportunities for Transactions</a:t>
            </a:r>
          </a:p>
        </p:txBody>
      </p:sp>
      <p:sp>
        <p:nvSpPr>
          <p:cNvPr id="16" name="Text Placeholder 9"/>
          <p:cNvSpPr txBox="1">
            <a:spLocks/>
          </p:cNvSpPr>
          <p:nvPr/>
        </p:nvSpPr>
        <p:spPr>
          <a:xfrm>
            <a:off x="-801363" y="265522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Continuous	</a:t>
            </a:r>
          </a:p>
        </p:txBody>
      </p:sp>
      <p:sp>
        <p:nvSpPr>
          <p:cNvPr id="17" name="Text Placeholder 9"/>
          <p:cNvSpPr txBox="1">
            <a:spLocks/>
          </p:cNvSpPr>
          <p:nvPr/>
        </p:nvSpPr>
        <p:spPr>
          <a:xfrm>
            <a:off x="-666813" y="4682860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Discrete	</a:t>
            </a:r>
          </a:p>
        </p:txBody>
      </p:sp>
      <p:sp>
        <p:nvSpPr>
          <p:cNvPr id="18" name="Content Placeholder 10"/>
          <p:cNvSpPr txBox="1">
            <a:spLocks/>
          </p:cNvSpPr>
          <p:nvPr/>
        </p:nvSpPr>
        <p:spPr>
          <a:xfrm>
            <a:off x="3055123" y="4145491"/>
            <a:ext cx="4206239" cy="16520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Charity fund drives</a:t>
            </a:r>
          </a:p>
          <a:p>
            <a:r>
              <a:rPr lang="en-US" sz="2000" dirty="0"/>
              <a:t>Concert/conference attendance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JUST NOW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19" name="Content Placeholder 12"/>
          <p:cNvSpPr txBox="1">
            <a:spLocks/>
          </p:cNvSpPr>
          <p:nvPr/>
        </p:nvSpPr>
        <p:spPr>
          <a:xfrm>
            <a:off x="7261362" y="4145491"/>
            <a:ext cx="4092438" cy="165205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Media subscription</a:t>
            </a:r>
          </a:p>
          <a:p>
            <a:r>
              <a:rPr lang="en-US" sz="2000" dirty="0"/>
              <a:t>Insurance policies</a:t>
            </a:r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LAST LECTURE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3643" y="1511855"/>
            <a:ext cx="3702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4263" algn="l"/>
                <a:tab pos="1828800" algn="l"/>
                <a:tab pos="3030538" algn="l"/>
                <a:tab pos="3886200" algn="l"/>
                <a:tab pos="4513263" algn="l"/>
                <a:tab pos="5773738" algn="l"/>
              </a:tabLst>
            </a:pPr>
            <a:r>
              <a:rPr lang="en-US" dirty="0"/>
              <a:t>Basic idea same: a purchase process, a drop out process, heterogeneity</a:t>
            </a:r>
          </a:p>
        </p:txBody>
      </p:sp>
    </p:spTree>
    <p:extLst>
      <p:ext uri="{BB962C8B-B14F-4D97-AF65-F5344CB8AC3E}">
        <p14:creationId xmlns:p14="http://schemas.microsoft.com/office/powerpoint/2010/main" val="333748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Pareto/NBD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While active, the number of transactions made by a customer in a time period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makes follows a Poisson distribution with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→ continuous time version of binomial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Each customer has an unobserved lifetime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(after which he or she becomes inactive), which is distributed exponentially with dropout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→ continuous time version of geometric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076825" cy="365125"/>
          </a:xfrm>
        </p:spPr>
        <p:txBody>
          <a:bodyPr/>
          <a:lstStyle/>
          <a:p>
            <a:r>
              <a:rPr lang="en-US" dirty="0" err="1"/>
              <a:t>Schmittlein</a:t>
            </a:r>
            <a:r>
              <a:rPr lang="en-US" dirty="0"/>
              <a:t>, Morrison and Colombo (1987); Fader, </a:t>
            </a:r>
            <a:r>
              <a:rPr lang="en-US" dirty="0" err="1"/>
              <a:t>Hardie</a:t>
            </a:r>
            <a:r>
              <a:rPr lang="en-US" dirty="0"/>
              <a:t> and Lee (2005)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429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Pareto/NBD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62249"/>
                <a:ext cx="10515600" cy="34147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first purchase is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of a customers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repeat transactions occurred during the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Two possibilities:</a:t>
                </a:r>
              </a:p>
              <a:p>
                <a:pPr lvl="1"/>
                <a:r>
                  <a:rPr lang="en-US" dirty="0"/>
                  <a:t>The customer is still alive at T</a:t>
                </a:r>
              </a:p>
              <a:p>
                <a:pPr lvl="1"/>
                <a:r>
                  <a:rPr lang="en-US" dirty="0"/>
                  <a:t>The customer died sometime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62249"/>
                <a:ext cx="10515600" cy="3414713"/>
              </a:xfrm>
              <a:blipFill rotWithShape="0">
                <a:blip r:embed="rId2"/>
                <a:stretch>
                  <a:fillRect l="-1043" t="-3929" r="-986"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36</a:t>
            </a:fld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43025" y="2438400"/>
            <a:ext cx="388620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33500" y="2324100"/>
            <a:ext cx="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96200" y="2438400"/>
            <a:ext cx="166687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9200" y="2328862"/>
            <a:ext cx="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741288" y="1982013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288" y="1982013"/>
                <a:ext cx="19582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26876" y="1976052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876" y="1976052"/>
                <a:ext cx="25430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951" r="-243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31825" y="1937564"/>
                <a:ext cx="2033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25" y="1937564"/>
                <a:ext cx="20335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212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08175" y="1926045"/>
                <a:ext cx="2033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175" y="1926045"/>
                <a:ext cx="20335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353" r="-176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14175" y="1926045"/>
                <a:ext cx="2033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175" y="1926045"/>
                <a:ext cx="20335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2424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457404" y="225305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36445" y="225305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79612" y="225562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9097" y="220304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….. </a:t>
            </a:r>
          </a:p>
        </p:txBody>
      </p:sp>
    </p:spTree>
    <p:extLst>
      <p:ext uri="{BB962C8B-B14F-4D97-AF65-F5344CB8AC3E}">
        <p14:creationId xmlns:p14="http://schemas.microsoft.com/office/powerpoint/2010/main" val="1853939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Pareto/NBD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Heterogeneity in transaction rates across customers follows a </a:t>
                </a:r>
                <a:r>
                  <a:rPr lang="en-US" i="1" dirty="0"/>
                  <a:t>gamma</a:t>
                </a:r>
                <a:r>
                  <a:rPr lang="en-US" dirty="0"/>
                  <a:t> distribution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→ similar to Beta, but range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∞)</m:t>
                    </m:r>
                  </m:oMath>
                </a14:m>
                <a:endParaRPr lang="en-US" i="1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Heterogeneity in dropout rates across customers follows a </a:t>
                </a:r>
                <a:r>
                  <a:rPr lang="en-US" i="1" dirty="0"/>
                  <a:t>gamma</a:t>
                </a:r>
                <a:r>
                  <a:rPr lang="en-US" dirty="0"/>
                  <a:t> distribution with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The transaction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and dropout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vary </a:t>
                </a:r>
                <a:r>
                  <a:rPr lang="en-US" b="1" dirty="0"/>
                  <a:t>independently</a:t>
                </a:r>
                <a:r>
                  <a:rPr lang="en-US" dirty="0"/>
                  <a:t> of across customers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171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statistics and related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 with BG/BB model, the </a:t>
                </a:r>
                <a:r>
                  <a:rPr lang="en-US" u="sng" dirty="0"/>
                  <a:t>sufficient statistics</a:t>
                </a:r>
                <a:r>
                  <a:rPr lang="en-US" dirty="0"/>
                  <a:t> of the model are the number of repeat purchases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), the </a:t>
                </a:r>
                <a:r>
                  <a:rPr lang="en-US" dirty="0" err="1"/>
                  <a:t>recency</a:t>
                </a:r>
                <a:r>
                  <a:rPr lang="en-US" dirty="0"/>
                  <a:t> of the last purchase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) and the end of the observation period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Here we are in weeks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038600" y="359709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T.cal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1 2 30.43  38.9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2 1  1.71  38.9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3 0  0.00  38.9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4 0  0.00  38.9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5 0  0.00  38.9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6 7 29.43  38.9</a:t>
            </a:r>
          </a:p>
        </p:txBody>
      </p:sp>
    </p:spTree>
    <p:extLst>
      <p:ext uri="{BB962C8B-B14F-4D97-AF65-F5344CB8AC3E}">
        <p14:creationId xmlns:p14="http://schemas.microsoft.com/office/powerpoint/2010/main" val="3616256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BG/NBD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Pareto/NBD can be difficult to estimate: BG/NBD simpler model with similar behavioral story</a:t>
                </a:r>
              </a:p>
              <a:p>
                <a:endParaRPr lang="en-US" dirty="0"/>
              </a:p>
              <a:p>
                <a:r>
                  <a:rPr lang="en-US" dirty="0"/>
                  <a:t>The BG/NBD, which assumes a discrete “death process” but a continuous transaction process. (</a:t>
                </a:r>
                <a:r>
                  <a:rPr lang="en-US" dirty="0">
                    <a:hlinkClick r:id="rId3"/>
                  </a:rPr>
                  <a:t>Fader </a:t>
                </a:r>
                <a:r>
                  <a:rPr lang="en-US" dirty="0" err="1">
                    <a:hlinkClick r:id="rId3"/>
                  </a:rPr>
                  <a:t>Hardie</a:t>
                </a:r>
                <a:r>
                  <a:rPr lang="en-US" dirty="0">
                    <a:hlinkClick r:id="rId3"/>
                  </a:rPr>
                  <a:t> Lee 2005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After any transaction, a customer becomes inactive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Therefore the point at which the customer “drops out” is distributed across transactions according to a (shifted) geometric distribution with probability: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inactive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following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purch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35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21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Minority of companies, but growing</a:t>
            </a:r>
          </a:p>
          <a:p>
            <a:endParaRPr lang="en-US" dirty="0"/>
          </a:p>
          <a:p>
            <a:r>
              <a:rPr lang="en-US" u="sng" dirty="0"/>
              <a:t>Customers notify the company to quit (ending contract)</a:t>
            </a:r>
          </a:p>
          <a:p>
            <a:endParaRPr lang="en-US" dirty="0"/>
          </a:p>
          <a:p>
            <a:r>
              <a:rPr lang="en-US" dirty="0"/>
              <a:t>Any subscription business model: gym membership, internet/cable, bank, insurance</a:t>
            </a:r>
          </a:p>
          <a:p>
            <a:endParaRPr lang="en-US" dirty="0"/>
          </a:p>
          <a:p>
            <a:r>
              <a:rPr lang="en-US" dirty="0"/>
              <a:t>Focus is on retention rate, because quitting is observed.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Majority of companies</a:t>
            </a:r>
          </a:p>
          <a:p>
            <a:endParaRPr lang="en-US" dirty="0"/>
          </a:p>
          <a:p>
            <a:r>
              <a:rPr lang="en-US" u="sng" dirty="0"/>
              <a:t>Customers silently leave</a:t>
            </a:r>
          </a:p>
          <a:p>
            <a:endParaRPr lang="en-US" dirty="0"/>
          </a:p>
          <a:p>
            <a:r>
              <a:rPr lang="en-US" dirty="0"/>
              <a:t>Grocery store, retailers, fast moving consumer goods (FMCG), hotels, airlines, media</a:t>
            </a:r>
          </a:p>
          <a:p>
            <a:endParaRPr lang="en-US" dirty="0"/>
          </a:p>
          <a:p>
            <a:r>
              <a:rPr lang="en-US" dirty="0"/>
              <a:t>Focus is on repeat purchasing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Contractual settings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Non-contractual (a.k.a. transactional) settings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6790" y="5319466"/>
            <a:ext cx="107841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74057" y="5319466"/>
            <a:ext cx="107841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class</a:t>
            </a:r>
          </a:p>
        </p:txBody>
      </p:sp>
    </p:spTree>
    <p:extLst>
      <p:ext uri="{BB962C8B-B14F-4D97-AF65-F5344CB8AC3E}">
        <p14:creationId xmlns:p14="http://schemas.microsoft.com/office/powerpoint/2010/main" val="1252970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attrition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Dynamics</a:t>
            </a:r>
          </a:p>
          <a:p>
            <a:r>
              <a:rPr lang="en-US" dirty="0"/>
              <a:t>Customers go through two stages in their “lifetime” with a specific firm: they are alive for some period of time, then become permanently dead.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Heterogeneity</a:t>
            </a:r>
          </a:p>
          <a:p>
            <a:r>
              <a:rPr lang="en-US" dirty="0"/>
              <a:t>Customers differ in their transaction/purchase rates and in their death rates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010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Customer-base analysis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have a database of customers, generally you want to determine:</a:t>
            </a:r>
          </a:p>
          <a:p>
            <a:endParaRPr lang="en-US" dirty="0"/>
          </a:p>
          <a:p>
            <a:pPr lvl="1"/>
            <a:r>
              <a:rPr lang="en-US" dirty="0"/>
              <a:t>Which customers are most likely to be active in the future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number of transactions to expect in the future for them, individually and collectively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CLV/RLV</a:t>
            </a:r>
          </a:p>
          <a:p>
            <a:pPr lvl="1"/>
            <a:endParaRPr lang="en-US" dirty="0"/>
          </a:p>
          <a:p>
            <a:r>
              <a:rPr lang="en-US" dirty="0"/>
              <a:t>Note these are predictive, not descriptive statistics</a:t>
            </a:r>
          </a:p>
          <a:p>
            <a:pPr lvl="1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736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Advantages relative to RFM and other next-period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the next-period models we discussed in class, it’s hard to make predictions beyond the next period, so CLV calculation is tough.</a:t>
            </a:r>
          </a:p>
          <a:p>
            <a:pPr lvl="1"/>
            <a:r>
              <a:rPr lang="en-US" dirty="0"/>
              <a:t>How do you make predictions for the period after next, and so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RFM and similar models don’t really have a customer “story” or theory about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Different slices of the data yield different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015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Incorporating other characteristics, marketing activities, competition</a:t>
            </a:r>
          </a:p>
          <a:p>
            <a:pPr lvl="2"/>
            <a:r>
              <a:rPr lang="en-US" dirty="0"/>
              <a:t>Complaints and recoveries (</a:t>
            </a:r>
            <a:r>
              <a:rPr lang="en-US" dirty="0">
                <a:hlinkClick r:id="rId2"/>
              </a:rPr>
              <a:t>Knox and van </a:t>
            </a:r>
            <a:r>
              <a:rPr lang="en-US" dirty="0" err="1">
                <a:hlinkClick r:id="rId2"/>
              </a:rPr>
              <a:t>Oest</a:t>
            </a:r>
            <a:r>
              <a:rPr lang="en-US" dirty="0">
                <a:hlinkClick r:id="rId2"/>
              </a:rPr>
              <a:t> 2014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Service quality (</a:t>
            </a:r>
            <a:r>
              <a:rPr lang="en-US" dirty="0">
                <a:hlinkClick r:id="rId2"/>
              </a:rPr>
              <a:t>Braun, </a:t>
            </a:r>
            <a:r>
              <a:rPr lang="en-US" dirty="0" err="1">
                <a:hlinkClick r:id="rId2"/>
              </a:rPr>
              <a:t>Schweidel</a:t>
            </a:r>
            <a:r>
              <a:rPr lang="en-US" dirty="0">
                <a:hlinkClick r:id="rId2"/>
              </a:rPr>
              <a:t> and Stein 2015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Direct marketing (</a:t>
            </a:r>
            <a:r>
              <a:rPr lang="en-US" dirty="0" err="1">
                <a:hlinkClick r:id="rId3" action="ppaction://hlinkfile"/>
              </a:rPr>
              <a:t>Schweidel</a:t>
            </a:r>
            <a:r>
              <a:rPr lang="en-US" dirty="0">
                <a:hlinkClick r:id="rId3" action="ppaction://hlinkfile"/>
              </a:rPr>
              <a:t> and Knox 2013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4"/>
              </a:rPr>
              <a:t>Notes on extensions from Bruce Hardie’s website</a:t>
            </a:r>
            <a:endParaRPr lang="en-US" dirty="0"/>
          </a:p>
          <a:p>
            <a:pPr lvl="2"/>
            <a:r>
              <a:rPr lang="en-US" dirty="0"/>
              <a:t>Contextual variables (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Bachmann,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  <a:hlinkClick r:id="rId5"/>
              </a:rPr>
              <a:t>Meierer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 &amp;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  <a:hlinkClick r:id="rId5"/>
              </a:rPr>
              <a:t>Näf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 202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1), check out their R package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  <a:hlinkClick r:id="rId6"/>
              </a:rPr>
              <a:t>CLVTools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Have to be careful about sample selection (from e.g., targeting) and other issues</a:t>
            </a:r>
          </a:p>
          <a:p>
            <a:pPr lvl="1"/>
            <a:r>
              <a:rPr lang="en-US" dirty="0"/>
              <a:t>Need full datasets, no more sufficient statistics</a:t>
            </a:r>
          </a:p>
          <a:p>
            <a:pPr lvl="1"/>
            <a:endParaRPr lang="en-US" dirty="0"/>
          </a:p>
          <a:p>
            <a:r>
              <a:rPr lang="en-US" dirty="0"/>
              <a:t>Relaxing independence of distributions of purchasing and dropout</a:t>
            </a:r>
          </a:p>
          <a:p>
            <a:pPr lvl="1"/>
            <a:r>
              <a:rPr lang="en-US" dirty="0"/>
              <a:t>Extensions allowing for correlation (</a:t>
            </a:r>
            <a:r>
              <a:rPr lang="en-US" dirty="0">
                <a:hlinkClick r:id="rId7"/>
              </a:rPr>
              <a:t>Abe 2008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Requires simulation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smtClean="0"/>
              <a:pPr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9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9BB2F8-2BFF-4D76-9BD4-E15820E5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3B80A07-D8F6-4135-8F61-A8B25BAD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sales for a cohort of customers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D6CF10-C5A7-4006-BC97-4AFE4DBCDB4D}"/>
              </a:ext>
            </a:extLst>
          </p:cNvPr>
          <p:cNvCxnSpPr/>
          <p:nvPr/>
        </p:nvCxnSpPr>
        <p:spPr>
          <a:xfrm>
            <a:off x="4214812" y="2239603"/>
            <a:ext cx="0" cy="3019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31263F-AA9B-414E-8AF4-45A3028AC6EA}"/>
              </a:ext>
            </a:extLst>
          </p:cNvPr>
          <p:cNvCxnSpPr/>
          <p:nvPr/>
        </p:nvCxnSpPr>
        <p:spPr>
          <a:xfrm flipH="1">
            <a:off x="4214812" y="5247830"/>
            <a:ext cx="3762375" cy="111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E3A723-53C5-45B2-A912-24AB94162AF3}"/>
              </a:ext>
            </a:extLst>
          </p:cNvPr>
          <p:cNvSpPr txBox="1"/>
          <p:nvPr/>
        </p:nvSpPr>
        <p:spPr>
          <a:xfrm rot="16200000">
            <a:off x="2514000" y="3516279"/>
            <a:ext cx="23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# of repeat transactions</a:t>
            </a: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99E74C4A-837C-477A-907B-BBE9B2B879C4}"/>
              </a:ext>
            </a:extLst>
          </p:cNvPr>
          <p:cNvSpPr/>
          <p:nvPr/>
        </p:nvSpPr>
        <p:spPr>
          <a:xfrm>
            <a:off x="4214812" y="2239602"/>
            <a:ext cx="3667125" cy="2009775"/>
          </a:xfrm>
          <a:custGeom>
            <a:avLst/>
            <a:gdLst>
              <a:gd name="connsiteX0" fmla="*/ 0 w 3648075"/>
              <a:gd name="connsiteY0" fmla="*/ 0 h 1533525"/>
              <a:gd name="connsiteX1" fmla="*/ 76200 w 3648075"/>
              <a:gd name="connsiteY1" fmla="*/ 219075 h 1533525"/>
              <a:gd name="connsiteX2" fmla="*/ 180975 w 3648075"/>
              <a:gd name="connsiteY2" fmla="*/ 447675 h 1533525"/>
              <a:gd name="connsiteX3" fmla="*/ 266700 w 3648075"/>
              <a:gd name="connsiteY3" fmla="*/ 581025 h 1533525"/>
              <a:gd name="connsiteX4" fmla="*/ 428625 w 3648075"/>
              <a:gd name="connsiteY4" fmla="*/ 771525 h 1533525"/>
              <a:gd name="connsiteX5" fmla="*/ 609600 w 3648075"/>
              <a:gd name="connsiteY5" fmla="*/ 942975 h 1533525"/>
              <a:gd name="connsiteX6" fmla="*/ 742950 w 3648075"/>
              <a:gd name="connsiteY6" fmla="*/ 1000125 h 1533525"/>
              <a:gd name="connsiteX7" fmla="*/ 952500 w 3648075"/>
              <a:gd name="connsiteY7" fmla="*/ 1057275 h 1533525"/>
              <a:gd name="connsiteX8" fmla="*/ 1209675 w 3648075"/>
              <a:gd name="connsiteY8" fmla="*/ 1104900 h 1533525"/>
              <a:gd name="connsiteX9" fmla="*/ 1457325 w 3648075"/>
              <a:gd name="connsiteY9" fmla="*/ 1171575 h 1533525"/>
              <a:gd name="connsiteX10" fmla="*/ 1695450 w 3648075"/>
              <a:gd name="connsiteY10" fmla="*/ 1238250 h 1533525"/>
              <a:gd name="connsiteX11" fmla="*/ 1952625 w 3648075"/>
              <a:gd name="connsiteY11" fmla="*/ 1257300 h 1533525"/>
              <a:gd name="connsiteX12" fmla="*/ 2647950 w 3648075"/>
              <a:gd name="connsiteY12" fmla="*/ 1333500 h 1533525"/>
              <a:gd name="connsiteX13" fmla="*/ 3019425 w 3648075"/>
              <a:gd name="connsiteY13" fmla="*/ 1400175 h 1533525"/>
              <a:gd name="connsiteX14" fmla="*/ 3381375 w 3648075"/>
              <a:gd name="connsiteY14" fmla="*/ 1485900 h 1533525"/>
              <a:gd name="connsiteX15" fmla="*/ 3648075 w 3648075"/>
              <a:gd name="connsiteY15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8075" h="1533525">
                <a:moveTo>
                  <a:pt x="0" y="0"/>
                </a:moveTo>
                <a:cubicBezTo>
                  <a:pt x="23019" y="72231"/>
                  <a:pt x="46038" y="144463"/>
                  <a:pt x="76200" y="219075"/>
                </a:cubicBezTo>
                <a:cubicBezTo>
                  <a:pt x="106363" y="293688"/>
                  <a:pt x="149225" y="387350"/>
                  <a:pt x="180975" y="447675"/>
                </a:cubicBezTo>
                <a:cubicBezTo>
                  <a:pt x="212725" y="508000"/>
                  <a:pt x="225425" y="527050"/>
                  <a:pt x="266700" y="581025"/>
                </a:cubicBezTo>
                <a:cubicBezTo>
                  <a:pt x="307975" y="635000"/>
                  <a:pt x="371475" y="711200"/>
                  <a:pt x="428625" y="771525"/>
                </a:cubicBezTo>
                <a:cubicBezTo>
                  <a:pt x="485775" y="831850"/>
                  <a:pt x="557213" y="904875"/>
                  <a:pt x="609600" y="942975"/>
                </a:cubicBezTo>
                <a:cubicBezTo>
                  <a:pt x="661987" y="981075"/>
                  <a:pt x="685800" y="981075"/>
                  <a:pt x="742950" y="1000125"/>
                </a:cubicBezTo>
                <a:cubicBezTo>
                  <a:pt x="800100" y="1019175"/>
                  <a:pt x="874713" y="1039813"/>
                  <a:pt x="952500" y="1057275"/>
                </a:cubicBezTo>
                <a:cubicBezTo>
                  <a:pt x="1030287" y="1074737"/>
                  <a:pt x="1125538" y="1085850"/>
                  <a:pt x="1209675" y="1104900"/>
                </a:cubicBezTo>
                <a:cubicBezTo>
                  <a:pt x="1293812" y="1123950"/>
                  <a:pt x="1457325" y="1171575"/>
                  <a:pt x="1457325" y="1171575"/>
                </a:cubicBezTo>
                <a:cubicBezTo>
                  <a:pt x="1538288" y="1193800"/>
                  <a:pt x="1612900" y="1223963"/>
                  <a:pt x="1695450" y="1238250"/>
                </a:cubicBezTo>
                <a:cubicBezTo>
                  <a:pt x="1778000" y="1252537"/>
                  <a:pt x="1952625" y="1257300"/>
                  <a:pt x="1952625" y="1257300"/>
                </a:cubicBezTo>
                <a:lnTo>
                  <a:pt x="2647950" y="1333500"/>
                </a:lnTo>
                <a:cubicBezTo>
                  <a:pt x="2825750" y="1357312"/>
                  <a:pt x="2897188" y="1374775"/>
                  <a:pt x="3019425" y="1400175"/>
                </a:cubicBezTo>
                <a:cubicBezTo>
                  <a:pt x="3141663" y="1425575"/>
                  <a:pt x="3276600" y="1463675"/>
                  <a:pt x="3381375" y="1485900"/>
                </a:cubicBezTo>
                <a:cubicBezTo>
                  <a:pt x="3486150" y="1508125"/>
                  <a:pt x="3567112" y="1520825"/>
                  <a:pt x="3648075" y="153352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F8BE3-8992-4EAA-8710-967906EA5154}"/>
              </a:ext>
            </a:extLst>
          </p:cNvPr>
          <p:cNvSpPr txBox="1"/>
          <p:nvPr/>
        </p:nvSpPr>
        <p:spPr>
          <a:xfrm>
            <a:off x="8300258" y="5438103"/>
            <a:ext cx="24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Time since first purchase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5D7A7-B11A-40D5-8F50-5E534DE1A76C}"/>
              </a:ext>
            </a:extLst>
          </p:cNvPr>
          <p:cNvSpPr txBox="1"/>
          <p:nvPr/>
        </p:nvSpPr>
        <p:spPr>
          <a:xfrm>
            <a:off x="3126658" y="6075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purchasing for an unchanging </a:t>
            </a:r>
            <a:r>
              <a:rPr lang="en-US" u="sng" dirty="0"/>
              <a:t>cohort of customers</a:t>
            </a:r>
            <a:r>
              <a:rPr lang="en-US" dirty="0"/>
              <a:t> who started at the same time (year 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4CD4B-7EB2-4585-A3A1-32F22F16D700}"/>
              </a:ext>
            </a:extLst>
          </p:cNvPr>
          <p:cNvSpPr txBox="1"/>
          <p:nvPr/>
        </p:nvSpPr>
        <p:spPr>
          <a:xfrm>
            <a:off x="4084107" y="5475166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 (first purchase)</a:t>
            </a:r>
          </a:p>
        </p:txBody>
      </p:sp>
    </p:spTree>
    <p:extLst>
      <p:ext uri="{BB962C8B-B14F-4D97-AF65-F5344CB8AC3E}">
        <p14:creationId xmlns:p14="http://schemas.microsoft.com/office/powerpoint/2010/main" val="202393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Declining cohort level repeat purchasing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809" y="6175684"/>
            <a:ext cx="184731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311"/>
            <a:ext cx="100107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6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610636" y="2207740"/>
            <a:ext cx="5352000" cy="4216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The customer's relationship with a firm has two phases: he is </a:t>
            </a:r>
            <a:r>
              <a:rPr lang="en-US" sz="2000" b="1" u="sng" dirty="0"/>
              <a:t>alive</a:t>
            </a:r>
            <a:r>
              <a:rPr lang="en-US" sz="2000" b="1" dirty="0"/>
              <a:t> for some period of time, then becomes permanently inactive (</a:t>
            </a:r>
            <a:r>
              <a:rPr lang="en-US" sz="2000" b="1" u="sng" dirty="0"/>
              <a:t>dead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Which customers remain alive until the end of the period?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610636" y="1724625"/>
            <a:ext cx="5352000" cy="35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Buy </a:t>
            </a:r>
            <a:r>
              <a:rPr lang="en-US" dirty="0" err="1"/>
              <a:t>Til</a:t>
            </a:r>
            <a:r>
              <a:rPr lang="en-US" dirty="0"/>
              <a:t> You Die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Latent (unobserved) attrition models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25571" y="2368751"/>
            <a:ext cx="0" cy="3019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425571" y="5376978"/>
            <a:ext cx="3762375" cy="111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-334235" y="3622940"/>
            <a:ext cx="23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# of repeat transactions</a:t>
            </a:r>
          </a:p>
        </p:txBody>
      </p:sp>
      <p:sp>
        <p:nvSpPr>
          <p:cNvPr id="13" name="Freeform 12"/>
          <p:cNvSpPr/>
          <p:nvPr/>
        </p:nvSpPr>
        <p:spPr>
          <a:xfrm>
            <a:off x="1425571" y="2368750"/>
            <a:ext cx="3667125" cy="2009775"/>
          </a:xfrm>
          <a:custGeom>
            <a:avLst/>
            <a:gdLst>
              <a:gd name="connsiteX0" fmla="*/ 0 w 3648075"/>
              <a:gd name="connsiteY0" fmla="*/ 0 h 1533525"/>
              <a:gd name="connsiteX1" fmla="*/ 76200 w 3648075"/>
              <a:gd name="connsiteY1" fmla="*/ 219075 h 1533525"/>
              <a:gd name="connsiteX2" fmla="*/ 180975 w 3648075"/>
              <a:gd name="connsiteY2" fmla="*/ 447675 h 1533525"/>
              <a:gd name="connsiteX3" fmla="*/ 266700 w 3648075"/>
              <a:gd name="connsiteY3" fmla="*/ 581025 h 1533525"/>
              <a:gd name="connsiteX4" fmla="*/ 428625 w 3648075"/>
              <a:gd name="connsiteY4" fmla="*/ 771525 h 1533525"/>
              <a:gd name="connsiteX5" fmla="*/ 609600 w 3648075"/>
              <a:gd name="connsiteY5" fmla="*/ 942975 h 1533525"/>
              <a:gd name="connsiteX6" fmla="*/ 742950 w 3648075"/>
              <a:gd name="connsiteY6" fmla="*/ 1000125 h 1533525"/>
              <a:gd name="connsiteX7" fmla="*/ 952500 w 3648075"/>
              <a:gd name="connsiteY7" fmla="*/ 1057275 h 1533525"/>
              <a:gd name="connsiteX8" fmla="*/ 1209675 w 3648075"/>
              <a:gd name="connsiteY8" fmla="*/ 1104900 h 1533525"/>
              <a:gd name="connsiteX9" fmla="*/ 1457325 w 3648075"/>
              <a:gd name="connsiteY9" fmla="*/ 1171575 h 1533525"/>
              <a:gd name="connsiteX10" fmla="*/ 1695450 w 3648075"/>
              <a:gd name="connsiteY10" fmla="*/ 1238250 h 1533525"/>
              <a:gd name="connsiteX11" fmla="*/ 1952625 w 3648075"/>
              <a:gd name="connsiteY11" fmla="*/ 1257300 h 1533525"/>
              <a:gd name="connsiteX12" fmla="*/ 2647950 w 3648075"/>
              <a:gd name="connsiteY12" fmla="*/ 1333500 h 1533525"/>
              <a:gd name="connsiteX13" fmla="*/ 3019425 w 3648075"/>
              <a:gd name="connsiteY13" fmla="*/ 1400175 h 1533525"/>
              <a:gd name="connsiteX14" fmla="*/ 3381375 w 3648075"/>
              <a:gd name="connsiteY14" fmla="*/ 1485900 h 1533525"/>
              <a:gd name="connsiteX15" fmla="*/ 3648075 w 3648075"/>
              <a:gd name="connsiteY15" fmla="*/ 1533525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8075" h="1533525">
                <a:moveTo>
                  <a:pt x="0" y="0"/>
                </a:moveTo>
                <a:cubicBezTo>
                  <a:pt x="23019" y="72231"/>
                  <a:pt x="46038" y="144463"/>
                  <a:pt x="76200" y="219075"/>
                </a:cubicBezTo>
                <a:cubicBezTo>
                  <a:pt x="106363" y="293688"/>
                  <a:pt x="149225" y="387350"/>
                  <a:pt x="180975" y="447675"/>
                </a:cubicBezTo>
                <a:cubicBezTo>
                  <a:pt x="212725" y="508000"/>
                  <a:pt x="225425" y="527050"/>
                  <a:pt x="266700" y="581025"/>
                </a:cubicBezTo>
                <a:cubicBezTo>
                  <a:pt x="307975" y="635000"/>
                  <a:pt x="371475" y="711200"/>
                  <a:pt x="428625" y="771525"/>
                </a:cubicBezTo>
                <a:cubicBezTo>
                  <a:pt x="485775" y="831850"/>
                  <a:pt x="557213" y="904875"/>
                  <a:pt x="609600" y="942975"/>
                </a:cubicBezTo>
                <a:cubicBezTo>
                  <a:pt x="661987" y="981075"/>
                  <a:pt x="685800" y="981075"/>
                  <a:pt x="742950" y="1000125"/>
                </a:cubicBezTo>
                <a:cubicBezTo>
                  <a:pt x="800100" y="1019175"/>
                  <a:pt x="874713" y="1039813"/>
                  <a:pt x="952500" y="1057275"/>
                </a:cubicBezTo>
                <a:cubicBezTo>
                  <a:pt x="1030287" y="1074737"/>
                  <a:pt x="1125538" y="1085850"/>
                  <a:pt x="1209675" y="1104900"/>
                </a:cubicBezTo>
                <a:cubicBezTo>
                  <a:pt x="1293812" y="1123950"/>
                  <a:pt x="1457325" y="1171575"/>
                  <a:pt x="1457325" y="1171575"/>
                </a:cubicBezTo>
                <a:cubicBezTo>
                  <a:pt x="1538288" y="1193800"/>
                  <a:pt x="1612900" y="1223963"/>
                  <a:pt x="1695450" y="1238250"/>
                </a:cubicBezTo>
                <a:cubicBezTo>
                  <a:pt x="1778000" y="1252537"/>
                  <a:pt x="1952625" y="1257300"/>
                  <a:pt x="1952625" y="1257300"/>
                </a:cubicBezTo>
                <a:lnTo>
                  <a:pt x="2647950" y="1333500"/>
                </a:lnTo>
                <a:cubicBezTo>
                  <a:pt x="2825750" y="1357312"/>
                  <a:pt x="2897188" y="1374775"/>
                  <a:pt x="3019425" y="1400175"/>
                </a:cubicBezTo>
                <a:cubicBezTo>
                  <a:pt x="3141663" y="1425575"/>
                  <a:pt x="3276600" y="1463675"/>
                  <a:pt x="3381375" y="1485900"/>
                </a:cubicBezTo>
                <a:cubicBezTo>
                  <a:pt x="3486150" y="1508125"/>
                  <a:pt x="3567112" y="1520825"/>
                  <a:pt x="3648075" y="153352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444621" y="4416626"/>
            <a:ext cx="48577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30396" y="4207996"/>
            <a:ext cx="78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Cust</a:t>
            </a:r>
            <a:r>
              <a:rPr lang="en-US" sz="1600" dirty="0">
                <a:latin typeface="+mj-lt"/>
              </a:rPr>
              <a:t> 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444621" y="4645226"/>
            <a:ext cx="364807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440304" y="4902401"/>
            <a:ext cx="241414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425571" y="5178626"/>
            <a:ext cx="26193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7508" y="4970413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Cust</a:t>
            </a:r>
            <a:r>
              <a:rPr lang="en-US" sz="1600" dirty="0">
                <a:latin typeface="+mj-lt"/>
              </a:rPr>
              <a:t> 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7946" y="447594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Cust</a:t>
            </a:r>
            <a:r>
              <a:rPr lang="en-US" sz="1600" dirty="0">
                <a:latin typeface="+mj-lt"/>
              </a:rPr>
              <a:t>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9696" y="471323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j-lt"/>
              </a:rPr>
              <a:t>Cust</a:t>
            </a:r>
            <a:r>
              <a:rPr lang="en-US" sz="1600" dirty="0">
                <a:latin typeface="+mj-lt"/>
              </a:rPr>
              <a:t>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6539" y="3185284"/>
            <a:ext cx="2654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Aggregate repeat transactions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77924" y="2290298"/>
            <a:ext cx="5180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several models that fall under the “latent attrition” umbrella, but they all share this idea: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FF685-6793-4F5D-A4A8-A649CC3AE6CD}"/>
              </a:ext>
            </a:extLst>
          </p:cNvPr>
          <p:cNvSpPr txBox="1"/>
          <p:nvPr/>
        </p:nvSpPr>
        <p:spPr>
          <a:xfrm>
            <a:off x="5058259" y="5489520"/>
            <a:ext cx="24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Time since first purchase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8C4A0-41FB-41FC-9A72-BC69FAF027D6}"/>
              </a:ext>
            </a:extLst>
          </p:cNvPr>
          <p:cNvSpPr txBox="1"/>
          <p:nvPr/>
        </p:nvSpPr>
        <p:spPr>
          <a:xfrm>
            <a:off x="1315734" y="5516291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0 (first purchase)</a:t>
            </a:r>
          </a:p>
        </p:txBody>
      </p:sp>
    </p:spTree>
    <p:extLst>
      <p:ext uri="{BB962C8B-B14F-4D97-AF65-F5344CB8AC3E}">
        <p14:creationId xmlns:p14="http://schemas.microsoft.com/office/powerpoint/2010/main" val="208113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05809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914400" indent="-914400">
                  <a:buNone/>
                </a:pPr>
                <a:r>
                  <a:rPr lang="en-US" dirty="0"/>
                  <a:t>1.	A customer’s relationship with a firm has two phases: they are alive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and dead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58738" lvl="1" indent="738188">
                  <a:buNone/>
                  <a:tabLst>
                    <a:tab pos="282575" algn="l"/>
                  </a:tabLst>
                </a:pPr>
                <a:r>
                  <a:rPr lang="en-US" dirty="0"/>
                  <a:t>	</a:t>
                </a:r>
              </a:p>
              <a:p>
                <a:pPr marL="914400" indent="-914400">
                  <a:buAutoNum type="arabicPeriod" startAt="2"/>
                </a:pPr>
                <a:r>
                  <a:rPr lang="en-US" dirty="0"/>
                  <a:t>While alive, a customer makes a purchase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each period. (While dead, a customer cannot make any purchase.)</a:t>
                </a:r>
              </a:p>
              <a:p>
                <a:pPr marL="914400" indent="-914400">
                  <a:buAutoNum type="arabicPeriod" startAt="2"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alive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914400" indent="-914400">
                  <a:buNone/>
                </a:pPr>
                <a:endParaRPr lang="en-US" dirty="0"/>
              </a:p>
              <a:p>
                <a:pPr marL="914400" indent="-914400">
                  <a:buAutoNum type="arabicPeriod" startAt="3"/>
                </a:pPr>
                <a:r>
                  <a:rPr lang="en-US" dirty="0"/>
                  <a:t>A living customer dies at the beginning of each period with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914400" indent="-914400">
                  <a:buAutoNum type="arabicPeriod" startAt="3"/>
                </a:pPr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alive</m:t>
                          </m:r>
                          <m:r>
                            <m:rPr>
                              <m:nor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m:rPr>
                              <m:nor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26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05809" cy="4351338"/>
              </a:xfrm>
              <a:blipFill>
                <a:blip r:embed="rId3"/>
                <a:stretch>
                  <a:fillRect l="-101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C05E-DB9A-EB4A-A776-575FA40369A3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 (in discrete time)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242006" y="6356350"/>
            <a:ext cx="6961066" cy="240380"/>
          </a:xfrm>
        </p:spPr>
        <p:txBody>
          <a:bodyPr/>
          <a:lstStyle/>
          <a:p>
            <a:pPr algn="r"/>
            <a:r>
              <a:rPr lang="en-US" dirty="0"/>
              <a:t>Fader, </a:t>
            </a:r>
            <a:r>
              <a:rPr lang="en-US" dirty="0" err="1"/>
              <a:t>Hardie</a:t>
            </a:r>
            <a:r>
              <a:rPr lang="en-US" dirty="0"/>
              <a:t> and Shang (2010), Customer-Base Analysis in a Discrete Time </a:t>
            </a:r>
            <a:r>
              <a:rPr lang="en-US" dirty="0" err="1"/>
              <a:t>Noncontractual</a:t>
            </a:r>
            <a:r>
              <a:rPr lang="en-US" dirty="0"/>
              <a:t> Setting</a:t>
            </a:r>
          </a:p>
        </p:txBody>
      </p:sp>
    </p:spTree>
    <p:extLst>
      <p:ext uri="{BB962C8B-B14F-4D97-AF65-F5344CB8AC3E}">
        <p14:creationId xmlns:p14="http://schemas.microsoft.com/office/powerpoint/2010/main" val="106072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>
                <a:latin typeface="+mj-lt"/>
              </a:rPr>
              <a:t>9</a:t>
            </a:fld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Latent attrition as a hidden Markov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Content Placeholder 38"/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3131178926"/>
                  </p:ext>
                </p:extLst>
              </p:nvPr>
            </p:nvGraphicFramePr>
            <p:xfrm>
              <a:off x="8178800" y="2874875"/>
              <a:ext cx="3175000" cy="18092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7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7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9958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0963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Content Placeholder 38"/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3131178926"/>
                  </p:ext>
                </p:extLst>
              </p:nvPr>
            </p:nvGraphicFramePr>
            <p:xfrm>
              <a:off x="8178800" y="2874875"/>
              <a:ext cx="3175000" cy="18092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87500"/>
                    <a:gridCol w="1587500"/>
                  </a:tblGrid>
                  <a:tr h="899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83" t="-676" r="-100766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383" t="-676" r="-766" b="-102703"/>
                          </a:stretch>
                        </a:blipFill>
                      </a:tcPr>
                    </a:tc>
                  </a:tr>
                  <a:tr h="9096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83" t="-99333" r="-100766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383" t="-99333" r="-766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594047" y="3157580"/>
            <a:ext cx="1371600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Alive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28780" y="3157580"/>
            <a:ext cx="1371600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Dead</a:t>
            </a:r>
          </a:p>
        </p:txBody>
      </p:sp>
      <p:sp>
        <p:nvSpPr>
          <p:cNvPr id="28" name="Curved Down Arrow 27"/>
          <p:cNvSpPr/>
          <p:nvPr/>
        </p:nvSpPr>
        <p:spPr>
          <a:xfrm>
            <a:off x="1764903" y="2398289"/>
            <a:ext cx="777409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Circular Arrow 29"/>
          <p:cNvSpPr/>
          <p:nvPr/>
        </p:nvSpPr>
        <p:spPr>
          <a:xfrm>
            <a:off x="2694712" y="2640605"/>
            <a:ext cx="1862667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Curved Down Arrow 30"/>
          <p:cNvSpPr/>
          <p:nvPr/>
        </p:nvSpPr>
        <p:spPr>
          <a:xfrm>
            <a:off x="4880635" y="2426060"/>
            <a:ext cx="777409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469348" y="2215993"/>
                <a:ext cx="3853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348" y="2215993"/>
                <a:ext cx="38536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757016" y="1961489"/>
                <a:ext cx="789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16" y="1961489"/>
                <a:ext cx="78931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014580" y="196148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580" y="1961489"/>
                <a:ext cx="3770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Down Arrow 34"/>
          <p:cNvSpPr/>
          <p:nvPr/>
        </p:nvSpPr>
        <p:spPr>
          <a:xfrm>
            <a:off x="2037531" y="426671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4856936" y="425824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918338" y="542249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38" y="5422493"/>
                <a:ext cx="36580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6116988" y="3594819"/>
            <a:ext cx="21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Customer state at t-1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735662" y="1675411"/>
            <a:ext cx="19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Customer state at 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169328" y="309017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Alive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735662" y="22672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Alive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69328" y="409946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Dead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276595" y="22642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Dead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096944" y="5422493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944" y="5422493"/>
                <a:ext cx="36580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949592" y="1490490"/>
            <a:ext cx="135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Unobserved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62136" y="5991019"/>
            <a:ext cx="135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5422493"/>
            <a:ext cx="166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P(purchase)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8761" y="1456667"/>
            <a:ext cx="135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 matrix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00DDD7-8B62-472A-B008-B8E682319646}"/>
              </a:ext>
            </a:extLst>
          </p:cNvPr>
          <p:cNvSpPr txBox="1"/>
          <p:nvPr/>
        </p:nvSpPr>
        <p:spPr>
          <a:xfrm>
            <a:off x="9220631" y="5246022"/>
            <a:ext cx="2870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Death is an absorbing state: no transitions back to Alive.</a:t>
            </a:r>
          </a:p>
        </p:txBody>
      </p:sp>
    </p:spTree>
    <p:extLst>
      <p:ext uri="{BB962C8B-B14F-4D97-AF65-F5344CB8AC3E}">
        <p14:creationId xmlns:p14="http://schemas.microsoft.com/office/powerpoint/2010/main" val="43848103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slides-PL-template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terslides-PL-template" id="{BA68F788-5607-4451-ADD9-157916E04EB2}" vid="{53CADF20-341F-48AF-A11D-484DE68ED555}"/>
    </a:ext>
  </a:extLst>
</a:theme>
</file>

<file path=ppt/theme/theme2.xml><?xml version="1.0" encoding="utf-8"?>
<a:theme xmlns:a="http://schemas.openxmlformats.org/drawingml/2006/main" name="1_Professional Learning Tilburg Universit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_TilburgUniversity 2015" id="{1DFE9875-28DB-4F49-AC1A-788CDA025A11}" vid="{41D490DE-95AB-42B8-A49E-988EEADC7CB7}"/>
    </a:ext>
  </a:extLst>
</a:theme>
</file>

<file path=ppt/theme/theme3.xml><?xml version="1.0" encoding="utf-8"?>
<a:theme xmlns:a="http://schemas.openxmlformats.org/drawingml/2006/main" name="_TilburgUniversity Light Brass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6D573B7D-5A6D-43BE-B622-FA17F8802A76}"/>
    </a:ext>
  </a:extLst>
</a:theme>
</file>

<file path=ppt/theme/theme4.xml><?xml version="1.0" encoding="utf-8"?>
<a:theme xmlns:a="http://schemas.openxmlformats.org/drawingml/2006/main" name="_TilburgUniversity Grey">
  <a:themeElements>
    <a:clrScheme name="Universiteit van Tilburg">
      <a:dk1>
        <a:sysClr val="windowText" lastClr="000000"/>
      </a:dk1>
      <a:lt1>
        <a:sysClr val="window" lastClr="FFFFFF"/>
      </a:lt1>
      <a:dk2>
        <a:srgbClr val="003366"/>
      </a:dk2>
      <a:lt2>
        <a:srgbClr val="EEECE1"/>
      </a:lt2>
      <a:accent1>
        <a:srgbClr val="CC9933"/>
      </a:accent1>
      <a:accent2>
        <a:srgbClr val="339900"/>
      </a:accent2>
      <a:accent3>
        <a:srgbClr val="C3BCB2"/>
      </a:accent3>
      <a:accent4>
        <a:srgbClr val="008EC6"/>
      </a:accent4>
      <a:accent5>
        <a:srgbClr val="D9BC74"/>
      </a:accent5>
      <a:accent6>
        <a:srgbClr val="66CC33"/>
      </a:accent6>
      <a:hlink>
        <a:srgbClr val="003366"/>
      </a:hlink>
      <a:folHlink>
        <a:srgbClr val="CC9933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3F196BC3-C0A5-495D-A4BB-1DFBC6870C70}" vid="{71C123E7-A243-48CA-BC70-032C966F889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Masterslides-PL-template Bestaande PPT omzetten</Template>
  <TotalTime>7145</TotalTime>
  <Words>3324</Words>
  <Application>Microsoft Office PowerPoint</Application>
  <PresentationFormat>Widescreen</PresentationFormat>
  <Paragraphs>750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43</vt:i4>
      </vt:variant>
    </vt:vector>
  </HeadingPairs>
  <TitlesOfParts>
    <vt:vector size="58" baseType="lpstr">
      <vt:lpstr>-apple-system</vt:lpstr>
      <vt:lpstr>Arial</vt:lpstr>
      <vt:lpstr>Calibri</vt:lpstr>
      <vt:lpstr>Calibri Body</vt:lpstr>
      <vt:lpstr>Calibri Light</vt:lpstr>
      <vt:lpstr>Cambria Math</vt:lpstr>
      <vt:lpstr>Century Gothic</vt:lpstr>
      <vt:lpstr>Courier New</vt:lpstr>
      <vt:lpstr>Museo Sans 900</vt:lpstr>
      <vt:lpstr>ScalaSans</vt:lpstr>
      <vt:lpstr>Masterslides-PL-template</vt:lpstr>
      <vt:lpstr>1_Professional Learning Tilburg University</vt:lpstr>
      <vt:lpstr>_TilburgUniversity Light Brass</vt:lpstr>
      <vt:lpstr>_TilburgUniversity Grey</vt:lpstr>
      <vt:lpstr>Office Theme</vt:lpstr>
      <vt:lpstr>Customer Lifetime Value Part II non-contractual settings</vt:lpstr>
      <vt:lpstr>Agenda</vt:lpstr>
      <vt:lpstr>Review:</vt:lpstr>
      <vt:lpstr>Review</vt:lpstr>
      <vt:lpstr>Repeat sales for a cohort of customers</vt:lpstr>
      <vt:lpstr>Declining cohort level repeat purchasing</vt:lpstr>
      <vt:lpstr>Latent (unobserved) attrition models</vt:lpstr>
      <vt:lpstr>Model development (in discrete time)</vt:lpstr>
      <vt:lpstr>Latent attrition as a hidden Markov model</vt:lpstr>
      <vt:lpstr>Since we don’t observe death, how do we infer it?</vt:lpstr>
      <vt:lpstr>Sample history</vt:lpstr>
      <vt:lpstr>Sample history</vt:lpstr>
      <vt:lpstr>Sample history</vt:lpstr>
      <vt:lpstr>Sample history</vt:lpstr>
      <vt:lpstr>BG/BB Model: individual level likelihood</vt:lpstr>
      <vt:lpstr>P(Alive)</vt:lpstr>
      <vt:lpstr>Model development (heterogeneity)</vt:lpstr>
      <vt:lpstr>Beta-geometric/Beta-binomial (BGBB) model likelihood</vt:lpstr>
      <vt:lpstr>Sufficient statistics</vt:lpstr>
      <vt:lpstr>An example</vt:lpstr>
      <vt:lpstr>Sufficient statistics</vt:lpstr>
      <vt:lpstr>Distribution of transaction and dropout probabilities in the customer base</vt:lpstr>
      <vt:lpstr>PowerPoint Presentation</vt:lpstr>
      <vt:lpstr>Model predictions: Predictions by both R &amp; F</vt:lpstr>
      <vt:lpstr>Model fit: Predictions by F groups</vt:lpstr>
      <vt:lpstr>Model fit: Predictions by R groups</vt:lpstr>
      <vt:lpstr>P(Alive at n+1) by R</vt:lpstr>
      <vt:lpstr>P(Alive) by F: increasing frequency paradox</vt:lpstr>
      <vt:lpstr>CLV</vt:lpstr>
      <vt:lpstr>RLV</vt:lpstr>
      <vt:lpstr>PowerPoint Presentation</vt:lpstr>
      <vt:lpstr>Discrete to continuous time</vt:lpstr>
      <vt:lpstr>In response to a specific campaign</vt:lpstr>
      <vt:lpstr>Classifying customer bases</vt:lpstr>
      <vt:lpstr>Pareto/NBD</vt:lpstr>
      <vt:lpstr>Pareto/NBD</vt:lpstr>
      <vt:lpstr>Pareto/NBD</vt:lpstr>
      <vt:lpstr>Sufficient statistics and related model</vt:lpstr>
      <vt:lpstr>BG/NBD</vt:lpstr>
      <vt:lpstr>Latent attrition models</vt:lpstr>
      <vt:lpstr>Customer-base analysis</vt:lpstr>
      <vt:lpstr>Advantages relative to RFM and other next-period models</vt:lpstr>
      <vt:lpstr>Extensions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Bringing Customer Lifetime Value to Life</dc:title>
  <dc:creator>G. Knox</dc:creator>
  <cp:lastModifiedBy>George Knox</cp:lastModifiedBy>
  <cp:revision>234</cp:revision>
  <cp:lastPrinted>2019-11-25T15:17:07Z</cp:lastPrinted>
  <dcterms:created xsi:type="dcterms:W3CDTF">2018-11-05T13:23:03Z</dcterms:created>
  <dcterms:modified xsi:type="dcterms:W3CDTF">2021-12-07T16:35:32Z</dcterms:modified>
</cp:coreProperties>
</file>