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25" r:id="rId3"/>
    <p:sldId id="367" r:id="rId4"/>
    <p:sldId id="375" r:id="rId5"/>
    <p:sldId id="377" r:id="rId6"/>
    <p:sldId id="378" r:id="rId7"/>
    <p:sldId id="379" r:id="rId8"/>
    <p:sldId id="380" r:id="rId9"/>
    <p:sldId id="381" r:id="rId10"/>
    <p:sldId id="382" r:id="rId11"/>
    <p:sldId id="383" r:id="rId12"/>
    <p:sldId id="370" r:id="rId13"/>
    <p:sldId id="371" r:id="rId14"/>
    <p:sldId id="373" r:id="rId1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17B024-6021-493D-9484-0C69537BE1BF}">
          <p14:sldIdLst>
            <p14:sldId id="256"/>
            <p14:sldId id="325"/>
            <p14:sldId id="367"/>
            <p14:sldId id="375"/>
            <p14:sldId id="377"/>
            <p14:sldId id="378"/>
            <p14:sldId id="379"/>
            <p14:sldId id="380"/>
            <p14:sldId id="381"/>
            <p14:sldId id="382"/>
            <p14:sldId id="383"/>
            <p14:sldId id="370"/>
            <p14:sldId id="371"/>
            <p14:sldId id="3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104" autoAdjust="0"/>
  </p:normalViewPr>
  <p:slideViewPr>
    <p:cSldViewPr snapToGrid="0">
      <p:cViewPr varScale="1">
        <p:scale>
          <a:sx n="99" d="100"/>
          <a:sy n="99" d="100"/>
        </p:scale>
        <p:origin x="8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928B7F5-31F0-4A3E-BB59-2AD9500E3F4B}" type="datetimeFigureOut">
              <a:rPr lang="en-US" smtClean="0"/>
              <a:t>12/10/2021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0CCC5F6-BC20-40D7-B8E8-1DF2A35229FD}" type="slidenum">
              <a:rPr lang="en-US" smtClean="0"/>
              <a:t>‹#›</a:t>
            </a:fld>
            <a:endParaRPr lang="en-US"/>
          </a:p>
        </p:txBody>
      </p:sp>
    </p:spTree>
    <p:extLst>
      <p:ext uri="{BB962C8B-B14F-4D97-AF65-F5344CB8AC3E}">
        <p14:creationId xmlns:p14="http://schemas.microsoft.com/office/powerpoint/2010/main" val="287131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D0C101-DD0F-4350-9C94-BD708B0678BE}"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763D2-61E8-459C-B2B6-D60052A9844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141263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D0C101-DD0F-4350-9C94-BD708B0678BE}"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763D2-61E8-459C-B2B6-D60052A9844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42679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D0C101-DD0F-4350-9C94-BD708B0678BE}"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763D2-61E8-459C-B2B6-D60052A9844D}" type="slidenum">
              <a:rPr lang="en-US" smtClean="0"/>
              <a:t>‹#›</a:t>
            </a:fld>
            <a:endParaRPr lang="en-US"/>
          </a:p>
        </p:txBody>
      </p:sp>
    </p:spTree>
    <p:extLst>
      <p:ext uri="{BB962C8B-B14F-4D97-AF65-F5344CB8AC3E}">
        <p14:creationId xmlns:p14="http://schemas.microsoft.com/office/powerpoint/2010/main" val="3024960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Slide groen">
    <p:bg>
      <p:bgPr>
        <a:blipFill dpi="0" rotWithShape="0">
          <a:blip r:embed="rId2" cstate="email"/>
          <a:srcRect/>
          <a:stretch>
            <a:fillRect/>
          </a:stretch>
        </a:blipFill>
        <a:effectLst/>
      </p:bgPr>
    </p:bg>
    <p:spTree>
      <p:nvGrpSpPr>
        <p:cNvPr id="1" name=""/>
        <p:cNvGrpSpPr/>
        <p:nvPr/>
      </p:nvGrpSpPr>
      <p:grpSpPr>
        <a:xfrm>
          <a:off x="0" y="0"/>
          <a:ext cx="0" cy="0"/>
          <a:chOff x="0" y="0"/>
          <a:chExt cx="0" cy="0"/>
        </a:xfrm>
      </p:grpSpPr>
      <p:sp>
        <p:nvSpPr>
          <p:cNvPr id="4" name="Freeform 7"/>
          <p:cNvSpPr>
            <a:spLocks/>
          </p:cNvSpPr>
          <p:nvPr/>
        </p:nvSpPr>
        <p:spPr bwMode="auto">
          <a:xfrm>
            <a:off x="5363634" y="1476375"/>
            <a:ext cx="6860117" cy="1695450"/>
          </a:xfrm>
          <a:custGeom>
            <a:avLst/>
            <a:gdLst>
              <a:gd name="T0" fmla="*/ 2161 w 2161"/>
              <a:gd name="T1" fmla="*/ 712 h 712"/>
              <a:gd name="T2" fmla="*/ 329 w 2161"/>
              <a:gd name="T3" fmla="*/ 712 h 712"/>
              <a:gd name="T4" fmla="*/ 0 w 2161"/>
              <a:gd name="T5" fmla="*/ 392 h 712"/>
              <a:gd name="T6" fmla="*/ 0 w 2161"/>
              <a:gd name="T7" fmla="*/ 0 h 712"/>
              <a:gd name="T8" fmla="*/ 2161 w 2161"/>
              <a:gd name="T9" fmla="*/ 0 h 712"/>
              <a:gd name="T10" fmla="*/ 2161 w 2161"/>
              <a:gd name="T11" fmla="*/ 712 h 7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712">
                <a:moveTo>
                  <a:pt x="2161" y="712"/>
                </a:moveTo>
                <a:lnTo>
                  <a:pt x="329" y="712"/>
                </a:lnTo>
                <a:lnTo>
                  <a:pt x="0" y="392"/>
                </a:lnTo>
                <a:lnTo>
                  <a:pt x="0" y="0"/>
                </a:lnTo>
                <a:lnTo>
                  <a:pt x="2161" y="0"/>
                </a:lnTo>
                <a:lnTo>
                  <a:pt x="2161" y="712"/>
                </a:lnTo>
                <a:close/>
              </a:path>
            </a:pathLst>
          </a:custGeom>
          <a:solidFill>
            <a:schemeClr val="accent2">
              <a:alpha val="79999"/>
            </a:schemeClr>
          </a:solidFill>
          <a:ln w="12700">
            <a:noFill/>
            <a:prstDash val="solid"/>
            <a:round/>
            <a:headEnd/>
            <a:tailEnd/>
          </a:ln>
        </p:spPr>
        <p:txBody>
          <a:bodyPr/>
          <a:lstStyle/>
          <a:p>
            <a:endParaRPr lang="nl-NL" sz="1800" dirty="0">
              <a:latin typeface="Calibri" panose="020F0502020204030204" pitchFamily="34" charset="0"/>
            </a:endParaRPr>
          </a:p>
        </p:txBody>
      </p:sp>
      <p:sp>
        <p:nvSpPr>
          <p:cNvPr id="5" name="Rectangle 6"/>
          <p:cNvSpPr>
            <a:spLocks noChangeArrowheads="1"/>
          </p:cNvSpPr>
          <p:nvPr/>
        </p:nvSpPr>
        <p:spPr bwMode="auto">
          <a:xfrm>
            <a:off x="-2117" y="5924550"/>
            <a:ext cx="12192001" cy="933450"/>
          </a:xfrm>
          <a:prstGeom prst="rect">
            <a:avLst/>
          </a:prstGeom>
          <a:solidFill>
            <a:srgbClr val="FFFFFF">
              <a:alpha val="85097"/>
            </a:srgbClr>
          </a:solidFill>
          <a:ln w="12700">
            <a:noFill/>
            <a:miter lim="800000"/>
            <a:headEnd/>
            <a:tailEnd/>
          </a:ln>
        </p:spPr>
        <p:txBody>
          <a:bodyPr/>
          <a:lstStyle/>
          <a:p>
            <a:endParaRPr lang="nl-NL" sz="1800">
              <a:latin typeface="Calibri" pitchFamily="34" charset="0"/>
              <a:cs typeface="ヒラギノ角ゴ Pro W3"/>
            </a:endParaRPr>
          </a:p>
        </p:txBody>
      </p:sp>
      <p:pic>
        <p:nvPicPr>
          <p:cNvPr id="6" name="Picture 5" descr="02-UTI_Basisvormen_powerpoint_05.png"/>
          <p:cNvPicPr>
            <a:picLocks noChangeAspect="1"/>
          </p:cNvPicPr>
          <p:nvPr/>
        </p:nvPicPr>
        <p:blipFill>
          <a:blip r:embed="rId3" cstate="email"/>
          <a:srcRect/>
          <a:stretch>
            <a:fillRect/>
          </a:stretch>
        </p:blipFill>
        <p:spPr bwMode="auto">
          <a:xfrm>
            <a:off x="9804400" y="6035675"/>
            <a:ext cx="1998133" cy="711200"/>
          </a:xfrm>
          <a:prstGeom prst="rect">
            <a:avLst/>
          </a:prstGeom>
          <a:noFill/>
          <a:ln w="9525">
            <a:noFill/>
            <a:miter lim="800000"/>
            <a:headEnd/>
            <a:tailEnd/>
          </a:ln>
        </p:spPr>
      </p:pic>
      <p:pic>
        <p:nvPicPr>
          <p:cNvPr id="7" name="Picture 6" descr="02-UTI_Basisvormen_powerpoint_03.png"/>
          <p:cNvPicPr>
            <a:picLocks noChangeAspect="1"/>
          </p:cNvPicPr>
          <p:nvPr/>
        </p:nvPicPr>
        <p:blipFill>
          <a:blip r:embed="rId4" cstate="email"/>
          <a:srcRect/>
          <a:stretch>
            <a:fillRect/>
          </a:stretch>
        </p:blipFill>
        <p:spPr bwMode="auto">
          <a:xfrm>
            <a:off x="635000" y="6061075"/>
            <a:ext cx="3386667" cy="711200"/>
          </a:xfrm>
          <a:prstGeom prst="rect">
            <a:avLst/>
          </a:prstGeom>
          <a:noFill/>
          <a:ln w="9525">
            <a:noFill/>
            <a:miter lim="800000"/>
            <a:headEnd/>
            <a:tailEnd/>
          </a:ln>
        </p:spPr>
      </p:pic>
      <p:sp>
        <p:nvSpPr>
          <p:cNvPr id="2" name="Title 1"/>
          <p:cNvSpPr>
            <a:spLocks noGrp="1"/>
          </p:cNvSpPr>
          <p:nvPr>
            <p:ph type="ctrTitle"/>
          </p:nvPr>
        </p:nvSpPr>
        <p:spPr>
          <a:xfrm>
            <a:off x="6270982" y="1476744"/>
            <a:ext cx="5706533" cy="1470025"/>
          </a:xfrm>
        </p:spPr>
        <p:txBody>
          <a:bodyPr>
            <a:normAutofit/>
          </a:bodyPr>
          <a:lstStyle>
            <a:lvl1pPr algn="l">
              <a:defRPr sz="3200">
                <a:solidFill>
                  <a:schemeClr val="bg1"/>
                </a:solidFill>
                <a:latin typeface="Arial" pitchFamily="34" charset="0"/>
                <a:cs typeface="Arial" pitchFamily="34" charset="0"/>
              </a:defRPr>
            </a:lvl1pPr>
          </a:lstStyle>
          <a:p>
            <a:r>
              <a:rPr lang="en-US"/>
              <a:t>Click to edit Master title style</a:t>
            </a:r>
            <a:endParaRPr lang="en-US" dirty="0"/>
          </a:p>
        </p:txBody>
      </p:sp>
      <p:sp>
        <p:nvSpPr>
          <p:cNvPr id="25" name="Text Placeholder 24"/>
          <p:cNvSpPr>
            <a:spLocks noGrp="1"/>
          </p:cNvSpPr>
          <p:nvPr>
            <p:ph type="body" sz="quarter" idx="12"/>
          </p:nvPr>
        </p:nvSpPr>
        <p:spPr>
          <a:xfrm>
            <a:off x="6352569" y="2832028"/>
            <a:ext cx="5870736" cy="458714"/>
          </a:xfrm>
        </p:spPr>
        <p:txBody>
          <a:bodyPr>
            <a:normAutofit/>
          </a:bodyPr>
          <a:lstStyle>
            <a:lvl1pPr>
              <a:buFontTx/>
              <a:buNone/>
              <a:defRPr sz="1200">
                <a:solidFill>
                  <a:schemeClr val="bg1"/>
                </a:solidFill>
                <a:latin typeface="Arial" pitchFamily="34" charset="0"/>
                <a:cs typeface="Arial" pitchFamily="34" charset="0"/>
              </a:defRPr>
            </a:lvl1pPr>
            <a:lvl2pPr>
              <a:defRPr sz="1200"/>
            </a:lvl2pPr>
            <a:lvl3pPr>
              <a:defRPr sz="1200"/>
            </a:lvl3pPr>
            <a:lvl4pPr>
              <a:defRPr sz="1200"/>
            </a:lvl4pPr>
            <a:lvl5pPr>
              <a:defRPr sz="1200"/>
            </a:lvl5pPr>
          </a:lstStyle>
          <a:p>
            <a:pPr lvl="0"/>
            <a:r>
              <a:rPr lang="en-US"/>
              <a:t>Click to edit Master text styles</a:t>
            </a:r>
          </a:p>
        </p:txBody>
      </p:sp>
    </p:spTree>
    <p:extLst>
      <p:ext uri="{BB962C8B-B14F-4D97-AF65-F5344CB8AC3E}">
        <p14:creationId xmlns:p14="http://schemas.microsoft.com/office/powerpoint/2010/main" val="1226054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UvT_TextSlide">
    <p:spTree>
      <p:nvGrpSpPr>
        <p:cNvPr id="1" name=""/>
        <p:cNvGrpSpPr/>
        <p:nvPr/>
      </p:nvGrpSpPr>
      <p:grpSpPr>
        <a:xfrm>
          <a:off x="0" y="0"/>
          <a:ext cx="0" cy="0"/>
          <a:chOff x="0" y="0"/>
          <a:chExt cx="0" cy="0"/>
        </a:xfrm>
      </p:grpSpPr>
      <p:sp>
        <p:nvSpPr>
          <p:cNvPr id="10" name="Content Placeholder 2"/>
          <p:cNvSpPr>
            <a:spLocks noGrp="1"/>
          </p:cNvSpPr>
          <p:nvPr>
            <p:ph idx="13"/>
          </p:nvPr>
        </p:nvSpPr>
        <p:spPr>
          <a:xfrm>
            <a:off x="609600" y="1235008"/>
            <a:ext cx="10972800" cy="47847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reeform 2"/>
          <p:cNvSpPr>
            <a:spLocks/>
          </p:cNvSpPr>
          <p:nvPr/>
        </p:nvSpPr>
        <p:spPr bwMode="auto">
          <a:xfrm>
            <a:off x="0" y="1"/>
            <a:ext cx="12192000" cy="950913"/>
          </a:xfrm>
          <a:custGeom>
            <a:avLst/>
            <a:gdLst/>
            <a:ahLst/>
            <a:cxnLst>
              <a:cxn ang="0">
                <a:pos x="0" y="208"/>
              </a:cxn>
              <a:cxn ang="0">
                <a:pos x="0" y="0"/>
              </a:cxn>
              <a:cxn ang="0">
                <a:pos x="3841" y="0"/>
              </a:cxn>
              <a:cxn ang="0">
                <a:pos x="3841" y="400"/>
              </a:cxn>
              <a:cxn ang="0">
                <a:pos x="184" y="400"/>
              </a:cxn>
              <a:cxn ang="0">
                <a:pos x="0" y="208"/>
              </a:cxn>
            </a:cxnLst>
            <a:rect l="0" t="0" r="r" b="b"/>
            <a:pathLst>
              <a:path w="3841" h="400">
                <a:moveTo>
                  <a:pt x="0" y="208"/>
                </a:moveTo>
                <a:lnTo>
                  <a:pt x="0" y="0"/>
                </a:lnTo>
                <a:lnTo>
                  <a:pt x="3841" y="0"/>
                </a:lnTo>
                <a:lnTo>
                  <a:pt x="3841" y="400"/>
                </a:lnTo>
                <a:lnTo>
                  <a:pt x="184" y="400"/>
                </a:lnTo>
                <a:lnTo>
                  <a:pt x="0" y="208"/>
                </a:lnTo>
                <a:close/>
              </a:path>
            </a:pathLst>
          </a:custGeom>
          <a:solidFill>
            <a:schemeClr val="accent4"/>
          </a:solidFill>
          <a:ln w="12700">
            <a:noFill/>
            <a:prstDash val="solid"/>
            <a:round/>
            <a:headEnd/>
            <a:tailEnd/>
          </a:ln>
        </p:spPr>
        <p:txBody>
          <a:bodyPr/>
          <a:lstStyle/>
          <a:p>
            <a:pPr fontAlgn="auto">
              <a:spcBef>
                <a:spcPts val="0"/>
              </a:spcBef>
              <a:spcAft>
                <a:spcPts val="0"/>
              </a:spcAft>
              <a:defRPr/>
            </a:pPr>
            <a:endParaRPr lang="en-US" sz="1800">
              <a:latin typeface="+mn-lt"/>
              <a:ea typeface="+mn-ea"/>
              <a:cs typeface="+mn-cs"/>
            </a:endParaRPr>
          </a:p>
        </p:txBody>
      </p:sp>
      <p:sp>
        <p:nvSpPr>
          <p:cNvPr id="7" name="Title 1"/>
          <p:cNvSpPr>
            <a:spLocks noGrp="1"/>
          </p:cNvSpPr>
          <p:nvPr>
            <p:ph type="title"/>
          </p:nvPr>
        </p:nvSpPr>
        <p:spPr>
          <a:xfrm>
            <a:off x="609600" y="-1842"/>
            <a:ext cx="10972800" cy="952242"/>
          </a:xfrm>
        </p:spPr>
        <p:txBody>
          <a:bodyPr>
            <a:normAutofit/>
          </a:bodyPr>
          <a:lstStyle>
            <a:lvl1pPr algn="l">
              <a:defRPr sz="3200">
                <a:solidFill>
                  <a:schemeClr val="bg1"/>
                </a:solidFill>
                <a:latin typeface="Arial" pitchFamily="34" charset="0"/>
                <a:cs typeface="Arial" pitchFamily="34" charset="0"/>
              </a:defRPr>
            </a:lvl1pPr>
          </a:lstStyle>
          <a:p>
            <a:r>
              <a:rPr lang="en-US"/>
              <a:t>Click to edit Master title style</a:t>
            </a:r>
            <a:endParaRPr lang="en-US" dirty="0"/>
          </a:p>
        </p:txBody>
      </p:sp>
      <p:sp>
        <p:nvSpPr>
          <p:cNvPr id="5" name="Footer Placeholder 4"/>
          <p:cNvSpPr>
            <a:spLocks noGrp="1"/>
          </p:cNvSpPr>
          <p:nvPr>
            <p:ph type="ftr" sz="quarter" idx="10"/>
          </p:nvPr>
        </p:nvSpPr>
        <p:spPr>
          <a:xfrm>
            <a:off x="4165600" y="6257926"/>
            <a:ext cx="2751667" cy="365125"/>
          </a:xfrm>
          <a:prstGeom prst="rect">
            <a:avLst/>
          </a:prstGeom>
        </p:spPr>
        <p:txBody>
          <a:bodyPr/>
          <a:lstStyle>
            <a:lvl1pPr algn="r" fontAlgn="auto">
              <a:spcBef>
                <a:spcPts val="0"/>
              </a:spcBef>
              <a:spcAft>
                <a:spcPts val="0"/>
              </a:spcAft>
              <a:defRPr sz="1200" smtClean="0">
                <a:solidFill>
                  <a:srgbClr val="CC9933"/>
                </a:solidFill>
                <a:latin typeface="Arial" pitchFamily="34" charset="0"/>
                <a:ea typeface="+mn-ea"/>
                <a:cs typeface="Arial" pitchFamily="34" charset="0"/>
              </a:defRPr>
            </a:lvl1pPr>
          </a:lstStyle>
          <a:p>
            <a:endParaRPr lang="en-US"/>
          </a:p>
        </p:txBody>
      </p:sp>
      <p:sp>
        <p:nvSpPr>
          <p:cNvPr id="6" name="Slide Number Placeholder 5"/>
          <p:cNvSpPr>
            <a:spLocks noGrp="1"/>
          </p:cNvSpPr>
          <p:nvPr>
            <p:ph type="sldNum" sz="quarter" idx="11"/>
          </p:nvPr>
        </p:nvSpPr>
        <p:spPr>
          <a:xfrm>
            <a:off x="10551584" y="6257926"/>
            <a:ext cx="1030816" cy="365125"/>
          </a:xfrm>
          <a:prstGeom prst="rect">
            <a:avLst/>
          </a:prstGeom>
        </p:spPr>
        <p:txBody>
          <a:bodyPr vert="horz" wrap="square" lIns="91440" tIns="45720" rIns="91440" bIns="45720" numCol="1" anchor="t" anchorCtr="0" compatLnSpc="1">
            <a:prstTxWarp prst="textNoShape">
              <a:avLst/>
            </a:prstTxWarp>
          </a:bodyPr>
          <a:lstStyle>
            <a:lvl1pPr algn="r">
              <a:defRPr sz="1200">
                <a:solidFill>
                  <a:srgbClr val="CC9933"/>
                </a:solidFill>
                <a:latin typeface="Arial" pitchFamily="34" charset="0"/>
                <a:cs typeface="Arial" pitchFamily="34" charset="0"/>
              </a:defRPr>
            </a:lvl1pPr>
          </a:lstStyle>
          <a:p>
            <a:fld id="{D01763D2-61E8-459C-B2B6-D60052A9844D}" type="slidenum">
              <a:rPr lang="en-US" smtClean="0"/>
              <a:t>‹#›</a:t>
            </a:fld>
            <a:endParaRPr lang="en-US"/>
          </a:p>
        </p:txBody>
      </p:sp>
      <p:sp>
        <p:nvSpPr>
          <p:cNvPr id="8" name="Date Placeholder 3"/>
          <p:cNvSpPr>
            <a:spLocks noGrp="1"/>
          </p:cNvSpPr>
          <p:nvPr>
            <p:ph type="dt" sz="half" idx="12"/>
          </p:nvPr>
        </p:nvSpPr>
        <p:spPr>
          <a:xfrm>
            <a:off x="6881285" y="6257926"/>
            <a:ext cx="3143249" cy="365125"/>
          </a:xfrm>
          <a:prstGeom prst="rect">
            <a:avLst/>
          </a:prstGeom>
        </p:spPr>
        <p:txBody>
          <a:bodyPr vert="horz" wrap="square" lIns="91440" tIns="45720" rIns="91440" bIns="45720" numCol="1" anchor="t" anchorCtr="0" compatLnSpc="1">
            <a:prstTxWarp prst="textNoShape">
              <a:avLst/>
            </a:prstTxWarp>
          </a:bodyPr>
          <a:lstStyle>
            <a:lvl1pPr>
              <a:defRPr sz="1200">
                <a:solidFill>
                  <a:srgbClr val="CC9933"/>
                </a:solidFill>
                <a:latin typeface="Arial" pitchFamily="34" charset="0"/>
                <a:cs typeface="Arial" pitchFamily="34" charset="0"/>
              </a:defRPr>
            </a:lvl1pPr>
          </a:lstStyle>
          <a:p>
            <a:fld id="{24D0C101-DD0F-4350-9C94-BD708B0678BE}" type="datetimeFigureOut">
              <a:rPr lang="en-US" smtClean="0"/>
              <a:t>12/10/2021</a:t>
            </a:fld>
            <a:endParaRPr lang="en-US"/>
          </a:p>
        </p:txBody>
      </p:sp>
      <p:pic>
        <p:nvPicPr>
          <p:cNvPr id="12" name="Picture 4" descr="02-UTI_Basisvormen_powerpoint_03.png"/>
          <p:cNvPicPr>
            <a:picLocks noChangeAspect="1"/>
          </p:cNvPicPr>
          <p:nvPr/>
        </p:nvPicPr>
        <p:blipFill>
          <a:blip r:embed="rId2" cstate="email"/>
          <a:srcRect/>
          <a:stretch>
            <a:fillRect/>
          </a:stretch>
        </p:blipFill>
        <p:spPr bwMode="auto">
          <a:xfrm>
            <a:off x="647700" y="6133249"/>
            <a:ext cx="2926080" cy="614477"/>
          </a:xfrm>
          <a:prstGeom prst="rect">
            <a:avLst/>
          </a:prstGeom>
          <a:noFill/>
          <a:ln w="9525">
            <a:noFill/>
            <a:miter lim="800000"/>
            <a:headEnd/>
            <a:tailEnd/>
          </a:ln>
        </p:spPr>
      </p:pic>
    </p:spTree>
    <p:extLst>
      <p:ext uri="{BB962C8B-B14F-4D97-AF65-F5344CB8AC3E}">
        <p14:creationId xmlns:p14="http://schemas.microsoft.com/office/powerpoint/2010/main" val="2718792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co">
    <p:spTree>
      <p:nvGrpSpPr>
        <p:cNvPr id="1" name=""/>
        <p:cNvGrpSpPr/>
        <p:nvPr/>
      </p:nvGrpSpPr>
      <p:grpSpPr>
        <a:xfrm>
          <a:off x="0" y="0"/>
          <a:ext cx="0" cy="0"/>
          <a:chOff x="0" y="0"/>
          <a:chExt cx="0" cy="0"/>
        </a:xfrm>
      </p:grpSpPr>
      <p:sp>
        <p:nvSpPr>
          <p:cNvPr id="3" name="Freeform 2"/>
          <p:cNvSpPr>
            <a:spLocks/>
          </p:cNvSpPr>
          <p:nvPr/>
        </p:nvSpPr>
        <p:spPr bwMode="auto">
          <a:xfrm>
            <a:off x="0" y="1"/>
            <a:ext cx="12192000" cy="950913"/>
          </a:xfrm>
          <a:custGeom>
            <a:avLst/>
            <a:gdLst/>
            <a:ahLst/>
            <a:cxnLst>
              <a:cxn ang="0">
                <a:pos x="0" y="208"/>
              </a:cxn>
              <a:cxn ang="0">
                <a:pos x="0" y="0"/>
              </a:cxn>
              <a:cxn ang="0">
                <a:pos x="3841" y="0"/>
              </a:cxn>
              <a:cxn ang="0">
                <a:pos x="3841" y="400"/>
              </a:cxn>
              <a:cxn ang="0">
                <a:pos x="184" y="400"/>
              </a:cxn>
              <a:cxn ang="0">
                <a:pos x="0" y="208"/>
              </a:cxn>
            </a:cxnLst>
            <a:rect l="0" t="0" r="r" b="b"/>
            <a:pathLst>
              <a:path w="3841" h="400">
                <a:moveTo>
                  <a:pt x="0" y="208"/>
                </a:moveTo>
                <a:lnTo>
                  <a:pt x="0" y="0"/>
                </a:lnTo>
                <a:lnTo>
                  <a:pt x="3841" y="0"/>
                </a:lnTo>
                <a:lnTo>
                  <a:pt x="3841" y="400"/>
                </a:lnTo>
                <a:lnTo>
                  <a:pt x="184" y="400"/>
                </a:lnTo>
                <a:lnTo>
                  <a:pt x="0" y="208"/>
                </a:lnTo>
                <a:close/>
              </a:path>
            </a:pathLst>
          </a:custGeom>
          <a:solidFill>
            <a:schemeClr val="accent4"/>
          </a:solidFill>
          <a:ln w="12700">
            <a:noFill/>
            <a:prstDash val="solid"/>
            <a:round/>
            <a:headEnd/>
            <a:tailEnd/>
          </a:ln>
        </p:spPr>
        <p:txBody>
          <a:bodyPr/>
          <a:lstStyle/>
          <a:p>
            <a:pPr fontAlgn="auto">
              <a:spcBef>
                <a:spcPts val="0"/>
              </a:spcBef>
              <a:spcAft>
                <a:spcPts val="0"/>
              </a:spcAft>
              <a:defRPr/>
            </a:pPr>
            <a:endParaRPr lang="en-US" sz="1800">
              <a:latin typeface="+mn-lt"/>
              <a:ea typeface="+mn-ea"/>
              <a:cs typeface="+mn-cs"/>
            </a:endParaRPr>
          </a:p>
        </p:txBody>
      </p:sp>
      <p:sp>
        <p:nvSpPr>
          <p:cNvPr id="7" name="Title 1"/>
          <p:cNvSpPr>
            <a:spLocks noGrp="1"/>
          </p:cNvSpPr>
          <p:nvPr>
            <p:ph type="title"/>
          </p:nvPr>
        </p:nvSpPr>
        <p:spPr>
          <a:xfrm>
            <a:off x="609600" y="-1842"/>
            <a:ext cx="10972800" cy="952242"/>
          </a:xfrm>
        </p:spPr>
        <p:txBody>
          <a:bodyPr>
            <a:normAutofit/>
          </a:bodyPr>
          <a:lstStyle>
            <a:lvl1pPr algn="l">
              <a:defRPr sz="3200">
                <a:solidFill>
                  <a:schemeClr val="bg1"/>
                </a:solidFill>
                <a:latin typeface="Arial" pitchFamily="34" charset="0"/>
                <a:cs typeface="Arial" pitchFamily="34" charset="0"/>
              </a:defRPr>
            </a:lvl1pPr>
          </a:lstStyle>
          <a:p>
            <a:r>
              <a:rPr lang="en-US"/>
              <a:t>Click to edit Master title style</a:t>
            </a:r>
            <a:endParaRPr lang="en-US" dirty="0"/>
          </a:p>
        </p:txBody>
      </p:sp>
      <p:sp>
        <p:nvSpPr>
          <p:cNvPr id="5" name="Footer Placeholder 4"/>
          <p:cNvSpPr>
            <a:spLocks noGrp="1"/>
          </p:cNvSpPr>
          <p:nvPr>
            <p:ph type="ftr" sz="quarter" idx="10"/>
          </p:nvPr>
        </p:nvSpPr>
        <p:spPr>
          <a:xfrm>
            <a:off x="4165600" y="6257926"/>
            <a:ext cx="2751667" cy="365125"/>
          </a:xfrm>
          <a:prstGeom prst="rect">
            <a:avLst/>
          </a:prstGeom>
        </p:spPr>
        <p:txBody>
          <a:bodyPr/>
          <a:lstStyle>
            <a:lvl1pPr algn="r" fontAlgn="auto">
              <a:spcBef>
                <a:spcPts val="0"/>
              </a:spcBef>
              <a:spcAft>
                <a:spcPts val="0"/>
              </a:spcAft>
              <a:defRPr sz="1200" smtClean="0">
                <a:solidFill>
                  <a:srgbClr val="CC9933"/>
                </a:solidFill>
                <a:latin typeface="Arial" pitchFamily="34" charset="0"/>
                <a:ea typeface="+mn-ea"/>
                <a:cs typeface="Arial" pitchFamily="34" charset="0"/>
              </a:defRPr>
            </a:lvl1pPr>
          </a:lstStyle>
          <a:p>
            <a:endParaRPr lang="en-US"/>
          </a:p>
        </p:txBody>
      </p:sp>
      <p:sp>
        <p:nvSpPr>
          <p:cNvPr id="6" name="Slide Number Placeholder 5"/>
          <p:cNvSpPr>
            <a:spLocks noGrp="1"/>
          </p:cNvSpPr>
          <p:nvPr>
            <p:ph type="sldNum" sz="quarter" idx="11"/>
          </p:nvPr>
        </p:nvSpPr>
        <p:spPr>
          <a:xfrm>
            <a:off x="10551584" y="6257926"/>
            <a:ext cx="1030816" cy="365125"/>
          </a:xfrm>
          <a:prstGeom prst="rect">
            <a:avLst/>
          </a:prstGeom>
        </p:spPr>
        <p:txBody>
          <a:bodyPr vert="horz" wrap="square" lIns="91440" tIns="45720" rIns="91440" bIns="45720" numCol="1" anchor="t" anchorCtr="0" compatLnSpc="1">
            <a:prstTxWarp prst="textNoShape">
              <a:avLst/>
            </a:prstTxWarp>
          </a:bodyPr>
          <a:lstStyle>
            <a:lvl1pPr algn="r">
              <a:defRPr sz="1200">
                <a:solidFill>
                  <a:srgbClr val="CC9933"/>
                </a:solidFill>
                <a:latin typeface="Arial" pitchFamily="34" charset="0"/>
                <a:cs typeface="Arial" pitchFamily="34" charset="0"/>
              </a:defRPr>
            </a:lvl1pPr>
          </a:lstStyle>
          <a:p>
            <a:fld id="{D01763D2-61E8-459C-B2B6-D60052A9844D}" type="slidenum">
              <a:rPr lang="en-US" smtClean="0"/>
              <a:t>‹#›</a:t>
            </a:fld>
            <a:endParaRPr lang="en-US"/>
          </a:p>
        </p:txBody>
      </p:sp>
      <p:sp>
        <p:nvSpPr>
          <p:cNvPr id="8" name="Date Placeholder 3"/>
          <p:cNvSpPr>
            <a:spLocks noGrp="1"/>
          </p:cNvSpPr>
          <p:nvPr>
            <p:ph type="dt" sz="half" idx="12"/>
          </p:nvPr>
        </p:nvSpPr>
        <p:spPr>
          <a:xfrm>
            <a:off x="6881285" y="6257926"/>
            <a:ext cx="3143249" cy="365125"/>
          </a:xfrm>
          <a:prstGeom prst="rect">
            <a:avLst/>
          </a:prstGeom>
        </p:spPr>
        <p:txBody>
          <a:bodyPr vert="horz" wrap="square" lIns="91440" tIns="45720" rIns="91440" bIns="45720" numCol="1" anchor="t" anchorCtr="0" compatLnSpc="1">
            <a:prstTxWarp prst="textNoShape">
              <a:avLst/>
            </a:prstTxWarp>
          </a:bodyPr>
          <a:lstStyle>
            <a:lvl1pPr>
              <a:defRPr sz="1200">
                <a:solidFill>
                  <a:srgbClr val="CC9933"/>
                </a:solidFill>
                <a:latin typeface="Arial" pitchFamily="34" charset="0"/>
                <a:cs typeface="Arial" pitchFamily="34" charset="0"/>
              </a:defRPr>
            </a:lvl1pPr>
          </a:lstStyle>
          <a:p>
            <a:fld id="{24D0C101-DD0F-4350-9C94-BD708B0678BE}" type="datetimeFigureOut">
              <a:rPr lang="en-US" smtClean="0"/>
              <a:t>12/10/2021</a:t>
            </a:fld>
            <a:endParaRPr lang="en-US"/>
          </a:p>
        </p:txBody>
      </p:sp>
      <p:pic>
        <p:nvPicPr>
          <p:cNvPr id="9" name="Picture 4" descr="02-UTI_Basisvormen_powerpoint_03.png"/>
          <p:cNvPicPr>
            <a:picLocks noChangeAspect="1"/>
          </p:cNvPicPr>
          <p:nvPr/>
        </p:nvPicPr>
        <p:blipFill>
          <a:blip r:embed="rId2" cstate="email"/>
          <a:srcRect/>
          <a:stretch>
            <a:fillRect/>
          </a:stretch>
        </p:blipFill>
        <p:spPr bwMode="auto">
          <a:xfrm>
            <a:off x="647700" y="6133249"/>
            <a:ext cx="2926080" cy="614477"/>
          </a:xfrm>
          <a:prstGeom prst="rect">
            <a:avLst/>
          </a:prstGeom>
          <a:noFill/>
          <a:ln w="9525">
            <a:noFill/>
            <a:miter lim="800000"/>
            <a:headEnd/>
            <a:tailEnd/>
          </a:ln>
        </p:spPr>
      </p:pic>
    </p:spTree>
    <p:extLst>
      <p:ext uri="{BB962C8B-B14F-4D97-AF65-F5344CB8AC3E}">
        <p14:creationId xmlns:p14="http://schemas.microsoft.com/office/powerpoint/2010/main" val="1539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0C101-DD0F-4350-9C94-BD708B0678BE}"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763D2-61E8-459C-B2B6-D60052A9844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365440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D0C101-DD0F-4350-9C94-BD708B0678BE}"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763D2-61E8-459C-B2B6-D60052A9844D}"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243135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D0C101-DD0F-4350-9C94-BD708B0678BE}"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763D2-61E8-459C-B2B6-D60052A9844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349264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Century Gothic" panose="020B0502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D0C101-DD0F-4350-9C94-BD708B0678BE}"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763D2-61E8-459C-B2B6-D60052A9844D}"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130644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D0C101-DD0F-4350-9C94-BD708B0678BE}"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763D2-61E8-459C-B2B6-D60052A9844D}"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136895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0C101-DD0F-4350-9C94-BD708B0678BE}"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763D2-61E8-459C-B2B6-D60052A9844D}"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71109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D0C101-DD0F-4350-9C94-BD708B0678BE}"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763D2-61E8-459C-B2B6-D60052A9844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74041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Century Gothic" panose="020B0502020202020204" pitchFamily="34" charset="0"/>
              </a:defRPr>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Century Gothic" panose="020B0502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D0C101-DD0F-4350-9C94-BD708B0678BE}"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763D2-61E8-459C-B2B6-D60052A9844D}"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292" y="6295241"/>
            <a:ext cx="1645920" cy="487341"/>
          </a:xfrm>
          <a:prstGeom prst="rect">
            <a:avLst/>
          </a:prstGeom>
        </p:spPr>
      </p:pic>
    </p:spTree>
    <p:extLst>
      <p:ext uri="{BB962C8B-B14F-4D97-AF65-F5344CB8AC3E}">
        <p14:creationId xmlns:p14="http://schemas.microsoft.com/office/powerpoint/2010/main" val="10619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0C101-DD0F-4350-9C94-BD708B0678BE}" type="datetimeFigureOut">
              <a:rPr lang="en-US" smtClean="0"/>
              <a:t>12/10/2021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763D2-61E8-459C-B2B6-D60052A9844D}" type="slidenum">
              <a:rPr lang="en-US" smtClean="0"/>
              <a:t>‹#›</a:t>
            </a:fld>
            <a:endParaRPr lang="en-US"/>
          </a:p>
        </p:txBody>
      </p:sp>
    </p:spTree>
    <p:extLst>
      <p:ext uri="{BB962C8B-B14F-4D97-AF65-F5344CB8AC3E}">
        <p14:creationId xmlns:p14="http://schemas.microsoft.com/office/powerpoint/2010/main" val="3525801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Wrap up</a:t>
            </a:r>
            <a:br>
              <a:rPr lang="en-US" dirty="0"/>
            </a:br>
            <a:endParaRPr lang="en-US" dirty="0"/>
          </a:p>
        </p:txBody>
      </p:sp>
      <p:sp>
        <p:nvSpPr>
          <p:cNvPr id="3" name="Subtitle 2"/>
          <p:cNvSpPr>
            <a:spLocks noGrp="1"/>
          </p:cNvSpPr>
          <p:nvPr>
            <p:ph type="subTitle" idx="1"/>
          </p:nvPr>
        </p:nvSpPr>
        <p:spPr/>
        <p:txBody>
          <a:bodyPr/>
          <a:lstStyle/>
          <a:p>
            <a:r>
              <a:rPr lang="en-US" dirty="0"/>
              <a:t>Customer Analytics</a:t>
            </a:r>
          </a:p>
        </p:txBody>
      </p:sp>
    </p:spTree>
    <p:extLst>
      <p:ext uri="{BB962C8B-B14F-4D97-AF65-F5344CB8AC3E}">
        <p14:creationId xmlns:p14="http://schemas.microsoft.com/office/powerpoint/2010/main" val="3614017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0931-DB97-44B7-8C18-E87D8A947D63}"/>
              </a:ext>
            </a:extLst>
          </p:cNvPr>
          <p:cNvSpPr>
            <a:spLocks noGrp="1"/>
          </p:cNvSpPr>
          <p:nvPr>
            <p:ph type="title"/>
          </p:nvPr>
        </p:nvSpPr>
        <p:spPr/>
        <p:txBody>
          <a:bodyPr/>
          <a:lstStyle/>
          <a:p>
            <a:r>
              <a:rPr lang="en-US" dirty="0"/>
              <a:t>Cover page: exam advice</a:t>
            </a:r>
          </a:p>
        </p:txBody>
      </p:sp>
      <p:sp>
        <p:nvSpPr>
          <p:cNvPr id="3" name="Content Placeholder 2">
            <a:extLst>
              <a:ext uri="{FF2B5EF4-FFF2-40B4-BE49-F238E27FC236}">
                <a16:creationId xmlns:a16="http://schemas.microsoft.com/office/drawing/2014/main" id="{1127CAA1-BCB3-4B9A-9B7B-ABB13133AD51}"/>
              </a:ext>
            </a:extLst>
          </p:cNvPr>
          <p:cNvSpPr>
            <a:spLocks noGrp="1"/>
          </p:cNvSpPr>
          <p:nvPr>
            <p:ph idx="1"/>
          </p:nvPr>
        </p:nvSpPr>
        <p:spPr/>
        <p:txBody>
          <a:bodyPr/>
          <a:lstStyle/>
          <a:p>
            <a:r>
              <a:rPr lang="en-US" dirty="0"/>
              <a:t>When you are having a hard time with a question, move on to the next one so that you avoid losing valuable time. Come back to the difficult question after you have completed the rest of the exam. </a:t>
            </a:r>
          </a:p>
          <a:p>
            <a:endParaRPr lang="en-US" dirty="0"/>
          </a:p>
          <a:p>
            <a:r>
              <a:rPr lang="en-US" dirty="0"/>
              <a:t>Be careful with the ready button. Do not click on it before you have finished the exam.</a:t>
            </a:r>
          </a:p>
        </p:txBody>
      </p:sp>
    </p:spTree>
    <p:extLst>
      <p:ext uri="{BB962C8B-B14F-4D97-AF65-F5344CB8AC3E}">
        <p14:creationId xmlns:p14="http://schemas.microsoft.com/office/powerpoint/2010/main" val="340821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0D9C-E569-42B0-9836-6B477318AA28}"/>
              </a:ext>
            </a:extLst>
          </p:cNvPr>
          <p:cNvSpPr>
            <a:spLocks noGrp="1"/>
          </p:cNvSpPr>
          <p:nvPr>
            <p:ph type="title"/>
          </p:nvPr>
        </p:nvSpPr>
        <p:spPr/>
        <p:txBody>
          <a:bodyPr/>
          <a:lstStyle/>
          <a:p>
            <a:r>
              <a:rPr lang="en-US" dirty="0"/>
              <a:t>Cover page</a:t>
            </a:r>
          </a:p>
        </p:txBody>
      </p:sp>
      <p:sp>
        <p:nvSpPr>
          <p:cNvPr id="3" name="Content Placeholder 2">
            <a:extLst>
              <a:ext uri="{FF2B5EF4-FFF2-40B4-BE49-F238E27FC236}">
                <a16:creationId xmlns:a16="http://schemas.microsoft.com/office/drawing/2014/main" id="{3C5E6590-D5B9-4C5A-93ED-CD28D5E3908F}"/>
              </a:ext>
            </a:extLst>
          </p:cNvPr>
          <p:cNvSpPr>
            <a:spLocks noGrp="1"/>
          </p:cNvSpPr>
          <p:nvPr>
            <p:ph idx="1"/>
          </p:nvPr>
        </p:nvSpPr>
        <p:spPr/>
        <p:txBody>
          <a:bodyPr/>
          <a:lstStyle/>
          <a:p>
            <a:pPr marL="0" indent="0">
              <a:buNone/>
            </a:pPr>
            <a:endParaRPr lang="en-US" dirty="0"/>
          </a:p>
          <a:p>
            <a:pPr marL="0" indent="0">
              <a:buNone/>
            </a:pPr>
            <a:r>
              <a:rPr lang="en-US" dirty="0"/>
              <a:t>Exam grades and inspection will be announced on Canvas.</a:t>
            </a:r>
          </a:p>
          <a:p>
            <a:pPr marL="0" indent="0">
              <a:buNone/>
            </a:pPr>
            <a:endParaRPr lang="en-US" dirty="0"/>
          </a:p>
          <a:p>
            <a:pPr marL="0" indent="0">
              <a:buNone/>
            </a:pPr>
            <a:r>
              <a:rPr lang="en-US" dirty="0"/>
              <a:t>See all exam instructions on Canvas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0828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normAutofit fontScale="92500" lnSpcReduction="20000"/>
          </a:bodyPr>
          <a:lstStyle/>
          <a:p>
            <a:r>
              <a:rPr lang="en-US" dirty="0"/>
              <a:t>6 calculation and 3 concept questions intermingled.</a:t>
            </a:r>
          </a:p>
          <a:p>
            <a:pPr marL="0" indent="0">
              <a:buNone/>
            </a:pPr>
            <a:endParaRPr lang="en-US" dirty="0"/>
          </a:p>
          <a:p>
            <a:r>
              <a:rPr lang="en-US" dirty="0"/>
              <a:t>Some involve coding in R, some involve interpreting output</a:t>
            </a:r>
          </a:p>
          <a:p>
            <a:endParaRPr lang="en-US" dirty="0"/>
          </a:p>
          <a:p>
            <a:r>
              <a:rPr lang="en-US" dirty="0"/>
              <a:t>You’ll get a starter .</a:t>
            </a:r>
            <a:r>
              <a:rPr lang="en-US" dirty="0" err="1"/>
              <a:t>Rmd</a:t>
            </a:r>
            <a:r>
              <a:rPr lang="en-US" dirty="0"/>
              <a:t> file to help you out with these questions</a:t>
            </a:r>
          </a:p>
          <a:p>
            <a:endParaRPr lang="en-US" dirty="0"/>
          </a:p>
          <a:p>
            <a:r>
              <a:rPr lang="en-US" dirty="0"/>
              <a:t>You’ll have to create your own formula (Y ~ X), but not that functions like predict(formula = …, type = …, </a:t>
            </a:r>
            <a:r>
              <a:rPr lang="en-US" dirty="0" err="1"/>
              <a:t>newdata</a:t>
            </a:r>
            <a:r>
              <a:rPr lang="en-US" dirty="0"/>
              <a:t> = …)</a:t>
            </a:r>
          </a:p>
          <a:p>
            <a:endParaRPr lang="en-US" dirty="0"/>
          </a:p>
          <a:p>
            <a:r>
              <a:rPr lang="en-US" b="1" dirty="0"/>
              <a:t>See practice exam question on Canvas to get an idea</a:t>
            </a:r>
          </a:p>
          <a:p>
            <a:endParaRPr lang="en-US" dirty="0"/>
          </a:p>
          <a:p>
            <a:endParaRPr lang="en-US" dirty="0"/>
          </a:p>
          <a:p>
            <a:endParaRPr lang="en-US" dirty="0"/>
          </a:p>
        </p:txBody>
      </p:sp>
    </p:spTree>
    <p:extLst>
      <p:ext uri="{BB962C8B-B14F-4D97-AF65-F5344CB8AC3E}">
        <p14:creationId xmlns:p14="http://schemas.microsoft.com/office/powerpoint/2010/main" val="386815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study</a:t>
            </a:r>
          </a:p>
        </p:txBody>
      </p:sp>
      <p:sp>
        <p:nvSpPr>
          <p:cNvPr id="3" name="Content Placeholder 2"/>
          <p:cNvSpPr>
            <a:spLocks noGrp="1"/>
          </p:cNvSpPr>
          <p:nvPr>
            <p:ph idx="1"/>
          </p:nvPr>
        </p:nvSpPr>
        <p:spPr/>
        <p:txBody>
          <a:bodyPr/>
          <a:lstStyle/>
          <a:p>
            <a:pPr marL="0" indent="0">
              <a:buNone/>
            </a:pPr>
            <a:r>
              <a:rPr lang="en-US" dirty="0"/>
              <a:t>1.	Lecture slides (most important)</a:t>
            </a:r>
          </a:p>
          <a:p>
            <a:endParaRPr lang="en-US" dirty="0"/>
          </a:p>
          <a:p>
            <a:pPr marL="0" indent="0">
              <a:buNone/>
            </a:pPr>
            <a:r>
              <a:rPr lang="en-US" dirty="0"/>
              <a:t>2.	Assignments (important)</a:t>
            </a:r>
          </a:p>
          <a:p>
            <a:endParaRPr lang="en-US" dirty="0"/>
          </a:p>
          <a:p>
            <a:pPr marL="0" indent="0">
              <a:buNone/>
            </a:pPr>
            <a:r>
              <a:rPr lang="en-US" dirty="0"/>
              <a:t>3. 	Background reading (can help)</a:t>
            </a:r>
          </a:p>
          <a:p>
            <a:pPr marL="457200" lvl="1" indent="0">
              <a:buNone/>
            </a:pPr>
            <a:endParaRPr lang="en-US" dirty="0"/>
          </a:p>
          <a:p>
            <a:pPr marL="457200" lvl="1" indent="0">
              <a:buNone/>
            </a:pPr>
            <a:r>
              <a:rPr lang="en-US" dirty="0"/>
              <a:t>But, content has to be in the lecture/assignment to be on the test. There is nothing on the exam from background reading that we did not cover in lecture/assignment.</a:t>
            </a:r>
          </a:p>
          <a:p>
            <a:endParaRPr lang="en-US" dirty="0"/>
          </a:p>
        </p:txBody>
      </p:sp>
    </p:spTree>
    <p:extLst>
      <p:ext uri="{BB962C8B-B14F-4D97-AF65-F5344CB8AC3E}">
        <p14:creationId xmlns:p14="http://schemas.microsoft.com/office/powerpoint/2010/main" val="78005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Question mark against red wall">
            <a:extLst>
              <a:ext uri="{FF2B5EF4-FFF2-40B4-BE49-F238E27FC236}">
                <a16:creationId xmlns:a16="http://schemas.microsoft.com/office/drawing/2014/main" id="{E884D57A-50F2-4659-AE21-0DFF9775F7BC}"/>
              </a:ext>
            </a:extLst>
          </p:cNvPr>
          <p:cNvPicPr>
            <a:picLocks noChangeAspect="1"/>
          </p:cNvPicPr>
          <p:nvPr/>
        </p:nvPicPr>
        <p:blipFill rotWithShape="1">
          <a:blip r:embed="rId2"/>
          <a:srcRect b="7025"/>
          <a:stretch/>
        </p:blipFill>
        <p:spPr>
          <a:xfrm>
            <a:off x="20" y="10"/>
            <a:ext cx="12191980" cy="6857990"/>
          </a:xfrm>
          <a:prstGeom prst="rect">
            <a:avLst/>
          </a:prstGeom>
          <a:noFill/>
        </p:spPr>
      </p:pic>
    </p:spTree>
    <p:extLst>
      <p:ext uri="{BB962C8B-B14F-4D97-AF65-F5344CB8AC3E}">
        <p14:creationId xmlns:p14="http://schemas.microsoft.com/office/powerpoint/2010/main" val="317208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lnSpcReduction="10000"/>
          </a:bodyPr>
          <a:lstStyle/>
          <a:p>
            <a:pPr marL="0" indent="0">
              <a:buNone/>
            </a:pPr>
            <a:r>
              <a:rPr lang="en-US" dirty="0"/>
              <a:t>Evaluations (5 minutes)</a:t>
            </a:r>
          </a:p>
          <a:p>
            <a:pPr marL="0" indent="0">
              <a:buNone/>
            </a:pPr>
            <a:endParaRPr lang="en-US" dirty="0"/>
          </a:p>
          <a:p>
            <a:pPr marL="0" indent="0">
              <a:buNone/>
            </a:pPr>
            <a:r>
              <a:rPr lang="en-US" dirty="0"/>
              <a:t>	Go to Canvas announcements and use that link.</a:t>
            </a:r>
          </a:p>
          <a:p>
            <a:pPr marL="0" indent="0">
              <a:buNone/>
            </a:pPr>
            <a:endParaRPr lang="en-US" dirty="0"/>
          </a:p>
          <a:p>
            <a:pPr marL="0" indent="0">
              <a:buNone/>
            </a:pPr>
            <a:r>
              <a:rPr lang="en-US" dirty="0"/>
              <a:t>Wrap up</a:t>
            </a:r>
          </a:p>
          <a:p>
            <a:pPr marL="0" indent="0">
              <a:buNone/>
            </a:pPr>
            <a:endParaRPr lang="en-US" dirty="0"/>
          </a:p>
          <a:p>
            <a:pPr marL="0" indent="0">
              <a:buNone/>
            </a:pPr>
            <a:r>
              <a:rPr lang="en-US" dirty="0"/>
              <a:t>Exam information</a:t>
            </a:r>
          </a:p>
          <a:p>
            <a:pPr marL="0" indent="0">
              <a:buNone/>
            </a:pPr>
            <a:endParaRPr lang="en-US" dirty="0"/>
          </a:p>
          <a:p>
            <a:pPr marL="0" indent="0">
              <a:buNone/>
            </a:pPr>
            <a:r>
              <a:rPr lang="en-US" dirty="0"/>
              <a:t>Q&amp;A</a:t>
            </a:r>
          </a:p>
        </p:txBody>
      </p:sp>
    </p:spTree>
    <p:extLst>
      <p:ext uri="{BB962C8B-B14F-4D97-AF65-F5344CB8AC3E}">
        <p14:creationId xmlns:p14="http://schemas.microsoft.com/office/powerpoint/2010/main" val="423393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AAF7E6B0-5F98-444C-A571-5F4C8851E0E0}" type="slidenum">
              <a:rPr lang="en-US" smtClean="0">
                <a:solidFill>
                  <a:srgbClr val="000000"/>
                </a:solidFill>
              </a:rPr>
              <a:pPr>
                <a:defRPr/>
              </a:pPr>
              <a:t>3</a:t>
            </a:fld>
            <a:endParaRPr lang="en-US">
              <a:solidFill>
                <a:srgbClr val="000000"/>
              </a:solidFill>
            </a:endParaRPr>
          </a:p>
        </p:txBody>
      </p:sp>
      <p:sp>
        <p:nvSpPr>
          <p:cNvPr id="6" name="Oval 5"/>
          <p:cNvSpPr/>
          <p:nvPr/>
        </p:nvSpPr>
        <p:spPr>
          <a:xfrm rot="19116569">
            <a:off x="3560761" y="997925"/>
            <a:ext cx="3048000" cy="2971800"/>
          </a:xfrm>
          <a:prstGeom prst="ellipse">
            <a:avLst/>
          </a:prstGeom>
          <a:solidFill>
            <a:srgbClr val="F9ADAD">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2400" b="1">
                <a:solidFill>
                  <a:srgbClr val="C00000"/>
                </a:solidFill>
              </a:rPr>
              <a:t>Data &amp;</a:t>
            </a:r>
          </a:p>
          <a:p>
            <a:pPr algn="ctr"/>
            <a:r>
              <a:rPr lang="en-US" sz="2400" b="1">
                <a:solidFill>
                  <a:srgbClr val="C00000"/>
                </a:solidFill>
              </a:rPr>
              <a:t>Coding</a:t>
            </a:r>
            <a:endParaRPr lang="en-US" sz="2400" b="1" dirty="0">
              <a:solidFill>
                <a:srgbClr val="C00000"/>
              </a:solidFill>
            </a:endParaRPr>
          </a:p>
        </p:txBody>
      </p:sp>
      <p:sp>
        <p:nvSpPr>
          <p:cNvPr id="7" name="Oval 6"/>
          <p:cNvSpPr/>
          <p:nvPr/>
        </p:nvSpPr>
        <p:spPr>
          <a:xfrm>
            <a:off x="4646393" y="2641526"/>
            <a:ext cx="3048000" cy="2971800"/>
          </a:xfrm>
          <a:prstGeom prst="ellipse">
            <a:avLst/>
          </a:prstGeom>
          <a:solidFill>
            <a:srgbClr val="B2ADF9">
              <a:alpha val="69804"/>
            </a:srgb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2400" b="1">
              <a:solidFill>
                <a:srgbClr val="7030A0"/>
              </a:solidFill>
            </a:endParaRPr>
          </a:p>
          <a:p>
            <a:pPr algn="ctr"/>
            <a:endParaRPr lang="en-US" sz="2400" b="1">
              <a:solidFill>
                <a:srgbClr val="7030A0"/>
              </a:solidFill>
            </a:endParaRPr>
          </a:p>
          <a:p>
            <a:pPr algn="ctr"/>
            <a:r>
              <a:rPr lang="en-US" sz="2400" b="1">
                <a:solidFill>
                  <a:srgbClr val="7030A0"/>
                </a:solidFill>
              </a:rPr>
              <a:t>Consumer</a:t>
            </a:r>
          </a:p>
          <a:p>
            <a:pPr algn="ctr"/>
            <a:r>
              <a:rPr lang="en-US" sz="2400" b="1">
                <a:solidFill>
                  <a:srgbClr val="7030A0"/>
                </a:solidFill>
              </a:rPr>
              <a:t>Behavior</a:t>
            </a:r>
          </a:p>
          <a:p>
            <a:pPr algn="ctr"/>
            <a:endParaRPr lang="en-US" sz="2400" b="1" dirty="0">
              <a:solidFill>
                <a:srgbClr val="7030A0"/>
              </a:solidFill>
            </a:endParaRPr>
          </a:p>
        </p:txBody>
      </p:sp>
      <p:sp>
        <p:nvSpPr>
          <p:cNvPr id="8" name="Oval 7"/>
          <p:cNvSpPr/>
          <p:nvPr/>
        </p:nvSpPr>
        <p:spPr>
          <a:xfrm rot="2723567">
            <a:off x="5479079" y="991872"/>
            <a:ext cx="3048000" cy="2971800"/>
          </a:xfrm>
          <a:prstGeom prst="ellipse">
            <a:avLst/>
          </a:prstGeom>
          <a:solidFill>
            <a:srgbClr val="C0FAAC">
              <a:alpha val="69804"/>
            </a:srgb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US" sz="2400" b="1" dirty="0">
              <a:solidFill>
                <a:srgbClr val="00B050"/>
              </a:solidFill>
            </a:endParaRPr>
          </a:p>
          <a:p>
            <a:pPr algn="ctr"/>
            <a:r>
              <a:rPr lang="en-US" sz="2400" b="1" dirty="0">
                <a:solidFill>
                  <a:srgbClr val="00B050"/>
                </a:solidFill>
              </a:rPr>
              <a:t>Models &amp; Concepts</a:t>
            </a:r>
          </a:p>
        </p:txBody>
      </p:sp>
      <p:sp>
        <p:nvSpPr>
          <p:cNvPr id="4" name="TextBox 3">
            <a:extLst>
              <a:ext uri="{FF2B5EF4-FFF2-40B4-BE49-F238E27FC236}">
                <a16:creationId xmlns:a16="http://schemas.microsoft.com/office/drawing/2014/main" id="{E051BD05-80CE-45D4-9A6B-27A1912A000E}"/>
              </a:ext>
            </a:extLst>
          </p:cNvPr>
          <p:cNvSpPr txBox="1"/>
          <p:nvPr/>
        </p:nvSpPr>
        <p:spPr>
          <a:xfrm>
            <a:off x="818147" y="2934540"/>
            <a:ext cx="2038250" cy="646331"/>
          </a:xfrm>
          <a:prstGeom prst="rect">
            <a:avLst/>
          </a:prstGeom>
          <a:noFill/>
        </p:spPr>
        <p:txBody>
          <a:bodyPr wrap="none" rtlCol="0">
            <a:spAutoFit/>
          </a:bodyPr>
          <a:lstStyle/>
          <a:p>
            <a:r>
              <a:rPr lang="en-US" dirty="0"/>
              <a:t>skills needed for</a:t>
            </a:r>
          </a:p>
          <a:p>
            <a:r>
              <a:rPr lang="en-US" dirty="0"/>
              <a:t>Marketing Analytics</a:t>
            </a:r>
          </a:p>
        </p:txBody>
      </p:sp>
      <p:cxnSp>
        <p:nvCxnSpPr>
          <p:cNvPr id="13" name="Straight Arrow Connector 12">
            <a:extLst>
              <a:ext uri="{FF2B5EF4-FFF2-40B4-BE49-F238E27FC236}">
                <a16:creationId xmlns:a16="http://schemas.microsoft.com/office/drawing/2014/main" id="{F53B3FCB-B2C6-410B-96C3-07514C639A3F}"/>
              </a:ext>
            </a:extLst>
          </p:cNvPr>
          <p:cNvCxnSpPr>
            <a:stCxn id="4" idx="3"/>
          </p:cNvCxnSpPr>
          <p:nvPr/>
        </p:nvCxnSpPr>
        <p:spPr>
          <a:xfrm flipV="1">
            <a:off x="2856397" y="3119206"/>
            <a:ext cx="3140142" cy="13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7425FA1-B8A8-4FFF-9339-7AE3FA1DBEAA}"/>
              </a:ext>
            </a:extLst>
          </p:cNvPr>
          <p:cNvSpPr txBox="1"/>
          <p:nvPr/>
        </p:nvSpPr>
        <p:spPr>
          <a:xfrm>
            <a:off x="5084764" y="153734"/>
            <a:ext cx="2945486" cy="369332"/>
          </a:xfrm>
          <a:prstGeom prst="rect">
            <a:avLst/>
          </a:prstGeom>
          <a:noFill/>
        </p:spPr>
        <p:txBody>
          <a:bodyPr wrap="none" rtlCol="0">
            <a:spAutoFit/>
          </a:bodyPr>
          <a:lstStyle/>
          <a:p>
            <a:r>
              <a:rPr lang="en-US" dirty="0"/>
              <a:t>What we covered in this class</a:t>
            </a:r>
          </a:p>
        </p:txBody>
      </p:sp>
      <p:sp>
        <p:nvSpPr>
          <p:cNvPr id="15" name="Right Brace 14">
            <a:extLst>
              <a:ext uri="{FF2B5EF4-FFF2-40B4-BE49-F238E27FC236}">
                <a16:creationId xmlns:a16="http://schemas.microsoft.com/office/drawing/2014/main" id="{03B656D7-D7FA-4584-898D-58956CD4CA65}"/>
              </a:ext>
            </a:extLst>
          </p:cNvPr>
          <p:cNvSpPr/>
          <p:nvPr/>
        </p:nvSpPr>
        <p:spPr>
          <a:xfrm rot="16200000">
            <a:off x="6654029" y="-657763"/>
            <a:ext cx="282816" cy="27528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040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568" y="2324704"/>
            <a:ext cx="5830114" cy="2724530"/>
          </a:xfrm>
        </p:spPr>
      </p:pic>
      <p:sp>
        <p:nvSpPr>
          <p:cNvPr id="5" name="Title 4">
            <a:extLst>
              <a:ext uri="{FF2B5EF4-FFF2-40B4-BE49-F238E27FC236}">
                <a16:creationId xmlns:a16="http://schemas.microsoft.com/office/drawing/2014/main" id="{FB359E6E-92AC-446A-AB95-BB0F71F93DE8}"/>
              </a:ext>
            </a:extLst>
          </p:cNvPr>
          <p:cNvSpPr>
            <a:spLocks noGrp="1"/>
          </p:cNvSpPr>
          <p:nvPr>
            <p:ph type="title"/>
          </p:nvPr>
        </p:nvSpPr>
        <p:spPr/>
        <p:txBody>
          <a:bodyPr/>
          <a:lstStyle/>
          <a:p>
            <a:r>
              <a:rPr lang="en-US" dirty="0"/>
              <a:t>Always remember logistic regression</a:t>
            </a:r>
          </a:p>
        </p:txBody>
      </p:sp>
    </p:spTree>
    <p:extLst>
      <p:ext uri="{BB962C8B-B14F-4D97-AF65-F5344CB8AC3E}">
        <p14:creationId xmlns:p14="http://schemas.microsoft.com/office/powerpoint/2010/main" val="282653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C79C-C320-4274-8B84-76B4A78E0320}"/>
              </a:ext>
            </a:extLst>
          </p:cNvPr>
          <p:cNvSpPr>
            <a:spLocks noGrp="1"/>
          </p:cNvSpPr>
          <p:nvPr>
            <p:ph type="title"/>
          </p:nvPr>
        </p:nvSpPr>
        <p:spPr/>
        <p:txBody>
          <a:bodyPr/>
          <a:lstStyle/>
          <a:p>
            <a:r>
              <a:rPr lang="en-US" dirty="0"/>
              <a:t>Exam Information</a:t>
            </a:r>
          </a:p>
        </p:txBody>
      </p:sp>
      <p:sp>
        <p:nvSpPr>
          <p:cNvPr id="3" name="Content Placeholder 2">
            <a:extLst>
              <a:ext uri="{FF2B5EF4-FFF2-40B4-BE49-F238E27FC236}">
                <a16:creationId xmlns:a16="http://schemas.microsoft.com/office/drawing/2014/main" id="{9050389D-3DA7-4DA5-BB99-A39256262FF4}"/>
              </a:ext>
            </a:extLst>
          </p:cNvPr>
          <p:cNvSpPr>
            <a:spLocks noGrp="1"/>
          </p:cNvSpPr>
          <p:nvPr>
            <p:ph idx="1"/>
          </p:nvPr>
        </p:nvSpPr>
        <p:spPr/>
        <p:txBody>
          <a:bodyPr/>
          <a:lstStyle/>
          <a:p>
            <a:r>
              <a:rPr lang="en-US" b="1" dirty="0"/>
              <a:t>Canvas Module: Final Exam Fall 2021</a:t>
            </a:r>
          </a:p>
          <a:p>
            <a:pPr lvl="1"/>
            <a:endParaRPr lang="en-US" b="1" dirty="0"/>
          </a:p>
          <a:p>
            <a:pPr lvl="1"/>
            <a:r>
              <a:rPr lang="en-US" b="1" dirty="0"/>
              <a:t>Cover page</a:t>
            </a:r>
          </a:p>
          <a:p>
            <a:pPr lvl="1"/>
            <a:endParaRPr lang="en-US" b="1" dirty="0"/>
          </a:p>
          <a:p>
            <a:pPr lvl="1"/>
            <a:r>
              <a:rPr lang="en-US" b="1" dirty="0"/>
              <a:t>Formula sheet </a:t>
            </a:r>
          </a:p>
        </p:txBody>
      </p:sp>
    </p:spTree>
    <p:extLst>
      <p:ext uri="{BB962C8B-B14F-4D97-AF65-F5344CB8AC3E}">
        <p14:creationId xmlns:p14="http://schemas.microsoft.com/office/powerpoint/2010/main" val="334551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B5CC-01F9-444B-A955-81E04686E6A0}"/>
              </a:ext>
            </a:extLst>
          </p:cNvPr>
          <p:cNvSpPr>
            <a:spLocks noGrp="1"/>
          </p:cNvSpPr>
          <p:nvPr>
            <p:ph type="title"/>
          </p:nvPr>
        </p:nvSpPr>
        <p:spPr/>
        <p:txBody>
          <a:bodyPr/>
          <a:lstStyle/>
          <a:p>
            <a:r>
              <a:rPr lang="en-US" dirty="0"/>
              <a:t>Cover page: what can you use?</a:t>
            </a:r>
          </a:p>
        </p:txBody>
      </p:sp>
      <p:sp>
        <p:nvSpPr>
          <p:cNvPr id="3" name="Content Placeholder 2">
            <a:extLst>
              <a:ext uri="{FF2B5EF4-FFF2-40B4-BE49-F238E27FC236}">
                <a16:creationId xmlns:a16="http://schemas.microsoft.com/office/drawing/2014/main" id="{019B6F8C-AD1E-42C9-A73E-6296C40455E2}"/>
              </a:ext>
            </a:extLst>
          </p:cNvPr>
          <p:cNvSpPr>
            <a:spLocks noGrp="1"/>
          </p:cNvSpPr>
          <p:nvPr>
            <p:ph idx="1"/>
          </p:nvPr>
        </p:nvSpPr>
        <p:spPr/>
        <p:txBody>
          <a:bodyPr/>
          <a:lstStyle/>
          <a:p>
            <a:pPr marL="0" indent="0">
              <a:buNone/>
            </a:pPr>
            <a:r>
              <a:rPr lang="en-US" b="0" i="0" dirty="0">
                <a:effectLst/>
                <a:latin typeface="Arial" panose="020B0604020202020204" pitchFamily="34" charset="0"/>
              </a:rPr>
              <a:t>Only the following examination aids are permitted during the exam: </a:t>
            </a:r>
            <a:br>
              <a:rPr lang="en-US" dirty="0"/>
            </a:br>
            <a:endParaRPr lang="en-US" dirty="0"/>
          </a:p>
          <a:p>
            <a:pPr marL="0" indent="0">
              <a:buNone/>
            </a:pPr>
            <a:r>
              <a:rPr lang="en-US" b="0" i="0" dirty="0">
                <a:effectLst/>
                <a:latin typeface="Arial" panose="020B0604020202020204" pitchFamily="34" charset="0"/>
              </a:rPr>
              <a:t>a. Formula sheet (to be downloaded directly from </a:t>
            </a:r>
            <a:r>
              <a:rPr lang="en-US" b="0" i="0" dirty="0" err="1">
                <a:effectLst/>
                <a:latin typeface="Arial" panose="020B0604020202020204" pitchFamily="34" charset="0"/>
              </a:rPr>
              <a:t>TestVision</a:t>
            </a:r>
            <a:r>
              <a:rPr lang="en-US" b="0" i="0" dirty="0">
                <a:effectLst/>
                <a:latin typeface="Arial" panose="020B0604020202020204" pitchFamily="34" charset="0"/>
              </a:rPr>
              <a:t>) </a:t>
            </a:r>
            <a:br>
              <a:rPr lang="en-US" dirty="0"/>
            </a:br>
            <a:r>
              <a:rPr lang="en-US" b="0" i="0" dirty="0">
                <a:effectLst/>
                <a:latin typeface="Arial" panose="020B0604020202020204" pitchFamily="34" charset="0"/>
              </a:rPr>
              <a:t>b. Digital scrap paper in </a:t>
            </a:r>
            <a:r>
              <a:rPr lang="en-US" b="0" i="0" dirty="0" err="1">
                <a:effectLst/>
                <a:latin typeface="Arial" panose="020B0604020202020204" pitchFamily="34" charset="0"/>
              </a:rPr>
              <a:t>TestVision</a:t>
            </a:r>
            <a:r>
              <a:rPr lang="en-US" b="0" i="0" dirty="0">
                <a:effectLst/>
                <a:latin typeface="Arial" panose="020B0604020202020204" pitchFamily="34" charset="0"/>
              </a:rPr>
              <a:t> during the exam </a:t>
            </a:r>
            <a:br>
              <a:rPr lang="en-US" dirty="0"/>
            </a:br>
            <a:r>
              <a:rPr lang="en-US" b="0" i="0" dirty="0">
                <a:effectLst/>
                <a:latin typeface="Arial" panose="020B0604020202020204" pitchFamily="34" charset="0"/>
              </a:rPr>
              <a:t>c. Computer programs: Microsoft Excel, R and R studio </a:t>
            </a:r>
            <a:br>
              <a:rPr lang="en-US" dirty="0"/>
            </a:br>
            <a:r>
              <a:rPr lang="en-US" b="0" i="0" dirty="0">
                <a:effectLst/>
                <a:latin typeface="Arial" panose="020B0604020202020204" pitchFamily="34" charset="0"/>
              </a:rPr>
              <a:t>d. Data set files (to be downloaded directly from </a:t>
            </a:r>
            <a:r>
              <a:rPr lang="en-US" b="0" i="0" dirty="0" err="1">
                <a:effectLst/>
                <a:latin typeface="Arial" panose="020B0604020202020204" pitchFamily="34" charset="0"/>
              </a:rPr>
              <a:t>TestVision</a:t>
            </a:r>
            <a:r>
              <a:rPr lang="en-US" b="0" i="0" dirty="0">
                <a:effectLst/>
                <a:latin typeface="Arial" panose="020B0604020202020204" pitchFamily="34" charset="0"/>
              </a:rPr>
              <a:t>) </a:t>
            </a:r>
            <a:endParaRPr lang="en-US" sz="3200" dirty="0"/>
          </a:p>
        </p:txBody>
      </p:sp>
    </p:spTree>
    <p:extLst>
      <p:ext uri="{BB962C8B-B14F-4D97-AF65-F5344CB8AC3E}">
        <p14:creationId xmlns:p14="http://schemas.microsoft.com/office/powerpoint/2010/main" val="160251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E923C-D88A-4109-A9B6-3ACAFAC59FED}"/>
              </a:ext>
            </a:extLst>
          </p:cNvPr>
          <p:cNvSpPr>
            <a:spLocks noGrp="1"/>
          </p:cNvSpPr>
          <p:nvPr>
            <p:ph type="title"/>
          </p:nvPr>
        </p:nvSpPr>
        <p:spPr/>
        <p:txBody>
          <a:bodyPr/>
          <a:lstStyle/>
          <a:p>
            <a:r>
              <a:rPr lang="en-US" dirty="0"/>
              <a:t>Cover page: exam content</a:t>
            </a:r>
          </a:p>
        </p:txBody>
      </p:sp>
      <p:sp>
        <p:nvSpPr>
          <p:cNvPr id="3" name="Content Placeholder 2">
            <a:extLst>
              <a:ext uri="{FF2B5EF4-FFF2-40B4-BE49-F238E27FC236}">
                <a16:creationId xmlns:a16="http://schemas.microsoft.com/office/drawing/2014/main" id="{C0CD9864-463B-4DEE-A0DD-0206DC606649}"/>
              </a:ext>
            </a:extLst>
          </p:cNvPr>
          <p:cNvSpPr>
            <a:spLocks noGrp="1"/>
          </p:cNvSpPr>
          <p:nvPr>
            <p:ph idx="1"/>
          </p:nvPr>
        </p:nvSpPr>
        <p:spPr/>
        <p:txBody>
          <a:bodyPr/>
          <a:lstStyle/>
          <a:p>
            <a:pPr marL="0" indent="0">
              <a:buNone/>
            </a:pPr>
            <a:r>
              <a:rPr lang="en-US" b="0" i="0" dirty="0">
                <a:effectLst/>
                <a:latin typeface="Arial" panose="020B0604020202020204" pitchFamily="34" charset="0"/>
              </a:rPr>
              <a:t>The exam consists of 9 questions, divided into 4 blocks. </a:t>
            </a:r>
          </a:p>
          <a:p>
            <a:pPr marL="0" indent="0">
              <a:buNone/>
            </a:pPr>
            <a:endParaRPr lang="en-US" b="0" i="0" dirty="0">
              <a:effectLst/>
              <a:latin typeface="Arial" panose="020B0604020202020204" pitchFamily="34" charset="0"/>
            </a:endParaRPr>
          </a:p>
          <a:p>
            <a:pPr marL="0" indent="0">
              <a:buNone/>
            </a:pPr>
            <a:r>
              <a:rPr lang="en-US" b="0" i="0" dirty="0">
                <a:effectLst/>
                <a:latin typeface="Arial" panose="020B0604020202020204" pitchFamily="34" charset="0"/>
              </a:rPr>
              <a:t>The points to be earned are indicated next to each question. </a:t>
            </a:r>
          </a:p>
          <a:p>
            <a:pPr marL="0" indent="0">
              <a:buNone/>
            </a:pPr>
            <a:endParaRPr lang="en-US" b="0" i="0" dirty="0">
              <a:effectLst/>
              <a:latin typeface="Arial" panose="020B0604020202020204" pitchFamily="34" charset="0"/>
            </a:endParaRPr>
          </a:p>
          <a:p>
            <a:pPr marL="0" indent="0">
              <a:buNone/>
            </a:pPr>
            <a:r>
              <a:rPr lang="en-US" b="0" i="0" dirty="0">
                <a:effectLst/>
                <a:latin typeface="Arial" panose="020B0604020202020204" pitchFamily="34" charset="0"/>
              </a:rPr>
              <a:t>They sum up to 100. Next to that, there is one bonus question for which we will grade if you are close to (but below) the passing </a:t>
            </a:r>
            <a:br>
              <a:rPr lang="en-US" dirty="0"/>
            </a:br>
            <a:r>
              <a:rPr lang="en-US" b="0" i="0" dirty="0">
                <a:effectLst/>
                <a:latin typeface="Arial" panose="020B0604020202020204" pitchFamily="34" charset="0"/>
              </a:rPr>
              <a:t>score. </a:t>
            </a:r>
            <a:endParaRPr lang="en-US" dirty="0"/>
          </a:p>
        </p:txBody>
      </p:sp>
    </p:spTree>
    <p:extLst>
      <p:ext uri="{BB962C8B-B14F-4D97-AF65-F5344CB8AC3E}">
        <p14:creationId xmlns:p14="http://schemas.microsoft.com/office/powerpoint/2010/main" val="13717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0AD2-44E4-450E-A424-325B98CE4A25}"/>
              </a:ext>
            </a:extLst>
          </p:cNvPr>
          <p:cNvSpPr>
            <a:spLocks noGrp="1"/>
          </p:cNvSpPr>
          <p:nvPr>
            <p:ph type="title"/>
          </p:nvPr>
        </p:nvSpPr>
        <p:spPr/>
        <p:txBody>
          <a:bodyPr/>
          <a:lstStyle/>
          <a:p>
            <a:r>
              <a:rPr lang="en-US" dirty="0"/>
              <a:t>Cover page: grading</a:t>
            </a:r>
          </a:p>
        </p:txBody>
      </p:sp>
      <p:sp>
        <p:nvSpPr>
          <p:cNvPr id="3" name="Content Placeholder 2">
            <a:extLst>
              <a:ext uri="{FF2B5EF4-FFF2-40B4-BE49-F238E27FC236}">
                <a16:creationId xmlns:a16="http://schemas.microsoft.com/office/drawing/2014/main" id="{61659B7F-1083-4D8B-AF77-0006DC1CD0A1}"/>
              </a:ext>
            </a:extLst>
          </p:cNvPr>
          <p:cNvSpPr>
            <a:spLocks noGrp="1"/>
          </p:cNvSpPr>
          <p:nvPr>
            <p:ph idx="1"/>
          </p:nvPr>
        </p:nvSpPr>
        <p:spPr/>
        <p:txBody>
          <a:bodyPr/>
          <a:lstStyle/>
          <a:p>
            <a:pPr marL="0" indent="0">
              <a:buNone/>
            </a:pPr>
            <a:r>
              <a:rPr lang="en-US" dirty="0"/>
              <a:t>As mentioned in the syllabus, you need a grade above 5 to pass. </a:t>
            </a:r>
          </a:p>
          <a:p>
            <a:pPr marL="0" indent="0">
              <a:buNone/>
            </a:pPr>
            <a:endParaRPr lang="en-US" dirty="0"/>
          </a:p>
          <a:p>
            <a:pPr marL="0" indent="0">
              <a:buNone/>
            </a:pPr>
            <a:r>
              <a:rPr lang="en-US" dirty="0"/>
              <a:t>The final grade is 70% exam and 30% assignments, which you have already completed. </a:t>
            </a:r>
          </a:p>
          <a:p>
            <a:pPr marL="0" indent="0">
              <a:buNone/>
            </a:pPr>
            <a:endParaRPr lang="en-US" dirty="0"/>
          </a:p>
          <a:p>
            <a:pPr marL="0" indent="0">
              <a:buNone/>
            </a:pPr>
            <a:r>
              <a:rPr lang="en-US" dirty="0"/>
              <a:t>The expected passing score (the score to pass the exam) is 55 points. </a:t>
            </a:r>
          </a:p>
        </p:txBody>
      </p:sp>
    </p:spTree>
    <p:extLst>
      <p:ext uri="{BB962C8B-B14F-4D97-AF65-F5344CB8AC3E}">
        <p14:creationId xmlns:p14="http://schemas.microsoft.com/office/powerpoint/2010/main" val="263851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6E2A-243D-4DCF-9D93-FBDADF0191C5}"/>
              </a:ext>
            </a:extLst>
          </p:cNvPr>
          <p:cNvSpPr>
            <a:spLocks noGrp="1"/>
          </p:cNvSpPr>
          <p:nvPr>
            <p:ph type="title"/>
          </p:nvPr>
        </p:nvSpPr>
        <p:spPr/>
        <p:txBody>
          <a:bodyPr/>
          <a:lstStyle/>
          <a:p>
            <a:r>
              <a:rPr lang="en-US" dirty="0"/>
              <a:t>Cover page: providing answers</a:t>
            </a:r>
          </a:p>
        </p:txBody>
      </p:sp>
      <p:sp>
        <p:nvSpPr>
          <p:cNvPr id="3" name="Content Placeholder 2">
            <a:extLst>
              <a:ext uri="{FF2B5EF4-FFF2-40B4-BE49-F238E27FC236}">
                <a16:creationId xmlns:a16="http://schemas.microsoft.com/office/drawing/2014/main" id="{25CF92FF-F5B7-4CB5-878B-972EFADC89D8}"/>
              </a:ext>
            </a:extLst>
          </p:cNvPr>
          <p:cNvSpPr>
            <a:spLocks noGrp="1"/>
          </p:cNvSpPr>
          <p:nvPr>
            <p:ph idx="1"/>
          </p:nvPr>
        </p:nvSpPr>
        <p:spPr/>
        <p:txBody>
          <a:bodyPr>
            <a:normAutofit/>
          </a:bodyPr>
          <a:lstStyle/>
          <a:p>
            <a:pPr marL="0" indent="0">
              <a:buNone/>
            </a:pPr>
            <a:r>
              <a:rPr lang="en-US" dirty="0"/>
              <a:t>You will provide the answers on </a:t>
            </a:r>
            <a:r>
              <a:rPr lang="en-US" dirty="0" err="1"/>
              <a:t>TestVision</a:t>
            </a:r>
            <a:r>
              <a:rPr lang="en-US" dirty="0"/>
              <a:t> itself. Material submitted on paper or via any other channels will not be graded</a:t>
            </a:r>
          </a:p>
          <a:p>
            <a:pPr marL="0" indent="0">
              <a:buNone/>
            </a:pPr>
            <a:endParaRPr lang="en-US" dirty="0"/>
          </a:p>
          <a:p>
            <a:pPr marL="0" indent="0">
              <a:buNone/>
            </a:pPr>
            <a:r>
              <a:rPr lang="en-US" dirty="0"/>
              <a:t>In terms of open-ended questions, use the relevant concepts we discussed in this course and limit your answer to the maximum number of words indicated. Write clearly and concisely, supporting your answer with good arguments. Quality is more important than quantity when it comes to supporting arguments. </a:t>
            </a:r>
          </a:p>
        </p:txBody>
      </p:sp>
    </p:spTree>
    <p:extLst>
      <p:ext uri="{BB962C8B-B14F-4D97-AF65-F5344CB8AC3E}">
        <p14:creationId xmlns:p14="http://schemas.microsoft.com/office/powerpoint/2010/main" val="420164255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3F6EF3A0-BBA0-4A6F-9E0D-D2035F0EAB38}" vid="{DD478E9C-FB07-45AF-99D5-436A4ACFCC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11777</TotalTime>
  <Words>548</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Century Gothic</vt:lpstr>
      <vt:lpstr>Theme1</vt:lpstr>
      <vt:lpstr>Wrap up </vt:lpstr>
      <vt:lpstr>Agenda</vt:lpstr>
      <vt:lpstr>PowerPoint Presentation</vt:lpstr>
      <vt:lpstr>Always remember logistic regression</vt:lpstr>
      <vt:lpstr>Exam Information</vt:lpstr>
      <vt:lpstr>Cover page: what can you use?</vt:lpstr>
      <vt:lpstr>Cover page: exam content</vt:lpstr>
      <vt:lpstr>Cover page: grading</vt:lpstr>
      <vt:lpstr>Cover page: providing answers</vt:lpstr>
      <vt:lpstr>Cover page: exam advice</vt:lpstr>
      <vt:lpstr>Cover page</vt:lpstr>
      <vt:lpstr>Questions</vt:lpstr>
      <vt:lpstr>What to study</vt:lpstr>
      <vt:lpstr>PowerPoint Presentation</vt:lpstr>
    </vt:vector>
  </TitlesOfParts>
  <Company>Tilburg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Retention in a Subscription Business Model</dc:title>
  <dc:creator>G. Knox</dc:creator>
  <cp:lastModifiedBy>George Knox</cp:lastModifiedBy>
  <cp:revision>254</cp:revision>
  <cp:lastPrinted>2017-05-14T09:11:27Z</cp:lastPrinted>
  <dcterms:created xsi:type="dcterms:W3CDTF">2016-04-08T12:08:48Z</dcterms:created>
  <dcterms:modified xsi:type="dcterms:W3CDTF">2021-12-10T13:28:18Z</dcterms:modified>
</cp:coreProperties>
</file>